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25"/>
  </p:notesMasterIdLst>
  <p:sldIdLst>
    <p:sldId id="256" r:id="rId2"/>
    <p:sldId id="257" r:id="rId3"/>
    <p:sldId id="271" r:id="rId4"/>
    <p:sldId id="259" r:id="rId5"/>
    <p:sldId id="270" r:id="rId6"/>
    <p:sldId id="260" r:id="rId7"/>
    <p:sldId id="258" r:id="rId8"/>
    <p:sldId id="265" r:id="rId9"/>
    <p:sldId id="261" r:id="rId10"/>
    <p:sldId id="268" r:id="rId11"/>
    <p:sldId id="262" r:id="rId12"/>
    <p:sldId id="267" r:id="rId13"/>
    <p:sldId id="263" r:id="rId14"/>
    <p:sldId id="272" r:id="rId15"/>
    <p:sldId id="266" r:id="rId16"/>
    <p:sldId id="264" r:id="rId17"/>
    <p:sldId id="269" r:id="rId18"/>
    <p:sldId id="274" r:id="rId19"/>
    <p:sldId id="273" r:id="rId20"/>
    <p:sldId id="275" r:id="rId21"/>
    <p:sldId id="280" r:id="rId22"/>
    <p:sldId id="277" r:id="rId23"/>
    <p:sldId id="28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84AB"/>
    <a:srgbClr val="1AA5DC"/>
    <a:srgbClr val="1379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4661" autoAdjust="0"/>
  </p:normalViewPr>
  <p:slideViewPr>
    <p:cSldViewPr snapToGrid="0">
      <p:cViewPr varScale="1">
        <p:scale>
          <a:sx n="123" d="100"/>
          <a:sy n="123" d="100"/>
        </p:scale>
        <p:origin x="2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13721-AA52-4B4F-9C4C-638F844013F3}" type="datetimeFigureOut">
              <a:rPr lang="en-US" smtClean="0"/>
              <a:t>4/19/2018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5E5C7-34D9-4D11-8C9E-193884EB00AA}" type="slidenum">
              <a:rPr lang="en-US" smtClean="0"/>
              <a:t>‹#›</a:t>
            </a:fld>
            <a:endParaRPr lang="en-US"/>
          </a:p>
        </p:txBody>
      </p:sp>
    </p:spTree>
    <p:extLst>
      <p:ext uri="{BB962C8B-B14F-4D97-AF65-F5344CB8AC3E}">
        <p14:creationId xmlns:p14="http://schemas.microsoft.com/office/powerpoint/2010/main" val="394087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55E5C7-34D9-4D11-8C9E-193884EB00AA}" type="slidenum">
              <a:rPr lang="en-US" smtClean="0"/>
              <a:t>2</a:t>
            </a:fld>
            <a:endParaRPr lang="en-US"/>
          </a:p>
        </p:txBody>
      </p:sp>
    </p:spTree>
    <p:extLst>
      <p:ext uri="{BB962C8B-B14F-4D97-AF65-F5344CB8AC3E}">
        <p14:creationId xmlns:p14="http://schemas.microsoft.com/office/powerpoint/2010/main" val="3121595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Partial harvest on Type I-C and I-D tributaries to anadromous waters</a:t>
            </a:r>
          </a:p>
        </p:txBody>
      </p:sp>
      <p:sp>
        <p:nvSpPr>
          <p:cNvPr id="4" name="Slide Number Placeholder 3"/>
          <p:cNvSpPr>
            <a:spLocks noGrp="1"/>
          </p:cNvSpPr>
          <p:nvPr>
            <p:ph type="sldNum" sz="quarter" idx="10"/>
          </p:nvPr>
        </p:nvSpPr>
        <p:spPr/>
        <p:txBody>
          <a:bodyPr/>
          <a:lstStyle/>
          <a:p>
            <a:fld id="{1255E5C7-34D9-4D11-8C9E-193884EB00AA}" type="slidenum">
              <a:rPr lang="en-US" smtClean="0"/>
              <a:t>11</a:t>
            </a:fld>
            <a:endParaRPr lang="en-US"/>
          </a:p>
        </p:txBody>
      </p:sp>
    </p:spTree>
    <p:extLst>
      <p:ext uri="{BB962C8B-B14F-4D97-AF65-F5344CB8AC3E}">
        <p14:creationId xmlns:p14="http://schemas.microsoft.com/office/powerpoint/2010/main" val="1855577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Buffers are wider on state and other public land in Regions I and III.</a:t>
            </a:r>
          </a:p>
          <a:p>
            <a:r>
              <a:rPr lang="en-US" dirty="0"/>
              <a:t>Special management zones apply to state land in Regions I and II for fish &amp; wildlife habitat; and to state and other public land in Region II for stream temperature</a:t>
            </a:r>
          </a:p>
        </p:txBody>
      </p:sp>
      <p:sp>
        <p:nvSpPr>
          <p:cNvPr id="4" name="Slide Number Placeholder 3"/>
          <p:cNvSpPr>
            <a:spLocks noGrp="1"/>
          </p:cNvSpPr>
          <p:nvPr>
            <p:ph type="sldNum" sz="quarter" idx="10"/>
          </p:nvPr>
        </p:nvSpPr>
        <p:spPr/>
        <p:txBody>
          <a:bodyPr/>
          <a:lstStyle/>
          <a:p>
            <a:fld id="{1255E5C7-34D9-4D11-8C9E-193884EB00AA}" type="slidenum">
              <a:rPr lang="en-US" smtClean="0"/>
              <a:t>12</a:t>
            </a:fld>
            <a:endParaRPr lang="en-US"/>
          </a:p>
        </p:txBody>
      </p:sp>
    </p:spTree>
    <p:extLst>
      <p:ext uri="{BB962C8B-B14F-4D97-AF65-F5344CB8AC3E}">
        <p14:creationId xmlns:p14="http://schemas.microsoft.com/office/powerpoint/2010/main" val="192960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Reforestation required within 5 years in Region I; 7 years in Region II-III unless extended in areas where natural regeneration is likely to succeed</a:t>
            </a:r>
          </a:p>
          <a:p>
            <a:r>
              <a:rPr lang="en-US" dirty="0"/>
              <a:t>Exemptions for dead &amp; dying trees are subject to agency approval</a:t>
            </a:r>
          </a:p>
        </p:txBody>
      </p:sp>
      <p:sp>
        <p:nvSpPr>
          <p:cNvPr id="4" name="Slide Number Placeholder 3"/>
          <p:cNvSpPr>
            <a:spLocks noGrp="1"/>
          </p:cNvSpPr>
          <p:nvPr>
            <p:ph type="sldNum" sz="quarter" idx="10"/>
          </p:nvPr>
        </p:nvSpPr>
        <p:spPr/>
        <p:txBody>
          <a:bodyPr/>
          <a:lstStyle/>
          <a:p>
            <a:fld id="{1255E5C7-34D9-4D11-8C9E-193884EB00AA}" type="slidenum">
              <a:rPr lang="en-US" smtClean="0"/>
              <a:t>13</a:t>
            </a:fld>
            <a:endParaRPr lang="en-US"/>
          </a:p>
        </p:txBody>
      </p:sp>
    </p:spTree>
    <p:extLst>
      <p:ext uri="{BB962C8B-B14F-4D97-AF65-F5344CB8AC3E}">
        <p14:creationId xmlns:p14="http://schemas.microsoft.com/office/powerpoint/2010/main" val="3006857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55E5C7-34D9-4D11-8C9E-193884EB00AA}" type="slidenum">
              <a:rPr lang="en-US" smtClean="0"/>
              <a:t>14</a:t>
            </a:fld>
            <a:endParaRPr lang="en-US"/>
          </a:p>
        </p:txBody>
      </p:sp>
    </p:spTree>
    <p:extLst>
      <p:ext uri="{BB962C8B-B14F-4D97-AF65-F5344CB8AC3E}">
        <p14:creationId xmlns:p14="http://schemas.microsoft.com/office/powerpoint/2010/main" val="3528385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1991: 52 directives, 38 Notices of Violation, 8 stop work orders and prosecuted one criminal case that resulted in a fine and jail time for intentional cutting in a buffer.</a:t>
            </a:r>
          </a:p>
          <a:p>
            <a:r>
              <a:rPr lang="en-US" dirty="0"/>
              <a:t>DOF has assessed 30 fines totaling over $155,000 ($26,000 suspended).</a:t>
            </a:r>
          </a:p>
        </p:txBody>
      </p:sp>
      <p:sp>
        <p:nvSpPr>
          <p:cNvPr id="4" name="Slide Number Placeholder 3"/>
          <p:cNvSpPr>
            <a:spLocks noGrp="1"/>
          </p:cNvSpPr>
          <p:nvPr>
            <p:ph type="sldNum" sz="quarter" idx="10"/>
          </p:nvPr>
        </p:nvSpPr>
        <p:spPr/>
        <p:txBody>
          <a:bodyPr/>
          <a:lstStyle/>
          <a:p>
            <a:fld id="{1255E5C7-34D9-4D11-8C9E-193884EB00AA}" type="slidenum">
              <a:rPr lang="en-US" smtClean="0"/>
              <a:t>15</a:t>
            </a:fld>
            <a:endParaRPr lang="en-US"/>
          </a:p>
        </p:txBody>
      </p:sp>
    </p:spTree>
    <p:extLst>
      <p:ext uri="{BB962C8B-B14F-4D97-AF65-F5344CB8AC3E}">
        <p14:creationId xmlns:p14="http://schemas.microsoft.com/office/powerpoint/2010/main" val="2884162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Alaska is one of 13 states to have their BMPs in regulation – we have a strong forest practices act</a:t>
            </a:r>
          </a:p>
          <a:p>
            <a:r>
              <a:rPr lang="en-US" dirty="0"/>
              <a:t>First regulations 1981; major revision to implement the revised Act 1993; revised following stream classification and riparian standard updates (Region I 1993), (Region III 2004), (Region II 2007)</a:t>
            </a:r>
          </a:p>
          <a:p>
            <a:r>
              <a:rPr lang="en-US" dirty="0"/>
              <a:t>Mass wasting amendments 2013</a:t>
            </a:r>
          </a:p>
        </p:txBody>
      </p:sp>
      <p:sp>
        <p:nvSpPr>
          <p:cNvPr id="4" name="Slide Number Placeholder 3"/>
          <p:cNvSpPr>
            <a:spLocks noGrp="1"/>
          </p:cNvSpPr>
          <p:nvPr>
            <p:ph type="sldNum" sz="quarter" idx="10"/>
          </p:nvPr>
        </p:nvSpPr>
        <p:spPr/>
        <p:txBody>
          <a:bodyPr/>
          <a:lstStyle/>
          <a:p>
            <a:fld id="{1255E5C7-34D9-4D11-8C9E-193884EB00AA}" type="slidenum">
              <a:rPr lang="en-US" smtClean="0"/>
              <a:t>16</a:t>
            </a:fld>
            <a:endParaRPr lang="en-US"/>
          </a:p>
        </p:txBody>
      </p:sp>
    </p:spTree>
    <p:extLst>
      <p:ext uri="{BB962C8B-B14F-4D97-AF65-F5344CB8AC3E}">
        <p14:creationId xmlns:p14="http://schemas.microsoft.com/office/powerpoint/2010/main" val="3272431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dirty="0"/>
              <a:t>Width, gradient, and substrate</a:t>
            </a:r>
          </a:p>
          <a:p>
            <a:r>
              <a:rPr lang="en-US" dirty="0"/>
              <a:t>Anadromous v. high-value resident v. non-fish</a:t>
            </a:r>
          </a:p>
          <a:p>
            <a:r>
              <a:rPr lang="en-US" dirty="0"/>
              <a:t>Glacial v. clearwater</a:t>
            </a:r>
          </a:p>
          <a:p>
            <a:r>
              <a:rPr lang="en-US" dirty="0"/>
              <a:t>Incised v. non-bedrock controlled </a:t>
            </a:r>
          </a:p>
        </p:txBody>
      </p:sp>
      <p:sp>
        <p:nvSpPr>
          <p:cNvPr id="4" name="Slide Number Placeholder 3"/>
          <p:cNvSpPr>
            <a:spLocks noGrp="1"/>
          </p:cNvSpPr>
          <p:nvPr>
            <p:ph type="sldNum" sz="quarter" idx="10"/>
          </p:nvPr>
        </p:nvSpPr>
        <p:spPr/>
        <p:txBody>
          <a:bodyPr/>
          <a:lstStyle/>
          <a:p>
            <a:fld id="{1255E5C7-34D9-4D11-8C9E-193884EB00AA}" type="slidenum">
              <a:rPr lang="en-US" smtClean="0"/>
              <a:t>17</a:t>
            </a:fld>
            <a:endParaRPr lang="en-US"/>
          </a:p>
        </p:txBody>
      </p:sp>
    </p:spTree>
    <p:extLst>
      <p:ext uri="{BB962C8B-B14F-4D97-AF65-F5344CB8AC3E}">
        <p14:creationId xmlns:p14="http://schemas.microsoft.com/office/powerpoint/2010/main" val="3659123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meetings are public; public mailing list for all minutes and recommendations; BOF meetings are public hearings</a:t>
            </a:r>
          </a:p>
        </p:txBody>
      </p:sp>
      <p:sp>
        <p:nvSpPr>
          <p:cNvPr id="4" name="Slide Number Placeholder 3"/>
          <p:cNvSpPr>
            <a:spLocks noGrp="1"/>
          </p:cNvSpPr>
          <p:nvPr>
            <p:ph type="sldNum" sz="quarter" idx="10"/>
          </p:nvPr>
        </p:nvSpPr>
        <p:spPr/>
        <p:txBody>
          <a:bodyPr/>
          <a:lstStyle/>
          <a:p>
            <a:fld id="{1255E5C7-34D9-4D11-8C9E-193884EB00AA}" type="slidenum">
              <a:rPr lang="en-US" smtClean="0"/>
              <a:t>22</a:t>
            </a:fld>
            <a:endParaRPr lang="en-US"/>
          </a:p>
        </p:txBody>
      </p:sp>
    </p:spTree>
    <p:extLst>
      <p:ext uri="{BB962C8B-B14F-4D97-AF65-F5344CB8AC3E}">
        <p14:creationId xmlns:p14="http://schemas.microsoft.com/office/powerpoint/2010/main" val="2179185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CC6C19-8ADB-4B0C-99B9-47A913E7E2D0}" type="slidenum">
              <a:rPr lang="en-US" smtClean="0"/>
              <a:t>23</a:t>
            </a:fld>
            <a:endParaRPr lang="en-US"/>
          </a:p>
        </p:txBody>
      </p:sp>
    </p:spTree>
    <p:extLst>
      <p:ext uri="{BB962C8B-B14F-4D97-AF65-F5344CB8AC3E}">
        <p14:creationId xmlns:p14="http://schemas.microsoft.com/office/powerpoint/2010/main" val="377149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0"/>
              </a:spcBef>
              <a:buNone/>
            </a:pPr>
            <a:r>
              <a:rPr lang="en-US" dirty="0"/>
              <a:t>The State Forester is the non-voting chair of the board</a:t>
            </a:r>
          </a:p>
          <a:p>
            <a:pPr marL="0" indent="0">
              <a:lnSpc>
                <a:spcPct val="120000"/>
              </a:lnSpc>
              <a:spcBef>
                <a:spcPts val="0"/>
              </a:spcBef>
              <a:buNone/>
            </a:pPr>
            <a:r>
              <a:rPr lang="en-US" dirty="0"/>
              <a:t>Staff support:  DNR Division of Forestry; </a:t>
            </a:r>
          </a:p>
          <a:p>
            <a:pPr marL="0" indent="0">
              <a:lnSpc>
                <a:spcPct val="120000"/>
              </a:lnSpc>
              <a:spcBef>
                <a:spcPts val="0"/>
              </a:spcBef>
              <a:buNone/>
            </a:pPr>
            <a:r>
              <a:rPr lang="en-US" dirty="0"/>
              <a:t>DEC Division of Water and ADF&amp;G Division of Habitat provide technical staffing and information as needed.</a:t>
            </a:r>
          </a:p>
          <a:p>
            <a:endParaRPr lang="en-US" dirty="0"/>
          </a:p>
        </p:txBody>
      </p:sp>
      <p:sp>
        <p:nvSpPr>
          <p:cNvPr id="4" name="Slide Number Placeholder 3"/>
          <p:cNvSpPr>
            <a:spLocks noGrp="1"/>
          </p:cNvSpPr>
          <p:nvPr>
            <p:ph type="sldNum" sz="quarter" idx="10"/>
          </p:nvPr>
        </p:nvSpPr>
        <p:spPr/>
        <p:txBody>
          <a:bodyPr/>
          <a:lstStyle/>
          <a:p>
            <a:fld id="{1255E5C7-34D9-4D11-8C9E-193884EB00AA}" type="slidenum">
              <a:rPr lang="en-US" smtClean="0"/>
              <a:t>3</a:t>
            </a:fld>
            <a:endParaRPr lang="en-US"/>
          </a:p>
        </p:txBody>
      </p:sp>
    </p:spTree>
    <p:extLst>
      <p:ext uri="{BB962C8B-B14F-4D97-AF65-F5344CB8AC3E}">
        <p14:creationId xmlns:p14="http://schemas.microsoft.com/office/powerpoint/2010/main" val="294641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I = coastal forest, Sitka spruce/hemlock dominated</a:t>
            </a:r>
          </a:p>
          <a:p>
            <a:r>
              <a:rPr lang="en-US" dirty="0"/>
              <a:t>Region II = boreal forest, white spruce/black spruce/birch/cottonwood/aspen south of the Alaska Range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Region III = boreal forest, white spruce/black spruce/birch/cottonwood/aspen north of the Alaska Range</a:t>
            </a:r>
          </a:p>
          <a:p>
            <a:endParaRPr lang="en-US" dirty="0"/>
          </a:p>
          <a:p>
            <a:endParaRPr lang="en-US" dirty="0"/>
          </a:p>
        </p:txBody>
      </p:sp>
      <p:sp>
        <p:nvSpPr>
          <p:cNvPr id="4" name="Slide Number Placeholder 3"/>
          <p:cNvSpPr>
            <a:spLocks noGrp="1"/>
          </p:cNvSpPr>
          <p:nvPr>
            <p:ph type="sldNum" sz="quarter" idx="10"/>
          </p:nvPr>
        </p:nvSpPr>
        <p:spPr/>
        <p:txBody>
          <a:bodyPr/>
          <a:lstStyle/>
          <a:p>
            <a:fld id="{1255E5C7-34D9-4D11-8C9E-193884EB00AA}" type="slidenum">
              <a:rPr lang="en-US" smtClean="0"/>
              <a:t>4</a:t>
            </a:fld>
            <a:endParaRPr lang="en-US"/>
          </a:p>
        </p:txBody>
      </p:sp>
    </p:spTree>
    <p:extLst>
      <p:ext uri="{BB962C8B-B14F-4D97-AF65-F5344CB8AC3E}">
        <p14:creationId xmlns:p14="http://schemas.microsoft.com/office/powerpoint/2010/main" val="98223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FRPA does not apply to Native allotments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solidFill>
                  <a:srgbClr val="663300"/>
                </a:solidFill>
                <a:latin typeface="Garamond" panose="02020404030301010803" pitchFamily="18" charset="0"/>
                <a:cs typeface="Times New Roman" panose="02020603050405020304" pitchFamily="18" charset="0"/>
              </a:rPr>
              <a:t>Except for the DPO, FRPA does not apply if a landowner notifies DOF of their intent to convert forest land to another use after harvest. </a:t>
            </a:r>
            <a:r>
              <a:rPr lang="en-US" altLang="en-US" sz="1100" b="0" dirty="0">
                <a:solidFill>
                  <a:srgbClr val="663300"/>
                </a:solidFill>
                <a:latin typeface="Garamond" panose="02020404030301010803" pitchFamily="18" charset="0"/>
                <a:cs typeface="Times New Roman" panose="02020603050405020304" pitchFamily="18" charset="0"/>
              </a:rPr>
              <a:t>Notification is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dirty="0">
                <a:solidFill>
                  <a:srgbClr val="663300"/>
                </a:solidFill>
                <a:latin typeface="Garamond" panose="02020404030301010803" pitchFamily="18" charset="0"/>
                <a:cs typeface="Times New Roman" panose="02020603050405020304" pitchFamily="18" charset="0"/>
              </a:rPr>
              <a:t>No DPO is required for platted land or land with a building permit.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dirty="0">
                <a:solidFill>
                  <a:srgbClr val="663300"/>
                </a:solidFill>
                <a:latin typeface="Garamond" panose="02020404030301010803" pitchFamily="18" charset="0"/>
                <a:cs typeface="Times New Roman" panose="02020603050405020304" pitchFamily="18" charset="0"/>
              </a:rPr>
              <a:t>Failure to convert on land that doesn’t have a plat approval or building permit within 5 years triggers the requirement for reforestation.</a:t>
            </a:r>
          </a:p>
          <a:p>
            <a:endParaRPr lang="en-US" dirty="0"/>
          </a:p>
        </p:txBody>
      </p:sp>
      <p:sp>
        <p:nvSpPr>
          <p:cNvPr id="4" name="Slide Number Placeholder 3"/>
          <p:cNvSpPr>
            <a:spLocks noGrp="1"/>
          </p:cNvSpPr>
          <p:nvPr>
            <p:ph type="sldNum" sz="quarter" idx="10"/>
          </p:nvPr>
        </p:nvSpPr>
        <p:spPr/>
        <p:txBody>
          <a:bodyPr/>
          <a:lstStyle/>
          <a:p>
            <a:fld id="{1255E5C7-34D9-4D11-8C9E-193884EB00AA}" type="slidenum">
              <a:rPr lang="en-US" smtClean="0"/>
              <a:t>5</a:t>
            </a:fld>
            <a:endParaRPr lang="en-US"/>
          </a:p>
        </p:txBody>
      </p:sp>
    </p:spTree>
    <p:extLst>
      <p:ext uri="{BB962C8B-B14F-4D97-AF65-F5344CB8AC3E}">
        <p14:creationId xmlns:p14="http://schemas.microsoft.com/office/powerpoint/2010/main" val="1956175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55E5C7-34D9-4D11-8C9E-193884EB00AA}" type="slidenum">
              <a:rPr lang="en-US" smtClean="0"/>
              <a:t>6</a:t>
            </a:fld>
            <a:endParaRPr lang="en-US"/>
          </a:p>
        </p:txBody>
      </p:sp>
    </p:spTree>
    <p:extLst>
      <p:ext uri="{BB962C8B-B14F-4D97-AF65-F5344CB8AC3E}">
        <p14:creationId xmlns:p14="http://schemas.microsoft.com/office/powerpoint/2010/main" val="429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Amendments:  </a:t>
            </a:r>
          </a:p>
          <a:p>
            <a:r>
              <a:rPr lang="en-US" dirty="0"/>
              <a:t>Stream classification and riparian management standard updates for Region I (1999), Region III (2003), and Region II (2006)</a:t>
            </a:r>
          </a:p>
          <a:p>
            <a:r>
              <a:rPr lang="en-US" dirty="0"/>
              <a:t>State Forest system established (1983); Tanana Valley State Forest established (1983) and expanded (2008)</a:t>
            </a:r>
          </a:p>
          <a:p>
            <a:r>
              <a:rPr lang="en-US" dirty="0"/>
              <a:t>Southeast State Forest established (2010) and expanded (2011)</a:t>
            </a:r>
          </a:p>
        </p:txBody>
      </p:sp>
      <p:sp>
        <p:nvSpPr>
          <p:cNvPr id="4" name="Slide Number Placeholder 3"/>
          <p:cNvSpPr>
            <a:spLocks noGrp="1"/>
          </p:cNvSpPr>
          <p:nvPr>
            <p:ph type="sldNum" sz="quarter" idx="10"/>
          </p:nvPr>
        </p:nvSpPr>
        <p:spPr/>
        <p:txBody>
          <a:bodyPr/>
          <a:lstStyle/>
          <a:p>
            <a:fld id="{1255E5C7-34D9-4D11-8C9E-193884EB00AA}" type="slidenum">
              <a:rPr lang="en-US" smtClean="0"/>
              <a:t>7</a:t>
            </a:fld>
            <a:endParaRPr lang="en-US"/>
          </a:p>
        </p:txBody>
      </p:sp>
    </p:spTree>
    <p:extLst>
      <p:ext uri="{BB962C8B-B14F-4D97-AF65-F5344CB8AC3E}">
        <p14:creationId xmlns:p14="http://schemas.microsoft.com/office/powerpoint/2010/main" val="71371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0" eaLnBrk="1" hangingPunct="1">
              <a:buClr>
                <a:srgbClr val="008000"/>
              </a:buClr>
              <a:buFont typeface="Wingdings" panose="05000000000000000000" pitchFamily="2" charset="2"/>
              <a:buNone/>
              <a:tabLst>
                <a:tab pos="1435100" algn="l"/>
              </a:tabLst>
            </a:pPr>
            <a:r>
              <a:rPr lang="en-US" altLang="en-US" sz="3600" b="1" dirty="0">
                <a:solidFill>
                  <a:srgbClr val="008000"/>
                </a:solidFill>
                <a:latin typeface="Garamond" panose="02020404030301010803" pitchFamily="18" charset="0"/>
              </a:rPr>
              <a:t>Due deference is that deference that is appropriate in the context of the agency’s area of expertise, area of responsibility, all the evidence available to support a factual assertion.</a:t>
            </a:r>
          </a:p>
          <a:p>
            <a:endParaRPr lang="en-US" dirty="0"/>
          </a:p>
        </p:txBody>
      </p:sp>
      <p:sp>
        <p:nvSpPr>
          <p:cNvPr id="4" name="Slide Number Placeholder 3"/>
          <p:cNvSpPr>
            <a:spLocks noGrp="1"/>
          </p:cNvSpPr>
          <p:nvPr>
            <p:ph type="sldNum" sz="quarter" idx="10"/>
          </p:nvPr>
        </p:nvSpPr>
        <p:spPr/>
        <p:txBody>
          <a:bodyPr/>
          <a:lstStyle/>
          <a:p>
            <a:fld id="{1255E5C7-34D9-4D11-8C9E-193884EB00AA}" type="slidenum">
              <a:rPr lang="en-US" smtClean="0"/>
              <a:t>8</a:t>
            </a:fld>
            <a:endParaRPr lang="en-US"/>
          </a:p>
        </p:txBody>
      </p:sp>
    </p:spTree>
    <p:extLst>
      <p:ext uri="{BB962C8B-B14F-4D97-AF65-F5344CB8AC3E}">
        <p14:creationId xmlns:p14="http://schemas.microsoft.com/office/powerpoint/2010/main" val="424385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day review period</a:t>
            </a:r>
          </a:p>
          <a:p>
            <a:r>
              <a:rPr lang="en-US" dirty="0"/>
              <a:t>On state land, Forest Land Use Plans (FLUPs) include the same </a:t>
            </a:r>
            <a:r>
              <a:rPr lang="en-US"/>
              <a:t>information required in DPOs</a:t>
            </a:r>
            <a:endParaRPr lang="en-US" dirty="0"/>
          </a:p>
        </p:txBody>
      </p:sp>
      <p:sp>
        <p:nvSpPr>
          <p:cNvPr id="4" name="Slide Number Placeholder 3"/>
          <p:cNvSpPr>
            <a:spLocks noGrp="1"/>
          </p:cNvSpPr>
          <p:nvPr>
            <p:ph type="sldNum" sz="quarter" idx="10"/>
          </p:nvPr>
        </p:nvSpPr>
        <p:spPr/>
        <p:txBody>
          <a:bodyPr/>
          <a:lstStyle/>
          <a:p>
            <a:fld id="{1255E5C7-34D9-4D11-8C9E-193884EB00AA}" type="slidenum">
              <a:rPr lang="en-US" smtClean="0"/>
              <a:t>9</a:t>
            </a:fld>
            <a:endParaRPr lang="en-US"/>
          </a:p>
        </p:txBody>
      </p:sp>
    </p:spTree>
    <p:extLst>
      <p:ext uri="{BB962C8B-B14F-4D97-AF65-F5344CB8AC3E}">
        <p14:creationId xmlns:p14="http://schemas.microsoft.com/office/powerpoint/2010/main" val="419070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208-2017, DOF conducted between 142 and 278 FRPA inspections each year, depending on levels of activity, risk of adverse effects, and available staffing</a:t>
            </a:r>
          </a:p>
          <a:p>
            <a:r>
              <a:rPr lang="en-US" dirty="0"/>
              <a:t>ADF&amp;G accompanies DOF on many inspections, and sometimes conducts stream classification inspections on their own. </a:t>
            </a:r>
          </a:p>
          <a:p>
            <a:r>
              <a:rPr lang="en-US" dirty="0"/>
              <a:t>DEC will participate in inspections on request when there are specific water quality concerns.</a:t>
            </a:r>
          </a:p>
        </p:txBody>
      </p:sp>
      <p:sp>
        <p:nvSpPr>
          <p:cNvPr id="4" name="Slide Number Placeholder 3"/>
          <p:cNvSpPr>
            <a:spLocks noGrp="1"/>
          </p:cNvSpPr>
          <p:nvPr>
            <p:ph type="sldNum" sz="quarter" idx="10"/>
          </p:nvPr>
        </p:nvSpPr>
        <p:spPr/>
        <p:txBody>
          <a:bodyPr/>
          <a:lstStyle/>
          <a:p>
            <a:fld id="{1255E5C7-34D9-4D11-8C9E-193884EB00AA}" type="slidenum">
              <a:rPr lang="en-US" smtClean="0"/>
              <a:t>10</a:t>
            </a:fld>
            <a:endParaRPr lang="en-US"/>
          </a:p>
        </p:txBody>
      </p:sp>
    </p:spTree>
    <p:extLst>
      <p:ext uri="{BB962C8B-B14F-4D97-AF65-F5344CB8AC3E}">
        <p14:creationId xmlns:p14="http://schemas.microsoft.com/office/powerpoint/2010/main" val="964931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DDA51639-B2D6-4652-B8C3-1B4C224A7BAF}" type="datetimeFigureOut">
              <a:rPr lang="en-US" smtClean="0"/>
              <a:t>4/19/2018</a:t>
            </a:fld>
            <a:endParaRPr lang="en-US" dirty="0"/>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7974217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544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6350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smtClean="0"/>
              <a:t>4/19/2018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93651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C44961B7-6B89-48AB-966F-622E2788EECC}" type="datetimeFigureOut">
              <a:rPr lang="en-US" smtClean="0"/>
              <a:t>4/19/2018</a:t>
            </a:fld>
            <a:endParaRPr lang="en-US" dirty="0"/>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6453378" y="5211060"/>
            <a:ext cx="1584198" cy="22860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8613042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4/19/2018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8743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4/19/2018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638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4/19/2018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38709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4/19/2018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875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smtClean="0"/>
              <a:t>4/19/2018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937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smtClean="0"/>
              <a:t>4/19/2018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030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CBC48EC7-AF6A-48D3-8284-14BACBEBDD84}" type="datetimeFigureOut">
              <a:rPr lang="en-US" smtClean="0"/>
              <a:t>4/19/2018</a:t>
            </a:fld>
            <a:endParaRPr lang="en-US" dirty="0"/>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7648292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w9s2wjqnQAhUmwFQKHReOB58QjRwIBw&amp;url=http://www.yudkevichclan.com/Global%20Warming/global-warming.htm&amp;psig=AFQjCNF86wKIHMIkbPJQ_Bqe-KnwcL7LYA&amp;ust=147924262487266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mailto:Richard.rogers@alaska.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DD46-CF3A-4620-80C9-925B91406603}"/>
              </a:ext>
            </a:extLst>
          </p:cNvPr>
          <p:cNvSpPr>
            <a:spLocks noGrp="1"/>
          </p:cNvSpPr>
          <p:nvPr>
            <p:ph type="ctrTitle"/>
          </p:nvPr>
        </p:nvSpPr>
        <p:spPr/>
        <p:txBody>
          <a:bodyPr/>
          <a:lstStyle/>
          <a:p>
            <a:r>
              <a:rPr lang="en-US" sz="4400" dirty="0"/>
              <a:t>Alaska Forest Resources &amp; Practices act (</a:t>
            </a:r>
            <a:r>
              <a:rPr lang="en-US" sz="4400" dirty="0" err="1"/>
              <a:t>frpa</a:t>
            </a:r>
            <a:r>
              <a:rPr lang="en-US" sz="4400" dirty="0"/>
              <a:t>)</a:t>
            </a:r>
          </a:p>
        </p:txBody>
      </p:sp>
      <p:sp>
        <p:nvSpPr>
          <p:cNvPr id="3" name="Subtitle 2">
            <a:extLst>
              <a:ext uri="{FF2B5EF4-FFF2-40B4-BE49-F238E27FC236}">
                <a16:creationId xmlns:a16="http://schemas.microsoft.com/office/drawing/2014/main" id="{183B5123-9EB1-43E9-860C-D6105FEA4AA6}"/>
              </a:ext>
            </a:extLst>
          </p:cNvPr>
          <p:cNvSpPr>
            <a:spLocks noGrp="1"/>
          </p:cNvSpPr>
          <p:nvPr>
            <p:ph type="subTitle" idx="1"/>
          </p:nvPr>
        </p:nvSpPr>
        <p:spPr/>
        <p:txBody>
          <a:bodyPr>
            <a:noAutofit/>
          </a:bodyPr>
          <a:lstStyle/>
          <a:p>
            <a:r>
              <a:rPr lang="en-US" sz="3200" b="1" dirty="0"/>
              <a:t>OVERVIEW</a:t>
            </a:r>
          </a:p>
        </p:txBody>
      </p:sp>
    </p:spTree>
    <p:extLst>
      <p:ext uri="{BB962C8B-B14F-4D97-AF65-F5344CB8AC3E}">
        <p14:creationId xmlns:p14="http://schemas.microsoft.com/office/powerpoint/2010/main" val="1464663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7" descr="Agency">
            <a:extLst>
              <a:ext uri="{FF2B5EF4-FFF2-40B4-BE49-F238E27FC236}">
                <a16:creationId xmlns:a16="http://schemas.microsoft.com/office/drawing/2014/main" id="{4FF335B8-7BE5-42D5-986E-D647BD80CE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23" r="22286" b="-4"/>
          <a:stretch/>
        </p:blipFill>
        <p:spPr>
          <a:xfrm>
            <a:off x="6015428" y="2161488"/>
            <a:ext cx="2264734" cy="3632643"/>
          </a:xfrm>
          <a:prstGeom prst="rect">
            <a:avLst/>
          </a:prstGeom>
          <a:noFill/>
          <a:ln w="6350">
            <a:solidFill>
              <a:schemeClr val="tx2">
                <a:lumMod val="75000"/>
              </a:schemeClr>
            </a:solidFill>
          </a:ln>
        </p:spPr>
      </p:pic>
      <p:sp>
        <p:nvSpPr>
          <p:cNvPr id="2" name="Title 1">
            <a:extLst>
              <a:ext uri="{FF2B5EF4-FFF2-40B4-BE49-F238E27FC236}">
                <a16:creationId xmlns:a16="http://schemas.microsoft.com/office/drawing/2014/main" id="{AEBA8E4A-2FD0-472B-81A0-B2F100D4E73D}"/>
              </a:ext>
            </a:extLst>
          </p:cNvPr>
          <p:cNvSpPr>
            <a:spLocks noGrp="1"/>
          </p:cNvSpPr>
          <p:nvPr>
            <p:ph type="title"/>
          </p:nvPr>
        </p:nvSpPr>
        <p:spPr>
          <a:xfrm>
            <a:off x="800100" y="332628"/>
            <a:ext cx="7543800" cy="1371600"/>
          </a:xfrm>
        </p:spPr>
        <p:txBody>
          <a:bodyPr>
            <a:normAutofit/>
          </a:bodyPr>
          <a:lstStyle/>
          <a:p>
            <a:r>
              <a:rPr lang="en-US" dirty="0">
                <a:solidFill>
                  <a:schemeClr val="accent1">
                    <a:lumMod val="75000"/>
                  </a:schemeClr>
                </a:solidFill>
              </a:rPr>
              <a:t>Key provisions – Inspections</a:t>
            </a:r>
          </a:p>
        </p:txBody>
      </p:sp>
      <p:sp>
        <p:nvSpPr>
          <p:cNvPr id="3" name="Content Placeholder 2">
            <a:extLst>
              <a:ext uri="{FF2B5EF4-FFF2-40B4-BE49-F238E27FC236}">
                <a16:creationId xmlns:a16="http://schemas.microsoft.com/office/drawing/2014/main" id="{7BF44C30-D5A2-4731-B64A-61C5E06A6E74}"/>
              </a:ext>
            </a:extLst>
          </p:cNvPr>
          <p:cNvSpPr>
            <a:spLocks noGrp="1"/>
          </p:cNvSpPr>
          <p:nvPr>
            <p:ph idx="1"/>
          </p:nvPr>
        </p:nvSpPr>
        <p:spPr>
          <a:xfrm>
            <a:off x="712922" y="1441341"/>
            <a:ext cx="5153186" cy="5075695"/>
          </a:xfrm>
        </p:spPr>
        <p:txBody>
          <a:bodyPr>
            <a:normAutofit/>
          </a:bodyPr>
          <a:lstStyle/>
          <a:p>
            <a:r>
              <a:rPr lang="en-US" sz="2200" dirty="0">
                <a:latin typeface="Calibri" panose="020F0502020204030204" pitchFamily="34" charset="0"/>
                <a:cs typeface="Calibri" panose="020F0502020204030204" pitchFamily="34" charset="0"/>
              </a:rPr>
              <a:t>DNR may inspect and forest land and activities in conjunction to ensure compliance with FRPA and its regulations.</a:t>
            </a:r>
          </a:p>
          <a:p>
            <a:r>
              <a:rPr lang="en-US" sz="2200" dirty="0">
                <a:latin typeface="Calibri" panose="020F0502020204030204" pitchFamily="34" charset="0"/>
                <a:cs typeface="Calibri" panose="020F0502020204030204" pitchFamily="34" charset="0"/>
              </a:rPr>
              <a:t>DEC &amp; ADF&amp;G have the same authority to enforce their own laws and regulations on forest land.  </a:t>
            </a:r>
          </a:p>
          <a:p>
            <a:r>
              <a:rPr lang="en-US" sz="2200" dirty="0">
                <a:latin typeface="Calibri" panose="020F0502020204030204" pitchFamily="34" charset="0"/>
                <a:cs typeface="Calibri" panose="020F0502020204030204" pitchFamily="34" charset="0"/>
              </a:rPr>
              <a:t>DNR, DEC, and ADF&amp;G coordinate inspections. </a:t>
            </a:r>
          </a:p>
          <a:p>
            <a:r>
              <a:rPr lang="en-US" sz="2200" dirty="0">
                <a:latin typeface="Calibri" panose="020F0502020204030204" pitchFamily="34" charset="0"/>
                <a:cs typeface="Calibri" panose="020F0502020204030204" pitchFamily="34" charset="0"/>
              </a:rPr>
              <a:t>Inspections are routinely conducted, and may occur before, during, and after operations.</a:t>
            </a:r>
          </a:p>
          <a:p>
            <a:r>
              <a:rPr lang="en-US" sz="2200" dirty="0">
                <a:latin typeface="Calibri" panose="020F0502020204030204" pitchFamily="34" charset="0"/>
                <a:cs typeface="Calibri" panose="020F0502020204030204" pitchFamily="34" charset="0"/>
              </a:rPr>
              <a:t>Compliance monitoring score sheets are part of inspections.</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6753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8" descr="P8150002">
            <a:extLst>
              <a:ext uri="{FF2B5EF4-FFF2-40B4-BE49-F238E27FC236}">
                <a16:creationId xmlns:a16="http://schemas.microsoft.com/office/drawing/2014/main" id="{5BC761B0-3873-468D-BE58-1864AB0092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02" r="45049"/>
          <a:stretch/>
        </p:blipFill>
        <p:spPr>
          <a:xfrm>
            <a:off x="5878028" y="237744"/>
            <a:ext cx="3093312" cy="6382512"/>
          </a:xfrm>
          <a:prstGeom prst="rect">
            <a:avLst/>
          </a:prstGeom>
          <a:noFill/>
        </p:spPr>
      </p:pic>
      <p:sp>
        <p:nvSpPr>
          <p:cNvPr id="9" name="Rectangle 8">
            <a:extLst>
              <a:ext uri="{FF2B5EF4-FFF2-40B4-BE49-F238E27FC236}">
                <a16:creationId xmlns:a16="http://schemas.microsoft.com/office/drawing/2014/main" id="{891D1FF4-7F97-4936-9A4C-9FB71D8FB4F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08" y="237744"/>
            <a:ext cx="573973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BA8E4A-2FD0-472B-81A0-B2F100D4E73D}"/>
              </a:ext>
            </a:extLst>
          </p:cNvPr>
          <p:cNvSpPr>
            <a:spLocks noGrp="1"/>
          </p:cNvSpPr>
          <p:nvPr>
            <p:ph type="title"/>
          </p:nvPr>
        </p:nvSpPr>
        <p:spPr>
          <a:xfrm>
            <a:off x="651510" y="237589"/>
            <a:ext cx="4711446" cy="1744183"/>
          </a:xfrm>
        </p:spPr>
        <p:txBody>
          <a:bodyPr>
            <a:normAutofit/>
          </a:bodyPr>
          <a:lstStyle/>
          <a:p>
            <a:r>
              <a:rPr lang="en-US" dirty="0">
                <a:solidFill>
                  <a:schemeClr val="accent1">
                    <a:lumMod val="75000"/>
                  </a:schemeClr>
                </a:solidFill>
              </a:rPr>
              <a:t>Key provisions – Riparian areas</a:t>
            </a:r>
          </a:p>
        </p:txBody>
      </p:sp>
      <p:sp>
        <p:nvSpPr>
          <p:cNvPr id="3" name="Content Placeholder 2">
            <a:extLst>
              <a:ext uri="{FF2B5EF4-FFF2-40B4-BE49-F238E27FC236}">
                <a16:creationId xmlns:a16="http://schemas.microsoft.com/office/drawing/2014/main" id="{7BF44C30-D5A2-4731-B64A-61C5E06A6E74}"/>
              </a:ext>
            </a:extLst>
          </p:cNvPr>
          <p:cNvSpPr>
            <a:spLocks noGrp="1"/>
          </p:cNvSpPr>
          <p:nvPr>
            <p:ph idx="1"/>
          </p:nvPr>
        </p:nvSpPr>
        <p:spPr>
          <a:xfrm>
            <a:off x="651510" y="1782150"/>
            <a:ext cx="4711446" cy="4838106"/>
          </a:xfrm>
        </p:spPr>
        <p:txBody>
          <a:bodyPr>
            <a:normAutofit/>
          </a:bodyPr>
          <a:lstStyle/>
          <a:p>
            <a:pPr>
              <a:spcBef>
                <a:spcPts val="600"/>
              </a:spcBef>
            </a:pPr>
            <a:r>
              <a:rPr lang="en-US" sz="2400" dirty="0">
                <a:latin typeface="Calibri" panose="020F0502020204030204" pitchFamily="34" charset="0"/>
                <a:cs typeface="Calibri" panose="020F0502020204030204" pitchFamily="34" charset="0"/>
              </a:rPr>
              <a:t>No-cut buffers on all anadromous waters</a:t>
            </a:r>
          </a:p>
          <a:p>
            <a:pPr>
              <a:spcBef>
                <a:spcPts val="600"/>
              </a:spcBef>
            </a:pPr>
            <a:r>
              <a:rPr lang="en-US" sz="2400" dirty="0">
                <a:latin typeface="Calibri" panose="020F0502020204030204" pitchFamily="34" charset="0"/>
                <a:cs typeface="Calibri" panose="020F0502020204030204" pitchFamily="34" charset="0"/>
              </a:rPr>
              <a:t>Partial harvest areas </a:t>
            </a:r>
          </a:p>
          <a:p>
            <a:pPr>
              <a:spcBef>
                <a:spcPts val="600"/>
              </a:spcBef>
            </a:pPr>
            <a:r>
              <a:rPr lang="en-US" sz="2400" dirty="0">
                <a:latin typeface="Calibri" panose="020F0502020204030204" pitchFamily="34" charset="0"/>
                <a:cs typeface="Calibri" panose="020F0502020204030204" pitchFamily="34" charset="0"/>
              </a:rPr>
              <a:t>Provision for variations to harvest valuable trees within buffers when it can be done without harming fish habitat or water quality; subject to agency approval. </a:t>
            </a:r>
          </a:p>
          <a:p>
            <a:pPr>
              <a:spcBef>
                <a:spcPts val="600"/>
              </a:spcBef>
            </a:pPr>
            <a:r>
              <a:rPr lang="en-US" sz="2400" dirty="0">
                <a:latin typeface="Calibri" panose="020F0502020204030204" pitchFamily="34" charset="0"/>
                <a:cs typeface="Calibri" panose="020F0502020204030204" pitchFamily="34" charset="0"/>
              </a:rPr>
              <a:t>Special management zones </a:t>
            </a:r>
          </a:p>
          <a:p>
            <a:pPr>
              <a:spcBef>
                <a:spcPts val="600"/>
              </a:spcBef>
            </a:pPr>
            <a:r>
              <a:rPr lang="en-US" sz="2400" dirty="0">
                <a:latin typeface="Calibri" panose="020F0502020204030204" pitchFamily="34" charset="0"/>
                <a:cs typeface="Calibri" panose="020F0502020204030204" pitchFamily="34" charset="0"/>
              </a:rPr>
              <a:t>Slope stability standards</a:t>
            </a:r>
          </a:p>
          <a:p>
            <a:pPr>
              <a:spcBef>
                <a:spcPts val="600"/>
              </a:spcBef>
            </a:pPr>
            <a:r>
              <a:rPr lang="en-US" sz="2400" dirty="0">
                <a:latin typeface="Calibri" panose="020F0502020204030204" pitchFamily="34" charset="0"/>
                <a:cs typeface="Calibri" panose="020F0502020204030204" pitchFamily="34" charset="0"/>
              </a:rPr>
              <a:t>Best management practices</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1398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77B9C-D765-4A73-A1EC-9F38DE47CCBD}"/>
              </a:ext>
            </a:extLst>
          </p:cNvPr>
          <p:cNvPicPr>
            <a:picLocks noChangeAspect="1"/>
          </p:cNvPicPr>
          <p:nvPr/>
        </p:nvPicPr>
        <p:blipFill>
          <a:blip r:embed="rId3"/>
          <a:stretch>
            <a:fillRect/>
          </a:stretch>
        </p:blipFill>
        <p:spPr>
          <a:xfrm>
            <a:off x="0" y="0"/>
            <a:ext cx="9144000" cy="514285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96C8308-FEF6-46D3-91A5-0F8800C058C4}"/>
              </a:ext>
            </a:extLst>
          </p:cNvPr>
          <p:cNvSpPr txBox="1"/>
          <p:nvPr/>
        </p:nvSpPr>
        <p:spPr>
          <a:xfrm>
            <a:off x="181303" y="5281448"/>
            <a:ext cx="8797159" cy="1446550"/>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Riparian areas are protected from significant adverse effects of commercial timber harvest activities on all land ownerships.  Buffers and special management zones vary by landowner, with the most stringent standards on state land.</a:t>
            </a:r>
          </a:p>
        </p:txBody>
      </p:sp>
    </p:spTree>
    <p:extLst>
      <p:ext uri="{BB962C8B-B14F-4D97-AF65-F5344CB8AC3E}">
        <p14:creationId xmlns:p14="http://schemas.microsoft.com/office/powerpoint/2010/main" val="292933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U:\Forestry_photos\Regen\Ohio\OH3.jpg">
            <a:extLst>
              <a:ext uri="{FF2B5EF4-FFF2-40B4-BE49-F238E27FC236}">
                <a16:creationId xmlns:a16="http://schemas.microsoft.com/office/drawing/2014/main" id="{68FD6E8C-160A-4AC0-8625-68D8F05C7D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40" r="35311"/>
          <a:stretch/>
        </p:blipFill>
        <p:spPr bwMode="auto">
          <a:xfrm>
            <a:off x="5878028" y="237744"/>
            <a:ext cx="3093312" cy="63825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891D1FF4-7F97-4936-9A4C-9FB71D8FB4F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08" y="237744"/>
            <a:ext cx="573973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BA8E4A-2FD0-472B-81A0-B2F100D4E73D}"/>
              </a:ext>
            </a:extLst>
          </p:cNvPr>
          <p:cNvSpPr>
            <a:spLocks noGrp="1"/>
          </p:cNvSpPr>
          <p:nvPr>
            <p:ph type="title"/>
          </p:nvPr>
        </p:nvSpPr>
        <p:spPr>
          <a:xfrm>
            <a:off x="740354" y="481766"/>
            <a:ext cx="4711446" cy="1378032"/>
          </a:xfrm>
        </p:spPr>
        <p:txBody>
          <a:bodyPr>
            <a:normAutofit/>
          </a:bodyPr>
          <a:lstStyle/>
          <a:p>
            <a:r>
              <a:rPr lang="en-US" dirty="0">
                <a:solidFill>
                  <a:schemeClr val="accent1">
                    <a:lumMod val="75000"/>
                  </a:schemeClr>
                </a:solidFill>
              </a:rPr>
              <a:t>Key provisions – Reforestation</a:t>
            </a:r>
          </a:p>
        </p:txBody>
      </p:sp>
      <p:sp>
        <p:nvSpPr>
          <p:cNvPr id="3" name="Content Placeholder 2">
            <a:extLst>
              <a:ext uri="{FF2B5EF4-FFF2-40B4-BE49-F238E27FC236}">
                <a16:creationId xmlns:a16="http://schemas.microsoft.com/office/drawing/2014/main" id="{7BF44C30-D5A2-4731-B64A-61C5E06A6E74}"/>
              </a:ext>
            </a:extLst>
          </p:cNvPr>
          <p:cNvSpPr>
            <a:spLocks noGrp="1"/>
          </p:cNvSpPr>
          <p:nvPr>
            <p:ph idx="1"/>
          </p:nvPr>
        </p:nvSpPr>
        <p:spPr>
          <a:xfrm>
            <a:off x="651509" y="1844299"/>
            <a:ext cx="5005371" cy="5013701"/>
          </a:xfrm>
        </p:spPr>
        <p:txBody>
          <a:bodyPr>
            <a:normAutofit/>
          </a:bodyPr>
          <a:lstStyle/>
          <a:p>
            <a:pPr lvl="0"/>
            <a:r>
              <a:rPr lang="en-US" sz="2400" dirty="0">
                <a:latin typeface="Calibri" panose="020F0502020204030204" pitchFamily="34" charset="0"/>
                <a:cs typeface="Calibri" panose="020F0502020204030204" pitchFamily="34" charset="0"/>
              </a:rPr>
              <a:t>Prompt reforestation unless </a:t>
            </a:r>
            <a:r>
              <a:rPr lang="en-US" sz="2400" b="1" dirty="0">
                <a:latin typeface="Calibri" panose="020F0502020204030204" pitchFamily="34" charset="0"/>
                <a:cs typeface="Calibri" panose="020F0502020204030204" pitchFamily="34" charset="0"/>
              </a:rPr>
              <a:t>t</a:t>
            </a:r>
            <a:r>
              <a:rPr lang="en-US" sz="2400" dirty="0">
                <a:latin typeface="Calibri" panose="020F0502020204030204" pitchFamily="34" charset="0"/>
                <a:cs typeface="Calibri" panose="020F0502020204030204" pitchFamily="34" charset="0"/>
              </a:rPr>
              <a:t>he land will be converted to another use</a:t>
            </a:r>
          </a:p>
          <a:p>
            <a:pPr lvl="0"/>
            <a:r>
              <a:rPr lang="en-US" sz="2400" dirty="0">
                <a:latin typeface="Calibri" panose="020F0502020204030204" pitchFamily="34" charset="0"/>
                <a:cs typeface="Calibri" panose="020F0502020204030204" pitchFamily="34" charset="0"/>
              </a:rPr>
              <a:t>Exemption for harvest areas significantly composed of dead or dying trees</a:t>
            </a:r>
          </a:p>
          <a:p>
            <a:pPr lvl="0"/>
            <a:r>
              <a:rPr lang="en-US" sz="2400" dirty="0">
                <a:latin typeface="Calibri" panose="020F0502020204030204" pitchFamily="34" charset="0"/>
                <a:cs typeface="Calibri" panose="020F0502020204030204" pitchFamily="34" charset="0"/>
              </a:rPr>
              <a:t>Design forest operations to reduce likelihood of forest insect infestations or disease infections; DOF may act to address problems on forest land.</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99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000060-D06D-4A48-BD8E-978966CCA7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40" y="727628"/>
            <a:ext cx="4025373"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DE4E5113-B3D0-40F8-9F39-B2C2BF92AE3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983" y="886862"/>
            <a:ext cx="3790888" cy="5097085"/>
          </a:xfrm>
          <a:prstGeom prst="rect">
            <a:avLst/>
          </a:prstGeom>
          <a:noFill/>
          <a:ln w="6350" cap="sq" cmpd="sng" algn="ctr">
            <a:solidFill>
              <a:schemeClr val="tx1">
                <a:lumMod val="75000"/>
                <a:lumOff val="25000"/>
              </a:schemeClr>
            </a:solidFill>
            <a:prstDash val="solid"/>
            <a:miter lim="800000"/>
          </a:ln>
          <a:effectLst/>
        </p:spPr>
      </p:sp>
      <p:pic>
        <p:nvPicPr>
          <p:cNvPr id="5" name="Picture 2" descr="Image result for Alaska spruce bark beetle">
            <a:hlinkClick r:id="rId3"/>
            <a:extLst>
              <a:ext uri="{FF2B5EF4-FFF2-40B4-BE49-F238E27FC236}">
                <a16:creationId xmlns:a16="http://schemas.microsoft.com/office/drawing/2014/main" id="{67D06A8C-EE99-45A5-90BF-44273A6BF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012" y="2032918"/>
            <a:ext cx="3310829" cy="28049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BA8E4A-2FD0-472B-81A0-B2F100D4E73D}"/>
              </a:ext>
            </a:extLst>
          </p:cNvPr>
          <p:cNvSpPr>
            <a:spLocks noGrp="1"/>
          </p:cNvSpPr>
          <p:nvPr>
            <p:ph type="title"/>
          </p:nvPr>
        </p:nvSpPr>
        <p:spPr>
          <a:xfrm>
            <a:off x="4934588" y="510651"/>
            <a:ext cx="3718165" cy="1305291"/>
          </a:xfrm>
        </p:spPr>
        <p:txBody>
          <a:bodyPr>
            <a:normAutofit/>
          </a:bodyPr>
          <a:lstStyle/>
          <a:p>
            <a:r>
              <a:rPr lang="en-US" sz="3700" dirty="0">
                <a:solidFill>
                  <a:schemeClr val="accent1">
                    <a:lumMod val="75000"/>
                  </a:schemeClr>
                </a:solidFill>
              </a:rPr>
              <a:t>Key provisions – Forest health </a:t>
            </a:r>
          </a:p>
        </p:txBody>
      </p:sp>
      <p:sp>
        <p:nvSpPr>
          <p:cNvPr id="3" name="Content Placeholder 2">
            <a:extLst>
              <a:ext uri="{FF2B5EF4-FFF2-40B4-BE49-F238E27FC236}">
                <a16:creationId xmlns:a16="http://schemas.microsoft.com/office/drawing/2014/main" id="{7BF44C30-D5A2-4731-B64A-61C5E06A6E74}"/>
              </a:ext>
            </a:extLst>
          </p:cNvPr>
          <p:cNvSpPr>
            <a:spLocks noGrp="1"/>
          </p:cNvSpPr>
          <p:nvPr>
            <p:ph idx="1"/>
          </p:nvPr>
        </p:nvSpPr>
        <p:spPr>
          <a:xfrm>
            <a:off x="4934588" y="1857899"/>
            <a:ext cx="3718166" cy="4285281"/>
          </a:xfrm>
        </p:spPr>
        <p:txBody>
          <a:bodyPr>
            <a:noAutofit/>
          </a:bodyPr>
          <a:lstStyle/>
          <a:p>
            <a:pPr lvl="0">
              <a:lnSpc>
                <a:spcPct val="90000"/>
              </a:lnSpc>
            </a:pPr>
            <a:r>
              <a:rPr lang="en-US" sz="2800" dirty="0">
                <a:latin typeface="Calibri" panose="020F0502020204030204" pitchFamily="34" charset="0"/>
                <a:cs typeface="Calibri" panose="020F0502020204030204" pitchFamily="34" charset="0"/>
              </a:rPr>
              <a:t>Design forest operations to reduce likelihood of forest insect infestations or disease infections</a:t>
            </a:r>
          </a:p>
          <a:p>
            <a:pPr lvl="0">
              <a:lnSpc>
                <a:spcPct val="90000"/>
              </a:lnSpc>
            </a:pPr>
            <a:r>
              <a:rPr lang="en-US" sz="2800" dirty="0">
                <a:latin typeface="Calibri" panose="020F0502020204030204" pitchFamily="34" charset="0"/>
                <a:cs typeface="Calibri" panose="020F0502020204030204" pitchFamily="34" charset="0"/>
              </a:rPr>
              <a:t>DOF may act to address problems on forest land.</a:t>
            </a:r>
          </a:p>
          <a:p>
            <a:pPr marL="0" indent="0">
              <a:lnSpc>
                <a:spcPct val="90000"/>
              </a:lnSpc>
              <a:buNone/>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3267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8E4A-2FD0-472B-81A0-B2F100D4E73D}"/>
              </a:ext>
            </a:extLst>
          </p:cNvPr>
          <p:cNvSpPr>
            <a:spLocks noGrp="1"/>
          </p:cNvSpPr>
          <p:nvPr>
            <p:ph type="title"/>
          </p:nvPr>
        </p:nvSpPr>
        <p:spPr>
          <a:xfrm>
            <a:off x="731520" y="642594"/>
            <a:ext cx="7680960" cy="1178457"/>
          </a:xfrm>
        </p:spPr>
        <p:txBody>
          <a:bodyPr/>
          <a:lstStyle/>
          <a:p>
            <a:r>
              <a:rPr lang="en-US" dirty="0">
                <a:solidFill>
                  <a:schemeClr val="accent1">
                    <a:lumMod val="75000"/>
                  </a:schemeClr>
                </a:solidFill>
              </a:rPr>
              <a:t>Key provisions – Enforcement</a:t>
            </a:r>
          </a:p>
        </p:txBody>
      </p:sp>
      <p:sp>
        <p:nvSpPr>
          <p:cNvPr id="3" name="Content Placeholder 2">
            <a:extLst>
              <a:ext uri="{FF2B5EF4-FFF2-40B4-BE49-F238E27FC236}">
                <a16:creationId xmlns:a16="http://schemas.microsoft.com/office/drawing/2014/main" id="{7BF44C30-D5A2-4731-B64A-61C5E06A6E74}"/>
              </a:ext>
            </a:extLst>
          </p:cNvPr>
          <p:cNvSpPr>
            <a:spLocks noGrp="1"/>
          </p:cNvSpPr>
          <p:nvPr>
            <p:ph idx="1"/>
          </p:nvPr>
        </p:nvSpPr>
        <p:spPr>
          <a:xfrm>
            <a:off x="731520" y="1680980"/>
            <a:ext cx="7680960" cy="3931920"/>
          </a:xfrm>
        </p:spPr>
        <p:txBody>
          <a:bodyPr>
            <a:noAutofit/>
          </a:bodyPr>
          <a:lstStyle/>
          <a:p>
            <a:pPr marL="0" lvl="0" indent="0">
              <a:buNone/>
            </a:pPr>
            <a:r>
              <a:rPr lang="en-US" sz="3200" dirty="0">
                <a:latin typeface="Calibri" panose="020F0502020204030204" pitchFamily="34" charset="0"/>
                <a:cs typeface="Calibri" panose="020F0502020204030204" pitchFamily="34" charset="0"/>
              </a:rPr>
              <a:t>DOF has authority to enforce the Act through </a:t>
            </a:r>
          </a:p>
          <a:p>
            <a:pPr lvl="1"/>
            <a:r>
              <a:rPr lang="en-US" sz="3200" dirty="0">
                <a:latin typeface="Calibri" panose="020F0502020204030204" pitchFamily="34" charset="0"/>
                <a:cs typeface="Calibri" panose="020F0502020204030204" pitchFamily="34" charset="0"/>
              </a:rPr>
              <a:t>directives, </a:t>
            </a:r>
          </a:p>
          <a:p>
            <a:pPr lvl="1"/>
            <a:r>
              <a:rPr lang="en-US" sz="3200" dirty="0">
                <a:latin typeface="Calibri" panose="020F0502020204030204" pitchFamily="34" charset="0"/>
                <a:cs typeface="Calibri" panose="020F0502020204030204" pitchFamily="34" charset="0"/>
              </a:rPr>
              <a:t>Notices of violation,</a:t>
            </a:r>
          </a:p>
          <a:p>
            <a:pPr lvl="1"/>
            <a:r>
              <a:rPr lang="en-US" sz="3200" dirty="0">
                <a:latin typeface="Calibri" panose="020F0502020204030204" pitchFamily="34" charset="0"/>
                <a:cs typeface="Calibri" panose="020F0502020204030204" pitchFamily="34" charset="0"/>
              </a:rPr>
              <a:t>stop work orders, and </a:t>
            </a:r>
          </a:p>
          <a:p>
            <a:pPr lvl="1"/>
            <a:r>
              <a:rPr lang="en-US" sz="3200" dirty="0">
                <a:latin typeface="Calibri" panose="020F0502020204030204" pitchFamily="34" charset="0"/>
                <a:cs typeface="Calibri" panose="020F0502020204030204" pitchFamily="34" charset="0"/>
              </a:rPr>
              <a:t>civil fines.</a:t>
            </a:r>
          </a:p>
          <a:p>
            <a:pPr marL="0" indent="0">
              <a:buNone/>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9700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F487-2D01-42D3-ADA7-9975FF21EB20}"/>
              </a:ext>
            </a:extLst>
          </p:cNvPr>
          <p:cNvSpPr>
            <a:spLocks noGrp="1"/>
          </p:cNvSpPr>
          <p:nvPr>
            <p:ph type="title"/>
          </p:nvPr>
        </p:nvSpPr>
        <p:spPr>
          <a:xfrm>
            <a:off x="723771" y="500259"/>
            <a:ext cx="7680960" cy="1038972"/>
          </a:xfrm>
        </p:spPr>
        <p:txBody>
          <a:bodyPr/>
          <a:lstStyle/>
          <a:p>
            <a:r>
              <a:rPr lang="en-US" dirty="0">
                <a:solidFill>
                  <a:schemeClr val="accent1">
                    <a:lumMod val="75000"/>
                  </a:schemeClr>
                </a:solidFill>
              </a:rPr>
              <a:t>Regulations </a:t>
            </a:r>
            <a:r>
              <a:rPr lang="en-US" sz="3600" dirty="0">
                <a:solidFill>
                  <a:schemeClr val="accent1">
                    <a:lumMod val="75000"/>
                  </a:schemeClr>
                </a:solidFill>
              </a:rPr>
              <a:t>(11 AAC 95)</a:t>
            </a:r>
          </a:p>
        </p:txBody>
      </p:sp>
      <p:sp>
        <p:nvSpPr>
          <p:cNvPr id="4" name="Rectangle 1">
            <a:extLst>
              <a:ext uri="{FF2B5EF4-FFF2-40B4-BE49-F238E27FC236}">
                <a16:creationId xmlns:a16="http://schemas.microsoft.com/office/drawing/2014/main" id="{62CD59CE-5A73-40F6-8FE5-69D5B827D670}"/>
              </a:ext>
            </a:extLst>
          </p:cNvPr>
          <p:cNvSpPr>
            <a:spLocks noGrp="1" noChangeArrowheads="1"/>
          </p:cNvSpPr>
          <p:nvPr>
            <p:ph idx="1"/>
          </p:nvPr>
        </p:nvSpPr>
        <p:spPr bwMode="auto">
          <a:xfrm>
            <a:off x="723771" y="1655689"/>
            <a:ext cx="7474832"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dirty="0">
                <a:latin typeface="Calibri" panose="020F0502020204030204" pitchFamily="34" charset="0"/>
                <a:ea typeface="Times New Roman" panose="02020603050405020304" pitchFamily="18" charset="0"/>
                <a:cs typeface="Calibri" panose="020F0502020204030204" pitchFamily="34" charset="0"/>
              </a:rPr>
              <a:t>A</a:t>
            </a:r>
            <a:r>
              <a:rPr kumimoji="0" lang="en-US"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dopted 1981.  </a:t>
            </a:r>
          </a:p>
          <a:p>
            <a:pPr eaLnBrk="0" fontAlgn="base" hangingPunct="0">
              <a:spcBef>
                <a:spcPct val="0"/>
              </a:spcBef>
              <a:spcAft>
                <a:spcPct val="0"/>
              </a:spcAft>
              <a:buClrTx/>
            </a:pPr>
            <a:r>
              <a:rPr kumimoji="0" lang="en-US"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Amended to </a:t>
            </a:r>
          </a:p>
          <a:p>
            <a:pPr lvl="1" eaLnBrk="0" fontAlgn="base" hangingPunct="0">
              <a:spcBef>
                <a:spcPct val="0"/>
              </a:spcBef>
              <a:spcAft>
                <a:spcPct val="0"/>
              </a:spcAft>
              <a:buClrTx/>
            </a:pPr>
            <a:r>
              <a:rPr lang="en-US" altLang="en-US" sz="2800" dirty="0">
                <a:latin typeface="Calibri" panose="020F0502020204030204" pitchFamily="34" charset="0"/>
                <a:ea typeface="Times New Roman" panose="02020603050405020304" pitchFamily="18" charset="0"/>
                <a:cs typeface="Calibri" panose="020F0502020204030204" pitchFamily="34" charset="0"/>
              </a:rPr>
              <a:t>I</a:t>
            </a:r>
            <a:r>
              <a:rPr kumimoji="0" lang="en-US"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mplement the Act revisions (1993, 1999, 2004, 2007)</a:t>
            </a:r>
          </a:p>
          <a:p>
            <a:pPr lvl="1" eaLnBrk="0" fontAlgn="base" hangingPunct="0">
              <a:spcBef>
                <a:spcPct val="0"/>
              </a:spcBef>
              <a:spcAft>
                <a:spcPct val="0"/>
              </a:spcAft>
              <a:buClrTx/>
            </a:pPr>
            <a:r>
              <a:rPr lang="en-US" altLang="en-US" sz="2800" dirty="0">
                <a:latin typeface="Calibri" panose="020F0502020204030204" pitchFamily="34" charset="0"/>
                <a:ea typeface="Times New Roman" panose="02020603050405020304" pitchFamily="18" charset="0"/>
                <a:cs typeface="Calibri" panose="020F0502020204030204" pitchFamily="34" charset="0"/>
              </a:rPr>
              <a:t>Strengthen mass wasting prevention (2013)</a:t>
            </a:r>
          </a:p>
          <a:p>
            <a:pPr lvl="1" eaLnBrk="0" fontAlgn="base" hangingPunct="0">
              <a:spcBef>
                <a:spcPct val="0"/>
              </a:spcBef>
              <a:spcAft>
                <a:spcPct val="0"/>
              </a:spcAft>
              <a:buClrTx/>
            </a:pPr>
            <a:r>
              <a:rPr kumimoji="0" lang="en-US"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Update reforestation </a:t>
            </a:r>
            <a:r>
              <a:rPr lang="en-US" altLang="en-US" sz="2800" dirty="0">
                <a:latin typeface="Calibri" panose="020F0502020204030204" pitchFamily="34" charset="0"/>
                <a:ea typeface="Times New Roman" panose="02020603050405020304" pitchFamily="18" charset="0"/>
                <a:cs typeface="Calibri" panose="020F0502020204030204" pitchFamily="34" charset="0"/>
              </a:rPr>
              <a:t>standards (2017)</a:t>
            </a:r>
          </a:p>
          <a:p>
            <a:pPr eaLnBrk="0" fontAlgn="base" hangingPunct="0">
              <a:spcBef>
                <a:spcPct val="0"/>
              </a:spcBef>
              <a:spcAft>
                <a:spcPct val="0"/>
              </a:spcAft>
              <a:buClrTx/>
            </a:pPr>
            <a:r>
              <a:rPr kumimoji="0" lang="en-US" altLang="en-US" sz="3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Alaska’s best management practices (BMPs) are regulatory</a:t>
            </a:r>
          </a:p>
        </p:txBody>
      </p:sp>
    </p:spTree>
    <p:extLst>
      <p:ext uri="{BB962C8B-B14F-4D97-AF65-F5344CB8AC3E}">
        <p14:creationId xmlns:p14="http://schemas.microsoft.com/office/powerpoint/2010/main" val="2647171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6">
            <a:extLst>
              <a:ext uri="{FF2B5EF4-FFF2-40B4-BE49-F238E27FC236}">
                <a16:creationId xmlns:a16="http://schemas.microsoft.com/office/drawing/2014/main" id="{3FC67B06-867A-4D0B-8E72-3D1CBBABF3D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394606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8">
            <a:extLst>
              <a:ext uri="{FF2B5EF4-FFF2-40B4-BE49-F238E27FC236}">
                <a16:creationId xmlns:a16="http://schemas.microsoft.com/office/drawing/2014/main" id="{742DA6F1-EE0D-4BF0-B5FE-BF303A6B83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344" y="643464"/>
            <a:ext cx="2977094"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8" name="Picture 6" descr="UpperBirchCreek- Wikipedia.jpg">
            <a:extLst>
              <a:ext uri="{FF2B5EF4-FFF2-40B4-BE49-F238E27FC236}">
                <a16:creationId xmlns:a16="http://schemas.microsoft.com/office/drawing/2014/main" id="{CD0DA898-65BD-4AC8-B4E8-9C7E9763E329}"/>
              </a:ext>
            </a:extLst>
          </p:cNvPr>
          <p:cNvPicPr>
            <a:picLocks noChangeAspect="1"/>
          </p:cNvPicPr>
          <p:nvPr/>
        </p:nvPicPr>
        <p:blipFill rotWithShape="1">
          <a:blip r:embed="rId3">
            <a:extLst>
              <a:ext uri="{28A0092B-C50C-407E-A947-70E740481C1C}">
                <a14:useLocalDpi xmlns:a14="http://schemas.microsoft.com/office/drawing/2010/main" val="0"/>
              </a:ext>
            </a:extLst>
          </a:blip>
          <a:srcRect l="13852" r="5527" b="-5"/>
          <a:stretch/>
        </p:blipFill>
        <p:spPr bwMode="auto">
          <a:xfrm>
            <a:off x="615148" y="3509431"/>
            <a:ext cx="2729484" cy="25393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1020079">
            <a:extLst>
              <a:ext uri="{FF2B5EF4-FFF2-40B4-BE49-F238E27FC236}">
                <a16:creationId xmlns:a16="http://schemas.microsoft.com/office/drawing/2014/main" id="{D84222C1-F71C-4D99-836D-03AB404E8E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4" r="12446" b="-5"/>
          <a:stretch/>
        </p:blipFill>
        <p:spPr>
          <a:xfrm>
            <a:off x="615148" y="809244"/>
            <a:ext cx="2729484" cy="25393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D4D5D6BA-2A19-47DE-B87A-0BFE4FBE4F4F}"/>
              </a:ext>
            </a:extLst>
          </p:cNvPr>
          <p:cNvSpPr>
            <a:spLocks noGrp="1"/>
          </p:cNvSpPr>
          <p:nvPr>
            <p:ph type="title"/>
          </p:nvPr>
        </p:nvSpPr>
        <p:spPr>
          <a:xfrm>
            <a:off x="4400904" y="643464"/>
            <a:ext cx="4085438" cy="1645920"/>
          </a:xfrm>
        </p:spPr>
        <p:txBody>
          <a:bodyPr>
            <a:normAutofit/>
          </a:bodyPr>
          <a:lstStyle/>
          <a:p>
            <a:r>
              <a:rPr lang="en-US" dirty="0">
                <a:solidFill>
                  <a:schemeClr val="accent1">
                    <a:lumMod val="75000"/>
                  </a:schemeClr>
                </a:solidFill>
              </a:rPr>
              <a:t>BMPs </a:t>
            </a:r>
          </a:p>
        </p:txBody>
      </p:sp>
      <p:sp>
        <p:nvSpPr>
          <p:cNvPr id="3" name="Content Placeholder 2">
            <a:extLst>
              <a:ext uri="{FF2B5EF4-FFF2-40B4-BE49-F238E27FC236}">
                <a16:creationId xmlns:a16="http://schemas.microsoft.com/office/drawing/2014/main" id="{AE4DBE5A-A04A-4A65-ADC0-597F39DA2277}"/>
              </a:ext>
            </a:extLst>
          </p:cNvPr>
          <p:cNvSpPr>
            <a:spLocks noGrp="1"/>
          </p:cNvSpPr>
          <p:nvPr>
            <p:ph idx="1"/>
          </p:nvPr>
        </p:nvSpPr>
        <p:spPr>
          <a:xfrm>
            <a:off x="4400904" y="1783080"/>
            <a:ext cx="4324642" cy="3291840"/>
          </a:xfrm>
        </p:spPr>
        <p:txBody>
          <a:bodyPr>
            <a:normAutofit fontScale="92500"/>
          </a:bodyPr>
          <a:lstStyle/>
          <a:p>
            <a:r>
              <a:rPr lang="en-US" sz="3200" dirty="0">
                <a:latin typeface="Calibri" panose="020F0502020204030204" pitchFamily="34" charset="0"/>
                <a:cs typeface="Calibri" panose="020F0502020204030204" pitchFamily="34" charset="0"/>
              </a:rPr>
              <a:t>Waterbody classification</a:t>
            </a:r>
          </a:p>
          <a:p>
            <a:r>
              <a:rPr lang="en-US" sz="3200" dirty="0">
                <a:latin typeface="Calibri" panose="020F0502020204030204" pitchFamily="34" charset="0"/>
                <a:cs typeface="Calibri" panose="020F0502020204030204" pitchFamily="34" charset="0"/>
              </a:rPr>
              <a:t>Based on </a:t>
            </a:r>
          </a:p>
          <a:p>
            <a:pPr lvl="1"/>
            <a:r>
              <a:rPr lang="en-US" sz="3000" dirty="0">
                <a:latin typeface="Calibri" panose="020F0502020204030204" pitchFamily="34" charset="0"/>
                <a:cs typeface="Calibri" panose="020F0502020204030204" pitchFamily="34" charset="0"/>
              </a:rPr>
              <a:t>region </a:t>
            </a:r>
          </a:p>
          <a:p>
            <a:pPr lvl="1"/>
            <a:r>
              <a:rPr lang="en-US" sz="3000" dirty="0">
                <a:latin typeface="Calibri" panose="020F0502020204030204" pitchFamily="34" charset="0"/>
                <a:cs typeface="Calibri" panose="020F0502020204030204" pitchFamily="34" charset="0"/>
              </a:rPr>
              <a:t>stream characteristics</a:t>
            </a:r>
          </a:p>
          <a:p>
            <a:pPr lvl="1"/>
            <a:r>
              <a:rPr lang="en-US" sz="3000" dirty="0">
                <a:latin typeface="Calibri" panose="020F0502020204030204" pitchFamily="34" charset="0"/>
                <a:cs typeface="Calibri" panose="020F0502020204030204" pitchFamily="34" charset="0"/>
              </a:rPr>
              <a:t>fish species</a:t>
            </a:r>
          </a:p>
          <a:p>
            <a:pPr lvl="1"/>
            <a:r>
              <a:rPr lang="en-US" sz="3000" dirty="0">
                <a:latin typeface="Calibri" panose="020F0502020204030204" pitchFamily="34" charset="0"/>
                <a:cs typeface="Calibri" panose="020F0502020204030204" pitchFamily="34" charset="0"/>
              </a:rPr>
              <a:t>landowner</a:t>
            </a:r>
          </a:p>
        </p:txBody>
      </p:sp>
    </p:spTree>
    <p:extLst>
      <p:ext uri="{BB962C8B-B14F-4D97-AF65-F5344CB8AC3E}">
        <p14:creationId xmlns:p14="http://schemas.microsoft.com/office/powerpoint/2010/main" val="3360632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047B46-4F2F-4746-8B82-B30EAAAE033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47582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4E8A8E-D194-4D55-92A3-6B0799722E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268" y="253548"/>
            <a:ext cx="4388846"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5" name="Picture 10" descr="Helio5">
            <a:extLst>
              <a:ext uri="{FF2B5EF4-FFF2-40B4-BE49-F238E27FC236}">
                <a16:creationId xmlns:a16="http://schemas.microsoft.com/office/drawing/2014/main" id="{46F2368F-75C7-4ADC-9EEA-C3DCCB4413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99" r="1064" b="-2"/>
          <a:stretch/>
        </p:blipFill>
        <p:spPr>
          <a:xfrm>
            <a:off x="305574" y="419292"/>
            <a:ext cx="4142232" cy="6053328"/>
          </a:xfrm>
          <a:prstGeom prst="rect">
            <a:avLst/>
          </a:prstGeom>
          <a:noFill/>
        </p:spPr>
      </p:pic>
      <p:sp>
        <p:nvSpPr>
          <p:cNvPr id="2" name="Title 1">
            <a:extLst>
              <a:ext uri="{FF2B5EF4-FFF2-40B4-BE49-F238E27FC236}">
                <a16:creationId xmlns:a16="http://schemas.microsoft.com/office/drawing/2014/main" id="{D4D5D6BA-2A19-47DE-B87A-0BFE4FBE4F4F}"/>
              </a:ext>
            </a:extLst>
          </p:cNvPr>
          <p:cNvSpPr>
            <a:spLocks noGrp="1"/>
          </p:cNvSpPr>
          <p:nvPr>
            <p:ph type="title"/>
          </p:nvPr>
        </p:nvSpPr>
        <p:spPr>
          <a:xfrm>
            <a:off x="5134602" y="614954"/>
            <a:ext cx="3451614" cy="994066"/>
          </a:xfrm>
        </p:spPr>
        <p:txBody>
          <a:bodyPr>
            <a:normAutofit/>
          </a:bodyPr>
          <a:lstStyle/>
          <a:p>
            <a:r>
              <a:rPr lang="en-US" dirty="0">
                <a:solidFill>
                  <a:schemeClr val="accent1">
                    <a:lumMod val="75000"/>
                  </a:schemeClr>
                </a:solidFill>
              </a:rPr>
              <a:t>BMPs</a:t>
            </a:r>
          </a:p>
        </p:txBody>
      </p:sp>
      <p:sp>
        <p:nvSpPr>
          <p:cNvPr id="3" name="Content Placeholder 2">
            <a:extLst>
              <a:ext uri="{FF2B5EF4-FFF2-40B4-BE49-F238E27FC236}">
                <a16:creationId xmlns:a16="http://schemas.microsoft.com/office/drawing/2014/main" id="{AE4DBE5A-A04A-4A65-ADC0-597F39DA2277}"/>
              </a:ext>
            </a:extLst>
          </p:cNvPr>
          <p:cNvSpPr>
            <a:spLocks noGrp="1"/>
          </p:cNvSpPr>
          <p:nvPr>
            <p:ph idx="1"/>
          </p:nvPr>
        </p:nvSpPr>
        <p:spPr>
          <a:xfrm>
            <a:off x="5134602" y="1609020"/>
            <a:ext cx="3714930" cy="5463296"/>
          </a:xfrm>
        </p:spPr>
        <p:txBody>
          <a:bodyPr>
            <a:normAutofit/>
          </a:bodyPr>
          <a:lstStyle/>
          <a:p>
            <a:pPr>
              <a:lnSpc>
                <a:spcPct val="90000"/>
              </a:lnSpc>
            </a:pPr>
            <a:r>
              <a:rPr lang="en-US" sz="3200" dirty="0">
                <a:latin typeface="Calibri" panose="020F0502020204030204" pitchFamily="34" charset="0"/>
                <a:cs typeface="Calibri" panose="020F0502020204030204" pitchFamily="34" charset="0"/>
              </a:rPr>
              <a:t>Timber harvesting</a:t>
            </a:r>
          </a:p>
          <a:p>
            <a:pPr>
              <a:lnSpc>
                <a:spcPct val="90000"/>
              </a:lnSpc>
            </a:pPr>
            <a:r>
              <a:rPr lang="en-US" sz="3200" dirty="0">
                <a:latin typeface="Calibri" panose="020F0502020204030204" pitchFamily="34" charset="0"/>
                <a:cs typeface="Calibri" panose="020F0502020204030204" pitchFamily="34" charset="0"/>
              </a:rPr>
              <a:t>Unit design</a:t>
            </a:r>
          </a:p>
          <a:p>
            <a:pPr>
              <a:lnSpc>
                <a:spcPct val="90000"/>
              </a:lnSpc>
            </a:pPr>
            <a:r>
              <a:rPr lang="en-US" sz="3200" dirty="0">
                <a:latin typeface="Calibri" panose="020F0502020204030204" pitchFamily="34" charset="0"/>
                <a:cs typeface="Calibri" panose="020F0502020204030204" pitchFamily="34" charset="0"/>
              </a:rPr>
              <a:t>Yarding</a:t>
            </a:r>
          </a:p>
          <a:p>
            <a:pPr>
              <a:lnSpc>
                <a:spcPct val="90000"/>
              </a:lnSpc>
            </a:pPr>
            <a:r>
              <a:rPr lang="en-US" sz="3200" dirty="0">
                <a:latin typeface="Calibri" panose="020F0502020204030204" pitchFamily="34" charset="0"/>
                <a:cs typeface="Calibri" panose="020F0502020204030204" pitchFamily="34" charset="0"/>
              </a:rPr>
              <a:t>Slash management</a:t>
            </a:r>
          </a:p>
          <a:p>
            <a:pPr>
              <a:lnSpc>
                <a:spcPct val="90000"/>
              </a:lnSpc>
            </a:pPr>
            <a:r>
              <a:rPr lang="en-US" sz="3200" dirty="0">
                <a:latin typeface="Calibri" panose="020F0502020204030204" pitchFamily="34" charset="0"/>
                <a:cs typeface="Calibri" panose="020F0502020204030204" pitchFamily="34" charset="0"/>
              </a:rPr>
              <a:t>Mass wasting prevention  </a:t>
            </a:r>
          </a:p>
        </p:txBody>
      </p:sp>
    </p:spTree>
    <p:extLst>
      <p:ext uri="{BB962C8B-B14F-4D97-AF65-F5344CB8AC3E}">
        <p14:creationId xmlns:p14="http://schemas.microsoft.com/office/powerpoint/2010/main" val="1300147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64C76D-88AD-40F8-B311-17C77FBB02C9}"/>
              </a:ext>
            </a:extLst>
          </p:cNvPr>
          <p:cNvPicPr>
            <a:picLocks noChangeAspect="1"/>
          </p:cNvPicPr>
          <p:nvPr/>
        </p:nvPicPr>
        <p:blipFill rotWithShape="1">
          <a:blip r:embed="rId2">
            <a:extLst>
              <a:ext uri="{28A0092B-C50C-407E-A947-70E740481C1C}">
                <a14:useLocalDpi xmlns:a14="http://schemas.microsoft.com/office/drawing/2010/main" val="0"/>
              </a:ext>
            </a:extLst>
          </a:blip>
          <a:srcRect l="22171" r="41480"/>
          <a:stretch/>
        </p:blipFill>
        <p:spPr>
          <a:xfrm>
            <a:off x="5878028" y="237744"/>
            <a:ext cx="3093312" cy="6382512"/>
          </a:xfrm>
          <a:prstGeom prst="rect">
            <a:avLst/>
          </a:prstGeom>
        </p:spPr>
      </p:pic>
      <p:sp>
        <p:nvSpPr>
          <p:cNvPr id="21" name="Rectangle 16">
            <a:extLst>
              <a:ext uri="{FF2B5EF4-FFF2-40B4-BE49-F238E27FC236}">
                <a16:creationId xmlns:a16="http://schemas.microsoft.com/office/drawing/2014/main" id="{891D1FF4-7F97-4936-9A4C-9FB71D8FB4F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08" y="237744"/>
            <a:ext cx="573973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4D5D6BA-2A19-47DE-B87A-0BFE4FBE4F4F}"/>
              </a:ext>
            </a:extLst>
          </p:cNvPr>
          <p:cNvSpPr>
            <a:spLocks noGrp="1"/>
          </p:cNvSpPr>
          <p:nvPr>
            <p:ph type="title"/>
          </p:nvPr>
        </p:nvSpPr>
        <p:spPr>
          <a:xfrm>
            <a:off x="651510" y="642593"/>
            <a:ext cx="4711446" cy="1158775"/>
          </a:xfrm>
        </p:spPr>
        <p:txBody>
          <a:bodyPr>
            <a:normAutofit/>
          </a:bodyPr>
          <a:lstStyle/>
          <a:p>
            <a:r>
              <a:rPr lang="en-US" dirty="0">
                <a:solidFill>
                  <a:schemeClr val="accent1">
                    <a:lumMod val="75000"/>
                  </a:schemeClr>
                </a:solidFill>
              </a:rPr>
              <a:t>BMPs</a:t>
            </a:r>
          </a:p>
        </p:txBody>
      </p:sp>
      <p:sp>
        <p:nvSpPr>
          <p:cNvPr id="3" name="Content Placeholder 2">
            <a:extLst>
              <a:ext uri="{FF2B5EF4-FFF2-40B4-BE49-F238E27FC236}">
                <a16:creationId xmlns:a16="http://schemas.microsoft.com/office/drawing/2014/main" id="{AE4DBE5A-A04A-4A65-ADC0-597F39DA2277}"/>
              </a:ext>
            </a:extLst>
          </p:cNvPr>
          <p:cNvSpPr>
            <a:spLocks noGrp="1"/>
          </p:cNvSpPr>
          <p:nvPr>
            <p:ph idx="1"/>
          </p:nvPr>
        </p:nvSpPr>
        <p:spPr>
          <a:xfrm>
            <a:off x="651510" y="1604772"/>
            <a:ext cx="4711446" cy="4811526"/>
          </a:xfrm>
        </p:spPr>
        <p:txBody>
          <a:bodyPr>
            <a:normAutofit/>
          </a:bodyPr>
          <a:lstStyle/>
          <a:p>
            <a:r>
              <a:rPr lang="en-US" sz="3200" dirty="0">
                <a:latin typeface="Calibri" panose="020F0502020204030204" pitchFamily="34" charset="0"/>
                <a:cs typeface="Calibri" panose="020F0502020204030204" pitchFamily="34" charset="0"/>
              </a:rPr>
              <a:t>Roads</a:t>
            </a:r>
          </a:p>
          <a:p>
            <a:pPr lvl="1"/>
            <a:r>
              <a:rPr lang="en-US" sz="2800" dirty="0">
                <a:latin typeface="Calibri" panose="020F0502020204030204" pitchFamily="34" charset="0"/>
                <a:cs typeface="Calibri" panose="020F0502020204030204" pitchFamily="34" charset="0"/>
              </a:rPr>
              <a:t>construction, </a:t>
            </a:r>
          </a:p>
          <a:p>
            <a:pPr lvl="1"/>
            <a:r>
              <a:rPr lang="en-US" sz="2800" dirty="0">
                <a:latin typeface="Calibri" panose="020F0502020204030204" pitchFamily="34" charset="0"/>
                <a:cs typeface="Calibri" panose="020F0502020204030204" pitchFamily="34" charset="0"/>
              </a:rPr>
              <a:t>maintenance, and </a:t>
            </a:r>
          </a:p>
          <a:p>
            <a:pPr lvl="1"/>
            <a:r>
              <a:rPr lang="en-US" sz="2800" dirty="0">
                <a:latin typeface="Calibri" panose="020F0502020204030204" pitchFamily="34" charset="0"/>
                <a:cs typeface="Calibri" panose="020F0502020204030204" pitchFamily="34" charset="0"/>
              </a:rPr>
              <a:t>closure</a:t>
            </a:r>
          </a:p>
          <a:p>
            <a:r>
              <a:rPr lang="en-US" sz="3200" dirty="0">
                <a:latin typeface="Calibri" panose="020F0502020204030204" pitchFamily="34" charset="0"/>
                <a:cs typeface="Calibri" panose="020F0502020204030204" pitchFamily="34" charset="0"/>
              </a:rPr>
              <a:t>Bridges and culverts</a:t>
            </a:r>
          </a:p>
          <a:p>
            <a:r>
              <a:rPr lang="en-US" sz="3200" dirty="0">
                <a:latin typeface="Calibri" panose="020F0502020204030204" pitchFamily="34" charset="0"/>
                <a:cs typeface="Calibri" panose="020F0502020204030204" pitchFamily="34" charset="0"/>
              </a:rPr>
              <a:t>Winter roads</a:t>
            </a:r>
          </a:p>
          <a:p>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466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F487-2D01-42D3-ADA7-9975FF21EB20}"/>
              </a:ext>
            </a:extLst>
          </p:cNvPr>
          <p:cNvSpPr>
            <a:spLocks noGrp="1"/>
          </p:cNvSpPr>
          <p:nvPr>
            <p:ph type="title"/>
          </p:nvPr>
        </p:nvSpPr>
        <p:spPr>
          <a:xfrm>
            <a:off x="731520" y="324879"/>
            <a:ext cx="7680960" cy="1371600"/>
          </a:xfrm>
        </p:spPr>
        <p:txBody>
          <a:bodyPr/>
          <a:lstStyle/>
          <a:p>
            <a:r>
              <a:rPr lang="en-US" dirty="0">
                <a:solidFill>
                  <a:schemeClr val="accent1">
                    <a:lumMod val="75000"/>
                  </a:schemeClr>
                </a:solidFill>
              </a:rPr>
              <a:t>FRPA Focus</a:t>
            </a:r>
          </a:p>
        </p:txBody>
      </p:sp>
      <p:sp>
        <p:nvSpPr>
          <p:cNvPr id="4" name="Rectangle 1">
            <a:extLst>
              <a:ext uri="{FF2B5EF4-FFF2-40B4-BE49-F238E27FC236}">
                <a16:creationId xmlns:a16="http://schemas.microsoft.com/office/drawing/2014/main" id="{62CD59CE-5A73-40F6-8FE5-69D5B827D670}"/>
              </a:ext>
            </a:extLst>
          </p:cNvPr>
          <p:cNvSpPr>
            <a:spLocks noGrp="1" noChangeArrowheads="1"/>
          </p:cNvSpPr>
          <p:nvPr>
            <p:ph idx="1"/>
          </p:nvPr>
        </p:nvSpPr>
        <p:spPr bwMode="auto">
          <a:xfrm>
            <a:off x="731520" y="1599329"/>
            <a:ext cx="768096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3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FRPA </a:t>
            </a:r>
            <a:r>
              <a:rPr kumimoji="0" lang="en-US" altLang="en-US" sz="3200" b="0" i="0" u="none" strike="noStrike" cap="none" normalizeH="0" baseline="0" dirty="0">
                <a:ln>
                  <a:noFill/>
                </a:ln>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(AS 41.17) </a:t>
            </a:r>
          </a:p>
          <a:p>
            <a:pPr eaLnBrk="0" fontAlgn="base" hangingPunct="0">
              <a:spcBef>
                <a:spcPct val="0"/>
              </a:spcBef>
              <a:spcAft>
                <a:spcPts val="600"/>
              </a:spcAft>
              <a:buClrTx/>
            </a:pPr>
            <a:r>
              <a:rPr lang="en-US" altLang="en-US" sz="3200" dirty="0">
                <a:latin typeface="Calibri" panose="020F0502020204030204" pitchFamily="34" charset="0"/>
                <a:ea typeface="Times New Roman" panose="02020603050405020304" pitchFamily="18" charset="0"/>
                <a:cs typeface="Calibri" panose="020F0502020204030204" pitchFamily="34" charset="0"/>
              </a:rPr>
              <a:t>G</a:t>
            </a:r>
            <a:r>
              <a:rPr kumimoji="0" lang="en-US" altLang="en-US" sz="3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overns how commercial timber harvesting, reforestation, and timber access occur on state, private, and municipal land.  </a:t>
            </a:r>
          </a:p>
          <a:p>
            <a:pPr eaLnBrk="0" fontAlgn="base" hangingPunct="0">
              <a:spcBef>
                <a:spcPct val="0"/>
              </a:spcBef>
              <a:spcAft>
                <a:spcPts val="600"/>
              </a:spcAft>
              <a:buClrTx/>
            </a:pPr>
            <a:r>
              <a:rPr kumimoji="0" lang="en-US" altLang="en-US" sz="3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Establishes the Division of Forestry and Board of Forestry</a:t>
            </a:r>
          </a:p>
          <a:p>
            <a:pPr eaLnBrk="0" fontAlgn="base" hangingPunct="0">
              <a:spcBef>
                <a:spcPct val="0"/>
              </a:spcBef>
              <a:spcAft>
                <a:spcPts val="600"/>
              </a:spcAft>
              <a:buClrTx/>
            </a:pPr>
            <a:r>
              <a:rPr lang="en-US" altLang="en-US" sz="3200" dirty="0">
                <a:latin typeface="Calibri" panose="020F0502020204030204" pitchFamily="34" charset="0"/>
                <a:ea typeface="Times New Roman" panose="02020603050405020304" pitchFamily="18" charset="0"/>
                <a:cs typeface="Calibri" panose="020F0502020204030204" pitchFamily="34" charset="0"/>
              </a:rPr>
              <a:t>Establishes the State Forest system</a:t>
            </a:r>
            <a:endParaRPr kumimoji="0" lang="en-US" altLang="en-US" sz="3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endParaRPr kumimoji="0" lang="en-US" altLang="en-US" sz="3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95353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7" descr="MVC-246F">
            <a:extLst>
              <a:ext uri="{FF2B5EF4-FFF2-40B4-BE49-F238E27FC236}">
                <a16:creationId xmlns:a16="http://schemas.microsoft.com/office/drawing/2014/main" id="{D86BE553-E852-46BC-B4F3-D7A9915148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27" r="25051" b="-2"/>
          <a:stretch/>
        </p:blipFill>
        <p:spPr>
          <a:xfrm>
            <a:off x="5878028" y="237744"/>
            <a:ext cx="3093312" cy="6382512"/>
          </a:xfrm>
          <a:prstGeom prst="rect">
            <a:avLst/>
          </a:prstGeom>
          <a:noFill/>
        </p:spPr>
      </p:pic>
      <p:sp>
        <p:nvSpPr>
          <p:cNvPr id="17" name="Rectangle 16">
            <a:extLst>
              <a:ext uri="{FF2B5EF4-FFF2-40B4-BE49-F238E27FC236}">
                <a16:creationId xmlns:a16="http://schemas.microsoft.com/office/drawing/2014/main" id="{891D1FF4-7F97-4936-9A4C-9FB71D8FB4F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08" y="237744"/>
            <a:ext cx="573973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4D5D6BA-2A19-47DE-B87A-0BFE4FBE4F4F}"/>
              </a:ext>
            </a:extLst>
          </p:cNvPr>
          <p:cNvSpPr>
            <a:spLocks noGrp="1"/>
          </p:cNvSpPr>
          <p:nvPr>
            <p:ph type="title"/>
          </p:nvPr>
        </p:nvSpPr>
        <p:spPr>
          <a:xfrm>
            <a:off x="651510" y="642593"/>
            <a:ext cx="4711446" cy="1744183"/>
          </a:xfrm>
        </p:spPr>
        <p:txBody>
          <a:bodyPr>
            <a:normAutofit/>
          </a:bodyPr>
          <a:lstStyle/>
          <a:p>
            <a:r>
              <a:rPr lang="en-US" dirty="0">
                <a:solidFill>
                  <a:schemeClr val="accent1">
                    <a:lumMod val="75000"/>
                  </a:schemeClr>
                </a:solidFill>
              </a:rPr>
              <a:t>BMPs</a:t>
            </a:r>
          </a:p>
        </p:txBody>
      </p:sp>
      <p:sp>
        <p:nvSpPr>
          <p:cNvPr id="3" name="Content Placeholder 2">
            <a:extLst>
              <a:ext uri="{FF2B5EF4-FFF2-40B4-BE49-F238E27FC236}">
                <a16:creationId xmlns:a16="http://schemas.microsoft.com/office/drawing/2014/main" id="{AE4DBE5A-A04A-4A65-ADC0-597F39DA2277}"/>
              </a:ext>
            </a:extLst>
          </p:cNvPr>
          <p:cNvSpPr>
            <a:spLocks noGrp="1"/>
          </p:cNvSpPr>
          <p:nvPr>
            <p:ph idx="1"/>
          </p:nvPr>
        </p:nvSpPr>
        <p:spPr>
          <a:xfrm>
            <a:off x="651510" y="2037872"/>
            <a:ext cx="4711446" cy="3648456"/>
          </a:xfrm>
        </p:spPr>
        <p:txBody>
          <a:bodyPr>
            <a:normAutofit/>
          </a:bodyPr>
          <a:lstStyle/>
          <a:p>
            <a:r>
              <a:rPr lang="en-US" sz="3200" dirty="0">
                <a:latin typeface="Calibri" panose="020F0502020204030204" pitchFamily="34" charset="0"/>
                <a:cs typeface="Calibri" panose="020F0502020204030204" pitchFamily="34" charset="0"/>
              </a:rPr>
              <a:t>Reforestation</a:t>
            </a:r>
          </a:p>
          <a:p>
            <a:r>
              <a:rPr lang="en-US" sz="3200" dirty="0">
                <a:latin typeface="Calibri" panose="020F0502020204030204" pitchFamily="34" charset="0"/>
                <a:cs typeface="Calibri" panose="020F0502020204030204" pitchFamily="34" charset="0"/>
              </a:rPr>
              <a:t>Site preparation</a:t>
            </a:r>
          </a:p>
          <a:p>
            <a:r>
              <a:rPr lang="en-US" sz="3200" dirty="0">
                <a:latin typeface="Calibri" panose="020F0502020204030204" pitchFamily="34" charset="0"/>
                <a:cs typeface="Calibri" panose="020F0502020204030204" pitchFamily="34" charset="0"/>
              </a:rPr>
              <a:t>Invasive species</a:t>
            </a:r>
          </a:p>
          <a:p>
            <a:r>
              <a:rPr lang="en-US" sz="3200" dirty="0">
                <a:latin typeface="Calibri" panose="020F0502020204030204" pitchFamily="34" charset="0"/>
                <a:cs typeface="Calibri" panose="020F0502020204030204" pitchFamily="34" charset="0"/>
              </a:rPr>
              <a:t>Insect infestation and disease prevention</a:t>
            </a:r>
          </a:p>
        </p:txBody>
      </p:sp>
    </p:spTree>
    <p:extLst>
      <p:ext uri="{BB962C8B-B14F-4D97-AF65-F5344CB8AC3E}">
        <p14:creationId xmlns:p14="http://schemas.microsoft.com/office/powerpoint/2010/main" val="376714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999FE9C-D8F9-4F9B-B95B-608C3EF6B20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237744"/>
            <a:ext cx="8791956" cy="6382512"/>
          </a:xfrm>
          <a:prstGeom prst="rect">
            <a:avLst/>
          </a:prstGeom>
          <a:solidFill>
            <a:schemeClr val="bg2"/>
          </a:solidFill>
          <a:ln w="6350" cap="flat" cmpd="sng" algn="ctr">
            <a:noFill/>
            <a:prstDash val="solid"/>
          </a:ln>
          <a:effectLst>
            <a:softEdge rad="0"/>
          </a:effectLst>
        </p:spPr>
      </p:sp>
      <p:sp useBgFill="1">
        <p:nvSpPr>
          <p:cNvPr id="17" name="Rectangle 16">
            <a:extLst>
              <a:ext uri="{FF2B5EF4-FFF2-40B4-BE49-F238E27FC236}">
                <a16:creationId xmlns:a16="http://schemas.microsoft.com/office/drawing/2014/main" id="{6B6401A4-FEE5-4976-857C-1FD0CDB2E2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371" y="0"/>
            <a:ext cx="61265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Riparian RegII_scienceNERDS">
            <a:extLst>
              <a:ext uri="{FF2B5EF4-FFF2-40B4-BE49-F238E27FC236}">
                <a16:creationId xmlns:a16="http://schemas.microsoft.com/office/drawing/2014/main" id="{62C2DF3E-89E8-4C73-8954-0D26285C7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622" y="1413549"/>
            <a:ext cx="5160054" cy="387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E9B969E-CD96-4162-BA90-449BBDA95E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7371"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AF1DF-6993-45FB-92A5-C36B1A680F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8771"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44F014E6-333C-46E6-9522-91BA2DFB619E}"/>
              </a:ext>
            </a:extLst>
          </p:cNvPr>
          <p:cNvSpPr>
            <a:spLocks noGrp="1"/>
          </p:cNvSpPr>
          <p:nvPr>
            <p:ph type="title"/>
          </p:nvPr>
        </p:nvSpPr>
        <p:spPr>
          <a:xfrm>
            <a:off x="482574" y="643464"/>
            <a:ext cx="2166258" cy="1428737"/>
          </a:xfrm>
        </p:spPr>
        <p:txBody>
          <a:bodyPr vert="horz" lIns="91440" tIns="45720" rIns="91440" bIns="45720" rtlCol="0" anchor="ctr">
            <a:normAutofit/>
          </a:bodyPr>
          <a:lstStyle/>
          <a:p>
            <a:r>
              <a:rPr lang="en-US" sz="2800" b="1" dirty="0"/>
              <a:t>How is FRPA updated?</a:t>
            </a:r>
          </a:p>
        </p:txBody>
      </p:sp>
      <p:sp>
        <p:nvSpPr>
          <p:cNvPr id="9" name="Text Placeholder 8">
            <a:extLst>
              <a:ext uri="{FF2B5EF4-FFF2-40B4-BE49-F238E27FC236}">
                <a16:creationId xmlns:a16="http://schemas.microsoft.com/office/drawing/2014/main" id="{E48B7522-0EAD-4E60-8150-F50A845DC23A}"/>
              </a:ext>
            </a:extLst>
          </p:cNvPr>
          <p:cNvSpPr>
            <a:spLocks noGrp="1"/>
          </p:cNvSpPr>
          <p:nvPr>
            <p:ph type="body" sz="half" idx="2"/>
          </p:nvPr>
        </p:nvSpPr>
        <p:spPr>
          <a:xfrm>
            <a:off x="482502" y="2184036"/>
            <a:ext cx="2166330" cy="3869634"/>
          </a:xfrm>
        </p:spPr>
        <p:txBody>
          <a:bodyPr vert="horz" lIns="91440" tIns="45720" rIns="91440" bIns="45720" rtlCol="0">
            <a:normAutofit/>
          </a:bodyPr>
          <a:lstStyle/>
          <a:p>
            <a:pPr indent="-182880">
              <a:lnSpc>
                <a:spcPct val="100000"/>
              </a:lnSpc>
              <a:buFont typeface="Garamond" pitchFamily="18" charset="0"/>
              <a:buChar char="◦"/>
            </a:pPr>
            <a:endParaRPr lang="en-US" sz="1400" dirty="0"/>
          </a:p>
        </p:txBody>
      </p:sp>
      <p:sp>
        <p:nvSpPr>
          <p:cNvPr id="11" name="TextBox 10">
            <a:extLst>
              <a:ext uri="{FF2B5EF4-FFF2-40B4-BE49-F238E27FC236}">
                <a16:creationId xmlns:a16="http://schemas.microsoft.com/office/drawing/2014/main" id="{4945B0BF-3474-41A5-8E06-BFDD53B458AE}"/>
              </a:ext>
            </a:extLst>
          </p:cNvPr>
          <p:cNvSpPr txBox="1"/>
          <p:nvPr/>
        </p:nvSpPr>
        <p:spPr>
          <a:xfrm>
            <a:off x="3500622" y="5532582"/>
            <a:ext cx="5160054" cy="646331"/>
          </a:xfrm>
          <a:prstGeom prst="rect">
            <a:avLst/>
          </a:prstGeom>
          <a:noFill/>
        </p:spPr>
        <p:txBody>
          <a:bodyPr wrap="square" rtlCol="0">
            <a:spAutoFit/>
          </a:bodyPr>
          <a:lstStyle/>
          <a:p>
            <a:r>
              <a:rPr lang="en-US" dirty="0"/>
              <a:t>Region II Riparian Standards Science &amp; Technical Committee</a:t>
            </a:r>
          </a:p>
        </p:txBody>
      </p:sp>
    </p:spTree>
    <p:extLst>
      <p:ext uri="{BB962C8B-B14F-4D97-AF65-F5344CB8AC3E}">
        <p14:creationId xmlns:p14="http://schemas.microsoft.com/office/powerpoint/2010/main" val="1021557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rot="10800000" flipV="1">
            <a:off x="2454017" y="381000"/>
            <a:ext cx="4107067" cy="2251043"/>
          </a:xfrm>
          <a:prstGeom prst="roundRect">
            <a:avLst/>
          </a:prstGeom>
          <a:solidFill>
            <a:schemeClr val="accent1">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Science &amp; Tech Committee</a:t>
            </a:r>
          </a:p>
          <a:p>
            <a:pPr marL="285750" indent="-285750">
              <a:buFont typeface="Arial" panose="020B0604020202020204" pitchFamily="34" charset="0"/>
              <a:buChar char="•"/>
            </a:pPr>
            <a:r>
              <a:rPr lang="en-US" sz="2000" dirty="0"/>
              <a:t>Compile &amp; synthesize info</a:t>
            </a:r>
          </a:p>
          <a:p>
            <a:pPr marL="342900" indent="-342900">
              <a:buFont typeface="Arial" panose="020B0604020202020204" pitchFamily="34" charset="0"/>
              <a:buChar char="•"/>
            </a:pPr>
            <a:r>
              <a:rPr lang="en-US" sz="2000" dirty="0"/>
              <a:t>Review standards</a:t>
            </a:r>
          </a:p>
          <a:p>
            <a:pPr marL="342900" indent="-342900">
              <a:buFont typeface="Arial" panose="020B0604020202020204" pitchFamily="34" charset="0"/>
              <a:buChar char="•"/>
            </a:pPr>
            <a:r>
              <a:rPr lang="en-US" sz="2000" dirty="0"/>
              <a:t>Recommend changes</a:t>
            </a:r>
          </a:p>
          <a:p>
            <a:pPr marL="342900" indent="-342900">
              <a:buFont typeface="Arial" panose="020B0604020202020204" pitchFamily="34" charset="0"/>
              <a:buChar char="•"/>
            </a:pPr>
            <a:r>
              <a:rPr lang="en-US" sz="2000" dirty="0"/>
              <a:t>ID research needs</a:t>
            </a:r>
          </a:p>
        </p:txBody>
      </p:sp>
      <p:sp>
        <p:nvSpPr>
          <p:cNvPr id="6" name="Rounded Rectangle 5"/>
          <p:cNvSpPr/>
          <p:nvPr/>
        </p:nvSpPr>
        <p:spPr>
          <a:xfrm rot="10800000" flipV="1">
            <a:off x="7239000" y="2632044"/>
            <a:ext cx="1524000" cy="1101756"/>
          </a:xfrm>
          <a:prstGeom prst="roundRect">
            <a:avLst/>
          </a:prstGeom>
          <a:solidFill>
            <a:schemeClr val="bg2">
              <a:lumMod val="50000"/>
            </a:schemeClr>
          </a:solidFill>
          <a:ln>
            <a:solidFill>
              <a:srgbClr val="619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BOF review</a:t>
            </a:r>
          </a:p>
        </p:txBody>
      </p:sp>
      <p:sp>
        <p:nvSpPr>
          <p:cNvPr id="7" name="Rounded Rectangle 6"/>
          <p:cNvSpPr/>
          <p:nvPr/>
        </p:nvSpPr>
        <p:spPr>
          <a:xfrm rot="10800000" flipV="1">
            <a:off x="2454017" y="2729235"/>
            <a:ext cx="4122687" cy="2836998"/>
          </a:xfrm>
          <a:prstGeom prst="roundRect">
            <a:avLst/>
          </a:prstGeom>
          <a:solidFill>
            <a:srgbClr val="13799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Implementation Group</a:t>
            </a:r>
          </a:p>
          <a:p>
            <a:pPr marL="285750" indent="-285750">
              <a:buFont typeface="Arial" panose="020B0604020202020204" pitchFamily="34" charset="0"/>
              <a:buChar char="•"/>
            </a:pPr>
            <a:r>
              <a:rPr lang="en-US" sz="2000" dirty="0"/>
              <a:t>Review recommendations</a:t>
            </a:r>
          </a:p>
          <a:p>
            <a:pPr marL="285750" indent="-285750">
              <a:buFont typeface="Arial" panose="020B0604020202020204" pitchFamily="34" charset="0"/>
              <a:buChar char="•"/>
            </a:pPr>
            <a:r>
              <a:rPr lang="en-US" sz="2000" dirty="0"/>
              <a:t>Advise on practical implementation and consider economics</a:t>
            </a:r>
          </a:p>
          <a:p>
            <a:pPr marL="285750" indent="-285750">
              <a:buFont typeface="Arial" panose="020B0604020202020204" pitchFamily="34" charset="0"/>
              <a:buChar char="•"/>
            </a:pPr>
            <a:r>
              <a:rPr lang="en-US" sz="2000" dirty="0"/>
              <a:t>Draft statute/regulation changes</a:t>
            </a:r>
          </a:p>
          <a:p>
            <a:pPr marL="285750" indent="-285750">
              <a:buFont typeface="Arial" panose="020B0604020202020204" pitchFamily="34" charset="0"/>
              <a:buChar char="•"/>
            </a:pPr>
            <a:r>
              <a:rPr lang="en-US" sz="2000" dirty="0"/>
              <a:t>Prioritize research needs</a:t>
            </a:r>
          </a:p>
        </p:txBody>
      </p:sp>
      <p:sp>
        <p:nvSpPr>
          <p:cNvPr id="8" name="Rounded Rectangle 7"/>
          <p:cNvSpPr/>
          <p:nvPr/>
        </p:nvSpPr>
        <p:spPr>
          <a:xfrm rot="10800000" flipV="1">
            <a:off x="228597" y="4724399"/>
            <a:ext cx="1453469" cy="1130649"/>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BOF</a:t>
            </a:r>
            <a:r>
              <a:rPr lang="en-US" sz="2000" b="1" dirty="0"/>
              <a:t> review</a:t>
            </a:r>
          </a:p>
        </p:txBody>
      </p:sp>
      <p:sp>
        <p:nvSpPr>
          <p:cNvPr id="9" name="Rounded Rectangle 8"/>
          <p:cNvSpPr/>
          <p:nvPr/>
        </p:nvSpPr>
        <p:spPr>
          <a:xfrm rot="10800000" flipV="1">
            <a:off x="2454016" y="5686042"/>
            <a:ext cx="4129740" cy="701039"/>
          </a:xfrm>
          <a:prstGeom prst="roundRect">
            <a:avLst/>
          </a:prstGeom>
          <a:solidFill>
            <a:srgbClr val="1AA5D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Implementation actions</a:t>
            </a:r>
          </a:p>
        </p:txBody>
      </p:sp>
      <p:sp>
        <p:nvSpPr>
          <p:cNvPr id="25" name="Right Arrow 24"/>
          <p:cNvSpPr/>
          <p:nvPr/>
        </p:nvSpPr>
        <p:spPr>
          <a:xfrm rot="2196021">
            <a:off x="6511745" y="2568627"/>
            <a:ext cx="740287" cy="321216"/>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9047513">
            <a:off x="6601504" y="3478061"/>
            <a:ext cx="597080" cy="321216"/>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1759262" y="1908331"/>
            <a:ext cx="610419" cy="321216"/>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405729">
            <a:off x="1677983" y="5694441"/>
            <a:ext cx="711498" cy="321216"/>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10800000" flipV="1">
            <a:off x="227127" y="1505834"/>
            <a:ext cx="1447800" cy="1126210"/>
          </a:xfrm>
          <a:prstGeom prst="roundRect">
            <a:avLst/>
          </a:prstGeom>
          <a:solidFill>
            <a:schemeClr val="bg2">
              <a:lumMod val="50000"/>
            </a:schemeClr>
          </a:solidFill>
          <a:ln>
            <a:solidFill>
              <a:srgbClr val="619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BOF charge</a:t>
            </a:r>
          </a:p>
        </p:txBody>
      </p:sp>
      <p:sp>
        <p:nvSpPr>
          <p:cNvPr id="13" name="Right Arrow 12"/>
          <p:cNvSpPr/>
          <p:nvPr/>
        </p:nvSpPr>
        <p:spPr>
          <a:xfrm rot="8786628">
            <a:off x="1706775" y="4650765"/>
            <a:ext cx="683196" cy="321216"/>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40C535-8E6B-4788-9EC0-C49678DC2B31}"/>
              </a:ext>
            </a:extLst>
          </p:cNvPr>
          <p:cNvSpPr txBox="1"/>
          <p:nvPr/>
        </p:nvSpPr>
        <p:spPr>
          <a:xfrm>
            <a:off x="294467" y="233766"/>
            <a:ext cx="1549830" cy="923330"/>
          </a:xfrm>
          <a:prstGeom prst="rect">
            <a:avLst/>
          </a:prstGeom>
          <a:noFill/>
        </p:spPr>
        <p:txBody>
          <a:bodyPr wrap="square" rtlCol="0">
            <a:spAutoFit/>
          </a:bodyPr>
          <a:lstStyle/>
          <a:p>
            <a:r>
              <a:rPr lang="en-US" dirty="0">
                <a:solidFill>
                  <a:schemeClr val="accent2">
                    <a:lumMod val="75000"/>
                  </a:schemeClr>
                </a:solidFill>
              </a:rPr>
              <a:t>Issue raised by agency or public</a:t>
            </a:r>
          </a:p>
        </p:txBody>
      </p:sp>
      <p:sp>
        <p:nvSpPr>
          <p:cNvPr id="14" name="Right Arrow 27">
            <a:extLst>
              <a:ext uri="{FF2B5EF4-FFF2-40B4-BE49-F238E27FC236}">
                <a16:creationId xmlns:a16="http://schemas.microsoft.com/office/drawing/2014/main" id="{D46B5416-CC55-437A-8FD3-8C1F4F6CB4A3}"/>
              </a:ext>
            </a:extLst>
          </p:cNvPr>
          <p:cNvSpPr/>
          <p:nvPr/>
        </p:nvSpPr>
        <p:spPr>
          <a:xfrm rot="5400000">
            <a:off x="798422" y="1149093"/>
            <a:ext cx="305210" cy="321216"/>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8763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990600"/>
          </a:xfrm>
        </p:spPr>
        <p:txBody>
          <a:bodyPr>
            <a:normAutofit/>
          </a:bodyPr>
          <a:lstStyle/>
          <a:p>
            <a:r>
              <a:rPr lang="en-US" sz="4400" dirty="0">
                <a:solidFill>
                  <a:srgbClr val="1584AB"/>
                </a:solidFill>
              </a:rPr>
              <a:t>Implementation actions</a:t>
            </a:r>
            <a:endParaRPr lang="en-US" sz="4400" dirty="0">
              <a:solidFill>
                <a:srgbClr val="FFFFA7"/>
              </a:solidFill>
            </a:endParaRPr>
          </a:p>
        </p:txBody>
      </p:sp>
      <p:sp>
        <p:nvSpPr>
          <p:cNvPr id="3" name="Content Placeholder 2"/>
          <p:cNvSpPr>
            <a:spLocks noGrp="1"/>
          </p:cNvSpPr>
          <p:nvPr>
            <p:ph idx="1"/>
          </p:nvPr>
        </p:nvSpPr>
        <p:spPr>
          <a:xfrm>
            <a:off x="539858" y="1153703"/>
            <a:ext cx="8229600" cy="4525963"/>
          </a:xfrm>
        </p:spPr>
        <p:txBody>
          <a:bodyPr>
            <a:normAutofit/>
          </a:bodyPr>
          <a:lstStyle/>
          <a:p>
            <a:pPr marL="342900" indent="-342900">
              <a:spcBef>
                <a:spcPts val="6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Statutory amendments</a:t>
            </a:r>
          </a:p>
          <a:p>
            <a:pPr marL="342900" indent="-342900">
              <a:spcBef>
                <a:spcPts val="6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Regulatory amendments</a:t>
            </a:r>
          </a:p>
          <a:p>
            <a:pPr marL="342900" indent="-342900">
              <a:spcBef>
                <a:spcPts val="6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Implementation </a:t>
            </a:r>
            <a:r>
              <a:rPr lang="en-US" altLang="en-US" sz="2800" dirty="0" err="1">
                <a:latin typeface="Calibri" panose="020F0502020204030204" pitchFamily="34" charset="0"/>
                <a:cs typeface="Calibri" panose="020F0502020204030204" pitchFamily="34" charset="0"/>
              </a:rPr>
              <a:t>fieldbook</a:t>
            </a:r>
            <a:endParaRPr lang="en-US" altLang="en-US" sz="2800" dirty="0">
              <a:latin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DPOs and Forest Land Use Plans</a:t>
            </a:r>
          </a:p>
          <a:p>
            <a:pPr marL="342900" indent="-342900">
              <a:spcBef>
                <a:spcPts val="6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Training</a:t>
            </a:r>
          </a:p>
          <a:p>
            <a:pPr marL="342900" indent="-342900">
              <a:spcBef>
                <a:spcPts val="6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Research </a:t>
            </a:r>
          </a:p>
          <a:p>
            <a:pPr marL="342900" indent="-342900">
              <a:spcBef>
                <a:spcPts val="6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Monitoring</a:t>
            </a:r>
          </a:p>
          <a:p>
            <a:pPr lvl="1">
              <a:spcBef>
                <a:spcPts val="600"/>
              </a:spcBef>
            </a:pPr>
            <a:endParaRPr lang="en-US" sz="28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286" y="4785816"/>
            <a:ext cx="1361244" cy="17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72866" y="4800600"/>
            <a:ext cx="1371600" cy="1646605"/>
          </a:xfrm>
          <a:prstGeom prst="rect">
            <a:avLst/>
          </a:prstGeom>
          <a:solidFill>
            <a:srgbClr val="D3A1E3"/>
          </a:solidFill>
          <a:ln>
            <a:solidFill>
              <a:schemeClr val="tx1"/>
            </a:solidFill>
          </a:ln>
        </p:spPr>
        <p:txBody>
          <a:bodyPr wrap="square" rtlCol="0">
            <a:spAutoFit/>
          </a:bodyPr>
          <a:lstStyle/>
          <a:p>
            <a:r>
              <a:rPr lang="en-US" sz="800" b="1" dirty="0">
                <a:latin typeface="Times New Roman" panose="02020603050405020304" pitchFamily="18" charset="0"/>
                <a:cs typeface="Times New Roman" panose="02020603050405020304" pitchFamily="18" charset="0"/>
              </a:rPr>
              <a:t>Implementing</a:t>
            </a:r>
          </a:p>
          <a:p>
            <a:r>
              <a:rPr lang="en-US" sz="800" b="1" dirty="0">
                <a:latin typeface="Times New Roman" panose="02020603050405020304" pitchFamily="18" charset="0"/>
                <a:cs typeface="Times New Roman" panose="02020603050405020304" pitchFamily="18" charset="0"/>
              </a:rPr>
              <a:t>Best Management Practices</a:t>
            </a:r>
          </a:p>
          <a:p>
            <a:r>
              <a:rPr lang="en-US" sz="800" b="1" dirty="0">
                <a:latin typeface="Times New Roman" panose="02020603050405020304" pitchFamily="18" charset="0"/>
                <a:cs typeface="Times New Roman" panose="02020603050405020304" pitchFamily="18" charset="0"/>
              </a:rPr>
              <a:t>for Timber Harvest</a:t>
            </a:r>
          </a:p>
          <a:p>
            <a:r>
              <a:rPr lang="en-US" sz="800" b="1" dirty="0">
                <a:latin typeface="Times New Roman" panose="02020603050405020304" pitchFamily="18" charset="0"/>
                <a:cs typeface="Times New Roman" panose="02020603050405020304" pitchFamily="18" charset="0"/>
              </a:rPr>
              <a:t>Operations</a:t>
            </a:r>
          </a:p>
          <a:p>
            <a:endParaRPr lang="en-US" sz="800" b="1" dirty="0">
              <a:latin typeface="Times New Roman" panose="02020603050405020304" pitchFamily="18" charset="0"/>
              <a:cs typeface="Times New Roman" panose="02020603050405020304" pitchFamily="18" charset="0"/>
            </a:endParaRPr>
          </a:p>
          <a:p>
            <a:r>
              <a:rPr lang="en-US" sz="800" b="1" dirty="0">
                <a:latin typeface="Times New Roman" panose="02020603050405020304" pitchFamily="18" charset="0"/>
                <a:cs typeface="Times New Roman" panose="02020603050405020304" pitchFamily="18" charset="0"/>
              </a:rPr>
              <a:t>June</a:t>
            </a:r>
            <a:r>
              <a:rPr lang="en-US" sz="1000" b="1" dirty="0">
                <a:latin typeface="Times New Roman" panose="02020603050405020304" pitchFamily="18" charset="0"/>
                <a:cs typeface="Times New Roman" panose="02020603050405020304" pitchFamily="18" charset="0"/>
              </a:rPr>
              <a:t> 2011</a:t>
            </a:r>
          </a:p>
          <a:p>
            <a:r>
              <a:rPr lang="en-US" sz="600" b="1" dirty="0">
                <a:latin typeface="Times New Roman" panose="02020603050405020304" pitchFamily="18" charset="0"/>
                <a:cs typeface="Times New Roman" panose="02020603050405020304" pitchFamily="18" charset="0"/>
              </a:rPr>
              <a:t>DIVISION OF FORESTRY</a:t>
            </a:r>
          </a:p>
          <a:p>
            <a:r>
              <a:rPr lang="en-US" sz="400" b="1" dirty="0">
                <a:latin typeface="Times New Roman" panose="02020603050405020304" pitchFamily="18" charset="0"/>
                <a:cs typeface="Times New Roman" panose="02020603050405020304" pitchFamily="18" charset="0"/>
              </a:rPr>
              <a:t>DEPARTMENT OF NATURAL RESOURCES</a:t>
            </a:r>
          </a:p>
          <a:p>
            <a:endParaRPr lang="en-US" sz="400" b="1" dirty="0">
              <a:latin typeface="Times New Roman" panose="02020603050405020304" pitchFamily="18" charset="0"/>
              <a:cs typeface="Times New Roman" panose="02020603050405020304" pitchFamily="18" charset="0"/>
            </a:endParaRPr>
          </a:p>
          <a:p>
            <a:endParaRPr lang="en-US" sz="400" b="1" dirty="0">
              <a:latin typeface="Times New Roman" panose="02020603050405020304" pitchFamily="18" charset="0"/>
              <a:cs typeface="Times New Roman" panose="02020603050405020304" pitchFamily="18" charset="0"/>
            </a:endParaRPr>
          </a:p>
          <a:p>
            <a:endParaRPr lang="en-US" sz="400" b="1" dirty="0">
              <a:latin typeface="Times New Roman" panose="02020603050405020304" pitchFamily="18" charset="0"/>
              <a:cs typeface="Times New Roman" panose="02020603050405020304" pitchFamily="18" charset="0"/>
            </a:endParaRPr>
          </a:p>
          <a:p>
            <a:r>
              <a:rPr lang="en-US" sz="300" b="1" cap="small" dirty="0">
                <a:latin typeface="Times New Roman" panose="02020603050405020304" pitchFamily="18" charset="0"/>
                <a:cs typeface="Times New Roman" panose="02020603050405020304" pitchFamily="18" charset="0"/>
              </a:rPr>
              <a:t>Please note: </a:t>
            </a:r>
          </a:p>
          <a:p>
            <a:r>
              <a:rPr lang="en-US" sz="300" dirty="0">
                <a:latin typeface="Times New Roman" panose="02020603050405020304" pitchFamily="18" charset="0"/>
                <a:cs typeface="Times New Roman" panose="02020603050405020304" pitchFamily="18" charset="0"/>
              </a:rPr>
              <a:t>This booklet is a work in progress.  If you have any questions about sections in the booklet, please contact rick rogers, division of forestry:</a:t>
            </a:r>
            <a:endParaRPr lang="en-US" sz="300" b="1" dirty="0">
              <a:latin typeface="Times New Roman" panose="02020603050405020304" pitchFamily="18" charset="0"/>
              <a:cs typeface="Times New Roman" panose="02020603050405020304" pitchFamily="18" charset="0"/>
            </a:endParaRPr>
          </a:p>
          <a:p>
            <a:r>
              <a:rPr lang="en-US" sz="300" dirty="0">
                <a:latin typeface="Times New Roman" panose="02020603050405020304" pitchFamily="18" charset="0"/>
                <a:cs typeface="Times New Roman" panose="02020603050405020304" pitchFamily="18" charset="0"/>
              </a:rPr>
              <a:t>Phone:  907-269-8473;  email:  </a:t>
            </a:r>
            <a:r>
              <a:rPr lang="en-US" sz="300" u="sng" dirty="0">
                <a:latin typeface="Times New Roman" panose="02020603050405020304" pitchFamily="18" charset="0"/>
                <a:cs typeface="Times New Roman" panose="02020603050405020304" pitchFamily="18" charset="0"/>
                <a:hlinkClick r:id="rId4"/>
              </a:rPr>
              <a:t>r</a:t>
            </a:r>
            <a:r>
              <a:rPr lang="en-US" sz="300" dirty="0">
                <a:latin typeface="Times New Roman" panose="02020603050405020304" pitchFamily="18" charset="0"/>
                <a:cs typeface="Times New Roman" panose="02020603050405020304" pitchFamily="18" charset="0"/>
              </a:rPr>
              <a:t>  Rick will find answers to your questions, and keep a list of edits and clarifications that need to made in the future.  By contacting him with questions, future revisions will make this booklet a more useful document.  Thanks!!</a:t>
            </a:r>
            <a:r>
              <a:rPr lang="en-US" sz="300" b="1" dirty="0">
                <a:latin typeface="Times New Roman" panose="02020603050405020304" pitchFamily="18" charset="0"/>
                <a:cs typeface="Times New Roman" panose="02020603050405020304" pitchFamily="18" charset="0"/>
              </a:rPr>
              <a:t> </a:t>
            </a:r>
          </a:p>
        </p:txBody>
      </p:sp>
      <p:sp>
        <p:nvSpPr>
          <p:cNvPr id="10" name="TextBox 9"/>
          <p:cNvSpPr txBox="1"/>
          <p:nvPr/>
        </p:nvSpPr>
        <p:spPr>
          <a:xfrm>
            <a:off x="7283558" y="4792905"/>
            <a:ext cx="1371600" cy="1661993"/>
          </a:xfrm>
          <a:prstGeom prst="rect">
            <a:avLst/>
          </a:prstGeom>
          <a:solidFill>
            <a:schemeClr val="accent4">
              <a:lumMod val="75000"/>
            </a:schemeClr>
          </a:solidFill>
          <a:ln w="15875">
            <a:solidFill>
              <a:schemeClr val="tx1"/>
            </a:solidFill>
          </a:ln>
        </p:spPr>
        <p:txBody>
          <a:bodyPr wrap="square" rtlCol="0">
            <a:spAutoFit/>
          </a:bodyPr>
          <a:lstStyle/>
          <a:p>
            <a:pPr algn="ctr"/>
            <a:r>
              <a:rPr lang="en-US" sz="700" b="1" dirty="0">
                <a:solidFill>
                  <a:schemeClr val="bg1"/>
                </a:solidFill>
              </a:rPr>
              <a:t>State of Alaska</a:t>
            </a:r>
          </a:p>
          <a:p>
            <a:pPr algn="ctr"/>
            <a:r>
              <a:rPr lang="en-US" sz="700" b="1" dirty="0">
                <a:solidFill>
                  <a:schemeClr val="bg1"/>
                </a:solidFill>
              </a:rPr>
              <a:t>Department of Natural Resources</a:t>
            </a:r>
          </a:p>
          <a:p>
            <a:pPr algn="ctr"/>
            <a:r>
              <a:rPr lang="en-US" sz="700" b="1" dirty="0">
                <a:solidFill>
                  <a:schemeClr val="bg1"/>
                </a:solidFill>
              </a:rPr>
              <a:t>Division of Forestry</a:t>
            </a:r>
          </a:p>
          <a:p>
            <a:pPr algn="ctr"/>
            <a:r>
              <a:rPr lang="en-US" sz="700" b="1" dirty="0">
                <a:solidFill>
                  <a:schemeClr val="bg1"/>
                </a:solidFill>
              </a:rPr>
              <a:t>Region III – Delta</a:t>
            </a:r>
          </a:p>
          <a:p>
            <a:pPr algn="ctr"/>
            <a:endParaRPr lang="en-US" sz="700" b="1" dirty="0">
              <a:solidFill>
                <a:schemeClr val="bg1"/>
              </a:solidFill>
            </a:endParaRPr>
          </a:p>
          <a:p>
            <a:pPr algn="ctr"/>
            <a:endParaRPr lang="en-US" sz="1200" b="1" dirty="0">
              <a:solidFill>
                <a:schemeClr val="bg1"/>
              </a:solidFill>
            </a:endParaRPr>
          </a:p>
          <a:p>
            <a:pPr algn="ctr"/>
            <a:endParaRPr lang="en-US" sz="800" b="1" dirty="0">
              <a:solidFill>
                <a:schemeClr val="bg1"/>
              </a:solidFill>
            </a:endParaRPr>
          </a:p>
          <a:p>
            <a:pPr algn="ctr"/>
            <a:r>
              <a:rPr lang="en-US" sz="700" b="1" dirty="0">
                <a:solidFill>
                  <a:schemeClr val="bg1"/>
                </a:solidFill>
              </a:rPr>
              <a:t> Forest Land Use Plan</a:t>
            </a:r>
          </a:p>
          <a:p>
            <a:pPr algn="ctr"/>
            <a:r>
              <a:rPr lang="en-US" sz="700" b="1" dirty="0">
                <a:solidFill>
                  <a:schemeClr val="bg1"/>
                </a:solidFill>
              </a:rPr>
              <a:t>Mississippi Fire Salvage #1</a:t>
            </a:r>
          </a:p>
          <a:p>
            <a:pPr algn="ctr"/>
            <a:r>
              <a:rPr lang="en-US" sz="700" b="1" dirty="0">
                <a:solidFill>
                  <a:schemeClr val="bg1"/>
                </a:solidFill>
              </a:rPr>
              <a:t>NC-1510-D</a:t>
            </a:r>
          </a:p>
          <a:p>
            <a:pPr algn="ctr"/>
            <a:endParaRPr lang="en-US" sz="1200" b="1" dirty="0">
              <a:solidFill>
                <a:schemeClr val="bg1"/>
              </a:solidFill>
            </a:endParaRPr>
          </a:p>
          <a:p>
            <a:pPr algn="ctr"/>
            <a:r>
              <a:rPr lang="en-US" sz="700" b="1" dirty="0">
                <a:solidFill>
                  <a:schemeClr val="bg1"/>
                </a:solidFill>
              </a:rPr>
              <a:t>February 24, 2014</a:t>
            </a:r>
            <a:endParaRPr lang="en-US" sz="1200" b="1" dirty="0">
              <a:solidFill>
                <a:schemeClr val="bg1"/>
              </a:solidFill>
            </a:endParaRPr>
          </a:p>
        </p:txBody>
      </p:sp>
      <p:pic>
        <p:nvPicPr>
          <p:cNvPr id="11" name="Picture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5058" y="5444896"/>
            <a:ext cx="228600" cy="248285"/>
          </a:xfrm>
          <a:prstGeom prst="rect">
            <a:avLst/>
          </a:prstGeom>
          <a:noFill/>
        </p:spPr>
      </p:pic>
      <p:sp>
        <p:nvSpPr>
          <p:cNvPr id="12" name="TextBox 11"/>
          <p:cNvSpPr txBox="1"/>
          <p:nvPr/>
        </p:nvSpPr>
        <p:spPr>
          <a:xfrm>
            <a:off x="5710802" y="4800160"/>
            <a:ext cx="1371600" cy="1769715"/>
          </a:xfrm>
          <a:prstGeom prst="rect">
            <a:avLst/>
          </a:prstGeom>
          <a:solidFill>
            <a:schemeClr val="bg1"/>
          </a:solidFill>
          <a:ln w="15875">
            <a:solidFill>
              <a:schemeClr val="tx1"/>
            </a:solidFill>
          </a:ln>
        </p:spPr>
        <p:txBody>
          <a:bodyPr wrap="square" rtlCol="0">
            <a:spAutoFit/>
          </a:bodyPr>
          <a:lstStyle/>
          <a:p>
            <a:pPr algn="r"/>
            <a:r>
              <a:rPr lang="en-US" sz="700" dirty="0"/>
              <a:t>STATE OF ALASKA </a:t>
            </a:r>
          </a:p>
          <a:p>
            <a:pPr algn="r"/>
            <a:r>
              <a:rPr lang="en-US" sz="700" dirty="0"/>
              <a:t>DEPARTMENT OF NATURAL RESOURCES </a:t>
            </a:r>
          </a:p>
          <a:p>
            <a:pPr algn="r"/>
            <a:r>
              <a:rPr lang="en-US" sz="700" dirty="0"/>
              <a:t>DIVISION OF FORESTRY </a:t>
            </a:r>
          </a:p>
          <a:p>
            <a:pPr algn="r"/>
            <a:r>
              <a:rPr lang="en-US" sz="700" b="1" dirty="0"/>
              <a:t>NOTICE OF OPERATIONS </a:t>
            </a:r>
            <a:endParaRPr lang="en-US" sz="700" dirty="0"/>
          </a:p>
          <a:p>
            <a:pPr algn="r"/>
            <a:r>
              <a:rPr lang="en-US" sz="700" b="1" dirty="0"/>
              <a:t>DETAILED PLAN OF OPERATIONS SUMMARY</a:t>
            </a:r>
            <a:endParaRPr lang="en-US" sz="300" b="1" dirty="0"/>
          </a:p>
          <a:p>
            <a:endParaRPr lang="en-US" sz="300" b="1" dirty="0"/>
          </a:p>
          <a:p>
            <a:r>
              <a:rPr lang="en-US" sz="300" b="1" dirty="0"/>
              <a:t>xxxxxxxxxxxx_______________________________________________________________________________________________________________</a:t>
            </a:r>
          </a:p>
          <a:p>
            <a:endParaRPr lang="en-US" sz="300" b="1" dirty="0"/>
          </a:p>
          <a:p>
            <a:r>
              <a:rPr lang="en-US" sz="300" b="1" dirty="0"/>
              <a:t>Mmmmmmm______________________________________________________________________________________________________________________________________________________________________________</a:t>
            </a:r>
          </a:p>
          <a:p>
            <a:endParaRPr lang="en-US" sz="300" b="1" dirty="0"/>
          </a:p>
          <a:p>
            <a:r>
              <a:rPr lang="en-US" sz="300" b="1" dirty="0"/>
              <a:t>XXXXXXXXXXX_______________________________________________ xxxxxx_______________________________________________________bbbbbbbb___________________________________________________________________________________________________________________qqqqqqqqqqqqqqq____________________________________________________________________________________________________________wwwww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4" name="TextBox 13">
            <a:extLst>
              <a:ext uri="{FF2B5EF4-FFF2-40B4-BE49-F238E27FC236}">
                <a16:creationId xmlns:a16="http://schemas.microsoft.com/office/drawing/2014/main" id="{BB408B6A-A809-41E4-8D80-DF1FD9DAB38A}"/>
              </a:ext>
            </a:extLst>
          </p:cNvPr>
          <p:cNvSpPr txBox="1"/>
          <p:nvPr/>
        </p:nvSpPr>
        <p:spPr>
          <a:xfrm>
            <a:off x="872530" y="4808293"/>
            <a:ext cx="1371600" cy="1708160"/>
          </a:xfrm>
          <a:prstGeom prst="rect">
            <a:avLst/>
          </a:prstGeom>
          <a:solidFill>
            <a:srgbClr val="FFFF00"/>
          </a:solidFill>
          <a:ln>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ALASKA </a:t>
            </a:r>
          </a:p>
          <a:p>
            <a:r>
              <a:rPr lang="en-US" sz="1000" dirty="0">
                <a:latin typeface="Times New Roman" panose="02020603050405020304" pitchFamily="18" charset="0"/>
                <a:cs typeface="Times New Roman" panose="02020603050405020304" pitchFamily="18" charset="0"/>
              </a:rPr>
              <a:t>FOREST RESOURCES</a:t>
            </a:r>
          </a:p>
          <a:p>
            <a:r>
              <a:rPr lang="en-US" sz="1000" dirty="0">
                <a:latin typeface="Times New Roman" panose="02020603050405020304" pitchFamily="18" charset="0"/>
                <a:cs typeface="Times New Roman" panose="02020603050405020304" pitchFamily="18" charset="0"/>
              </a:rPr>
              <a:t>&amp; PRACTICES </a:t>
            </a:r>
          </a:p>
          <a:p>
            <a:r>
              <a:rPr lang="en-US" sz="1000" dirty="0">
                <a:latin typeface="Times New Roman" panose="02020603050405020304" pitchFamily="18" charset="0"/>
                <a:cs typeface="Times New Roman" panose="02020603050405020304" pitchFamily="18" charset="0"/>
              </a:rPr>
              <a:t>ACT:  </a:t>
            </a:r>
            <a:r>
              <a:rPr lang="en-US" sz="1000" b="1" dirty="0">
                <a:latin typeface="Times New Roman" panose="02020603050405020304" pitchFamily="18" charset="0"/>
                <a:cs typeface="Times New Roman" panose="02020603050405020304" pitchFamily="18" charset="0"/>
              </a:rPr>
              <a:t>AS 41.17</a:t>
            </a:r>
          </a:p>
          <a:p>
            <a:r>
              <a:rPr lang="en-US" sz="800" b="1" dirty="0">
                <a:latin typeface="Times New Roman" panose="02020603050405020304" pitchFamily="18" charset="0"/>
                <a:cs typeface="Times New Roman" panose="02020603050405020304" pitchFamily="18" charset="0"/>
              </a:rPr>
              <a:t>Reprinted May, 2013</a:t>
            </a:r>
          </a:p>
          <a:p>
            <a:endParaRPr lang="en-US" sz="1000" b="1" dirty="0">
              <a:latin typeface="Times New Roman" panose="02020603050405020304" pitchFamily="18" charset="0"/>
              <a:cs typeface="Times New Roman" panose="02020603050405020304" pitchFamily="18" charset="0"/>
            </a:endParaRPr>
          </a:p>
          <a:p>
            <a:r>
              <a:rPr lang="en-US" sz="400" b="1" dirty="0">
                <a:latin typeface="Times New Roman" panose="02020603050405020304" pitchFamily="18" charset="0"/>
                <a:cs typeface="Times New Roman" panose="02020603050405020304" pitchFamily="18" charset="0"/>
              </a:rPr>
              <a:t>DIVISION OF FORESTRY</a:t>
            </a:r>
          </a:p>
          <a:p>
            <a:r>
              <a:rPr lang="en-US" sz="400" b="1" dirty="0">
                <a:latin typeface="Times New Roman" panose="02020603050405020304" pitchFamily="18" charset="0"/>
                <a:cs typeface="Times New Roman" panose="02020603050405020304" pitchFamily="18" charset="0"/>
              </a:rPr>
              <a:t>DEPARTMENT OF NATURAL RESOURCES</a:t>
            </a:r>
          </a:p>
          <a:p>
            <a:endParaRPr lang="en-US" sz="400" b="1" dirty="0">
              <a:latin typeface="Times New Roman" panose="02020603050405020304" pitchFamily="18" charset="0"/>
              <a:cs typeface="Times New Roman" panose="02020603050405020304" pitchFamily="18" charset="0"/>
            </a:endParaRPr>
          </a:p>
          <a:p>
            <a:endParaRPr lang="en-US" sz="400" b="1" dirty="0">
              <a:latin typeface="Times New Roman" panose="02020603050405020304" pitchFamily="18" charset="0"/>
              <a:cs typeface="Times New Roman" panose="02020603050405020304" pitchFamily="18" charset="0"/>
            </a:endParaRPr>
          </a:p>
          <a:p>
            <a:r>
              <a:rPr lang="en-US" sz="300" b="1" cap="small" dirty="0">
                <a:latin typeface="Times New Roman" panose="02020603050405020304" pitchFamily="18" charset="0"/>
                <a:cs typeface="Times New Roman" panose="02020603050405020304" pitchFamily="18" charset="0"/>
              </a:rPr>
              <a:t>Please note: </a:t>
            </a:r>
          </a:p>
          <a:p>
            <a:r>
              <a:rPr lang="en-US" sz="300" dirty="0">
                <a:latin typeface="Times New Roman" panose="02020603050405020304" pitchFamily="18" charset="0"/>
                <a:cs typeface="Times New Roman" panose="02020603050405020304" pitchFamily="18" charset="0"/>
              </a:rPr>
              <a:t>This booklet is a work in progress.  If you have any questions about sections in the booklet, please contact rick rogers, division of forestry:</a:t>
            </a:r>
            <a:endParaRPr lang="en-US" sz="300" b="1" dirty="0">
              <a:latin typeface="Times New Roman" panose="02020603050405020304" pitchFamily="18" charset="0"/>
              <a:cs typeface="Times New Roman" panose="02020603050405020304" pitchFamily="18" charset="0"/>
            </a:endParaRPr>
          </a:p>
          <a:p>
            <a:r>
              <a:rPr lang="en-US" sz="300" dirty="0">
                <a:latin typeface="Times New Roman" panose="02020603050405020304" pitchFamily="18" charset="0"/>
                <a:cs typeface="Times New Roman" panose="02020603050405020304" pitchFamily="18" charset="0"/>
              </a:rPr>
              <a:t>Phone:  907-269-8473;  email:  </a:t>
            </a:r>
            <a:r>
              <a:rPr lang="en-US" sz="300" u="sng" dirty="0">
                <a:latin typeface="Times New Roman" panose="02020603050405020304" pitchFamily="18" charset="0"/>
                <a:cs typeface="Times New Roman" panose="02020603050405020304" pitchFamily="18" charset="0"/>
                <a:hlinkClick r:id="rId4"/>
              </a:rPr>
              <a:t>r</a:t>
            </a:r>
            <a:r>
              <a:rPr lang="en-US" sz="300" dirty="0">
                <a:latin typeface="Times New Roman" panose="02020603050405020304" pitchFamily="18" charset="0"/>
                <a:cs typeface="Times New Roman" panose="02020603050405020304" pitchFamily="18" charset="0"/>
              </a:rPr>
              <a:t>  Rick will find answers to your questions, and keep a list of edits and clarifications that need to made in the future.  By contacting him with questions, future revisions will make this booklet a more useful document.  Thanks!!</a:t>
            </a:r>
            <a:r>
              <a:rPr lang="en-US" sz="3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7669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A0C7-546E-42FE-A20D-111C8CCE1AB3}"/>
              </a:ext>
            </a:extLst>
          </p:cNvPr>
          <p:cNvSpPr>
            <a:spLocks noGrp="1"/>
          </p:cNvSpPr>
          <p:nvPr>
            <p:ph type="title"/>
          </p:nvPr>
        </p:nvSpPr>
        <p:spPr>
          <a:xfrm>
            <a:off x="731520" y="340377"/>
            <a:ext cx="7680960" cy="1038972"/>
          </a:xfrm>
        </p:spPr>
        <p:txBody>
          <a:bodyPr/>
          <a:lstStyle/>
          <a:p>
            <a:r>
              <a:rPr lang="en-US" dirty="0">
                <a:solidFill>
                  <a:schemeClr val="accent1">
                    <a:lumMod val="75000"/>
                  </a:schemeClr>
                </a:solidFill>
              </a:rPr>
              <a:t>Board of Forestry</a:t>
            </a:r>
          </a:p>
        </p:txBody>
      </p:sp>
      <p:sp>
        <p:nvSpPr>
          <p:cNvPr id="3" name="Content Placeholder 2">
            <a:extLst>
              <a:ext uri="{FF2B5EF4-FFF2-40B4-BE49-F238E27FC236}">
                <a16:creationId xmlns:a16="http://schemas.microsoft.com/office/drawing/2014/main" id="{4766D387-3018-4239-A93F-2D2F00C623C8}"/>
              </a:ext>
            </a:extLst>
          </p:cNvPr>
          <p:cNvSpPr>
            <a:spLocks noGrp="1"/>
          </p:cNvSpPr>
          <p:nvPr>
            <p:ph sz="half" idx="1"/>
          </p:nvPr>
        </p:nvSpPr>
        <p:spPr>
          <a:xfrm>
            <a:off x="531592" y="1394847"/>
            <a:ext cx="3141507" cy="5114440"/>
          </a:xfrm>
          <a:ln w="22225">
            <a:solidFill>
              <a:schemeClr val="accent1"/>
            </a:solidFill>
          </a:ln>
        </p:spPr>
        <p:txBody>
          <a:bodyPr>
            <a:normAutofit/>
          </a:bodyPr>
          <a:lstStyle/>
          <a:p>
            <a:pPr marL="0" indent="0">
              <a:lnSpc>
                <a:spcPct val="120000"/>
              </a:lnSpc>
              <a:spcBef>
                <a:spcPts val="0"/>
              </a:spcBef>
              <a:buNone/>
            </a:pPr>
            <a:r>
              <a:rPr lang="en-US" sz="2400" u="sng" dirty="0">
                <a:latin typeface="Calibri" panose="020F0502020204030204" pitchFamily="34" charset="0"/>
                <a:cs typeface="Calibri" panose="020F0502020204030204" pitchFamily="34" charset="0"/>
              </a:rPr>
              <a:t>Representatives</a:t>
            </a:r>
            <a:endParaRPr lang="en-US" sz="2400" dirty="0">
              <a:latin typeface="Calibri" panose="020F0502020204030204" pitchFamily="34" charset="0"/>
              <a:cs typeface="Calibri" panose="020F0502020204030204" pitchFamily="34" charset="0"/>
            </a:endParaRPr>
          </a:p>
          <a:p>
            <a:pPr>
              <a:lnSpc>
                <a:spcPct val="120000"/>
              </a:lnSpc>
              <a:spcBef>
                <a:spcPts val="0"/>
              </a:spcBef>
            </a:pPr>
            <a:r>
              <a:rPr lang="en-US" sz="2000" dirty="0">
                <a:latin typeface="Calibri" panose="020F0502020204030204" pitchFamily="34" charset="0"/>
                <a:cs typeface="Calibri" panose="020F0502020204030204" pitchFamily="34" charset="0"/>
              </a:rPr>
              <a:t>Commercial fishing </a:t>
            </a:r>
          </a:p>
          <a:p>
            <a:pPr>
              <a:lnSpc>
                <a:spcPct val="120000"/>
              </a:lnSpc>
              <a:spcBef>
                <a:spcPts val="0"/>
              </a:spcBef>
            </a:pPr>
            <a:r>
              <a:rPr lang="en-US" sz="2000" dirty="0">
                <a:latin typeface="Calibri" panose="020F0502020204030204" pitchFamily="34" charset="0"/>
                <a:cs typeface="Calibri" panose="020F0502020204030204" pitchFamily="34" charset="0"/>
              </a:rPr>
              <a:t>Environmental</a:t>
            </a:r>
          </a:p>
          <a:p>
            <a:pPr>
              <a:lnSpc>
                <a:spcPct val="120000"/>
              </a:lnSpc>
              <a:spcBef>
                <a:spcPts val="0"/>
              </a:spcBef>
            </a:pPr>
            <a:r>
              <a:rPr lang="en-US" sz="2000" dirty="0">
                <a:latin typeface="Calibri" panose="020F0502020204030204" pitchFamily="34" charset="0"/>
                <a:cs typeface="Calibri" panose="020F0502020204030204" pitchFamily="34" charset="0"/>
              </a:rPr>
              <a:t>Mining </a:t>
            </a:r>
          </a:p>
          <a:p>
            <a:pPr>
              <a:lnSpc>
                <a:spcPct val="120000"/>
              </a:lnSpc>
              <a:spcBef>
                <a:spcPts val="0"/>
              </a:spcBef>
            </a:pPr>
            <a:r>
              <a:rPr lang="en-US" sz="2000" dirty="0">
                <a:latin typeface="Calibri" panose="020F0502020204030204" pitchFamily="34" charset="0"/>
                <a:cs typeface="Calibri" panose="020F0502020204030204" pitchFamily="34" charset="0"/>
              </a:rPr>
              <a:t>Recreation</a:t>
            </a:r>
          </a:p>
          <a:p>
            <a:pPr>
              <a:lnSpc>
                <a:spcPct val="120000"/>
              </a:lnSpc>
              <a:spcBef>
                <a:spcPts val="0"/>
              </a:spcBef>
            </a:pPr>
            <a:r>
              <a:rPr lang="en-US" sz="2000" dirty="0">
                <a:latin typeface="Calibri" panose="020F0502020204030204" pitchFamily="34" charset="0"/>
                <a:cs typeface="Calibri" panose="020F0502020204030204" pitchFamily="34" charset="0"/>
              </a:rPr>
              <a:t>ANCSA corporation, </a:t>
            </a:r>
          </a:p>
          <a:p>
            <a:pPr>
              <a:lnSpc>
                <a:spcPct val="120000"/>
              </a:lnSpc>
              <a:spcBef>
                <a:spcPts val="0"/>
              </a:spcBef>
            </a:pPr>
            <a:r>
              <a:rPr lang="en-US" sz="2000" dirty="0">
                <a:latin typeface="Calibri" panose="020F0502020204030204" pitchFamily="34" charset="0"/>
                <a:cs typeface="Calibri" panose="020F0502020204030204" pitchFamily="34" charset="0"/>
              </a:rPr>
              <a:t>Forest industry</a:t>
            </a:r>
          </a:p>
          <a:p>
            <a:pPr>
              <a:lnSpc>
                <a:spcPct val="120000"/>
              </a:lnSpc>
              <a:spcBef>
                <a:spcPts val="0"/>
              </a:spcBef>
            </a:pPr>
            <a:r>
              <a:rPr lang="en-US" sz="2000" dirty="0">
                <a:latin typeface="Calibri" panose="020F0502020204030204" pitchFamily="34" charset="0"/>
                <a:cs typeface="Calibri" panose="020F0502020204030204" pitchFamily="34" charset="0"/>
              </a:rPr>
              <a:t>Professional forester</a:t>
            </a:r>
          </a:p>
          <a:p>
            <a:pPr>
              <a:lnSpc>
                <a:spcPct val="120000"/>
              </a:lnSpc>
              <a:spcBef>
                <a:spcPts val="0"/>
              </a:spcBef>
            </a:pPr>
            <a:r>
              <a:rPr lang="en-US" sz="2000" dirty="0">
                <a:latin typeface="Calibri" panose="020F0502020204030204" pitchFamily="34" charset="0"/>
                <a:cs typeface="Calibri" panose="020F0502020204030204" pitchFamily="34" charset="0"/>
              </a:rPr>
              <a:t>Professional fish/wildlife biologist. </a:t>
            </a:r>
          </a:p>
          <a:p>
            <a:pPr>
              <a:lnSpc>
                <a:spcPct val="120000"/>
              </a:lnSpc>
              <a:spcBef>
                <a:spcPts val="0"/>
              </a:spcBef>
            </a:pPr>
            <a:r>
              <a:rPr lang="en-US" sz="2000" dirty="0">
                <a:latin typeface="Calibri" panose="020F0502020204030204" pitchFamily="34" charset="0"/>
                <a:cs typeface="Calibri" panose="020F0502020204030204" pitchFamily="34" charset="0"/>
              </a:rPr>
              <a:t>Alaska State Forester</a:t>
            </a:r>
          </a:p>
          <a:p>
            <a:pPr marL="0" indent="0">
              <a:buNone/>
            </a:pPr>
            <a:endParaRPr lang="en-US"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C754949-E3EB-4842-949D-9B7A8ABB0246}"/>
              </a:ext>
            </a:extLst>
          </p:cNvPr>
          <p:cNvSpPr>
            <a:spLocks noGrp="1"/>
          </p:cNvSpPr>
          <p:nvPr>
            <p:ph sz="half" idx="2"/>
          </p:nvPr>
        </p:nvSpPr>
        <p:spPr>
          <a:xfrm>
            <a:off x="3857528" y="1402596"/>
            <a:ext cx="4759529" cy="5106691"/>
          </a:xfrm>
          <a:ln w="22225">
            <a:solidFill>
              <a:schemeClr val="accent1"/>
            </a:solidFill>
          </a:ln>
        </p:spPr>
        <p:txBody>
          <a:bodyPr>
            <a:normAutofit/>
          </a:bodyPr>
          <a:lstStyle/>
          <a:p>
            <a:pPr marL="0" lvl="0" indent="0">
              <a:buNone/>
            </a:pPr>
            <a:r>
              <a:rPr lang="en-US" sz="2400" u="sng" dirty="0">
                <a:latin typeface="Calibri" panose="020F0502020204030204" pitchFamily="34" charset="0"/>
                <a:cs typeface="Calibri" panose="020F0502020204030204" pitchFamily="34" charset="0"/>
              </a:rPr>
              <a:t>Responsibilities</a:t>
            </a:r>
            <a:r>
              <a:rPr lang="en-US" sz="2400" dirty="0">
                <a:latin typeface="Calibri" panose="020F0502020204030204" pitchFamily="34" charset="0"/>
                <a:cs typeface="Calibri" panose="020F0502020204030204" pitchFamily="34" charset="0"/>
              </a:rPr>
              <a:t>:</a:t>
            </a:r>
          </a:p>
          <a:p>
            <a:pPr>
              <a:spcBef>
                <a:spcPts val="600"/>
              </a:spcBef>
            </a:pPr>
            <a:r>
              <a:rPr lang="en-US" sz="2000" dirty="0">
                <a:latin typeface="Calibri" panose="020F0502020204030204" pitchFamily="34" charset="0"/>
                <a:cs typeface="Calibri" panose="020F0502020204030204" pitchFamily="34" charset="0"/>
              </a:rPr>
              <a:t>Provide input on FRPA regulations </a:t>
            </a:r>
          </a:p>
          <a:p>
            <a:pPr lvl="0">
              <a:spcBef>
                <a:spcPts val="600"/>
              </a:spcBef>
            </a:pPr>
            <a:r>
              <a:rPr lang="en-US" sz="2000" dirty="0">
                <a:latin typeface="Calibri" panose="020F0502020204030204" pitchFamily="34" charset="0"/>
                <a:cs typeface="Calibri" panose="020F0502020204030204" pitchFamily="34" charset="0"/>
              </a:rPr>
              <a:t>Provide a forum to discuss and resolve forest practices issues and forest management issues</a:t>
            </a:r>
          </a:p>
          <a:p>
            <a:pPr lvl="0">
              <a:spcBef>
                <a:spcPts val="600"/>
              </a:spcBef>
            </a:pPr>
            <a:r>
              <a:rPr lang="en-US" sz="2000" dirty="0">
                <a:latin typeface="Calibri" panose="020F0502020204030204" pitchFamily="34" charset="0"/>
                <a:cs typeface="Calibri" panose="020F0502020204030204" pitchFamily="34" charset="0"/>
              </a:rPr>
              <a:t>Survey research needs and promote needed research </a:t>
            </a:r>
          </a:p>
          <a:p>
            <a:pPr lvl="0">
              <a:spcBef>
                <a:spcPts val="600"/>
              </a:spcBef>
            </a:pPr>
            <a:r>
              <a:rPr lang="en-US" sz="2000" dirty="0">
                <a:latin typeface="Calibri" panose="020F0502020204030204" pitchFamily="34" charset="0"/>
                <a:cs typeface="Calibri" panose="020F0502020204030204" pitchFamily="34" charset="0"/>
              </a:rPr>
              <a:t>Coordinate FRPA compliance and effectiveness monitoring</a:t>
            </a:r>
          </a:p>
          <a:p>
            <a:pPr lvl="0">
              <a:spcBef>
                <a:spcPts val="600"/>
              </a:spcBef>
            </a:pPr>
            <a:r>
              <a:rPr lang="en-US" sz="2000" dirty="0">
                <a:latin typeface="Calibri" panose="020F0502020204030204" pitchFamily="34" charset="0"/>
                <a:cs typeface="Calibri" panose="020F0502020204030204" pitchFamily="34" charset="0"/>
              </a:rPr>
              <a:t>Report to the Governor on FRPA effectiveness and needs after reviewing annual reports from DNR, DEC, and ADF&amp;G; </a:t>
            </a:r>
          </a:p>
          <a:p>
            <a:pPr lvl="0">
              <a:spcBef>
                <a:spcPts val="600"/>
              </a:spcBef>
            </a:pPr>
            <a:r>
              <a:rPr lang="en-US" sz="2000" dirty="0">
                <a:latin typeface="Calibri" panose="020F0502020204030204" pitchFamily="34" charset="0"/>
                <a:cs typeface="Calibri" panose="020F0502020204030204" pitchFamily="34" charset="0"/>
              </a:rPr>
              <a:t>Identify candidates for state forester</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994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B6401A4-FEE5-4976-857C-1FD0CDB2E2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371" y="0"/>
            <a:ext cx="61265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0BCE57C5-6790-47CD-979A-67E27DC6FA02}"/>
              </a:ext>
            </a:extLst>
          </p:cNvPr>
          <p:cNvPicPr>
            <a:picLocks noChangeAspect="1"/>
          </p:cNvPicPr>
          <p:nvPr/>
        </p:nvPicPr>
        <p:blipFill>
          <a:blip r:embed="rId3"/>
          <a:stretch>
            <a:fillRect/>
          </a:stretch>
        </p:blipFill>
        <p:spPr bwMode="auto">
          <a:xfrm>
            <a:off x="2861673" y="1006764"/>
            <a:ext cx="6424192" cy="46735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0E9B969E-CD96-4162-BA90-449BBDA95E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7371"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AF1DF-6993-45FB-92A5-C36B1A680F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18771" cy="6858000"/>
          </a:xfrm>
          <a:prstGeom prst="rect">
            <a:avLst/>
          </a:prstGeom>
          <a:blipFill dpi="0" rotWithShape="1">
            <a:blip r:embed="rId4">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EF4F487-2D01-42D3-ADA7-9975FF21EB20}"/>
              </a:ext>
            </a:extLst>
          </p:cNvPr>
          <p:cNvSpPr>
            <a:spLocks noGrp="1"/>
          </p:cNvSpPr>
          <p:nvPr>
            <p:ph type="title"/>
          </p:nvPr>
        </p:nvSpPr>
        <p:spPr>
          <a:xfrm>
            <a:off x="482574" y="643464"/>
            <a:ext cx="2166258" cy="1428737"/>
          </a:xfrm>
        </p:spPr>
        <p:txBody>
          <a:bodyPr>
            <a:normAutofit/>
          </a:bodyPr>
          <a:lstStyle/>
          <a:p>
            <a:r>
              <a:rPr lang="en-US" sz="3200" dirty="0">
                <a:solidFill>
                  <a:srgbClr val="FFFFFF"/>
                </a:solidFill>
              </a:rPr>
              <a:t>Regions</a:t>
            </a:r>
          </a:p>
        </p:txBody>
      </p:sp>
      <p:sp>
        <p:nvSpPr>
          <p:cNvPr id="10" name="Content Placeholder 9">
            <a:extLst>
              <a:ext uri="{FF2B5EF4-FFF2-40B4-BE49-F238E27FC236}">
                <a16:creationId xmlns:a16="http://schemas.microsoft.com/office/drawing/2014/main" id="{EE3C5E2B-C8E5-4283-80B3-79AA6A2A3E92}"/>
              </a:ext>
            </a:extLst>
          </p:cNvPr>
          <p:cNvSpPr>
            <a:spLocks noGrp="1"/>
          </p:cNvSpPr>
          <p:nvPr>
            <p:ph idx="1"/>
          </p:nvPr>
        </p:nvSpPr>
        <p:spPr>
          <a:xfrm>
            <a:off x="482502" y="2184036"/>
            <a:ext cx="2166330" cy="3869634"/>
          </a:xfrm>
        </p:spPr>
        <p:txBody>
          <a:bodyPr>
            <a:normAutofit/>
          </a:bodyPr>
          <a:lstStyle/>
          <a:p>
            <a:pPr marL="0" indent="0">
              <a:buNone/>
            </a:pPr>
            <a:r>
              <a:rPr lang="en-US" sz="2400" dirty="0">
                <a:solidFill>
                  <a:srgbClr val="FFFFFF"/>
                </a:solidFill>
              </a:rPr>
              <a:t>BMPs are tailored to the forest types, climate, and topography of each region</a:t>
            </a:r>
          </a:p>
        </p:txBody>
      </p:sp>
    </p:spTree>
    <p:extLst>
      <p:ext uri="{BB962C8B-B14F-4D97-AF65-F5344CB8AC3E}">
        <p14:creationId xmlns:p14="http://schemas.microsoft.com/office/powerpoint/2010/main" val="2501820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8B05D-0AAD-45FE-A83D-58174C4E1F9E}"/>
              </a:ext>
            </a:extLst>
          </p:cNvPr>
          <p:cNvSpPr>
            <a:spLocks noGrp="1"/>
          </p:cNvSpPr>
          <p:nvPr>
            <p:ph type="title"/>
          </p:nvPr>
        </p:nvSpPr>
        <p:spPr>
          <a:xfrm>
            <a:off x="731520" y="642594"/>
            <a:ext cx="7680960" cy="1054470"/>
          </a:xfrm>
        </p:spPr>
        <p:txBody>
          <a:bodyPr/>
          <a:lstStyle/>
          <a:p>
            <a:r>
              <a:rPr lang="en-US" dirty="0">
                <a:solidFill>
                  <a:schemeClr val="accent1">
                    <a:lumMod val="75000"/>
                  </a:schemeClr>
                </a:solidFill>
              </a:rPr>
              <a:t>Applicability</a:t>
            </a:r>
          </a:p>
        </p:txBody>
      </p:sp>
      <p:sp>
        <p:nvSpPr>
          <p:cNvPr id="3" name="Content Placeholder 2">
            <a:extLst>
              <a:ext uri="{FF2B5EF4-FFF2-40B4-BE49-F238E27FC236}">
                <a16:creationId xmlns:a16="http://schemas.microsoft.com/office/drawing/2014/main" id="{DC586A1F-2666-4E57-83CA-810998539305}"/>
              </a:ext>
            </a:extLst>
          </p:cNvPr>
          <p:cNvSpPr>
            <a:spLocks noGrp="1"/>
          </p:cNvSpPr>
          <p:nvPr>
            <p:ph idx="1"/>
          </p:nvPr>
        </p:nvSpPr>
        <p:spPr>
          <a:xfrm>
            <a:off x="731520" y="1697064"/>
            <a:ext cx="7680960" cy="3931920"/>
          </a:xfrm>
        </p:spPr>
        <p:txBody>
          <a:bodyPr>
            <a:noAutofit/>
          </a:bodyPr>
          <a:lstStyle/>
          <a:p>
            <a:r>
              <a:rPr lang="en-US" sz="2800" dirty="0">
                <a:latin typeface="Calibri" panose="020F0502020204030204" pitchFamily="34" charset="0"/>
                <a:cs typeface="Calibri" panose="020F0502020204030204" pitchFamily="34" charset="0"/>
              </a:rPr>
              <a:t>Commercial forest operations</a:t>
            </a:r>
          </a:p>
          <a:p>
            <a:pPr lvl="1"/>
            <a:r>
              <a:rPr lang="en-US" sz="2600" dirty="0">
                <a:latin typeface="Calibri" panose="020F0502020204030204" pitchFamily="34" charset="0"/>
                <a:cs typeface="Calibri" panose="020F0502020204030204" pitchFamily="34" charset="0"/>
              </a:rPr>
              <a:t>Region I: &gt;10 acres</a:t>
            </a:r>
          </a:p>
          <a:p>
            <a:pPr lvl="1"/>
            <a:r>
              <a:rPr lang="en-US" sz="2600" dirty="0">
                <a:latin typeface="Calibri" panose="020F0502020204030204" pitchFamily="34" charset="0"/>
                <a:cs typeface="Calibri" panose="020F0502020204030204" pitchFamily="34" charset="0"/>
              </a:rPr>
              <a:t>Region II: &gt;40 acres</a:t>
            </a:r>
          </a:p>
          <a:p>
            <a:pPr lvl="1"/>
            <a:r>
              <a:rPr lang="en-US" sz="2600" dirty="0">
                <a:latin typeface="Calibri" panose="020F0502020204030204" pitchFamily="34" charset="0"/>
                <a:cs typeface="Calibri" panose="020F0502020204030204" pitchFamily="34" charset="0"/>
              </a:rPr>
              <a:t>Region III: &gt;40 acres for forest landowners that own more than 160 acres in total.  </a:t>
            </a:r>
          </a:p>
          <a:p>
            <a:r>
              <a:rPr lang="en-US" sz="2800" u="sng" dirty="0">
                <a:latin typeface="Calibri" panose="020F0502020204030204" pitchFamily="34" charset="0"/>
                <a:cs typeface="Calibri" panose="020F0502020204030204" pitchFamily="34" charset="0"/>
              </a:rPr>
              <a:t>All</a:t>
            </a:r>
            <a:r>
              <a:rPr lang="en-US" sz="2800" dirty="0">
                <a:latin typeface="Calibri" panose="020F0502020204030204" pitchFamily="34" charset="0"/>
                <a:cs typeface="Calibri" panose="020F0502020204030204" pitchFamily="34" charset="0"/>
              </a:rPr>
              <a:t> commercial harvest operations that encompass or border surface waters or a riparian area, regardless of size.</a:t>
            </a: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3753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9" descr="fishboat">
            <a:extLst>
              <a:ext uri="{FF2B5EF4-FFF2-40B4-BE49-F238E27FC236}">
                <a16:creationId xmlns:a16="http://schemas.microsoft.com/office/drawing/2014/main" id="{FD18777A-EF71-497A-8702-46A171C16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89" b="1974"/>
          <a:stretch/>
        </p:blipFill>
        <p:spPr>
          <a:xfrm>
            <a:off x="5927271" y="3429002"/>
            <a:ext cx="3044069" cy="3191254"/>
          </a:xfrm>
          <a:prstGeom prst="rect">
            <a:avLst/>
          </a:prstGeom>
          <a:noFill/>
          <a:ln w="6350">
            <a:solidFill>
              <a:schemeClr val="tx2">
                <a:lumMod val="75000"/>
              </a:schemeClr>
            </a:solidFill>
          </a:ln>
        </p:spPr>
      </p:pic>
      <p:sp>
        <p:nvSpPr>
          <p:cNvPr id="10" name="Rectangle 9">
            <a:extLst>
              <a:ext uri="{FF2B5EF4-FFF2-40B4-BE49-F238E27FC236}">
                <a16:creationId xmlns:a16="http://schemas.microsoft.com/office/drawing/2014/main" id="{2C8DCBC9-E0DE-46B3-8FAE-C5C151378E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08" y="237744"/>
            <a:ext cx="5748963"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8" descr="P1210027">
            <a:extLst>
              <a:ext uri="{FF2B5EF4-FFF2-40B4-BE49-F238E27FC236}">
                <a16:creationId xmlns:a16="http://schemas.microsoft.com/office/drawing/2014/main" id="{5779C124-6B84-4329-9020-6F5F0C0F8A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57" r="5605" b="5"/>
          <a:stretch/>
        </p:blipFill>
        <p:spPr>
          <a:xfrm>
            <a:off x="5927271" y="237745"/>
            <a:ext cx="3044069" cy="3191256"/>
          </a:xfrm>
          <a:prstGeom prst="rect">
            <a:avLst/>
          </a:prstGeom>
          <a:noFill/>
          <a:ln>
            <a:solidFill>
              <a:schemeClr val="tx2">
                <a:lumMod val="75000"/>
              </a:schemeClr>
            </a:solidFill>
          </a:ln>
        </p:spPr>
      </p:pic>
      <p:sp>
        <p:nvSpPr>
          <p:cNvPr id="2" name="Title 1">
            <a:extLst>
              <a:ext uri="{FF2B5EF4-FFF2-40B4-BE49-F238E27FC236}">
                <a16:creationId xmlns:a16="http://schemas.microsoft.com/office/drawing/2014/main" id="{72362316-FA10-4102-82F3-2F98EA6AD526}"/>
              </a:ext>
            </a:extLst>
          </p:cNvPr>
          <p:cNvSpPr>
            <a:spLocks noGrp="1"/>
          </p:cNvSpPr>
          <p:nvPr>
            <p:ph type="title"/>
          </p:nvPr>
        </p:nvSpPr>
        <p:spPr>
          <a:xfrm>
            <a:off x="651510" y="162146"/>
            <a:ext cx="4711446" cy="1744183"/>
          </a:xfrm>
        </p:spPr>
        <p:txBody>
          <a:bodyPr>
            <a:normAutofit/>
          </a:bodyPr>
          <a:lstStyle/>
          <a:p>
            <a:r>
              <a:rPr lang="en-US" dirty="0">
                <a:solidFill>
                  <a:schemeClr val="accent1">
                    <a:lumMod val="75000"/>
                  </a:schemeClr>
                </a:solidFill>
              </a:rPr>
              <a:t>Intent</a:t>
            </a:r>
          </a:p>
        </p:txBody>
      </p:sp>
      <p:sp>
        <p:nvSpPr>
          <p:cNvPr id="3" name="Content Placeholder 2">
            <a:extLst>
              <a:ext uri="{FF2B5EF4-FFF2-40B4-BE49-F238E27FC236}">
                <a16:creationId xmlns:a16="http://schemas.microsoft.com/office/drawing/2014/main" id="{01561EF3-C79A-4E9D-BB09-877891259D55}"/>
              </a:ext>
            </a:extLst>
          </p:cNvPr>
          <p:cNvSpPr>
            <a:spLocks noGrp="1"/>
          </p:cNvSpPr>
          <p:nvPr>
            <p:ph idx="1"/>
          </p:nvPr>
        </p:nvSpPr>
        <p:spPr>
          <a:xfrm>
            <a:off x="697066" y="1376172"/>
            <a:ext cx="4711446" cy="5244083"/>
          </a:xfrm>
        </p:spPr>
        <p:txBody>
          <a:bodyPr>
            <a:normAutofit/>
          </a:bodyPr>
          <a:lstStyle/>
          <a:p>
            <a:r>
              <a:rPr lang="en-US" sz="2400" dirty="0">
                <a:latin typeface="Calibri" panose="020F0502020204030204" pitchFamily="34" charset="0"/>
                <a:cs typeface="Calibri" panose="020F0502020204030204" pitchFamily="34" charset="0"/>
              </a:rPr>
              <a:t>Balance economic concerns for the timber industry with water quality and habitat protection needs.  </a:t>
            </a:r>
          </a:p>
          <a:p>
            <a:r>
              <a:rPr lang="en-US" sz="2400" dirty="0">
                <a:latin typeface="Calibri" panose="020F0502020204030204" pitchFamily="34" charset="0"/>
                <a:cs typeface="Calibri" panose="020F0502020204030204" pitchFamily="34" charset="0"/>
              </a:rPr>
              <a:t>Protect fish habitat and water quality</a:t>
            </a:r>
          </a:p>
          <a:p>
            <a:r>
              <a:rPr lang="en-US" sz="2400" dirty="0">
                <a:latin typeface="Calibri" panose="020F0502020204030204" pitchFamily="34" charset="0"/>
                <a:cs typeface="Calibri" panose="020F0502020204030204" pitchFamily="34" charset="0"/>
              </a:rPr>
              <a:t>Ensure prompt reforestation</a:t>
            </a:r>
          </a:p>
          <a:p>
            <a:r>
              <a:rPr lang="en-US" sz="2400" dirty="0">
                <a:latin typeface="Calibri" panose="020F0502020204030204" pitchFamily="34" charset="0"/>
                <a:cs typeface="Calibri" panose="020F0502020204030204" pitchFamily="34" charset="0"/>
              </a:rPr>
              <a:t>Support economic activities derived from forest resources  </a:t>
            </a:r>
          </a:p>
          <a:p>
            <a:r>
              <a:rPr lang="en-US" sz="2400" dirty="0">
                <a:latin typeface="Calibri" panose="020F0502020204030204" pitchFamily="34" charset="0"/>
                <a:cs typeface="Calibri" panose="020F0502020204030204" pitchFamily="34" charset="0"/>
              </a:rPr>
              <a:t>Provide certainty and credibility for landowners, operators, and the public.</a:t>
            </a:r>
            <a:endParaRPr lang="en-US" sz="2400" dirty="0"/>
          </a:p>
        </p:txBody>
      </p:sp>
    </p:spTree>
    <p:extLst>
      <p:ext uri="{BB962C8B-B14F-4D97-AF65-F5344CB8AC3E}">
        <p14:creationId xmlns:p14="http://schemas.microsoft.com/office/powerpoint/2010/main" val="252071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F487-2D01-42D3-ADA7-9975FF21EB20}"/>
              </a:ext>
            </a:extLst>
          </p:cNvPr>
          <p:cNvSpPr>
            <a:spLocks noGrp="1"/>
          </p:cNvSpPr>
          <p:nvPr>
            <p:ph type="title"/>
          </p:nvPr>
        </p:nvSpPr>
        <p:spPr>
          <a:xfrm>
            <a:off x="723771" y="500259"/>
            <a:ext cx="7680960" cy="1038972"/>
          </a:xfrm>
        </p:spPr>
        <p:txBody>
          <a:bodyPr/>
          <a:lstStyle/>
          <a:p>
            <a:r>
              <a:rPr lang="en-US" dirty="0">
                <a:solidFill>
                  <a:schemeClr val="accent1">
                    <a:lumMod val="75000"/>
                  </a:schemeClr>
                </a:solidFill>
              </a:rPr>
              <a:t>History</a:t>
            </a:r>
          </a:p>
        </p:txBody>
      </p:sp>
      <p:sp>
        <p:nvSpPr>
          <p:cNvPr id="4" name="Rectangle 1">
            <a:extLst>
              <a:ext uri="{FF2B5EF4-FFF2-40B4-BE49-F238E27FC236}">
                <a16:creationId xmlns:a16="http://schemas.microsoft.com/office/drawing/2014/main" id="{62CD59CE-5A73-40F6-8FE5-69D5B827D670}"/>
              </a:ext>
            </a:extLst>
          </p:cNvPr>
          <p:cNvSpPr>
            <a:spLocks noGrp="1" noChangeArrowheads="1"/>
          </p:cNvSpPr>
          <p:nvPr>
            <p:ph idx="1"/>
          </p:nvPr>
        </p:nvSpPr>
        <p:spPr bwMode="auto">
          <a:xfrm>
            <a:off x="723771" y="1418967"/>
            <a:ext cx="7913716"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dirty="0">
                <a:latin typeface="Calibri" panose="020F0502020204030204" pitchFamily="34" charset="0"/>
                <a:ea typeface="Times New Roman" panose="02020603050405020304" pitchFamily="18" charset="0"/>
                <a:cs typeface="Calibri" panose="020F0502020204030204" pitchFamily="34" charset="0"/>
              </a:rPr>
              <a:t>A</a:t>
            </a:r>
            <a:r>
              <a:rPr kumimoji="0" lang="en-US"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dopted 1978.  </a:t>
            </a:r>
          </a:p>
          <a:p>
            <a:pPr eaLnBrk="0" fontAlgn="base" hangingPunct="0">
              <a:spcBef>
                <a:spcPct val="0"/>
              </a:spcBef>
              <a:spcAft>
                <a:spcPct val="0"/>
              </a:spcAft>
              <a:buClrTx/>
            </a:pPr>
            <a:r>
              <a:rPr kumimoji="0" lang="en-US"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Revised 1990 to</a:t>
            </a:r>
          </a:p>
          <a:p>
            <a:pPr lvl="1" eaLnBrk="0" fontAlgn="base" hangingPunct="0">
              <a:spcBef>
                <a:spcPct val="0"/>
              </a:spcBef>
              <a:spcAft>
                <a:spcPct val="0"/>
              </a:spcAft>
              <a:buClrTx/>
            </a:pPr>
            <a:r>
              <a:rPr lang="en-US" altLang="en-US" sz="2600" dirty="0">
                <a:latin typeface="Calibri" panose="020F0502020204030204" pitchFamily="34" charset="0"/>
                <a:ea typeface="Times New Roman" panose="02020603050405020304" pitchFamily="18" charset="0"/>
                <a:cs typeface="Calibri" panose="020F0502020204030204" pitchFamily="34" charset="0"/>
              </a:rPr>
              <a:t>A</a:t>
            </a:r>
            <a:r>
              <a:rPr kumimoji="0" lang="en-US" altLang="en-US" sz="2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ddress riparian management on private land,</a:t>
            </a:r>
          </a:p>
          <a:p>
            <a:pPr lvl="1" eaLnBrk="0" fontAlgn="base" hangingPunct="0">
              <a:spcBef>
                <a:spcPct val="0"/>
              </a:spcBef>
              <a:spcAft>
                <a:spcPct val="0"/>
              </a:spcAft>
              <a:buClrTx/>
            </a:pPr>
            <a:r>
              <a:rPr lang="en-US" altLang="en-US" sz="2600" dirty="0">
                <a:latin typeface="Calibri" panose="020F0502020204030204" pitchFamily="34" charset="0"/>
                <a:ea typeface="Times New Roman" panose="02020603050405020304" pitchFamily="18" charset="0"/>
                <a:cs typeface="Calibri" panose="020F0502020204030204" pitchFamily="34" charset="0"/>
              </a:rPr>
              <a:t>E</a:t>
            </a:r>
            <a:r>
              <a:rPr kumimoji="0" lang="en-US" altLang="en-US" sz="2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nhance notification procedures for timber operations, </a:t>
            </a:r>
          </a:p>
          <a:p>
            <a:pPr lvl="1" eaLnBrk="0" fontAlgn="base" hangingPunct="0">
              <a:spcBef>
                <a:spcPct val="0"/>
              </a:spcBef>
              <a:spcAft>
                <a:spcPct val="0"/>
              </a:spcAft>
              <a:buClrTx/>
            </a:pPr>
            <a:r>
              <a:rPr lang="en-US" altLang="en-US" sz="2600" dirty="0">
                <a:latin typeface="Calibri" panose="020F0502020204030204" pitchFamily="34" charset="0"/>
                <a:ea typeface="Times New Roman" panose="02020603050405020304" pitchFamily="18" charset="0"/>
                <a:cs typeface="Calibri" panose="020F0502020204030204" pitchFamily="34" charset="0"/>
              </a:rPr>
              <a:t>R</a:t>
            </a:r>
            <a:r>
              <a:rPr kumimoji="0" lang="en-US" altLang="en-US" sz="2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eorganize the Board of Forestry, and </a:t>
            </a:r>
          </a:p>
          <a:p>
            <a:pPr lvl="1" eaLnBrk="0" fontAlgn="base" hangingPunct="0">
              <a:spcBef>
                <a:spcPct val="0"/>
              </a:spcBef>
              <a:spcAft>
                <a:spcPct val="0"/>
              </a:spcAft>
              <a:buClrTx/>
            </a:pPr>
            <a:r>
              <a:rPr lang="en-US" altLang="en-US" sz="2600" dirty="0">
                <a:latin typeface="Calibri" panose="020F0502020204030204" pitchFamily="34" charset="0"/>
                <a:ea typeface="Times New Roman" panose="02020603050405020304" pitchFamily="18" charset="0"/>
                <a:cs typeface="Calibri" panose="020F0502020204030204" pitchFamily="34" charset="0"/>
              </a:rPr>
              <a:t>E</a:t>
            </a:r>
            <a:r>
              <a:rPr kumimoji="0" lang="en-US" altLang="en-US" sz="2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stablish enforcement procedures.  </a:t>
            </a:r>
          </a:p>
          <a:p>
            <a:pPr eaLnBrk="0" fontAlgn="base" hangingPunct="0">
              <a:spcBef>
                <a:spcPct val="0"/>
              </a:spcBef>
              <a:spcAft>
                <a:spcPct val="0"/>
              </a:spcAft>
              <a:buClrTx/>
            </a:pPr>
            <a:r>
              <a:rPr kumimoji="0" lang="en-US"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Amended to</a:t>
            </a:r>
          </a:p>
          <a:p>
            <a:pPr lvl="1" eaLnBrk="0" fontAlgn="base" hangingPunct="0">
              <a:spcBef>
                <a:spcPct val="0"/>
              </a:spcBef>
              <a:spcAft>
                <a:spcPct val="0"/>
              </a:spcAft>
              <a:buClrTx/>
            </a:pPr>
            <a:r>
              <a:rPr kumimoji="0" lang="en-US" altLang="en-US" sz="2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Update stream classification system, </a:t>
            </a:r>
          </a:p>
          <a:p>
            <a:pPr lvl="1" eaLnBrk="0" fontAlgn="base" hangingPunct="0">
              <a:spcBef>
                <a:spcPct val="0"/>
              </a:spcBef>
              <a:spcAft>
                <a:spcPct val="0"/>
              </a:spcAft>
              <a:buClrTx/>
            </a:pPr>
            <a:r>
              <a:rPr kumimoji="0" lang="en-US" altLang="en-US" sz="2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Update riparian management standards, and </a:t>
            </a:r>
          </a:p>
          <a:p>
            <a:pPr lvl="1" eaLnBrk="0" fontAlgn="base" hangingPunct="0">
              <a:spcBef>
                <a:spcPct val="0"/>
              </a:spcBef>
              <a:spcAft>
                <a:spcPct val="0"/>
              </a:spcAft>
              <a:buClrTx/>
            </a:pPr>
            <a:r>
              <a:rPr lang="en-US" altLang="en-US" sz="2600" dirty="0">
                <a:latin typeface="Calibri" panose="020F0502020204030204" pitchFamily="34" charset="0"/>
                <a:ea typeface="Times New Roman" panose="02020603050405020304" pitchFamily="18" charset="0"/>
                <a:cs typeface="Calibri" panose="020F0502020204030204" pitchFamily="34" charset="0"/>
              </a:rPr>
              <a:t>Establish </a:t>
            </a:r>
            <a:r>
              <a:rPr kumimoji="0" lang="en-US" altLang="en-US" sz="2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state forest system. </a:t>
            </a:r>
            <a:endParaRPr kumimoji="0" lang="en-US" altLang="en-US" sz="2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8537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8E4A-2FD0-472B-81A0-B2F100D4E73D}"/>
              </a:ext>
            </a:extLst>
          </p:cNvPr>
          <p:cNvSpPr>
            <a:spLocks noGrp="1"/>
          </p:cNvSpPr>
          <p:nvPr>
            <p:ph type="title"/>
          </p:nvPr>
        </p:nvSpPr>
        <p:spPr>
          <a:xfrm>
            <a:off x="731520" y="286133"/>
            <a:ext cx="7680960" cy="1178457"/>
          </a:xfrm>
        </p:spPr>
        <p:txBody>
          <a:bodyPr/>
          <a:lstStyle/>
          <a:p>
            <a:r>
              <a:rPr lang="en-US" dirty="0">
                <a:solidFill>
                  <a:schemeClr val="accent1">
                    <a:lumMod val="75000"/>
                  </a:schemeClr>
                </a:solidFill>
              </a:rPr>
              <a:t>Key provisions – Coordination</a:t>
            </a:r>
          </a:p>
        </p:txBody>
      </p:sp>
      <p:sp>
        <p:nvSpPr>
          <p:cNvPr id="3" name="Content Placeholder 2">
            <a:extLst>
              <a:ext uri="{FF2B5EF4-FFF2-40B4-BE49-F238E27FC236}">
                <a16:creationId xmlns:a16="http://schemas.microsoft.com/office/drawing/2014/main" id="{7BF44C30-D5A2-4731-B64A-61C5E06A6E74}"/>
              </a:ext>
            </a:extLst>
          </p:cNvPr>
          <p:cNvSpPr>
            <a:spLocks noGrp="1"/>
          </p:cNvSpPr>
          <p:nvPr>
            <p:ph idx="1"/>
          </p:nvPr>
        </p:nvSpPr>
        <p:spPr>
          <a:xfrm>
            <a:off x="731520" y="1169536"/>
            <a:ext cx="7680960" cy="3931920"/>
          </a:xfrm>
        </p:spPr>
        <p:txBody>
          <a:bodyPr>
            <a:noAutofit/>
          </a:bodyPr>
          <a:lstStyle/>
          <a:p>
            <a:pPr lvl="0"/>
            <a:r>
              <a:rPr lang="en-US" sz="2800" dirty="0">
                <a:latin typeface="Calibri" panose="020F0502020204030204" pitchFamily="34" charset="0"/>
                <a:cs typeface="Calibri" panose="020F0502020204030204" pitchFamily="34" charset="0"/>
              </a:rPr>
              <a:t>1-stop shopping for forest operation compliance with state and federal clean water standards.</a:t>
            </a:r>
          </a:p>
          <a:p>
            <a:pPr lvl="0"/>
            <a:r>
              <a:rPr lang="en-US" sz="2800" dirty="0">
                <a:latin typeface="Calibri" panose="020F0502020204030204" pitchFamily="34" charset="0"/>
                <a:cs typeface="Calibri" panose="020F0502020204030204" pitchFamily="34" charset="0"/>
              </a:rPr>
              <a:t>DNR is the lead agency for FRPA implementation </a:t>
            </a:r>
          </a:p>
          <a:p>
            <a:pPr lvl="0"/>
            <a:r>
              <a:rPr lang="en-US" sz="2800" dirty="0">
                <a:latin typeface="Calibri" panose="020F0502020204030204" pitchFamily="34" charset="0"/>
                <a:cs typeface="Calibri" panose="020F0502020204030204" pitchFamily="34" charset="0"/>
              </a:rPr>
              <a:t>DNR must give due deference to DEC for water quality decisions.  DOF must give due deference to ADF&amp;G for fish habitat issues on private land, and for fish and wildlife habitat on public land.</a:t>
            </a:r>
          </a:p>
          <a:p>
            <a:pPr marL="0" indent="0">
              <a:buNone/>
            </a:pPr>
            <a:endParaRPr lang="en-US" sz="2800" dirty="0">
              <a:latin typeface="Calibri" panose="020F0502020204030204" pitchFamily="34" charset="0"/>
              <a:cs typeface="Calibri" panose="020F0502020204030204" pitchFamily="34" charset="0"/>
            </a:endParaRPr>
          </a:p>
        </p:txBody>
      </p:sp>
      <p:pic>
        <p:nvPicPr>
          <p:cNvPr id="5" name="Picture 37" descr="P1020079">
            <a:extLst>
              <a:ext uri="{FF2B5EF4-FFF2-40B4-BE49-F238E27FC236}">
                <a16:creationId xmlns:a16="http://schemas.microsoft.com/office/drawing/2014/main" id="{B2EEF555-BA4B-49BE-816F-45D0FDF17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87132" y="4525505"/>
            <a:ext cx="2667000" cy="2000250"/>
          </a:xfrm>
          <a:prstGeom prst="rect">
            <a:avLst/>
          </a:prstGeom>
          <a:noFill/>
          <a:ln w="6350">
            <a:solidFill>
              <a:schemeClr val="tx1"/>
            </a:solidFill>
            <a:miter lim="800000"/>
            <a:headEnd/>
            <a:tailEnd/>
          </a:ln>
        </p:spPr>
      </p:pic>
      <p:pic>
        <p:nvPicPr>
          <p:cNvPr id="6" name="Picture 9" descr="P9120123">
            <a:extLst>
              <a:ext uri="{FF2B5EF4-FFF2-40B4-BE49-F238E27FC236}">
                <a16:creationId xmlns:a16="http://schemas.microsoft.com/office/drawing/2014/main" id="{D33FD9EF-A193-4350-BCE6-796F83D318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0" r="300"/>
          <a:stretch/>
        </p:blipFill>
        <p:spPr>
          <a:xfrm>
            <a:off x="1419903" y="4518240"/>
            <a:ext cx="2776780" cy="2000250"/>
          </a:xfrm>
          <a:prstGeom prst="rect">
            <a:avLst/>
          </a:prstGeom>
          <a:noFill/>
          <a:ln w="6350">
            <a:solidFill>
              <a:schemeClr val="tx1"/>
            </a:solidFill>
            <a:miter lim="800000"/>
            <a:headEnd/>
            <a:tailEnd/>
          </a:ln>
        </p:spPr>
      </p:pic>
    </p:spTree>
    <p:extLst>
      <p:ext uri="{BB962C8B-B14F-4D97-AF65-F5344CB8AC3E}">
        <p14:creationId xmlns:p14="http://schemas.microsoft.com/office/powerpoint/2010/main" val="584384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8E4A-2FD0-472B-81A0-B2F100D4E73D}"/>
              </a:ext>
            </a:extLst>
          </p:cNvPr>
          <p:cNvSpPr>
            <a:spLocks noGrp="1"/>
          </p:cNvSpPr>
          <p:nvPr>
            <p:ph type="title"/>
          </p:nvPr>
        </p:nvSpPr>
        <p:spPr/>
        <p:txBody>
          <a:bodyPr/>
          <a:lstStyle/>
          <a:p>
            <a:r>
              <a:rPr lang="en-US" dirty="0">
                <a:solidFill>
                  <a:schemeClr val="accent1">
                    <a:lumMod val="75000"/>
                  </a:schemeClr>
                </a:solidFill>
              </a:rPr>
              <a:t>Key provisions - DPOs</a:t>
            </a:r>
          </a:p>
        </p:txBody>
      </p:sp>
      <p:sp>
        <p:nvSpPr>
          <p:cNvPr id="3" name="Content Placeholder 2">
            <a:extLst>
              <a:ext uri="{FF2B5EF4-FFF2-40B4-BE49-F238E27FC236}">
                <a16:creationId xmlns:a16="http://schemas.microsoft.com/office/drawing/2014/main" id="{7BF44C30-D5A2-4731-B64A-61C5E06A6E74}"/>
              </a:ext>
            </a:extLst>
          </p:cNvPr>
          <p:cNvSpPr>
            <a:spLocks noGrp="1"/>
          </p:cNvSpPr>
          <p:nvPr>
            <p:ph idx="1"/>
          </p:nvPr>
        </p:nvSpPr>
        <p:spPr>
          <a:xfrm>
            <a:off x="731520" y="1777655"/>
            <a:ext cx="7680960" cy="3931920"/>
          </a:xfrm>
        </p:spPr>
        <p:txBody>
          <a:bodyPr>
            <a:noAutofit/>
          </a:bodyPr>
          <a:lstStyle/>
          <a:p>
            <a:pPr marL="0" lvl="0" indent="0">
              <a:buNone/>
            </a:pPr>
            <a:r>
              <a:rPr lang="en-US" sz="2800" dirty="0">
                <a:latin typeface="Calibri" panose="020F0502020204030204" pitchFamily="34" charset="0"/>
                <a:cs typeface="Calibri" panose="020F0502020204030204" pitchFamily="34" charset="0"/>
              </a:rPr>
              <a:t>Detailed Plan of Operations required prior to operations on non-state land.  </a:t>
            </a:r>
          </a:p>
          <a:p>
            <a:pPr lvl="1"/>
            <a:r>
              <a:rPr lang="en-US" sz="2800" dirty="0">
                <a:latin typeface="Calibri" panose="020F0502020204030204" pitchFamily="34" charset="0"/>
                <a:cs typeface="Calibri" panose="020F0502020204030204" pitchFamily="34" charset="0"/>
              </a:rPr>
              <a:t>DNR, DEC, and ADF&amp;G review DPOs for consistency with FRPA and its regulations</a:t>
            </a:r>
          </a:p>
          <a:p>
            <a:pPr lvl="1"/>
            <a:r>
              <a:rPr lang="en-US" sz="2800" dirty="0">
                <a:latin typeface="Calibri" panose="020F0502020204030204" pitchFamily="34" charset="0"/>
                <a:cs typeface="Calibri" panose="020F0502020204030204" pitchFamily="34" charset="0"/>
              </a:rPr>
              <a:t>Agencies can require site inspection and check stream classification</a:t>
            </a:r>
          </a:p>
          <a:p>
            <a:pPr lvl="1"/>
            <a:r>
              <a:rPr lang="en-US" sz="2800" dirty="0">
                <a:latin typeface="Calibri" panose="020F0502020204030204" pitchFamily="34" charset="0"/>
                <a:cs typeface="Calibri" panose="020F0502020204030204" pitchFamily="34" charset="0"/>
              </a:rPr>
              <a:t>This is not a permit process; timber operations can proceed if the agencies do not respond within the set time frame.</a:t>
            </a:r>
          </a:p>
          <a:p>
            <a:pPr marL="274320" lvl="1"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03838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1659</TotalTime>
  <Words>1736</Words>
  <Application>Microsoft Office PowerPoint</Application>
  <PresentationFormat>On-screen Show (4:3)</PresentationFormat>
  <Paragraphs>247</Paragraphs>
  <Slides>23</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Garamond</vt:lpstr>
      <vt:lpstr>Times New Roman</vt:lpstr>
      <vt:lpstr>Wingdings</vt:lpstr>
      <vt:lpstr>Savon</vt:lpstr>
      <vt:lpstr>Alaska Forest Resources &amp; Practices act (frpa)</vt:lpstr>
      <vt:lpstr>FRPA Focus</vt:lpstr>
      <vt:lpstr>Board of Forestry</vt:lpstr>
      <vt:lpstr>Regions</vt:lpstr>
      <vt:lpstr>Applicability</vt:lpstr>
      <vt:lpstr>Intent</vt:lpstr>
      <vt:lpstr>History</vt:lpstr>
      <vt:lpstr>Key provisions – Coordination</vt:lpstr>
      <vt:lpstr>Key provisions - DPOs</vt:lpstr>
      <vt:lpstr>Key provisions – Inspections</vt:lpstr>
      <vt:lpstr>Key provisions – Riparian areas</vt:lpstr>
      <vt:lpstr>PowerPoint Presentation</vt:lpstr>
      <vt:lpstr>Key provisions – Reforestation</vt:lpstr>
      <vt:lpstr>Key provisions – Forest health </vt:lpstr>
      <vt:lpstr>Key provisions – Enforcement</vt:lpstr>
      <vt:lpstr>Regulations (11 AAC 95)</vt:lpstr>
      <vt:lpstr>BMPs </vt:lpstr>
      <vt:lpstr>BMPs</vt:lpstr>
      <vt:lpstr>BMPs</vt:lpstr>
      <vt:lpstr>BMPs</vt:lpstr>
      <vt:lpstr>How is FRPA updated?</vt:lpstr>
      <vt:lpstr>PowerPoint Presentation</vt:lpstr>
      <vt:lpstr>Implementation 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Alaska Forest Resources &amp; Practices act (frpa)</dc:title>
  <dc:creator>Freeman, Marty W (DNR)</dc:creator>
  <cp:lastModifiedBy>Freeman, Marty W (DNR)</cp:lastModifiedBy>
  <cp:revision>41</cp:revision>
  <dcterms:created xsi:type="dcterms:W3CDTF">2018-03-28T20:26:56Z</dcterms:created>
  <dcterms:modified xsi:type="dcterms:W3CDTF">2018-04-19T21:02:33Z</dcterms:modified>
</cp:coreProperties>
</file>