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56" r:id="rId2"/>
    <p:sldId id="313" r:id="rId3"/>
    <p:sldId id="261" r:id="rId4"/>
    <p:sldId id="271" r:id="rId5"/>
    <p:sldId id="295" r:id="rId6"/>
    <p:sldId id="296" r:id="rId7"/>
    <p:sldId id="297" r:id="rId8"/>
    <p:sldId id="298" r:id="rId9"/>
    <p:sldId id="277" r:id="rId10"/>
    <p:sldId id="303" r:id="rId11"/>
    <p:sldId id="300" r:id="rId12"/>
    <p:sldId id="311" r:id="rId13"/>
    <p:sldId id="310" r:id="rId14"/>
    <p:sldId id="304" r:id="rId15"/>
    <p:sldId id="305" r:id="rId16"/>
    <p:sldId id="306" r:id="rId17"/>
    <p:sldId id="307" r:id="rId18"/>
    <p:sldId id="308" r:id="rId19"/>
    <p:sldId id="309" r:id="rId20"/>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b A Moore" initials="DAM" lastIdx="12" clrIdx="0">
    <p:extLst>
      <p:ext uri="{19B8F6BF-5375-455C-9EA6-DF929625EA0E}">
        <p15:presenceInfo xmlns:p15="http://schemas.microsoft.com/office/powerpoint/2012/main" userId="Deb A Moore" providerId="None"/>
      </p:ext>
    </p:extLst>
  </p:cmAuthor>
  <p:cmAuthor id="2" name="Denise Caissie" initials="DC" lastIdx="1" clrIdx="1">
    <p:extLst>
      <p:ext uri="{19B8F6BF-5375-455C-9EA6-DF929625EA0E}">
        <p15:presenceInfo xmlns:p15="http://schemas.microsoft.com/office/powerpoint/2012/main" userId="S-1-5-21-985031297-1542154364-2908406550-1627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9" d="100"/>
          <a:sy n="109" d="100"/>
        </p:scale>
        <p:origin x="612" y="102"/>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7" d="100"/>
          <a:sy n="67" d="100"/>
        </p:scale>
        <p:origin x="2790"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1440" tIns="45720" rIns="91440" bIns="45720" rtlCol="0"/>
          <a:lstStyle>
            <a:lvl1pPr algn="r">
              <a:defRPr sz="1200"/>
            </a:lvl1pPr>
          </a:lstStyle>
          <a:p>
            <a:fld id="{5EE586C5-99AC-4496-A77D-6D5B49CFAEFA}" type="datetimeFigureOut">
              <a:rPr lang="en-US" smtClean="0"/>
              <a:t>3/16/2022</a:t>
            </a:fld>
            <a:endParaRPr lang="en-US" dirty="0"/>
          </a:p>
        </p:txBody>
      </p:sp>
      <p:sp>
        <p:nvSpPr>
          <p:cNvPr id="4" name="Slide Image Placeholder 3"/>
          <p:cNvSpPr>
            <a:spLocks noGrp="1" noRot="1" noChangeAspect="1"/>
          </p:cNvSpPr>
          <p:nvPr>
            <p:ph type="sldImg" idx="2"/>
          </p:nvPr>
        </p:nvSpPr>
        <p:spPr>
          <a:xfrm>
            <a:off x="733425"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45000"/>
            <a:ext cx="5607050" cy="3636963"/>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38475"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772525"/>
            <a:ext cx="3038475" cy="463550"/>
          </a:xfrm>
          <a:prstGeom prst="rect">
            <a:avLst/>
          </a:prstGeom>
        </p:spPr>
        <p:txBody>
          <a:bodyPr vert="horz" lIns="91440" tIns="45720" rIns="91440" bIns="45720" rtlCol="0" anchor="b"/>
          <a:lstStyle>
            <a:lvl1pPr algn="r">
              <a:defRPr sz="1200"/>
            </a:lvl1pPr>
          </a:lstStyle>
          <a:p>
            <a:fld id="{4DF2869B-EA20-480A-A1CE-487C37F426B8}" type="slidenum">
              <a:rPr lang="en-US" smtClean="0"/>
              <a:t>‹#›</a:t>
            </a:fld>
            <a:endParaRPr lang="en-US" dirty="0"/>
          </a:p>
        </p:txBody>
      </p:sp>
    </p:spTree>
    <p:extLst>
      <p:ext uri="{BB962C8B-B14F-4D97-AF65-F5344CB8AC3E}">
        <p14:creationId xmlns:p14="http://schemas.microsoft.com/office/powerpoint/2010/main" val="42640173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2869B-EA20-480A-A1CE-487C37F426B8}" type="slidenum">
              <a:rPr lang="en-US" smtClean="0"/>
              <a:t>1</a:t>
            </a:fld>
            <a:endParaRPr lang="en-US" dirty="0"/>
          </a:p>
        </p:txBody>
      </p:sp>
    </p:spTree>
    <p:extLst>
      <p:ext uri="{BB962C8B-B14F-4D97-AF65-F5344CB8AC3E}">
        <p14:creationId xmlns:p14="http://schemas.microsoft.com/office/powerpoint/2010/main" val="114937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28010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87934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92381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338601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8868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7394235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747404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6265962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sz="11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2168687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579972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2869B-EA20-480A-A1CE-487C37F426B8}" type="slidenum">
              <a:rPr lang="en-US" smtClean="0"/>
              <a:t>2</a:t>
            </a:fld>
            <a:endParaRPr lang="en-US" dirty="0"/>
          </a:p>
        </p:txBody>
      </p:sp>
    </p:spTree>
    <p:extLst>
      <p:ext uri="{BB962C8B-B14F-4D97-AF65-F5344CB8AC3E}">
        <p14:creationId xmlns:p14="http://schemas.microsoft.com/office/powerpoint/2010/main" val="135943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DF2869B-EA20-480A-A1CE-487C37F426B8}" type="slidenum">
              <a:rPr lang="en-US" smtClean="0"/>
              <a:t>3</a:t>
            </a:fld>
            <a:endParaRPr lang="en-US" dirty="0"/>
          </a:p>
        </p:txBody>
      </p:sp>
    </p:spTree>
    <p:extLst>
      <p:ext uri="{BB962C8B-B14F-4D97-AF65-F5344CB8AC3E}">
        <p14:creationId xmlns:p14="http://schemas.microsoft.com/office/powerpoint/2010/main" val="10999415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3425" y="4714874"/>
            <a:ext cx="6040438" cy="3538539"/>
          </a:xfrm>
        </p:spPr>
        <p:txBody>
          <a:bodyPr/>
          <a:lstStyle/>
          <a:p>
            <a:endParaRPr lang="en-US" dirty="0"/>
          </a:p>
        </p:txBody>
      </p:sp>
      <p:sp>
        <p:nvSpPr>
          <p:cNvPr id="4" name="Slide Number Placeholder 3"/>
          <p:cNvSpPr>
            <a:spLocks noGrp="1"/>
          </p:cNvSpPr>
          <p:nvPr>
            <p:ph type="sldNum" sz="quarter" idx="10"/>
          </p:nvPr>
        </p:nvSpPr>
        <p:spPr/>
        <p:txBody>
          <a:bodyPr/>
          <a:lstStyle/>
          <a:p>
            <a:fld id="{4DF2869B-EA20-480A-A1CE-487C37F426B8}" type="slidenum">
              <a:rPr lang="en-US" smtClean="0"/>
              <a:t>4</a:t>
            </a:fld>
            <a:endParaRPr lang="en-US" dirty="0"/>
          </a:p>
        </p:txBody>
      </p:sp>
    </p:spTree>
    <p:extLst>
      <p:ext uri="{BB962C8B-B14F-4D97-AF65-F5344CB8AC3E}">
        <p14:creationId xmlns:p14="http://schemas.microsoft.com/office/powerpoint/2010/main" val="4360104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61178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594727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3425" y="1147763"/>
            <a:ext cx="5543550" cy="3117850"/>
          </a:xfrm>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47856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DF2869B-EA20-480A-A1CE-487C37F426B8}"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166312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33425" y="4514850"/>
            <a:ext cx="5607050" cy="3636963"/>
          </a:xfrm>
        </p:spPr>
        <p:txBody>
          <a:bodyPr/>
          <a:lstStyle/>
          <a:p>
            <a:pPr algn="just"/>
            <a:endParaRPr lang="en-US" dirty="0"/>
          </a:p>
        </p:txBody>
      </p:sp>
      <p:sp>
        <p:nvSpPr>
          <p:cNvPr id="4" name="Slide Number Placeholder 3"/>
          <p:cNvSpPr>
            <a:spLocks noGrp="1"/>
          </p:cNvSpPr>
          <p:nvPr>
            <p:ph type="sldNum" sz="quarter" idx="10"/>
          </p:nvPr>
        </p:nvSpPr>
        <p:spPr/>
        <p:txBody>
          <a:bodyPr/>
          <a:lstStyle/>
          <a:p>
            <a:fld id="{4DF2869B-EA20-480A-A1CE-487C37F426B8}" type="slidenum">
              <a:rPr lang="en-US" smtClean="0"/>
              <a:t>9</a:t>
            </a:fld>
            <a:endParaRPr lang="en-US" dirty="0"/>
          </a:p>
        </p:txBody>
      </p:sp>
    </p:spTree>
    <p:extLst>
      <p:ext uri="{BB962C8B-B14F-4D97-AF65-F5344CB8AC3E}">
        <p14:creationId xmlns:p14="http://schemas.microsoft.com/office/powerpoint/2010/main" val="343513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86B606C-F329-4B76-9082-E405D575ACFA}" type="datetime1">
              <a:rPr lang="en-US" smtClean="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3339466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B219A7D-CC78-4C5D-A33A-CFE4954C38A9}" type="datetime1">
              <a:rPr lang="en-US" smtClean="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611314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6B83C34-D4F3-4898-9078-0819BED2A89D}" type="datetime1">
              <a:rPr lang="en-US" smtClean="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820737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83BE053-13A0-4080-B373-2B5F69B77208}" type="datetime1">
              <a:rPr lang="en-US" smtClean="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1040564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DA3FB2E-8AB3-428E-B545-415FEC3E26EF}" type="datetime1">
              <a:rPr lang="en-US" smtClean="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31480264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3D19713-EE83-4C01-AA92-D2DC9C29D5C4}" type="datetime1">
              <a:rPr lang="en-US" smtClean="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24087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E0AEA2E-2629-47AD-BFB6-9F96BB03FE72}" type="datetime1">
              <a:rPr lang="en-US" smtClean="0"/>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1305598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0EA8A5-BC4C-4812-8322-36DE998EA804}" type="datetime1">
              <a:rPr lang="en-US" smtClean="0"/>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209512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754E60-CE7E-483D-8769-24A92D0D7A83}" type="datetime1">
              <a:rPr lang="en-US" smtClean="0"/>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33552877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481FEA7-B9B6-4225-8A4D-5BBA2342C8E5}" type="datetime1">
              <a:rPr lang="en-US" smtClean="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346403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2C9C55-81E0-4ED4-86AA-54074DCBC18D}" type="datetime1">
              <a:rPr lang="en-US" smtClean="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5E5AB0E-2A31-4406-8B4C-B22C425F8A17}" type="slidenum">
              <a:rPr lang="en-US" smtClean="0"/>
              <a:t>‹#›</a:t>
            </a:fld>
            <a:endParaRPr lang="en-US" dirty="0"/>
          </a:p>
        </p:txBody>
      </p:sp>
    </p:spTree>
    <p:extLst>
      <p:ext uri="{BB962C8B-B14F-4D97-AF65-F5344CB8AC3E}">
        <p14:creationId xmlns:p14="http://schemas.microsoft.com/office/powerpoint/2010/main" val="4182914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D83C3C-6330-45F2-BD02-C4BF4E4D8184}" type="datetime1">
              <a:rPr lang="en-US" smtClean="0"/>
              <a:t>3/16/2022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E5AB0E-2A31-4406-8B4C-B22C425F8A17}" type="slidenum">
              <a:rPr lang="en-US" smtClean="0"/>
              <a:t>‹#›</a:t>
            </a:fld>
            <a:endParaRPr lang="en-US" dirty="0"/>
          </a:p>
        </p:txBody>
      </p:sp>
    </p:spTree>
    <p:extLst>
      <p:ext uri="{BB962C8B-B14F-4D97-AF65-F5344CB8AC3E}">
        <p14:creationId xmlns:p14="http://schemas.microsoft.com/office/powerpoint/2010/main" val="938030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462404"/>
            <a:ext cx="9144000" cy="4322956"/>
          </a:xfrm>
        </p:spPr>
        <p:txBody>
          <a:bodyPr>
            <a:normAutofit/>
          </a:bodyPr>
          <a:lstStyle/>
          <a:p>
            <a:r>
              <a:rPr lang="en-US" sz="3200" dirty="0"/>
              <a:t/>
            </a:r>
            <a:br>
              <a:rPr lang="en-US" sz="3200" dirty="0"/>
            </a:br>
            <a:r>
              <a:rPr lang="en-US" sz="3200" dirty="0"/>
              <a:t/>
            </a:r>
            <a:br>
              <a:rPr lang="en-US" sz="3200" dirty="0"/>
            </a:br>
            <a:r>
              <a:rPr lang="en-US" sz="3600" b="1" dirty="0"/>
              <a:t>University of Alaska</a:t>
            </a:r>
            <a:br>
              <a:rPr lang="en-US" sz="3600" b="1" dirty="0"/>
            </a:br>
            <a:r>
              <a:rPr lang="en-US" sz="3600" b="1" dirty="0"/>
              <a:t>Formal Solicitation Process</a:t>
            </a:r>
            <a:br>
              <a:rPr lang="en-US" sz="3600" b="1" dirty="0"/>
            </a:br>
            <a:r>
              <a:rPr lang="en-US" sz="3600" b="1" dirty="0"/>
              <a:t/>
            </a:r>
            <a:br>
              <a:rPr lang="en-US" sz="3600" b="1" dirty="0"/>
            </a:br>
            <a:r>
              <a:rPr lang="en-US" sz="3600" b="1" dirty="0"/>
              <a:t/>
            </a:r>
            <a:br>
              <a:rPr lang="en-US" sz="3600" b="1" dirty="0"/>
            </a:br>
            <a:endParaRPr lang="en-US" sz="3600" b="1" dirty="0"/>
          </a:p>
        </p:txBody>
      </p:sp>
      <p:grpSp>
        <p:nvGrpSpPr>
          <p:cNvPr id="3" name="Group 2"/>
          <p:cNvGrpSpPr/>
          <p:nvPr/>
        </p:nvGrpSpPr>
        <p:grpSpPr>
          <a:xfrm>
            <a:off x="0" y="-8468"/>
            <a:ext cx="12192000" cy="6866468"/>
            <a:chOff x="0" y="-8468"/>
            <a:chExt cx="12192000" cy="6866468"/>
          </a:xfrm>
        </p:grpSpPr>
        <p:cxnSp>
          <p:nvCxnSpPr>
            <p:cNvPr id="4" name="Straight Connector 3"/>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5" name="Straight Connector 4"/>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6"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7"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8"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9"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0"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1"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2"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3"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009" y="5666153"/>
            <a:ext cx="1152406" cy="852300"/>
          </a:xfrm>
          <a:prstGeom prst="rect">
            <a:avLst/>
          </a:prstGeom>
        </p:spPr>
      </p:pic>
      <p:sp>
        <p:nvSpPr>
          <p:cNvPr id="16" name="Slide Number Placeholder 15"/>
          <p:cNvSpPr>
            <a:spLocks noGrp="1"/>
          </p:cNvSpPr>
          <p:nvPr>
            <p:ph type="sldNum" sz="quarter" idx="12"/>
          </p:nvPr>
        </p:nvSpPr>
        <p:spPr/>
        <p:txBody>
          <a:bodyPr/>
          <a:lstStyle/>
          <a:p>
            <a:fld id="{45E5AB0E-2A31-4406-8B4C-B22C425F8A17}" type="slidenum">
              <a:rPr lang="en-US" smtClean="0"/>
              <a:t>1</a:t>
            </a:fld>
            <a:endParaRPr lang="en-US" dirty="0"/>
          </a:p>
        </p:txBody>
      </p:sp>
    </p:spTree>
    <p:extLst>
      <p:ext uri="{BB962C8B-B14F-4D97-AF65-F5344CB8AC3E}">
        <p14:creationId xmlns:p14="http://schemas.microsoft.com/office/powerpoint/2010/main" val="36101627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Trade Off Method RFPs</a:t>
            </a:r>
          </a:p>
        </p:txBody>
      </p:sp>
      <p:sp>
        <p:nvSpPr>
          <p:cNvPr id="3" name="Content Placeholder 2"/>
          <p:cNvSpPr>
            <a:spLocks noGrp="1"/>
          </p:cNvSpPr>
          <p:nvPr>
            <p:ph idx="1"/>
          </p:nvPr>
        </p:nvSpPr>
        <p:spPr>
          <a:xfrm>
            <a:off x="437883" y="1449977"/>
            <a:ext cx="10419507" cy="4216176"/>
          </a:xfrm>
        </p:spPr>
        <p:txBody>
          <a:bodyPr>
            <a:normAutofit fontScale="62500" lnSpcReduction="20000"/>
          </a:bodyPr>
          <a:lstStyle/>
          <a:p>
            <a:pPr algn="just"/>
            <a:r>
              <a:rPr lang="en-US" dirty="0"/>
              <a:t>A trade off method RFP (also known as best value) is used for projects where there needs to be an ability to compare technical and price factors in different proposals against each other.  This is different from a source selection solicitation where proposals are only compared against the evaluation criteria and University requirements.</a:t>
            </a:r>
          </a:p>
          <a:p>
            <a:pPr algn="just"/>
            <a:r>
              <a:rPr lang="en-US" dirty="0"/>
              <a:t>For trade off </a:t>
            </a:r>
            <a:r>
              <a:rPr lang="en-US" dirty="0" smtClean="0"/>
              <a:t>method, </a:t>
            </a:r>
            <a:r>
              <a:rPr lang="en-US" dirty="0"/>
              <a:t>only the technical criteria are weighted.</a:t>
            </a:r>
          </a:p>
          <a:p>
            <a:pPr algn="just"/>
            <a:r>
              <a:rPr lang="en-US" dirty="0"/>
              <a:t>Proposals are scored in a similar fashion to source selection. A committee selected by the project leader, and approved by the procurement officer, conducts the scoring and evaluation of proposals against technical factors as described in the RFP.  Each factor is weighted and the scores are multiplied by the weight.</a:t>
            </a:r>
          </a:p>
          <a:p>
            <a:pPr algn="just"/>
            <a:r>
              <a:rPr lang="en-US" dirty="0"/>
              <a:t>At the conclusion of the technical scoring the proposals are ranked with highest scoring proposal receiving the highest ranking.</a:t>
            </a:r>
          </a:p>
          <a:p>
            <a:pPr algn="just"/>
            <a:r>
              <a:rPr lang="en-US" dirty="0"/>
              <a:t>The procurement officer reviews the price proposals and also creates a ranking with the lowest price proposal receiving the highest ranking.</a:t>
            </a:r>
          </a:p>
          <a:p>
            <a:pPr algn="just"/>
            <a:r>
              <a:rPr lang="en-US" dirty="0"/>
              <a:t>The ranks are then compared and, if the highest ranked technical proposal offers the lowest price they are determined to be the best value and selected for award.  If not, then the committee conducts a series of </a:t>
            </a:r>
            <a:r>
              <a:rPr lang="en-US" dirty="0" smtClean="0"/>
              <a:t>paired </a:t>
            </a:r>
            <a:r>
              <a:rPr lang="en-US" dirty="0"/>
              <a:t>comparisons to determine </a:t>
            </a:r>
            <a:r>
              <a:rPr lang="en-US" dirty="0" smtClean="0"/>
              <a:t>if the </a:t>
            </a:r>
            <a:r>
              <a:rPr lang="en-US" dirty="0"/>
              <a:t>additional functionality of a higher ranked technical proposal is better value than a lower priced proposal.</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10</a:t>
            </a:fld>
            <a:endParaRPr lang="en-US" dirty="0"/>
          </a:p>
        </p:txBody>
      </p:sp>
    </p:spTree>
    <p:extLst>
      <p:ext uri="{BB962C8B-B14F-4D97-AF65-F5344CB8AC3E}">
        <p14:creationId xmlns:p14="http://schemas.microsoft.com/office/powerpoint/2010/main" val="17198369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Other facts about RFPs</a:t>
            </a:r>
          </a:p>
        </p:txBody>
      </p:sp>
      <p:sp>
        <p:nvSpPr>
          <p:cNvPr id="3" name="Content Placeholder 2"/>
          <p:cNvSpPr>
            <a:spLocks noGrp="1"/>
          </p:cNvSpPr>
          <p:nvPr>
            <p:ph idx="1"/>
          </p:nvPr>
        </p:nvSpPr>
        <p:spPr>
          <a:xfrm>
            <a:off x="464845" y="1423851"/>
            <a:ext cx="10609581" cy="4088675"/>
          </a:xfrm>
        </p:spPr>
        <p:txBody>
          <a:bodyPr>
            <a:normAutofit/>
          </a:bodyPr>
          <a:lstStyle/>
          <a:p>
            <a:pPr algn="just"/>
            <a:r>
              <a:rPr lang="en-US" sz="2400" dirty="0"/>
              <a:t>An RFP is a negotiated procurement.  The University can negotiate with one or more proposers during or after the evaluation process.</a:t>
            </a:r>
          </a:p>
          <a:p>
            <a:pPr algn="just"/>
            <a:r>
              <a:rPr lang="en-US" sz="2400" dirty="0"/>
              <a:t>RFPs often require clarifications and discussions with proposers. </a:t>
            </a:r>
          </a:p>
          <a:p>
            <a:pPr algn="just"/>
            <a:r>
              <a:rPr lang="en-US" sz="2400" dirty="0"/>
              <a:t>The University may change its requirements based on what it learns during the RFP process.</a:t>
            </a:r>
          </a:p>
          <a:p>
            <a:pPr algn="just"/>
            <a:r>
              <a:rPr lang="en-US" sz="2400" dirty="0"/>
              <a:t>RFPs often include presentations or site visits.</a:t>
            </a:r>
          </a:p>
          <a:p>
            <a:pPr algn="just"/>
            <a:r>
              <a:rPr lang="en-US" sz="2400" dirty="0"/>
              <a:t>The University may elect to seek best and final offers. </a:t>
            </a:r>
          </a:p>
          <a:p>
            <a:pPr algn="just"/>
            <a:r>
              <a:rPr lang="en-US" sz="2400" dirty="0"/>
              <a:t>THESE THINGS TAKE TIME.</a:t>
            </a:r>
          </a:p>
          <a:p>
            <a:endParaRPr lang="en-US" sz="2400" dirty="0"/>
          </a:p>
          <a:p>
            <a:pPr marL="0" indent="0">
              <a:buNone/>
            </a:pPr>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512526"/>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11</a:t>
            </a:fld>
            <a:endParaRPr lang="en-US" dirty="0"/>
          </a:p>
        </p:txBody>
      </p:sp>
    </p:spTree>
    <p:extLst>
      <p:ext uri="{BB962C8B-B14F-4D97-AF65-F5344CB8AC3E}">
        <p14:creationId xmlns:p14="http://schemas.microsoft.com/office/powerpoint/2010/main" val="6344440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000" dirty="0"/>
              <a:t/>
            </a:r>
            <a:br>
              <a:rPr lang="en-US" sz="4000" dirty="0"/>
            </a:br>
            <a:r>
              <a:rPr lang="en-US" sz="4000" b="1" dirty="0"/>
              <a:t>Formal Solicitation Steps</a:t>
            </a:r>
            <a:br>
              <a:rPr lang="en-US" sz="4000" b="1" dirty="0"/>
            </a:br>
            <a:endParaRPr lang="en-US" sz="4000" b="1" dirty="0"/>
          </a:p>
        </p:txBody>
      </p:sp>
      <p:sp>
        <p:nvSpPr>
          <p:cNvPr id="3" name="Content Placeholder 2"/>
          <p:cNvSpPr>
            <a:spLocks noGrp="1"/>
          </p:cNvSpPr>
          <p:nvPr>
            <p:ph idx="1"/>
          </p:nvPr>
        </p:nvSpPr>
        <p:spPr>
          <a:xfrm>
            <a:off x="838200" y="1690688"/>
            <a:ext cx="10515600" cy="3669982"/>
          </a:xfrm>
        </p:spPr>
        <p:txBody>
          <a:bodyPr>
            <a:normAutofit/>
          </a:bodyPr>
          <a:lstStyle/>
          <a:p>
            <a:pPr algn="just"/>
            <a:r>
              <a:rPr lang="en-US" dirty="0"/>
              <a:t>Development</a:t>
            </a:r>
          </a:p>
          <a:p>
            <a:pPr algn="just"/>
            <a:r>
              <a:rPr lang="en-US" dirty="0"/>
              <a:t>Issuance and Response</a:t>
            </a:r>
          </a:p>
          <a:p>
            <a:pPr algn="just"/>
            <a:r>
              <a:rPr lang="en-US" dirty="0"/>
              <a:t>Evaluation</a:t>
            </a:r>
          </a:p>
          <a:p>
            <a:pPr algn="just"/>
            <a:r>
              <a:rPr lang="en-US" dirty="0"/>
              <a:t>Notice of Intent to Award</a:t>
            </a:r>
          </a:p>
          <a:p>
            <a:pPr algn="just"/>
            <a:r>
              <a:rPr lang="en-US" dirty="0"/>
              <a:t>Contract Negotiation</a:t>
            </a:r>
          </a:p>
          <a:p>
            <a:pPr algn="just"/>
            <a:endParaRPr lang="en-US" dirty="0"/>
          </a:p>
          <a:p>
            <a:endParaRPr lang="en-US" b="1" dirty="0"/>
          </a:p>
          <a:p>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54926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12</a:t>
            </a:fld>
            <a:endParaRPr lang="en-US" dirty="0"/>
          </a:p>
        </p:txBody>
      </p:sp>
    </p:spTree>
    <p:extLst>
      <p:ext uri="{BB962C8B-B14F-4D97-AF65-F5344CB8AC3E}">
        <p14:creationId xmlns:p14="http://schemas.microsoft.com/office/powerpoint/2010/main" val="1692716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Solicitation Development</a:t>
            </a:r>
            <a:br>
              <a:rPr lang="en-US" b="1" dirty="0"/>
            </a:br>
            <a:endParaRPr lang="en-US" b="1" dirty="0"/>
          </a:p>
        </p:txBody>
      </p:sp>
      <p:sp>
        <p:nvSpPr>
          <p:cNvPr id="3" name="Content Placeholder 2"/>
          <p:cNvSpPr>
            <a:spLocks noGrp="1"/>
          </p:cNvSpPr>
          <p:nvPr>
            <p:ph idx="1"/>
          </p:nvPr>
        </p:nvSpPr>
        <p:spPr>
          <a:xfrm>
            <a:off x="429091" y="1162595"/>
            <a:ext cx="10663505" cy="4258492"/>
          </a:xfrm>
        </p:spPr>
        <p:txBody>
          <a:bodyPr>
            <a:normAutofit fontScale="85000" lnSpcReduction="10000"/>
          </a:bodyPr>
          <a:lstStyle/>
          <a:p>
            <a:pPr algn="just"/>
            <a:r>
              <a:rPr lang="en-US" dirty="0"/>
              <a:t>Bring Procurement in early.  The sooner a procurement officer is involved in the project the sooner a realistic acquisition timeline can be established.</a:t>
            </a:r>
          </a:p>
          <a:p>
            <a:pPr algn="just"/>
            <a:r>
              <a:rPr lang="en-US" dirty="0"/>
              <a:t>Do your market research to determine what it is you need.  The more you know about what it is you want the cleaner and quicker the solicitation process. </a:t>
            </a:r>
          </a:p>
          <a:p>
            <a:pPr algn="just"/>
            <a:r>
              <a:rPr lang="en-US" dirty="0"/>
              <a:t>Come into the project with a well thought out, mature scope of work. (What exactly do you need?)</a:t>
            </a:r>
          </a:p>
          <a:p>
            <a:pPr algn="just"/>
            <a:r>
              <a:rPr lang="en-US" dirty="0"/>
              <a:t>What do you need to see from a proposer to determine their ability to meet your need?</a:t>
            </a:r>
          </a:p>
          <a:p>
            <a:pPr algn="just"/>
            <a:r>
              <a:rPr lang="en-US" dirty="0"/>
              <a:t>What evaluation factors are important to you and how would you weight them? </a:t>
            </a:r>
          </a:p>
          <a:p>
            <a:pPr algn="just"/>
            <a:r>
              <a:rPr lang="en-US" dirty="0"/>
              <a:t>If a purchaser comes in with a good scope, submittal requirements, and evaluation </a:t>
            </a:r>
            <a:r>
              <a:rPr lang="en-US" dirty="0" smtClean="0"/>
              <a:t>factors </a:t>
            </a:r>
            <a:r>
              <a:rPr lang="en-US" dirty="0"/>
              <a:t>a formal solicitation can be put together in a couple of weeks.  If not, this part of the process takes a month or more.</a:t>
            </a:r>
          </a:p>
        </p:txBody>
      </p:sp>
      <p:grpSp>
        <p:nvGrpSpPr>
          <p:cNvPr id="4" name="Group 3"/>
          <p:cNvGrpSpPr/>
          <p:nvPr/>
        </p:nvGrpSpPr>
        <p:grpSpPr>
          <a:xfrm>
            <a:off x="-8792"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53727"/>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13</a:t>
            </a:fld>
            <a:endParaRPr lang="en-US" dirty="0"/>
          </a:p>
        </p:txBody>
      </p:sp>
    </p:spTree>
    <p:extLst>
      <p:ext uri="{BB962C8B-B14F-4D97-AF65-F5344CB8AC3E}">
        <p14:creationId xmlns:p14="http://schemas.microsoft.com/office/powerpoint/2010/main" val="3894446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Issuance and Response</a:t>
            </a:r>
          </a:p>
        </p:txBody>
      </p:sp>
      <p:sp>
        <p:nvSpPr>
          <p:cNvPr id="3" name="Content Placeholder 2"/>
          <p:cNvSpPr>
            <a:spLocks noGrp="1"/>
          </p:cNvSpPr>
          <p:nvPr>
            <p:ph idx="1"/>
          </p:nvPr>
        </p:nvSpPr>
        <p:spPr>
          <a:xfrm>
            <a:off x="464845" y="1690688"/>
            <a:ext cx="10747669" cy="3975465"/>
          </a:xfrm>
        </p:spPr>
        <p:txBody>
          <a:bodyPr>
            <a:normAutofit fontScale="85000" lnSpcReduction="10000"/>
          </a:bodyPr>
          <a:lstStyle/>
          <a:p>
            <a:pPr algn="just"/>
            <a:r>
              <a:rPr lang="en-US" dirty="0" err="1"/>
              <a:t>BoR</a:t>
            </a:r>
            <a:r>
              <a:rPr lang="en-US" dirty="0"/>
              <a:t> policy and State statute require that a formal solicitation be “on the street” for a minimum of 21 calendar days.  </a:t>
            </a:r>
          </a:p>
          <a:p>
            <a:pPr algn="just"/>
            <a:r>
              <a:rPr lang="en-US" dirty="0"/>
              <a:t>In many instances the complexity of the project requires that a IFB/RFP be open for 30 days or more.</a:t>
            </a:r>
          </a:p>
          <a:p>
            <a:pPr algn="just"/>
            <a:r>
              <a:rPr lang="en-US" dirty="0"/>
              <a:t>If a pre-proposal conference is required then the IFB/RFP will likely be open longer.  </a:t>
            </a:r>
          </a:p>
          <a:p>
            <a:pPr algn="just"/>
            <a:r>
              <a:rPr lang="en-US" dirty="0"/>
              <a:t>If an amendment is issued, either because we change what we want or we said something incorrectly, the submittal deadline will need to be extended.</a:t>
            </a:r>
          </a:p>
          <a:p>
            <a:pPr algn="just"/>
            <a:r>
              <a:rPr lang="en-US" dirty="0"/>
              <a:t>Also note that if the solicitation is issued during a period where the University is closed for a significant time (such as the holiday closure) then additional time must be added.</a:t>
            </a:r>
          </a:p>
          <a:p>
            <a:pPr algn="just"/>
            <a:r>
              <a:rPr lang="en-US" dirty="0"/>
              <a:t>21 to 30 days is a reasonable expectation for the issuance and response period.</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14</a:t>
            </a:fld>
            <a:endParaRPr lang="en-US" dirty="0"/>
          </a:p>
        </p:txBody>
      </p:sp>
    </p:spTree>
    <p:extLst>
      <p:ext uri="{BB962C8B-B14F-4D97-AF65-F5344CB8AC3E}">
        <p14:creationId xmlns:p14="http://schemas.microsoft.com/office/powerpoint/2010/main" val="5854068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Evaluation</a:t>
            </a:r>
          </a:p>
        </p:txBody>
      </p:sp>
      <p:sp>
        <p:nvSpPr>
          <p:cNvPr id="3" name="Content Placeholder 2"/>
          <p:cNvSpPr>
            <a:spLocks noGrp="1"/>
          </p:cNvSpPr>
          <p:nvPr>
            <p:ph idx="1"/>
          </p:nvPr>
        </p:nvSpPr>
        <p:spPr>
          <a:xfrm>
            <a:off x="390525" y="1397727"/>
            <a:ext cx="10710863" cy="4268426"/>
          </a:xfrm>
        </p:spPr>
        <p:txBody>
          <a:bodyPr>
            <a:normAutofit fontScale="62500" lnSpcReduction="20000"/>
          </a:bodyPr>
          <a:lstStyle/>
          <a:p>
            <a:pPr algn="just"/>
            <a:r>
              <a:rPr lang="en-US" dirty="0"/>
              <a:t>Evaluation of IFBs and LPTA RFPs are normally the quickest.  Note that there are still items that must be verified before an award is announced (such as verification of business license, insurance, and subcontracting). A notice of intent to award can generally be issued within 5 business days.</a:t>
            </a:r>
          </a:p>
          <a:p>
            <a:pPr algn="just"/>
            <a:r>
              <a:rPr lang="en-US" dirty="0"/>
              <a:t>For source selection and trade off method RFPs, the evaluation is significantly longer.  One factor that the purchaser controls is the size and members of the evaluation committee.  The recommended size is 3-5 members. The evaluation process requires a great deal of reading and multiple meetings.  Each person added to the committee beyond 3-5 makes it exponentially more difficult to schedule meetings and stay on schedule.  Keep the group tight and make sure that the people selected are committed to doing the work and meeting the timeline.</a:t>
            </a:r>
          </a:p>
          <a:p>
            <a:pPr algn="just"/>
            <a:r>
              <a:rPr lang="en-US" dirty="0"/>
              <a:t>After the submittal deadline the proposals are reviewed by the contracting officer to ensure that they have met all of the administrative requirements.  If there are a large number of proposals this can take a few days.  All administratively responsive proposals are then forwarded to the evaluation committee.  A kickoff meeting is scheduled and members are asked to certify that they will do the work and have no conflicts of interest.  After the committee has read all of the proposals, subsequent meetings are scheduled for discussions and scoring.  Presentations, site visits, and BAFOs may be needed.  Once scoring is complete members sign a memorandum of selection confirming their consensus for award. </a:t>
            </a:r>
          </a:p>
          <a:p>
            <a:pPr algn="just"/>
            <a:r>
              <a:rPr lang="en-US" dirty="0"/>
              <a:t>The evaluation process can be as short as 2 weeks but is generally closer to 4 to 6 weeks if any of the additional steps are required. </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15</a:t>
            </a:fld>
            <a:endParaRPr lang="en-US" dirty="0"/>
          </a:p>
        </p:txBody>
      </p:sp>
    </p:spTree>
    <p:extLst>
      <p:ext uri="{BB962C8B-B14F-4D97-AF65-F5344CB8AC3E}">
        <p14:creationId xmlns:p14="http://schemas.microsoft.com/office/powerpoint/2010/main" val="13899518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Notice of Intent to Award</a:t>
            </a:r>
          </a:p>
        </p:txBody>
      </p:sp>
      <p:sp>
        <p:nvSpPr>
          <p:cNvPr id="3" name="Content Placeholder 2"/>
          <p:cNvSpPr>
            <a:spLocks noGrp="1"/>
          </p:cNvSpPr>
          <p:nvPr>
            <p:ph idx="1"/>
          </p:nvPr>
        </p:nvSpPr>
        <p:spPr>
          <a:xfrm>
            <a:off x="602957" y="1463040"/>
            <a:ext cx="10360965" cy="4203113"/>
          </a:xfrm>
        </p:spPr>
        <p:txBody>
          <a:bodyPr>
            <a:normAutofit fontScale="85000" lnSpcReduction="10000"/>
          </a:bodyPr>
          <a:lstStyle/>
          <a:p>
            <a:pPr marL="0" indent="0" algn="just">
              <a:buNone/>
            </a:pPr>
            <a:r>
              <a:rPr lang="en-US" dirty="0" err="1"/>
              <a:t>BoR</a:t>
            </a:r>
            <a:r>
              <a:rPr lang="en-US" dirty="0"/>
              <a:t> policy and State statute require that a Notice of Intent to Award be provided to all interested parties.  Award can be made no sooner than 10 days after the notice is issued.</a:t>
            </a:r>
          </a:p>
          <a:p>
            <a:pPr algn="just"/>
            <a:r>
              <a:rPr lang="en-US" dirty="0"/>
              <a:t>During this period, proposers can request a debrief about the scoring and the process.  They may also request notes or other documentation.</a:t>
            </a:r>
          </a:p>
          <a:p>
            <a:pPr algn="just"/>
            <a:r>
              <a:rPr lang="en-US" dirty="0"/>
              <a:t>Similar to the RFP issuance period, if the 10 day notice of intent is issued during a period where the University is closed then the time must be extended.</a:t>
            </a:r>
          </a:p>
          <a:p>
            <a:pPr algn="just"/>
            <a:r>
              <a:rPr lang="en-US" dirty="0"/>
              <a:t>Lastly, proposers have the right to protest the award during the 10 day period if they have reason to believe that the award was improper.  This may or may not delay the award depending upon the apparent merit of the protest.</a:t>
            </a:r>
          </a:p>
          <a:p>
            <a:pPr algn="just"/>
            <a:r>
              <a:rPr lang="en-US" dirty="0"/>
              <a:t>While it can be longer, this period generally does not exceed the required 10 days.</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16</a:t>
            </a:fld>
            <a:endParaRPr lang="en-US" dirty="0"/>
          </a:p>
        </p:txBody>
      </p:sp>
    </p:spTree>
    <p:extLst>
      <p:ext uri="{BB962C8B-B14F-4D97-AF65-F5344CB8AC3E}">
        <p14:creationId xmlns:p14="http://schemas.microsoft.com/office/powerpoint/2010/main" val="40157137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Contract Negotiation</a:t>
            </a:r>
          </a:p>
        </p:txBody>
      </p:sp>
      <p:sp>
        <p:nvSpPr>
          <p:cNvPr id="3" name="Content Placeholder 2"/>
          <p:cNvSpPr>
            <a:spLocks noGrp="1"/>
          </p:cNvSpPr>
          <p:nvPr>
            <p:ph idx="1"/>
          </p:nvPr>
        </p:nvSpPr>
        <p:spPr>
          <a:xfrm>
            <a:off x="437883" y="1423852"/>
            <a:ext cx="10774631" cy="4242302"/>
          </a:xfrm>
        </p:spPr>
        <p:txBody>
          <a:bodyPr>
            <a:normAutofit/>
          </a:bodyPr>
          <a:lstStyle/>
          <a:p>
            <a:pPr algn="just"/>
            <a:r>
              <a:rPr lang="en-US" dirty="0"/>
              <a:t>IFBs and LPTA RFPs leave little or no room for contract negotiation.  Contracts are normally issued within a few days after the notice period.</a:t>
            </a:r>
          </a:p>
          <a:p>
            <a:pPr algn="just"/>
            <a:r>
              <a:rPr lang="en-US" dirty="0"/>
              <a:t>Other types of RFPs take considerably longer to negotiate.  While we can’t sign a contract during the 10 day notice period it often helps to send a draft to the apparent contractor for review.  Many companies include exceptions to our terms and conditions in their proposals and these can take significant time to negotiate. In rare instances the Office of the General Counsel has to become involved.</a:t>
            </a:r>
          </a:p>
          <a:p>
            <a:pPr algn="just"/>
            <a:r>
              <a:rPr lang="en-US" dirty="0"/>
              <a:t>Contract negotiation times are hard to estimate but generally last between 1 and 3 weeks.</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17</a:t>
            </a:fld>
            <a:endParaRPr lang="en-US" dirty="0"/>
          </a:p>
        </p:txBody>
      </p:sp>
    </p:spTree>
    <p:extLst>
      <p:ext uri="{BB962C8B-B14F-4D97-AF65-F5344CB8AC3E}">
        <p14:creationId xmlns:p14="http://schemas.microsoft.com/office/powerpoint/2010/main" val="36018591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Conclusions</a:t>
            </a:r>
          </a:p>
        </p:txBody>
      </p:sp>
      <p:sp>
        <p:nvSpPr>
          <p:cNvPr id="3" name="Content Placeholder 2"/>
          <p:cNvSpPr>
            <a:spLocks noGrp="1"/>
          </p:cNvSpPr>
          <p:nvPr>
            <p:ph idx="1"/>
          </p:nvPr>
        </p:nvSpPr>
        <p:spPr>
          <a:xfrm>
            <a:off x="549009" y="1500326"/>
            <a:ext cx="10525417" cy="3863419"/>
          </a:xfrm>
        </p:spPr>
        <p:txBody>
          <a:bodyPr>
            <a:normAutofit fontScale="85000" lnSpcReduction="20000"/>
          </a:bodyPr>
          <a:lstStyle/>
          <a:p>
            <a:pPr marL="0" indent="0" algn="just">
              <a:buNone/>
            </a:pPr>
            <a:r>
              <a:rPr lang="en-US" dirty="0"/>
              <a:t>If you add up all of the times estimates on the previous slides you can see why  we tell purchasers 45 to 60 days for formal solicitations.  Though please keep in mind that our first question is always, “When do you need it?”.  Procurement will work with you to design a process that delivers your good or service on time.  But there are things that purchasers can do to minimize the rubs in the process.  </a:t>
            </a:r>
          </a:p>
          <a:p>
            <a:pPr algn="just"/>
            <a:r>
              <a:rPr lang="en-US" dirty="0"/>
              <a:t>Contact us early.  In many instances we can provide a sample of a solicitation that will help a purchaser understand what they need to do. </a:t>
            </a:r>
          </a:p>
          <a:p>
            <a:pPr algn="just"/>
            <a:r>
              <a:rPr lang="en-US" dirty="0"/>
              <a:t>Do your research so you know what you need.  Using the RFP process to figure out what you </a:t>
            </a:r>
            <a:r>
              <a:rPr lang="en-US"/>
              <a:t>need </a:t>
            </a:r>
            <a:r>
              <a:rPr lang="en-US" smtClean="0"/>
              <a:t>usu</a:t>
            </a:r>
            <a:r>
              <a:rPr lang="en-US" smtClean="0"/>
              <a:t>ally </a:t>
            </a:r>
            <a:r>
              <a:rPr lang="en-US" dirty="0"/>
              <a:t>results in a messy solicitation.  A good scope of work and realistic evaluation criteria almost always result in a project needing the shorter time estimates at each step.</a:t>
            </a:r>
          </a:p>
          <a:p>
            <a:pPr algn="just"/>
            <a:r>
              <a:rPr lang="en-US" dirty="0"/>
              <a:t>Keep your evaluation committee manageable.  We don’t need a cast of thousands to make these decisions.  We just need a few committed stakeholders.</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18</a:t>
            </a:fld>
            <a:endParaRPr lang="en-US" dirty="0"/>
          </a:p>
        </p:txBody>
      </p:sp>
    </p:spTree>
    <p:extLst>
      <p:ext uri="{BB962C8B-B14F-4D97-AF65-F5344CB8AC3E}">
        <p14:creationId xmlns:p14="http://schemas.microsoft.com/office/powerpoint/2010/main" val="82790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Questions?</a:t>
            </a:r>
          </a:p>
        </p:txBody>
      </p:sp>
      <p:sp>
        <p:nvSpPr>
          <p:cNvPr id="3" name="Content Placeholder 2"/>
          <p:cNvSpPr>
            <a:spLocks noGrp="1"/>
          </p:cNvSpPr>
          <p:nvPr>
            <p:ph idx="1"/>
          </p:nvPr>
        </p:nvSpPr>
        <p:spPr>
          <a:xfrm>
            <a:off x="838200" y="1410789"/>
            <a:ext cx="10515600" cy="4049485"/>
          </a:xfrm>
        </p:spPr>
        <p:txBody>
          <a:bodyPr>
            <a:normAutofit/>
          </a:bodyPr>
          <a:lstStyle/>
          <a:p>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53638"/>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19</a:t>
            </a:fld>
            <a:endParaRPr lang="en-US" dirty="0"/>
          </a:p>
        </p:txBody>
      </p:sp>
    </p:spTree>
    <p:extLst>
      <p:ext uri="{BB962C8B-B14F-4D97-AF65-F5344CB8AC3E}">
        <p14:creationId xmlns:p14="http://schemas.microsoft.com/office/powerpoint/2010/main" val="1741639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b="1" dirty="0"/>
              <a:t>What are Formal Solicitations?</a:t>
            </a:r>
          </a:p>
        </p:txBody>
      </p:sp>
      <p:sp>
        <p:nvSpPr>
          <p:cNvPr id="15" name="Content Placeholder 14">
            <a:extLst>
              <a:ext uri="{FF2B5EF4-FFF2-40B4-BE49-F238E27FC236}">
                <a16:creationId xmlns:a16="http://schemas.microsoft.com/office/drawing/2014/main" id="{019ED249-EC76-4320-A56C-334AB13716C6}"/>
              </a:ext>
            </a:extLst>
          </p:cNvPr>
          <p:cNvSpPr>
            <a:spLocks noGrp="1"/>
          </p:cNvSpPr>
          <p:nvPr>
            <p:ph idx="1"/>
          </p:nvPr>
        </p:nvSpPr>
        <p:spPr/>
        <p:txBody>
          <a:bodyPr/>
          <a:lstStyle/>
          <a:p>
            <a:r>
              <a:rPr lang="en-US" dirty="0"/>
              <a:t>Formal solicitations are required for competitive processes which will result in a contract value greater that $100,000.</a:t>
            </a:r>
          </a:p>
          <a:p>
            <a:r>
              <a:rPr lang="en-US" dirty="0"/>
              <a:t>Formal solicitations are </a:t>
            </a:r>
            <a:r>
              <a:rPr lang="en-US" dirty="0" smtClean="0"/>
              <a:t>the most </a:t>
            </a:r>
            <a:r>
              <a:rPr lang="en-US" dirty="0"/>
              <a:t>structured; with Statutory requirements for public notice, length of competition, and award notices.</a:t>
            </a:r>
          </a:p>
          <a:p>
            <a:r>
              <a:rPr lang="en-US" dirty="0"/>
              <a:t>Due to the required competition and notice requirements, formal solicitations take the greatest amount of time to complete.</a:t>
            </a:r>
          </a:p>
          <a:p>
            <a:endParaRPr lang="en-US" dirty="0"/>
          </a:p>
        </p:txBody>
      </p:sp>
      <p:sp>
        <p:nvSpPr>
          <p:cNvPr id="16" name="Slide Number Placeholder 15"/>
          <p:cNvSpPr>
            <a:spLocks noGrp="1"/>
          </p:cNvSpPr>
          <p:nvPr>
            <p:ph type="sldNum" sz="quarter" idx="12"/>
          </p:nvPr>
        </p:nvSpPr>
        <p:spPr/>
        <p:txBody>
          <a:bodyPr/>
          <a:lstStyle/>
          <a:p>
            <a:fld id="{45E5AB0E-2A31-4406-8B4C-B22C425F8A17}" type="slidenum">
              <a:rPr lang="en-US" smtClean="0"/>
              <a:t>2</a:t>
            </a:fld>
            <a:endParaRPr lang="en-US" dirty="0"/>
          </a:p>
        </p:txBody>
      </p:sp>
      <p:grpSp>
        <p:nvGrpSpPr>
          <p:cNvPr id="3" name="Group 2"/>
          <p:cNvGrpSpPr/>
          <p:nvPr/>
        </p:nvGrpSpPr>
        <p:grpSpPr>
          <a:xfrm>
            <a:off x="0" y="-8468"/>
            <a:ext cx="12192000" cy="6866468"/>
            <a:chOff x="0" y="-8468"/>
            <a:chExt cx="12192000" cy="6866468"/>
          </a:xfrm>
        </p:grpSpPr>
        <p:cxnSp>
          <p:nvCxnSpPr>
            <p:cNvPr id="4" name="Straight Connector 3"/>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5" name="Straight Connector 4"/>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6"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7"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8"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9"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0"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1"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2"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3"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4" name="Picture 1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009" y="5666153"/>
            <a:ext cx="1152406" cy="852300"/>
          </a:xfrm>
          <a:prstGeom prst="rect">
            <a:avLst/>
          </a:prstGeom>
        </p:spPr>
      </p:pic>
    </p:spTree>
    <p:extLst>
      <p:ext uri="{BB962C8B-B14F-4D97-AF65-F5344CB8AC3E}">
        <p14:creationId xmlns:p14="http://schemas.microsoft.com/office/powerpoint/2010/main" val="2817213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What Guides our Actions</a:t>
            </a:r>
          </a:p>
        </p:txBody>
      </p:sp>
      <p:sp>
        <p:nvSpPr>
          <p:cNvPr id="3" name="Content Placeholder 2"/>
          <p:cNvSpPr>
            <a:spLocks noGrp="1"/>
          </p:cNvSpPr>
          <p:nvPr>
            <p:ph idx="1"/>
          </p:nvPr>
        </p:nvSpPr>
        <p:spPr>
          <a:xfrm>
            <a:off x="390525" y="1397727"/>
            <a:ext cx="10515601" cy="4114800"/>
          </a:xfrm>
        </p:spPr>
        <p:txBody>
          <a:bodyPr>
            <a:normAutofit/>
          </a:bodyPr>
          <a:lstStyle/>
          <a:p>
            <a:pPr marL="0" indent="0" algn="just">
              <a:buNone/>
            </a:pPr>
            <a:r>
              <a:rPr lang="en-US" dirty="0"/>
              <a:t>The UA follows the following policies for procurements:  </a:t>
            </a:r>
          </a:p>
          <a:p>
            <a:pPr algn="just"/>
            <a:r>
              <a:rPr lang="en-US" dirty="0" err="1"/>
              <a:t>BoR</a:t>
            </a:r>
            <a:r>
              <a:rPr lang="en-US" dirty="0"/>
              <a:t> Policy 05.06 Procurement and Supply Management</a:t>
            </a:r>
          </a:p>
          <a:p>
            <a:pPr algn="just"/>
            <a:r>
              <a:rPr lang="en-US" dirty="0"/>
              <a:t>AS 36.30 State of Alaska Procurement Code</a:t>
            </a:r>
          </a:p>
          <a:p>
            <a:pPr algn="just"/>
            <a:r>
              <a:rPr lang="en-US" dirty="0"/>
              <a:t>2 CFR 200.318 through 200.326 OMB Guidance for Grants and Agreements</a:t>
            </a:r>
          </a:p>
          <a:p>
            <a:pPr algn="just"/>
            <a:r>
              <a:rPr lang="en-US" dirty="0"/>
              <a:t>Local policies, tribal laws and regulations where applicable</a:t>
            </a:r>
          </a:p>
          <a:p>
            <a:pPr marL="0" indent="0" algn="just">
              <a:buNone/>
            </a:pPr>
            <a:r>
              <a:rPr lang="en-US" dirty="0"/>
              <a:t>NOTE: Where there is a conflict between procurement requirements, in almost all cases, the more stringent requirement shall apply.</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9009" y="5512527"/>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3</a:t>
            </a:fld>
            <a:endParaRPr lang="en-US" dirty="0"/>
          </a:p>
        </p:txBody>
      </p:sp>
    </p:spTree>
    <p:extLst>
      <p:ext uri="{BB962C8B-B14F-4D97-AF65-F5344CB8AC3E}">
        <p14:creationId xmlns:p14="http://schemas.microsoft.com/office/powerpoint/2010/main" val="10915475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Types of Formal Solicitations</a:t>
            </a:r>
          </a:p>
        </p:txBody>
      </p:sp>
      <p:sp>
        <p:nvSpPr>
          <p:cNvPr id="3" name="Content Placeholder 2"/>
          <p:cNvSpPr>
            <a:spLocks noGrp="1"/>
          </p:cNvSpPr>
          <p:nvPr>
            <p:ph idx="1"/>
          </p:nvPr>
        </p:nvSpPr>
        <p:spPr>
          <a:xfrm>
            <a:off x="838200" y="1810327"/>
            <a:ext cx="10515600" cy="3663010"/>
          </a:xfrm>
        </p:spPr>
        <p:txBody>
          <a:bodyPr>
            <a:normAutofit/>
          </a:bodyPr>
          <a:lstStyle/>
          <a:p>
            <a:pPr marL="0" indent="0" algn="just">
              <a:buNone/>
            </a:pPr>
            <a:r>
              <a:rPr lang="en-US" dirty="0"/>
              <a:t>There are two types of formal competitive solicitations:</a:t>
            </a:r>
          </a:p>
          <a:p>
            <a:pPr lvl="1" algn="just"/>
            <a:r>
              <a:rPr lang="en-US" dirty="0"/>
              <a:t>Invitation for </a:t>
            </a:r>
            <a:r>
              <a:rPr lang="en-US" dirty="0" smtClean="0"/>
              <a:t>Bid</a:t>
            </a:r>
            <a:endParaRPr lang="en-US" dirty="0"/>
          </a:p>
          <a:p>
            <a:pPr lvl="1" algn="just"/>
            <a:r>
              <a:rPr lang="en-US" dirty="0" smtClean="0"/>
              <a:t>Requests </a:t>
            </a:r>
            <a:r>
              <a:rPr lang="en-US" dirty="0"/>
              <a:t>for Proposals</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957" y="5473337"/>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4</a:t>
            </a:fld>
            <a:endParaRPr lang="en-US" dirty="0"/>
          </a:p>
        </p:txBody>
      </p:sp>
    </p:spTree>
    <p:extLst>
      <p:ext uri="{BB962C8B-B14F-4D97-AF65-F5344CB8AC3E}">
        <p14:creationId xmlns:p14="http://schemas.microsoft.com/office/powerpoint/2010/main" val="3984030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
            </a:r>
            <a:br>
              <a:rPr lang="en-US" dirty="0"/>
            </a:br>
            <a:r>
              <a:rPr lang="en-US" b="1" dirty="0"/>
              <a:t>Invitation for Bid</a:t>
            </a:r>
            <a:r>
              <a:rPr lang="en-US" dirty="0"/>
              <a:t/>
            </a:r>
            <a:br>
              <a:rPr lang="en-US" dirty="0"/>
            </a:br>
            <a:endParaRPr lang="en-US" dirty="0"/>
          </a:p>
        </p:txBody>
      </p:sp>
      <p:sp>
        <p:nvSpPr>
          <p:cNvPr id="3" name="Content Placeholder 2"/>
          <p:cNvSpPr>
            <a:spLocks noGrp="1"/>
          </p:cNvSpPr>
          <p:nvPr>
            <p:ph idx="1"/>
          </p:nvPr>
        </p:nvSpPr>
        <p:spPr>
          <a:xfrm>
            <a:off x="464845" y="1825625"/>
            <a:ext cx="10738793" cy="4351338"/>
          </a:xfrm>
        </p:spPr>
        <p:txBody>
          <a:bodyPr>
            <a:normAutofit/>
          </a:bodyPr>
          <a:lstStyle/>
          <a:p>
            <a:pPr marL="0" lvl="0" indent="0" algn="just">
              <a:buNone/>
            </a:pPr>
            <a:r>
              <a:rPr lang="en-US" dirty="0"/>
              <a:t>Invitation for Bid (IFB) used to be the predominate formal solicitation method. In an IFB the University states its requirements and the bidders provide their price.  There is no opportunity to take exception to the University’s terms or requirements. The bidder must comply and the lowest responsive, responsible bidder wins the award. This methodology may be used when purchasing commodities or equipment where the specifications are clear.  However, due to its lack of flexibility, it is rarely used for services or anything that has a implementation, training, or unique development component.  </a:t>
            </a:r>
          </a:p>
          <a:p>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2957" y="5665182"/>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5</a:t>
            </a:fld>
            <a:endParaRPr lang="en-US" dirty="0"/>
          </a:p>
        </p:txBody>
      </p:sp>
    </p:spTree>
    <p:extLst>
      <p:ext uri="{BB962C8B-B14F-4D97-AF65-F5344CB8AC3E}">
        <p14:creationId xmlns:p14="http://schemas.microsoft.com/office/powerpoint/2010/main" val="24789243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Requests for Proposals</a:t>
            </a:r>
          </a:p>
        </p:txBody>
      </p:sp>
      <p:sp>
        <p:nvSpPr>
          <p:cNvPr id="3" name="Content Placeholder 2"/>
          <p:cNvSpPr>
            <a:spLocks noGrp="1"/>
          </p:cNvSpPr>
          <p:nvPr>
            <p:ph idx="1"/>
          </p:nvPr>
        </p:nvSpPr>
        <p:spPr>
          <a:xfrm>
            <a:off x="437883" y="1410789"/>
            <a:ext cx="10663505" cy="4255364"/>
          </a:xfrm>
        </p:spPr>
        <p:txBody>
          <a:bodyPr>
            <a:normAutofit fontScale="77500" lnSpcReduction="20000"/>
          </a:bodyPr>
          <a:lstStyle/>
          <a:p>
            <a:pPr marL="0" indent="0" algn="just">
              <a:buNone/>
            </a:pPr>
            <a:r>
              <a:rPr lang="en-US" dirty="0"/>
              <a:t>Requests for Proposals (RFP) are used for solicitations where factors other than low price must be evaluated in order to ensure that  the University selects the correct vendor. The RFP process permits discussions with </a:t>
            </a:r>
            <a:r>
              <a:rPr lang="en-US" dirty="0" err="1"/>
              <a:t>offerors</a:t>
            </a:r>
            <a:r>
              <a:rPr lang="en-US" dirty="0"/>
              <a:t> and may allow changes in their offers, including price, after proposals are opened. It also allows comparative, and qualitative evaluations, negotiation, and Best and Final offers to be made in determining award of a contract.  These factors may include</a:t>
            </a:r>
          </a:p>
          <a:p>
            <a:pPr algn="just"/>
            <a:r>
              <a:rPr lang="en-US" dirty="0"/>
              <a:t>Consideration of relative abilities of </a:t>
            </a:r>
            <a:r>
              <a:rPr lang="en-US" dirty="0" err="1"/>
              <a:t>offerors</a:t>
            </a:r>
            <a:r>
              <a:rPr lang="en-US" dirty="0"/>
              <a:t> to perform. Evaluation may include degrees of quality or degrees of technical or professional experience or expertise.</a:t>
            </a:r>
          </a:p>
          <a:p>
            <a:pPr lvl="0" algn="just"/>
            <a:r>
              <a:rPr lang="en-US" dirty="0"/>
              <a:t>Weighing intellectual, artistic, or aesthetic values to the extent that price is a secondary consideration.</a:t>
            </a:r>
          </a:p>
          <a:p>
            <a:pPr lvl="0" algn="just"/>
            <a:r>
              <a:rPr lang="en-US" dirty="0"/>
              <a:t>Supplies, or services may require the use of comparative and qualitative evaluations.</a:t>
            </a:r>
          </a:p>
          <a:p>
            <a:pPr lvl="0" algn="just"/>
            <a:r>
              <a:rPr lang="en-US" dirty="0"/>
              <a:t>Discussions with </a:t>
            </a:r>
            <a:r>
              <a:rPr lang="en-US" dirty="0" err="1"/>
              <a:t>offerors</a:t>
            </a:r>
            <a:r>
              <a:rPr lang="en-US" dirty="0"/>
              <a:t> or demonstrations of ability may need to be conducted concerning technical, price or other aspects of the offers.</a:t>
            </a:r>
          </a:p>
          <a:p>
            <a:pPr lvl="0" algn="just"/>
            <a:r>
              <a:rPr lang="en-US" dirty="0" err="1"/>
              <a:t>Offerors</a:t>
            </a:r>
            <a:r>
              <a:rPr lang="en-US" dirty="0"/>
              <a:t> may need to be afforded the opportunity to revise their offers. </a:t>
            </a:r>
          </a:p>
          <a:p>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6</a:t>
            </a:fld>
            <a:endParaRPr lang="en-US" dirty="0"/>
          </a:p>
        </p:txBody>
      </p:sp>
    </p:spTree>
    <p:extLst>
      <p:ext uri="{BB962C8B-B14F-4D97-AF65-F5344CB8AC3E}">
        <p14:creationId xmlns:p14="http://schemas.microsoft.com/office/powerpoint/2010/main" val="1719996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Request for Proposal Types</a:t>
            </a:r>
          </a:p>
        </p:txBody>
      </p:sp>
      <p:sp>
        <p:nvSpPr>
          <p:cNvPr id="3" name="Content Placeholder 2"/>
          <p:cNvSpPr>
            <a:spLocks noGrp="1"/>
          </p:cNvSpPr>
          <p:nvPr>
            <p:ph idx="1"/>
          </p:nvPr>
        </p:nvSpPr>
        <p:spPr>
          <a:xfrm>
            <a:off x="838200" y="1902691"/>
            <a:ext cx="10515600" cy="3596772"/>
          </a:xfrm>
        </p:spPr>
        <p:txBody>
          <a:bodyPr>
            <a:normAutofit/>
          </a:bodyPr>
          <a:lstStyle/>
          <a:p>
            <a:pPr algn="just"/>
            <a:r>
              <a:rPr lang="en-US" sz="2400" dirty="0"/>
              <a:t>Low Price Technically Acceptable</a:t>
            </a:r>
          </a:p>
          <a:p>
            <a:pPr algn="just"/>
            <a:r>
              <a:rPr lang="en-US" sz="2400" dirty="0"/>
              <a:t>Source Selection</a:t>
            </a:r>
          </a:p>
          <a:p>
            <a:pPr algn="just"/>
            <a:r>
              <a:rPr lang="en-US" sz="2400" dirty="0"/>
              <a:t>Trade Off Method (</a:t>
            </a:r>
            <a:r>
              <a:rPr lang="en-US" sz="2400" dirty="0" smtClean="0"/>
              <a:t>Best Value)</a:t>
            </a:r>
            <a:endParaRPr lang="en-US" sz="2400"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49946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7</a:t>
            </a:fld>
            <a:endParaRPr lang="en-US" dirty="0"/>
          </a:p>
        </p:txBody>
      </p:sp>
    </p:spTree>
    <p:extLst>
      <p:ext uri="{BB962C8B-B14F-4D97-AF65-F5344CB8AC3E}">
        <p14:creationId xmlns:p14="http://schemas.microsoft.com/office/powerpoint/2010/main" val="19064853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Low Price Technically Acceptable RFP</a:t>
            </a:r>
          </a:p>
        </p:txBody>
      </p:sp>
      <p:sp>
        <p:nvSpPr>
          <p:cNvPr id="3" name="Content Placeholder 2"/>
          <p:cNvSpPr>
            <a:spLocks noGrp="1"/>
          </p:cNvSpPr>
          <p:nvPr>
            <p:ph idx="1"/>
          </p:nvPr>
        </p:nvSpPr>
        <p:spPr>
          <a:xfrm>
            <a:off x="464845" y="1410789"/>
            <a:ext cx="10636543" cy="4255364"/>
          </a:xfrm>
        </p:spPr>
        <p:txBody>
          <a:bodyPr>
            <a:normAutofit fontScale="92500" lnSpcReduction="20000"/>
          </a:bodyPr>
          <a:lstStyle/>
          <a:p>
            <a:pPr algn="just"/>
            <a:r>
              <a:rPr lang="en-US" sz="2400" dirty="0"/>
              <a:t>A low price technically acceptable (LPTA) RFP is in many aspects similar to a bid.</a:t>
            </a:r>
          </a:p>
          <a:p>
            <a:pPr algn="just"/>
            <a:r>
              <a:rPr lang="en-US" sz="2400" dirty="0"/>
              <a:t>It is used primarily for commodities and equipment and the University specifications are clear and less flexible.</a:t>
            </a:r>
          </a:p>
          <a:p>
            <a:pPr algn="just"/>
            <a:r>
              <a:rPr lang="en-US" sz="2400" dirty="0"/>
              <a:t>Specifications must include a list  of required specifications or characteristics that must be met by the product being offered.</a:t>
            </a:r>
          </a:p>
          <a:p>
            <a:pPr algn="just"/>
            <a:r>
              <a:rPr lang="en-US" sz="2400" dirty="0"/>
              <a:t>Proposers only need to provide their price and enough information for the University to determine that the product being offered is technically acceptable.</a:t>
            </a:r>
          </a:p>
          <a:p>
            <a:pPr algn="just"/>
            <a:r>
              <a:rPr lang="en-US" sz="2400" dirty="0"/>
              <a:t>Proposals are opened after receipt, by the procurement officer.  The low price proposal is forwarded to the evaluator (this may be an individual rather than a committee) and a determination is made whether the items proposed are technically acceptable.  If so, an award decision is made, if not the next low price offer is provided to the evaluator for review.  This process continues until a technically acceptable product is identified.</a:t>
            </a:r>
          </a:p>
          <a:p>
            <a:pPr algn="just"/>
            <a:r>
              <a:rPr lang="en-US" sz="2400" dirty="0"/>
              <a:t>Since it is not necessary to perform an evaluation of all proposals, LPTA is usually the quickest to evaluate.</a:t>
            </a:r>
            <a:endParaRPr lang="en-US" dirty="0"/>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8107"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8</a:t>
            </a:fld>
            <a:endParaRPr lang="en-US" dirty="0"/>
          </a:p>
        </p:txBody>
      </p:sp>
    </p:spTree>
    <p:extLst>
      <p:ext uri="{BB962C8B-B14F-4D97-AF65-F5344CB8AC3E}">
        <p14:creationId xmlns:p14="http://schemas.microsoft.com/office/powerpoint/2010/main" val="18190053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Source Selection RFP</a:t>
            </a:r>
            <a:r>
              <a:rPr lang="en-US" dirty="0"/>
              <a:t>	</a:t>
            </a:r>
          </a:p>
        </p:txBody>
      </p:sp>
      <p:sp>
        <p:nvSpPr>
          <p:cNvPr id="3" name="Content Placeholder 2"/>
          <p:cNvSpPr>
            <a:spLocks noGrp="1"/>
          </p:cNvSpPr>
          <p:nvPr>
            <p:ph idx="1"/>
          </p:nvPr>
        </p:nvSpPr>
        <p:spPr>
          <a:xfrm>
            <a:off x="390526" y="1345475"/>
            <a:ext cx="10515600" cy="4114800"/>
          </a:xfrm>
        </p:spPr>
        <p:txBody>
          <a:bodyPr>
            <a:normAutofit lnSpcReduction="10000"/>
          </a:bodyPr>
          <a:lstStyle/>
          <a:p>
            <a:pPr algn="just"/>
            <a:r>
              <a:rPr lang="en-US" sz="2200" dirty="0"/>
              <a:t>A source selection RFP process is used when the purchaser desires both weighted technical and price criteria in order to determine which proposal best </a:t>
            </a:r>
            <a:r>
              <a:rPr lang="en-US" sz="2200" dirty="0" smtClean="0"/>
              <a:t>meets </a:t>
            </a:r>
            <a:r>
              <a:rPr lang="en-US" sz="2200" dirty="0"/>
              <a:t>their needs.</a:t>
            </a:r>
          </a:p>
          <a:p>
            <a:pPr algn="just"/>
            <a:r>
              <a:rPr lang="en-US" sz="2200" dirty="0"/>
              <a:t>An aggregate score resulting from evaluation of weighted price and non-price criteria forms the basis for award. </a:t>
            </a:r>
          </a:p>
          <a:p>
            <a:pPr algn="just"/>
            <a:r>
              <a:rPr lang="en-US" sz="2200" dirty="0"/>
              <a:t>A committee selected by the project leader, and approved by the procurement officer, conducts the scoring and evaluation of proposals against technical factors as described in the RFP.  Each factor is weighted and the scores are multiplied by the weight.</a:t>
            </a:r>
          </a:p>
          <a:p>
            <a:pPr algn="just"/>
            <a:r>
              <a:rPr lang="en-US" sz="2200" dirty="0"/>
              <a:t>The procurement officer reviews the price proposals and scores them using a proportional formula whereby the lowest price proposal receives the maximum points for price and the other proposals receive proportionally lower price scores based on their additional cost.  These scores are then multiplied by the weight assigned for price.</a:t>
            </a:r>
          </a:p>
          <a:p>
            <a:pPr algn="just"/>
            <a:r>
              <a:rPr lang="en-US" sz="2200" dirty="0"/>
              <a:t>At the conclusion of the scoring, the technical and price scores for each proposal are combined and the highest scoring proposal receives the award.</a:t>
            </a:r>
          </a:p>
        </p:txBody>
      </p:sp>
      <p:grpSp>
        <p:nvGrpSpPr>
          <p:cNvPr id="4" name="Group 3"/>
          <p:cNvGrpSpPr/>
          <p:nvPr/>
        </p:nvGrpSpPr>
        <p:grpSpPr>
          <a:xfrm>
            <a:off x="0" y="-8468"/>
            <a:ext cx="12192000" cy="6866468"/>
            <a:chOff x="0" y="-8468"/>
            <a:chExt cx="12192000" cy="6866468"/>
          </a:xfrm>
        </p:grpSpPr>
        <p:cxnSp>
          <p:nvCxnSpPr>
            <p:cNvPr id="5" name="Straight Connector 4"/>
            <p:cNvCxnSpPr/>
            <p:nvPr/>
          </p:nvCxnSpPr>
          <p:spPr>
            <a:xfrm>
              <a:off x="11101388" y="0"/>
              <a:ext cx="700087" cy="6858000"/>
            </a:xfrm>
            <a:prstGeom prst="line">
              <a:avLst/>
            </a:prstGeom>
            <a:noFill/>
            <a:ln w="9525" cap="rnd" cmpd="sng" algn="ctr">
              <a:solidFill>
                <a:srgbClr val="FFFFFF">
                  <a:lumMod val="75000"/>
                </a:srgbClr>
              </a:solidFill>
              <a:prstDash val="solid"/>
            </a:ln>
            <a:effectLst/>
          </p:spPr>
        </p:cxnSp>
        <p:cxnSp>
          <p:nvCxnSpPr>
            <p:cNvPr id="6" name="Straight Connector 5"/>
            <p:cNvCxnSpPr/>
            <p:nvPr/>
          </p:nvCxnSpPr>
          <p:spPr>
            <a:xfrm flipH="1">
              <a:off x="11101388" y="3589867"/>
              <a:ext cx="1087436" cy="3268133"/>
            </a:xfrm>
            <a:prstGeom prst="line">
              <a:avLst/>
            </a:prstGeom>
            <a:noFill/>
            <a:ln w="9525" cap="rnd" cmpd="sng" algn="ctr">
              <a:solidFill>
                <a:srgbClr val="FFFFFF">
                  <a:lumMod val="85000"/>
                </a:srgbClr>
              </a:solidFill>
              <a:prstDash val="solid"/>
            </a:ln>
            <a:effectLst/>
          </p:spPr>
        </p:cxnSp>
        <p:sp>
          <p:nvSpPr>
            <p:cNvPr id="7" name="Rectangle 23"/>
            <p:cNvSpPr/>
            <p:nvPr/>
          </p:nvSpPr>
          <p:spPr>
            <a:xfrm>
              <a:off x="11212514" y="-8467"/>
              <a:ext cx="97630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rgbClr val="134578">
                <a:alpha val="30000"/>
              </a:srgbClr>
            </a:solidFill>
            <a:ln w="12700" cap="rnd" cmpd="sng" algn="ctr">
              <a:noFill/>
              <a:prstDash val="solid"/>
            </a:ln>
            <a:effectLst/>
          </p:spPr>
        </p:sp>
        <p:sp>
          <p:nvSpPr>
            <p:cNvPr id="8" name="Rectangle 25"/>
            <p:cNvSpPr/>
            <p:nvPr/>
          </p:nvSpPr>
          <p:spPr>
            <a:xfrm>
              <a:off x="11215688" y="-8467"/>
              <a:ext cx="976311"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rgbClr val="134578">
                <a:alpha val="20000"/>
              </a:srgbClr>
            </a:solidFill>
            <a:ln w="12700" cap="rnd" cmpd="sng" algn="ctr">
              <a:noFill/>
              <a:prstDash val="solid"/>
            </a:ln>
            <a:effectLst/>
          </p:spPr>
        </p:sp>
        <p:sp>
          <p:nvSpPr>
            <p:cNvPr id="9" name="Isosceles Triangle 26"/>
            <p:cNvSpPr/>
            <p:nvPr/>
          </p:nvSpPr>
          <p:spPr>
            <a:xfrm>
              <a:off x="11212514" y="3048000"/>
              <a:ext cx="979486" cy="3810000"/>
            </a:xfrm>
            <a:prstGeom prst="triangle">
              <a:avLst>
                <a:gd name="adj" fmla="val 100000"/>
              </a:avLst>
            </a:prstGeom>
            <a:solidFill>
              <a:srgbClr val="2C6092">
                <a:alpha val="72000"/>
              </a:srgbClr>
            </a:solidFill>
            <a:ln w="12700" cap="rnd" cmpd="sng" algn="ctr">
              <a:noFill/>
              <a:prstDash val="solid"/>
            </a:ln>
            <a:effectLst/>
          </p:spPr>
        </p:sp>
        <p:sp>
          <p:nvSpPr>
            <p:cNvPr id="10" name="Rectangle 27"/>
            <p:cNvSpPr/>
            <p:nvPr/>
          </p:nvSpPr>
          <p:spPr>
            <a:xfrm>
              <a:off x="11215688" y="-8467"/>
              <a:ext cx="973137"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rgbClr val="2C6092">
                <a:lumMod val="75000"/>
                <a:alpha val="70000"/>
              </a:srgbClr>
            </a:solidFill>
            <a:ln w="12700" cap="rnd" cmpd="sng" algn="ctr">
              <a:noFill/>
              <a:prstDash val="solid"/>
            </a:ln>
            <a:effectLst/>
          </p:spPr>
        </p:sp>
        <p:sp>
          <p:nvSpPr>
            <p:cNvPr id="11" name="Rectangle 28"/>
            <p:cNvSpPr/>
            <p:nvPr/>
          </p:nvSpPr>
          <p:spPr>
            <a:xfrm>
              <a:off x="11380762" y="-8467"/>
              <a:ext cx="808061"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rgbClr val="134578">
                <a:lumMod val="60000"/>
                <a:lumOff val="40000"/>
                <a:alpha val="70000"/>
              </a:srgbClr>
            </a:solidFill>
            <a:ln w="12700" cap="rnd" cmpd="sng" algn="ctr">
              <a:noFill/>
              <a:prstDash val="solid"/>
            </a:ln>
            <a:effectLst/>
          </p:spPr>
        </p:sp>
        <p:sp>
          <p:nvSpPr>
            <p:cNvPr id="12" name="Rectangle 29"/>
            <p:cNvSpPr/>
            <p:nvPr/>
          </p:nvSpPr>
          <p:spPr>
            <a:xfrm>
              <a:off x="11590986" y="-8467"/>
              <a:ext cx="597838"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rgbClr val="134578">
                <a:alpha val="65000"/>
              </a:srgbClr>
            </a:solidFill>
            <a:ln w="12700" cap="rnd" cmpd="sng" algn="ctr">
              <a:noFill/>
              <a:prstDash val="solid"/>
            </a:ln>
            <a:effectLst/>
          </p:spPr>
        </p:sp>
        <p:sp>
          <p:nvSpPr>
            <p:cNvPr id="13" name="Isosceles Triangle 30"/>
            <p:cNvSpPr/>
            <p:nvPr/>
          </p:nvSpPr>
          <p:spPr>
            <a:xfrm>
              <a:off x="11590986" y="3589867"/>
              <a:ext cx="597839" cy="3268133"/>
            </a:xfrm>
            <a:prstGeom prst="triangle">
              <a:avLst>
                <a:gd name="adj" fmla="val 100000"/>
              </a:avLst>
            </a:prstGeom>
            <a:solidFill>
              <a:srgbClr val="134578">
                <a:alpha val="80000"/>
              </a:srgbClr>
            </a:solidFill>
            <a:ln w="12700" cap="rnd" cmpd="sng" algn="ctr">
              <a:noFill/>
              <a:prstDash val="solid"/>
            </a:ln>
            <a:effectLst/>
          </p:spPr>
        </p:sp>
        <p:sp>
          <p:nvSpPr>
            <p:cNvPr id="14" name="Isosceles Triangle 18"/>
            <p:cNvSpPr/>
            <p:nvPr/>
          </p:nvSpPr>
          <p:spPr>
            <a:xfrm rot="10800000">
              <a:off x="0" y="-8468"/>
              <a:ext cx="437882" cy="5674621"/>
            </a:xfrm>
            <a:prstGeom prst="triangle">
              <a:avLst>
                <a:gd name="adj" fmla="val 100000"/>
              </a:avLst>
            </a:prstGeom>
            <a:solidFill>
              <a:srgbClr val="134578">
                <a:alpha val="85000"/>
              </a:srgbClr>
            </a:solidFill>
            <a:ln w="12700" cap="rnd" cmpd="sng" algn="ctr">
              <a:noFill/>
              <a:prstDash val="solid"/>
            </a:ln>
            <a:effectLst/>
          </p:spPr>
        </p:sp>
      </p:grpSp>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5666153"/>
            <a:ext cx="1152406" cy="852300"/>
          </a:xfrm>
          <a:prstGeom prst="rect">
            <a:avLst/>
          </a:prstGeom>
        </p:spPr>
      </p:pic>
      <p:sp>
        <p:nvSpPr>
          <p:cNvPr id="17" name="Slide Number Placeholder 16"/>
          <p:cNvSpPr>
            <a:spLocks noGrp="1"/>
          </p:cNvSpPr>
          <p:nvPr>
            <p:ph type="sldNum" sz="quarter" idx="12"/>
          </p:nvPr>
        </p:nvSpPr>
        <p:spPr/>
        <p:txBody>
          <a:bodyPr/>
          <a:lstStyle/>
          <a:p>
            <a:fld id="{45E5AB0E-2A31-4406-8B4C-B22C425F8A17}" type="slidenum">
              <a:rPr lang="en-US" smtClean="0"/>
              <a:t>9</a:t>
            </a:fld>
            <a:endParaRPr lang="en-US" dirty="0"/>
          </a:p>
        </p:txBody>
      </p:sp>
    </p:spTree>
    <p:extLst>
      <p:ext uri="{BB962C8B-B14F-4D97-AF65-F5344CB8AC3E}">
        <p14:creationId xmlns:p14="http://schemas.microsoft.com/office/powerpoint/2010/main" val="161584882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8315</TotalTime>
  <Words>2247</Words>
  <Application>Microsoft Office PowerPoint</Application>
  <PresentationFormat>Widescreen</PresentationFormat>
  <Paragraphs>136</Paragraphs>
  <Slides>19</Slides>
  <Notes>19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Office Theme</vt:lpstr>
      <vt:lpstr>  University of Alaska Formal Solicitation Process   </vt:lpstr>
      <vt:lpstr>What are Formal Solicitations?</vt:lpstr>
      <vt:lpstr>What Guides our Actions</vt:lpstr>
      <vt:lpstr>Types of Formal Solicitations</vt:lpstr>
      <vt:lpstr> Invitation for Bid </vt:lpstr>
      <vt:lpstr>Requests for Proposals</vt:lpstr>
      <vt:lpstr>Request for Proposal Types</vt:lpstr>
      <vt:lpstr>Low Price Technically Acceptable RFP</vt:lpstr>
      <vt:lpstr>Source Selection RFP </vt:lpstr>
      <vt:lpstr>Trade Off Method RFPs</vt:lpstr>
      <vt:lpstr>Other facts about RFPs</vt:lpstr>
      <vt:lpstr> Formal Solicitation Steps </vt:lpstr>
      <vt:lpstr>Solicitation Development </vt:lpstr>
      <vt:lpstr>Issuance and Response</vt:lpstr>
      <vt:lpstr>Evaluation</vt:lpstr>
      <vt:lpstr>Notice of Intent to Award</vt:lpstr>
      <vt:lpstr>Contract Negotiation</vt:lpstr>
      <vt:lpstr>Conclusions</vt:lpstr>
      <vt:lpstr>Questions?</vt:lpstr>
    </vt:vector>
  </TitlesOfParts>
  <Company>University of Alaska Fairbanks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Alaska Application for FEMA Assistance Procurement Disaster Documentation</dc:title>
  <dc:creator>Deb A Moore</dc:creator>
  <cp:lastModifiedBy>John Hebard</cp:lastModifiedBy>
  <cp:revision>209</cp:revision>
  <cp:lastPrinted>2019-02-11T20:05:18Z</cp:lastPrinted>
  <dcterms:created xsi:type="dcterms:W3CDTF">2019-01-31T21:24:42Z</dcterms:created>
  <dcterms:modified xsi:type="dcterms:W3CDTF">2022-03-17T16:47:52Z</dcterms:modified>
</cp:coreProperties>
</file>