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526" r:id="rId3"/>
    <p:sldId id="485" r:id="rId4"/>
    <p:sldId id="520" r:id="rId5"/>
    <p:sldId id="519" r:id="rId6"/>
    <p:sldId id="521" r:id="rId7"/>
    <p:sldId id="528" r:id="rId8"/>
    <p:sldId id="529" r:id="rId9"/>
    <p:sldId id="527" r:id="rId10"/>
    <p:sldId id="531" r:id="rId11"/>
    <p:sldId id="518" r:id="rId12"/>
    <p:sldId id="510" r:id="rId13"/>
    <p:sldId id="512" r:id="rId14"/>
    <p:sldId id="515" r:id="rId15"/>
    <p:sldId id="517" r:id="rId16"/>
    <p:sldId id="509" r:id="rId17"/>
    <p:sldId id="522" r:id="rId18"/>
    <p:sldId id="523" r:id="rId19"/>
    <p:sldId id="524" r:id="rId20"/>
    <p:sldId id="525" r:id="rId21"/>
    <p:sldId id="477" r:id="rId22"/>
    <p:sldId id="480" r:id="rId23"/>
    <p:sldId id="466" r:id="rId24"/>
    <p:sldId id="507" r:id="rId25"/>
    <p:sldId id="530" r:id="rId2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es C Baker" initials="MCB" lastIdx="0" clrIdx="0">
    <p:extLst>
      <p:ext uri="{19B8F6BF-5375-455C-9EA6-DF929625EA0E}">
        <p15:presenceInfo xmlns:p15="http://schemas.microsoft.com/office/powerpoint/2012/main" userId="S-1-5-21-985031297-1542154364-2908406550-10361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69696"/>
    <a:srgbClr val="FC8004"/>
    <a:srgbClr val="006600"/>
    <a:srgbClr val="FF0000"/>
    <a:srgbClr val="A50021"/>
    <a:srgbClr val="C0C0C0"/>
    <a:srgbClr val="B2B2B2"/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11" autoAdjust="0"/>
    <p:restoredTop sz="81022" autoAdjust="0"/>
  </p:normalViewPr>
  <p:slideViewPr>
    <p:cSldViewPr snapToGrid="0" snapToObjects="1">
      <p:cViewPr>
        <p:scale>
          <a:sx n="66" d="100"/>
          <a:sy n="66" d="100"/>
        </p:scale>
        <p:origin x="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1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-2472"/>
    </p:cViewPr>
  </p:sorter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2AD40E-3FE5-4852-A311-9990B68A99D8}" type="doc">
      <dgm:prSet loTypeId="urn:microsoft.com/office/officeart/2005/8/layout/chevron1" loCatId="process" qsTypeId="urn:microsoft.com/office/officeart/2005/8/quickstyle/simple1" qsCatId="simple" csTypeId="urn:microsoft.com/office/officeart/2005/8/colors/accent3_3" csCatId="accent3" phldr="1"/>
      <dgm:spPr/>
    </dgm:pt>
    <dgm:pt modelId="{03A05568-CF41-4DAD-8363-A4AE069C64B6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Ignorance</a:t>
          </a:r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274229-3E39-4DC7-B23D-083814549101}" type="parTrans" cxnId="{4426B843-7080-401F-92B2-19AE416220ED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9C8617-3305-4F26-84D3-B141B79E44BB}" type="sibTrans" cxnId="{4426B843-7080-401F-92B2-19AE416220ED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9A4517-9070-4F21-B0B7-612C745CBB39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Awareness</a:t>
          </a:r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314C0E-F19A-4C4A-9DE4-14ADF11C75F6}" type="parTrans" cxnId="{82D144C1-4712-4126-B9E0-4B422DEF2A35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F12EE1-1C94-4DF1-826F-C9DF05ACD57A}" type="sibTrans" cxnId="{82D144C1-4712-4126-B9E0-4B422DEF2A35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93275A-0FA4-4F43-ACE3-D497448CC232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Interest</a:t>
          </a:r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43C40D-35E1-4B85-815A-E9662FC80F94}" type="parTrans" cxnId="{DDC9A652-C690-4A11-BED7-8AFA33EBD611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B7642F-2732-4F90-9625-B64D9D1D3FD2}" type="sibTrans" cxnId="{DDC9A652-C690-4A11-BED7-8AFA33EBD611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852E6B-5D11-43C5-B50E-BEF87D7F12E7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Experience</a:t>
          </a:r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5D93E5-29A2-4071-A064-297E8F46E08E}" type="parTrans" cxnId="{6FA7A7C6-EAEF-4E6D-B26F-3537D937EE8F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783D08-9061-42F8-985D-FCD86C934C02}" type="sibTrans" cxnId="{6FA7A7C6-EAEF-4E6D-B26F-3537D937EE8F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3E0033-FEC2-4177-9A0B-BF38B1C4FAD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Participation</a:t>
          </a:r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EAECED-1764-4E7E-9390-C254E8D9E132}" type="parTrans" cxnId="{DECCD6FF-3EF1-4F1E-BD42-FB5E7AB238B3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8007F-AEC5-44CA-918E-370F08EDA945}" type="sibTrans" cxnId="{DECCD6FF-3EF1-4F1E-BD42-FB5E7AB238B3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677B4-A64E-40C0-A39B-7FC66D032D33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Ownership</a:t>
          </a:r>
          <a:endParaRPr lang="en-US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D85152-B96B-4CF8-B348-CAD7AC8679DD}" type="parTrans" cxnId="{6DE8FC44-524A-41B0-BE7C-443BD1444947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B8ADB6-592C-4CB6-9ACD-D74F39F4251C}" type="sibTrans" cxnId="{6DE8FC44-524A-41B0-BE7C-443BD1444947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41CD97-41C0-4C5F-B5C6-69FEA1A0D410}" type="pres">
      <dgm:prSet presAssocID="{ED2AD40E-3FE5-4852-A311-9990B68A99D8}" presName="Name0" presStyleCnt="0">
        <dgm:presLayoutVars>
          <dgm:dir/>
          <dgm:animLvl val="lvl"/>
          <dgm:resizeHandles val="exact"/>
        </dgm:presLayoutVars>
      </dgm:prSet>
      <dgm:spPr/>
    </dgm:pt>
    <dgm:pt modelId="{5456A218-2341-4E37-A659-638C44E2110D}" type="pres">
      <dgm:prSet presAssocID="{03A05568-CF41-4DAD-8363-A4AE069C64B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917F6-414B-409B-8E12-CE82D95C384B}" type="pres">
      <dgm:prSet presAssocID="{7E9C8617-3305-4F26-84D3-B141B79E44BB}" presName="parTxOnlySpace" presStyleCnt="0"/>
      <dgm:spPr/>
    </dgm:pt>
    <dgm:pt modelId="{CBFA420C-4159-4CC4-B0CD-639BAC2FFE8A}" type="pres">
      <dgm:prSet presAssocID="{449A4517-9070-4F21-B0B7-612C745CBB39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E6ECA-20ED-44E0-B6D9-F80BD16382F6}" type="pres">
      <dgm:prSet presAssocID="{E6F12EE1-1C94-4DF1-826F-C9DF05ACD57A}" presName="parTxOnlySpace" presStyleCnt="0"/>
      <dgm:spPr/>
    </dgm:pt>
    <dgm:pt modelId="{7D5A492A-7983-4CDE-8398-3F22DB098989}" type="pres">
      <dgm:prSet presAssocID="{5893275A-0FA4-4F43-ACE3-D497448CC232}" presName="parTxOnly" presStyleLbl="node1" presStyleIdx="2" presStyleCnt="6" custLinFactNeighborX="821" custLinFactNeighborY="-18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1BDD4-2F81-4F65-A699-5C0D00CF87CE}" type="pres">
      <dgm:prSet presAssocID="{A8B7642F-2732-4F90-9625-B64D9D1D3FD2}" presName="parTxOnlySpace" presStyleCnt="0"/>
      <dgm:spPr/>
    </dgm:pt>
    <dgm:pt modelId="{1E50FD9C-6C2B-4D6D-87BA-CE81582FC4AB}" type="pres">
      <dgm:prSet presAssocID="{50852E6B-5D11-43C5-B50E-BEF87D7F12E7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4FF36-76EA-425A-9650-AF12227B50DE}" type="pres">
      <dgm:prSet presAssocID="{91783D08-9061-42F8-985D-FCD86C934C02}" presName="parTxOnlySpace" presStyleCnt="0"/>
      <dgm:spPr/>
    </dgm:pt>
    <dgm:pt modelId="{19EF8A7B-F447-469B-B3B9-33202EACAFFA}" type="pres">
      <dgm:prSet presAssocID="{993E0033-FEC2-4177-9A0B-BF38B1C4FAD2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28D2-9BBD-40D5-AE5B-940E468095D0}" type="pres">
      <dgm:prSet presAssocID="{56A8007F-AEC5-44CA-918E-370F08EDA945}" presName="parTxOnlySpace" presStyleCnt="0"/>
      <dgm:spPr/>
    </dgm:pt>
    <dgm:pt modelId="{A2A9548A-BB69-4F20-9B16-F12988CB2BFB}" type="pres">
      <dgm:prSet presAssocID="{0C1677B4-A64E-40C0-A39B-7FC66D032D33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FFF635-B236-417A-B431-4967400B9B35}" type="presOf" srcId="{03A05568-CF41-4DAD-8363-A4AE069C64B6}" destId="{5456A218-2341-4E37-A659-638C44E2110D}" srcOrd="0" destOrd="0" presId="urn:microsoft.com/office/officeart/2005/8/layout/chevron1"/>
    <dgm:cxn modelId="{6DE8FC44-524A-41B0-BE7C-443BD1444947}" srcId="{ED2AD40E-3FE5-4852-A311-9990B68A99D8}" destId="{0C1677B4-A64E-40C0-A39B-7FC66D032D33}" srcOrd="5" destOrd="0" parTransId="{BCD85152-B96B-4CF8-B348-CAD7AC8679DD}" sibTransId="{08B8ADB6-592C-4CB6-9ACD-D74F39F4251C}"/>
    <dgm:cxn modelId="{A5040F8C-1E02-4FC1-A276-DC1B5B8FECA1}" type="presOf" srcId="{ED2AD40E-3FE5-4852-A311-9990B68A99D8}" destId="{3341CD97-41C0-4C5F-B5C6-69FEA1A0D410}" srcOrd="0" destOrd="0" presId="urn:microsoft.com/office/officeart/2005/8/layout/chevron1"/>
    <dgm:cxn modelId="{083FE575-6416-4592-8DED-0993E48DBBF4}" type="presOf" srcId="{5893275A-0FA4-4F43-ACE3-D497448CC232}" destId="{7D5A492A-7983-4CDE-8398-3F22DB098989}" srcOrd="0" destOrd="0" presId="urn:microsoft.com/office/officeart/2005/8/layout/chevron1"/>
    <dgm:cxn modelId="{C5DD3889-96D5-4BDD-98D0-DDDD0EADA80D}" type="presOf" srcId="{50852E6B-5D11-43C5-B50E-BEF87D7F12E7}" destId="{1E50FD9C-6C2B-4D6D-87BA-CE81582FC4AB}" srcOrd="0" destOrd="0" presId="urn:microsoft.com/office/officeart/2005/8/layout/chevron1"/>
    <dgm:cxn modelId="{82D144C1-4712-4126-B9E0-4B422DEF2A35}" srcId="{ED2AD40E-3FE5-4852-A311-9990B68A99D8}" destId="{449A4517-9070-4F21-B0B7-612C745CBB39}" srcOrd="1" destOrd="0" parTransId="{EA314C0E-F19A-4C4A-9DE4-14ADF11C75F6}" sibTransId="{E6F12EE1-1C94-4DF1-826F-C9DF05ACD57A}"/>
    <dgm:cxn modelId="{7860D277-2918-490B-9F13-CF8F3C54051C}" type="presOf" srcId="{993E0033-FEC2-4177-9A0B-BF38B1C4FAD2}" destId="{19EF8A7B-F447-469B-B3B9-33202EACAFFA}" srcOrd="0" destOrd="0" presId="urn:microsoft.com/office/officeart/2005/8/layout/chevron1"/>
    <dgm:cxn modelId="{3FD4602F-A336-4C91-ADC1-F110F5F464A2}" type="presOf" srcId="{449A4517-9070-4F21-B0B7-612C745CBB39}" destId="{CBFA420C-4159-4CC4-B0CD-639BAC2FFE8A}" srcOrd="0" destOrd="0" presId="urn:microsoft.com/office/officeart/2005/8/layout/chevron1"/>
    <dgm:cxn modelId="{DECCD6FF-3EF1-4F1E-BD42-FB5E7AB238B3}" srcId="{ED2AD40E-3FE5-4852-A311-9990B68A99D8}" destId="{993E0033-FEC2-4177-9A0B-BF38B1C4FAD2}" srcOrd="4" destOrd="0" parTransId="{87EAECED-1764-4E7E-9390-C254E8D9E132}" sibTransId="{56A8007F-AEC5-44CA-918E-370F08EDA945}"/>
    <dgm:cxn modelId="{900F5F41-1BF4-43CE-B975-2F6717EE5099}" type="presOf" srcId="{0C1677B4-A64E-40C0-A39B-7FC66D032D33}" destId="{A2A9548A-BB69-4F20-9B16-F12988CB2BFB}" srcOrd="0" destOrd="0" presId="urn:microsoft.com/office/officeart/2005/8/layout/chevron1"/>
    <dgm:cxn modelId="{6FA7A7C6-EAEF-4E6D-B26F-3537D937EE8F}" srcId="{ED2AD40E-3FE5-4852-A311-9990B68A99D8}" destId="{50852E6B-5D11-43C5-B50E-BEF87D7F12E7}" srcOrd="3" destOrd="0" parTransId="{535D93E5-29A2-4071-A064-297E8F46E08E}" sibTransId="{91783D08-9061-42F8-985D-FCD86C934C02}"/>
    <dgm:cxn modelId="{DDC9A652-C690-4A11-BED7-8AFA33EBD611}" srcId="{ED2AD40E-3FE5-4852-A311-9990B68A99D8}" destId="{5893275A-0FA4-4F43-ACE3-D497448CC232}" srcOrd="2" destOrd="0" parTransId="{6D43C40D-35E1-4B85-815A-E9662FC80F94}" sibTransId="{A8B7642F-2732-4F90-9625-B64D9D1D3FD2}"/>
    <dgm:cxn modelId="{4426B843-7080-401F-92B2-19AE416220ED}" srcId="{ED2AD40E-3FE5-4852-A311-9990B68A99D8}" destId="{03A05568-CF41-4DAD-8363-A4AE069C64B6}" srcOrd="0" destOrd="0" parTransId="{E1274229-3E39-4DC7-B23D-083814549101}" sibTransId="{7E9C8617-3305-4F26-84D3-B141B79E44BB}"/>
    <dgm:cxn modelId="{14EB9078-93A2-4ED7-BA56-A313E848A349}" type="presParOf" srcId="{3341CD97-41C0-4C5F-B5C6-69FEA1A0D410}" destId="{5456A218-2341-4E37-A659-638C44E2110D}" srcOrd="0" destOrd="0" presId="urn:microsoft.com/office/officeart/2005/8/layout/chevron1"/>
    <dgm:cxn modelId="{A4062FE7-0C49-4165-9555-FFC87E31BD3C}" type="presParOf" srcId="{3341CD97-41C0-4C5F-B5C6-69FEA1A0D410}" destId="{6D4917F6-414B-409B-8E12-CE82D95C384B}" srcOrd="1" destOrd="0" presId="urn:microsoft.com/office/officeart/2005/8/layout/chevron1"/>
    <dgm:cxn modelId="{AA4B519C-9D8F-4EFF-8ED7-89A196AB7301}" type="presParOf" srcId="{3341CD97-41C0-4C5F-B5C6-69FEA1A0D410}" destId="{CBFA420C-4159-4CC4-B0CD-639BAC2FFE8A}" srcOrd="2" destOrd="0" presId="urn:microsoft.com/office/officeart/2005/8/layout/chevron1"/>
    <dgm:cxn modelId="{C90FA43C-2EE1-4E50-8390-BC80A0BE9A18}" type="presParOf" srcId="{3341CD97-41C0-4C5F-B5C6-69FEA1A0D410}" destId="{08DE6ECA-20ED-44E0-B6D9-F80BD16382F6}" srcOrd="3" destOrd="0" presId="urn:microsoft.com/office/officeart/2005/8/layout/chevron1"/>
    <dgm:cxn modelId="{AA4CD860-FF35-4663-BDF6-7D96FF841314}" type="presParOf" srcId="{3341CD97-41C0-4C5F-B5C6-69FEA1A0D410}" destId="{7D5A492A-7983-4CDE-8398-3F22DB098989}" srcOrd="4" destOrd="0" presId="urn:microsoft.com/office/officeart/2005/8/layout/chevron1"/>
    <dgm:cxn modelId="{9F659BB6-5BE0-4E2C-9AD0-46D81EAC6EC8}" type="presParOf" srcId="{3341CD97-41C0-4C5F-B5C6-69FEA1A0D410}" destId="{6601BDD4-2F81-4F65-A699-5C0D00CF87CE}" srcOrd="5" destOrd="0" presId="urn:microsoft.com/office/officeart/2005/8/layout/chevron1"/>
    <dgm:cxn modelId="{23B28CCD-C2D7-42FB-AFDC-5008D094ECF1}" type="presParOf" srcId="{3341CD97-41C0-4C5F-B5C6-69FEA1A0D410}" destId="{1E50FD9C-6C2B-4D6D-87BA-CE81582FC4AB}" srcOrd="6" destOrd="0" presId="urn:microsoft.com/office/officeart/2005/8/layout/chevron1"/>
    <dgm:cxn modelId="{F8807996-F2A6-4C7C-87E3-120F11146586}" type="presParOf" srcId="{3341CD97-41C0-4C5F-B5C6-69FEA1A0D410}" destId="{8334FF36-76EA-425A-9650-AF12227B50DE}" srcOrd="7" destOrd="0" presId="urn:microsoft.com/office/officeart/2005/8/layout/chevron1"/>
    <dgm:cxn modelId="{2490BF0B-20C2-4642-94BC-E25342863B3F}" type="presParOf" srcId="{3341CD97-41C0-4C5F-B5C6-69FEA1A0D410}" destId="{19EF8A7B-F447-469B-B3B9-33202EACAFFA}" srcOrd="8" destOrd="0" presId="urn:microsoft.com/office/officeart/2005/8/layout/chevron1"/>
    <dgm:cxn modelId="{25623286-0BE8-4F43-B70B-6EA39536DC64}" type="presParOf" srcId="{3341CD97-41C0-4C5F-B5C6-69FEA1A0D410}" destId="{C35528D2-9BBD-40D5-AE5B-940E468095D0}" srcOrd="9" destOrd="0" presId="urn:microsoft.com/office/officeart/2005/8/layout/chevron1"/>
    <dgm:cxn modelId="{E6C36B41-23C7-4A94-9FBB-ACD364A70570}" type="presParOf" srcId="{3341CD97-41C0-4C5F-B5C6-69FEA1A0D410}" destId="{A2A9548A-BB69-4F20-9B16-F12988CB2BF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6A218-2341-4E37-A659-638C44E2110D}">
      <dsp:nvSpPr>
        <dsp:cNvPr id="0" name=""/>
        <dsp:cNvSpPr/>
      </dsp:nvSpPr>
      <dsp:spPr>
        <a:xfrm>
          <a:off x="4181" y="2199006"/>
          <a:ext cx="1555557" cy="622222"/>
        </a:xfrm>
        <a:prstGeom prst="chevron">
          <a:avLst/>
        </a:prstGeom>
        <a:solidFill>
          <a:schemeClr val="bg2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Ignorance</a:t>
          </a:r>
          <a:endParaRPr lang="en-US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5292" y="2199006"/>
        <a:ext cx="933335" cy="622222"/>
      </dsp:txXfrm>
    </dsp:sp>
    <dsp:sp modelId="{CBFA420C-4159-4CC4-B0CD-639BAC2FFE8A}">
      <dsp:nvSpPr>
        <dsp:cNvPr id="0" name=""/>
        <dsp:cNvSpPr/>
      </dsp:nvSpPr>
      <dsp:spPr>
        <a:xfrm>
          <a:off x="1404183" y="2199006"/>
          <a:ext cx="1555557" cy="622222"/>
        </a:xfrm>
        <a:prstGeom prst="chevron">
          <a:avLst/>
        </a:prstGeom>
        <a:solidFill>
          <a:schemeClr val="bg2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Awareness</a:t>
          </a:r>
          <a:endParaRPr lang="en-US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15294" y="2199006"/>
        <a:ext cx="933335" cy="622222"/>
      </dsp:txXfrm>
    </dsp:sp>
    <dsp:sp modelId="{7D5A492A-7983-4CDE-8398-3F22DB098989}">
      <dsp:nvSpPr>
        <dsp:cNvPr id="0" name=""/>
        <dsp:cNvSpPr/>
      </dsp:nvSpPr>
      <dsp:spPr>
        <a:xfrm>
          <a:off x="2805462" y="2187650"/>
          <a:ext cx="1555557" cy="622222"/>
        </a:xfrm>
        <a:prstGeom prst="chevron">
          <a:avLst/>
        </a:prstGeom>
        <a:solidFill>
          <a:schemeClr val="bg2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Interest</a:t>
          </a:r>
          <a:endParaRPr lang="en-US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6573" y="2187650"/>
        <a:ext cx="933335" cy="622222"/>
      </dsp:txXfrm>
    </dsp:sp>
    <dsp:sp modelId="{1E50FD9C-6C2B-4D6D-87BA-CE81582FC4AB}">
      <dsp:nvSpPr>
        <dsp:cNvPr id="0" name=""/>
        <dsp:cNvSpPr/>
      </dsp:nvSpPr>
      <dsp:spPr>
        <a:xfrm>
          <a:off x="4204186" y="2199006"/>
          <a:ext cx="1555557" cy="622222"/>
        </a:xfrm>
        <a:prstGeom prst="chevron">
          <a:avLst/>
        </a:prstGeom>
        <a:solidFill>
          <a:schemeClr val="bg2">
            <a:lumMod val="9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Experience</a:t>
          </a:r>
          <a:endParaRPr lang="en-US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15297" y="2199006"/>
        <a:ext cx="933335" cy="622222"/>
      </dsp:txXfrm>
    </dsp:sp>
    <dsp:sp modelId="{19EF8A7B-F447-469B-B3B9-33202EACAFFA}">
      <dsp:nvSpPr>
        <dsp:cNvPr id="0" name=""/>
        <dsp:cNvSpPr/>
      </dsp:nvSpPr>
      <dsp:spPr>
        <a:xfrm>
          <a:off x="5604188" y="2199006"/>
          <a:ext cx="1555557" cy="622222"/>
        </a:xfrm>
        <a:prstGeom prst="chevron">
          <a:avLst/>
        </a:prstGeom>
        <a:solidFill>
          <a:schemeClr val="bg2">
            <a:lumMod val="75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Participation</a:t>
          </a:r>
          <a:endParaRPr lang="en-US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15299" y="2199006"/>
        <a:ext cx="933335" cy="622222"/>
      </dsp:txXfrm>
    </dsp:sp>
    <dsp:sp modelId="{A2A9548A-BB69-4F20-9B16-F12988CB2BFB}">
      <dsp:nvSpPr>
        <dsp:cNvPr id="0" name=""/>
        <dsp:cNvSpPr/>
      </dsp:nvSpPr>
      <dsp:spPr>
        <a:xfrm>
          <a:off x="7004189" y="2199006"/>
          <a:ext cx="1555557" cy="622222"/>
        </a:xfrm>
        <a:prstGeom prst="chevron">
          <a:avLst/>
        </a:prstGeom>
        <a:solidFill>
          <a:schemeClr val="bg2">
            <a:lumMod val="75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Ownership</a:t>
          </a:r>
          <a:endParaRPr lang="en-US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15300" y="2199006"/>
        <a:ext cx="933335" cy="622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7426" tIns="48713" rIns="97426" bIns="4871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7426" tIns="48713" rIns="97426" bIns="48713" rtlCol="0"/>
          <a:lstStyle>
            <a:lvl1pPr algn="r">
              <a:defRPr sz="1300"/>
            </a:lvl1pPr>
          </a:lstStyle>
          <a:p>
            <a:fld id="{A9CCD63B-06B0-D24E-AA14-E6012916EB5A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7426" tIns="48713" rIns="97426" bIns="4871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7426" tIns="48713" rIns="97426" bIns="48713" rtlCol="0" anchor="b"/>
          <a:lstStyle>
            <a:lvl1pPr algn="r">
              <a:defRPr sz="1300"/>
            </a:lvl1pPr>
          </a:lstStyle>
          <a:p>
            <a:fld id="{69E66699-A384-9244-BC08-D57237150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3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7426" tIns="48713" rIns="97426" bIns="4871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7426" tIns="48713" rIns="97426" bIns="48713" rtlCol="0"/>
          <a:lstStyle>
            <a:lvl1pPr algn="r">
              <a:defRPr sz="1300"/>
            </a:lvl1pPr>
          </a:lstStyle>
          <a:p>
            <a:fld id="{94FC0D87-C75F-D74E-9419-FA26F12152C2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426" tIns="48713" rIns="97426" bIns="48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7426" tIns="48713" rIns="97426" bIns="487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7426" tIns="48713" rIns="97426" bIns="4871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7426" tIns="48713" rIns="97426" bIns="48713" rtlCol="0" anchor="b"/>
          <a:lstStyle>
            <a:lvl1pPr algn="r">
              <a:defRPr sz="1300"/>
            </a:lvl1pPr>
          </a:lstStyle>
          <a:p>
            <a:fld id="{371B9B20-F05E-7D4C-A29A-EB6B80E2DF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21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47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82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88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46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53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08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17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968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81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510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42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7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8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6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809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51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1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35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9B20-F05E-7D4C-A29A-EB6B80E2DF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9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0C9C-458B-AA48-AA75-F2E875D8C05F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BC2E-C242-F24B-93F7-B6303E3D354A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4F5AF3-938C-D049-AE2F-085EB9F65E7D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ED4F7A-3024-8147-AF7C-D76E5948E52D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A0BD2B-1964-A443-B214-8F40011D9C6C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7700-2754-3C45-AA9D-1ABEF974F050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AE3A-A744-AD4C-BD26-7F642054B061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C1A4-CFB4-8D48-BF64-BB93697F4E13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0F35-3802-8D4B-BC8A-118E5E0ADC7B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9AAD83-AF8F-B84D-A3A7-D3DA12402702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F9C3-EB20-7443-A3FD-15B19F043C9A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FF9-B83B-874B-937B-E58A63022547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F912-B4ED-E845-8E4C-FB24FB3EF80D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4608-9845-564A-9CE0-A5A9DE911705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841E-220D-6049-B589-5DED8825E5B9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B133-399D-034F-AA56-CB8DD245705D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F689FA-577F-7B4A-B245-16FEC1614062}" type="datetime1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E4B006-B3D4-8646-AF05-E56E0FD834C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Tx/>
        <a:buBlip>
          <a:blip r:embed="rId18"/>
        </a:buBlip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Tx/>
        <a:buBlip>
          <a:blip r:embed="rId18"/>
        </a:buBlip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Tx/>
        <a:buBlip>
          <a:blip r:embed="rId18"/>
        </a:buBlip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Tx/>
        <a:buBlip>
          <a:blip r:embed="rId18"/>
        </a:buBlip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Tx/>
        <a:buBlip>
          <a:blip r:embed="rId18"/>
        </a:buBlip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0372" y="740780"/>
            <a:ext cx="9383151" cy="1617098"/>
          </a:xfrm>
        </p:spPr>
        <p:txBody>
          <a:bodyPr/>
          <a:lstStyle/>
          <a:p>
            <a:r>
              <a:rPr lang="en-US" sz="4800" dirty="0" smtClean="0"/>
              <a:t>Political Preview</a:t>
            </a:r>
            <a:r>
              <a:rPr lang="en-US" sz="3600" i="1" dirty="0"/>
              <a:t/>
            </a:r>
            <a:br>
              <a:rPr lang="en-US" sz="3600" i="1" dirty="0"/>
            </a:br>
            <a:r>
              <a:rPr lang="en-US" sz="3600" i="1" dirty="0" smtClean="0"/>
              <a:t>Election Implications &amp; Legislative Forecast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8" y="3046071"/>
            <a:ext cx="8228013" cy="13237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Leadership Summit</a:t>
            </a:r>
          </a:p>
          <a:p>
            <a:r>
              <a:rPr lang="en-US" sz="2400" i="1" dirty="0" smtClean="0"/>
              <a:t>November 15, 2018</a:t>
            </a:r>
            <a:endParaRPr lang="en-US" sz="2400" i="1" dirty="0"/>
          </a:p>
        </p:txBody>
      </p:sp>
      <p:pic>
        <p:nvPicPr>
          <p:cNvPr id="5" name="Picture 4" descr="UAcolo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3390" y="5873999"/>
            <a:ext cx="2178462" cy="856862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9675" y="5918778"/>
            <a:ext cx="4701704" cy="829195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Tx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Miles Baker</a:t>
            </a:r>
          </a:p>
          <a:p>
            <a:pPr algn="l"/>
            <a:r>
              <a:rPr lang="en-US" sz="2000" i="1" dirty="0" smtClean="0">
                <a:solidFill>
                  <a:schemeClr val="tx1"/>
                </a:solidFill>
              </a:rPr>
              <a:t>Assoc VP, Government Relations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Current Senate Organization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73169" y="2472206"/>
            <a:ext cx="550843" cy="352539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573169" y="2987700"/>
            <a:ext cx="550843" cy="352539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573169" y="3503194"/>
            <a:ext cx="550843" cy="352539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573169" y="4018689"/>
            <a:ext cx="550843" cy="352539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86351" y="4024315"/>
            <a:ext cx="550843" cy="352539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568727" y="1938943"/>
            <a:ext cx="2753367" cy="2450052"/>
            <a:chOff x="2286351" y="1935664"/>
            <a:chExt cx="2753367" cy="2450052"/>
          </a:xfrm>
        </p:grpSpPr>
        <p:grpSp>
          <p:nvGrpSpPr>
            <p:cNvPr id="7" name="Group 6"/>
            <p:cNvGrpSpPr/>
            <p:nvPr/>
          </p:nvGrpSpPr>
          <p:grpSpPr>
            <a:xfrm>
              <a:off x="3333187" y="1935664"/>
              <a:ext cx="1706531" cy="294028"/>
              <a:chOff x="3333187" y="1935664"/>
              <a:chExt cx="1706531" cy="294028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3460928" y="1935664"/>
                <a:ext cx="1578790" cy="294028"/>
              </a:xfrm>
              <a:prstGeom prst="rect">
                <a:avLst/>
              </a:prstGeom>
            </p:spPr>
            <p:txBody>
              <a:bodyPr/>
              <a:lstStyle>
                <a:defPPr>
                  <a:defRPr lang="en-US"/>
                </a:defPPr>
                <a:lvl1pPr marL="342900" indent="-342900" defTabSz="914400">
                  <a:spcBef>
                    <a:spcPts val="2000"/>
                  </a:spcBef>
                  <a:buClr>
                    <a:schemeClr val="accent1"/>
                  </a:buClr>
                  <a:buSzPct val="90000"/>
                  <a:buFontTx/>
                  <a:buBlip>
                    <a:blip r:embed="rId3"/>
                  </a:buBlip>
                  <a:defRPr sz="2400"/>
                </a:lvl1pPr>
                <a:lvl2pPr marL="685800" indent="-336550" defTabSz="914400">
                  <a:spcBef>
                    <a:spcPts val="600"/>
                  </a:spcBef>
                  <a:buClr>
                    <a:schemeClr val="accent1">
                      <a:lumMod val="60000"/>
                      <a:lumOff val="40000"/>
                    </a:schemeClr>
                  </a:buClr>
                  <a:buSzPct val="90000"/>
                  <a:buFontTx/>
                  <a:buBlip>
                    <a:blip r:embed="rId3"/>
                  </a:buBlip>
                  <a:defRPr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2pPr>
                <a:lvl3pPr marL="1035050" indent="-349250" defTabSz="914400">
                  <a:spcBef>
                    <a:spcPts val="600"/>
                  </a:spcBef>
                  <a:buClr>
                    <a:schemeClr val="accent1"/>
                  </a:buClr>
                  <a:buSzPct val="90000"/>
                  <a:buFontTx/>
                  <a:buBlip>
                    <a:blip r:embed="rId3"/>
                  </a:buBlip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3pPr>
                <a:lvl4pPr indent="-336550" defTabSz="914400">
                  <a:spcBef>
                    <a:spcPts val="600"/>
                  </a:spcBef>
                  <a:buClr>
                    <a:schemeClr val="accent1">
                      <a:lumMod val="60000"/>
                      <a:lumOff val="40000"/>
                    </a:schemeClr>
                  </a:buClr>
                  <a:buSzPct val="90000"/>
                  <a:buFontTx/>
                  <a:buBlip>
                    <a:blip r:embed="rId3"/>
                  </a:buBlip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4pPr>
                <a:lvl5pPr marL="1720850" indent="-349250" defTabSz="914400">
                  <a:spcBef>
                    <a:spcPts val="600"/>
                  </a:spcBef>
                  <a:buClr>
                    <a:schemeClr val="accent1"/>
                  </a:buClr>
                  <a:buSzPct val="90000"/>
                  <a:buFontTx/>
                  <a:buBlip>
                    <a:blip r:embed="rId3"/>
                  </a:buBlip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5pPr>
                <a:lvl6pPr marL="2055813" indent="-344488" defTabSz="914400">
                  <a:spcBef>
                    <a:spcPct val="20000"/>
                  </a:spcBef>
                  <a:buClr>
                    <a:schemeClr val="accent1">
                      <a:lumMod val="60000"/>
                      <a:lumOff val="40000"/>
                    </a:schemeClr>
                  </a:buClr>
                  <a:buSzPct val="90000"/>
                  <a:buFont typeface="Wingdings" pitchFamily="2" charset="2"/>
                  <a:buChar char=""/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6pPr>
                <a:lvl7pPr marL="2398713" indent="-344488" defTabSz="91440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Char char=""/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7pPr>
                <a:lvl8pPr marL="2743200" indent="-344488" defTabSz="914400">
                  <a:spcBef>
                    <a:spcPct val="20000"/>
                  </a:spcBef>
                  <a:buClr>
                    <a:schemeClr val="accent1">
                      <a:lumMod val="60000"/>
                      <a:lumOff val="40000"/>
                    </a:schemeClr>
                  </a:buClr>
                  <a:buSzPct val="90000"/>
                  <a:buFont typeface="Wingdings" pitchFamily="2" charset="2"/>
                  <a:buChar char=""/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8pPr>
                <a:lvl9pPr marL="3087688" indent="-344488" defTabSz="91440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Char char=""/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9pPr>
              </a:lstStyle>
              <a:p>
                <a:pPr marL="0" indent="0">
                  <a:buNone/>
                </a:pPr>
                <a:r>
                  <a:rPr lang="en-US" sz="1400" dirty="0" smtClean="0"/>
                  <a:t>14 - Republicans</a:t>
                </a:r>
                <a:endParaRPr lang="en-US" sz="1400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333187" y="2023312"/>
                <a:ext cx="160752" cy="12856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2286351" y="247783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286351" y="299332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86351" y="3508820"/>
              <a:ext cx="550843" cy="35253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962319" y="2482748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62319" y="299824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962319" y="351373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62319" y="402923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655493" y="24827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655493" y="2998243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655493" y="351373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655493" y="402923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83006" y="248669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383006" y="3002188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83006" y="351768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383006" y="403317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638618" y="2134394"/>
            <a:ext cx="2035223" cy="286199"/>
            <a:chOff x="1573169" y="4877735"/>
            <a:chExt cx="2035223" cy="286199"/>
          </a:xfrm>
        </p:grpSpPr>
        <p:sp>
          <p:nvSpPr>
            <p:cNvPr id="92" name="TextBox 91"/>
            <p:cNvSpPr txBox="1"/>
            <p:nvPr/>
          </p:nvSpPr>
          <p:spPr>
            <a:xfrm>
              <a:off x="1694197" y="4877735"/>
              <a:ext cx="1914195" cy="286199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  5 - Democrats</a:t>
              </a:r>
              <a:endParaRPr lang="en-US" sz="14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573169" y="4967569"/>
              <a:ext cx="160752" cy="1285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613406" y="2111464"/>
            <a:ext cx="2035223" cy="286199"/>
            <a:chOff x="1573169" y="5140459"/>
            <a:chExt cx="2035223" cy="286199"/>
          </a:xfrm>
        </p:grpSpPr>
        <p:sp>
          <p:nvSpPr>
            <p:cNvPr id="94" name="TextBox 93"/>
            <p:cNvSpPr txBox="1"/>
            <p:nvPr/>
          </p:nvSpPr>
          <p:spPr>
            <a:xfrm>
              <a:off x="1694197" y="5140459"/>
              <a:ext cx="1914195" cy="286199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  1 - Democrat</a:t>
              </a:r>
              <a:endParaRPr lang="en-US" sz="1400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573169" y="5230293"/>
              <a:ext cx="160752" cy="1285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7382608" y="2809293"/>
            <a:ext cx="19958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28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pPr marL="0" indent="0">
              <a:buNone/>
            </a:pPr>
            <a:r>
              <a:rPr lang="en-US" sz="1600" dirty="0" smtClean="0"/>
              <a:t>Senator Hoffman caucusing with Republicans</a:t>
            </a:r>
            <a:endParaRPr lang="en-US" sz="16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3009388" y="5529848"/>
            <a:ext cx="3197786" cy="3993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15 Member Majority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1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Senate Election Results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73169" y="1928167"/>
            <a:ext cx="2035223" cy="2448687"/>
            <a:chOff x="1573169" y="1928167"/>
            <a:chExt cx="2035223" cy="2448687"/>
          </a:xfrm>
        </p:grpSpPr>
        <p:sp>
          <p:nvSpPr>
            <p:cNvPr id="48" name="Rectangle 47"/>
            <p:cNvSpPr/>
            <p:nvPr/>
          </p:nvSpPr>
          <p:spPr>
            <a:xfrm>
              <a:off x="1573169" y="2472206"/>
              <a:ext cx="550843" cy="35253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573169" y="2987700"/>
              <a:ext cx="550843" cy="35253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573169" y="3503194"/>
              <a:ext cx="550843" cy="35253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573169" y="4018689"/>
              <a:ext cx="550843" cy="35253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573169" y="1928167"/>
              <a:ext cx="2035223" cy="286199"/>
              <a:chOff x="1573169" y="1928167"/>
              <a:chExt cx="2035223" cy="286199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694197" y="1928167"/>
                <a:ext cx="1914195" cy="286199"/>
              </a:xfrm>
              <a:prstGeom prst="rect">
                <a:avLst/>
              </a:prstGeom>
            </p:spPr>
            <p:txBody>
              <a:bodyPr/>
              <a:lstStyle>
                <a:defPPr>
                  <a:defRPr lang="en-US"/>
                </a:defPPr>
                <a:lvl1pPr marL="342900" indent="-342900" defTabSz="914400">
                  <a:spcBef>
                    <a:spcPts val="2000"/>
                  </a:spcBef>
                  <a:buClr>
                    <a:schemeClr val="accent1"/>
                  </a:buClr>
                  <a:buSzPct val="90000"/>
                  <a:buFontTx/>
                  <a:buBlip>
                    <a:blip r:embed="rId3"/>
                  </a:buBlip>
                  <a:defRPr sz="2400"/>
                </a:lvl1pPr>
                <a:lvl2pPr marL="685800" indent="-336550" defTabSz="914400">
                  <a:spcBef>
                    <a:spcPts val="600"/>
                  </a:spcBef>
                  <a:buClr>
                    <a:schemeClr val="accent1">
                      <a:lumMod val="60000"/>
                      <a:lumOff val="40000"/>
                    </a:schemeClr>
                  </a:buClr>
                  <a:buSzPct val="90000"/>
                  <a:buFontTx/>
                  <a:buBlip>
                    <a:blip r:embed="rId3"/>
                  </a:buBlip>
                  <a:defRPr sz="20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2pPr>
                <a:lvl3pPr marL="1035050" indent="-349250" defTabSz="914400">
                  <a:spcBef>
                    <a:spcPts val="600"/>
                  </a:spcBef>
                  <a:buClr>
                    <a:schemeClr val="accent1"/>
                  </a:buClr>
                  <a:buSzPct val="90000"/>
                  <a:buFontTx/>
                  <a:buBlip>
                    <a:blip r:embed="rId3"/>
                  </a:buBlip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3pPr>
                <a:lvl4pPr indent="-336550" defTabSz="914400">
                  <a:spcBef>
                    <a:spcPts val="600"/>
                  </a:spcBef>
                  <a:buClr>
                    <a:schemeClr val="accent1">
                      <a:lumMod val="60000"/>
                      <a:lumOff val="40000"/>
                    </a:schemeClr>
                  </a:buClr>
                  <a:buSzPct val="90000"/>
                  <a:buFontTx/>
                  <a:buBlip>
                    <a:blip r:embed="rId3"/>
                  </a:buBlip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4pPr>
                <a:lvl5pPr marL="1720850" indent="-349250" defTabSz="914400">
                  <a:spcBef>
                    <a:spcPts val="600"/>
                  </a:spcBef>
                  <a:buClr>
                    <a:schemeClr val="accent1"/>
                  </a:buClr>
                  <a:buSzPct val="90000"/>
                  <a:buFontTx/>
                  <a:buBlip>
                    <a:blip r:embed="rId3"/>
                  </a:buBlip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5pPr>
                <a:lvl6pPr marL="2055813" indent="-344488" defTabSz="914400">
                  <a:spcBef>
                    <a:spcPct val="20000"/>
                  </a:spcBef>
                  <a:buClr>
                    <a:schemeClr val="accent1">
                      <a:lumMod val="60000"/>
                      <a:lumOff val="40000"/>
                    </a:schemeClr>
                  </a:buClr>
                  <a:buSzPct val="90000"/>
                  <a:buFont typeface="Wingdings" pitchFamily="2" charset="2"/>
                  <a:buChar char=""/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6pPr>
                <a:lvl7pPr marL="2398713" indent="-344488" defTabSz="91440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Char char=""/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7pPr>
                <a:lvl8pPr marL="2743200" indent="-344488" defTabSz="914400">
                  <a:spcBef>
                    <a:spcPct val="20000"/>
                  </a:spcBef>
                  <a:buClr>
                    <a:schemeClr val="accent1">
                      <a:lumMod val="60000"/>
                      <a:lumOff val="40000"/>
                    </a:schemeClr>
                  </a:buClr>
                  <a:buSzPct val="90000"/>
                  <a:buFont typeface="Wingdings" pitchFamily="2" charset="2"/>
                  <a:buChar char=""/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8pPr>
                <a:lvl9pPr marL="3087688" indent="-344488" defTabSz="91440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Char char=""/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lvl9pPr>
              </a:lstStyle>
              <a:p>
                <a:pPr marL="0" indent="0">
                  <a:buNone/>
                </a:pPr>
                <a:r>
                  <a:rPr lang="en-US" sz="1400" dirty="0" smtClean="0"/>
                  <a:t>  6 - Democrats</a:t>
                </a:r>
                <a:endParaRPr lang="en-US" sz="1400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573169" y="2018001"/>
                <a:ext cx="160752" cy="128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Rectangle 78"/>
            <p:cNvSpPr/>
            <p:nvPr/>
          </p:nvSpPr>
          <p:spPr>
            <a:xfrm>
              <a:off x="2286351" y="4024315"/>
              <a:ext cx="550843" cy="35253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86351" y="3508820"/>
              <a:ext cx="550843" cy="35253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192656" y="1974498"/>
            <a:ext cx="1706531" cy="294028"/>
            <a:chOff x="3333187" y="1935664"/>
            <a:chExt cx="1706531" cy="294028"/>
          </a:xfrm>
        </p:grpSpPr>
        <p:sp>
          <p:nvSpPr>
            <p:cNvPr id="67" name="TextBox 66"/>
            <p:cNvSpPr txBox="1"/>
            <p:nvPr/>
          </p:nvSpPr>
          <p:spPr>
            <a:xfrm>
              <a:off x="3460928" y="1935664"/>
              <a:ext cx="1578790" cy="294028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13 - Republicans</a:t>
              </a:r>
              <a:endParaRPr lang="en-US" sz="14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333187" y="2023312"/>
              <a:ext cx="160752" cy="1285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56679" y="2477832"/>
            <a:ext cx="2647498" cy="1907884"/>
            <a:chOff x="2286351" y="2477832"/>
            <a:chExt cx="2647498" cy="1907884"/>
          </a:xfrm>
        </p:grpSpPr>
        <p:sp>
          <p:nvSpPr>
            <p:cNvPr id="76" name="Rectangle 75"/>
            <p:cNvSpPr/>
            <p:nvPr/>
          </p:nvSpPr>
          <p:spPr>
            <a:xfrm>
              <a:off x="2286351" y="247783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962319" y="2482748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62319" y="299824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962319" y="351373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62319" y="402923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655493" y="24827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655493" y="2998243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655493" y="351373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655493" y="402923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83006" y="248669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383006" y="3002188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83006" y="351768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383006" y="403317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733921" y="5529848"/>
            <a:ext cx="5532293" cy="3993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SD 1 Kelly/Kawasaki Race Undecided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333222" y="1957347"/>
            <a:ext cx="2035223" cy="286199"/>
            <a:chOff x="1573169" y="5140459"/>
            <a:chExt cx="2035223" cy="286199"/>
          </a:xfrm>
        </p:grpSpPr>
        <p:sp>
          <p:nvSpPr>
            <p:cNvPr id="94" name="TextBox 93"/>
            <p:cNvSpPr txBox="1"/>
            <p:nvPr/>
          </p:nvSpPr>
          <p:spPr>
            <a:xfrm>
              <a:off x="1694197" y="5140459"/>
              <a:ext cx="1914195" cy="286199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  1 - Undecided</a:t>
              </a:r>
              <a:endParaRPr lang="en-US" sz="1400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573169" y="5230293"/>
              <a:ext cx="160752" cy="1285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316486" y="2993326"/>
            <a:ext cx="607513" cy="352539"/>
            <a:chOff x="2258865" y="2993326"/>
            <a:chExt cx="607513" cy="352539"/>
          </a:xfrm>
        </p:grpSpPr>
        <p:sp>
          <p:nvSpPr>
            <p:cNvPr id="77" name="Rectangle 76"/>
            <p:cNvSpPr/>
            <p:nvPr/>
          </p:nvSpPr>
          <p:spPr>
            <a:xfrm>
              <a:off x="2286351" y="2993326"/>
              <a:ext cx="550843" cy="3525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258865" y="3045739"/>
              <a:ext cx="607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SD  A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580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Existing House Organization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1035580" y="2780497"/>
            <a:ext cx="3637399" cy="2414517"/>
            <a:chOff x="1630493" y="2127074"/>
            <a:chExt cx="3637399" cy="2414517"/>
          </a:xfrm>
        </p:grpSpPr>
        <p:sp>
          <p:nvSpPr>
            <p:cNvPr id="68" name="Rectangle 67"/>
            <p:cNvSpPr/>
            <p:nvPr/>
          </p:nvSpPr>
          <p:spPr>
            <a:xfrm>
              <a:off x="1630493" y="212707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30493" y="264256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630493" y="3158063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630493" y="3673557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30493" y="4189052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410855" y="212707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410855" y="264256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410855" y="3158063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410855" y="3673557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410855" y="4189052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176527" y="212707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176527" y="264256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176527" y="3158063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176527" y="3673557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176527" y="4189052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942199" y="2127074"/>
              <a:ext cx="550843" cy="352539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942199" y="2642569"/>
              <a:ext cx="550843" cy="352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942199" y="3158063"/>
              <a:ext cx="550843" cy="352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942199" y="3673557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942199" y="4189052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717049" y="2127074"/>
              <a:ext cx="550843" cy="352539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717049" y="2642569"/>
              <a:ext cx="550843" cy="352539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763652" y="2780497"/>
            <a:ext cx="2858859" cy="2416150"/>
            <a:chOff x="4717049" y="2127074"/>
            <a:chExt cx="2858859" cy="2416150"/>
          </a:xfrm>
        </p:grpSpPr>
        <p:sp>
          <p:nvSpPr>
            <p:cNvPr id="91" name="Rectangle 90"/>
            <p:cNvSpPr/>
            <p:nvPr/>
          </p:nvSpPr>
          <p:spPr>
            <a:xfrm>
              <a:off x="4717049" y="3158063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717049" y="367355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717049" y="418905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491899" y="212707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91899" y="264256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491899" y="3158063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491899" y="367355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491899" y="418905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250215" y="212870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250215" y="264420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250215" y="315969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250215" y="3675190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250215" y="419068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025065" y="212707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025065" y="264256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025065" y="3158063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025065" y="367355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025065" y="418905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744413" y="1375346"/>
            <a:ext cx="3197786" cy="3993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Bi-Partisan Majority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692147" y="2413332"/>
            <a:ext cx="2035223" cy="286199"/>
            <a:chOff x="1652360" y="1764943"/>
            <a:chExt cx="2035223" cy="286199"/>
          </a:xfrm>
        </p:grpSpPr>
        <p:sp>
          <p:nvSpPr>
            <p:cNvPr id="112" name="TextBox 111"/>
            <p:cNvSpPr txBox="1"/>
            <p:nvPr/>
          </p:nvSpPr>
          <p:spPr>
            <a:xfrm>
              <a:off x="1773388" y="1764943"/>
              <a:ext cx="1914195" cy="286199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17 - Democrats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52360" y="1842043"/>
              <a:ext cx="160752" cy="1285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97535" y="2212094"/>
            <a:ext cx="1691055" cy="227552"/>
            <a:chOff x="3978034" y="1734943"/>
            <a:chExt cx="1691055" cy="227552"/>
          </a:xfrm>
        </p:grpSpPr>
        <p:sp>
          <p:nvSpPr>
            <p:cNvPr id="113" name="TextBox 112"/>
            <p:cNvSpPr txBox="1"/>
            <p:nvPr/>
          </p:nvSpPr>
          <p:spPr>
            <a:xfrm>
              <a:off x="4010790" y="1734943"/>
              <a:ext cx="1658299" cy="227552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indent="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None/>
                <a:defRPr sz="1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r>
                <a:rPr lang="en-US" dirty="0"/>
                <a:t>  </a:t>
              </a:r>
              <a:r>
                <a:rPr lang="en-US" dirty="0" smtClean="0"/>
                <a:t>  2 </a:t>
              </a:r>
              <a:r>
                <a:rPr lang="en-US" dirty="0"/>
                <a:t>- Independents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978034" y="1830921"/>
              <a:ext cx="167258" cy="1285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41297" y="2103248"/>
            <a:ext cx="2582174" cy="399314"/>
            <a:chOff x="6118121" y="1367563"/>
            <a:chExt cx="2582174" cy="399314"/>
          </a:xfrm>
        </p:grpSpPr>
        <p:sp>
          <p:nvSpPr>
            <p:cNvPr id="122" name="TextBox 121"/>
            <p:cNvSpPr txBox="1"/>
            <p:nvPr/>
          </p:nvSpPr>
          <p:spPr>
            <a:xfrm>
              <a:off x="6245861" y="1367563"/>
              <a:ext cx="2454434" cy="399314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18 - Republicans</a:t>
              </a:r>
              <a:endParaRPr lang="en-US" sz="14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118121" y="1455211"/>
              <a:ext cx="160752" cy="1285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92147" y="2031589"/>
            <a:ext cx="1739969" cy="249539"/>
            <a:chOff x="342955" y="1041461"/>
            <a:chExt cx="1739969" cy="249539"/>
          </a:xfrm>
        </p:grpSpPr>
        <p:sp>
          <p:nvSpPr>
            <p:cNvPr id="124" name="TextBox 123"/>
            <p:cNvSpPr txBox="1"/>
            <p:nvPr/>
          </p:nvSpPr>
          <p:spPr>
            <a:xfrm>
              <a:off x="470695" y="1041461"/>
              <a:ext cx="1612229" cy="249539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/>
                <a:t> </a:t>
              </a:r>
              <a:r>
                <a:rPr lang="en-US" sz="1400" dirty="0" smtClean="0"/>
                <a:t> 3 - Republicans</a:t>
              </a:r>
              <a:endParaRPr lang="en-US" sz="14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42955" y="1137655"/>
              <a:ext cx="160752" cy="1285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5645754" y="1375346"/>
            <a:ext cx="3197786" cy="3993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Republican Minority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009388" y="5529848"/>
            <a:ext cx="3197786" cy="3993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22 Member Majority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8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House Election Results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942199" y="4133323"/>
            <a:ext cx="550843" cy="352539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30493" y="2586840"/>
            <a:ext cx="2862549" cy="2414517"/>
            <a:chOff x="1630493" y="2819066"/>
            <a:chExt cx="2862549" cy="2414517"/>
          </a:xfrm>
        </p:grpSpPr>
        <p:sp>
          <p:nvSpPr>
            <p:cNvPr id="2" name="Rectangle 1"/>
            <p:cNvSpPr/>
            <p:nvPr/>
          </p:nvSpPr>
          <p:spPr>
            <a:xfrm>
              <a:off x="1630493" y="2819066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30493" y="3334561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30493" y="3850055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30493" y="436554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30493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10855" y="2819066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10855" y="3334561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10855" y="3850055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10855" y="436554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10855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76527" y="2819066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176527" y="3334561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76527" y="3850055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76527" y="436554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76527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42199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42199" y="2586840"/>
            <a:ext cx="3633709" cy="2416150"/>
            <a:chOff x="3942199" y="2819066"/>
            <a:chExt cx="3633709" cy="2416150"/>
          </a:xfrm>
        </p:grpSpPr>
        <p:sp>
          <p:nvSpPr>
            <p:cNvPr id="43" name="Rectangle 42"/>
            <p:cNvSpPr/>
            <p:nvPr/>
          </p:nvSpPr>
          <p:spPr>
            <a:xfrm>
              <a:off x="3942199" y="3334561"/>
              <a:ext cx="550843" cy="352539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42199" y="2819066"/>
              <a:ext cx="550843" cy="352539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17049" y="281906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717049" y="333456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17049" y="385005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717049" y="43655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17049" y="488104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91899" y="281906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491899" y="333456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91899" y="385005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491899" y="43655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91899" y="488104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250215" y="282069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250215" y="333619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250215" y="3851688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250215" y="436718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50215" y="488267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025065" y="281906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025065" y="333456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025065" y="385005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25065" y="43655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025065" y="488104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30493" y="2057134"/>
            <a:ext cx="2035223" cy="286199"/>
            <a:chOff x="1630493" y="2289360"/>
            <a:chExt cx="2035223" cy="286199"/>
          </a:xfrm>
        </p:grpSpPr>
        <p:sp>
          <p:nvSpPr>
            <p:cNvPr id="68" name="TextBox 67"/>
            <p:cNvSpPr txBox="1"/>
            <p:nvPr/>
          </p:nvSpPr>
          <p:spPr>
            <a:xfrm>
              <a:off x="1751521" y="2289360"/>
              <a:ext cx="1914195" cy="286199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16 - Democrats</a:t>
              </a:r>
              <a:endParaRPr lang="en-US" sz="14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630493" y="2379194"/>
              <a:ext cx="160752" cy="1285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8121" y="2091154"/>
            <a:ext cx="2041935" cy="399314"/>
            <a:chOff x="6118121" y="2323380"/>
            <a:chExt cx="2041935" cy="399314"/>
          </a:xfrm>
        </p:grpSpPr>
        <p:sp>
          <p:nvSpPr>
            <p:cNvPr id="67" name="TextBox 66"/>
            <p:cNvSpPr txBox="1"/>
            <p:nvPr/>
          </p:nvSpPr>
          <p:spPr>
            <a:xfrm>
              <a:off x="6245861" y="2323380"/>
              <a:ext cx="1914195" cy="399314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22 - Republicans</a:t>
              </a:r>
              <a:endParaRPr lang="en-US" sz="14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118121" y="2411028"/>
              <a:ext cx="160752" cy="1285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41957" y="2075961"/>
            <a:ext cx="1786039" cy="227552"/>
            <a:chOff x="3941957" y="2308187"/>
            <a:chExt cx="1786039" cy="227552"/>
          </a:xfrm>
        </p:grpSpPr>
        <p:sp>
          <p:nvSpPr>
            <p:cNvPr id="69" name="TextBox 68"/>
            <p:cNvSpPr txBox="1"/>
            <p:nvPr/>
          </p:nvSpPr>
          <p:spPr>
            <a:xfrm>
              <a:off x="4069697" y="2308187"/>
              <a:ext cx="1658299" cy="227552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  1 - Independent</a:t>
              </a:r>
              <a:endParaRPr lang="en-US" sz="14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941957" y="2391396"/>
              <a:ext cx="160752" cy="1285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42199" y="3617829"/>
            <a:ext cx="563200" cy="352539"/>
            <a:chOff x="3942199" y="3850055"/>
            <a:chExt cx="563200" cy="352539"/>
          </a:xfrm>
        </p:grpSpPr>
        <p:sp>
          <p:nvSpPr>
            <p:cNvPr id="44" name="Rectangle 43"/>
            <p:cNvSpPr/>
            <p:nvPr/>
          </p:nvSpPr>
          <p:spPr>
            <a:xfrm>
              <a:off x="3942199" y="3850055"/>
              <a:ext cx="550843" cy="3525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54556" y="3917091"/>
              <a:ext cx="5508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HD 1</a:t>
              </a:r>
              <a:endParaRPr lang="en-US" sz="1050" b="1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2585023" y="5529848"/>
            <a:ext cx="4031509" cy="3993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HD 1- Fairbanks Undecided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err="1" smtClean="0"/>
              <a:t>LeBon</a:t>
            </a:r>
            <a:r>
              <a:rPr lang="en-US" sz="3200" dirty="0" smtClean="0"/>
              <a:t> Organization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1870" y="2819066"/>
            <a:ext cx="2862549" cy="2414517"/>
            <a:chOff x="1630493" y="2819066"/>
            <a:chExt cx="2862549" cy="2414517"/>
          </a:xfrm>
        </p:grpSpPr>
        <p:sp>
          <p:nvSpPr>
            <p:cNvPr id="45" name="Rectangle 44"/>
            <p:cNvSpPr/>
            <p:nvPr/>
          </p:nvSpPr>
          <p:spPr>
            <a:xfrm>
              <a:off x="3942199" y="4365549"/>
              <a:ext cx="550843" cy="35253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30493" y="2819066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30493" y="3334561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30493" y="3850055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30493" y="436554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30493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10855" y="2819066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10855" y="3334561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10855" y="3850055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10855" y="436554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10855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76527" y="2819066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176527" y="3334561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76527" y="3850055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76527" y="436554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76527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42199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942199" y="3334561"/>
              <a:ext cx="550843" cy="352539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42199" y="2819066"/>
              <a:ext cx="550843" cy="352539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70953" y="2289360"/>
            <a:ext cx="2035223" cy="286199"/>
            <a:chOff x="1630493" y="2289360"/>
            <a:chExt cx="2035223" cy="286199"/>
          </a:xfrm>
        </p:grpSpPr>
        <p:sp>
          <p:nvSpPr>
            <p:cNvPr id="68" name="TextBox 67"/>
            <p:cNvSpPr txBox="1"/>
            <p:nvPr/>
          </p:nvSpPr>
          <p:spPr>
            <a:xfrm>
              <a:off x="1751521" y="2289360"/>
              <a:ext cx="1914195" cy="286199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16 - Democrats</a:t>
              </a:r>
              <a:endParaRPr lang="en-US" sz="14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630493" y="2379194"/>
              <a:ext cx="160752" cy="1285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7734" y="2090477"/>
            <a:ext cx="1786039" cy="227552"/>
            <a:chOff x="3941957" y="2308187"/>
            <a:chExt cx="1786039" cy="227552"/>
          </a:xfrm>
        </p:grpSpPr>
        <p:sp>
          <p:nvSpPr>
            <p:cNvPr id="69" name="TextBox 68"/>
            <p:cNvSpPr txBox="1"/>
            <p:nvPr/>
          </p:nvSpPr>
          <p:spPr>
            <a:xfrm>
              <a:off x="4069697" y="2308187"/>
              <a:ext cx="1658299" cy="227552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  1 - Independent</a:t>
              </a:r>
              <a:endParaRPr lang="en-US" sz="14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941957" y="2391396"/>
              <a:ext cx="160752" cy="1285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009388" y="5529848"/>
            <a:ext cx="3197786" cy="3993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21 Member Majority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871111" y="2819066"/>
            <a:ext cx="3633709" cy="2416150"/>
            <a:chOff x="3942199" y="2819066"/>
            <a:chExt cx="3633709" cy="2416150"/>
          </a:xfrm>
        </p:grpSpPr>
        <p:sp>
          <p:nvSpPr>
            <p:cNvPr id="47" name="Rectangle 46"/>
            <p:cNvSpPr/>
            <p:nvPr/>
          </p:nvSpPr>
          <p:spPr>
            <a:xfrm>
              <a:off x="4717049" y="281906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717049" y="333456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17049" y="385005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717049" y="43655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17049" y="488104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91899" y="281906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491899" y="333456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91899" y="385005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491899" y="43655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91899" y="488104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250215" y="282069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250215" y="333619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250215" y="3851688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250215" y="436718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50215" y="488267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025065" y="281906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025065" y="333456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025065" y="385005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25065" y="43655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025065" y="488104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942199" y="3850055"/>
              <a:ext cx="563200" cy="352539"/>
              <a:chOff x="3942199" y="3850055"/>
              <a:chExt cx="563200" cy="35253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3942199" y="3850055"/>
                <a:ext cx="550843" cy="35253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3954556" y="3917091"/>
                <a:ext cx="55084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 smtClean="0"/>
                  <a:t>HD 1</a:t>
                </a:r>
                <a:endParaRPr lang="en-US" sz="1050" b="1" dirty="0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6118121" y="1959077"/>
            <a:ext cx="2041935" cy="399314"/>
            <a:chOff x="6801058" y="5384407"/>
            <a:chExt cx="2041935" cy="399314"/>
          </a:xfrm>
        </p:grpSpPr>
        <p:sp>
          <p:nvSpPr>
            <p:cNvPr id="78" name="TextBox 77"/>
            <p:cNvSpPr txBox="1"/>
            <p:nvPr/>
          </p:nvSpPr>
          <p:spPr>
            <a:xfrm>
              <a:off x="6928798" y="5384407"/>
              <a:ext cx="1914195" cy="399314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21 - Republicans</a:t>
              </a:r>
              <a:endParaRPr lang="en-US" sz="14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801058" y="5472055"/>
              <a:ext cx="160752" cy="1285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75922" y="1877649"/>
            <a:ext cx="2041935" cy="399314"/>
            <a:chOff x="399383" y="1578884"/>
            <a:chExt cx="2041935" cy="399314"/>
          </a:xfrm>
        </p:grpSpPr>
        <p:sp>
          <p:nvSpPr>
            <p:cNvPr id="80" name="TextBox 79"/>
            <p:cNvSpPr txBox="1"/>
            <p:nvPr/>
          </p:nvSpPr>
          <p:spPr>
            <a:xfrm>
              <a:off x="527123" y="1578884"/>
              <a:ext cx="1914195" cy="399314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  2 - Republicans</a:t>
              </a:r>
              <a:endParaRPr lang="en-US" sz="14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99383" y="1666532"/>
              <a:ext cx="160752" cy="1285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44413" y="1375346"/>
            <a:ext cx="8099127" cy="399314"/>
            <a:chOff x="744413" y="1375346"/>
            <a:chExt cx="8099127" cy="399314"/>
          </a:xfrm>
        </p:grpSpPr>
        <p:sp>
          <p:nvSpPr>
            <p:cNvPr id="82" name="TextBox 81"/>
            <p:cNvSpPr txBox="1"/>
            <p:nvPr/>
          </p:nvSpPr>
          <p:spPr>
            <a:xfrm>
              <a:off x="744413" y="1375346"/>
              <a:ext cx="3197786" cy="399314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en-US" dirty="0" smtClean="0"/>
                <a:t>Bi-Partisan Minority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645754" y="1375346"/>
              <a:ext cx="3197786" cy="399314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en-US" dirty="0" smtClean="0"/>
                <a:t>Republican Majority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994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Dodge Organization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210530" y="2819066"/>
            <a:ext cx="2858859" cy="2416150"/>
            <a:chOff x="4717049" y="2819066"/>
            <a:chExt cx="2858859" cy="2416150"/>
          </a:xfrm>
        </p:grpSpPr>
        <p:sp>
          <p:nvSpPr>
            <p:cNvPr id="47" name="Rectangle 46"/>
            <p:cNvSpPr/>
            <p:nvPr/>
          </p:nvSpPr>
          <p:spPr>
            <a:xfrm>
              <a:off x="4717049" y="281906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717049" y="333456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17049" y="385005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717049" y="43655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17049" y="488104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91899" y="281906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491899" y="333456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91899" y="385005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491899" y="43655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91899" y="488104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250215" y="282069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250215" y="333619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250215" y="3851688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250215" y="4367182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50215" y="4882677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025065" y="2819066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025065" y="3334561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025065" y="3850055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25065" y="4365549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025065" y="4881044"/>
              <a:ext cx="550843" cy="35253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2839" y="2819066"/>
            <a:ext cx="2874906" cy="2414517"/>
            <a:chOff x="1630493" y="2819066"/>
            <a:chExt cx="2874906" cy="2414517"/>
          </a:xfrm>
        </p:grpSpPr>
        <p:sp>
          <p:nvSpPr>
            <p:cNvPr id="45" name="Rectangle 44"/>
            <p:cNvSpPr/>
            <p:nvPr/>
          </p:nvSpPr>
          <p:spPr>
            <a:xfrm>
              <a:off x="3942199" y="4365549"/>
              <a:ext cx="550843" cy="35253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30493" y="2819066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30493" y="3334561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30493" y="3850055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30493" y="436554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30493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10855" y="2819066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10855" y="3334561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10855" y="3850055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10855" y="436554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10855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176527" y="2819066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176527" y="3334561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76527" y="3850055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76527" y="4365549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76527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42199" y="4881044"/>
              <a:ext cx="550843" cy="3525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942199" y="3334561"/>
              <a:ext cx="550843" cy="352539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42199" y="2819066"/>
              <a:ext cx="550843" cy="352539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942199" y="3850055"/>
              <a:ext cx="550843" cy="3525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54556" y="3917091"/>
              <a:ext cx="55084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HD 1</a:t>
              </a:r>
              <a:endParaRPr lang="en-US" sz="1050" b="1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009388" y="5529848"/>
            <a:ext cx="3197786" cy="3993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20/20 Split House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1670953" y="2289360"/>
            <a:ext cx="2035223" cy="286199"/>
            <a:chOff x="1630493" y="2289360"/>
            <a:chExt cx="2035223" cy="286199"/>
          </a:xfrm>
        </p:grpSpPr>
        <p:sp>
          <p:nvSpPr>
            <p:cNvPr id="80" name="TextBox 79"/>
            <p:cNvSpPr txBox="1"/>
            <p:nvPr/>
          </p:nvSpPr>
          <p:spPr>
            <a:xfrm>
              <a:off x="1751521" y="2289360"/>
              <a:ext cx="1914195" cy="286199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17 - Democrats</a:t>
              </a:r>
              <a:endParaRPr lang="en-US" sz="14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630493" y="2379194"/>
              <a:ext cx="160752" cy="1285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77740" y="2090477"/>
            <a:ext cx="1786039" cy="227552"/>
            <a:chOff x="3941957" y="2308187"/>
            <a:chExt cx="1786039" cy="227552"/>
          </a:xfrm>
        </p:grpSpPr>
        <p:sp>
          <p:nvSpPr>
            <p:cNvPr id="86" name="TextBox 85"/>
            <p:cNvSpPr txBox="1"/>
            <p:nvPr/>
          </p:nvSpPr>
          <p:spPr>
            <a:xfrm>
              <a:off x="4069697" y="2308187"/>
              <a:ext cx="1658299" cy="227552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  1 - Independent</a:t>
              </a:r>
              <a:endParaRPr lang="en-US" sz="14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941957" y="2391396"/>
              <a:ext cx="160752" cy="1285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784292" y="1930049"/>
            <a:ext cx="2041935" cy="399314"/>
            <a:chOff x="6801058" y="5384407"/>
            <a:chExt cx="2041935" cy="399314"/>
          </a:xfrm>
        </p:grpSpPr>
        <p:sp>
          <p:nvSpPr>
            <p:cNvPr id="89" name="TextBox 88"/>
            <p:cNvSpPr txBox="1"/>
            <p:nvPr/>
          </p:nvSpPr>
          <p:spPr>
            <a:xfrm>
              <a:off x="6928798" y="5384407"/>
              <a:ext cx="1914195" cy="399314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20 - Republicans</a:t>
              </a:r>
              <a:endParaRPr lang="en-US" sz="1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801058" y="5472055"/>
              <a:ext cx="160752" cy="1285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675922" y="1892163"/>
            <a:ext cx="2041935" cy="399314"/>
            <a:chOff x="399383" y="1796594"/>
            <a:chExt cx="2041935" cy="399314"/>
          </a:xfrm>
        </p:grpSpPr>
        <p:sp>
          <p:nvSpPr>
            <p:cNvPr id="92" name="TextBox 91"/>
            <p:cNvSpPr txBox="1"/>
            <p:nvPr/>
          </p:nvSpPr>
          <p:spPr>
            <a:xfrm>
              <a:off x="527123" y="1796594"/>
              <a:ext cx="1914195" cy="399314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342900" indent="-342900" defTabSz="914400">
                <a:spcBef>
                  <a:spcPts val="20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 sz="2400"/>
              </a:lvl1pPr>
              <a:lvl2pPr marL="685800"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 sz="20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2pPr>
              <a:lvl3pPr marL="10350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3pPr>
              <a:lvl4pPr indent="-336550" defTabSz="914400">
                <a:spcBef>
                  <a:spcPts val="6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4pPr>
              <a:lvl5pPr marL="1720850" indent="-349250" defTabSz="914400">
                <a:spcBef>
                  <a:spcPts val="600"/>
                </a:spcBef>
                <a:buClr>
                  <a:schemeClr val="accent1"/>
                </a:buClr>
                <a:buSzPct val="90000"/>
                <a:buFontTx/>
                <a:buBlip>
                  <a:blip r:embed="rId3"/>
                </a:buBlip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5pPr>
              <a:lvl6pPr marL="2055813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6pPr>
              <a:lvl7pPr marL="2398713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7pPr>
              <a:lvl8pPr marL="2743200" indent="-344488" defTabSz="914400">
                <a:spcBef>
                  <a:spcPct val="20000"/>
                </a:spcBef>
                <a:buClr>
                  <a:schemeClr val="accent1">
                    <a:lumMod val="60000"/>
                    <a:lumOff val="40000"/>
                  </a:schemeClr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8pPr>
              <a:lvl9pPr marL="3087688" indent="-344488" defTabSz="91440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" pitchFamily="2" charset="2"/>
                <a:buChar char=""/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en-US" sz="1400" dirty="0" smtClean="0"/>
                <a:t>  2 - Republicans</a:t>
              </a:r>
              <a:endParaRPr lang="en-US" sz="14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99383" y="1884242"/>
              <a:ext cx="160752" cy="1285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8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Alaska’s Fiscal Situation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81400" y="1111207"/>
            <a:ext cx="8175164" cy="5372101"/>
            <a:chOff x="581400" y="1111207"/>
            <a:chExt cx="8175164" cy="537210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5" t="10111" r="1830" b="3024"/>
            <a:stretch/>
          </p:blipFill>
          <p:spPr>
            <a:xfrm>
              <a:off x="886691" y="1111207"/>
              <a:ext cx="7564582" cy="5118185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 rot="16200000">
              <a:off x="-862886" y="3184703"/>
              <a:ext cx="31655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Unrestricted General Funds ($ Billions)</a:t>
              </a:r>
              <a:endParaRPr lang="en-US" sz="12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05875" y="6229392"/>
              <a:ext cx="26506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Source: Legislative Finance Division</a:t>
              </a:r>
              <a:endParaRPr lang="en-US" sz="1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97478" y="1593273"/>
            <a:ext cx="2410691" cy="1191490"/>
            <a:chOff x="2697478" y="1593273"/>
            <a:chExt cx="2410691" cy="1191490"/>
          </a:xfrm>
        </p:grpSpPr>
        <p:sp>
          <p:nvSpPr>
            <p:cNvPr id="14" name="Rectangular Callout 13"/>
            <p:cNvSpPr/>
            <p:nvPr/>
          </p:nvSpPr>
          <p:spPr>
            <a:xfrm>
              <a:off x="2697478" y="1593273"/>
              <a:ext cx="2410691" cy="1191490"/>
            </a:xfrm>
            <a:prstGeom prst="wedgeRectCallout">
              <a:avLst>
                <a:gd name="adj1" fmla="val 23448"/>
                <a:gd name="adj2" fmla="val 786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21482" y="1615212"/>
              <a:ext cx="2362681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$71/barrel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FY19 break-even oil price based on $5.75 Billion budget, $2.7 Billion ERA payout w/$1.02 billion for dividends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>
            <a:off x="4918364" y="2937164"/>
            <a:ext cx="24900" cy="3075709"/>
          </a:xfrm>
          <a:prstGeom prst="straightConnector1">
            <a:avLst/>
          </a:prstGeom>
          <a:ln w="25400">
            <a:solidFill>
              <a:srgbClr val="006600"/>
            </a:solidFill>
            <a:headEnd type="triangle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990030" y="2406366"/>
            <a:ext cx="1826816" cy="537141"/>
            <a:chOff x="5990030" y="2406366"/>
            <a:chExt cx="1826816" cy="537141"/>
          </a:xfrm>
        </p:grpSpPr>
        <p:sp>
          <p:nvSpPr>
            <p:cNvPr id="27" name="Rounded Rectangular Callout 26"/>
            <p:cNvSpPr/>
            <p:nvPr/>
          </p:nvSpPr>
          <p:spPr>
            <a:xfrm>
              <a:off x="5990030" y="2406366"/>
              <a:ext cx="1579382" cy="537141"/>
            </a:xfrm>
            <a:prstGeom prst="wedgeRoundRectCallout">
              <a:avLst>
                <a:gd name="adj1" fmla="val -116380"/>
                <a:gd name="adj2" fmla="val 59941"/>
                <a:gd name="adj3" fmla="val 16667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68056" y="2431225"/>
              <a:ext cx="17487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$76/barrel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FY19 YTD average price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22688" y="4099248"/>
            <a:ext cx="1951786" cy="1041487"/>
            <a:chOff x="1622688" y="4099248"/>
            <a:chExt cx="1951786" cy="1041487"/>
          </a:xfrm>
        </p:grpSpPr>
        <p:sp>
          <p:nvSpPr>
            <p:cNvPr id="16" name="Rectangular Callout 15"/>
            <p:cNvSpPr/>
            <p:nvPr/>
          </p:nvSpPr>
          <p:spPr>
            <a:xfrm>
              <a:off x="1622688" y="4099248"/>
              <a:ext cx="1951786" cy="1041487"/>
            </a:xfrm>
            <a:prstGeom prst="wedgeRectCallout">
              <a:avLst>
                <a:gd name="adj1" fmla="val 64342"/>
                <a:gd name="adj2" fmla="val -10868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7123" y="4122157"/>
              <a:ext cx="193735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$63/barrel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DOR’s Spring Forecast equates to </a:t>
              </a:r>
              <a:r>
                <a:rPr lang="en-US" sz="1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FY19 deficit of $700 million</a:t>
              </a:r>
              <a:endPara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659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Alaska’s Fiscal Situation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95" y="1736423"/>
            <a:ext cx="8458200" cy="37719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38024" y="1239512"/>
            <a:ext cx="3505976" cy="27773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Oil benchmarks have fallen more than 20% since peaking at 4-yr highs in early October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Tuesday marked record 12 consecutive days decline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Fears of </a:t>
            </a: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ver supply and weakening demand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5624" y="4953471"/>
            <a:ext cx="26506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Wall Street Journal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994738" y="5525122"/>
            <a:ext cx="7687924" cy="4152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Oil Price &amp; Production Heavily Influence Available State Revenue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80"/>
          <a:stretch/>
        </p:blipFill>
        <p:spPr>
          <a:xfrm>
            <a:off x="214522" y="1574271"/>
            <a:ext cx="8714956" cy="409987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Alaska’s Fiscal Situation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0503" y="5021078"/>
            <a:ext cx="26506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Alaska Dept. of Revenue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071137" y="1300123"/>
            <a:ext cx="5094515" cy="4152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State Revenue vs Expenditures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8237" y="1641225"/>
            <a:ext cx="5094515" cy="4152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Excluding Permanent Fund Dividends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695" y="5666112"/>
            <a:ext cx="8229600" cy="4152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Permanent Fund Earnings Reserve Critical to Narrowing Deficit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Alaska’s Revenue Mix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02" y="1481128"/>
            <a:ext cx="6862813" cy="45364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91047" y="4990205"/>
            <a:ext cx="1357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Oil &amp; Gas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8646" y="1196603"/>
            <a:ext cx="1197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Historical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7329" y="1194486"/>
            <a:ext cx="161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Last Several Years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0799" y="1175739"/>
            <a:ext cx="1197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FY19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46745" y="1645954"/>
            <a:ext cx="715296" cy="72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49625" y="4039810"/>
            <a:ext cx="78327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34850" y="6057736"/>
            <a:ext cx="3070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Alaska OMB/Legislative Finance Division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973591" y="3041857"/>
            <a:ext cx="3165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Alaska State Budget Revenue Sources (%)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29469" y="2159577"/>
            <a:ext cx="1228792" cy="1916655"/>
          </a:xfrm>
          <a:prstGeom prst="rect">
            <a:avLst/>
          </a:prstGeom>
          <a:solidFill>
            <a:srgbClr val="FC8004"/>
          </a:solidFill>
          <a:ln>
            <a:noFill/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32904" y="1579637"/>
            <a:ext cx="1227209" cy="56956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25400">
            <a:solidFill>
              <a:srgbClr val="006600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30109" y="4081241"/>
            <a:ext cx="1227249" cy="549413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29589" y="4630810"/>
            <a:ext cx="1227726" cy="13101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22436" y="1550978"/>
            <a:ext cx="1296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Deficit/</a:t>
            </a: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Savings Draw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6463" y="4146932"/>
            <a:ext cx="1357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Non-Oil &amp; Gas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68598" y="2299358"/>
            <a:ext cx="1180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Permanent Fund Earnings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POMV Payout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17877" y="1550978"/>
            <a:ext cx="1782163" cy="3854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$690 million revenue short fall in FY19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$2.72 Billion generated by Permanent Fund Earnings Reserve draw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$2.34 Billion in Oil, Gas and other Revenue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47907" y="4976018"/>
            <a:ext cx="135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Oil &amp; Gas Revenue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Year Around Advocacy</a:t>
            </a:r>
          </a:p>
        </p:txBody>
      </p:sp>
      <p:sp>
        <p:nvSpPr>
          <p:cNvPr id="54" name="Down Arrow 53"/>
          <p:cNvSpPr/>
          <p:nvPr/>
        </p:nvSpPr>
        <p:spPr>
          <a:xfrm rot="10269537">
            <a:off x="1973721" y="3257079"/>
            <a:ext cx="286571" cy="820728"/>
          </a:xfrm>
          <a:prstGeom prst="downArrow">
            <a:avLst>
              <a:gd name="adj1" fmla="val 33975"/>
              <a:gd name="adj2" fmla="val 50000"/>
            </a:avLst>
          </a:prstGeom>
          <a:solidFill>
            <a:srgbClr val="FFC000"/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Moon 54"/>
          <p:cNvSpPr/>
          <p:nvPr/>
        </p:nvSpPr>
        <p:spPr>
          <a:xfrm rot="8215776">
            <a:off x="3096231" y="1263489"/>
            <a:ext cx="1881929" cy="2191098"/>
          </a:xfrm>
          <a:prstGeom prst="moon">
            <a:avLst>
              <a:gd name="adj" fmla="val 67502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3584592" y="1367047"/>
            <a:ext cx="5045826" cy="5095701"/>
          </a:xfrm>
          <a:prstGeom prst="ellipse">
            <a:avLst/>
          </a:prstGeom>
          <a:solidFill>
            <a:sysClr val="window" lastClr="FFFFFF"/>
          </a:solidFill>
          <a:ln w="222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012" y="2144076"/>
            <a:ext cx="1101276" cy="1111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8" name="Teardrop 57"/>
          <p:cNvSpPr/>
          <p:nvPr/>
        </p:nvSpPr>
        <p:spPr>
          <a:xfrm rot="10800000">
            <a:off x="1533235" y="3630692"/>
            <a:ext cx="4610234" cy="2613361"/>
          </a:xfrm>
          <a:prstGeom prst="teardrop">
            <a:avLst>
              <a:gd name="adj" fmla="val 70070"/>
            </a:avLst>
          </a:prstGeom>
          <a:noFill/>
          <a:ln w="19050" cap="flat" cmpd="sng" algn="ctr">
            <a:solidFill>
              <a:srgbClr val="FF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86251" y="1646551"/>
            <a:ext cx="207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prstClr val="black"/>
                </a:solidFill>
                <a:latin typeface="Calibri" panose="020F0502020204030204"/>
              </a:rPr>
              <a:t>Public Interests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375519" y="2545892"/>
            <a:ext cx="1178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/>
              </a:rPr>
              <a:t>Legislature</a:t>
            </a:r>
          </a:p>
        </p:txBody>
      </p:sp>
      <p:sp>
        <p:nvSpPr>
          <p:cNvPr id="61" name="Isosceles Triangle 60"/>
          <p:cNvSpPr/>
          <p:nvPr/>
        </p:nvSpPr>
        <p:spPr>
          <a:xfrm rot="15527876">
            <a:off x="2252214" y="1763847"/>
            <a:ext cx="998911" cy="690574"/>
          </a:xfrm>
          <a:prstGeom prst="triangle">
            <a:avLst>
              <a:gd name="adj" fmla="val 25486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60295" y="5568079"/>
            <a:ext cx="1613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" panose="020F0502020204030204"/>
              </a:rPr>
              <a:t>University Affiliated Interests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358" y="4774046"/>
            <a:ext cx="551897" cy="557204"/>
          </a:xfrm>
          <a:prstGeom prst="rect">
            <a:avLst/>
          </a:prstGeom>
          <a:solidFill>
            <a:sysClr val="window" lastClr="FFFFFF"/>
          </a:solidFill>
          <a:effectLst/>
        </p:spPr>
      </p:pic>
      <p:sp>
        <p:nvSpPr>
          <p:cNvPr id="64" name="TextBox 63"/>
          <p:cNvSpPr txBox="1"/>
          <p:nvPr/>
        </p:nvSpPr>
        <p:spPr>
          <a:xfrm>
            <a:off x="2863864" y="4897743"/>
            <a:ext cx="569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UAS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190" y="4760449"/>
            <a:ext cx="578833" cy="584399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66" name="TextBox 65"/>
          <p:cNvSpPr txBox="1"/>
          <p:nvPr/>
        </p:nvSpPr>
        <p:spPr>
          <a:xfrm>
            <a:off x="2402483" y="4897743"/>
            <a:ext cx="569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UAA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30061" y="4179809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alibri" panose="020F0502020204030204"/>
              </a:rPr>
              <a:t>Citizens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97768" y="2362418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Peers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28170" y="3375191"/>
            <a:ext cx="2007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Communities of Interest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516365" y="4845605"/>
            <a:ext cx="1819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Spheres of Influence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29399" y="3923500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Students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22944" y="4437310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Staff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121162" y="4718237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Faculty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173663" y="5295429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Regents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645567" y="4350594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Directors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946806" y="5006833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Alumni</a:t>
            </a:r>
          </a:p>
        </p:txBody>
      </p:sp>
      <p:cxnSp>
        <p:nvCxnSpPr>
          <p:cNvPr id="77" name="Straight Connector 76"/>
          <p:cNvCxnSpPr>
            <a:endCxn id="65" idx="0"/>
          </p:cNvCxnSpPr>
          <p:nvPr/>
        </p:nvCxnSpPr>
        <p:spPr>
          <a:xfrm>
            <a:off x="2275367" y="4410512"/>
            <a:ext cx="411240" cy="349937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triangle"/>
          </a:ln>
          <a:effectLst/>
        </p:spPr>
      </p:cxnSp>
      <p:cxnSp>
        <p:nvCxnSpPr>
          <p:cNvPr id="78" name="Straight Connector 77"/>
          <p:cNvCxnSpPr>
            <a:endCxn id="90" idx="0"/>
          </p:cNvCxnSpPr>
          <p:nvPr/>
        </p:nvCxnSpPr>
        <p:spPr>
          <a:xfrm>
            <a:off x="2211572" y="4421145"/>
            <a:ext cx="15158" cy="341976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triangle"/>
          </a:ln>
          <a:effectLst/>
        </p:spPr>
      </p:cxnSp>
      <p:cxnSp>
        <p:nvCxnSpPr>
          <p:cNvPr id="79" name="Straight Connector 78"/>
          <p:cNvCxnSpPr>
            <a:endCxn id="63" idx="0"/>
          </p:cNvCxnSpPr>
          <p:nvPr/>
        </p:nvCxnSpPr>
        <p:spPr>
          <a:xfrm>
            <a:off x="2355112" y="4378615"/>
            <a:ext cx="764195" cy="395431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879703" y="2523006"/>
            <a:ext cx="2009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Business </a:t>
            </a:r>
            <a:r>
              <a:rPr lang="en-US" sz="1400" dirty="0" smtClean="0">
                <a:solidFill>
                  <a:prstClr val="black"/>
                </a:solidFill>
                <a:latin typeface="Calibri" panose="020F0502020204030204"/>
              </a:rPr>
              <a:t>Owners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24726" y="2850663"/>
            <a:ext cx="1397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Elders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4534037" y="3172118"/>
            <a:ext cx="287228" cy="61088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>
          <a:xfrm flipV="1">
            <a:off x="5108493" y="3021818"/>
            <a:ext cx="121364" cy="832529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4" name="Straight Arrow Connector 83"/>
          <p:cNvCxnSpPr/>
          <p:nvPr/>
        </p:nvCxnSpPr>
        <p:spPr>
          <a:xfrm flipV="1">
            <a:off x="5392424" y="3418964"/>
            <a:ext cx="397693" cy="522263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>
          <a:xfrm>
            <a:off x="5375565" y="4013058"/>
            <a:ext cx="767905" cy="334833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3120626" y="1713572"/>
            <a:ext cx="123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 panose="020F0502020204030204"/>
              </a:rPr>
              <a:t>Public Policy Agenda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144763" y="3401441"/>
            <a:ext cx="12393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Calibri" panose="020F0502020204030204"/>
              </a:rPr>
              <a:t>UA Legislative Agenda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64433" y="1552115"/>
            <a:ext cx="1795275" cy="954107"/>
          </a:xfrm>
          <a:prstGeom prst="rect">
            <a:avLst/>
          </a:prstGeom>
          <a:solidFill>
            <a:srgbClr val="E7E6E6"/>
          </a:solidFill>
          <a:ln>
            <a:solidFill>
              <a:sysClr val="windowText" lastClr="000000">
                <a:lumMod val="50000"/>
                <a:lumOff val="50000"/>
              </a:sys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Ø"/>
              <a:defRPr sz="1400" i="1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Opportunities to influence the public agenda exist 365 days/year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78213" y="1080625"/>
            <a:ext cx="2115893" cy="954107"/>
          </a:xfrm>
          <a:prstGeom prst="rect">
            <a:avLst/>
          </a:prstGeom>
          <a:solidFill>
            <a:srgbClr val="E7E6E6"/>
          </a:solidFill>
          <a:ln>
            <a:solidFill>
              <a:sysClr val="windowText" lastClr="000000">
                <a:lumMod val="50000"/>
                <a:lumOff val="50000"/>
              </a:sys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Legislative session demands a more focused and </a:t>
            </a:r>
            <a:r>
              <a:rPr lang="en-US" sz="1400" b="1" i="1" kern="0" dirty="0" smtClean="0">
                <a:solidFill>
                  <a:prstClr val="black"/>
                </a:solidFill>
                <a:latin typeface="Calibri" panose="020F0502020204030204"/>
              </a:rPr>
              <a:t>coordinated</a:t>
            </a: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engagement </a:t>
            </a:r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960" y="4763121"/>
            <a:ext cx="573540" cy="579055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91" name="Straight Arrow Connector 90"/>
          <p:cNvCxnSpPr/>
          <p:nvPr/>
        </p:nvCxnSpPr>
        <p:spPr>
          <a:xfrm flipV="1">
            <a:off x="5399938" y="3818520"/>
            <a:ext cx="1040231" cy="162727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6691323" y="2728149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Military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11309" y="3758224"/>
            <a:ext cx="1241375" cy="430887"/>
          </a:xfrm>
          <a:prstGeom prst="rect">
            <a:avLst/>
          </a:prstGeom>
          <a:solidFill>
            <a:sysClr val="windowText" lastClr="0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Outreach &amp; Communications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76991" y="5431029"/>
            <a:ext cx="1613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alibri" panose="020F0502020204030204"/>
              </a:rPr>
              <a:t>Community Leaders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929960" y="4895071"/>
            <a:ext cx="569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alibri" panose="020F0502020204030204"/>
              </a:rPr>
              <a:t>UAF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2017746" y="4014076"/>
            <a:ext cx="410063" cy="383094"/>
          </a:xfrm>
          <a:prstGeom prst="ellipse">
            <a:avLst/>
          </a:prstGeom>
          <a:solidFill>
            <a:sysClr val="window" lastClr="FFFFFF"/>
          </a:solidFill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002024" y="4062765"/>
            <a:ext cx="427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SW</a:t>
            </a:r>
          </a:p>
        </p:txBody>
      </p:sp>
      <p:sp>
        <p:nvSpPr>
          <p:cNvPr id="98" name="Oval 97"/>
          <p:cNvSpPr/>
          <p:nvPr/>
        </p:nvSpPr>
        <p:spPr>
          <a:xfrm>
            <a:off x="2363328" y="3936688"/>
            <a:ext cx="410063" cy="383094"/>
          </a:xfrm>
          <a:prstGeom prst="ellipse">
            <a:avLst/>
          </a:prstGeom>
          <a:solidFill>
            <a:sysClr val="window" lastClr="FFFFFF"/>
          </a:solidFill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89172" y="3989590"/>
            <a:ext cx="56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BOR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88915" y="5926912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alibri" panose="020F0502020204030204"/>
              </a:rPr>
              <a:t>Labor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382469" y="3936688"/>
            <a:ext cx="109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Calibri" panose="020F0502020204030204"/>
              </a:rPr>
              <a:t>Parents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381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28016" y="1586754"/>
            <a:ext cx="8331602" cy="4181406"/>
            <a:chOff x="228016" y="1586754"/>
            <a:chExt cx="8331602" cy="4181406"/>
          </a:xfrm>
        </p:grpSpPr>
        <p:grpSp>
          <p:nvGrpSpPr>
            <p:cNvPr id="21" name="Group 20"/>
            <p:cNvGrpSpPr/>
            <p:nvPr/>
          </p:nvGrpSpPr>
          <p:grpSpPr>
            <a:xfrm>
              <a:off x="731520" y="1733401"/>
              <a:ext cx="7828098" cy="3911649"/>
              <a:chOff x="872197" y="1466115"/>
              <a:chExt cx="7828098" cy="3911649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872197" y="1997612"/>
                <a:ext cx="7828098" cy="2813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872197" y="2556281"/>
                <a:ext cx="7828098" cy="2813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872197" y="3114950"/>
                <a:ext cx="7828098" cy="2813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872197" y="3673619"/>
                <a:ext cx="7828098" cy="2813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872197" y="4232288"/>
                <a:ext cx="7828098" cy="2813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872197" y="4790957"/>
                <a:ext cx="7828098" cy="2813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872197" y="5349628"/>
                <a:ext cx="7828098" cy="2813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872197" y="1466115"/>
                <a:ext cx="7828098" cy="2813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268041" y="5491161"/>
              <a:ext cx="654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$0</a:t>
              </a:r>
              <a:endParaRPr lang="en-US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8041" y="4938790"/>
              <a:ext cx="654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$1</a:t>
              </a:r>
              <a:endParaRPr lang="en-US" sz="1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8041" y="4347973"/>
              <a:ext cx="654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$2</a:t>
              </a:r>
              <a:endParaRPr lang="en-US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8041" y="3812865"/>
              <a:ext cx="654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$3</a:t>
              </a:r>
              <a:endParaRPr lang="en-US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8041" y="3209680"/>
              <a:ext cx="654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$4</a:t>
              </a:r>
              <a:endParaRPr lang="en-US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8041" y="2646718"/>
              <a:ext cx="654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$5</a:t>
              </a:r>
              <a:endParaRPr lang="en-US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8041" y="2094347"/>
              <a:ext cx="654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$6</a:t>
              </a:r>
              <a:endParaRPr lang="en-US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8041" y="1586754"/>
              <a:ext cx="654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$7</a:t>
              </a:r>
              <a:endParaRPr lang="en-US" sz="1200" dirty="0"/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-1216270" y="3249954"/>
              <a:ext cx="31655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Budget in $billions</a:t>
              </a:r>
              <a:endParaRPr lang="en-US" sz="12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Alaska’s Spending vs Revenue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005490" y="4907960"/>
            <a:ext cx="916802" cy="737090"/>
            <a:chOff x="1024540" y="4907960"/>
            <a:chExt cx="916802" cy="737090"/>
          </a:xfrm>
        </p:grpSpPr>
        <p:sp>
          <p:nvSpPr>
            <p:cNvPr id="45" name="Rectangle 44"/>
            <p:cNvSpPr/>
            <p:nvPr/>
          </p:nvSpPr>
          <p:spPr>
            <a:xfrm>
              <a:off x="1069145" y="4938790"/>
              <a:ext cx="872197" cy="70626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24540" y="4907960"/>
              <a:ext cx="819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K-12</a:t>
              </a:r>
            </a:p>
            <a:p>
              <a:r>
                <a:rPr lang="en-US" sz="1200" b="1" dirty="0" smtClean="0"/>
                <a:t>$1.32</a:t>
              </a:r>
              <a:endParaRPr lang="en-US" sz="1200" b="1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83310" y="4248445"/>
            <a:ext cx="941761" cy="679912"/>
            <a:chOff x="1899158" y="4965138"/>
            <a:chExt cx="941761" cy="679912"/>
          </a:xfrm>
        </p:grpSpPr>
        <p:sp>
          <p:nvSpPr>
            <p:cNvPr id="47" name="Rectangle 46"/>
            <p:cNvSpPr/>
            <p:nvPr/>
          </p:nvSpPr>
          <p:spPr>
            <a:xfrm>
              <a:off x="1968722" y="5006898"/>
              <a:ext cx="872197" cy="63815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99158" y="4965138"/>
              <a:ext cx="819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H&amp;SS</a:t>
              </a:r>
            </a:p>
            <a:p>
              <a:r>
                <a:rPr lang="en-US" sz="1200" b="1" dirty="0" smtClean="0"/>
                <a:t>$1.14</a:t>
              </a:r>
              <a:endParaRPr lang="en-US" sz="1200" b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05490" y="3788008"/>
            <a:ext cx="917470" cy="493696"/>
            <a:chOff x="2875791" y="5155112"/>
            <a:chExt cx="917470" cy="493696"/>
          </a:xfrm>
        </p:grpSpPr>
        <p:sp>
          <p:nvSpPr>
            <p:cNvPr id="48" name="Rectangle 47"/>
            <p:cNvSpPr/>
            <p:nvPr/>
          </p:nvSpPr>
          <p:spPr>
            <a:xfrm>
              <a:off x="2921064" y="5196467"/>
              <a:ext cx="872197" cy="452341"/>
            </a:xfrm>
            <a:prstGeom prst="rect">
              <a:avLst/>
            </a:prstGeom>
            <a:solidFill>
              <a:srgbClr val="FC80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75791" y="5155112"/>
              <a:ext cx="917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Statewide</a:t>
              </a:r>
            </a:p>
            <a:p>
              <a:r>
                <a:rPr lang="en-US" sz="1200" b="1" dirty="0" smtClean="0"/>
                <a:t>$0.80</a:t>
              </a:r>
              <a:endParaRPr lang="en-US" sz="1200" b="1" dirty="0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1055948" y="3669996"/>
            <a:ext cx="872197" cy="15764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998798" y="3606410"/>
            <a:ext cx="1097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UA $</a:t>
            </a:r>
            <a:r>
              <a:rPr lang="en-US" sz="1200" b="1" dirty="0" smtClean="0"/>
              <a:t>0.33</a:t>
            </a:r>
            <a:endParaRPr lang="en-US" sz="120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1005490" y="3018521"/>
            <a:ext cx="960817" cy="647817"/>
            <a:chOff x="4817272" y="5006898"/>
            <a:chExt cx="960817" cy="647817"/>
          </a:xfrm>
        </p:grpSpPr>
        <p:sp>
          <p:nvSpPr>
            <p:cNvPr id="54" name="Rectangle 53"/>
            <p:cNvSpPr/>
            <p:nvPr/>
          </p:nvSpPr>
          <p:spPr>
            <a:xfrm>
              <a:off x="4866982" y="5006898"/>
              <a:ext cx="872197" cy="63815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817272" y="5008384"/>
              <a:ext cx="9608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All Other Agencies</a:t>
              </a:r>
            </a:p>
            <a:p>
              <a:r>
                <a:rPr lang="en-US" sz="1200" b="1" dirty="0" smtClean="0"/>
                <a:t>$1.15</a:t>
              </a:r>
              <a:endParaRPr lang="en-US" sz="1200" b="1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96713" y="2397809"/>
            <a:ext cx="935024" cy="609110"/>
            <a:chOff x="5823969" y="5035940"/>
            <a:chExt cx="935024" cy="609110"/>
          </a:xfrm>
        </p:grpSpPr>
        <p:sp>
          <p:nvSpPr>
            <p:cNvPr id="56" name="Rectangle 55"/>
            <p:cNvSpPr/>
            <p:nvPr/>
          </p:nvSpPr>
          <p:spPr>
            <a:xfrm>
              <a:off x="5886796" y="5062654"/>
              <a:ext cx="872197" cy="582396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823969" y="5035940"/>
              <a:ext cx="819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PFD</a:t>
              </a:r>
            </a:p>
            <a:p>
              <a:r>
                <a:rPr lang="en-US" sz="1200" b="1" dirty="0" smtClean="0"/>
                <a:t>$1.02</a:t>
              </a:r>
              <a:endParaRPr lang="en-US" sz="1200" b="1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021378" y="1803344"/>
            <a:ext cx="90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$5.75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983310" y="5725651"/>
            <a:ext cx="906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FY19</a:t>
            </a:r>
          </a:p>
          <a:p>
            <a:pPr algn="ctr"/>
            <a:r>
              <a:rPr lang="en-US" sz="1600" dirty="0" smtClean="0"/>
              <a:t>Budget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2741299" y="4361309"/>
            <a:ext cx="872197" cy="1273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715372" y="4370770"/>
            <a:ext cx="906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Oil &amp; Other Revenue</a:t>
            </a:r>
          </a:p>
          <a:p>
            <a:pPr algn="ctr"/>
            <a:r>
              <a:rPr lang="en-US" sz="1200" b="1" dirty="0" smtClean="0"/>
              <a:t>$2.34</a:t>
            </a:r>
            <a:endParaRPr lang="en-US" sz="1200" b="1" dirty="0"/>
          </a:p>
        </p:txBody>
      </p:sp>
      <p:sp>
        <p:nvSpPr>
          <p:cNvPr id="68" name="Rectangle 67"/>
          <p:cNvSpPr/>
          <p:nvPr/>
        </p:nvSpPr>
        <p:spPr>
          <a:xfrm>
            <a:off x="2741299" y="2836759"/>
            <a:ext cx="872197" cy="1523378"/>
          </a:xfrm>
          <a:prstGeom prst="rect">
            <a:avLst/>
          </a:prstGeom>
          <a:solidFill>
            <a:srgbClr val="FF99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668563" y="3011388"/>
            <a:ext cx="906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Perm Fund </a:t>
            </a:r>
          </a:p>
          <a:p>
            <a:pPr algn="ctr"/>
            <a:r>
              <a:rPr lang="en-US" sz="1200" b="1" dirty="0" smtClean="0"/>
              <a:t>ERA</a:t>
            </a:r>
          </a:p>
          <a:p>
            <a:pPr algn="ctr"/>
            <a:r>
              <a:rPr lang="en-US" sz="1200" b="1" dirty="0" smtClean="0"/>
              <a:t>Payout</a:t>
            </a:r>
          </a:p>
          <a:p>
            <a:pPr algn="ctr"/>
            <a:r>
              <a:rPr lang="en-US" sz="1200" b="1" dirty="0" smtClean="0"/>
              <a:t>$2.72</a:t>
            </a:r>
            <a:endParaRPr lang="en-US" sz="12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2684767" y="5726241"/>
            <a:ext cx="1028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FY19</a:t>
            </a:r>
          </a:p>
          <a:p>
            <a:pPr algn="ctr"/>
            <a:r>
              <a:rPr lang="en-US" sz="1600" dirty="0" smtClean="0"/>
              <a:t>Revenue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2728163" y="2421024"/>
            <a:ext cx="88533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Deficit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$0.69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06729" y="1817365"/>
            <a:ext cx="90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$5.06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752873" y="1600538"/>
            <a:ext cx="3947422" cy="429617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2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It’s a math problem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state still has a sizable budget deficit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If we reverse course and pay bigger dividends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without </a:t>
            </a:r>
            <a:r>
              <a:rPr lang="en-US" sz="2000" dirty="0">
                <a:solidFill>
                  <a:schemeClr val="tx1"/>
                </a:solidFill>
              </a:rPr>
              <a:t>any </a:t>
            </a:r>
            <a:r>
              <a:rPr lang="en-US" sz="2000" dirty="0" smtClean="0">
                <a:solidFill>
                  <a:schemeClr val="tx1"/>
                </a:solidFill>
              </a:rPr>
              <a:t>offsetting revenue…..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….only place to go is the spending side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Large GF budgets, like UA </a:t>
            </a:r>
            <a:r>
              <a:rPr lang="en-US" sz="2000" dirty="0">
                <a:solidFill>
                  <a:schemeClr val="tx1"/>
                </a:solidFill>
              </a:rPr>
              <a:t>will get </a:t>
            </a:r>
            <a:r>
              <a:rPr lang="en-US" sz="2000" dirty="0" smtClean="0">
                <a:solidFill>
                  <a:schemeClr val="tx1"/>
                </a:solidFill>
              </a:rPr>
              <a:t>additional </a:t>
            </a:r>
            <a:r>
              <a:rPr lang="en-US" sz="2000" dirty="0">
                <a:solidFill>
                  <a:schemeClr val="tx1"/>
                </a:solidFill>
              </a:rPr>
              <a:t>scrutiny</a:t>
            </a:r>
          </a:p>
        </p:txBody>
      </p:sp>
    </p:spTree>
    <p:extLst>
      <p:ext uri="{BB962C8B-B14F-4D97-AF65-F5344CB8AC3E}">
        <p14:creationId xmlns:p14="http://schemas.microsoft.com/office/powerpoint/2010/main" val="25027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81" y="1177510"/>
            <a:ext cx="5057908" cy="514621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University’s Budget in Context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3068" y="1641609"/>
            <a:ext cx="3313017" cy="43371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University is 3</a:t>
            </a:r>
            <a:r>
              <a:rPr lang="en-US" sz="2000" baseline="30000" dirty="0" smtClean="0">
                <a:solidFill>
                  <a:schemeClr val="tx1"/>
                </a:solidFill>
              </a:rPr>
              <a:t>rd</a:t>
            </a:r>
            <a:r>
              <a:rPr lang="en-US" sz="2000" dirty="0" smtClean="0">
                <a:solidFill>
                  <a:schemeClr val="tx1"/>
                </a:solidFill>
              </a:rPr>
              <a:t> largest GF budget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$200 million needed in FY20 to replace one-time money and to maintain same level of state services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Without PF Earnings Reserve payout, deficit would have been $1.7 billion higher than current $692 million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056" y="5207459"/>
            <a:ext cx="807810" cy="2543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endCxn id="5" idx="6"/>
          </p:cNvCxnSpPr>
          <p:nvPr/>
        </p:nvCxnSpPr>
        <p:spPr>
          <a:xfrm flipH="1">
            <a:off x="3245866" y="4472423"/>
            <a:ext cx="2397202" cy="8622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57145" y="4740812"/>
            <a:ext cx="2397202" cy="14771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1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292" y="3860795"/>
            <a:ext cx="2001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Trust, CIP, Inter-Agency Receipts </a:t>
            </a:r>
            <a:endParaRPr lang="en-US" sz="105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0695" y="61763"/>
            <a:ext cx="8229600" cy="957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University Budget by Funding Source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5867" y="5167298"/>
            <a:ext cx="4433109" cy="134979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2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600" b="1" u="sng" dirty="0" smtClean="0"/>
              <a:t>Con</a:t>
            </a:r>
            <a:r>
              <a:rPr lang="en-US" sz="1600" b="1" u="sng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Advocating for specific priorities difficult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Inability to quantify immediate impacts of proposed reductions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686" y="5167298"/>
            <a:ext cx="4261554" cy="129413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2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600" b="1" u="sng" dirty="0" smtClean="0"/>
              <a:t>Pro</a:t>
            </a:r>
            <a:r>
              <a:rPr lang="en-US" sz="1600" b="1" u="sng" dirty="0"/>
              <a:t>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Single </a:t>
            </a:r>
            <a:r>
              <a:rPr lang="en-US" sz="1600" dirty="0" smtClean="0"/>
              <a:t>appropriation </a:t>
            </a:r>
            <a:r>
              <a:rPr lang="en-US" sz="1600" dirty="0"/>
              <a:t>– one </a:t>
            </a:r>
            <a:r>
              <a:rPr lang="en-US" sz="1600" dirty="0" smtClean="0"/>
              <a:t>check</a:t>
            </a:r>
            <a:endParaRPr lang="en-US" sz="16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Spending </a:t>
            </a:r>
            <a:r>
              <a:rPr lang="en-US" sz="1600" dirty="0" smtClean="0"/>
              <a:t>priorities set </a:t>
            </a:r>
            <a:r>
              <a:rPr lang="en-US" sz="1600" dirty="0"/>
              <a:t>by Regents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448944" y="2310863"/>
            <a:ext cx="2535036" cy="156459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 sz="24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2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2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Legislature </a:t>
            </a:r>
            <a:r>
              <a:rPr lang="en-US" sz="2000" dirty="0"/>
              <a:t>doesn’t appropriate </a:t>
            </a:r>
            <a:r>
              <a:rPr lang="en-US" sz="2000" dirty="0" smtClean="0"/>
              <a:t>to UA by </a:t>
            </a:r>
            <a:r>
              <a:rPr lang="en-US" sz="2000" dirty="0"/>
              <a:t>academic programs, campuses, services, etc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115867" y="4702201"/>
            <a:ext cx="2214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FY18 Actuals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7683" t="8493" r="33949" b="7790"/>
          <a:stretch/>
        </p:blipFill>
        <p:spPr>
          <a:xfrm>
            <a:off x="2697274" y="1426354"/>
            <a:ext cx="3579238" cy="35494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l="65175" r="7003" b="60365"/>
          <a:stretch/>
        </p:blipFill>
        <p:spPr>
          <a:xfrm>
            <a:off x="402169" y="2043134"/>
            <a:ext cx="1932149" cy="190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0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2019 Legislative Agenda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2253" y="1473812"/>
            <a:ext cx="7838042" cy="50312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Education of New Legislators &amp; Staff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Creating Hearing Opportunities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FY20 Operating Increment - $31.5 M ($327 to $358.5)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FY20 Capital &amp; Deferred Maintenance - $57 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 Array ($5 M) &amp; Digital Fabrication Labs ($2 M)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Deferred Maintenance - $50 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Land Grant </a:t>
            </a:r>
            <a:r>
              <a:rPr lang="en-US" dirty="0" err="1" smtClean="0">
                <a:solidFill>
                  <a:schemeClr val="tx1"/>
                </a:solidFill>
              </a:rPr>
              <a:t>initative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Alaska College of Education w/SB 241 Report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Expansion of Dual Enrollment Programs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57200" y="61762"/>
            <a:ext cx="8229600" cy="957263"/>
          </a:xfrm>
        </p:spPr>
        <p:txBody>
          <a:bodyPr/>
          <a:lstStyle/>
          <a:p>
            <a:r>
              <a:rPr lang="en-US" sz="3200" dirty="0" smtClean="0"/>
              <a:t>Challenges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2875" y="1227408"/>
            <a:ext cx="7967582" cy="492055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0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rPr lang="en-US" sz="2400" dirty="0"/>
              <a:t>Working budget increments in a </a:t>
            </a:r>
            <a:r>
              <a:rPr lang="en-US" sz="2400" dirty="0" smtClean="0"/>
              <a:t>cut or sustain environment</a:t>
            </a:r>
            <a:endParaRPr lang="en-US" sz="2400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Finding the cuts necessary to bring spending in-line with campaign expectations will be difficult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Large UGF recipients like UA will be logical place to look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Spending priorities </a:t>
            </a:r>
            <a:r>
              <a:rPr lang="en-US" dirty="0">
                <a:solidFill>
                  <a:schemeClr val="tx1"/>
                </a:solidFill>
              </a:rPr>
              <a:t>are likely to be crime related – troopers, prosecutors, etc.</a:t>
            </a:r>
          </a:p>
          <a:p>
            <a:r>
              <a:rPr lang="en-US" sz="2400" dirty="0"/>
              <a:t>Raising </a:t>
            </a:r>
            <a:r>
              <a:rPr lang="en-US" sz="2400" dirty="0" smtClean="0"/>
              <a:t>above the </a:t>
            </a:r>
            <a:r>
              <a:rPr lang="en-US" sz="2400" dirty="0"/>
              <a:t>PFD and Constitutional battles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Amending the Constitution, by design, is very difficult to do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Public expectations may be out of line with L</a:t>
            </a:r>
            <a:r>
              <a:rPr lang="en-US" dirty="0" smtClean="0">
                <a:solidFill>
                  <a:schemeClr val="tx1"/>
                </a:solidFill>
              </a:rPr>
              <a:t>egislature’s </a:t>
            </a:r>
            <a:r>
              <a:rPr lang="en-US" dirty="0">
                <a:solidFill>
                  <a:schemeClr val="tx1"/>
                </a:solidFill>
              </a:rPr>
              <a:t>ability to deliver on those promises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conversation/debate </a:t>
            </a:r>
            <a:r>
              <a:rPr lang="en-US" dirty="0">
                <a:solidFill>
                  <a:schemeClr val="tx1"/>
                </a:solidFill>
              </a:rPr>
              <a:t>will occupy </a:t>
            </a:r>
            <a:r>
              <a:rPr lang="en-US" dirty="0" smtClean="0">
                <a:solidFill>
                  <a:schemeClr val="tx1"/>
                </a:solidFill>
              </a:rPr>
              <a:t>an enormous amount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time; allowing </a:t>
            </a:r>
            <a:r>
              <a:rPr lang="en-US" dirty="0">
                <a:solidFill>
                  <a:schemeClr val="tx1"/>
                </a:solidFill>
              </a:rPr>
              <a:t>time for little else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29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57200" y="61762"/>
            <a:ext cx="8229600" cy="957263"/>
          </a:xfrm>
        </p:spPr>
        <p:txBody>
          <a:bodyPr/>
          <a:lstStyle/>
          <a:p>
            <a:r>
              <a:rPr lang="en-US" sz="3200" dirty="0" smtClean="0"/>
              <a:t>Conclusions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2875" y="1618353"/>
            <a:ext cx="7967582" cy="492055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342900" indent="-342900" defTabSz="914400">
              <a:spcBef>
                <a:spcPts val="20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 sz="2000"/>
            </a:lvl1pPr>
            <a:lvl2pPr marL="685800"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350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-336550" defTabSz="91440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20850" indent="-349250" defTabSz="914400">
              <a:spcBef>
                <a:spcPts val="600"/>
              </a:spcBef>
              <a:buClr>
                <a:schemeClr val="accent1"/>
              </a:buClr>
              <a:buSzPct val="90000"/>
              <a:buFontTx/>
              <a:buBlip>
                <a:blip r:embed="rId3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2055813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2398713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2743200" indent="-344488" defTabSz="9144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3087688" indent="-344488" defTabSz="914400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rPr lang="en-US" sz="2400" dirty="0" smtClean="0"/>
              <a:t>Opportunity for a reset, with many new faces and a fresh new legislature</a:t>
            </a:r>
            <a:endParaRPr lang="en-US" sz="2400" dirty="0"/>
          </a:p>
          <a:p>
            <a:r>
              <a:rPr lang="en-US" sz="2400" dirty="0" smtClean="0"/>
              <a:t>Legislature with many connections to you and our organization</a:t>
            </a:r>
          </a:p>
          <a:p>
            <a:r>
              <a:rPr lang="en-US" sz="2400" dirty="0" smtClean="0"/>
              <a:t>New Administration with an interest in moving our state forward – we are here to engage and to help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9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National Election 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630" y="1323542"/>
            <a:ext cx="827881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28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r>
              <a:rPr lang="en-US" sz="2400" dirty="0"/>
              <a:t>Huge voter turnout; 49% of voting eligible population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3 states had double-digit % increases compared to prior 10 mid-term average (1982-2014)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Alaska - 41% with 237,000 of 572,000 registered Alaskans </a:t>
            </a:r>
            <a:r>
              <a:rPr lang="en-US" dirty="0" smtClean="0"/>
              <a:t>voting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sz="1600" dirty="0"/>
          </a:p>
          <a:p>
            <a:r>
              <a:rPr lang="en-US" sz="2400" dirty="0" smtClean="0"/>
              <a:t>Split </a:t>
            </a:r>
            <a:r>
              <a:rPr lang="en-US" sz="2400" dirty="0"/>
              <a:t>verdict </a:t>
            </a:r>
            <a:r>
              <a:rPr lang="en-US" sz="2400" dirty="0" smtClean="0"/>
              <a:t>– House &amp; Senate swung away from each other; unusual for a midterm cycle</a:t>
            </a:r>
            <a:endParaRPr lang="en-US" dirty="0" smtClean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Democrats likely up 38 seats in House, 6 still undecided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Republican 1 seat net gain in Senate (Florida &amp; Mississippi remain)</a:t>
            </a:r>
          </a:p>
          <a:p>
            <a:endParaRPr lang="en-US" sz="1600" dirty="0"/>
          </a:p>
          <a:p>
            <a:r>
              <a:rPr lang="en-US" sz="2400" dirty="0"/>
              <a:t>Many new faces - nearly quarter of Congress leaving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104 House members won’t return in January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sz="1600" dirty="0"/>
          </a:p>
          <a:p>
            <a:r>
              <a:rPr lang="en-US" sz="2400" dirty="0"/>
              <a:t>Younger, more diverse, and more female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Historic year for </a:t>
            </a:r>
            <a:r>
              <a:rPr lang="en-US" dirty="0" smtClean="0"/>
              <a:t>women </a:t>
            </a:r>
            <a:r>
              <a:rPr lang="en-US" dirty="0"/>
              <a:t>– 256 candidates; 114 won (45%)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Largest incoming class of </a:t>
            </a:r>
            <a:r>
              <a:rPr lang="en-US" dirty="0" smtClean="0"/>
              <a:t>women </a:t>
            </a:r>
            <a:r>
              <a:rPr lang="en-US" dirty="0"/>
              <a:t>ever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918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National Takeaways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0249" y="2629859"/>
            <a:ext cx="1642914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28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Senate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0249" y="4650293"/>
            <a:ext cx="1642914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r>
              <a:rPr lang="en-US" sz="2000" dirty="0"/>
              <a:t>House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1257" y="5061707"/>
            <a:ext cx="77948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lvl="0" indent="-457200">
              <a:buFont typeface="Arial" panose="020B0604020202020204" pitchFamily="34" charset="0"/>
              <a:buChar char="•"/>
              <a:defRPr sz="24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r>
              <a:rPr lang="en-US" sz="2000" dirty="0"/>
              <a:t>Democrats 52% majority</a:t>
            </a:r>
          </a:p>
          <a:p>
            <a:r>
              <a:rPr lang="en-US" sz="2000" dirty="0"/>
              <a:t>Narrow margin = work challenges</a:t>
            </a:r>
          </a:p>
          <a:p>
            <a:r>
              <a:rPr lang="en-US" sz="2000" dirty="0"/>
              <a:t>Pelosi likely Speaker, no credible </a:t>
            </a:r>
            <a:r>
              <a:rPr lang="en-US" sz="2000" dirty="0" smtClean="0"/>
              <a:t>alternative</a:t>
            </a:r>
          </a:p>
          <a:p>
            <a:r>
              <a:rPr lang="en-US" sz="2000" dirty="0" smtClean="0"/>
              <a:t>Resolution to University's Land Grant Deficit more uncertain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1257" y="3029969"/>
            <a:ext cx="79578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28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pPr lvl="0"/>
            <a:r>
              <a:rPr lang="en-US" sz="2000" dirty="0" smtClean="0"/>
              <a:t>More conservative </a:t>
            </a:r>
            <a:r>
              <a:rPr lang="en-US" sz="2000" dirty="0"/>
              <a:t>bias</a:t>
            </a:r>
          </a:p>
          <a:p>
            <a:pPr lvl="0"/>
            <a:r>
              <a:rPr lang="en-US" sz="2000" dirty="0" smtClean="0"/>
              <a:t>McConnell to be longest-serving </a:t>
            </a:r>
            <a:r>
              <a:rPr lang="en-US" sz="2000" dirty="0"/>
              <a:t>Republic Leader</a:t>
            </a:r>
          </a:p>
          <a:p>
            <a:pPr lvl="0"/>
            <a:r>
              <a:rPr lang="en-US" sz="2000" dirty="0"/>
              <a:t>Schumer remains top Democrat</a:t>
            </a:r>
          </a:p>
          <a:p>
            <a:pPr lvl="0"/>
            <a:r>
              <a:rPr lang="en-US" sz="2000" dirty="0" smtClean="0"/>
              <a:t>Senate: negotiator role between Democrat </a:t>
            </a:r>
            <a:r>
              <a:rPr lang="en-US" sz="2000" dirty="0"/>
              <a:t>House and </a:t>
            </a:r>
            <a:r>
              <a:rPr lang="en-US" sz="2000" dirty="0" smtClean="0"/>
              <a:t>White </a:t>
            </a:r>
            <a:r>
              <a:rPr lang="en-US" sz="2000" dirty="0"/>
              <a:t>House</a:t>
            </a:r>
          </a:p>
          <a:p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0694" y="1229682"/>
            <a:ext cx="82654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28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pPr marL="0" indent="0">
              <a:buNone/>
            </a:pPr>
            <a:r>
              <a:rPr lang="en-US" sz="2400" b="1" i="1" dirty="0" smtClean="0"/>
              <a:t>Rough 2 years of divided government ahead…..</a:t>
            </a:r>
          </a:p>
          <a:p>
            <a:endParaRPr lang="en-US" sz="1200" b="1" i="1" dirty="0" smtClean="0"/>
          </a:p>
          <a:p>
            <a:pPr marL="0" indent="0">
              <a:buNone/>
            </a:pPr>
            <a:r>
              <a:rPr lang="en-US" sz="2400" b="1" i="1" dirty="0" smtClean="0"/>
              <a:t>    ……polarization likely </a:t>
            </a:r>
            <a:r>
              <a:rPr lang="en-US" sz="2400" b="1" i="1" dirty="0"/>
              <a:t>to increase, making collaboration and compromise </a:t>
            </a:r>
            <a:r>
              <a:rPr lang="en-US" sz="2400" b="1" i="1" dirty="0" smtClean="0"/>
              <a:t>more difficult…..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0057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Alaska Statewide 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6005" y="1460599"/>
            <a:ext cx="79342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28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r>
              <a:rPr lang="en-US" sz="2400" dirty="0" smtClean="0"/>
              <a:t>Congressman </a:t>
            </a:r>
            <a:r>
              <a:rPr lang="en-US" sz="2400" dirty="0"/>
              <a:t>Young reelected to </a:t>
            </a:r>
            <a:r>
              <a:rPr lang="en-US" sz="2400" dirty="0" smtClean="0"/>
              <a:t>24th </a:t>
            </a:r>
            <a:r>
              <a:rPr lang="en-US" sz="2400" dirty="0"/>
              <a:t>term </a:t>
            </a:r>
            <a:r>
              <a:rPr lang="en-US" sz="2400" dirty="0" smtClean="0"/>
              <a:t>- </a:t>
            </a:r>
            <a:r>
              <a:rPr lang="en-US" sz="2400" dirty="0"/>
              <a:t>longest-serving member of </a:t>
            </a:r>
            <a:r>
              <a:rPr lang="en-US" sz="2400" dirty="0" smtClean="0"/>
              <a:t>Congress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9 </a:t>
            </a:r>
            <a:r>
              <a:rPr lang="en-US" dirty="0"/>
              <a:t>points over challenger </a:t>
            </a:r>
            <a:r>
              <a:rPr lang="en-US" dirty="0" err="1"/>
              <a:t>Alyse</a:t>
            </a:r>
            <a:r>
              <a:rPr lang="en-US" dirty="0"/>
              <a:t> Galvin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400" dirty="0"/>
              <a:t>Senator Murkowski </a:t>
            </a:r>
            <a:r>
              <a:rPr lang="en-US" sz="2400" dirty="0" smtClean="0"/>
              <a:t>moves </a:t>
            </a:r>
            <a:r>
              <a:rPr lang="en-US" sz="2400" dirty="0"/>
              <a:t>to 9th in seniority in the Senate Majority</a:t>
            </a:r>
          </a:p>
          <a:p>
            <a:endParaRPr lang="en-US" sz="1600" dirty="0"/>
          </a:p>
          <a:p>
            <a:r>
              <a:rPr lang="en-US" sz="2400" dirty="0" smtClean="0"/>
              <a:t>Mike Dunleavy Governor-Elect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8 points over Begich (52% to 44%)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Governor Walker pulled ~ 2% not enough to make a </a:t>
            </a:r>
            <a:r>
              <a:rPr lang="en-US" dirty="0" smtClean="0"/>
              <a:t>difference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sz="1600" dirty="0"/>
          </a:p>
          <a:p>
            <a:r>
              <a:rPr lang="en-US" sz="2400" dirty="0" smtClean="0"/>
              <a:t>Dunleavy campaign platform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Restore Law &amp; Order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Cut the Budget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Protect the </a:t>
            </a:r>
            <a:r>
              <a:rPr lang="en-US" dirty="0" smtClean="0"/>
              <a:t>Dividend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Resource Development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37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What Did Election Tell Us?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571" y="1338564"/>
            <a:ext cx="819805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28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r>
              <a:rPr lang="en-US" sz="2400" dirty="0" smtClean="0"/>
              <a:t>The majority of Alaskans want smaller budgets and bigger dividends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400" dirty="0" smtClean="0"/>
              <a:t>Huge philosophical </a:t>
            </a:r>
            <a:r>
              <a:rPr lang="en-US" sz="2400" dirty="0"/>
              <a:t>shift from where we were just last </a:t>
            </a:r>
            <a:r>
              <a:rPr lang="en-US" sz="2400" dirty="0" smtClean="0"/>
              <a:t>year</a:t>
            </a:r>
          </a:p>
          <a:p>
            <a:endParaRPr lang="en-US" sz="2400" dirty="0"/>
          </a:p>
          <a:p>
            <a:r>
              <a:rPr lang="en-US" sz="2400" dirty="0" smtClean="0"/>
              <a:t>Significantly more conservative Administration and Legislature</a:t>
            </a:r>
          </a:p>
          <a:p>
            <a:endParaRPr lang="en-US" sz="2400" dirty="0" smtClean="0"/>
          </a:p>
          <a:p>
            <a:r>
              <a:rPr lang="en-US" sz="2400" dirty="0" smtClean="0"/>
              <a:t>3-year legislative battle culminated in an agreement  to use Earnings Reserve to support state spending – imperiled? </a:t>
            </a:r>
            <a:endParaRPr lang="en-US" sz="2400" dirty="0"/>
          </a:p>
          <a:p>
            <a:endParaRPr lang="en-US" dirty="0"/>
          </a:p>
          <a:p>
            <a:r>
              <a:rPr lang="en-US" sz="2400" dirty="0" smtClean="0"/>
              <a:t>Investment in education was not significant part of public dialogue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92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9210" y="1156002"/>
            <a:ext cx="76389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28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pPr marL="0" indent="0">
              <a:buNone/>
            </a:pPr>
            <a:r>
              <a:rPr lang="en-US" sz="2200" b="1" dirty="0"/>
              <a:t>Restore Law and Order</a:t>
            </a:r>
            <a:endParaRPr lang="en-US" sz="2200" dirty="0"/>
          </a:p>
          <a:p>
            <a:pPr lvl="1"/>
            <a:r>
              <a:rPr lang="en-US" sz="1800" dirty="0"/>
              <a:t>First priority of government is public safety </a:t>
            </a:r>
          </a:p>
          <a:p>
            <a:pPr lvl="1"/>
            <a:r>
              <a:rPr lang="en-US" sz="1800" dirty="0" smtClean="0"/>
              <a:t>Spending increases most likely </a:t>
            </a:r>
            <a:r>
              <a:rPr lang="en-US" sz="1800" dirty="0"/>
              <a:t>to be in </a:t>
            </a:r>
            <a:r>
              <a:rPr lang="en-US" sz="1800" dirty="0" smtClean="0"/>
              <a:t>those areas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200" b="1" dirty="0" smtClean="0"/>
              <a:t>Cut </a:t>
            </a:r>
            <a:r>
              <a:rPr lang="en-US" sz="2200" b="1" dirty="0"/>
              <a:t>the Budget</a:t>
            </a:r>
            <a:endParaRPr lang="en-US" sz="2200" dirty="0"/>
          </a:p>
          <a:p>
            <a:pPr lvl="1"/>
            <a:r>
              <a:rPr lang="en-US" sz="1800" dirty="0"/>
              <a:t>Alaska’s fiscal problems are </a:t>
            </a:r>
            <a:r>
              <a:rPr lang="en-US" sz="1800" dirty="0" smtClean="0"/>
              <a:t>driven by large state </a:t>
            </a:r>
            <a:r>
              <a:rPr lang="en-US" sz="1800" dirty="0"/>
              <a:t>budgets</a:t>
            </a:r>
          </a:p>
          <a:p>
            <a:pPr lvl="1"/>
            <a:r>
              <a:rPr lang="en-US" sz="1800" dirty="0"/>
              <a:t>Shrink government to a sustainable level ~ $4billion annually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$700 million below this year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$900 million below projections for </a:t>
            </a:r>
            <a:r>
              <a:rPr lang="en-US" sz="1400" dirty="0" smtClean="0"/>
              <a:t>next year</a:t>
            </a:r>
            <a:endParaRPr lang="en-US" sz="1400" dirty="0"/>
          </a:p>
          <a:p>
            <a:pPr lvl="1"/>
            <a:r>
              <a:rPr lang="en-US" sz="1800" dirty="0" smtClean="0"/>
              <a:t>Balancing </a:t>
            </a:r>
            <a:r>
              <a:rPr lang="en-US" sz="1800" dirty="0"/>
              <a:t>shouldn’t require new taxes or </a:t>
            </a:r>
            <a:r>
              <a:rPr lang="en-US" sz="1800" dirty="0" smtClean="0"/>
              <a:t>lower </a:t>
            </a:r>
            <a:r>
              <a:rPr lang="en-US" sz="1800" dirty="0"/>
              <a:t>dividends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200" b="1" dirty="0" smtClean="0"/>
              <a:t>Protect </a:t>
            </a:r>
            <a:r>
              <a:rPr lang="en-US" sz="2200" b="1" dirty="0"/>
              <a:t>the Dividend</a:t>
            </a:r>
            <a:endParaRPr lang="en-US" sz="2200" dirty="0"/>
          </a:p>
          <a:p>
            <a:pPr lvl="1"/>
            <a:r>
              <a:rPr lang="en-US" sz="1800" dirty="0" smtClean="0"/>
              <a:t>Belongs </a:t>
            </a:r>
            <a:r>
              <a:rPr lang="en-US" sz="1800" dirty="0"/>
              <a:t>to the public, not the </a:t>
            </a:r>
            <a:r>
              <a:rPr lang="en-US" sz="1800" dirty="0" smtClean="0"/>
              <a:t>government</a:t>
            </a:r>
            <a:endParaRPr lang="en-US" sz="1800" dirty="0"/>
          </a:p>
          <a:p>
            <a:pPr lvl="1"/>
            <a:r>
              <a:rPr lang="en-US" sz="1800" dirty="0"/>
              <a:t>Return to </a:t>
            </a:r>
            <a:r>
              <a:rPr lang="en-US" sz="1800" dirty="0" smtClean="0"/>
              <a:t>statutory “full” </a:t>
            </a:r>
            <a:r>
              <a:rPr lang="en-US" sz="1800" dirty="0"/>
              <a:t>dividend formula</a:t>
            </a:r>
          </a:p>
          <a:p>
            <a:pPr lvl="1"/>
            <a:r>
              <a:rPr lang="en-US" sz="1800" dirty="0"/>
              <a:t>Constitutionalize </a:t>
            </a:r>
            <a:r>
              <a:rPr lang="en-US" sz="1800" dirty="0" smtClean="0"/>
              <a:t>dividend </a:t>
            </a:r>
            <a:r>
              <a:rPr lang="en-US" sz="1800" dirty="0"/>
              <a:t>payout formula</a:t>
            </a:r>
          </a:p>
          <a:p>
            <a:pPr lvl="1"/>
            <a:r>
              <a:rPr lang="en-US" sz="1800" dirty="0"/>
              <a:t>Annually inflation proof the fund</a:t>
            </a:r>
          </a:p>
          <a:p>
            <a:pPr lvl="1"/>
            <a:r>
              <a:rPr lang="en-US" sz="1800" dirty="0"/>
              <a:t>Repay previously shorted dividend amounts from prior 3 years ~ $2.2 - $2.4 billion cost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0695" y="61763"/>
            <a:ext cx="8229600" cy="957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What Did Election Tell Us?</a:t>
            </a:r>
          </a:p>
        </p:txBody>
      </p:sp>
    </p:spTree>
    <p:extLst>
      <p:ext uri="{BB962C8B-B14F-4D97-AF65-F5344CB8AC3E}">
        <p14:creationId xmlns:p14="http://schemas.microsoft.com/office/powerpoint/2010/main" val="42255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31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Alaska Legislature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6005" y="1302419"/>
            <a:ext cx="76389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buFont typeface="Arial" panose="020B0604020202020204" pitchFamily="34" charset="0"/>
              <a:buChar char="•"/>
              <a:defRPr sz="2800"/>
            </a:lvl1pPr>
            <a:lvl2pPr marL="914400" lvl="1" indent="-457200">
              <a:buFont typeface="Courier New" panose="02070309020205020404" pitchFamily="49" charset="0"/>
              <a:buChar char="o"/>
              <a:defRPr sz="2400"/>
            </a:lvl2pPr>
          </a:lstStyle>
          <a:p>
            <a:r>
              <a:rPr lang="en-US" sz="2400" dirty="0" smtClean="0"/>
              <a:t>Dunleavy –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educator and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UA alum to be Governor (after Jay Hammond)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400" dirty="0" smtClean="0"/>
              <a:t>  4 new Senators – but 2 are moving from House</a:t>
            </a:r>
          </a:p>
          <a:p>
            <a:r>
              <a:rPr lang="en-US" sz="2400" dirty="0" smtClean="0"/>
              <a:t>12 new Representatives – but 1 returning</a:t>
            </a:r>
          </a:p>
          <a:p>
            <a:endParaRPr lang="en-US" sz="1600" dirty="0"/>
          </a:p>
          <a:p>
            <a:r>
              <a:rPr lang="en-US" sz="2400" dirty="0" smtClean="0"/>
              <a:t> 8 new women - 24 total (40%)</a:t>
            </a:r>
          </a:p>
          <a:p>
            <a:endParaRPr lang="en-US" sz="1400" dirty="0"/>
          </a:p>
          <a:p>
            <a:r>
              <a:rPr lang="en-US" sz="2400" dirty="0" smtClean="0"/>
              <a:t>30 have attended UA (50%)</a:t>
            </a:r>
          </a:p>
          <a:p>
            <a:endParaRPr lang="en-US" sz="1400" dirty="0"/>
          </a:p>
          <a:p>
            <a:r>
              <a:rPr lang="en-US" sz="2400" dirty="0" smtClean="0"/>
              <a:t>14 former UA employees</a:t>
            </a:r>
          </a:p>
          <a:p>
            <a:endParaRPr lang="en-US" sz="1400" dirty="0"/>
          </a:p>
          <a:p>
            <a:r>
              <a:rPr lang="en-US" sz="2400" dirty="0" smtClean="0"/>
              <a:t>44 Bachelors/17 Masters/6 Advanced</a:t>
            </a:r>
          </a:p>
          <a:p>
            <a:endParaRPr lang="en-US" sz="1600" dirty="0"/>
          </a:p>
          <a:p>
            <a:r>
              <a:rPr lang="en-US" sz="2400" dirty="0"/>
              <a:t> </a:t>
            </a:r>
            <a:r>
              <a:rPr lang="en-US" sz="2400" dirty="0" smtClean="0"/>
              <a:t> 1 Student </a:t>
            </a:r>
            <a:r>
              <a:rPr lang="en-US" sz="2400" dirty="0"/>
              <a:t>Regent 1982-84 Rep Sara </a:t>
            </a:r>
            <a:r>
              <a:rPr lang="en-US" sz="2400" dirty="0" err="1"/>
              <a:t>Hannan</a:t>
            </a:r>
            <a:r>
              <a:rPr lang="en-US" sz="2400" dirty="0"/>
              <a:t> Juneau</a:t>
            </a:r>
          </a:p>
        </p:txBody>
      </p:sp>
    </p:spTree>
    <p:extLst>
      <p:ext uri="{BB962C8B-B14F-4D97-AF65-F5344CB8AC3E}">
        <p14:creationId xmlns:p14="http://schemas.microsoft.com/office/powerpoint/2010/main" val="27758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11838651"/>
              </p:ext>
            </p:extLst>
          </p:nvPr>
        </p:nvGraphicFramePr>
        <p:xfrm>
          <a:off x="290035" y="-521013"/>
          <a:ext cx="8563929" cy="5020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60E4-CBA3-5E44-BB89-F3B72AE1CC60}" type="slidenum">
              <a:rPr lang="en-US" smtClean="0">
                <a:solidFill>
                  <a:srgbClr val="000000"/>
                </a:solidFill>
              </a:r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70695" y="61763"/>
            <a:ext cx="8229600" cy="957263"/>
          </a:xfrm>
        </p:spPr>
        <p:txBody>
          <a:bodyPr/>
          <a:lstStyle/>
          <a:p>
            <a:r>
              <a:rPr lang="en-US" sz="3200" dirty="0" smtClean="0"/>
              <a:t>Commitment Continuum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8881" y="3215695"/>
            <a:ext cx="6230471" cy="0"/>
          </a:xfrm>
          <a:prstGeom prst="straightConnector1">
            <a:avLst/>
          </a:prstGeom>
          <a:ln w="1809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0787" y="2615530"/>
            <a:ext cx="6831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long-term success we must  ……..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 ….move Legislators from </a:t>
            </a:r>
            <a:r>
              <a:rPr lang="en-US" sz="2000" b="1" dirty="0" smtClean="0"/>
              <a:t>Awareness</a:t>
            </a:r>
            <a:r>
              <a:rPr lang="en-US" sz="2000" dirty="0" smtClean="0"/>
              <a:t> to </a:t>
            </a:r>
            <a:r>
              <a:rPr lang="en-US" sz="2000" b="1" dirty="0" smtClean="0"/>
              <a:t>Ownership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19240" y="4116466"/>
            <a:ext cx="683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They need opportunities to </a:t>
            </a:r>
            <a:r>
              <a:rPr lang="en-US" sz="2000" b="1" dirty="0" smtClean="0"/>
              <a:t>Experience</a:t>
            </a:r>
            <a:r>
              <a:rPr lang="en-US" sz="2000" dirty="0" smtClean="0"/>
              <a:t> and </a:t>
            </a:r>
            <a:r>
              <a:rPr lang="en-US" sz="2000" b="1" dirty="0" smtClean="0"/>
              <a:t>Participate</a:t>
            </a:r>
            <a:r>
              <a:rPr lang="en-US" sz="2000" dirty="0" smtClean="0"/>
              <a:t>….</a:t>
            </a:r>
          </a:p>
          <a:p>
            <a:endParaRPr lang="en-US" sz="2000" dirty="0" smtClean="0"/>
          </a:p>
          <a:p>
            <a:r>
              <a:rPr lang="en-US" sz="2000" dirty="0" smtClean="0"/>
              <a:t>     …….in our activities and events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69563" y="5423655"/>
            <a:ext cx="5155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Familiarization = Appreciation = </a:t>
            </a:r>
            <a:r>
              <a:rPr lang="en-US" sz="2000" b="1" dirty="0" smtClean="0"/>
              <a:t>Success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560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6593</TotalTime>
  <Words>1436</Words>
  <Application>Microsoft Office PowerPoint</Application>
  <PresentationFormat>On-screen Show (4:3)</PresentationFormat>
  <Paragraphs>334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Calisto MT</vt:lpstr>
      <vt:lpstr>Courier New</vt:lpstr>
      <vt:lpstr>Wingdings</vt:lpstr>
      <vt:lpstr>Genesis</vt:lpstr>
      <vt:lpstr>Political Preview Election Implications &amp; Legislative Forecast</vt:lpstr>
      <vt:lpstr>Year Around Advocacy</vt:lpstr>
      <vt:lpstr>National Election Results</vt:lpstr>
      <vt:lpstr>National Takeaways</vt:lpstr>
      <vt:lpstr>Alaska Statewide Results</vt:lpstr>
      <vt:lpstr>What Did Election Tell Us?</vt:lpstr>
      <vt:lpstr>PowerPoint Presentation</vt:lpstr>
      <vt:lpstr>31st Alaska Legislature</vt:lpstr>
      <vt:lpstr>Commitment Continuum</vt:lpstr>
      <vt:lpstr>Current Senate Organization</vt:lpstr>
      <vt:lpstr>Senate Election Results</vt:lpstr>
      <vt:lpstr>Existing House Organization</vt:lpstr>
      <vt:lpstr>House Election Results</vt:lpstr>
      <vt:lpstr>LeBon Organization</vt:lpstr>
      <vt:lpstr>Dodge Organization</vt:lpstr>
      <vt:lpstr>Alaska’s Fiscal Situation</vt:lpstr>
      <vt:lpstr>Alaska’s Fiscal Situation</vt:lpstr>
      <vt:lpstr>Alaska’s Fiscal Situation</vt:lpstr>
      <vt:lpstr>Alaska’s Revenue Mix</vt:lpstr>
      <vt:lpstr>Alaska’s Spending vs Revenue</vt:lpstr>
      <vt:lpstr>University’s Budget in Context</vt:lpstr>
      <vt:lpstr>PowerPoint Presentation</vt:lpstr>
      <vt:lpstr>2019 Legislative Agenda</vt:lpstr>
      <vt:lpstr>Challenges</vt:lpstr>
      <vt:lpstr>Conclusions</vt:lpstr>
    </vt:vector>
  </TitlesOfParts>
  <Company>University of Alaska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Governance</dc:title>
  <dc:creator>Monique Musick</dc:creator>
  <cp:lastModifiedBy>Miles C Baker</cp:lastModifiedBy>
  <cp:revision>517</cp:revision>
  <cp:lastPrinted>2018-01-18T20:19:12Z</cp:lastPrinted>
  <dcterms:created xsi:type="dcterms:W3CDTF">2015-08-10T16:28:03Z</dcterms:created>
  <dcterms:modified xsi:type="dcterms:W3CDTF">2018-11-20T07:58:46Z</dcterms:modified>
</cp:coreProperties>
</file>