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7"/>
  </p:notesMasterIdLst>
  <p:handoutMasterIdLst>
    <p:handoutMasterId r:id="rId58"/>
  </p:handoutMasterIdLst>
  <p:sldIdLst>
    <p:sldId id="256" r:id="rId2"/>
    <p:sldId id="257" r:id="rId3"/>
    <p:sldId id="272" r:id="rId4"/>
    <p:sldId id="286" r:id="rId5"/>
    <p:sldId id="275" r:id="rId6"/>
    <p:sldId id="363" r:id="rId7"/>
    <p:sldId id="371" r:id="rId8"/>
    <p:sldId id="260" r:id="rId9"/>
    <p:sldId id="300" r:id="rId10"/>
    <p:sldId id="396" r:id="rId11"/>
    <p:sldId id="321" r:id="rId12"/>
    <p:sldId id="302" r:id="rId13"/>
    <p:sldId id="313" r:id="rId14"/>
    <p:sldId id="293" r:id="rId15"/>
    <p:sldId id="390" r:id="rId16"/>
    <p:sldId id="391" r:id="rId17"/>
    <p:sldId id="287" r:id="rId18"/>
    <p:sldId id="397" r:id="rId19"/>
    <p:sldId id="323" r:id="rId20"/>
    <p:sldId id="398" r:id="rId21"/>
    <p:sldId id="364" r:id="rId22"/>
    <p:sldId id="368" r:id="rId23"/>
    <p:sldId id="376" r:id="rId24"/>
    <p:sldId id="377" r:id="rId25"/>
    <p:sldId id="379" r:id="rId26"/>
    <p:sldId id="380" r:id="rId27"/>
    <p:sldId id="382" r:id="rId28"/>
    <p:sldId id="383" r:id="rId29"/>
    <p:sldId id="389" r:id="rId30"/>
    <p:sldId id="370" r:id="rId31"/>
    <p:sldId id="392" r:id="rId32"/>
    <p:sldId id="395" r:id="rId33"/>
    <p:sldId id="278" r:id="rId34"/>
    <p:sldId id="263" r:id="rId35"/>
    <p:sldId id="291" r:id="rId36"/>
    <p:sldId id="351" r:id="rId37"/>
    <p:sldId id="352" r:id="rId38"/>
    <p:sldId id="353" r:id="rId39"/>
    <p:sldId id="354" r:id="rId40"/>
    <p:sldId id="355" r:id="rId41"/>
    <p:sldId id="356" r:id="rId42"/>
    <p:sldId id="357" r:id="rId43"/>
    <p:sldId id="358" r:id="rId44"/>
    <p:sldId id="280" r:id="rId45"/>
    <p:sldId id="271" r:id="rId46"/>
    <p:sldId id="282" r:id="rId47"/>
    <p:sldId id="326" r:id="rId48"/>
    <p:sldId id="304" r:id="rId49"/>
    <p:sldId id="308" r:id="rId50"/>
    <p:sldId id="324" r:id="rId51"/>
    <p:sldId id="307" r:id="rId52"/>
    <p:sldId id="399" r:id="rId53"/>
    <p:sldId id="294" r:id="rId54"/>
    <p:sldId id="312" r:id="rId55"/>
    <p:sldId id="258" r:id="rId5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lesia M Kruckenberg" initials="AMK"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C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2" autoAdjust="0"/>
    <p:restoredTop sz="94660"/>
  </p:normalViewPr>
  <p:slideViewPr>
    <p:cSldViewPr snapToGrid="0">
      <p:cViewPr>
        <p:scale>
          <a:sx n="150" d="100"/>
          <a:sy n="150" d="100"/>
        </p:scale>
        <p:origin x="1416" y="9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commentAuthors" Target="commentAuthor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openxmlformats.org/officeDocument/2006/relationships/oleObject" Target="file:///\\sw-redbear.apps.ad.alaska.edu\bir\Swbudget\FY20%20Budget%20Development\BOR%202018_09\Operating\Budget%20&amp;%20Enrollment%20Charts.xlsx" TargetMode="External"/><Relationship Id="rId4" Type="http://schemas.openxmlformats.org/officeDocument/2006/relationships/chartUserShapes" Target="../drawings/drawing1.xml"/><Relationship Id="rId1" Type="http://schemas.microsoft.com/office/2011/relationships/chartStyle" Target="style1.xml"/><Relationship Id="rId2"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sw-redbear.apps.ad.alaska.edu\bir\Swbudget\FY20%20Budget%20Development\BOR%202018_11\Operating\References\Revenue%20and%20Expenditure%20Actuals%20(charts).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sw-redbear.apps.ad.alaska.edu\bir\Swbudget\FY20%20Budget%20Development\BOR%202018_11\Operating\References\Revenue%20and%20Expenditure%20Actuals%20(charts).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sw-redbear.apps.ad.alaska.edu\bir\Swbudget\FY20%20Budget%20Development\BOR%202018_11\Operating\References\Revenue%20and%20Expenditure%20Actuals%20(charts).xlsx" TargetMode="External"/><Relationship Id="rId4" Type="http://schemas.openxmlformats.org/officeDocument/2006/relationships/chartUserShapes" Target="../drawings/drawing2.xml"/><Relationship Id="rId1" Type="http://schemas.microsoft.com/office/2011/relationships/chartStyle" Target="style5.xml"/><Relationship Id="rId2" Type="http://schemas.microsoft.com/office/2011/relationships/chartColorStyle" Target="colors5.xml"/></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oleObject" Target="file:///\\sw-redbear.apps.ad.alaska.edu\bir\Swbudget\BOR\2018\June%202018\FY19%20Capital%20Budget%20Chart%20and%20Appriopriation%20History.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4" Type="http://schemas.openxmlformats.org/officeDocument/2006/relationships/chartUserShapes" Target="../drawings/drawing3.xml"/><Relationship Id="rId1" Type="http://schemas.microsoft.com/office/2011/relationships/chartStyle" Target="style7.xml"/><Relationship Id="rId2" Type="http://schemas.microsoft.com/office/2011/relationships/chartColorStyle" Target="colors7.xml"/></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'ugf &amp; enrollment chg FY15-18'!$B$1</c:f>
              <c:strCache>
                <c:ptCount val="1"/>
                <c:pt idx="0">
                  <c:v>Unrestricted General Funds (UGF)</c:v>
                </c:pt>
              </c:strCache>
            </c:strRef>
          </c:tx>
          <c:spPr>
            <a:solidFill>
              <a:schemeClr val="accent1"/>
            </a:solidFill>
            <a:ln>
              <a:noFill/>
            </a:ln>
            <a:effectLst/>
          </c:spPr>
          <c:invertIfNegative val="0"/>
          <c:dLbls>
            <c:dLbl>
              <c:idx val="0"/>
              <c:layout>
                <c:manualLayout>
                  <c:x val="-1.27313316233893E-17"/>
                  <c:y val="0.027777777777777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6C6-42DE-8CFF-0838120B0C5D}"/>
                </c:ext>
                <c:ext xmlns:c15="http://schemas.microsoft.com/office/drawing/2012/chart" uri="{CE6537A1-D6FC-4f65-9D91-7224C49458BB}"/>
              </c:extLst>
            </c:dLbl>
            <c:dLbl>
              <c:idx val="1"/>
              <c:layout>
                <c:manualLayout>
                  <c:x val="-5.09253264935571E-17"/>
                  <c:y val="0.023148148148148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6C6-42DE-8CFF-0838120B0C5D}"/>
                </c:ext>
                <c:ext xmlns:c15="http://schemas.microsoft.com/office/drawing/2012/chart" uri="{CE6537A1-D6FC-4f65-9D91-7224C49458BB}"/>
              </c:extLst>
            </c:dLbl>
            <c:dLbl>
              <c:idx val="2"/>
              <c:layout>
                <c:manualLayout>
                  <c:x val="0.00277777717021502"/>
                  <c:y val="-8.48755627201336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6C6-42DE-8CFF-0838120B0C5D}"/>
                </c:ext>
                <c:ext xmlns:c15="http://schemas.microsoft.com/office/drawing/2012/chart" uri="{CE6537A1-D6FC-4f65-9D91-7224C49458BB}"/>
              </c:extLst>
            </c:dLbl>
            <c:dLbl>
              <c:idx val="3"/>
              <c:layout>
                <c:manualLayout>
                  <c:x val="0.0"/>
                  <c:y val="-0.018518518518518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6C6-42DE-8CFF-0838120B0C5D}"/>
                </c:ext>
                <c:ext xmlns:c15="http://schemas.microsoft.com/office/drawing/2012/chart" uri="{CE6537A1-D6FC-4f65-9D91-7224C49458BB}"/>
              </c:extLst>
            </c:dLbl>
            <c:dLbl>
              <c:idx val="4"/>
              <c:layout>
                <c:manualLayout>
                  <c:x val="0.0"/>
                  <c:y val="-0.046296296296296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16C6-42DE-8CFF-0838120B0C5D}"/>
                </c:ext>
                <c:ext xmlns:c15="http://schemas.microsoft.com/office/drawing/2012/chart" uri="{CE6537A1-D6FC-4f65-9D91-7224C49458BB}"/>
              </c:extLst>
            </c:dLbl>
            <c:dLbl>
              <c:idx val="5"/>
              <c:layout>
                <c:manualLayout>
                  <c:x val="-0.00277777717021507"/>
                  <c:y val="-0.0092592592592594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16C6-42DE-8CFF-0838120B0C5D}"/>
                </c:ext>
                <c:ext xmlns:c15="http://schemas.microsoft.com/office/drawing/2012/chart" uri="{CE6537A1-D6FC-4f65-9D91-7224C49458BB}"/>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'ugf &amp; enrollment chg FY15-18'!$A$2:$A$7</c:f>
              <c:strCache>
                <c:ptCount val="6"/>
                <c:pt idx="0">
                  <c:v>FY14</c:v>
                </c:pt>
                <c:pt idx="1">
                  <c:v>FY15</c:v>
                </c:pt>
                <c:pt idx="2">
                  <c:v>FY16</c:v>
                </c:pt>
                <c:pt idx="3">
                  <c:v>FY17</c:v>
                </c:pt>
                <c:pt idx="4">
                  <c:v>FY18 </c:v>
                </c:pt>
                <c:pt idx="5">
                  <c:v>FY19</c:v>
                </c:pt>
              </c:strCache>
            </c:strRef>
          </c:cat>
          <c:val>
            <c:numRef>
              <c:f>'ugf &amp; enrollment chg FY15-18'!$B$2:$B$7</c:f>
              <c:numCache>
                <c:formatCode>_("$"* #,##0.0_);_("$"* \(#,##0.0\);_("$"* "-"??_);_(@_)</c:formatCode>
                <c:ptCount val="6"/>
                <c:pt idx="0">
                  <c:v>377.6</c:v>
                </c:pt>
                <c:pt idx="1">
                  <c:v>375.2</c:v>
                </c:pt>
                <c:pt idx="2">
                  <c:v>350.8</c:v>
                </c:pt>
                <c:pt idx="3">
                  <c:v>324.8999999999999</c:v>
                </c:pt>
                <c:pt idx="4">
                  <c:v>317.0</c:v>
                </c:pt>
                <c:pt idx="5">
                  <c:v>327.0</c:v>
                </c:pt>
              </c:numCache>
            </c:numRef>
          </c:val>
          <c:extLst xmlns:c16r2="http://schemas.microsoft.com/office/drawing/2015/06/chart">
            <c:ext xmlns:c16="http://schemas.microsoft.com/office/drawing/2014/chart" uri="{C3380CC4-5D6E-409C-BE32-E72D297353CC}">
              <c16:uniqueId val="{00000006-16C6-42DE-8CFF-0838120B0C5D}"/>
            </c:ext>
          </c:extLst>
        </c:ser>
        <c:ser>
          <c:idx val="1"/>
          <c:order val="1"/>
          <c:tx>
            <c:strRef>
              <c:f>'ugf &amp; enrollment chg FY15-18'!$C$1</c:f>
              <c:strCache>
                <c:ptCount val="1"/>
                <c:pt idx="0">
                  <c:v>Cumulative Impact = $195M</c:v>
                </c:pt>
              </c:strCache>
            </c:strRef>
          </c:tx>
          <c:spPr>
            <a:solidFill>
              <a:schemeClr val="accent2"/>
            </a:solidFill>
            <a:ln>
              <a:noFill/>
            </a:ln>
            <a:effectLst/>
          </c:spPr>
          <c:invertIfNegative val="0"/>
          <c:dLbls>
            <c:dLbl>
              <c:idx val="0"/>
              <c:delete val="1"/>
              <c:extLst xmlns:c16r2="http://schemas.microsoft.com/office/drawing/2015/06/chart">
                <c:ext xmlns:c16="http://schemas.microsoft.com/office/drawing/2014/chart" uri="{C3380CC4-5D6E-409C-BE32-E72D297353CC}">
                  <c16:uniqueId val="{00000007-16C6-42DE-8CFF-0838120B0C5D}"/>
                </c:ext>
                <c:ext xmlns:c15="http://schemas.microsoft.com/office/drawing/2012/chart" uri="{CE6537A1-D6FC-4f65-9D91-7224C49458BB}"/>
              </c:extLst>
            </c:dLbl>
            <c:dLbl>
              <c:idx val="1"/>
              <c:layout>
                <c:manualLayout>
                  <c:x val="-0.00277777717021497"/>
                  <c:y val="-0.050925925925925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16C6-42DE-8CFF-0838120B0C5D}"/>
                </c:ext>
                <c:ext xmlns:c15="http://schemas.microsoft.com/office/drawing/2012/chart" uri="{CE6537A1-D6FC-4f65-9D91-7224C49458BB}"/>
              </c:extLst>
            </c:dLbl>
            <c:dLbl>
              <c:idx val="2"/>
              <c:layout>
                <c:manualLayout>
                  <c:x val="-0.00277777717021497"/>
                  <c:y val="-0.0092592592592592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16C6-42DE-8CFF-0838120B0C5D}"/>
                </c:ext>
                <c:ext xmlns:c15="http://schemas.microsoft.com/office/drawing/2012/chart" uri="{CE6537A1-D6FC-4f65-9D91-7224C49458BB}"/>
              </c:extLst>
            </c:dLbl>
            <c:dLbl>
              <c:idx val="3"/>
              <c:layout>
                <c:manualLayout>
                  <c:x val="-1.01850652987114E-16"/>
                  <c:y val="-0.032407407407407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16C6-42DE-8CFF-0838120B0C5D}"/>
                </c:ext>
                <c:ext xmlns:c15="http://schemas.microsoft.com/office/drawing/2012/chart" uri="{CE6537A1-D6FC-4f65-9D91-7224C49458BB}"/>
              </c:extLst>
            </c:dLbl>
            <c:dLbl>
              <c:idx val="4"/>
              <c:layout>
                <c:manualLayout>
                  <c:x val="0.0"/>
                  <c:y val="-0.055555555555555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16C6-42DE-8CFF-0838120B0C5D}"/>
                </c:ext>
                <c:ext xmlns:c15="http://schemas.microsoft.com/office/drawing/2012/chart" uri="{CE6537A1-D6FC-4f65-9D91-7224C49458BB}"/>
              </c:extLst>
            </c:dLbl>
            <c:dLbl>
              <c:idx val="5"/>
              <c:layout>
                <c:manualLayout>
                  <c:x val="0.0"/>
                  <c:y val="-0.023148148148148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16C6-42DE-8CFF-0838120B0C5D}"/>
                </c:ext>
                <c:ext xmlns:c15="http://schemas.microsoft.com/office/drawing/2012/chart" uri="{CE6537A1-D6FC-4f65-9D91-7224C49458BB}"/>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'ugf &amp; enrollment chg FY15-18'!$C$2:$C$7</c:f>
              <c:numCache>
                <c:formatCode>_("$"* #,##0.0_);_("$"* \(#,##0.0\);_("$"* "-"??_);_(@_)</c:formatCode>
                <c:ptCount val="6"/>
                <c:pt idx="1">
                  <c:v>2.500000000000034</c:v>
                </c:pt>
                <c:pt idx="2">
                  <c:v>26.80000000000001</c:v>
                </c:pt>
                <c:pt idx="3">
                  <c:v>52.70000000000005</c:v>
                </c:pt>
                <c:pt idx="4">
                  <c:v>60.60000000000002</c:v>
                </c:pt>
                <c:pt idx="5">
                  <c:v>50.60000000000002</c:v>
                </c:pt>
              </c:numCache>
            </c:numRef>
          </c:val>
          <c:extLst xmlns:c16r2="http://schemas.microsoft.com/office/drawing/2015/06/chart">
            <c:ext xmlns:c16="http://schemas.microsoft.com/office/drawing/2014/chart" uri="{C3380CC4-5D6E-409C-BE32-E72D297353CC}">
              <c16:uniqueId val="{0000000D-16C6-42DE-8CFF-0838120B0C5D}"/>
            </c:ext>
          </c:extLst>
        </c:ser>
        <c:dLbls>
          <c:showLegendKey val="0"/>
          <c:showVal val="0"/>
          <c:showCatName val="0"/>
          <c:showSerName val="0"/>
          <c:showPercent val="0"/>
          <c:showBubbleSize val="0"/>
        </c:dLbls>
        <c:gapWidth val="95"/>
        <c:overlap val="100"/>
        <c:axId val="-2050003904"/>
        <c:axId val="1817997344"/>
      </c:barChart>
      <c:catAx>
        <c:axId val="-2050003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7997344"/>
        <c:crosses val="autoZero"/>
        <c:auto val="1"/>
        <c:lblAlgn val="ctr"/>
        <c:lblOffset val="100"/>
        <c:noMultiLvlLbl val="0"/>
      </c:catAx>
      <c:valAx>
        <c:axId val="1817997344"/>
        <c:scaling>
          <c:orientation val="minMax"/>
        </c:scaling>
        <c:delete val="1"/>
        <c:axPos val="l"/>
        <c:majorGridlines>
          <c:spPr>
            <a:ln w="9525" cap="flat" cmpd="sng" algn="ctr">
              <a:solidFill>
                <a:schemeClr val="tx1">
                  <a:lumMod val="15000"/>
                  <a:lumOff val="85000"/>
                </a:schemeClr>
              </a:solidFill>
              <a:round/>
            </a:ln>
            <a:effectLst/>
          </c:spPr>
        </c:majorGridlines>
        <c:numFmt formatCode="_(&quot;$&quot;* #,##0.0_);_(&quot;$&quot;* \(#,##0.0\);_(&quot;$&quot;* &quot;-&quot;??_);_(@_)" sourceLinked="1"/>
        <c:majorTickMark val="none"/>
        <c:minorTickMark val="none"/>
        <c:tickLblPos val="nextTo"/>
        <c:crossAx val="-2050003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40" b="0" i="0" u="sng" strike="noStrike" kern="1200" baseline="0">
                <a:solidFill>
                  <a:srgbClr val="000000"/>
                </a:solidFill>
                <a:latin typeface="Times New Roman" panose="02020603050405020304" pitchFamily="18" charset="0"/>
                <a:ea typeface="Arial"/>
                <a:cs typeface="Times New Roman" panose="02020603050405020304" pitchFamily="18" charset="0"/>
              </a:defRPr>
            </a:pPr>
            <a:r>
              <a:rPr lang="en-US" u="sng" dirty="0"/>
              <a:t>Expenditure by Category</a:t>
            </a:r>
          </a:p>
        </c:rich>
      </c:tx>
      <c:overlay val="0"/>
      <c:spPr>
        <a:noFill/>
        <a:ln>
          <a:noFill/>
        </a:ln>
        <a:effectLst/>
      </c:spPr>
      <c:txPr>
        <a:bodyPr rot="0" spcFirstLastPara="1" vertOverflow="ellipsis" vert="horz" wrap="square" anchor="ctr" anchorCtr="1"/>
        <a:lstStyle/>
        <a:p>
          <a:pPr>
            <a:defRPr sz="1440" b="0" i="0" u="sng" strike="noStrike" kern="1200" baseline="0">
              <a:solidFill>
                <a:srgbClr val="000000"/>
              </a:solidFill>
              <a:latin typeface="Times New Roman" panose="02020603050405020304" pitchFamily="18" charset="0"/>
              <a:ea typeface="Arial"/>
              <a:cs typeface="Times New Roman" panose="02020603050405020304" pitchFamily="18" charset="0"/>
            </a:defRPr>
          </a:pPr>
          <a:endParaRPr lang="en-US"/>
        </a:p>
      </c:txPr>
    </c:title>
    <c:autoTitleDeleted val="0"/>
    <c:plotArea>
      <c:layout>
        <c:manualLayout>
          <c:layoutTarget val="inner"/>
          <c:xMode val="edge"/>
          <c:yMode val="edge"/>
          <c:x val="0.165268731757344"/>
          <c:y val="0.189128570216628"/>
          <c:w val="0.617246444483183"/>
          <c:h val="0.67724840854556"/>
        </c:manualLayout>
      </c:layout>
      <c:pieChart>
        <c:varyColors val="1"/>
        <c:dLbls>
          <c:showLegendKey val="0"/>
          <c:showVal val="0"/>
          <c:showCatName val="0"/>
          <c:showSerName val="0"/>
          <c:showPercent val="1"/>
          <c:showBubbleSize val="0"/>
          <c:showLeaderLines val="0"/>
        </c:dLbls>
        <c:firstSliceAng val="0"/>
      </c:pieChart>
      <c:spPr>
        <a:noFill/>
        <a:ln w="25400">
          <a:noFill/>
        </a:ln>
        <a:effectLst/>
      </c:spPr>
    </c:plotArea>
    <c:plotVisOnly val="1"/>
    <c:dispBlanksAs val="zero"/>
    <c:showDLblsOverMax val="0"/>
  </c:chart>
  <c:spPr>
    <a:solidFill>
      <a:srgbClr val="FFFFFF"/>
    </a:solidFill>
    <a:ln w="9525" cap="flat" cmpd="sng" algn="ctr">
      <a:noFill/>
      <a:prstDash val="solid"/>
      <a:round/>
    </a:ln>
    <a:effectLst/>
  </c:spPr>
  <c:txPr>
    <a:bodyPr/>
    <a:lstStyle/>
    <a:p>
      <a:pPr>
        <a:defRPr sz="1200" b="0" i="0" u="none" strike="noStrike" baseline="0">
          <a:solidFill>
            <a:srgbClr val="000000"/>
          </a:solidFill>
          <a:latin typeface="Times New Roman" panose="02020603050405020304" pitchFamily="18" charset="0"/>
          <a:ea typeface="Arial"/>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0865703481358132"/>
          <c:y val="0.0223313150487469"/>
          <c:w val="0.878578556498958"/>
          <c:h val="0.951739351547845"/>
        </c:manualLayout>
      </c:layout>
      <c:pieChart>
        <c:varyColors val="1"/>
        <c:ser>
          <c:idx val="0"/>
          <c:order val="0"/>
          <c:tx>
            <c:strRef>
              <c:f>summary!$K$27</c:f>
              <c:strCache>
                <c:ptCount val="1"/>
                <c:pt idx="0">
                  <c:v>FY18</c:v>
                </c:pt>
              </c:strCache>
            </c:strRef>
          </c:tx>
          <c:dPt>
            <c:idx val="0"/>
            <c:bubble3D val="0"/>
            <c:spPr>
              <a:solidFill>
                <a:schemeClr val="accent6">
                  <a:shade val="53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07A6-4F76-A131-4B8690C13FF5}"/>
              </c:ext>
            </c:extLst>
          </c:dPt>
          <c:dPt>
            <c:idx val="1"/>
            <c:bubble3D val="0"/>
            <c:spPr>
              <a:solidFill>
                <a:schemeClr val="accent6">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07A6-4F76-A131-4B8690C13FF5}"/>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07A6-4F76-A131-4B8690C13FF5}"/>
              </c:ext>
            </c:extLst>
          </c:dPt>
          <c:dPt>
            <c:idx val="3"/>
            <c:bubble3D val="0"/>
            <c:spPr>
              <a:solidFill>
                <a:schemeClr val="accent6">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07A6-4F76-A131-4B8690C13FF5}"/>
              </c:ext>
            </c:extLst>
          </c:dPt>
          <c:dPt>
            <c:idx val="4"/>
            <c:bubble3D val="0"/>
            <c:spPr>
              <a:solidFill>
                <a:schemeClr val="accent6">
                  <a:tint val="54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07A6-4F76-A131-4B8690C13FF5}"/>
              </c:ext>
            </c:extLst>
          </c:dPt>
          <c:dLbls>
            <c:dLbl>
              <c:idx val="0"/>
              <c:layout>
                <c:manualLayout>
                  <c:x val="-0.162966155137241"/>
                  <c:y val="-0.0141541970227306"/>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mj-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07A6-4F76-A131-4B8690C13FF5}"/>
                </c:ext>
                <c:ext xmlns:c15="http://schemas.microsoft.com/office/drawing/2012/chart" uri="{CE6537A1-D6FC-4f65-9D91-7224C49458BB}">
                  <c15:layout>
                    <c:manualLayout>
                      <c:w val="0.278904216592206"/>
                      <c:h val="0.133948574992009"/>
                    </c:manualLayout>
                  </c15:layout>
                </c:ext>
              </c:extLst>
            </c:dLbl>
            <c:dLbl>
              <c:idx val="1"/>
              <c:layout>
                <c:manualLayout>
                  <c:x val="0.149628403475893"/>
                  <c:y val="0.0665396992364566"/>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j-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07A6-4F76-A131-4B8690C13FF5}"/>
                </c:ext>
                <c:ext xmlns:c15="http://schemas.microsoft.com/office/drawing/2012/chart" uri="{CE6537A1-D6FC-4f65-9D91-7224C49458BB}">
                  <c15:layout>
                    <c:manualLayout>
                      <c:w val="0.152401239919649"/>
                      <c:h val="0.119976226083383"/>
                    </c:manualLayout>
                  </c15:layout>
                </c:ext>
              </c:extLst>
            </c:dLbl>
            <c:dLbl>
              <c:idx val="2"/>
              <c:layout>
                <c:manualLayout>
                  <c:x val="-0.00916190541805714"/>
                  <c:y val="0.060336556167360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j-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07A6-4F76-A131-4B8690C13FF5}"/>
                </c:ext>
                <c:ext xmlns:c15="http://schemas.microsoft.com/office/drawing/2012/chart" uri="{CE6537A1-D6FC-4f65-9D91-7224C49458BB}">
                  <c15:layout>
                    <c:manualLayout>
                      <c:w val="0.148715982374888"/>
                      <c:h val="0.13431709646796"/>
                    </c:manualLayout>
                  </c15:layout>
                </c:ext>
              </c:extLst>
            </c:dLbl>
            <c:dLbl>
              <c:idx val="3"/>
              <c:layout>
                <c:manualLayout>
                  <c:x val="0.146769101778944"/>
                  <c:y val="-0.0189596192976058"/>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07A6-4F76-A131-4B8690C13FF5}"/>
                </c:ext>
                <c:ext xmlns:c15="http://schemas.microsoft.com/office/drawing/2012/chart" uri="{CE6537A1-D6FC-4f65-9D91-7224C49458BB}"/>
              </c:extLst>
            </c:dLbl>
            <c:dLbl>
              <c:idx val="4"/>
              <c:layout>
                <c:manualLayout>
                  <c:x val="0.0532365879599011"/>
                  <c:y val="0.0847397210011853"/>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j-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07A6-4F76-A131-4B8690C13FF5}"/>
                </c:ext>
                <c:ext xmlns:c15="http://schemas.microsoft.com/office/drawing/2012/chart" uri="{CE6537A1-D6FC-4f65-9D91-7224C49458BB}">
                  <c15:layout>
                    <c:manualLayout>
                      <c:w val="0.200142594765147"/>
                      <c:h val="0.146490074928898"/>
                    </c:manualLayout>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j-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summary!$A$28:$A$32</c:f>
              <c:strCache>
                <c:ptCount val="5"/>
                <c:pt idx="0">
                  <c:v>Unrestricted Funds</c:v>
                </c:pt>
                <c:pt idx="1">
                  <c:v>Match Funds</c:v>
                </c:pt>
                <c:pt idx="2">
                  <c:v>Designated Funds</c:v>
                </c:pt>
                <c:pt idx="3">
                  <c:v>Restricted Funds</c:v>
                </c:pt>
                <c:pt idx="4">
                  <c:v>Auxiliary Funds</c:v>
                </c:pt>
              </c:strCache>
            </c:strRef>
          </c:cat>
          <c:val>
            <c:numRef>
              <c:f>summary!$K$28:$K$32</c:f>
              <c:numCache>
                <c:formatCode>#,##0.0,</c:formatCode>
                <c:ptCount val="5"/>
                <c:pt idx="0">
                  <c:v>6.03318036370001E8</c:v>
                </c:pt>
                <c:pt idx="1">
                  <c:v>6.49248052E6</c:v>
                </c:pt>
                <c:pt idx="2">
                  <c:v>4.60475235E6</c:v>
                </c:pt>
                <c:pt idx="3">
                  <c:v>1.6523648606E8</c:v>
                </c:pt>
                <c:pt idx="4">
                  <c:v>4.068625034E7</c:v>
                </c:pt>
              </c:numCache>
            </c:numRef>
          </c:val>
          <c:extLst xmlns:c16r2="http://schemas.microsoft.com/office/drawing/2015/06/chart">
            <c:ext xmlns:c16="http://schemas.microsoft.com/office/drawing/2014/chart" uri="{C3380CC4-5D6E-409C-BE32-E72D297353CC}">
              <c16:uniqueId val="{0000000A-07A6-4F76-A131-4B8690C13FF5}"/>
            </c:ext>
          </c:extLst>
        </c:ser>
        <c:dLbls>
          <c:showLegendKey val="0"/>
          <c:showVal val="0"/>
          <c:showCatName val="0"/>
          <c:showSerName val="0"/>
          <c:showPercent val="0"/>
          <c:showBubbleSize val="0"/>
          <c:showLeaderLines val="1"/>
        </c:dLbls>
        <c:firstSliceAng val="323"/>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0321210458448792"/>
          <c:y val="0.0214669092195774"/>
          <c:w val="0.932055566224954"/>
          <c:h val="0.957066181560845"/>
        </c:manualLayout>
      </c:layout>
      <c:pieChart>
        <c:varyColors val="1"/>
        <c:ser>
          <c:idx val="0"/>
          <c:order val="0"/>
          <c:dPt>
            <c:idx val="0"/>
            <c:bubble3D val="0"/>
            <c:spPr>
              <a:solidFill>
                <a:schemeClr val="accent1">
                  <a:shade val="4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3045-4232-9C34-77F03A057D98}"/>
              </c:ext>
            </c:extLst>
          </c:dPt>
          <c:dPt>
            <c:idx val="1"/>
            <c:bubble3D val="0"/>
            <c:spPr>
              <a:solidFill>
                <a:schemeClr val="accent1">
                  <a:shade val="61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3045-4232-9C34-77F03A057D98}"/>
              </c:ext>
            </c:extLst>
          </c:dPt>
          <c:dPt>
            <c:idx val="2"/>
            <c:bubble3D val="0"/>
            <c:spPr>
              <a:solidFill>
                <a:schemeClr val="accent1">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3045-4232-9C34-77F03A057D98}"/>
              </c:ext>
            </c:extLst>
          </c:dPt>
          <c:dPt>
            <c:idx val="3"/>
            <c:bubble3D val="0"/>
            <c:spPr>
              <a:solidFill>
                <a:schemeClr val="accent1">
                  <a:shade val="92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3045-4232-9C34-77F03A057D98}"/>
              </c:ext>
            </c:extLst>
          </c:dPt>
          <c:dPt>
            <c:idx val="4"/>
            <c:bubble3D val="0"/>
            <c:spPr>
              <a:solidFill>
                <a:schemeClr val="accent1">
                  <a:tint val="93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3045-4232-9C34-77F03A057D98}"/>
              </c:ext>
            </c:extLst>
          </c:dPt>
          <c:dPt>
            <c:idx val="5"/>
            <c:bubble3D val="0"/>
            <c:spPr>
              <a:solidFill>
                <a:schemeClr val="accent1">
                  <a:tint val="62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3045-4232-9C34-77F03A057D98}"/>
              </c:ext>
            </c:extLst>
          </c:dPt>
          <c:dPt>
            <c:idx val="6"/>
            <c:bubble3D val="0"/>
            <c:spPr>
              <a:solidFill>
                <a:schemeClr val="accent1">
                  <a:tint val="4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3045-4232-9C34-77F03A057D98}"/>
              </c:ext>
            </c:extLst>
          </c:dPt>
          <c:dLbls>
            <c:dLbl>
              <c:idx val="0"/>
              <c:layout>
                <c:manualLayout>
                  <c:x val="0.177040579868976"/>
                  <c:y val="0.0210550264595749"/>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j-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3045-4232-9C34-77F03A057D98}"/>
                </c:ext>
                <c:ext xmlns:c15="http://schemas.microsoft.com/office/drawing/2012/chart" uri="{CE6537A1-D6FC-4f65-9D91-7224C49458BB}">
                  <c15:layout>
                    <c:manualLayout>
                      <c:w val="0.235749128919861"/>
                      <c:h val="0.111985709762129"/>
                    </c:manualLayout>
                  </c15:layout>
                </c:ext>
              </c:extLst>
            </c:dLbl>
            <c:dLbl>
              <c:idx val="1"/>
              <c:layout>
                <c:manualLayout>
                  <c:x val="0.108070666539074"/>
                  <c:y val="0.00775216895052999"/>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j-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3045-4232-9C34-77F03A057D98}"/>
                </c:ext>
                <c:ext xmlns:c15="http://schemas.microsoft.com/office/drawing/2012/chart" uri="{CE6537A1-D6FC-4f65-9D91-7224C49458BB}">
                  <c15:layout>
                    <c:manualLayout>
                      <c:w val="0.187318824893366"/>
                      <c:h val="0.0968924896852008"/>
                    </c:manualLayout>
                  </c15:layout>
                </c:ext>
              </c:extLst>
            </c:dLbl>
            <c:dLbl>
              <c:idx val="2"/>
              <c:layout>
                <c:manualLayout>
                  <c:x val="-0.181614401858304"/>
                  <c:y val="0.156494331646657"/>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3045-4232-9C34-77F03A057D98}"/>
                </c:ext>
                <c:ext xmlns:c15="http://schemas.microsoft.com/office/drawing/2012/chart" uri="{CE6537A1-D6FC-4f65-9D91-7224C49458BB}"/>
              </c:extLst>
            </c:dLbl>
            <c:dLbl>
              <c:idx val="3"/>
              <c:layout>
                <c:manualLayout>
                  <c:x val="-0.0189709757179627"/>
                  <c:y val="-0.057212700752231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3045-4232-9C34-77F03A057D98}"/>
                </c:ext>
                <c:ext xmlns:c15="http://schemas.microsoft.com/office/drawing/2012/chart" uri="{CE6537A1-D6FC-4f65-9D91-7224C49458BB}">
                  <c15:layout>
                    <c:manualLayout>
                      <c:w val="0.219301310043668"/>
                      <c:h val="0.110405643738977"/>
                    </c:manualLayout>
                  </c15:layout>
                </c:ext>
              </c:extLst>
            </c:dLbl>
            <c:dLbl>
              <c:idx val="4"/>
              <c:layout>
                <c:manualLayout>
                  <c:x val="-0.0767143228921622"/>
                  <c:y val="-0.0765887760448924"/>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j-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3045-4232-9C34-77F03A057D98}"/>
                </c:ext>
                <c:ext xmlns:c15="http://schemas.microsoft.com/office/drawing/2012/chart" uri="{CE6537A1-D6FC-4f65-9D91-7224C49458BB}">
                  <c15:layout>
                    <c:manualLayout>
                      <c:w val="0.213207544456946"/>
                      <c:h val="0.110711135997487"/>
                    </c:manualLayout>
                  </c15:layout>
                </c:ext>
              </c:extLst>
            </c:dLbl>
            <c:dLbl>
              <c:idx val="5"/>
              <c:layout>
                <c:manualLayout>
                  <c:x val="-0.0645011736592303"/>
                  <c:y val="-0.0827108374651794"/>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3045-4232-9C34-77F03A057D98}"/>
                </c:ext>
                <c:ext xmlns:c15="http://schemas.microsoft.com/office/drawing/2012/chart" uri="{CE6537A1-D6FC-4f65-9D91-7224C49458BB}"/>
              </c:extLst>
            </c:dLbl>
            <c:dLbl>
              <c:idx val="6"/>
              <c:layout>
                <c:manualLayout>
                  <c:x val="0.0643597881805893"/>
                  <c:y val="-8.9188480560428E-5"/>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j-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D-3045-4232-9C34-77F03A057D98}"/>
                </c:ext>
                <c:ext xmlns:c15="http://schemas.microsoft.com/office/drawing/2012/chart" uri="{CE6537A1-D6FC-4f65-9D91-7224C49458BB}">
                  <c15:layout>
                    <c:manualLayout>
                      <c:w val="0.268516585155675"/>
                      <c:h val="0.0827469817563155"/>
                    </c:manualLayout>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j-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summary!$A$41:$A$47</c:f>
              <c:strCache>
                <c:ptCount val="7"/>
                <c:pt idx="0">
                  <c:v>Salaries &amp; Benefits</c:v>
                </c:pt>
                <c:pt idx="1">
                  <c:v>Travel</c:v>
                </c:pt>
                <c:pt idx="2">
                  <c:v>Contractual Services</c:v>
                </c:pt>
                <c:pt idx="3">
                  <c:v>Commodities</c:v>
                </c:pt>
                <c:pt idx="4">
                  <c:v>Capital Outlay</c:v>
                </c:pt>
                <c:pt idx="5">
                  <c:v>Student Aid</c:v>
                </c:pt>
                <c:pt idx="6">
                  <c:v>Misc. (Debt Service)</c:v>
                </c:pt>
              </c:strCache>
            </c:strRef>
          </c:cat>
          <c:val>
            <c:numRef>
              <c:f>summary!$K$41:$K$47</c:f>
              <c:numCache>
                <c:formatCode>#,##0.0,</c:formatCode>
                <c:ptCount val="7"/>
                <c:pt idx="0">
                  <c:v>4.65805491939997E8</c:v>
                </c:pt>
                <c:pt idx="1">
                  <c:v>1.580307227E7</c:v>
                </c:pt>
                <c:pt idx="2">
                  <c:v>1.8725257102E8</c:v>
                </c:pt>
                <c:pt idx="3">
                  <c:v>5.63496082799999E7</c:v>
                </c:pt>
                <c:pt idx="4">
                  <c:v>3.417262195E7</c:v>
                </c:pt>
                <c:pt idx="5">
                  <c:v>2.902056785E7</c:v>
                </c:pt>
                <c:pt idx="6">
                  <c:v>3.193407233E7</c:v>
                </c:pt>
              </c:numCache>
            </c:numRef>
          </c:val>
          <c:extLst xmlns:c16r2="http://schemas.microsoft.com/office/drawing/2015/06/chart">
            <c:ext xmlns:c16="http://schemas.microsoft.com/office/drawing/2014/chart" uri="{C3380CC4-5D6E-409C-BE32-E72D297353CC}">
              <c16:uniqueId val="{0000000E-3045-4232-9C34-77F03A057D98}"/>
            </c:ext>
          </c:extLst>
        </c:ser>
        <c:dLbls>
          <c:showLegendKey val="0"/>
          <c:showVal val="0"/>
          <c:showCatName val="0"/>
          <c:showSerName val="0"/>
          <c:showPercent val="0"/>
          <c:showBubbleSize val="0"/>
          <c:showLeaderLines val="1"/>
        </c:dLbls>
        <c:firstSliceAng val="17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29197520522701"/>
          <c:y val="0.023410387700166"/>
          <c:w val="0.72878695990976"/>
          <c:h val="0.871211411180726"/>
        </c:manualLayout>
      </c:layout>
      <c:barChart>
        <c:barDir val="col"/>
        <c:grouping val="percentStacked"/>
        <c:varyColors val="0"/>
        <c:ser>
          <c:idx val="0"/>
          <c:order val="0"/>
          <c:tx>
            <c:strRef>
              <c:f>summary!$A$18</c:f>
              <c:strCache>
                <c:ptCount val="1"/>
                <c:pt idx="0">
                  <c:v>Unrestricted General Funds (UGF)</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summary!$G$17:$L$17</c:f>
              <c:strCache>
                <c:ptCount val="6"/>
                <c:pt idx="0">
                  <c:v>FY14</c:v>
                </c:pt>
                <c:pt idx="1">
                  <c:v>FY15</c:v>
                </c:pt>
                <c:pt idx="2">
                  <c:v>FY16</c:v>
                </c:pt>
                <c:pt idx="3">
                  <c:v>FY17</c:v>
                </c:pt>
                <c:pt idx="4">
                  <c:v>FY18</c:v>
                </c:pt>
                <c:pt idx="5">
                  <c:v>FY19
Projection</c:v>
                </c:pt>
              </c:strCache>
            </c:strRef>
          </c:cat>
          <c:val>
            <c:numRef>
              <c:f>summary!$G$18:$L$18</c:f>
              <c:numCache>
                <c:formatCode>0.0%</c:formatCode>
                <c:ptCount val="6"/>
                <c:pt idx="0">
                  <c:v>0.471568042741917</c:v>
                </c:pt>
                <c:pt idx="1">
                  <c:v>0.475364100469697</c:v>
                </c:pt>
                <c:pt idx="2">
                  <c:v>0.449509339338375</c:v>
                </c:pt>
                <c:pt idx="3">
                  <c:v>0.429879673258273</c:v>
                </c:pt>
                <c:pt idx="4">
                  <c:v>0.420492716651518</c:v>
                </c:pt>
                <c:pt idx="5">
                  <c:v>0.423718222494216</c:v>
                </c:pt>
              </c:numCache>
            </c:numRef>
          </c:val>
          <c:extLst xmlns:c16r2="http://schemas.microsoft.com/office/drawing/2015/06/chart">
            <c:ext xmlns:c16="http://schemas.microsoft.com/office/drawing/2014/chart" uri="{C3380CC4-5D6E-409C-BE32-E72D297353CC}">
              <c16:uniqueId val="{00000000-FB92-4D1F-ABC4-DC432232AF3A}"/>
            </c:ext>
          </c:extLst>
        </c:ser>
        <c:ser>
          <c:idx val="1"/>
          <c:order val="1"/>
          <c:tx>
            <c:strRef>
              <c:f>summary!$A$19</c:f>
              <c:strCache>
                <c:ptCount val="1"/>
                <c:pt idx="0">
                  <c:v>Student Tuition and Fees (gross)</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summary!$G$17:$L$17</c:f>
              <c:strCache>
                <c:ptCount val="6"/>
                <c:pt idx="0">
                  <c:v>FY14</c:v>
                </c:pt>
                <c:pt idx="1">
                  <c:v>FY15</c:v>
                </c:pt>
                <c:pt idx="2">
                  <c:v>FY16</c:v>
                </c:pt>
                <c:pt idx="3">
                  <c:v>FY17</c:v>
                </c:pt>
                <c:pt idx="4">
                  <c:v>FY18</c:v>
                </c:pt>
                <c:pt idx="5">
                  <c:v>FY19
Projection</c:v>
                </c:pt>
              </c:strCache>
            </c:strRef>
          </c:cat>
          <c:val>
            <c:numRef>
              <c:f>summary!$G$19:$L$19</c:f>
              <c:numCache>
                <c:formatCode>0.0%</c:formatCode>
                <c:ptCount val="6"/>
                <c:pt idx="0">
                  <c:v>0.156246680053536</c:v>
                </c:pt>
                <c:pt idx="1">
                  <c:v>0.161893221332653</c:v>
                </c:pt>
                <c:pt idx="2">
                  <c:v>0.172232877245801</c:v>
                </c:pt>
                <c:pt idx="3">
                  <c:v>0.178329431982187</c:v>
                </c:pt>
                <c:pt idx="4">
                  <c:v>0.178676363516381</c:v>
                </c:pt>
                <c:pt idx="5">
                  <c:v>0.174692820986799</c:v>
                </c:pt>
              </c:numCache>
            </c:numRef>
          </c:val>
          <c:extLst xmlns:c16r2="http://schemas.microsoft.com/office/drawing/2015/06/chart">
            <c:ext xmlns:c16="http://schemas.microsoft.com/office/drawing/2014/chart" uri="{C3380CC4-5D6E-409C-BE32-E72D297353CC}">
              <c16:uniqueId val="{00000001-FB92-4D1F-ABC4-DC432232AF3A}"/>
            </c:ext>
          </c:extLst>
        </c:ser>
        <c:ser>
          <c:idx val="6"/>
          <c:order val="2"/>
          <c:tx>
            <c:strRef>
              <c:f>summary!#REF!</c:f>
              <c:strCache>
                <c:ptCount val="1"/>
                <c:pt idx="0">
                  <c:v>Designated/Match/Auxiliary</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summary!$G$17:$L$17</c:f>
              <c:strCache>
                <c:ptCount val="6"/>
                <c:pt idx="0">
                  <c:v>FY14</c:v>
                </c:pt>
                <c:pt idx="1">
                  <c:v>FY15</c:v>
                </c:pt>
                <c:pt idx="2">
                  <c:v>FY16</c:v>
                </c:pt>
                <c:pt idx="3">
                  <c:v>FY17</c:v>
                </c:pt>
                <c:pt idx="4">
                  <c:v>FY18</c:v>
                </c:pt>
                <c:pt idx="5">
                  <c:v>FY19
Projection</c:v>
                </c:pt>
              </c:strCache>
            </c:strRef>
          </c:cat>
          <c:val>
            <c:numRef>
              <c:f>summary!#REF!</c:f>
            </c:numRef>
          </c:val>
          <c:extLst xmlns:c16r2="http://schemas.microsoft.com/office/drawing/2015/06/chart">
            <c:ext xmlns:c16="http://schemas.microsoft.com/office/drawing/2014/chart" uri="{C3380CC4-5D6E-409C-BE32-E72D297353CC}">
              <c16:uniqueId val="{00000002-FB92-4D1F-ABC4-DC432232AF3A}"/>
            </c:ext>
          </c:extLst>
        </c:ser>
        <c:ser>
          <c:idx val="3"/>
          <c:order val="3"/>
          <c:tx>
            <c:strRef>
              <c:f>summary!$A$21</c:f>
              <c:strCache>
                <c:ptCount val="1"/>
                <c:pt idx="0">
                  <c:v>Auxiliary, Designated, Match, &amp; Other Unrestricted</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summary!$G$17:$L$17</c:f>
              <c:strCache>
                <c:ptCount val="6"/>
                <c:pt idx="0">
                  <c:v>FY14</c:v>
                </c:pt>
                <c:pt idx="1">
                  <c:v>FY15</c:v>
                </c:pt>
                <c:pt idx="2">
                  <c:v>FY16</c:v>
                </c:pt>
                <c:pt idx="3">
                  <c:v>FY17</c:v>
                </c:pt>
                <c:pt idx="4">
                  <c:v>FY18</c:v>
                </c:pt>
                <c:pt idx="5">
                  <c:v>FY19
Projection</c:v>
                </c:pt>
              </c:strCache>
            </c:strRef>
          </c:cat>
          <c:val>
            <c:numRef>
              <c:f>summary!$G$21:$L$21</c:f>
              <c:numCache>
                <c:formatCode>0.0%</c:formatCode>
                <c:ptCount val="6"/>
                <c:pt idx="0">
                  <c:v>0.114735398760965</c:v>
                </c:pt>
                <c:pt idx="1">
                  <c:v>0.108639868951075</c:v>
                </c:pt>
                <c:pt idx="2">
                  <c:v>0.113544047715464</c:v>
                </c:pt>
                <c:pt idx="3">
                  <c:v>0.119522731441944</c:v>
                </c:pt>
                <c:pt idx="4">
                  <c:v>0.136257220354023</c:v>
                </c:pt>
                <c:pt idx="5">
                  <c:v>0.133219401464268</c:v>
                </c:pt>
              </c:numCache>
            </c:numRef>
          </c:val>
          <c:extLst xmlns:c16r2="http://schemas.microsoft.com/office/drawing/2015/06/chart">
            <c:ext xmlns:c16="http://schemas.microsoft.com/office/drawing/2014/chart" uri="{C3380CC4-5D6E-409C-BE32-E72D297353CC}">
              <c16:uniqueId val="{00000003-FB92-4D1F-ABC4-DC432232AF3A}"/>
            </c:ext>
          </c:extLst>
        </c:ser>
        <c:ser>
          <c:idx val="2"/>
          <c:order val="4"/>
          <c:tx>
            <c:strRef>
              <c:f>summary!$A$20</c:f>
              <c:strCache>
                <c:ptCount val="1"/>
                <c:pt idx="0">
                  <c:v>Indirect Cost Recovery</c:v>
                </c:pt>
              </c:strCache>
            </c:strRef>
          </c:tx>
          <c:spPr>
            <a:solidFill>
              <a:schemeClr val="accent6">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summary!$G$17:$L$17</c:f>
              <c:strCache>
                <c:ptCount val="6"/>
                <c:pt idx="0">
                  <c:v>FY14</c:v>
                </c:pt>
                <c:pt idx="1">
                  <c:v>FY15</c:v>
                </c:pt>
                <c:pt idx="2">
                  <c:v>FY16</c:v>
                </c:pt>
                <c:pt idx="3">
                  <c:v>FY17</c:v>
                </c:pt>
                <c:pt idx="4">
                  <c:v>FY18</c:v>
                </c:pt>
                <c:pt idx="5">
                  <c:v>FY19
Projection</c:v>
                </c:pt>
              </c:strCache>
            </c:strRef>
          </c:cat>
          <c:val>
            <c:numRef>
              <c:f>summary!$G$20:$L$20</c:f>
              <c:numCache>
                <c:formatCode>0.0%</c:formatCode>
                <c:ptCount val="6"/>
                <c:pt idx="0">
                  <c:v>0.0379325462771075</c:v>
                </c:pt>
                <c:pt idx="1">
                  <c:v>0.0387860060689195</c:v>
                </c:pt>
                <c:pt idx="2">
                  <c:v>0.0436823200224205</c:v>
                </c:pt>
                <c:pt idx="3">
                  <c:v>0.0455892985085118</c:v>
                </c:pt>
                <c:pt idx="4">
                  <c:v>0.0454662792737333</c:v>
                </c:pt>
                <c:pt idx="5">
                  <c:v>0.0466286229396022</c:v>
                </c:pt>
              </c:numCache>
            </c:numRef>
          </c:val>
          <c:extLst xmlns:c16r2="http://schemas.microsoft.com/office/drawing/2015/06/chart">
            <c:ext xmlns:c16="http://schemas.microsoft.com/office/drawing/2014/chart" uri="{C3380CC4-5D6E-409C-BE32-E72D297353CC}">
              <c16:uniqueId val="{00000004-FB92-4D1F-ABC4-DC432232AF3A}"/>
            </c:ext>
          </c:extLst>
        </c:ser>
        <c:ser>
          <c:idx val="4"/>
          <c:order val="5"/>
          <c:tx>
            <c:strRef>
              <c:f>summary!$A$22</c:f>
              <c:strCache>
                <c:ptCount val="1"/>
                <c:pt idx="0">
                  <c:v>Federal Receipts</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summary!$G$17:$L$17</c:f>
              <c:strCache>
                <c:ptCount val="6"/>
                <c:pt idx="0">
                  <c:v>FY14</c:v>
                </c:pt>
                <c:pt idx="1">
                  <c:v>FY15</c:v>
                </c:pt>
                <c:pt idx="2">
                  <c:v>FY16</c:v>
                </c:pt>
                <c:pt idx="3">
                  <c:v>FY17</c:v>
                </c:pt>
                <c:pt idx="4">
                  <c:v>FY18</c:v>
                </c:pt>
                <c:pt idx="5">
                  <c:v>FY19
Projection</c:v>
                </c:pt>
              </c:strCache>
            </c:strRef>
          </c:cat>
          <c:val>
            <c:numRef>
              <c:f>summary!$G$22:$L$22</c:f>
              <c:numCache>
                <c:formatCode>0.0%</c:formatCode>
                <c:ptCount val="6"/>
                <c:pt idx="0">
                  <c:v>0.156751371238254</c:v>
                </c:pt>
                <c:pt idx="1">
                  <c:v>0.155632966867622</c:v>
                </c:pt>
                <c:pt idx="2">
                  <c:v>0.161531029896699</c:v>
                </c:pt>
                <c:pt idx="3">
                  <c:v>0.165691492738932</c:v>
                </c:pt>
                <c:pt idx="4">
                  <c:v>0.157093640359709</c:v>
                </c:pt>
                <c:pt idx="5">
                  <c:v>0.161109733181403</c:v>
                </c:pt>
              </c:numCache>
            </c:numRef>
          </c:val>
          <c:extLst xmlns:c16r2="http://schemas.microsoft.com/office/drawing/2015/06/chart">
            <c:ext xmlns:c16="http://schemas.microsoft.com/office/drawing/2014/chart" uri="{C3380CC4-5D6E-409C-BE32-E72D297353CC}">
              <c16:uniqueId val="{00000005-FB92-4D1F-ABC4-DC432232AF3A}"/>
            </c:ext>
          </c:extLst>
        </c:ser>
        <c:ser>
          <c:idx val="5"/>
          <c:order val="6"/>
          <c:tx>
            <c:strRef>
              <c:f>summary!$A$23</c:f>
              <c:strCache>
                <c:ptCount val="1"/>
                <c:pt idx="0">
                  <c:v>Other Restricted</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summary!$G$17:$L$17</c:f>
              <c:strCache>
                <c:ptCount val="6"/>
                <c:pt idx="0">
                  <c:v>FY14</c:v>
                </c:pt>
                <c:pt idx="1">
                  <c:v>FY15</c:v>
                </c:pt>
                <c:pt idx="2">
                  <c:v>FY16</c:v>
                </c:pt>
                <c:pt idx="3">
                  <c:v>FY17</c:v>
                </c:pt>
                <c:pt idx="4">
                  <c:v>FY18</c:v>
                </c:pt>
                <c:pt idx="5">
                  <c:v>FY19
Projection</c:v>
                </c:pt>
              </c:strCache>
            </c:strRef>
          </c:cat>
          <c:val>
            <c:numRef>
              <c:f>summary!$G$23:$L$23</c:f>
              <c:numCache>
                <c:formatCode>0.0%</c:formatCode>
                <c:ptCount val="6"/>
                <c:pt idx="0">
                  <c:v>0.0627659609282204</c:v>
                </c:pt>
                <c:pt idx="1">
                  <c:v>0.0596838363100333</c:v>
                </c:pt>
                <c:pt idx="2">
                  <c:v>0.0595003857812411</c:v>
                </c:pt>
                <c:pt idx="3">
                  <c:v>0.0609873720701528</c:v>
                </c:pt>
                <c:pt idx="4">
                  <c:v>0.0620137798446366</c:v>
                </c:pt>
                <c:pt idx="5">
                  <c:v>0.0606311989337118</c:v>
                </c:pt>
              </c:numCache>
            </c:numRef>
          </c:val>
          <c:extLst xmlns:c16r2="http://schemas.microsoft.com/office/drawing/2015/06/chart">
            <c:ext xmlns:c16="http://schemas.microsoft.com/office/drawing/2014/chart" uri="{C3380CC4-5D6E-409C-BE32-E72D297353CC}">
              <c16:uniqueId val="{00000006-FB92-4D1F-ABC4-DC432232AF3A}"/>
            </c:ext>
          </c:extLst>
        </c:ser>
        <c:dLbls>
          <c:showLegendKey val="0"/>
          <c:showVal val="0"/>
          <c:showCatName val="0"/>
          <c:showSerName val="0"/>
          <c:showPercent val="0"/>
          <c:showBubbleSize val="0"/>
        </c:dLbls>
        <c:gapWidth val="80"/>
        <c:overlap val="100"/>
        <c:axId val="-2091997712"/>
        <c:axId val="-1976354112"/>
      </c:barChart>
      <c:catAx>
        <c:axId val="-2091997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n-US"/>
          </a:p>
        </c:txPr>
        <c:crossAx val="-1976354112"/>
        <c:crosses val="autoZero"/>
        <c:auto val="1"/>
        <c:lblAlgn val="ctr"/>
        <c:lblOffset val="100"/>
        <c:noMultiLvlLbl val="0"/>
      </c:catAx>
      <c:valAx>
        <c:axId val="-1976354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n-US"/>
          </a:p>
        </c:txPr>
        <c:crossAx val="-209199771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51103556544199"/>
          <c:y val="0.0377691904382779"/>
          <c:w val="0.90108004431148"/>
          <c:h val="0.805374584927277"/>
        </c:manualLayout>
      </c:layout>
      <c:barChart>
        <c:barDir val="col"/>
        <c:grouping val="stacked"/>
        <c:varyColors val="0"/>
        <c:ser>
          <c:idx val="1"/>
          <c:order val="1"/>
          <c:tx>
            <c:strRef>
              <c:f>'Approp History'!$A$4</c:f>
              <c:strCache>
                <c:ptCount val="1"/>
                <c:pt idx="0">
                  <c:v>State Appropriation</c:v>
                </c:pt>
              </c:strCache>
            </c:strRef>
          </c:tx>
          <c:spPr>
            <a:solidFill>
              <a:schemeClr val="tx2"/>
            </a:solidFill>
            <a:ln>
              <a:noFill/>
            </a:ln>
            <a:effectLst/>
          </c:spPr>
          <c:invertIfNegative val="0"/>
          <c:dPt>
            <c:idx val="10"/>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01-D610-48E5-A716-264722CA1F02}"/>
              </c:ext>
            </c:extLst>
          </c:dPt>
          <c:cat>
            <c:strRef>
              <c:f>'Approp History'!$B$1:$L$1</c:f>
              <c:strCache>
                <c:ptCount val="11"/>
                <c:pt idx="0">
                  <c:v>FY09</c:v>
                </c:pt>
                <c:pt idx="1">
                  <c:v>FY10</c:v>
                </c:pt>
                <c:pt idx="2">
                  <c:v>FY11</c:v>
                </c:pt>
                <c:pt idx="3">
                  <c:v>FY12</c:v>
                </c:pt>
                <c:pt idx="4">
                  <c:v>FY13</c:v>
                </c:pt>
                <c:pt idx="5">
                  <c:v>FY14</c:v>
                </c:pt>
                <c:pt idx="6">
                  <c:v>FY15</c:v>
                </c:pt>
                <c:pt idx="7">
                  <c:v>FY16</c:v>
                </c:pt>
                <c:pt idx="8">
                  <c:v>FY17</c:v>
                </c:pt>
                <c:pt idx="9">
                  <c:v>FY18</c:v>
                </c:pt>
                <c:pt idx="10">
                  <c:v>FY19</c:v>
                </c:pt>
              </c:strCache>
            </c:strRef>
          </c:cat>
          <c:val>
            <c:numRef>
              <c:f>'Approp History'!$B$4:$L$4</c:f>
              <c:numCache>
                <c:formatCode>_(* #,##0_);_(* \(#,##0\);_(* "-"??_);_(@_)</c:formatCode>
                <c:ptCount val="11"/>
                <c:pt idx="0">
                  <c:v>45822.6</c:v>
                </c:pt>
                <c:pt idx="1">
                  <c:v>3200.0</c:v>
                </c:pt>
                <c:pt idx="2">
                  <c:v>43694.73879</c:v>
                </c:pt>
                <c:pt idx="3">
                  <c:v>39500.0</c:v>
                </c:pt>
                <c:pt idx="4">
                  <c:v>37950.0</c:v>
                </c:pt>
                <c:pt idx="5">
                  <c:v>30000.0</c:v>
                </c:pt>
                <c:pt idx="6">
                  <c:v>19273.0</c:v>
                </c:pt>
                <c:pt idx="7">
                  <c:v>3000.0</c:v>
                </c:pt>
                <c:pt idx="8">
                  <c:v>0.0</c:v>
                </c:pt>
                <c:pt idx="9">
                  <c:v>5000.0</c:v>
                </c:pt>
                <c:pt idx="10">
                  <c:v>5000.0</c:v>
                </c:pt>
              </c:numCache>
            </c:numRef>
          </c:val>
          <c:extLst xmlns:c16r2="http://schemas.microsoft.com/office/drawing/2015/06/chart">
            <c:ext xmlns:c16="http://schemas.microsoft.com/office/drawing/2014/chart" uri="{C3380CC4-5D6E-409C-BE32-E72D297353CC}">
              <c16:uniqueId val="{00000002-D610-48E5-A716-264722CA1F02}"/>
            </c:ext>
          </c:extLst>
        </c:ser>
        <c:ser>
          <c:idx val="2"/>
          <c:order val="2"/>
          <c:tx>
            <c:strRef>
              <c:f>'Approp History'!$A$3</c:f>
              <c:strCache>
                <c:ptCount val="1"/>
                <c:pt idx="0">
                  <c:v>UA Bonding/Reallocation</c:v>
                </c:pt>
              </c:strCache>
            </c:strRef>
          </c:tx>
          <c:spPr>
            <a:solidFill>
              <a:schemeClr val="accent5">
                <a:lumMod val="60000"/>
                <a:lumOff val="40000"/>
              </a:schemeClr>
            </a:solidFill>
            <a:ln>
              <a:noFill/>
            </a:ln>
            <a:effectLst/>
          </c:spPr>
          <c:invertIfNegative val="0"/>
          <c:cat>
            <c:strRef>
              <c:f>'Approp History'!$B$1:$L$1</c:f>
              <c:strCache>
                <c:ptCount val="11"/>
                <c:pt idx="0">
                  <c:v>FY09</c:v>
                </c:pt>
                <c:pt idx="1">
                  <c:v>FY10</c:v>
                </c:pt>
                <c:pt idx="2">
                  <c:v>FY11</c:v>
                </c:pt>
                <c:pt idx="3">
                  <c:v>FY12</c:v>
                </c:pt>
                <c:pt idx="4">
                  <c:v>FY13</c:v>
                </c:pt>
                <c:pt idx="5">
                  <c:v>FY14</c:v>
                </c:pt>
                <c:pt idx="6">
                  <c:v>FY15</c:v>
                </c:pt>
                <c:pt idx="7">
                  <c:v>FY16</c:v>
                </c:pt>
                <c:pt idx="8">
                  <c:v>FY17</c:v>
                </c:pt>
                <c:pt idx="9">
                  <c:v>FY18</c:v>
                </c:pt>
                <c:pt idx="10">
                  <c:v>FY19</c:v>
                </c:pt>
              </c:strCache>
            </c:strRef>
          </c:cat>
          <c:val>
            <c:numRef>
              <c:f>'Approp History'!$B$3:$L$3</c:f>
              <c:numCache>
                <c:formatCode>General</c:formatCode>
                <c:ptCount val="11"/>
                <c:pt idx="3" formatCode="_(* #,##0_);_(* \(#,##0\);_(* &quot;-&quot;??_);_(@_)">
                  <c:v>50000.0</c:v>
                </c:pt>
                <c:pt idx="8" formatCode="_(* #,##0_);_(* \(#,##0\);_(* &quot;-&quot;??_);_(@_)">
                  <c:v>10000.0</c:v>
                </c:pt>
                <c:pt idx="9" formatCode="_(* #,##0_);_(* \(#,##0\);_(* &quot;-&quot;??_);_(@_)">
                  <c:v>5000.0</c:v>
                </c:pt>
              </c:numCache>
            </c:numRef>
          </c:val>
          <c:extLst xmlns:c16r2="http://schemas.microsoft.com/office/drawing/2015/06/chart">
            <c:ext xmlns:c16="http://schemas.microsoft.com/office/drawing/2014/chart" uri="{C3380CC4-5D6E-409C-BE32-E72D297353CC}">
              <c16:uniqueId val="{00000003-D610-48E5-A716-264722CA1F02}"/>
            </c:ext>
          </c:extLst>
        </c:ser>
        <c:dLbls>
          <c:showLegendKey val="0"/>
          <c:showVal val="0"/>
          <c:showCatName val="0"/>
          <c:showSerName val="0"/>
          <c:showPercent val="0"/>
          <c:showBubbleSize val="0"/>
        </c:dLbls>
        <c:gapWidth val="150"/>
        <c:overlap val="100"/>
        <c:axId val="1817883216"/>
        <c:axId val="1817871936"/>
      </c:barChart>
      <c:lineChart>
        <c:grouping val="standard"/>
        <c:varyColors val="0"/>
        <c:ser>
          <c:idx val="0"/>
          <c:order val="0"/>
          <c:tx>
            <c:strRef>
              <c:f>'Approp History'!$A$2</c:f>
              <c:strCache>
                <c:ptCount val="1"/>
                <c:pt idx="0">
                  <c:v>UA Minimum Request</c:v>
                </c:pt>
              </c:strCache>
            </c:strRef>
          </c:tx>
          <c:spPr>
            <a:ln w="28575" cap="rnd">
              <a:solidFill>
                <a:srgbClr val="00B050"/>
              </a:solidFill>
              <a:round/>
            </a:ln>
            <a:effectLst/>
          </c:spPr>
          <c:marker>
            <c:symbol val="none"/>
          </c:marker>
          <c:cat>
            <c:strRef>
              <c:f>'Approp History'!$B$1:$L$1</c:f>
              <c:strCache>
                <c:ptCount val="11"/>
                <c:pt idx="0">
                  <c:v>FY09</c:v>
                </c:pt>
                <c:pt idx="1">
                  <c:v>FY10</c:v>
                </c:pt>
                <c:pt idx="2">
                  <c:v>FY11</c:v>
                </c:pt>
                <c:pt idx="3">
                  <c:v>FY12</c:v>
                </c:pt>
                <c:pt idx="4">
                  <c:v>FY13</c:v>
                </c:pt>
                <c:pt idx="5">
                  <c:v>FY14</c:v>
                </c:pt>
                <c:pt idx="6">
                  <c:v>FY15</c:v>
                </c:pt>
                <c:pt idx="7">
                  <c:v>FY16</c:v>
                </c:pt>
                <c:pt idx="8">
                  <c:v>FY17</c:v>
                </c:pt>
                <c:pt idx="9">
                  <c:v>FY18</c:v>
                </c:pt>
                <c:pt idx="10">
                  <c:v>FY19</c:v>
                </c:pt>
              </c:strCache>
            </c:strRef>
          </c:cat>
          <c:val>
            <c:numRef>
              <c:f>'Approp History'!$B$2:$L$2</c:f>
              <c:numCache>
                <c:formatCode>_(* #,##0_);_(* \(#,##0\);_(* "-"??_);_(@_)</c:formatCode>
                <c:ptCount val="11"/>
                <c:pt idx="0">
                  <c:v>50000.0</c:v>
                </c:pt>
                <c:pt idx="1">
                  <c:v>50000.0</c:v>
                </c:pt>
                <c:pt idx="2">
                  <c:v>50000.0</c:v>
                </c:pt>
                <c:pt idx="3">
                  <c:v>50000.0</c:v>
                </c:pt>
                <c:pt idx="4">
                  <c:v>50000.0</c:v>
                </c:pt>
                <c:pt idx="5">
                  <c:v>50000.0</c:v>
                </c:pt>
                <c:pt idx="6">
                  <c:v>50000.0</c:v>
                </c:pt>
                <c:pt idx="7">
                  <c:v>50000.0</c:v>
                </c:pt>
                <c:pt idx="8">
                  <c:v>50000.0</c:v>
                </c:pt>
                <c:pt idx="9">
                  <c:v>50000.0</c:v>
                </c:pt>
                <c:pt idx="10">
                  <c:v>50000.0</c:v>
                </c:pt>
              </c:numCache>
            </c:numRef>
          </c:val>
          <c:smooth val="0"/>
          <c:extLst xmlns:c16r2="http://schemas.microsoft.com/office/drawing/2015/06/chart">
            <c:ext xmlns:c16="http://schemas.microsoft.com/office/drawing/2014/chart" uri="{C3380CC4-5D6E-409C-BE32-E72D297353CC}">
              <c16:uniqueId val="{00000004-D610-48E5-A716-264722CA1F02}"/>
            </c:ext>
          </c:extLst>
        </c:ser>
        <c:dLbls>
          <c:showLegendKey val="0"/>
          <c:showVal val="0"/>
          <c:showCatName val="0"/>
          <c:showSerName val="0"/>
          <c:showPercent val="0"/>
          <c:showBubbleSize val="0"/>
        </c:dLbls>
        <c:marker val="1"/>
        <c:smooth val="0"/>
        <c:axId val="1817883216"/>
        <c:axId val="1817871936"/>
      </c:lineChart>
      <c:catAx>
        <c:axId val="181788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817871936"/>
        <c:crosses val="autoZero"/>
        <c:auto val="1"/>
        <c:lblAlgn val="ctr"/>
        <c:lblOffset val="100"/>
        <c:noMultiLvlLbl val="0"/>
      </c:catAx>
      <c:valAx>
        <c:axId val="1817871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in millions of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817883216"/>
        <c:crosses val="autoZero"/>
        <c:crossBetween val="between"/>
        <c:majorUnit val="10000.0"/>
        <c:dispUnits>
          <c:builtInUnit val="thousands"/>
        </c:dispUnits>
      </c:valAx>
      <c:spPr>
        <a:noFill/>
        <a:ln>
          <a:noFill/>
        </a:ln>
        <a:effectLst/>
      </c:spPr>
    </c:plotArea>
    <c:legend>
      <c:legendPos val="b"/>
      <c:layout>
        <c:manualLayout>
          <c:xMode val="edge"/>
          <c:yMode val="edge"/>
          <c:x val="0.0598290656558383"/>
          <c:y val="0.890648363011438"/>
          <c:w val="0.893328713455485"/>
          <c:h val="0.090580519253548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'FTE Enrollment'!$B$1</c:f>
              <c:strCache>
                <c:ptCount val="1"/>
                <c:pt idx="0">
                  <c:v>FTE</c:v>
                </c:pt>
              </c:strCache>
            </c:strRef>
          </c:tx>
          <c:spPr>
            <a:solidFill>
              <a:schemeClr val="accent1"/>
            </a:solidFill>
            <a:ln>
              <a:noFill/>
            </a:ln>
            <a:effectLst/>
          </c:spPr>
          <c:invertIfNegative val="0"/>
          <c:dPt>
            <c:idx val="7"/>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1-C3F8-43B9-8893-1E3592C56498}"/>
              </c:ext>
            </c:extLst>
          </c:dPt>
          <c:dPt>
            <c:idx val="8"/>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3-C3F8-43B9-8893-1E3592C56498}"/>
              </c:ext>
            </c:extLst>
          </c:dPt>
          <c:dPt>
            <c:idx val="9"/>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05-C3F8-43B9-8893-1E3592C5649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'FTE Enrollment'!$A$2:$A$11</c:f>
              <c:strCache>
                <c:ptCount val="10"/>
                <c:pt idx="0">
                  <c:v>2012</c:v>
                </c:pt>
                <c:pt idx="1">
                  <c:v>2013</c:v>
                </c:pt>
                <c:pt idx="2">
                  <c:v>2014</c:v>
                </c:pt>
                <c:pt idx="3">
                  <c:v>2015</c:v>
                </c:pt>
                <c:pt idx="4">
                  <c:v>2016</c:v>
                </c:pt>
                <c:pt idx="5">
                  <c:v>2017</c:v>
                </c:pt>
                <c:pt idx="6">
                  <c:v>2018 
Observed</c:v>
                </c:pt>
                <c:pt idx="7">
                  <c:v>2019 
Target</c:v>
                </c:pt>
                <c:pt idx="8">
                  <c:v>2020 
Target</c:v>
                </c:pt>
                <c:pt idx="9">
                  <c:v>2025 
Goal</c:v>
                </c:pt>
              </c:strCache>
            </c:strRef>
          </c:cat>
          <c:val>
            <c:numRef>
              <c:f>'FTE Enrollment'!$B$2:$B$11</c:f>
              <c:numCache>
                <c:formatCode>_(* #,##0_);_(* \(#,##0\);_(* "-"??_);_(@_)</c:formatCode>
                <c:ptCount val="10"/>
                <c:pt idx="0">
                  <c:v>21674.0</c:v>
                </c:pt>
                <c:pt idx="1">
                  <c:v>21151.0</c:v>
                </c:pt>
                <c:pt idx="2">
                  <c:v>20484.0</c:v>
                </c:pt>
                <c:pt idx="3">
                  <c:v>19934.0</c:v>
                </c:pt>
                <c:pt idx="4">
                  <c:v>19269.0</c:v>
                </c:pt>
                <c:pt idx="5">
                  <c:v>18492.0</c:v>
                </c:pt>
                <c:pt idx="6">
                  <c:v>17555.0</c:v>
                </c:pt>
                <c:pt idx="7">
                  <c:v>18433.0</c:v>
                </c:pt>
                <c:pt idx="8">
                  <c:v>19825.0</c:v>
                </c:pt>
                <c:pt idx="9">
                  <c:v>28526.0</c:v>
                </c:pt>
              </c:numCache>
            </c:numRef>
          </c:val>
          <c:extLst xmlns:c16r2="http://schemas.microsoft.com/office/drawing/2015/06/chart">
            <c:ext xmlns:c16="http://schemas.microsoft.com/office/drawing/2014/chart" uri="{C3380CC4-5D6E-409C-BE32-E72D297353CC}">
              <c16:uniqueId val="{00000006-C3F8-43B9-8893-1E3592C56498}"/>
            </c:ext>
          </c:extLst>
        </c:ser>
        <c:dLbls>
          <c:showLegendKey val="0"/>
          <c:showVal val="0"/>
          <c:showCatName val="0"/>
          <c:showSerName val="0"/>
          <c:showPercent val="0"/>
          <c:showBubbleSize val="0"/>
        </c:dLbls>
        <c:gapWidth val="219"/>
        <c:overlap val="-27"/>
        <c:axId val="-2050889616"/>
        <c:axId val="-2050902176"/>
      </c:barChart>
      <c:catAx>
        <c:axId val="-20508896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r>
                  <a:rPr lang="en-US" dirty="0">
                    <a:latin typeface="+mj-lt"/>
                  </a:rPr>
                  <a:t>Fiscal 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0902176"/>
        <c:crosses val="autoZero"/>
        <c:auto val="1"/>
        <c:lblAlgn val="ctr"/>
        <c:lblOffset val="100"/>
        <c:noMultiLvlLbl val="0"/>
      </c:catAx>
      <c:valAx>
        <c:axId val="-205090217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0889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'Research Expenditures'!$B$1</c:f>
              <c:strCache>
                <c:ptCount val="1"/>
                <c:pt idx="0">
                  <c:v>Expenditures</c:v>
                </c:pt>
              </c:strCache>
            </c:strRef>
          </c:tx>
          <c:spPr>
            <a:solidFill>
              <a:schemeClr val="accent1"/>
            </a:solidFill>
            <a:ln>
              <a:noFill/>
            </a:ln>
            <a:effectLst/>
          </c:spPr>
          <c:invertIfNegative val="0"/>
          <c:dPt>
            <c:idx val="7"/>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1-6B25-443A-B5F3-C773CB920F4E}"/>
              </c:ext>
            </c:extLst>
          </c:dPt>
          <c:dPt>
            <c:idx val="8"/>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3-6B25-443A-B5F3-C773CB920F4E}"/>
              </c:ext>
            </c:extLst>
          </c:dPt>
          <c:dPt>
            <c:idx val="9"/>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05-6B25-443A-B5F3-C773CB920F4E}"/>
              </c:ext>
            </c:extLst>
          </c:dPt>
          <c:dLbls>
            <c:numFmt formatCode="&quot;$&quot;#,##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'Research Expenditures'!$A$2:$A$11</c:f>
              <c:strCache>
                <c:ptCount val="10"/>
                <c:pt idx="0">
                  <c:v>2012</c:v>
                </c:pt>
                <c:pt idx="1">
                  <c:v>2013</c:v>
                </c:pt>
                <c:pt idx="2">
                  <c:v>2014</c:v>
                </c:pt>
                <c:pt idx="3">
                  <c:v>2015</c:v>
                </c:pt>
                <c:pt idx="4">
                  <c:v>2016</c:v>
                </c:pt>
                <c:pt idx="5">
                  <c:v>2017</c:v>
                </c:pt>
                <c:pt idx="6">
                  <c:v>2018 
Observed</c:v>
                </c:pt>
                <c:pt idx="7">
                  <c:v>2019 
Target</c:v>
                </c:pt>
                <c:pt idx="8">
                  <c:v>2020 
Target</c:v>
                </c:pt>
                <c:pt idx="9">
                  <c:v>2025 
Goal</c:v>
                </c:pt>
              </c:strCache>
            </c:strRef>
          </c:cat>
          <c:val>
            <c:numRef>
              <c:f>'Research Expenditures'!$B$2:$B$11</c:f>
              <c:numCache>
                <c:formatCode>_(* #,##0.0_);_(* \(#,##0.0\);_(* "-"??_);_(@_)</c:formatCode>
                <c:ptCount val="10"/>
                <c:pt idx="0">
                  <c:v>144.9</c:v>
                </c:pt>
                <c:pt idx="1">
                  <c:v>144.2</c:v>
                </c:pt>
                <c:pt idx="2">
                  <c:v>138.7</c:v>
                </c:pt>
                <c:pt idx="3">
                  <c:v>133.9</c:v>
                </c:pt>
                <c:pt idx="4">
                  <c:v>144.2</c:v>
                </c:pt>
                <c:pt idx="5">
                  <c:v>159.4</c:v>
                </c:pt>
                <c:pt idx="6">
                  <c:v>150.7</c:v>
                </c:pt>
                <c:pt idx="7">
                  <c:v>157.4</c:v>
                </c:pt>
                <c:pt idx="8">
                  <c:v>168.3</c:v>
                </c:pt>
                <c:pt idx="9">
                  <c:v>235.0</c:v>
                </c:pt>
              </c:numCache>
            </c:numRef>
          </c:val>
          <c:extLst xmlns:c16r2="http://schemas.microsoft.com/office/drawing/2015/06/chart">
            <c:ext xmlns:c16="http://schemas.microsoft.com/office/drawing/2014/chart" uri="{C3380CC4-5D6E-409C-BE32-E72D297353CC}">
              <c16:uniqueId val="{00000006-6B25-443A-B5F3-C773CB920F4E}"/>
            </c:ext>
          </c:extLst>
        </c:ser>
        <c:dLbls>
          <c:showLegendKey val="0"/>
          <c:showVal val="0"/>
          <c:showCatName val="0"/>
          <c:showSerName val="0"/>
          <c:showPercent val="0"/>
          <c:showBubbleSize val="0"/>
        </c:dLbls>
        <c:gapWidth val="219"/>
        <c:overlap val="-27"/>
        <c:axId val="-2054083152"/>
        <c:axId val="-1982480080"/>
      </c:barChart>
      <c:catAx>
        <c:axId val="-20540831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r>
                  <a:rPr lang="en-US" dirty="0">
                    <a:latin typeface="+mj-lt"/>
                  </a:rPr>
                  <a:t>Fiscal 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2480080"/>
        <c:crosses val="autoZero"/>
        <c:auto val="1"/>
        <c:lblAlgn val="ctr"/>
        <c:lblOffset val="100"/>
        <c:noMultiLvlLbl val="0"/>
      </c:catAx>
      <c:valAx>
        <c:axId val="-1982480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r>
                  <a:rPr lang="en-US" dirty="0">
                    <a:latin typeface="+mj-lt"/>
                  </a:rPr>
                  <a:t>in millions of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title>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4083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withinLinear" id="19">
  <a:schemeClr val="accent6"/>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0.9181</cdr:x>
      <cdr:y>0.49808</cdr:y>
    </cdr:from>
    <cdr:to>
      <cdr:x>0.97845</cdr:x>
      <cdr:y>0.8932</cdr:y>
    </cdr:to>
    <cdr:sp macro="" textlink="">
      <cdr:nvSpPr>
        <cdr:cNvPr id="13" name="TextBox 12"/>
        <cdr:cNvSpPr txBox="1"/>
      </cdr:nvSpPr>
      <cdr:spPr>
        <a:xfrm xmlns:a="http://schemas.openxmlformats.org/drawingml/2006/main">
          <a:off x="4197569" y="1366345"/>
          <a:ext cx="275897" cy="10838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0.771</cdr:x>
      <cdr:y>0.02633</cdr:y>
    </cdr:from>
    <cdr:to>
      <cdr:x>1</cdr:x>
      <cdr:y>0.89351</cdr:y>
    </cdr:to>
    <cdr:sp macro="" textlink="">
      <cdr:nvSpPr>
        <cdr:cNvPr id="2" name="TextBox 1"/>
        <cdr:cNvSpPr txBox="1"/>
      </cdr:nvSpPr>
      <cdr:spPr>
        <a:xfrm xmlns:a="http://schemas.openxmlformats.org/drawingml/2006/main">
          <a:off x="8754848" y="141316"/>
          <a:ext cx="2600337" cy="4653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latin typeface="+mj-lt"/>
            </a:rPr>
            <a:t>Other Restricted</a:t>
          </a:r>
        </a:p>
        <a:p xmlns:a="http://schemas.openxmlformats.org/drawingml/2006/main">
          <a:endParaRPr lang="en-US" sz="1200" dirty="0">
            <a:latin typeface="+mj-lt"/>
          </a:endParaRPr>
        </a:p>
        <a:p xmlns:a="http://schemas.openxmlformats.org/drawingml/2006/main">
          <a:endParaRPr lang="en-US" sz="1200" dirty="0">
            <a:latin typeface="+mj-lt"/>
          </a:endParaRPr>
        </a:p>
        <a:p xmlns:a="http://schemas.openxmlformats.org/drawingml/2006/main">
          <a:r>
            <a:rPr lang="en-US" sz="1200" dirty="0" smtClean="0">
              <a:latin typeface="+mj-lt"/>
            </a:rPr>
            <a:t>Federal </a:t>
          </a:r>
          <a:r>
            <a:rPr lang="en-US" sz="1200" dirty="0">
              <a:latin typeface="+mj-lt"/>
            </a:rPr>
            <a:t>Receipts</a:t>
          </a:r>
          <a:endParaRPr lang="en-US" sz="1200" dirty="0">
            <a:effectLst/>
            <a:latin typeface="+mj-lt"/>
            <a:ea typeface="+mn-ea"/>
            <a:cs typeface="+mn-cs"/>
          </a:endParaRP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endParaRPr lang="en-US" sz="1200" dirty="0">
            <a:effectLst/>
            <a:latin typeface="+mj-lt"/>
            <a:ea typeface="+mn-ea"/>
            <a:cs typeface="+mn-cs"/>
          </a:endParaRP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endParaRPr lang="en-US" sz="800" dirty="0" smtClean="0">
            <a:effectLst/>
            <a:latin typeface="+mj-lt"/>
            <a:ea typeface="+mn-ea"/>
            <a:cs typeface="+mn-cs"/>
          </a:endParaRP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sz="1200" dirty="0" smtClean="0">
              <a:effectLst/>
              <a:latin typeface="+mj-lt"/>
              <a:ea typeface="+mn-ea"/>
              <a:cs typeface="+mn-cs"/>
            </a:rPr>
            <a:t>Indirect </a:t>
          </a:r>
          <a:r>
            <a:rPr lang="en-US" sz="1200" dirty="0">
              <a:effectLst/>
              <a:latin typeface="+mj-lt"/>
              <a:ea typeface="+mn-ea"/>
              <a:cs typeface="+mn-cs"/>
            </a:rPr>
            <a:t>Cost Recovery</a:t>
          </a:r>
        </a:p>
        <a:p xmlns:a="http://schemas.openxmlformats.org/drawingml/2006/main">
          <a:endParaRPr lang="en-US" sz="100" dirty="0">
            <a:effectLst/>
            <a:latin typeface="+mj-lt"/>
            <a:ea typeface="+mn-ea"/>
            <a:cs typeface="+mn-cs"/>
          </a:endParaRPr>
        </a:p>
        <a:p xmlns:a="http://schemas.openxmlformats.org/drawingml/2006/main">
          <a:endParaRPr lang="en-US" sz="800" dirty="0">
            <a:effectLst/>
            <a:latin typeface="+mj-lt"/>
            <a:ea typeface="+mn-ea"/>
            <a:cs typeface="+mn-cs"/>
          </a:endParaRPr>
        </a:p>
        <a:p xmlns:a="http://schemas.openxmlformats.org/drawingml/2006/main">
          <a:r>
            <a:rPr lang="en-US" sz="1200" dirty="0" smtClean="0">
              <a:effectLst/>
              <a:latin typeface="+mj-lt"/>
              <a:ea typeface="+mn-ea"/>
              <a:cs typeface="+mn-cs"/>
            </a:rPr>
            <a:t>Auxiliary</a:t>
          </a:r>
          <a:r>
            <a:rPr lang="en-US" sz="1200" dirty="0">
              <a:effectLst/>
              <a:latin typeface="+mj-lt"/>
              <a:ea typeface="+mn-ea"/>
              <a:cs typeface="+mn-cs"/>
            </a:rPr>
            <a:t>, Designated,</a:t>
          </a:r>
          <a:r>
            <a:rPr lang="en-US" sz="1200" baseline="0" dirty="0">
              <a:effectLst/>
              <a:latin typeface="+mj-lt"/>
              <a:ea typeface="+mn-ea"/>
              <a:cs typeface="+mn-cs"/>
            </a:rPr>
            <a:t> Match, &amp; </a:t>
          </a:r>
          <a:r>
            <a:rPr lang="en-US" sz="1200" dirty="0">
              <a:effectLst/>
              <a:latin typeface="+mj-lt"/>
              <a:ea typeface="+mn-ea"/>
              <a:cs typeface="+mn-cs"/>
            </a:rPr>
            <a:t>Other Unrestricted</a:t>
          </a:r>
          <a:endParaRPr lang="en-US" sz="1200" dirty="0">
            <a:effectLst/>
            <a:latin typeface="+mj-lt"/>
          </a:endParaRPr>
        </a:p>
        <a:p xmlns:a="http://schemas.openxmlformats.org/drawingml/2006/main">
          <a:endParaRPr lang="en-US" sz="1200" dirty="0">
            <a:effectLst/>
            <a:latin typeface="+mj-lt"/>
            <a:ea typeface="+mn-ea"/>
            <a:cs typeface="+mn-cs"/>
          </a:endParaRPr>
        </a:p>
        <a:p xmlns:a="http://schemas.openxmlformats.org/drawingml/2006/main">
          <a:endParaRPr lang="en-US" sz="800" dirty="0">
            <a:effectLst/>
            <a:latin typeface="+mj-lt"/>
            <a:ea typeface="+mn-ea"/>
            <a:cs typeface="+mn-cs"/>
          </a:endParaRPr>
        </a:p>
        <a:p xmlns:a="http://schemas.openxmlformats.org/drawingml/2006/main">
          <a:r>
            <a:rPr lang="en-US" sz="1200" dirty="0">
              <a:effectLst/>
              <a:latin typeface="+mj-lt"/>
              <a:ea typeface="+mn-ea"/>
              <a:cs typeface="+mn-cs"/>
            </a:rPr>
            <a:t>Student Tuition &amp; Fees</a:t>
          </a:r>
          <a:endParaRPr lang="en-US" sz="1200" dirty="0">
            <a:effectLst/>
            <a:latin typeface="+mj-lt"/>
          </a:endParaRPr>
        </a:p>
        <a:p xmlns:a="http://schemas.openxmlformats.org/drawingml/2006/main">
          <a:endParaRPr lang="en-US" sz="1200" dirty="0">
            <a:effectLst/>
            <a:latin typeface="+mj-lt"/>
            <a:ea typeface="+mn-ea"/>
            <a:cs typeface="+mn-cs"/>
          </a:endParaRPr>
        </a:p>
        <a:p xmlns:a="http://schemas.openxmlformats.org/drawingml/2006/main">
          <a:endParaRPr lang="en-US" sz="1200" dirty="0">
            <a:effectLst/>
            <a:latin typeface="+mj-lt"/>
            <a:ea typeface="+mn-ea"/>
            <a:cs typeface="+mn-cs"/>
          </a:endParaRPr>
        </a:p>
        <a:p xmlns:a="http://schemas.openxmlformats.org/drawingml/2006/main">
          <a:endParaRPr lang="en-US" sz="1200" dirty="0">
            <a:effectLst/>
            <a:latin typeface="+mj-lt"/>
            <a:ea typeface="+mn-ea"/>
            <a:cs typeface="+mn-cs"/>
          </a:endParaRPr>
        </a:p>
        <a:p xmlns:a="http://schemas.openxmlformats.org/drawingml/2006/main">
          <a:endParaRPr lang="en-US" sz="1200" dirty="0">
            <a:effectLst/>
            <a:latin typeface="+mj-lt"/>
            <a:ea typeface="+mn-ea"/>
            <a:cs typeface="+mn-cs"/>
          </a:endParaRPr>
        </a:p>
        <a:p xmlns:a="http://schemas.openxmlformats.org/drawingml/2006/main">
          <a:endParaRPr lang="en-US" sz="1200" dirty="0">
            <a:effectLst/>
            <a:latin typeface="+mj-lt"/>
            <a:ea typeface="+mn-ea"/>
            <a:cs typeface="+mn-cs"/>
          </a:endParaRPr>
        </a:p>
        <a:p xmlns:a="http://schemas.openxmlformats.org/drawingml/2006/main">
          <a:endParaRPr lang="en-US" sz="1200" dirty="0">
            <a:effectLst/>
            <a:latin typeface="+mj-lt"/>
            <a:ea typeface="+mn-ea"/>
            <a:cs typeface="+mn-cs"/>
          </a:endParaRPr>
        </a:p>
        <a:p xmlns:a="http://schemas.openxmlformats.org/drawingml/2006/main">
          <a:r>
            <a:rPr lang="en-US" sz="1200" dirty="0">
              <a:effectLst/>
              <a:latin typeface="+mj-lt"/>
              <a:ea typeface="+mn-ea"/>
              <a:cs typeface="+mn-cs"/>
            </a:rPr>
            <a:t>Unrestricted General Funds</a:t>
          </a:r>
          <a:endParaRPr lang="en-US" sz="1200" dirty="0">
            <a:effectLst/>
            <a:latin typeface="+mj-lt"/>
          </a:endParaRP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endParaRPr lang="en-US" sz="1200" dirty="0">
            <a:latin typeface="+mj-lt"/>
          </a:endParaRPr>
        </a:p>
        <a:p xmlns:a="http://schemas.openxmlformats.org/drawingml/2006/main">
          <a:endParaRPr lang="en-US" sz="1100" dirty="0"/>
        </a:p>
      </cdr:txBody>
    </cdr:sp>
  </cdr:relSizeAnchor>
  <cdr:relSizeAnchor xmlns:cdr="http://schemas.openxmlformats.org/drawingml/2006/chartDrawing">
    <cdr:from>
      <cdr:x>0</cdr:x>
      <cdr:y>0.95748</cdr:y>
    </cdr:from>
    <cdr:to>
      <cdr:x>0.36307</cdr:x>
      <cdr:y>1</cdr:y>
    </cdr:to>
    <cdr:sp macro="" textlink="">
      <cdr:nvSpPr>
        <cdr:cNvPr id="3" name="TextBox 2"/>
        <cdr:cNvSpPr txBox="1"/>
      </cdr:nvSpPr>
      <cdr:spPr>
        <a:xfrm xmlns:a="http://schemas.openxmlformats.org/drawingml/2006/main">
          <a:off x="0" y="5138292"/>
          <a:ext cx="4122771" cy="2282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800" dirty="0">
            <a:latin typeface="+mj-lt"/>
          </a:endParaRPr>
        </a:p>
      </cdr:txBody>
    </cdr:sp>
  </cdr:relSizeAnchor>
  <cdr:relSizeAnchor xmlns:cdr="http://schemas.openxmlformats.org/drawingml/2006/chartDrawing">
    <cdr:from>
      <cdr:x>0.00658</cdr:x>
      <cdr:y>0.96322</cdr:y>
    </cdr:from>
    <cdr:to>
      <cdr:x>0.28617</cdr:x>
      <cdr:y>1</cdr:y>
    </cdr:to>
    <cdr:sp macro="" textlink="">
      <cdr:nvSpPr>
        <cdr:cNvPr id="4" name="TextBox 3"/>
        <cdr:cNvSpPr txBox="1"/>
      </cdr:nvSpPr>
      <cdr:spPr>
        <a:xfrm xmlns:a="http://schemas.openxmlformats.org/drawingml/2006/main">
          <a:off x="74753" y="5169115"/>
          <a:ext cx="3174714" cy="1973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dirty="0" smtClean="0">
              <a:latin typeface="+mj-lt"/>
            </a:rPr>
            <a:t>* excludes UA-intra-agency receipts</a:t>
          </a:r>
          <a:endParaRPr lang="en-US" sz="800" dirty="0">
            <a:latin typeface="+mj-l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0.87558</cdr:x>
      <cdr:y>0.26822</cdr:y>
    </cdr:from>
    <cdr:to>
      <cdr:x>0.92468</cdr:x>
      <cdr:y>0.38012</cdr:y>
    </cdr:to>
    <cdr:sp macro="" textlink="">
      <cdr:nvSpPr>
        <cdr:cNvPr id="2" name="TextBox 1"/>
        <cdr:cNvSpPr txBox="1"/>
      </cdr:nvSpPr>
      <cdr:spPr>
        <a:xfrm xmlns:a="http://schemas.openxmlformats.org/drawingml/2006/main">
          <a:off x="9758800" y="1449782"/>
          <a:ext cx="547200" cy="6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4800" dirty="0" smtClean="0"/>
            <a:t>~</a:t>
          </a:r>
          <a:endParaRPr lang="en-US" sz="4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40"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970941" y="0"/>
            <a:ext cx="3037840" cy="466434"/>
          </a:xfrm>
          <a:prstGeom prst="rect">
            <a:avLst/>
          </a:prstGeom>
        </p:spPr>
        <p:txBody>
          <a:bodyPr vert="horz" lIns="92446" tIns="46223" rIns="92446" bIns="46223" rtlCol="0"/>
          <a:lstStyle>
            <a:lvl1pPr algn="r">
              <a:defRPr sz="1200"/>
            </a:lvl1pPr>
          </a:lstStyle>
          <a:p>
            <a:fld id="{191CF856-FB34-49B9-90BE-64C985917AA2}" type="datetimeFigureOut">
              <a:rPr lang="en-US" smtClean="0"/>
              <a:t>11/20/18</a:t>
            </a:fld>
            <a:endParaRPr lang="en-US" dirty="0"/>
          </a:p>
        </p:txBody>
      </p:sp>
      <p:sp>
        <p:nvSpPr>
          <p:cNvPr id="4" name="Footer Placeholder 3"/>
          <p:cNvSpPr>
            <a:spLocks noGrp="1"/>
          </p:cNvSpPr>
          <p:nvPr>
            <p:ph type="ftr" sz="quarter" idx="2"/>
          </p:nvPr>
        </p:nvSpPr>
        <p:spPr>
          <a:xfrm>
            <a:off x="3" y="8829972"/>
            <a:ext cx="3037840" cy="466433"/>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1" y="8829972"/>
            <a:ext cx="3037840" cy="466433"/>
          </a:xfrm>
          <a:prstGeom prst="rect">
            <a:avLst/>
          </a:prstGeom>
        </p:spPr>
        <p:txBody>
          <a:bodyPr vert="horz" lIns="92446" tIns="46223" rIns="92446" bIns="46223" rtlCol="0" anchor="b"/>
          <a:lstStyle>
            <a:lvl1pPr algn="r">
              <a:defRPr sz="1200"/>
            </a:lvl1pPr>
          </a:lstStyle>
          <a:p>
            <a:fld id="{D68D23F0-BB75-4EC5-8A26-1A216C067950}" type="slidenum">
              <a:rPr lang="en-US" smtClean="0"/>
              <a:t>‹#›</a:t>
            </a:fld>
            <a:endParaRPr lang="en-US" dirty="0"/>
          </a:p>
        </p:txBody>
      </p:sp>
    </p:spTree>
    <p:extLst>
      <p:ext uri="{BB962C8B-B14F-4D97-AF65-F5344CB8AC3E}">
        <p14:creationId xmlns:p14="http://schemas.microsoft.com/office/powerpoint/2010/main" val="1587494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40"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41" y="0"/>
            <a:ext cx="3037840" cy="466434"/>
          </a:xfrm>
          <a:prstGeom prst="rect">
            <a:avLst/>
          </a:prstGeom>
        </p:spPr>
        <p:txBody>
          <a:bodyPr vert="horz" lIns="92446" tIns="46223" rIns="92446" bIns="46223" rtlCol="0"/>
          <a:lstStyle>
            <a:lvl1pPr algn="r">
              <a:defRPr sz="1200"/>
            </a:lvl1pPr>
          </a:lstStyle>
          <a:p>
            <a:fld id="{ED73FB6A-381F-412F-985E-741A213F0E97}" type="datetimeFigureOut">
              <a:rPr lang="en-US" smtClean="0"/>
              <a:t>11/20/18</a:t>
            </a:fld>
            <a:endParaRPr lang="en-US" dirty="0"/>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29972"/>
            <a:ext cx="3037840" cy="466433"/>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1" y="8829972"/>
            <a:ext cx="3037840" cy="466433"/>
          </a:xfrm>
          <a:prstGeom prst="rect">
            <a:avLst/>
          </a:prstGeom>
        </p:spPr>
        <p:txBody>
          <a:bodyPr vert="horz" lIns="92446" tIns="46223" rIns="92446" bIns="46223" rtlCol="0" anchor="b"/>
          <a:lstStyle>
            <a:lvl1pPr algn="r">
              <a:defRPr sz="1200"/>
            </a:lvl1pPr>
          </a:lstStyle>
          <a:p>
            <a:fld id="{C6A32AC3-48A3-4EBD-8ABE-8DA458A2A77B}" type="slidenum">
              <a:rPr lang="en-US" smtClean="0"/>
              <a:t>‹#›</a:t>
            </a:fld>
            <a:endParaRPr lang="en-US" dirty="0"/>
          </a:p>
        </p:txBody>
      </p:sp>
    </p:spTree>
    <p:extLst>
      <p:ext uri="{BB962C8B-B14F-4D97-AF65-F5344CB8AC3E}">
        <p14:creationId xmlns:p14="http://schemas.microsoft.com/office/powerpoint/2010/main" val="152151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716618" y="4548457"/>
            <a:ext cx="5732950" cy="3721466"/>
          </a:xfrm>
          <a:prstGeom prst="rect">
            <a:avLst/>
          </a:prstGeom>
        </p:spPr>
        <p:txBody>
          <a:bodyPr spcFirstLastPara="1" wrap="square" lIns="94175" tIns="47087" rIns="94175" bIns="47087" anchor="t" anchorCtr="0">
            <a:noAutofit/>
          </a:bodyPr>
          <a:lstStyle/>
          <a:p>
            <a:endParaRPr dirty="0"/>
          </a:p>
        </p:txBody>
      </p:sp>
      <p:sp>
        <p:nvSpPr>
          <p:cNvPr id="100" name="Google Shape;100;p2:notes"/>
          <p:cNvSpPr>
            <a:spLocks noGrp="1" noRot="1" noChangeAspect="1"/>
          </p:cNvSpPr>
          <p:nvPr>
            <p:ph type="sldImg" idx="2"/>
          </p:nvPr>
        </p:nvSpPr>
        <p:spPr>
          <a:xfrm>
            <a:off x="749300" y="1181100"/>
            <a:ext cx="5668963" cy="31892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8521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1241425"/>
            <a:ext cx="5948362" cy="3346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DDEF0E-4FEB-47E0-80A4-7B1E9195092F}" type="slidenum">
              <a:rPr lang="en-US" smtClean="0"/>
              <a:t>48</a:t>
            </a:fld>
            <a:endParaRPr lang="en-US" dirty="0"/>
          </a:p>
        </p:txBody>
      </p:sp>
    </p:spTree>
    <p:extLst>
      <p:ext uri="{BB962C8B-B14F-4D97-AF65-F5344CB8AC3E}">
        <p14:creationId xmlns:p14="http://schemas.microsoft.com/office/powerpoint/2010/main" val="3387439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1241425"/>
            <a:ext cx="5948362" cy="3346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DDEF0E-4FEB-47E0-80A4-7B1E9195092F}" type="slidenum">
              <a:rPr lang="en-US" smtClean="0"/>
              <a:t>49</a:t>
            </a:fld>
            <a:endParaRPr lang="en-US" dirty="0"/>
          </a:p>
        </p:txBody>
      </p:sp>
    </p:spTree>
    <p:extLst>
      <p:ext uri="{BB962C8B-B14F-4D97-AF65-F5344CB8AC3E}">
        <p14:creationId xmlns:p14="http://schemas.microsoft.com/office/powerpoint/2010/main" val="2849233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1241425"/>
            <a:ext cx="5948362" cy="3346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DDEF0E-4FEB-47E0-80A4-7B1E9195092F}" type="slidenum">
              <a:rPr lang="en-US" smtClean="0"/>
              <a:t>50</a:t>
            </a:fld>
            <a:endParaRPr lang="en-US" dirty="0"/>
          </a:p>
        </p:txBody>
      </p:sp>
    </p:spTree>
    <p:extLst>
      <p:ext uri="{BB962C8B-B14F-4D97-AF65-F5344CB8AC3E}">
        <p14:creationId xmlns:p14="http://schemas.microsoft.com/office/powerpoint/2010/main" val="196833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1241425"/>
            <a:ext cx="5948362" cy="3346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DDEF0E-4FEB-47E0-80A4-7B1E9195092F}" type="slidenum">
              <a:rPr lang="en-US" smtClean="0"/>
              <a:t>51</a:t>
            </a:fld>
            <a:endParaRPr lang="en-US" dirty="0"/>
          </a:p>
        </p:txBody>
      </p:sp>
    </p:spTree>
    <p:extLst>
      <p:ext uri="{BB962C8B-B14F-4D97-AF65-F5344CB8AC3E}">
        <p14:creationId xmlns:p14="http://schemas.microsoft.com/office/powerpoint/2010/main" val="2019782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a:spLocks noGrp="1" noRot="1" noChangeAspect="1"/>
          </p:cNvSpPr>
          <p:nvPr>
            <p:ph type="sldImg" idx="2"/>
          </p:nvPr>
        </p:nvSpPr>
        <p:spPr>
          <a:xfrm>
            <a:off x="749300" y="1181100"/>
            <a:ext cx="5668963"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6:notes"/>
          <p:cNvSpPr txBox="1">
            <a:spLocks noGrp="1"/>
          </p:cNvSpPr>
          <p:nvPr>
            <p:ph type="body" idx="1"/>
          </p:nvPr>
        </p:nvSpPr>
        <p:spPr>
          <a:xfrm>
            <a:off x="716618" y="4548457"/>
            <a:ext cx="5732950" cy="3721466"/>
          </a:xfrm>
          <a:prstGeom prst="rect">
            <a:avLst/>
          </a:prstGeom>
          <a:noFill/>
          <a:ln>
            <a:noFill/>
          </a:ln>
        </p:spPr>
        <p:txBody>
          <a:bodyPr spcFirstLastPara="1" wrap="square" lIns="94175" tIns="47087" rIns="94175" bIns="47087" anchor="t" anchorCtr="0">
            <a:noAutofit/>
          </a:bodyPr>
          <a:lstStyle/>
          <a:p>
            <a:endParaRPr dirty="0">
              <a:solidFill>
                <a:schemeClr val="dk1"/>
              </a:solidFill>
              <a:latin typeface="Calibri"/>
              <a:ea typeface="Calibri"/>
              <a:cs typeface="Calibri"/>
              <a:sym typeface="Calibri"/>
            </a:endParaRPr>
          </a:p>
        </p:txBody>
      </p:sp>
      <p:sp>
        <p:nvSpPr>
          <p:cNvPr id="134" name="Google Shape;134;p6:notes"/>
          <p:cNvSpPr txBox="1">
            <a:spLocks noGrp="1"/>
          </p:cNvSpPr>
          <p:nvPr>
            <p:ph type="sldNum" idx="12"/>
          </p:nvPr>
        </p:nvSpPr>
        <p:spPr>
          <a:xfrm>
            <a:off x="4059183" y="8977140"/>
            <a:ext cx="3105347" cy="474207"/>
          </a:xfrm>
          <a:prstGeom prst="rect">
            <a:avLst/>
          </a:prstGeom>
          <a:noFill/>
          <a:ln>
            <a:noFill/>
          </a:ln>
        </p:spPr>
        <p:txBody>
          <a:bodyPr spcFirstLastPara="1" wrap="square" lIns="94175" tIns="47087" rIns="94175" bIns="47087" anchor="b" anchorCtr="0">
            <a:noAutofit/>
          </a:bodyPr>
          <a:lstStyle/>
          <a:p>
            <a:fld id="{00000000-1234-1234-1234-123412341234}" type="slidenum">
              <a:rPr lang="en-US">
                <a:solidFill>
                  <a:schemeClr val="dk1"/>
                </a:solidFill>
                <a:latin typeface="Calibri"/>
                <a:ea typeface="Calibri"/>
                <a:cs typeface="Calibri"/>
                <a:sym typeface="Calibri"/>
              </a:rPr>
              <a:pPr/>
              <a:t>52</a:t>
            </a:fld>
            <a:endParaRPr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2597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44CBC-B2D7-42BC-ABD2-1D3E5FEAFFF8}" type="slidenum">
              <a:rPr lang="en-US" smtClean="0"/>
              <a:t>9</a:t>
            </a:fld>
            <a:endParaRPr lang="en-US" dirty="0"/>
          </a:p>
        </p:txBody>
      </p:sp>
    </p:spTree>
    <p:extLst>
      <p:ext uri="{BB962C8B-B14F-4D97-AF65-F5344CB8AC3E}">
        <p14:creationId xmlns:p14="http://schemas.microsoft.com/office/powerpoint/2010/main" val="1401516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1241425"/>
            <a:ext cx="5948362" cy="3346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DDEF0E-4FEB-47E0-80A4-7B1E9195092F}" type="slidenum">
              <a:rPr lang="en-US" smtClean="0"/>
              <a:t>10</a:t>
            </a:fld>
            <a:endParaRPr lang="en-US" dirty="0"/>
          </a:p>
        </p:txBody>
      </p:sp>
    </p:spTree>
    <p:extLst>
      <p:ext uri="{BB962C8B-B14F-4D97-AF65-F5344CB8AC3E}">
        <p14:creationId xmlns:p14="http://schemas.microsoft.com/office/powerpoint/2010/main" val="764932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701041" y="4473892"/>
            <a:ext cx="5608320" cy="3660458"/>
          </a:xfrm>
          <a:prstGeom prst="rect">
            <a:avLst/>
          </a:prstGeom>
        </p:spPr>
        <p:txBody>
          <a:bodyPr spcFirstLastPara="1" wrap="square" lIns="93150" tIns="46575" rIns="93150" bIns="46575" anchor="t" anchorCtr="0">
            <a:noAutofit/>
          </a:bodyPr>
          <a:lstStyle/>
          <a:p>
            <a:pPr marL="0" lvl="0" indent="0">
              <a:spcBef>
                <a:spcPts val="0"/>
              </a:spcBef>
              <a:spcAft>
                <a:spcPts val="0"/>
              </a:spcAft>
              <a:buNone/>
            </a:pPr>
            <a:endParaRPr dirty="0"/>
          </a:p>
        </p:txBody>
      </p:sp>
      <p:sp>
        <p:nvSpPr>
          <p:cNvPr id="100" name="Google Shape;100;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1193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a:spLocks noGrp="1" noRot="1" noChangeAspect="1"/>
          </p:cNvSpPr>
          <p:nvPr>
            <p:ph type="sldImg" idx="2"/>
          </p:nvPr>
        </p:nvSpPr>
        <p:spPr>
          <a:xfrm>
            <a:off x="538163" y="1189038"/>
            <a:ext cx="5713412" cy="3213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5:notes"/>
          <p:cNvSpPr txBox="1">
            <a:spLocks noGrp="1"/>
          </p:cNvSpPr>
          <p:nvPr>
            <p:ph type="body" idx="1"/>
          </p:nvPr>
        </p:nvSpPr>
        <p:spPr>
          <a:xfrm>
            <a:off x="716618" y="4548457"/>
            <a:ext cx="5732950" cy="3721466"/>
          </a:xfrm>
          <a:prstGeom prst="rect">
            <a:avLst/>
          </a:prstGeom>
          <a:noFill/>
          <a:ln>
            <a:noFill/>
          </a:ln>
        </p:spPr>
        <p:txBody>
          <a:bodyPr spcFirstLastPara="1" wrap="square" lIns="94175" tIns="47087" rIns="94175" bIns="47087" anchor="t" anchorCtr="0">
            <a:noAutofit/>
          </a:bodyPr>
          <a:lstStyle/>
          <a:p>
            <a:r>
              <a:rPr lang="en-US" dirty="0">
                <a:solidFill>
                  <a:schemeClr val="dk1"/>
                </a:solidFill>
                <a:latin typeface="Calibri"/>
                <a:ea typeface="Calibri"/>
                <a:cs typeface="Calibri"/>
                <a:sym typeface="Calibri"/>
              </a:rPr>
              <a:t>UA has always been dedicated to finding ways to perform our mission more cost effectively. Strategic Pathways (SP) is the framework, approved by the Board of Regents in 2016, we are currently using to improve our ability to meet the state’s large unmet needs for higher education while fiscal resources are being reduced. It is based on the fact that each of our universities has unique strengths in meeting the state’s needs and the reality that each campus cannot be everything to everyone. The Strategic Pathways process is reviewing all of UA’s major academic programs and administrative services to create a more sustainable university and to diversify our revenue sources.</a:t>
            </a:r>
            <a:endParaRPr dirty="0"/>
          </a:p>
          <a:p>
            <a:endParaRPr dirty="0">
              <a:solidFill>
                <a:schemeClr val="dk1"/>
              </a:solidFill>
              <a:latin typeface="Calibri"/>
              <a:ea typeface="Calibri"/>
              <a:cs typeface="Calibri"/>
              <a:sym typeface="Calibri"/>
            </a:endParaRPr>
          </a:p>
        </p:txBody>
      </p:sp>
      <p:sp>
        <p:nvSpPr>
          <p:cNvPr id="125" name="Google Shape;125;p5:notes"/>
          <p:cNvSpPr txBox="1">
            <a:spLocks noGrp="1"/>
          </p:cNvSpPr>
          <p:nvPr>
            <p:ph type="sldNum" idx="12"/>
          </p:nvPr>
        </p:nvSpPr>
        <p:spPr>
          <a:xfrm>
            <a:off x="4059183" y="8977140"/>
            <a:ext cx="3105347" cy="474207"/>
          </a:xfrm>
          <a:prstGeom prst="rect">
            <a:avLst/>
          </a:prstGeom>
          <a:noFill/>
          <a:ln>
            <a:noFill/>
          </a:ln>
        </p:spPr>
        <p:txBody>
          <a:bodyPr spcFirstLastPara="1" wrap="square" lIns="94175" tIns="47087" rIns="94175" bIns="47087" anchor="b" anchorCtr="0">
            <a:noAutofit/>
          </a:bodyPr>
          <a:lstStyle/>
          <a:p>
            <a:pPr>
              <a:buClr>
                <a:srgbClr val="000000"/>
              </a:buClr>
              <a:buSzPts val="1100"/>
            </a:pPr>
            <a:fld id="{00000000-1234-1234-1234-123412341234}" type="slidenum">
              <a:rPr lang="en-US" sz="1100">
                <a:solidFill>
                  <a:srgbClr val="000000"/>
                </a:solidFill>
                <a:latin typeface="Calibri"/>
                <a:ea typeface="Calibri"/>
                <a:cs typeface="Calibri"/>
                <a:sym typeface="Calibri"/>
              </a:rPr>
              <a:pPr>
                <a:buClr>
                  <a:srgbClr val="000000"/>
                </a:buClr>
                <a:buSzPts val="1100"/>
              </a:pPr>
              <a:t>17</a:t>
            </a:fld>
            <a:endParaRPr sz="11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22902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a:spLocks noGrp="1" noRot="1" noChangeAspect="1"/>
          </p:cNvSpPr>
          <p:nvPr>
            <p:ph type="sldImg" idx="2"/>
          </p:nvPr>
        </p:nvSpPr>
        <p:spPr>
          <a:xfrm>
            <a:off x="749300" y="1181100"/>
            <a:ext cx="5668963"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6:notes"/>
          <p:cNvSpPr txBox="1">
            <a:spLocks noGrp="1"/>
          </p:cNvSpPr>
          <p:nvPr>
            <p:ph type="body" idx="1"/>
          </p:nvPr>
        </p:nvSpPr>
        <p:spPr>
          <a:xfrm>
            <a:off x="716618" y="4548457"/>
            <a:ext cx="5732950" cy="3721466"/>
          </a:xfrm>
          <a:prstGeom prst="rect">
            <a:avLst/>
          </a:prstGeom>
          <a:noFill/>
          <a:ln>
            <a:noFill/>
          </a:ln>
        </p:spPr>
        <p:txBody>
          <a:bodyPr spcFirstLastPara="1" wrap="square" lIns="94175" tIns="47087" rIns="94175" bIns="47087" anchor="t" anchorCtr="0">
            <a:noAutofit/>
          </a:bodyPr>
          <a:lstStyle/>
          <a:p>
            <a:endParaRPr dirty="0">
              <a:solidFill>
                <a:schemeClr val="dk1"/>
              </a:solidFill>
              <a:latin typeface="Calibri"/>
              <a:ea typeface="Calibri"/>
              <a:cs typeface="Calibri"/>
              <a:sym typeface="Calibri"/>
            </a:endParaRPr>
          </a:p>
        </p:txBody>
      </p:sp>
      <p:sp>
        <p:nvSpPr>
          <p:cNvPr id="134" name="Google Shape;134;p6:notes"/>
          <p:cNvSpPr txBox="1">
            <a:spLocks noGrp="1"/>
          </p:cNvSpPr>
          <p:nvPr>
            <p:ph type="sldNum" idx="12"/>
          </p:nvPr>
        </p:nvSpPr>
        <p:spPr>
          <a:xfrm>
            <a:off x="4059183" y="8977140"/>
            <a:ext cx="3105347" cy="474207"/>
          </a:xfrm>
          <a:prstGeom prst="rect">
            <a:avLst/>
          </a:prstGeom>
          <a:noFill/>
          <a:ln>
            <a:noFill/>
          </a:ln>
        </p:spPr>
        <p:txBody>
          <a:bodyPr spcFirstLastPara="1" wrap="square" lIns="94175" tIns="47087" rIns="94175" bIns="47087" anchor="b" anchorCtr="0">
            <a:noAutofit/>
          </a:bodyPr>
          <a:lstStyle/>
          <a:p>
            <a:fld id="{00000000-1234-1234-1234-123412341234}" type="slidenum">
              <a:rPr lang="en-US">
                <a:solidFill>
                  <a:schemeClr val="dk1"/>
                </a:solidFill>
                <a:latin typeface="Calibri"/>
                <a:ea typeface="Calibri"/>
                <a:cs typeface="Calibri"/>
                <a:sym typeface="Calibri"/>
              </a:rPr>
              <a:pPr/>
              <a:t>18</a:t>
            </a:fld>
            <a:endParaRPr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30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160C08-2027-2C4F-9A17-ECB223ED23F9}" type="slidenum">
              <a:rPr lang="en-US" smtClean="0"/>
              <a:t>21</a:t>
            </a:fld>
            <a:endParaRPr lang="en-US" dirty="0"/>
          </a:p>
        </p:txBody>
      </p:sp>
    </p:spTree>
    <p:extLst>
      <p:ext uri="{BB962C8B-B14F-4D97-AF65-F5344CB8AC3E}">
        <p14:creationId xmlns:p14="http://schemas.microsoft.com/office/powerpoint/2010/main" val="4049931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1241425"/>
            <a:ext cx="5948362" cy="3346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DDEF0E-4FEB-47E0-80A4-7B1E9195092F}" type="slidenum">
              <a:rPr lang="en-US" smtClean="0"/>
              <a:t>35</a:t>
            </a:fld>
            <a:endParaRPr lang="en-US" dirty="0"/>
          </a:p>
        </p:txBody>
      </p:sp>
    </p:spTree>
    <p:extLst>
      <p:ext uri="{BB962C8B-B14F-4D97-AF65-F5344CB8AC3E}">
        <p14:creationId xmlns:p14="http://schemas.microsoft.com/office/powerpoint/2010/main" val="1573288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1241425"/>
            <a:ext cx="5948362" cy="3346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DDEF0E-4FEB-47E0-80A4-7B1E9195092F}" type="slidenum">
              <a:rPr lang="en-US" smtClean="0"/>
              <a:t>47</a:t>
            </a:fld>
            <a:endParaRPr lang="en-US" dirty="0"/>
          </a:p>
        </p:txBody>
      </p:sp>
    </p:spTree>
    <p:extLst>
      <p:ext uri="{BB962C8B-B14F-4D97-AF65-F5344CB8AC3E}">
        <p14:creationId xmlns:p14="http://schemas.microsoft.com/office/powerpoint/2010/main" val="3371124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AF0DDC-EDCD-457E-9CEB-A7780886395A}" type="datetime1">
              <a:rPr lang="en-US" smtClean="0"/>
              <a:t>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736C24-816A-4C93-B10F-DAAB356A1CF2}" type="slidenum">
              <a:rPr lang="en-US" smtClean="0"/>
              <a:t>‹#›</a:t>
            </a:fld>
            <a:endParaRPr lang="en-US" dirty="0"/>
          </a:p>
        </p:txBody>
      </p:sp>
    </p:spTree>
    <p:extLst>
      <p:ext uri="{BB962C8B-B14F-4D97-AF65-F5344CB8AC3E}">
        <p14:creationId xmlns:p14="http://schemas.microsoft.com/office/powerpoint/2010/main" val="544049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07D2BA-9960-4FE9-A6EE-F3E2CABA9B55}" type="datetime1">
              <a:rPr lang="en-US" smtClean="0"/>
              <a:t>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736C24-816A-4C93-B10F-DAAB356A1CF2}" type="slidenum">
              <a:rPr lang="en-US" smtClean="0"/>
              <a:t>‹#›</a:t>
            </a:fld>
            <a:endParaRPr lang="en-US" dirty="0"/>
          </a:p>
        </p:txBody>
      </p:sp>
    </p:spTree>
    <p:extLst>
      <p:ext uri="{BB962C8B-B14F-4D97-AF65-F5344CB8AC3E}">
        <p14:creationId xmlns:p14="http://schemas.microsoft.com/office/powerpoint/2010/main" val="1551208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129041-BDF1-42CC-8F3C-685FDBB65B79}" type="datetime1">
              <a:rPr lang="en-US" smtClean="0"/>
              <a:t>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736C24-816A-4C93-B10F-DAAB356A1CF2}" type="slidenum">
              <a:rPr lang="en-US" smtClean="0"/>
              <a:t>‹#›</a:t>
            </a:fld>
            <a:endParaRPr lang="en-US" dirty="0"/>
          </a:p>
        </p:txBody>
      </p:sp>
    </p:spTree>
    <p:extLst>
      <p:ext uri="{BB962C8B-B14F-4D97-AF65-F5344CB8AC3E}">
        <p14:creationId xmlns:p14="http://schemas.microsoft.com/office/powerpoint/2010/main" val="4042794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C4900E-4F76-4403-A60A-893E12914C4F}" type="datetime1">
              <a:rPr lang="en-US" smtClean="0"/>
              <a:t>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736C24-816A-4C93-B10F-DAAB356A1CF2}" type="slidenum">
              <a:rPr lang="en-US" smtClean="0"/>
              <a:t>‹#›</a:t>
            </a:fld>
            <a:endParaRPr lang="en-US" dirty="0"/>
          </a:p>
        </p:txBody>
      </p:sp>
    </p:spTree>
    <p:extLst>
      <p:ext uri="{BB962C8B-B14F-4D97-AF65-F5344CB8AC3E}">
        <p14:creationId xmlns:p14="http://schemas.microsoft.com/office/powerpoint/2010/main" val="3779696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D80F5A-9EDD-44E8-8675-30D7B7EBC0D5}" type="datetime1">
              <a:rPr lang="en-US" smtClean="0"/>
              <a:t>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736C24-816A-4C93-B10F-DAAB356A1CF2}" type="slidenum">
              <a:rPr lang="en-US" smtClean="0"/>
              <a:t>‹#›</a:t>
            </a:fld>
            <a:endParaRPr lang="en-US" dirty="0"/>
          </a:p>
        </p:txBody>
      </p:sp>
    </p:spTree>
    <p:extLst>
      <p:ext uri="{BB962C8B-B14F-4D97-AF65-F5344CB8AC3E}">
        <p14:creationId xmlns:p14="http://schemas.microsoft.com/office/powerpoint/2010/main" val="334091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757015-9627-45D8-9A5E-ED60D96D4991}" type="datetime1">
              <a:rPr lang="en-US" smtClean="0"/>
              <a:t>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736C24-816A-4C93-B10F-DAAB356A1CF2}" type="slidenum">
              <a:rPr lang="en-US" smtClean="0"/>
              <a:t>‹#›</a:t>
            </a:fld>
            <a:endParaRPr lang="en-US" dirty="0"/>
          </a:p>
        </p:txBody>
      </p:sp>
    </p:spTree>
    <p:extLst>
      <p:ext uri="{BB962C8B-B14F-4D97-AF65-F5344CB8AC3E}">
        <p14:creationId xmlns:p14="http://schemas.microsoft.com/office/powerpoint/2010/main" val="2120969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20ECAF-40A8-4570-B385-6C0CC2E5A444}" type="datetime1">
              <a:rPr lang="en-US" smtClean="0"/>
              <a:t>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736C24-816A-4C93-B10F-DAAB356A1CF2}" type="slidenum">
              <a:rPr lang="en-US" smtClean="0"/>
              <a:t>‹#›</a:t>
            </a:fld>
            <a:endParaRPr lang="en-US" dirty="0"/>
          </a:p>
        </p:txBody>
      </p:sp>
    </p:spTree>
    <p:extLst>
      <p:ext uri="{BB962C8B-B14F-4D97-AF65-F5344CB8AC3E}">
        <p14:creationId xmlns:p14="http://schemas.microsoft.com/office/powerpoint/2010/main" val="175486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2AA57D-BEEE-4848-BB36-CD0DE53EBDC0}" type="datetime1">
              <a:rPr lang="en-US" smtClean="0"/>
              <a:t>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736C24-816A-4C93-B10F-DAAB356A1CF2}" type="slidenum">
              <a:rPr lang="en-US" smtClean="0"/>
              <a:t>‹#›</a:t>
            </a:fld>
            <a:endParaRPr lang="en-US" dirty="0"/>
          </a:p>
        </p:txBody>
      </p:sp>
    </p:spTree>
    <p:extLst>
      <p:ext uri="{BB962C8B-B14F-4D97-AF65-F5344CB8AC3E}">
        <p14:creationId xmlns:p14="http://schemas.microsoft.com/office/powerpoint/2010/main" val="2766762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3785B-D257-4500-9476-D71AAE20CE17}" type="datetime1">
              <a:rPr lang="en-US" smtClean="0"/>
              <a:t>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736C24-816A-4C93-B10F-DAAB356A1CF2}" type="slidenum">
              <a:rPr lang="en-US" smtClean="0"/>
              <a:t>‹#›</a:t>
            </a:fld>
            <a:endParaRPr lang="en-US" dirty="0"/>
          </a:p>
        </p:txBody>
      </p:sp>
    </p:spTree>
    <p:extLst>
      <p:ext uri="{BB962C8B-B14F-4D97-AF65-F5344CB8AC3E}">
        <p14:creationId xmlns:p14="http://schemas.microsoft.com/office/powerpoint/2010/main" val="250859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D71740-BEA0-4FC3-B2EC-12B5D56BE546}" type="datetime1">
              <a:rPr lang="en-US" smtClean="0"/>
              <a:t>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736C24-816A-4C93-B10F-DAAB356A1CF2}" type="slidenum">
              <a:rPr lang="en-US" smtClean="0"/>
              <a:t>‹#›</a:t>
            </a:fld>
            <a:endParaRPr lang="en-US" dirty="0"/>
          </a:p>
        </p:txBody>
      </p:sp>
    </p:spTree>
    <p:extLst>
      <p:ext uri="{BB962C8B-B14F-4D97-AF65-F5344CB8AC3E}">
        <p14:creationId xmlns:p14="http://schemas.microsoft.com/office/powerpoint/2010/main" val="1913728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3E4454-3964-4E3C-A428-C46FAFABCF59}" type="datetime1">
              <a:rPr lang="en-US" smtClean="0"/>
              <a:t>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736C24-816A-4C93-B10F-DAAB356A1CF2}" type="slidenum">
              <a:rPr lang="en-US" smtClean="0"/>
              <a:t>‹#›</a:t>
            </a:fld>
            <a:endParaRPr lang="en-US" dirty="0"/>
          </a:p>
        </p:txBody>
      </p:sp>
    </p:spTree>
    <p:extLst>
      <p:ext uri="{BB962C8B-B14F-4D97-AF65-F5344CB8AC3E}">
        <p14:creationId xmlns:p14="http://schemas.microsoft.com/office/powerpoint/2010/main" val="40045559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D435C-65F2-4691-994C-5428BC319C04}" type="datetime1">
              <a:rPr lang="en-US" smtClean="0"/>
              <a:t>11/20/18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36C24-816A-4C93-B10F-DAAB356A1CF2}" type="slidenum">
              <a:rPr lang="en-US" smtClean="0"/>
              <a:t>‹#›</a:t>
            </a:fld>
            <a:endParaRPr lang="en-US" dirty="0"/>
          </a:p>
        </p:txBody>
      </p:sp>
    </p:spTree>
    <p:extLst>
      <p:ext uri="{BB962C8B-B14F-4D97-AF65-F5344CB8AC3E}">
        <p14:creationId xmlns:p14="http://schemas.microsoft.com/office/powerpoint/2010/main" val="2011804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tiff"/><Relationship Id="rId5"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image" Target="../media/image10.tiff"/><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laska.edu/classification/compensation-review/" TargetMode="External"/><Relationship Id="rId3" Type="http://schemas.openxmlformats.org/officeDocument/2006/relationships/hyperlink" Target="NULL"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97033"/>
            <a:ext cx="9144000" cy="4548159"/>
          </a:xfrm>
        </p:spPr>
        <p:txBody>
          <a:bodyPr>
            <a:normAutofit fontScale="90000"/>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The University of Alaska:</a:t>
            </a:r>
            <a:br>
              <a:rPr lang="en-US" dirty="0" smtClean="0"/>
            </a:br>
            <a:r>
              <a:rPr lang="en-US" sz="4900" i="1" dirty="0" smtClean="0"/>
              <a:t>Leading the Way </a:t>
            </a:r>
            <a:br>
              <a:rPr lang="en-US" sz="4900" i="1" dirty="0" smtClean="0"/>
            </a:br>
            <a:r>
              <a:rPr lang="en-US" sz="4900" i="1" dirty="0" smtClean="0"/>
              <a:t>to </a:t>
            </a:r>
            <a:br>
              <a:rPr lang="en-US" sz="4900" i="1" dirty="0" smtClean="0"/>
            </a:br>
            <a:r>
              <a:rPr lang="en-US" sz="4900" i="1" dirty="0" smtClean="0"/>
              <a:t>Alaska’s Future</a:t>
            </a:r>
            <a:r>
              <a:rPr lang="en-US" dirty="0" smtClean="0"/>
              <a:t/>
            </a:r>
            <a:br>
              <a:rPr lang="en-US" dirty="0" smtClean="0"/>
            </a:br>
            <a:r>
              <a:rPr lang="en-US" sz="4800" dirty="0"/>
              <a:t/>
            </a:r>
            <a:br>
              <a:rPr lang="en-US" sz="4800" dirty="0"/>
            </a:br>
            <a:r>
              <a:rPr lang="en-US" sz="3600" dirty="0"/>
              <a:t>Leadership </a:t>
            </a:r>
            <a:r>
              <a:rPr lang="en-US" sz="3600" dirty="0" smtClean="0"/>
              <a:t>Forum</a:t>
            </a:r>
            <a:endParaRPr lang="en-US" sz="3600" dirty="0"/>
          </a:p>
        </p:txBody>
      </p:sp>
      <p:sp>
        <p:nvSpPr>
          <p:cNvPr id="3" name="Subtitle 2"/>
          <p:cNvSpPr>
            <a:spLocks noGrp="1"/>
          </p:cNvSpPr>
          <p:nvPr>
            <p:ph type="subTitle" idx="1"/>
          </p:nvPr>
        </p:nvSpPr>
        <p:spPr>
          <a:xfrm>
            <a:off x="1524000" y="4917311"/>
            <a:ext cx="9144000" cy="1655762"/>
          </a:xfrm>
        </p:spPr>
        <p:txBody>
          <a:bodyPr>
            <a:normAutofit lnSpcReduction="10000"/>
          </a:bodyPr>
          <a:lstStyle/>
          <a:p>
            <a:endParaRPr lang="en-US" dirty="0" smtClean="0"/>
          </a:p>
          <a:p>
            <a:endParaRPr lang="en-US" dirty="0" smtClean="0">
              <a:latin typeface="+mj-lt"/>
            </a:endParaRPr>
          </a:p>
          <a:p>
            <a:r>
              <a:rPr lang="en-US" dirty="0" smtClean="0">
                <a:latin typeface="+mj-lt"/>
              </a:rPr>
              <a:t>Fairbanks, Alaska</a:t>
            </a:r>
          </a:p>
          <a:p>
            <a:r>
              <a:rPr lang="en-US" dirty="0" smtClean="0">
                <a:latin typeface="+mj-lt"/>
              </a:rPr>
              <a:t>November 15, 2018</a:t>
            </a:r>
            <a:endParaRPr lang="en-US" dirty="0">
              <a:latin typeface="+mj-lt"/>
            </a:endParaRPr>
          </a:p>
        </p:txBody>
      </p:sp>
    </p:spTree>
    <p:extLst>
      <p:ext uri="{BB962C8B-B14F-4D97-AF65-F5344CB8AC3E}">
        <p14:creationId xmlns:p14="http://schemas.microsoft.com/office/powerpoint/2010/main" val="3525481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sz="half" idx="2"/>
            <p:extLst/>
          </p:nvPr>
        </p:nvGraphicFramePr>
        <p:xfrm>
          <a:off x="276861" y="1012180"/>
          <a:ext cx="11711937" cy="5344169"/>
        </p:xfrm>
        <a:graphic>
          <a:graphicData uri="http://schemas.openxmlformats.org/drawingml/2006/table">
            <a:tbl>
              <a:tblPr firstRow="1" bandRow="1">
                <a:tableStyleId>{5C22544A-7EE6-4342-B048-85BDC9FD1C3A}</a:tableStyleId>
              </a:tblPr>
              <a:tblGrid>
                <a:gridCol w="4688433">
                  <a:extLst>
                    <a:ext uri="{9D8B030D-6E8A-4147-A177-3AD203B41FA5}">
                      <a16:colId xmlns="" xmlns:a16="http://schemas.microsoft.com/office/drawing/2014/main" val="245375206"/>
                    </a:ext>
                  </a:extLst>
                </a:gridCol>
                <a:gridCol w="1170584">
                  <a:extLst>
                    <a:ext uri="{9D8B030D-6E8A-4147-A177-3AD203B41FA5}">
                      <a16:colId xmlns="" xmlns:a16="http://schemas.microsoft.com/office/drawing/2014/main" val="2845716236"/>
                    </a:ext>
                  </a:extLst>
                </a:gridCol>
                <a:gridCol w="1170584">
                  <a:extLst>
                    <a:ext uri="{9D8B030D-6E8A-4147-A177-3AD203B41FA5}">
                      <a16:colId xmlns="" xmlns:a16="http://schemas.microsoft.com/office/drawing/2014/main" val="945985580"/>
                    </a:ext>
                  </a:extLst>
                </a:gridCol>
                <a:gridCol w="1170584">
                  <a:extLst>
                    <a:ext uri="{9D8B030D-6E8A-4147-A177-3AD203B41FA5}">
                      <a16:colId xmlns="" xmlns:a16="http://schemas.microsoft.com/office/drawing/2014/main" val="4040631494"/>
                    </a:ext>
                  </a:extLst>
                </a:gridCol>
                <a:gridCol w="1170584">
                  <a:extLst>
                    <a:ext uri="{9D8B030D-6E8A-4147-A177-3AD203B41FA5}">
                      <a16:colId xmlns="" xmlns:a16="http://schemas.microsoft.com/office/drawing/2014/main" val="4188998348"/>
                    </a:ext>
                  </a:extLst>
                </a:gridCol>
                <a:gridCol w="1170584">
                  <a:extLst>
                    <a:ext uri="{9D8B030D-6E8A-4147-A177-3AD203B41FA5}">
                      <a16:colId xmlns="" xmlns:a16="http://schemas.microsoft.com/office/drawing/2014/main" val="621460575"/>
                    </a:ext>
                  </a:extLst>
                </a:gridCol>
                <a:gridCol w="1170584">
                  <a:extLst>
                    <a:ext uri="{9D8B030D-6E8A-4147-A177-3AD203B41FA5}">
                      <a16:colId xmlns="" xmlns:a16="http://schemas.microsoft.com/office/drawing/2014/main" val="3851840790"/>
                    </a:ext>
                  </a:extLst>
                </a:gridCol>
              </a:tblGrid>
              <a:tr h="419974">
                <a:tc>
                  <a:txBody>
                    <a:bodyPr/>
                    <a:lstStyle/>
                    <a:p>
                      <a:pPr algn="l"/>
                      <a:r>
                        <a:rPr lang="en-US" sz="1800" b="1" dirty="0" smtClean="0">
                          <a:solidFill>
                            <a:schemeClr val="tx1"/>
                          </a:solidFill>
                          <a:latin typeface="+mj-lt"/>
                        </a:rPr>
                        <a:t>Headcount Change Fall 2014-2018 (FY15-FY19)</a:t>
                      </a:r>
                      <a:endParaRPr lang="en-US" sz="1800" b="1" dirty="0">
                        <a:solidFill>
                          <a:schemeClr val="tx1"/>
                        </a:solidFill>
                        <a:latin typeface="+mj-lt"/>
                      </a:endParaRPr>
                    </a:p>
                  </a:txBody>
                  <a:tcPr marL="68580" marR="68580" marT="34290" marB="34290">
                    <a:noFill/>
                  </a:tcPr>
                </a:tc>
                <a:tc>
                  <a:txBody>
                    <a:bodyPr/>
                    <a:lstStyle/>
                    <a:p>
                      <a:pPr algn="r" fontAlgn="b"/>
                      <a:r>
                        <a:rPr lang="en-US" sz="1400" b="0" i="0" u="none" strike="noStrike" dirty="0">
                          <a:solidFill>
                            <a:srgbClr val="000000"/>
                          </a:solidFill>
                          <a:effectLst/>
                          <a:latin typeface="+mj-lt"/>
                        </a:rPr>
                        <a:t>SW </a:t>
                      </a:r>
                      <a:r>
                        <a:rPr lang="en-US" sz="1400" b="0" i="0" u="none" strike="noStrike" baseline="30000" dirty="0">
                          <a:solidFill>
                            <a:srgbClr val="000000"/>
                          </a:solidFill>
                          <a:effectLst/>
                          <a:latin typeface="+mj-lt"/>
                        </a:rPr>
                        <a:t>(2)</a:t>
                      </a:r>
                      <a:endParaRPr lang="en-US" sz="1400" b="0" i="0" u="none" strike="noStrike" dirty="0">
                        <a:solidFill>
                          <a:srgbClr val="000000"/>
                        </a:solidFill>
                        <a:effectLst/>
                        <a:latin typeface="+mj-lt"/>
                      </a:endParaRPr>
                    </a:p>
                  </a:txBody>
                  <a:tcPr marL="9525" marR="9525" marT="9525" marB="0" anchor="b">
                    <a:noFill/>
                  </a:tcPr>
                </a:tc>
                <a:tc>
                  <a:txBody>
                    <a:bodyPr/>
                    <a:lstStyle/>
                    <a:p>
                      <a:pPr algn="r" fontAlgn="b"/>
                      <a:r>
                        <a:rPr lang="en-US" sz="1400" b="0" i="0" u="none" strike="noStrike" dirty="0">
                          <a:solidFill>
                            <a:srgbClr val="000000"/>
                          </a:solidFill>
                          <a:effectLst/>
                          <a:latin typeface="+mj-lt"/>
                        </a:rPr>
                        <a:t>UAA </a:t>
                      </a:r>
                      <a:r>
                        <a:rPr lang="en-US" sz="1400" b="0" i="0" u="none" strike="noStrike" baseline="30000" dirty="0">
                          <a:solidFill>
                            <a:srgbClr val="000000"/>
                          </a:solidFill>
                          <a:effectLst/>
                          <a:latin typeface="+mj-lt"/>
                        </a:rPr>
                        <a:t>(4)</a:t>
                      </a:r>
                      <a:endParaRPr lang="en-US" sz="1400" b="0" i="0" u="none" strike="noStrike" dirty="0">
                        <a:solidFill>
                          <a:srgbClr val="000000"/>
                        </a:solidFill>
                        <a:effectLst/>
                        <a:latin typeface="+mj-lt"/>
                      </a:endParaRPr>
                    </a:p>
                  </a:txBody>
                  <a:tcPr marL="9525" marR="9525" marT="9525" marB="0" anchor="b">
                    <a:noFill/>
                  </a:tcPr>
                </a:tc>
                <a:tc>
                  <a:txBody>
                    <a:bodyPr/>
                    <a:lstStyle/>
                    <a:p>
                      <a:pPr algn="r" fontAlgn="b"/>
                      <a:r>
                        <a:rPr lang="en-US" sz="1400" b="0" i="0" u="none" strike="noStrike" dirty="0">
                          <a:solidFill>
                            <a:srgbClr val="000000"/>
                          </a:solidFill>
                          <a:effectLst/>
                          <a:latin typeface="+mj-lt"/>
                        </a:rPr>
                        <a:t>UAF</a:t>
                      </a:r>
                    </a:p>
                  </a:txBody>
                  <a:tcPr marL="9525" marR="9525" marT="9525" marB="0" anchor="b">
                    <a:noFill/>
                  </a:tcPr>
                </a:tc>
                <a:tc>
                  <a:txBody>
                    <a:bodyPr/>
                    <a:lstStyle/>
                    <a:p>
                      <a:pPr algn="r" fontAlgn="b"/>
                      <a:r>
                        <a:rPr lang="en-US" sz="1400" b="0" i="0" u="none" strike="noStrike" dirty="0">
                          <a:solidFill>
                            <a:srgbClr val="000000"/>
                          </a:solidFill>
                          <a:effectLst/>
                          <a:latin typeface="+mj-lt"/>
                        </a:rPr>
                        <a:t>UAS</a:t>
                      </a:r>
                    </a:p>
                  </a:txBody>
                  <a:tcPr marL="9525" marR="9525" marT="9525" marB="0" anchor="b">
                    <a:noFill/>
                  </a:tcPr>
                </a:tc>
                <a:tc>
                  <a:txBody>
                    <a:bodyPr/>
                    <a:lstStyle/>
                    <a:p>
                      <a:pPr algn="r" fontAlgn="b"/>
                      <a:r>
                        <a:rPr lang="en-US" sz="1400" b="0" i="0" u="none" strike="noStrike" dirty="0">
                          <a:solidFill>
                            <a:srgbClr val="000000"/>
                          </a:solidFill>
                          <a:effectLst/>
                          <a:latin typeface="+mj-lt"/>
                        </a:rPr>
                        <a:t>Total</a:t>
                      </a:r>
                    </a:p>
                  </a:txBody>
                  <a:tcPr marL="9525" marR="9525" marT="9525" marB="0" anchor="b">
                    <a:noFill/>
                  </a:tcPr>
                </a:tc>
                <a:tc>
                  <a:txBody>
                    <a:bodyPr/>
                    <a:lstStyle/>
                    <a:p>
                      <a:pPr algn="r" fontAlgn="b"/>
                      <a:r>
                        <a:rPr lang="en-US" sz="1400" b="0" i="0" u="none" strike="noStrike" dirty="0" smtClean="0">
                          <a:solidFill>
                            <a:srgbClr val="000000"/>
                          </a:solidFill>
                          <a:effectLst/>
                          <a:latin typeface="+mj-lt"/>
                        </a:rPr>
                        <a:t>% of Total</a:t>
                      </a:r>
                    </a:p>
                  </a:txBody>
                  <a:tcPr marL="9525" marR="9525" marT="9525" marB="0" anchor="b">
                    <a:noFill/>
                  </a:tcPr>
                </a:tc>
                <a:extLst>
                  <a:ext uri="{0D108BD9-81ED-4DB2-BD59-A6C34878D82A}">
                    <a16:rowId xmlns="" xmlns:a16="http://schemas.microsoft.com/office/drawing/2014/main" val="14324038"/>
                  </a:ext>
                </a:extLst>
              </a:tr>
              <a:tr h="400167">
                <a:tc>
                  <a:txBody>
                    <a:bodyPr/>
                    <a:lstStyle/>
                    <a:p>
                      <a:pPr marL="0" indent="0" algn="l" defTabSz="914400" rtl="0" eaLnBrk="1" latinLnBrk="0" hangingPunct="1">
                        <a:buFont typeface="Arial" panose="020B0604020202020204" pitchFamily="34" charset="0"/>
                        <a:buNone/>
                      </a:pPr>
                      <a:r>
                        <a:rPr lang="en-US" sz="1800" b="1" kern="1200" dirty="0" smtClean="0">
                          <a:solidFill>
                            <a:schemeClr val="tx1"/>
                          </a:solidFill>
                          <a:latin typeface="+mj-lt"/>
                          <a:ea typeface="+mn-ea"/>
                          <a:cs typeface="+mn-cs"/>
                        </a:rPr>
                        <a:t>Regular</a:t>
                      </a:r>
                      <a:endParaRPr lang="en-US" sz="1800" b="1" kern="1200" dirty="0">
                        <a:solidFill>
                          <a:schemeClr val="tx1"/>
                        </a:solidFill>
                        <a:latin typeface="+mj-lt"/>
                        <a:ea typeface="+mn-ea"/>
                        <a:cs typeface="+mn-cs"/>
                      </a:endParaRPr>
                    </a:p>
                  </a:txBody>
                  <a:tcPr marL="68580" marR="68580" marT="34290" marB="34290">
                    <a:solidFill>
                      <a:schemeClr val="accent5">
                        <a:lumMod val="40000"/>
                        <a:lumOff val="60000"/>
                      </a:schemeClr>
                    </a:solidFill>
                  </a:tcPr>
                </a:tc>
                <a:tc>
                  <a:txBody>
                    <a:bodyPr/>
                    <a:lstStyle/>
                    <a:p>
                      <a:pPr algn="r"/>
                      <a:r>
                        <a:rPr lang="en-US" sz="1800" b="1" dirty="0" smtClean="0">
                          <a:solidFill>
                            <a:schemeClr val="tx1"/>
                          </a:solidFill>
                          <a:latin typeface="+mj-lt"/>
                        </a:rPr>
                        <a:t>-68</a:t>
                      </a:r>
                      <a:endParaRPr lang="en-US" sz="1800" b="1" dirty="0">
                        <a:solidFill>
                          <a:schemeClr val="tx1"/>
                        </a:solidFill>
                        <a:latin typeface="+mj-lt"/>
                      </a:endParaRPr>
                    </a:p>
                  </a:txBody>
                  <a:tcPr marL="68580" marR="68580" marT="34290" marB="34290">
                    <a:solidFill>
                      <a:schemeClr val="accent5">
                        <a:lumMod val="40000"/>
                        <a:lumOff val="60000"/>
                      </a:schemeClr>
                    </a:solidFill>
                  </a:tcPr>
                </a:tc>
                <a:tc>
                  <a:txBody>
                    <a:bodyPr/>
                    <a:lstStyle/>
                    <a:p>
                      <a:pPr algn="r"/>
                      <a:r>
                        <a:rPr lang="en-US" sz="1800" b="1" dirty="0" smtClean="0">
                          <a:solidFill>
                            <a:schemeClr val="tx1"/>
                          </a:solidFill>
                          <a:latin typeface="+mj-lt"/>
                        </a:rPr>
                        <a:t>-176</a:t>
                      </a:r>
                      <a:endParaRPr lang="en-US" sz="1800" b="1" dirty="0">
                        <a:solidFill>
                          <a:schemeClr val="tx1"/>
                        </a:solidFill>
                        <a:latin typeface="+mj-lt"/>
                      </a:endParaRPr>
                    </a:p>
                  </a:txBody>
                  <a:tcPr marL="68580" marR="68580" marT="34290" marB="34290">
                    <a:solidFill>
                      <a:schemeClr val="accent5">
                        <a:lumMod val="40000"/>
                        <a:lumOff val="60000"/>
                      </a:schemeClr>
                    </a:solidFill>
                  </a:tcPr>
                </a:tc>
                <a:tc>
                  <a:txBody>
                    <a:bodyPr/>
                    <a:lstStyle/>
                    <a:p>
                      <a:pPr algn="r"/>
                      <a:r>
                        <a:rPr lang="en-US" sz="1800" b="1" dirty="0" smtClean="0">
                          <a:solidFill>
                            <a:schemeClr val="tx1"/>
                          </a:solidFill>
                          <a:latin typeface="+mj-lt"/>
                        </a:rPr>
                        <a:t>-337</a:t>
                      </a:r>
                      <a:endParaRPr lang="en-US" sz="1800" b="1" dirty="0">
                        <a:solidFill>
                          <a:schemeClr val="tx1"/>
                        </a:solidFill>
                        <a:latin typeface="+mj-lt"/>
                      </a:endParaRPr>
                    </a:p>
                  </a:txBody>
                  <a:tcPr marL="68580" marR="68580" marT="34290" marB="34290">
                    <a:solidFill>
                      <a:schemeClr val="accent5">
                        <a:lumMod val="40000"/>
                        <a:lumOff val="60000"/>
                      </a:schemeClr>
                    </a:solidFill>
                  </a:tcPr>
                </a:tc>
                <a:tc>
                  <a:txBody>
                    <a:bodyPr/>
                    <a:lstStyle/>
                    <a:p>
                      <a:pPr algn="r"/>
                      <a:r>
                        <a:rPr lang="en-US" sz="1800" b="1" dirty="0" smtClean="0">
                          <a:solidFill>
                            <a:schemeClr val="tx1"/>
                          </a:solidFill>
                          <a:latin typeface="+mj-lt"/>
                        </a:rPr>
                        <a:t>-42</a:t>
                      </a:r>
                      <a:endParaRPr lang="en-US" sz="1800" b="1" dirty="0">
                        <a:solidFill>
                          <a:schemeClr val="tx1"/>
                        </a:solidFill>
                        <a:latin typeface="+mj-lt"/>
                      </a:endParaRPr>
                    </a:p>
                  </a:txBody>
                  <a:tcPr marL="68580" marR="68580" marT="34290" marB="34290">
                    <a:solidFill>
                      <a:schemeClr val="accent5">
                        <a:lumMod val="40000"/>
                        <a:lumOff val="60000"/>
                      </a:schemeClr>
                    </a:solidFill>
                  </a:tcPr>
                </a:tc>
                <a:tc>
                  <a:txBody>
                    <a:bodyPr/>
                    <a:lstStyle/>
                    <a:p>
                      <a:pPr algn="r"/>
                      <a:r>
                        <a:rPr lang="en-US" sz="1800" b="1" dirty="0" smtClean="0">
                          <a:solidFill>
                            <a:schemeClr val="tx1"/>
                          </a:solidFill>
                          <a:latin typeface="+mj-lt"/>
                        </a:rPr>
                        <a:t>-623</a:t>
                      </a:r>
                      <a:endParaRPr lang="en-US" sz="1800" b="1" dirty="0">
                        <a:solidFill>
                          <a:schemeClr val="tx1"/>
                        </a:solidFill>
                        <a:latin typeface="+mj-lt"/>
                      </a:endParaRPr>
                    </a:p>
                  </a:txBody>
                  <a:tcPr marL="68580" marR="68580" marT="34290" marB="34290">
                    <a:solidFill>
                      <a:schemeClr val="accent5">
                        <a:lumMod val="40000"/>
                        <a:lumOff val="60000"/>
                      </a:schemeClr>
                    </a:solidFill>
                  </a:tcPr>
                </a:tc>
                <a:tc>
                  <a:txBody>
                    <a:bodyPr/>
                    <a:lstStyle/>
                    <a:p>
                      <a:pPr algn="r"/>
                      <a:r>
                        <a:rPr lang="en-US" sz="1800" b="1" dirty="0" smtClean="0">
                          <a:solidFill>
                            <a:schemeClr val="tx1"/>
                          </a:solidFill>
                          <a:latin typeface="+mj-lt"/>
                        </a:rPr>
                        <a:t>-14%</a:t>
                      </a:r>
                      <a:endParaRPr lang="en-US" sz="1800" b="1" dirty="0">
                        <a:solidFill>
                          <a:schemeClr val="tx1"/>
                        </a:solidFill>
                        <a:latin typeface="+mj-lt"/>
                      </a:endParaRPr>
                    </a:p>
                  </a:txBody>
                  <a:tcPr marL="68580" marR="68580" marT="34290" marB="34290">
                    <a:solidFill>
                      <a:schemeClr val="accent5">
                        <a:lumMod val="40000"/>
                        <a:lumOff val="60000"/>
                      </a:schemeClr>
                    </a:solidFill>
                  </a:tcPr>
                </a:tc>
                <a:extLst>
                  <a:ext uri="{0D108BD9-81ED-4DB2-BD59-A6C34878D82A}">
                    <a16:rowId xmlns="" xmlns:a16="http://schemas.microsoft.com/office/drawing/2014/main" val="2332425614"/>
                  </a:ext>
                </a:extLst>
              </a:tr>
              <a:tr h="400167">
                <a:tc>
                  <a:txBody>
                    <a:bodyPr/>
                    <a:lstStyle/>
                    <a:p>
                      <a:pPr marL="27432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smtClean="0">
                          <a:latin typeface="+mj-lt"/>
                        </a:rPr>
                        <a:t>Officers/Sr. Administrators </a:t>
                      </a:r>
                      <a:r>
                        <a:rPr lang="en-US" sz="1800" baseline="30000" dirty="0" smtClean="0">
                          <a:latin typeface="+mj-lt"/>
                        </a:rPr>
                        <a:t>(3)</a:t>
                      </a:r>
                      <a:endParaRPr lang="en-US" sz="1800" baseline="30000" dirty="0">
                        <a:latin typeface="+mj-lt"/>
                      </a:endParaRPr>
                    </a:p>
                  </a:txBody>
                  <a:tcPr marL="68580" marR="68580" marT="34290" marB="34290">
                    <a:solidFill>
                      <a:schemeClr val="accent5">
                        <a:lumMod val="20000"/>
                        <a:lumOff val="80000"/>
                      </a:schemeClr>
                    </a:solidFill>
                  </a:tcPr>
                </a:tc>
                <a:tc>
                  <a:txBody>
                    <a:bodyPr/>
                    <a:lstStyle/>
                    <a:p>
                      <a:pPr algn="r"/>
                      <a:r>
                        <a:rPr lang="en-US" sz="1800" dirty="0" smtClean="0">
                          <a:latin typeface="+mj-lt"/>
                        </a:rPr>
                        <a:t>-5</a:t>
                      </a:r>
                      <a:endParaRPr lang="en-US" sz="1800" dirty="0">
                        <a:latin typeface="+mj-lt"/>
                      </a:endParaRPr>
                    </a:p>
                  </a:txBody>
                  <a:tcPr marL="68580" marR="68580" marT="34290" marB="34290">
                    <a:solidFill>
                      <a:schemeClr val="accent5">
                        <a:lumMod val="20000"/>
                        <a:lumOff val="80000"/>
                      </a:schemeClr>
                    </a:solidFill>
                  </a:tcPr>
                </a:tc>
                <a:tc>
                  <a:txBody>
                    <a:bodyPr/>
                    <a:lstStyle/>
                    <a:p>
                      <a:pPr algn="r"/>
                      <a:r>
                        <a:rPr lang="en-US" sz="1800" dirty="0" smtClean="0">
                          <a:latin typeface="+mj-lt"/>
                        </a:rPr>
                        <a:t>-8</a:t>
                      </a:r>
                      <a:endParaRPr lang="en-US" sz="1800" dirty="0">
                        <a:latin typeface="+mj-lt"/>
                      </a:endParaRPr>
                    </a:p>
                  </a:txBody>
                  <a:tcPr marL="68580" marR="68580" marT="34290" marB="34290">
                    <a:solidFill>
                      <a:schemeClr val="accent5">
                        <a:lumMod val="20000"/>
                        <a:lumOff val="80000"/>
                      </a:schemeClr>
                    </a:solidFill>
                  </a:tcPr>
                </a:tc>
                <a:tc>
                  <a:txBody>
                    <a:bodyPr/>
                    <a:lstStyle/>
                    <a:p>
                      <a:pPr algn="r"/>
                      <a:r>
                        <a:rPr lang="en-US" sz="1800" dirty="0" smtClean="0">
                          <a:solidFill>
                            <a:schemeClr val="tx1"/>
                          </a:solidFill>
                          <a:latin typeface="+mj-lt"/>
                        </a:rPr>
                        <a:t>-9</a:t>
                      </a:r>
                      <a:endParaRPr lang="en-US" sz="1800" dirty="0">
                        <a:solidFill>
                          <a:schemeClr val="tx1"/>
                        </a:solidFill>
                        <a:latin typeface="+mj-lt"/>
                      </a:endParaRPr>
                    </a:p>
                  </a:txBody>
                  <a:tcPr marL="68580" marR="68580" marT="34290" marB="34290">
                    <a:solidFill>
                      <a:schemeClr val="accent5">
                        <a:lumMod val="20000"/>
                        <a:lumOff val="80000"/>
                      </a:schemeClr>
                    </a:solidFill>
                  </a:tcPr>
                </a:tc>
                <a:tc>
                  <a:txBody>
                    <a:bodyPr/>
                    <a:lstStyle/>
                    <a:p>
                      <a:pPr algn="r"/>
                      <a:r>
                        <a:rPr lang="en-US" sz="1800" dirty="0" smtClean="0">
                          <a:solidFill>
                            <a:schemeClr val="tx1"/>
                          </a:solidFill>
                          <a:latin typeface="+mj-lt"/>
                        </a:rPr>
                        <a:t>0</a:t>
                      </a:r>
                      <a:endParaRPr lang="en-US" sz="1800" dirty="0">
                        <a:solidFill>
                          <a:schemeClr val="tx1"/>
                        </a:solidFill>
                        <a:latin typeface="+mj-lt"/>
                      </a:endParaRPr>
                    </a:p>
                  </a:txBody>
                  <a:tcPr marL="68580" marR="68580" marT="34290" marB="34290">
                    <a:solidFill>
                      <a:schemeClr val="accent5">
                        <a:lumMod val="20000"/>
                        <a:lumOff val="80000"/>
                      </a:schemeClr>
                    </a:solidFill>
                  </a:tcPr>
                </a:tc>
                <a:tc>
                  <a:txBody>
                    <a:bodyPr/>
                    <a:lstStyle/>
                    <a:p>
                      <a:pPr algn="r"/>
                      <a:r>
                        <a:rPr lang="en-US" sz="1800" dirty="0" smtClean="0">
                          <a:solidFill>
                            <a:schemeClr val="tx1"/>
                          </a:solidFill>
                          <a:latin typeface="+mj-lt"/>
                        </a:rPr>
                        <a:t>-22</a:t>
                      </a:r>
                      <a:endParaRPr lang="en-US" sz="1800" dirty="0">
                        <a:solidFill>
                          <a:schemeClr val="tx1"/>
                        </a:solidFill>
                        <a:latin typeface="+mj-lt"/>
                      </a:endParaRPr>
                    </a:p>
                  </a:txBody>
                  <a:tcPr marL="68580" marR="68580" marT="34290" marB="34290">
                    <a:solidFill>
                      <a:schemeClr val="accent5">
                        <a:lumMod val="20000"/>
                        <a:lumOff val="80000"/>
                      </a:schemeClr>
                    </a:solidFill>
                  </a:tcPr>
                </a:tc>
                <a:tc>
                  <a:txBody>
                    <a:bodyPr/>
                    <a:lstStyle/>
                    <a:p>
                      <a:pPr algn="r"/>
                      <a:r>
                        <a:rPr lang="en-US" sz="1800" dirty="0" smtClean="0">
                          <a:solidFill>
                            <a:schemeClr val="tx1"/>
                          </a:solidFill>
                          <a:latin typeface="+mj-lt"/>
                        </a:rPr>
                        <a:t>-11%</a:t>
                      </a:r>
                      <a:endParaRPr lang="en-US" sz="1800" dirty="0">
                        <a:solidFill>
                          <a:schemeClr val="tx1"/>
                        </a:solidFill>
                        <a:latin typeface="+mj-lt"/>
                      </a:endParaRPr>
                    </a:p>
                  </a:txBody>
                  <a:tcPr marL="68580" marR="68580" marT="34290" marB="34290">
                    <a:solidFill>
                      <a:schemeClr val="accent5">
                        <a:lumMod val="20000"/>
                        <a:lumOff val="80000"/>
                      </a:schemeClr>
                    </a:solidFill>
                  </a:tcPr>
                </a:tc>
                <a:extLst>
                  <a:ext uri="{0D108BD9-81ED-4DB2-BD59-A6C34878D82A}">
                    <a16:rowId xmlns="" xmlns:a16="http://schemas.microsoft.com/office/drawing/2014/main" val="1578632875"/>
                  </a:ext>
                </a:extLst>
              </a:tr>
              <a:tr h="400167">
                <a:tc>
                  <a:txBody>
                    <a:bodyPr/>
                    <a:lstStyle/>
                    <a:p>
                      <a:pPr marL="274320" indent="0">
                        <a:buFont typeface="Arial" panose="020B0604020202020204" pitchFamily="34" charset="0"/>
                        <a:buNone/>
                      </a:pPr>
                      <a:r>
                        <a:rPr lang="en-US" sz="1800" dirty="0" smtClean="0">
                          <a:latin typeface="+mj-lt"/>
                        </a:rPr>
                        <a:t>Faculty</a:t>
                      </a:r>
                      <a:endParaRPr lang="en-US" sz="1800" dirty="0">
                        <a:latin typeface="+mj-lt"/>
                      </a:endParaRPr>
                    </a:p>
                  </a:txBody>
                  <a:tcPr marL="68580" marR="68580" marT="34290" marB="34290">
                    <a:solidFill>
                      <a:schemeClr val="accent5">
                        <a:lumMod val="20000"/>
                        <a:lumOff val="80000"/>
                      </a:schemeClr>
                    </a:solidFill>
                  </a:tcPr>
                </a:tc>
                <a:tc>
                  <a:txBody>
                    <a:bodyPr/>
                    <a:lstStyle/>
                    <a:p>
                      <a:pPr algn="r"/>
                      <a:r>
                        <a:rPr lang="en-US" sz="1800" dirty="0" smtClean="0">
                          <a:latin typeface="+mj-lt"/>
                        </a:rPr>
                        <a:t>0</a:t>
                      </a:r>
                      <a:endParaRPr lang="en-US" sz="1800" dirty="0">
                        <a:latin typeface="+mj-lt"/>
                      </a:endParaRPr>
                    </a:p>
                  </a:txBody>
                  <a:tcPr marL="68580" marR="68580" marT="34290" marB="34290">
                    <a:solidFill>
                      <a:schemeClr val="accent5">
                        <a:lumMod val="20000"/>
                        <a:lumOff val="80000"/>
                      </a:schemeClr>
                    </a:solidFill>
                  </a:tcPr>
                </a:tc>
                <a:tc>
                  <a:txBody>
                    <a:bodyPr/>
                    <a:lstStyle/>
                    <a:p>
                      <a:pPr algn="r"/>
                      <a:r>
                        <a:rPr lang="en-US" sz="1800" dirty="0" smtClean="0">
                          <a:latin typeface="+mj-lt"/>
                        </a:rPr>
                        <a:t>-74</a:t>
                      </a:r>
                      <a:endParaRPr lang="en-US" sz="1800" dirty="0">
                        <a:latin typeface="+mj-lt"/>
                      </a:endParaRPr>
                    </a:p>
                  </a:txBody>
                  <a:tcPr marL="68580" marR="68580" marT="34290" marB="34290">
                    <a:solidFill>
                      <a:schemeClr val="accent5">
                        <a:lumMod val="20000"/>
                        <a:lumOff val="80000"/>
                      </a:schemeClr>
                    </a:solidFill>
                  </a:tcPr>
                </a:tc>
                <a:tc>
                  <a:txBody>
                    <a:bodyPr/>
                    <a:lstStyle/>
                    <a:p>
                      <a:pPr algn="r"/>
                      <a:r>
                        <a:rPr lang="en-US" sz="1800" dirty="0" smtClean="0">
                          <a:solidFill>
                            <a:schemeClr val="tx1"/>
                          </a:solidFill>
                          <a:latin typeface="+mj-lt"/>
                        </a:rPr>
                        <a:t>-126</a:t>
                      </a:r>
                      <a:endParaRPr lang="en-US" sz="1800" dirty="0">
                        <a:solidFill>
                          <a:schemeClr val="tx1"/>
                        </a:solidFill>
                        <a:latin typeface="+mj-lt"/>
                      </a:endParaRPr>
                    </a:p>
                  </a:txBody>
                  <a:tcPr marL="68580" marR="68580" marT="34290" marB="34290">
                    <a:solidFill>
                      <a:schemeClr val="accent5">
                        <a:lumMod val="20000"/>
                        <a:lumOff val="80000"/>
                      </a:schemeClr>
                    </a:solidFill>
                  </a:tcPr>
                </a:tc>
                <a:tc>
                  <a:txBody>
                    <a:bodyPr/>
                    <a:lstStyle/>
                    <a:p>
                      <a:pPr algn="r"/>
                      <a:r>
                        <a:rPr lang="en-US" sz="1800" dirty="0" smtClean="0">
                          <a:solidFill>
                            <a:schemeClr val="tx1"/>
                          </a:solidFill>
                          <a:latin typeface="+mj-lt"/>
                        </a:rPr>
                        <a:t>-5</a:t>
                      </a:r>
                      <a:endParaRPr lang="en-US" sz="1800" dirty="0">
                        <a:solidFill>
                          <a:schemeClr val="tx1"/>
                        </a:solidFill>
                        <a:latin typeface="+mj-lt"/>
                      </a:endParaRPr>
                    </a:p>
                  </a:txBody>
                  <a:tcPr marL="68580" marR="68580" marT="34290" marB="34290">
                    <a:solidFill>
                      <a:schemeClr val="accent5">
                        <a:lumMod val="20000"/>
                        <a:lumOff val="80000"/>
                      </a:schemeClr>
                    </a:solidFill>
                  </a:tcPr>
                </a:tc>
                <a:tc>
                  <a:txBody>
                    <a:bodyPr/>
                    <a:lstStyle/>
                    <a:p>
                      <a:pPr algn="r"/>
                      <a:r>
                        <a:rPr lang="en-US" sz="1800" dirty="0" smtClean="0">
                          <a:solidFill>
                            <a:schemeClr val="tx1"/>
                          </a:solidFill>
                          <a:latin typeface="+mj-lt"/>
                        </a:rPr>
                        <a:t>-205</a:t>
                      </a:r>
                      <a:endParaRPr lang="en-US" sz="1800" dirty="0">
                        <a:solidFill>
                          <a:schemeClr val="tx1"/>
                        </a:solidFill>
                        <a:latin typeface="+mj-lt"/>
                      </a:endParaRPr>
                    </a:p>
                  </a:txBody>
                  <a:tcPr marL="68580" marR="68580" marT="34290" marB="34290">
                    <a:solidFill>
                      <a:schemeClr val="accent5">
                        <a:lumMod val="20000"/>
                        <a:lumOff val="80000"/>
                      </a:schemeClr>
                    </a:solidFill>
                  </a:tcPr>
                </a:tc>
                <a:tc>
                  <a:txBody>
                    <a:bodyPr/>
                    <a:lstStyle/>
                    <a:p>
                      <a:pPr algn="r"/>
                      <a:r>
                        <a:rPr lang="en-US" sz="1800" dirty="0" smtClean="0">
                          <a:solidFill>
                            <a:schemeClr val="tx1"/>
                          </a:solidFill>
                          <a:latin typeface="+mj-lt"/>
                        </a:rPr>
                        <a:t>-15%</a:t>
                      </a:r>
                      <a:endParaRPr lang="en-US" sz="1800" dirty="0">
                        <a:solidFill>
                          <a:schemeClr val="tx1"/>
                        </a:solidFill>
                        <a:latin typeface="+mj-lt"/>
                      </a:endParaRPr>
                    </a:p>
                  </a:txBody>
                  <a:tcPr marL="68580" marR="68580" marT="34290" marB="34290">
                    <a:solidFill>
                      <a:schemeClr val="accent5">
                        <a:lumMod val="20000"/>
                        <a:lumOff val="80000"/>
                      </a:schemeClr>
                    </a:solidFill>
                  </a:tcPr>
                </a:tc>
                <a:extLst>
                  <a:ext uri="{0D108BD9-81ED-4DB2-BD59-A6C34878D82A}">
                    <a16:rowId xmlns="" xmlns:a16="http://schemas.microsoft.com/office/drawing/2014/main" val="2535947638"/>
                  </a:ext>
                </a:extLst>
              </a:tr>
              <a:tr h="400167">
                <a:tc>
                  <a:txBody>
                    <a:bodyPr/>
                    <a:lstStyle/>
                    <a:p>
                      <a:pPr marL="274320" indent="0">
                        <a:buFont typeface="Arial" panose="020B0604020202020204" pitchFamily="34" charset="0"/>
                        <a:buNone/>
                      </a:pPr>
                      <a:r>
                        <a:rPr lang="en-US" sz="1800" kern="1200" dirty="0" smtClean="0">
                          <a:solidFill>
                            <a:schemeClr val="dk1"/>
                          </a:solidFill>
                          <a:latin typeface="+mj-lt"/>
                          <a:ea typeface="+mn-ea"/>
                          <a:cs typeface="+mn-cs"/>
                        </a:rPr>
                        <a:t>Staff</a:t>
                      </a:r>
                      <a:endParaRPr lang="en-US" sz="1800" kern="1200" dirty="0">
                        <a:solidFill>
                          <a:schemeClr val="dk1"/>
                        </a:solidFill>
                        <a:latin typeface="+mj-lt"/>
                        <a:ea typeface="+mn-ea"/>
                        <a:cs typeface="+mn-cs"/>
                      </a:endParaRPr>
                    </a:p>
                  </a:txBody>
                  <a:tcPr marL="68580" marR="68580" marT="34290" marB="34290">
                    <a:solidFill>
                      <a:schemeClr val="accent5">
                        <a:lumMod val="20000"/>
                        <a:lumOff val="80000"/>
                      </a:schemeClr>
                    </a:solidFill>
                  </a:tcPr>
                </a:tc>
                <a:tc>
                  <a:txBody>
                    <a:bodyPr/>
                    <a:lstStyle/>
                    <a:p>
                      <a:pPr algn="r"/>
                      <a:r>
                        <a:rPr lang="en-US" sz="1800" dirty="0" smtClean="0">
                          <a:solidFill>
                            <a:schemeClr val="tx1"/>
                          </a:solidFill>
                          <a:latin typeface="+mj-lt"/>
                        </a:rPr>
                        <a:t>-64</a:t>
                      </a:r>
                      <a:endParaRPr lang="en-US" sz="1800" dirty="0">
                        <a:solidFill>
                          <a:schemeClr val="tx1"/>
                        </a:solidFill>
                        <a:latin typeface="+mj-lt"/>
                      </a:endParaRPr>
                    </a:p>
                  </a:txBody>
                  <a:tcPr marL="68580" marR="68580" marT="34290" marB="34290">
                    <a:solidFill>
                      <a:schemeClr val="accent5">
                        <a:lumMod val="20000"/>
                        <a:lumOff val="80000"/>
                      </a:schemeClr>
                    </a:solidFill>
                  </a:tcPr>
                </a:tc>
                <a:tc>
                  <a:txBody>
                    <a:bodyPr/>
                    <a:lstStyle/>
                    <a:p>
                      <a:pPr algn="r"/>
                      <a:r>
                        <a:rPr lang="en-US" sz="1800" dirty="0" smtClean="0">
                          <a:solidFill>
                            <a:schemeClr val="tx1"/>
                          </a:solidFill>
                          <a:latin typeface="+mj-lt"/>
                        </a:rPr>
                        <a:t>-94</a:t>
                      </a:r>
                      <a:endParaRPr lang="en-US" sz="1800" dirty="0">
                        <a:solidFill>
                          <a:schemeClr val="tx1"/>
                        </a:solidFill>
                        <a:latin typeface="+mj-lt"/>
                      </a:endParaRPr>
                    </a:p>
                  </a:txBody>
                  <a:tcPr marL="68580" marR="68580" marT="34290" marB="34290">
                    <a:solidFill>
                      <a:schemeClr val="accent5">
                        <a:lumMod val="20000"/>
                        <a:lumOff val="80000"/>
                      </a:schemeClr>
                    </a:solidFill>
                  </a:tcPr>
                </a:tc>
                <a:tc>
                  <a:txBody>
                    <a:bodyPr/>
                    <a:lstStyle/>
                    <a:p>
                      <a:pPr algn="r"/>
                      <a:r>
                        <a:rPr lang="en-US" sz="1800" dirty="0" smtClean="0">
                          <a:solidFill>
                            <a:schemeClr val="tx1"/>
                          </a:solidFill>
                          <a:latin typeface="+mj-lt"/>
                        </a:rPr>
                        <a:t>-202</a:t>
                      </a:r>
                      <a:endParaRPr lang="en-US" sz="1800" dirty="0">
                        <a:solidFill>
                          <a:schemeClr val="tx1"/>
                        </a:solidFill>
                        <a:latin typeface="+mj-lt"/>
                      </a:endParaRPr>
                    </a:p>
                  </a:txBody>
                  <a:tcPr marL="68580" marR="68580" marT="34290" marB="34290">
                    <a:solidFill>
                      <a:schemeClr val="accent5">
                        <a:lumMod val="20000"/>
                        <a:lumOff val="80000"/>
                      </a:schemeClr>
                    </a:solidFill>
                  </a:tcPr>
                </a:tc>
                <a:tc>
                  <a:txBody>
                    <a:bodyPr/>
                    <a:lstStyle/>
                    <a:p>
                      <a:pPr algn="r"/>
                      <a:r>
                        <a:rPr lang="en-US" sz="1800" dirty="0" smtClean="0">
                          <a:solidFill>
                            <a:schemeClr val="tx1"/>
                          </a:solidFill>
                          <a:latin typeface="+mj-lt"/>
                        </a:rPr>
                        <a:t>-37</a:t>
                      </a:r>
                      <a:endParaRPr lang="en-US" sz="1800" dirty="0">
                        <a:solidFill>
                          <a:schemeClr val="tx1"/>
                        </a:solidFill>
                        <a:latin typeface="+mj-lt"/>
                      </a:endParaRPr>
                    </a:p>
                  </a:txBody>
                  <a:tcPr marL="68580" marR="68580" marT="34290" marB="34290">
                    <a:solidFill>
                      <a:schemeClr val="accent5">
                        <a:lumMod val="20000"/>
                        <a:lumOff val="80000"/>
                      </a:schemeClr>
                    </a:solidFill>
                  </a:tcPr>
                </a:tc>
                <a:tc>
                  <a:txBody>
                    <a:bodyPr/>
                    <a:lstStyle/>
                    <a:p>
                      <a:pPr algn="r"/>
                      <a:r>
                        <a:rPr lang="en-US" sz="1800" dirty="0" smtClean="0">
                          <a:solidFill>
                            <a:schemeClr val="tx1"/>
                          </a:solidFill>
                          <a:latin typeface="+mj-lt"/>
                        </a:rPr>
                        <a:t>-396</a:t>
                      </a:r>
                      <a:endParaRPr lang="en-US" sz="1800" dirty="0">
                        <a:solidFill>
                          <a:schemeClr val="tx1"/>
                        </a:solidFill>
                        <a:latin typeface="+mj-lt"/>
                      </a:endParaRPr>
                    </a:p>
                  </a:txBody>
                  <a:tcPr marL="68580" marR="68580" marT="34290" marB="34290">
                    <a:solidFill>
                      <a:schemeClr val="accent5">
                        <a:lumMod val="20000"/>
                        <a:lumOff val="80000"/>
                      </a:schemeClr>
                    </a:solidFill>
                  </a:tcPr>
                </a:tc>
                <a:tc>
                  <a:txBody>
                    <a:bodyPr/>
                    <a:lstStyle/>
                    <a:p>
                      <a:pPr algn="r"/>
                      <a:r>
                        <a:rPr lang="en-US" sz="1800" dirty="0" smtClean="0">
                          <a:solidFill>
                            <a:schemeClr val="tx1"/>
                          </a:solidFill>
                          <a:latin typeface="+mj-lt"/>
                        </a:rPr>
                        <a:t>-14%</a:t>
                      </a:r>
                      <a:endParaRPr lang="en-US" sz="1800" dirty="0">
                        <a:solidFill>
                          <a:schemeClr val="tx1"/>
                        </a:solidFill>
                        <a:latin typeface="+mj-lt"/>
                      </a:endParaRPr>
                    </a:p>
                  </a:txBody>
                  <a:tcPr marL="68580" marR="68580" marT="34290" marB="34290">
                    <a:solidFill>
                      <a:schemeClr val="accent5">
                        <a:lumMod val="20000"/>
                        <a:lumOff val="80000"/>
                      </a:schemeClr>
                    </a:solidFill>
                  </a:tcPr>
                </a:tc>
                <a:extLst>
                  <a:ext uri="{0D108BD9-81ED-4DB2-BD59-A6C34878D82A}">
                    <a16:rowId xmlns="" xmlns:a16="http://schemas.microsoft.com/office/drawing/2014/main" val="1247621345"/>
                  </a:ext>
                </a:extLst>
              </a:tr>
              <a:tr h="400167">
                <a:tc>
                  <a:txBody>
                    <a:bodyPr/>
                    <a:lstStyle/>
                    <a:p>
                      <a:pPr marL="0" indent="0" algn="l">
                        <a:buFont typeface="Arial" panose="020B0604020202020204" pitchFamily="34" charset="0"/>
                        <a:buNone/>
                      </a:pPr>
                      <a:r>
                        <a:rPr lang="en-US" sz="1800" b="1" dirty="0" smtClean="0">
                          <a:latin typeface="+mj-lt"/>
                        </a:rPr>
                        <a:t>Temporary</a:t>
                      </a:r>
                    </a:p>
                  </a:txBody>
                  <a:tcPr marL="68580" marR="68580" marT="34290" marB="34290">
                    <a:solidFill>
                      <a:schemeClr val="accent5">
                        <a:lumMod val="40000"/>
                        <a:lumOff val="60000"/>
                      </a:schemeClr>
                    </a:solidFill>
                  </a:tcPr>
                </a:tc>
                <a:tc>
                  <a:txBody>
                    <a:bodyPr/>
                    <a:lstStyle/>
                    <a:p>
                      <a:pPr algn="r"/>
                      <a:r>
                        <a:rPr lang="en-US" sz="1800" b="1" dirty="0" smtClean="0">
                          <a:latin typeface="+mj-lt"/>
                        </a:rPr>
                        <a:t>-26</a:t>
                      </a:r>
                      <a:endParaRPr lang="en-US" sz="1800" b="1" dirty="0">
                        <a:latin typeface="+mj-lt"/>
                      </a:endParaRPr>
                    </a:p>
                  </a:txBody>
                  <a:tcPr marL="68580" marR="68580" marT="34290" marB="34290">
                    <a:solidFill>
                      <a:schemeClr val="accent5">
                        <a:lumMod val="40000"/>
                        <a:lumOff val="60000"/>
                      </a:schemeClr>
                    </a:solidFill>
                  </a:tcPr>
                </a:tc>
                <a:tc>
                  <a:txBody>
                    <a:bodyPr/>
                    <a:lstStyle/>
                    <a:p>
                      <a:pPr algn="r"/>
                      <a:r>
                        <a:rPr lang="en-US" sz="1800" b="1" dirty="0" smtClean="0">
                          <a:latin typeface="+mj-lt"/>
                        </a:rPr>
                        <a:t>-217</a:t>
                      </a:r>
                      <a:endParaRPr lang="en-US" sz="1800" b="1" dirty="0">
                        <a:latin typeface="+mj-lt"/>
                      </a:endParaRPr>
                    </a:p>
                  </a:txBody>
                  <a:tcPr marL="68580" marR="68580" marT="34290" marB="34290">
                    <a:solidFill>
                      <a:schemeClr val="accent5">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mj-lt"/>
                          <a:ea typeface="+mn-ea"/>
                          <a:cs typeface="+mn-cs"/>
                        </a:rPr>
                        <a:t>-316</a:t>
                      </a:r>
                    </a:p>
                  </a:txBody>
                  <a:tcPr marL="68580" marR="68580" marT="34290" marB="34290">
                    <a:solidFill>
                      <a:schemeClr val="accent5">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mj-lt"/>
                          <a:ea typeface="+mn-ea"/>
                          <a:cs typeface="+mn-cs"/>
                        </a:rPr>
                        <a:t>-101</a:t>
                      </a:r>
                    </a:p>
                  </a:txBody>
                  <a:tcPr marL="68580" marR="68580" marT="34290" marB="34290">
                    <a:solidFill>
                      <a:schemeClr val="accent5">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mj-lt"/>
                          <a:ea typeface="+mn-ea"/>
                          <a:cs typeface="+mn-cs"/>
                        </a:rPr>
                        <a:t>-660</a:t>
                      </a:r>
                    </a:p>
                  </a:txBody>
                  <a:tcPr marL="68580" marR="68580" marT="34290" marB="34290">
                    <a:solidFill>
                      <a:schemeClr val="accent5">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mj-lt"/>
                          <a:ea typeface="+mn-ea"/>
                          <a:cs typeface="+mn-cs"/>
                        </a:rPr>
                        <a:t>-17%</a:t>
                      </a:r>
                    </a:p>
                  </a:txBody>
                  <a:tcPr marL="68580" marR="68580" marT="34290" marB="34290">
                    <a:solidFill>
                      <a:schemeClr val="accent5">
                        <a:lumMod val="40000"/>
                        <a:lumOff val="60000"/>
                      </a:schemeClr>
                    </a:solidFill>
                  </a:tcPr>
                </a:tc>
                <a:extLst>
                  <a:ext uri="{0D108BD9-81ED-4DB2-BD59-A6C34878D82A}">
                    <a16:rowId xmlns="" xmlns:a16="http://schemas.microsoft.com/office/drawing/2014/main" val="79653370"/>
                  </a:ext>
                </a:extLst>
              </a:tr>
              <a:tr h="400167">
                <a:tc>
                  <a:txBody>
                    <a:bodyPr/>
                    <a:lstStyle/>
                    <a:p>
                      <a:pPr marL="274320" indent="0">
                        <a:buFont typeface="Arial" panose="020B0604020202020204" pitchFamily="34" charset="0"/>
                        <a:buNone/>
                      </a:pPr>
                      <a:r>
                        <a:rPr lang="en-US" sz="1800" dirty="0" smtClean="0">
                          <a:latin typeface="+mj-lt"/>
                        </a:rPr>
                        <a:t>Adjunct Faculty</a:t>
                      </a:r>
                      <a:endParaRPr lang="en-US" sz="1800" dirty="0">
                        <a:latin typeface="+mj-lt"/>
                      </a:endParaRPr>
                    </a:p>
                  </a:txBody>
                  <a:tcPr marL="68580" marR="68580" marT="34290" marB="34290">
                    <a:solidFill>
                      <a:schemeClr val="accent5">
                        <a:lumMod val="20000"/>
                        <a:lumOff val="80000"/>
                      </a:schemeClr>
                    </a:solidFill>
                  </a:tcPr>
                </a:tc>
                <a:tc>
                  <a:txBody>
                    <a:bodyPr/>
                    <a:lstStyle/>
                    <a:p>
                      <a:pPr algn="r"/>
                      <a:r>
                        <a:rPr lang="en-US" sz="1800" dirty="0" smtClean="0">
                          <a:solidFill>
                            <a:schemeClr val="tx1"/>
                          </a:solidFill>
                          <a:latin typeface="+mj-lt"/>
                        </a:rPr>
                        <a:t>-6</a:t>
                      </a:r>
                      <a:endParaRPr lang="en-US" sz="1800" dirty="0">
                        <a:solidFill>
                          <a:schemeClr val="tx1"/>
                        </a:solidFill>
                        <a:latin typeface="+mj-lt"/>
                      </a:endParaRPr>
                    </a:p>
                  </a:txBody>
                  <a:tcPr marL="68580" marR="68580" marT="34290" marB="34290">
                    <a:solidFill>
                      <a:schemeClr val="accent5">
                        <a:lumMod val="20000"/>
                        <a:lumOff val="80000"/>
                      </a:schemeClr>
                    </a:solidFill>
                  </a:tcPr>
                </a:tc>
                <a:tc>
                  <a:txBody>
                    <a:bodyPr/>
                    <a:lstStyle/>
                    <a:p>
                      <a:pPr algn="r"/>
                      <a:r>
                        <a:rPr lang="en-US" sz="1800" dirty="0" smtClean="0">
                          <a:solidFill>
                            <a:schemeClr val="tx1"/>
                          </a:solidFill>
                          <a:latin typeface="+mj-lt"/>
                        </a:rPr>
                        <a:t>-101</a:t>
                      </a:r>
                      <a:endParaRPr lang="en-US" sz="1800" dirty="0">
                        <a:solidFill>
                          <a:schemeClr val="tx1"/>
                        </a:solidFill>
                        <a:latin typeface="+mj-lt"/>
                      </a:endParaRPr>
                    </a:p>
                  </a:txBody>
                  <a:tcPr marL="68580" marR="68580" marT="34290" marB="34290">
                    <a:solidFill>
                      <a:schemeClr val="accent5">
                        <a:lumMod val="20000"/>
                        <a:lumOff val="80000"/>
                      </a:schemeClr>
                    </a:solidFill>
                  </a:tcPr>
                </a:tc>
                <a:tc>
                  <a:txBody>
                    <a:bodyPr/>
                    <a:lstStyle/>
                    <a:p>
                      <a:pPr algn="r"/>
                      <a:r>
                        <a:rPr lang="en-US" sz="1800" dirty="0" smtClean="0">
                          <a:solidFill>
                            <a:schemeClr val="tx1"/>
                          </a:solidFill>
                          <a:latin typeface="+mj-lt"/>
                        </a:rPr>
                        <a:t>-36</a:t>
                      </a:r>
                      <a:endParaRPr lang="en-US" sz="1800" dirty="0">
                        <a:solidFill>
                          <a:schemeClr val="tx1"/>
                        </a:solidFill>
                        <a:latin typeface="+mj-lt"/>
                      </a:endParaRPr>
                    </a:p>
                  </a:txBody>
                  <a:tcPr marL="68580" marR="68580" marT="34290" marB="34290">
                    <a:solidFill>
                      <a:schemeClr val="accent5">
                        <a:lumMod val="20000"/>
                        <a:lumOff val="80000"/>
                      </a:schemeClr>
                    </a:solidFill>
                  </a:tcPr>
                </a:tc>
                <a:tc>
                  <a:txBody>
                    <a:bodyPr/>
                    <a:lstStyle/>
                    <a:p>
                      <a:pPr algn="r"/>
                      <a:r>
                        <a:rPr lang="en-US" sz="1800" dirty="0" smtClean="0">
                          <a:solidFill>
                            <a:schemeClr val="tx1"/>
                          </a:solidFill>
                          <a:latin typeface="+mj-lt"/>
                        </a:rPr>
                        <a:t>-55</a:t>
                      </a:r>
                      <a:endParaRPr lang="en-US" sz="1800" dirty="0">
                        <a:solidFill>
                          <a:schemeClr val="tx1"/>
                        </a:solidFill>
                        <a:latin typeface="+mj-lt"/>
                      </a:endParaRPr>
                    </a:p>
                  </a:txBody>
                  <a:tcPr marL="68580" marR="68580" marT="34290" marB="34290">
                    <a:solidFill>
                      <a:schemeClr val="accent5">
                        <a:lumMod val="20000"/>
                        <a:lumOff val="80000"/>
                      </a:schemeClr>
                    </a:solidFill>
                  </a:tcPr>
                </a:tc>
                <a:tc>
                  <a:txBody>
                    <a:bodyPr/>
                    <a:lstStyle/>
                    <a:p>
                      <a:pPr algn="r"/>
                      <a:r>
                        <a:rPr lang="en-US" sz="1800" dirty="0" smtClean="0">
                          <a:solidFill>
                            <a:schemeClr val="tx1"/>
                          </a:solidFill>
                          <a:latin typeface="+mj-lt"/>
                        </a:rPr>
                        <a:t>-198</a:t>
                      </a:r>
                      <a:endParaRPr lang="en-US" sz="1800" dirty="0">
                        <a:solidFill>
                          <a:schemeClr val="tx1"/>
                        </a:solidFill>
                        <a:latin typeface="+mj-lt"/>
                      </a:endParaRPr>
                    </a:p>
                  </a:txBody>
                  <a:tcPr marL="68580" marR="68580" marT="34290" marB="34290">
                    <a:solidFill>
                      <a:schemeClr val="accent5">
                        <a:lumMod val="20000"/>
                        <a:lumOff val="80000"/>
                      </a:schemeClr>
                    </a:solidFill>
                  </a:tcPr>
                </a:tc>
                <a:tc>
                  <a:txBody>
                    <a:bodyPr/>
                    <a:lstStyle/>
                    <a:p>
                      <a:pPr algn="r"/>
                      <a:r>
                        <a:rPr lang="en-US" sz="1800" dirty="0" smtClean="0">
                          <a:solidFill>
                            <a:schemeClr val="tx1"/>
                          </a:solidFill>
                          <a:latin typeface="+mj-lt"/>
                        </a:rPr>
                        <a:t>-17%</a:t>
                      </a:r>
                      <a:endParaRPr lang="en-US" sz="1800" dirty="0">
                        <a:solidFill>
                          <a:schemeClr val="tx1"/>
                        </a:solidFill>
                        <a:latin typeface="+mj-lt"/>
                      </a:endParaRPr>
                    </a:p>
                  </a:txBody>
                  <a:tcPr marL="68580" marR="68580" marT="34290" marB="34290">
                    <a:solidFill>
                      <a:schemeClr val="accent5">
                        <a:lumMod val="20000"/>
                        <a:lumOff val="80000"/>
                      </a:schemeClr>
                    </a:solidFill>
                  </a:tcPr>
                </a:tc>
                <a:extLst>
                  <a:ext uri="{0D108BD9-81ED-4DB2-BD59-A6C34878D82A}">
                    <a16:rowId xmlns="" xmlns:a16="http://schemas.microsoft.com/office/drawing/2014/main" val="1393969878"/>
                  </a:ext>
                </a:extLst>
              </a:tr>
              <a:tr h="400167">
                <a:tc>
                  <a:txBody>
                    <a:bodyPr/>
                    <a:lstStyle/>
                    <a:p>
                      <a:pPr marL="274320" indent="0">
                        <a:buFont typeface="Arial" panose="020B0604020202020204" pitchFamily="34" charset="0"/>
                        <a:buNone/>
                      </a:pPr>
                      <a:r>
                        <a:rPr lang="en-US" sz="1800" dirty="0" smtClean="0">
                          <a:latin typeface="+mj-lt"/>
                        </a:rPr>
                        <a:t>Staff</a:t>
                      </a:r>
                      <a:endParaRPr lang="en-US" sz="1800" dirty="0">
                        <a:latin typeface="+mj-lt"/>
                      </a:endParaRPr>
                    </a:p>
                  </a:txBody>
                  <a:tcPr marL="68580" marR="68580" marT="34290" marB="34290">
                    <a:solidFill>
                      <a:schemeClr val="accent5">
                        <a:lumMod val="20000"/>
                        <a:lumOff val="80000"/>
                      </a:schemeClr>
                    </a:solidFill>
                  </a:tcPr>
                </a:tc>
                <a:tc>
                  <a:txBody>
                    <a:bodyPr/>
                    <a:lstStyle/>
                    <a:p>
                      <a:pPr algn="r"/>
                      <a:r>
                        <a:rPr lang="en-US" sz="1800" dirty="0" smtClean="0">
                          <a:solidFill>
                            <a:schemeClr val="tx1"/>
                          </a:solidFill>
                          <a:latin typeface="+mj-lt"/>
                        </a:rPr>
                        <a:t>-10</a:t>
                      </a:r>
                      <a:endParaRPr lang="en-US" sz="1800" dirty="0">
                        <a:solidFill>
                          <a:schemeClr val="tx1"/>
                        </a:solidFill>
                        <a:latin typeface="+mj-lt"/>
                      </a:endParaRPr>
                    </a:p>
                  </a:txBody>
                  <a:tcPr marL="68580" marR="68580" marT="34290" marB="34290">
                    <a:solidFill>
                      <a:schemeClr val="accent5">
                        <a:lumMod val="20000"/>
                        <a:lumOff val="80000"/>
                      </a:schemeClr>
                    </a:solidFill>
                  </a:tcPr>
                </a:tc>
                <a:tc>
                  <a:txBody>
                    <a:bodyPr/>
                    <a:lstStyle/>
                    <a:p>
                      <a:pPr algn="r"/>
                      <a:r>
                        <a:rPr lang="en-US" sz="1800" dirty="0" smtClean="0">
                          <a:solidFill>
                            <a:schemeClr val="tx1"/>
                          </a:solidFill>
                          <a:latin typeface="+mj-lt"/>
                        </a:rPr>
                        <a:t>-57</a:t>
                      </a:r>
                      <a:endParaRPr lang="en-US" sz="1800" dirty="0">
                        <a:solidFill>
                          <a:schemeClr val="tx1"/>
                        </a:solidFill>
                        <a:latin typeface="+mj-lt"/>
                      </a:endParaRPr>
                    </a:p>
                  </a:txBody>
                  <a:tcPr marL="68580" marR="68580" marT="34290" marB="34290">
                    <a:solidFill>
                      <a:schemeClr val="accent5">
                        <a:lumMod val="20000"/>
                        <a:lumOff val="80000"/>
                      </a:schemeClr>
                    </a:solidFill>
                  </a:tcPr>
                </a:tc>
                <a:tc>
                  <a:txBody>
                    <a:bodyPr/>
                    <a:lstStyle/>
                    <a:p>
                      <a:pPr algn="r"/>
                      <a:r>
                        <a:rPr lang="en-US" sz="1800" dirty="0" smtClean="0">
                          <a:solidFill>
                            <a:schemeClr val="tx1"/>
                          </a:solidFill>
                          <a:latin typeface="+mj-lt"/>
                        </a:rPr>
                        <a:t>-56</a:t>
                      </a:r>
                      <a:endParaRPr lang="en-US" sz="1800" dirty="0">
                        <a:solidFill>
                          <a:schemeClr val="tx1"/>
                        </a:solidFill>
                        <a:latin typeface="+mj-lt"/>
                      </a:endParaRPr>
                    </a:p>
                  </a:txBody>
                  <a:tcPr marL="68580" marR="68580" marT="34290" marB="34290">
                    <a:solidFill>
                      <a:schemeClr val="accent5">
                        <a:lumMod val="20000"/>
                        <a:lumOff val="80000"/>
                      </a:schemeClr>
                    </a:solidFill>
                  </a:tcPr>
                </a:tc>
                <a:tc>
                  <a:txBody>
                    <a:bodyPr/>
                    <a:lstStyle/>
                    <a:p>
                      <a:pPr algn="r"/>
                      <a:r>
                        <a:rPr lang="en-US" sz="1800" dirty="0" smtClean="0">
                          <a:solidFill>
                            <a:schemeClr val="tx1"/>
                          </a:solidFill>
                          <a:latin typeface="+mj-lt"/>
                        </a:rPr>
                        <a:t>-22</a:t>
                      </a:r>
                      <a:endParaRPr lang="en-US" sz="1800" dirty="0">
                        <a:solidFill>
                          <a:schemeClr val="tx1"/>
                        </a:solidFill>
                        <a:latin typeface="+mj-lt"/>
                      </a:endParaRPr>
                    </a:p>
                  </a:txBody>
                  <a:tcPr marL="68580" marR="68580" marT="34290" marB="34290">
                    <a:solidFill>
                      <a:schemeClr val="accent5">
                        <a:lumMod val="20000"/>
                        <a:lumOff val="80000"/>
                      </a:schemeClr>
                    </a:solidFill>
                  </a:tcPr>
                </a:tc>
                <a:tc>
                  <a:txBody>
                    <a:bodyPr/>
                    <a:lstStyle/>
                    <a:p>
                      <a:pPr algn="r"/>
                      <a:r>
                        <a:rPr lang="en-US" sz="1800" dirty="0" smtClean="0">
                          <a:solidFill>
                            <a:schemeClr val="tx1"/>
                          </a:solidFill>
                          <a:latin typeface="+mj-lt"/>
                        </a:rPr>
                        <a:t>-145</a:t>
                      </a:r>
                      <a:endParaRPr lang="en-US" sz="1800" dirty="0">
                        <a:solidFill>
                          <a:schemeClr val="tx1"/>
                        </a:solidFill>
                        <a:latin typeface="+mj-lt"/>
                      </a:endParaRPr>
                    </a:p>
                  </a:txBody>
                  <a:tcPr marL="68580" marR="68580" marT="34290" marB="34290">
                    <a:solidFill>
                      <a:schemeClr val="accent5">
                        <a:lumMod val="20000"/>
                        <a:lumOff val="80000"/>
                      </a:schemeClr>
                    </a:solidFill>
                  </a:tcPr>
                </a:tc>
                <a:tc>
                  <a:txBody>
                    <a:bodyPr/>
                    <a:lstStyle/>
                    <a:p>
                      <a:pPr algn="r"/>
                      <a:r>
                        <a:rPr lang="en-US" sz="1800" dirty="0" smtClean="0">
                          <a:solidFill>
                            <a:schemeClr val="tx1"/>
                          </a:solidFill>
                          <a:latin typeface="+mj-lt"/>
                        </a:rPr>
                        <a:t>-18%</a:t>
                      </a:r>
                      <a:endParaRPr lang="en-US" sz="1800" dirty="0">
                        <a:solidFill>
                          <a:schemeClr val="tx1"/>
                        </a:solidFill>
                        <a:latin typeface="+mj-lt"/>
                      </a:endParaRPr>
                    </a:p>
                  </a:txBody>
                  <a:tcPr marL="68580" marR="68580" marT="34290" marB="34290">
                    <a:solidFill>
                      <a:schemeClr val="accent5">
                        <a:lumMod val="20000"/>
                        <a:lumOff val="80000"/>
                      </a:schemeClr>
                    </a:solidFill>
                  </a:tcPr>
                </a:tc>
                <a:extLst>
                  <a:ext uri="{0D108BD9-81ED-4DB2-BD59-A6C34878D82A}">
                    <a16:rowId xmlns="" xmlns:a16="http://schemas.microsoft.com/office/drawing/2014/main" val="164729552"/>
                  </a:ext>
                </a:extLst>
              </a:tr>
              <a:tr h="400167">
                <a:tc>
                  <a:txBody>
                    <a:bodyPr/>
                    <a:lstStyle/>
                    <a:p>
                      <a:pPr marL="274320" indent="0" algn="l" defTabSz="457200" rtl="0" eaLnBrk="1" latinLnBrk="0" hangingPunct="1">
                        <a:buFont typeface="Arial" panose="020B0604020202020204" pitchFamily="34" charset="0"/>
                        <a:buNone/>
                      </a:pPr>
                      <a:r>
                        <a:rPr lang="en-US" sz="1800" kern="1200" dirty="0" smtClean="0">
                          <a:solidFill>
                            <a:schemeClr val="dk1"/>
                          </a:solidFill>
                          <a:latin typeface="+mj-lt"/>
                          <a:ea typeface="+mn-ea"/>
                          <a:cs typeface="+mn-cs"/>
                        </a:rPr>
                        <a:t>Students</a:t>
                      </a:r>
                      <a:endParaRPr lang="en-US" sz="1800" kern="1200" dirty="0">
                        <a:solidFill>
                          <a:schemeClr val="dk1"/>
                        </a:solidFill>
                        <a:latin typeface="+mj-lt"/>
                        <a:ea typeface="+mn-ea"/>
                        <a:cs typeface="+mn-cs"/>
                      </a:endParaRPr>
                    </a:p>
                  </a:txBody>
                  <a:tcPr marL="68580" marR="68580" marT="34290" marB="34290">
                    <a:solidFill>
                      <a:schemeClr val="accent5">
                        <a:lumMod val="20000"/>
                        <a:lumOff val="80000"/>
                      </a:schemeClr>
                    </a:solidFill>
                  </a:tcPr>
                </a:tc>
                <a:tc>
                  <a:txBody>
                    <a:bodyPr/>
                    <a:lstStyle/>
                    <a:p>
                      <a:pPr marL="0" algn="r" defTabSz="457200" rtl="0" eaLnBrk="1" latinLnBrk="0" hangingPunct="1"/>
                      <a:r>
                        <a:rPr lang="en-US" sz="1800" kern="1200" dirty="0" smtClean="0">
                          <a:solidFill>
                            <a:schemeClr val="tx1"/>
                          </a:solidFill>
                          <a:latin typeface="+mj-lt"/>
                          <a:ea typeface="+mn-ea"/>
                          <a:cs typeface="+mn-cs"/>
                        </a:rPr>
                        <a:t>-10</a:t>
                      </a:r>
                      <a:endParaRPr lang="en-US" sz="1800" kern="1200" dirty="0">
                        <a:solidFill>
                          <a:schemeClr val="tx1"/>
                        </a:solidFill>
                        <a:latin typeface="+mj-lt"/>
                        <a:ea typeface="+mn-ea"/>
                        <a:cs typeface="+mn-cs"/>
                      </a:endParaRPr>
                    </a:p>
                  </a:txBody>
                  <a:tcPr marL="68580" marR="68580" marT="34290" marB="34290">
                    <a:solidFill>
                      <a:schemeClr val="accent5">
                        <a:lumMod val="20000"/>
                        <a:lumOff val="80000"/>
                      </a:schemeClr>
                    </a:solidFill>
                  </a:tcPr>
                </a:tc>
                <a:tc>
                  <a:txBody>
                    <a:bodyPr/>
                    <a:lstStyle/>
                    <a:p>
                      <a:pPr marL="0" algn="r" defTabSz="457200" rtl="0" eaLnBrk="1" latinLnBrk="0" hangingPunct="1"/>
                      <a:r>
                        <a:rPr lang="en-US" sz="1800" kern="1200" dirty="0" smtClean="0">
                          <a:solidFill>
                            <a:schemeClr val="tx1"/>
                          </a:solidFill>
                          <a:latin typeface="+mj-lt"/>
                          <a:ea typeface="+mn-ea"/>
                          <a:cs typeface="+mn-cs"/>
                        </a:rPr>
                        <a:t>-59</a:t>
                      </a:r>
                      <a:endParaRPr lang="en-US" sz="1800" kern="1200" dirty="0">
                        <a:solidFill>
                          <a:schemeClr val="tx1"/>
                        </a:solidFill>
                        <a:latin typeface="+mj-lt"/>
                        <a:ea typeface="+mn-ea"/>
                        <a:cs typeface="+mn-cs"/>
                      </a:endParaRPr>
                    </a:p>
                  </a:txBody>
                  <a:tcPr marL="68580" marR="68580" marT="34290" marB="34290">
                    <a:solidFill>
                      <a:schemeClr val="accent5">
                        <a:lumMod val="20000"/>
                        <a:lumOff val="80000"/>
                      </a:schemeClr>
                    </a:solidFill>
                  </a:tcPr>
                </a:tc>
                <a:tc>
                  <a:txBody>
                    <a:bodyPr/>
                    <a:lstStyle/>
                    <a:p>
                      <a:pPr marL="0" algn="r" defTabSz="457200" rtl="0" eaLnBrk="1" latinLnBrk="0" hangingPunct="1"/>
                      <a:r>
                        <a:rPr lang="en-US" sz="1800" kern="1200" dirty="0" smtClean="0">
                          <a:solidFill>
                            <a:schemeClr val="tx1"/>
                          </a:solidFill>
                          <a:latin typeface="+mj-lt"/>
                          <a:ea typeface="+mn-ea"/>
                          <a:cs typeface="+mn-cs"/>
                        </a:rPr>
                        <a:t>-224</a:t>
                      </a:r>
                      <a:endParaRPr lang="en-US" sz="1800" kern="1200" dirty="0">
                        <a:solidFill>
                          <a:schemeClr val="tx1"/>
                        </a:solidFill>
                        <a:latin typeface="+mj-lt"/>
                        <a:ea typeface="+mn-ea"/>
                        <a:cs typeface="+mn-cs"/>
                      </a:endParaRPr>
                    </a:p>
                  </a:txBody>
                  <a:tcPr marL="68580" marR="68580" marT="34290" marB="34290">
                    <a:solidFill>
                      <a:schemeClr val="accent5">
                        <a:lumMod val="20000"/>
                        <a:lumOff val="80000"/>
                      </a:schemeClr>
                    </a:solidFill>
                  </a:tcPr>
                </a:tc>
                <a:tc>
                  <a:txBody>
                    <a:bodyPr/>
                    <a:lstStyle/>
                    <a:p>
                      <a:pPr marL="0" algn="r" defTabSz="457200" rtl="0" eaLnBrk="1" latinLnBrk="0" hangingPunct="1"/>
                      <a:r>
                        <a:rPr lang="en-US" sz="1800" kern="1200" dirty="0" smtClean="0">
                          <a:solidFill>
                            <a:schemeClr val="tx1"/>
                          </a:solidFill>
                          <a:latin typeface="+mj-lt"/>
                          <a:ea typeface="+mn-ea"/>
                          <a:cs typeface="+mn-cs"/>
                        </a:rPr>
                        <a:t>-24</a:t>
                      </a:r>
                      <a:endParaRPr lang="en-US" sz="1800" kern="1200" dirty="0">
                        <a:solidFill>
                          <a:schemeClr val="tx1"/>
                        </a:solidFill>
                        <a:latin typeface="+mj-lt"/>
                        <a:ea typeface="+mn-ea"/>
                        <a:cs typeface="+mn-cs"/>
                      </a:endParaRPr>
                    </a:p>
                  </a:txBody>
                  <a:tcPr marL="68580" marR="68580" marT="34290" marB="34290">
                    <a:solidFill>
                      <a:schemeClr val="accent5">
                        <a:lumMod val="20000"/>
                        <a:lumOff val="80000"/>
                      </a:schemeClr>
                    </a:solidFill>
                  </a:tcPr>
                </a:tc>
                <a:tc>
                  <a:txBody>
                    <a:bodyPr/>
                    <a:lstStyle/>
                    <a:p>
                      <a:pPr marL="0" algn="r" defTabSz="457200" rtl="0" eaLnBrk="1" latinLnBrk="0" hangingPunct="1"/>
                      <a:r>
                        <a:rPr lang="en-US" sz="1800" kern="1200" dirty="0" smtClean="0">
                          <a:solidFill>
                            <a:schemeClr val="tx1"/>
                          </a:solidFill>
                          <a:latin typeface="+mj-lt"/>
                          <a:ea typeface="+mn-ea"/>
                          <a:cs typeface="+mn-cs"/>
                        </a:rPr>
                        <a:t>-317</a:t>
                      </a:r>
                      <a:endParaRPr lang="en-US" sz="1800" kern="1200" dirty="0">
                        <a:solidFill>
                          <a:schemeClr val="tx1"/>
                        </a:solidFill>
                        <a:latin typeface="+mj-lt"/>
                        <a:ea typeface="+mn-ea"/>
                        <a:cs typeface="+mn-cs"/>
                      </a:endParaRPr>
                    </a:p>
                  </a:txBody>
                  <a:tcPr marL="68580" marR="68580" marT="34290" marB="34290">
                    <a:solidFill>
                      <a:schemeClr val="accent5">
                        <a:lumMod val="20000"/>
                        <a:lumOff val="80000"/>
                      </a:schemeClr>
                    </a:solidFill>
                  </a:tcPr>
                </a:tc>
                <a:tc>
                  <a:txBody>
                    <a:bodyPr/>
                    <a:lstStyle/>
                    <a:p>
                      <a:pPr marL="0" algn="r" defTabSz="457200" rtl="0" eaLnBrk="1" latinLnBrk="0" hangingPunct="1"/>
                      <a:r>
                        <a:rPr lang="en-US" sz="1800" kern="1200" dirty="0" smtClean="0">
                          <a:solidFill>
                            <a:schemeClr val="tx1"/>
                          </a:solidFill>
                          <a:latin typeface="+mj-lt"/>
                          <a:ea typeface="+mn-ea"/>
                          <a:cs typeface="+mn-cs"/>
                        </a:rPr>
                        <a:t>-16%</a:t>
                      </a:r>
                      <a:endParaRPr lang="en-US" sz="1800" kern="1200" dirty="0">
                        <a:solidFill>
                          <a:schemeClr val="tx1"/>
                        </a:solidFill>
                        <a:latin typeface="+mj-lt"/>
                        <a:ea typeface="+mn-ea"/>
                        <a:cs typeface="+mn-cs"/>
                      </a:endParaRPr>
                    </a:p>
                  </a:txBody>
                  <a:tcPr marL="68580" marR="68580" marT="34290" marB="34290">
                    <a:solidFill>
                      <a:schemeClr val="accent5">
                        <a:lumMod val="20000"/>
                        <a:lumOff val="80000"/>
                      </a:schemeClr>
                    </a:solidFill>
                  </a:tcPr>
                </a:tc>
                <a:extLst>
                  <a:ext uri="{0D108BD9-81ED-4DB2-BD59-A6C34878D82A}">
                    <a16:rowId xmlns="" xmlns:a16="http://schemas.microsoft.com/office/drawing/2014/main" val="1680079364"/>
                  </a:ext>
                </a:extLst>
              </a:tr>
              <a:tr h="419974">
                <a:tc>
                  <a:txBody>
                    <a:bodyPr/>
                    <a:lstStyle/>
                    <a:p>
                      <a:pPr marL="0" marR="0" lvl="0" indent="0" algn="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smtClean="0">
                          <a:solidFill>
                            <a:schemeClr val="bg1"/>
                          </a:solidFill>
                          <a:latin typeface="+mj-lt"/>
                          <a:ea typeface="+mn-ea"/>
                          <a:cs typeface="+mn-cs"/>
                        </a:rPr>
                        <a:t>Total Headcount Reduction</a:t>
                      </a:r>
                      <a:endParaRPr lang="en-US" sz="1800" b="0" kern="1200" dirty="0">
                        <a:solidFill>
                          <a:schemeClr val="bg1"/>
                        </a:solidFill>
                        <a:latin typeface="+mj-lt"/>
                        <a:ea typeface="+mn-ea"/>
                        <a:cs typeface="+mn-cs"/>
                      </a:endParaRPr>
                    </a:p>
                  </a:txBody>
                  <a:tcPr marL="68580" marR="68580" marT="34290" marB="34290">
                    <a:solidFill>
                      <a:schemeClr val="accent5">
                        <a:lumMod val="50000"/>
                      </a:schemeClr>
                    </a:solidFill>
                  </a:tcPr>
                </a:tc>
                <a:tc>
                  <a:txBody>
                    <a:bodyPr/>
                    <a:lstStyle/>
                    <a:p>
                      <a:pPr algn="r"/>
                      <a:r>
                        <a:rPr lang="en-US" sz="1800" dirty="0" smtClean="0">
                          <a:solidFill>
                            <a:schemeClr val="bg1"/>
                          </a:solidFill>
                          <a:latin typeface="+mj-lt"/>
                        </a:rPr>
                        <a:t>-94</a:t>
                      </a:r>
                      <a:endParaRPr lang="en-US" sz="1800" dirty="0">
                        <a:solidFill>
                          <a:schemeClr val="bg1"/>
                        </a:solidFill>
                        <a:latin typeface="+mj-lt"/>
                      </a:endParaRPr>
                    </a:p>
                  </a:txBody>
                  <a:tcPr marL="68580" marR="68580" marT="34290" marB="34290">
                    <a:solidFill>
                      <a:schemeClr val="accent5">
                        <a:lumMod val="50000"/>
                      </a:schemeClr>
                    </a:solidFill>
                  </a:tcPr>
                </a:tc>
                <a:tc>
                  <a:txBody>
                    <a:bodyPr/>
                    <a:lstStyle/>
                    <a:p>
                      <a:pPr algn="r"/>
                      <a:r>
                        <a:rPr lang="en-US" sz="1800" dirty="0" smtClean="0">
                          <a:solidFill>
                            <a:schemeClr val="bg1"/>
                          </a:solidFill>
                          <a:latin typeface="+mj-lt"/>
                        </a:rPr>
                        <a:t>-393</a:t>
                      </a:r>
                      <a:endParaRPr lang="en-US" sz="1800" dirty="0">
                        <a:solidFill>
                          <a:schemeClr val="bg1"/>
                        </a:solidFill>
                        <a:latin typeface="+mj-lt"/>
                      </a:endParaRPr>
                    </a:p>
                  </a:txBody>
                  <a:tcPr marL="68580" marR="68580" marT="34290" marB="34290">
                    <a:solidFill>
                      <a:schemeClr val="accent5">
                        <a:lumMod val="50000"/>
                      </a:schemeClr>
                    </a:solidFill>
                  </a:tcPr>
                </a:tc>
                <a:tc>
                  <a:txBody>
                    <a:bodyPr/>
                    <a:lstStyle/>
                    <a:p>
                      <a:pPr algn="r"/>
                      <a:r>
                        <a:rPr lang="en-US" sz="1800" dirty="0" smtClean="0">
                          <a:solidFill>
                            <a:schemeClr val="bg1"/>
                          </a:solidFill>
                          <a:latin typeface="+mj-lt"/>
                        </a:rPr>
                        <a:t>-653</a:t>
                      </a:r>
                      <a:endParaRPr lang="en-US" sz="1800" dirty="0">
                        <a:solidFill>
                          <a:schemeClr val="bg1"/>
                        </a:solidFill>
                        <a:latin typeface="+mj-lt"/>
                      </a:endParaRPr>
                    </a:p>
                  </a:txBody>
                  <a:tcPr marL="68580" marR="68580" marT="34290" marB="34290">
                    <a:solidFill>
                      <a:schemeClr val="accent5">
                        <a:lumMod val="50000"/>
                      </a:schemeClr>
                    </a:solidFill>
                  </a:tcPr>
                </a:tc>
                <a:tc>
                  <a:txBody>
                    <a:bodyPr/>
                    <a:lstStyle/>
                    <a:p>
                      <a:pPr algn="r"/>
                      <a:r>
                        <a:rPr lang="en-US" sz="1800" dirty="0" smtClean="0">
                          <a:solidFill>
                            <a:schemeClr val="bg1"/>
                          </a:solidFill>
                          <a:latin typeface="+mj-lt"/>
                        </a:rPr>
                        <a:t>-143</a:t>
                      </a:r>
                      <a:endParaRPr lang="en-US" sz="1800" dirty="0">
                        <a:solidFill>
                          <a:schemeClr val="bg1"/>
                        </a:solidFill>
                        <a:latin typeface="+mj-lt"/>
                      </a:endParaRPr>
                    </a:p>
                  </a:txBody>
                  <a:tcPr marL="68580" marR="68580" marT="34290" marB="34290">
                    <a:solidFill>
                      <a:schemeClr val="accent5">
                        <a:lumMod val="50000"/>
                      </a:schemeClr>
                    </a:solidFill>
                  </a:tcPr>
                </a:tc>
                <a:tc>
                  <a:txBody>
                    <a:bodyPr/>
                    <a:lstStyle/>
                    <a:p>
                      <a:pPr algn="r"/>
                      <a:r>
                        <a:rPr lang="en-US" sz="1800" dirty="0" smtClean="0">
                          <a:solidFill>
                            <a:schemeClr val="bg1"/>
                          </a:solidFill>
                          <a:latin typeface="+mj-lt"/>
                        </a:rPr>
                        <a:t>-1,283</a:t>
                      </a:r>
                      <a:endParaRPr lang="en-US" sz="1800" dirty="0">
                        <a:solidFill>
                          <a:schemeClr val="bg1"/>
                        </a:solidFill>
                        <a:latin typeface="+mj-lt"/>
                      </a:endParaRPr>
                    </a:p>
                  </a:txBody>
                  <a:tcPr marL="68580" marR="68580" marT="34290" marB="34290">
                    <a:solidFill>
                      <a:schemeClr val="accent5">
                        <a:lumMod val="50000"/>
                      </a:schemeClr>
                    </a:solidFill>
                  </a:tcPr>
                </a:tc>
                <a:tc>
                  <a:txBody>
                    <a:bodyPr/>
                    <a:lstStyle/>
                    <a:p>
                      <a:pPr algn="r"/>
                      <a:r>
                        <a:rPr lang="en-US" sz="1800" dirty="0" smtClean="0">
                          <a:solidFill>
                            <a:schemeClr val="bg1"/>
                          </a:solidFill>
                          <a:latin typeface="+mj-lt"/>
                        </a:rPr>
                        <a:t>-15%</a:t>
                      </a:r>
                      <a:endParaRPr lang="en-US" sz="1800" dirty="0">
                        <a:solidFill>
                          <a:schemeClr val="bg1"/>
                        </a:solidFill>
                        <a:latin typeface="+mj-lt"/>
                      </a:endParaRPr>
                    </a:p>
                  </a:txBody>
                  <a:tcPr marL="68580" marR="68580" marT="34290" marB="34290">
                    <a:solidFill>
                      <a:schemeClr val="accent5">
                        <a:lumMod val="50000"/>
                      </a:schemeClr>
                    </a:solidFill>
                  </a:tcPr>
                </a:tc>
                <a:extLst>
                  <a:ext uri="{0D108BD9-81ED-4DB2-BD59-A6C34878D82A}">
                    <a16:rowId xmlns="" xmlns:a16="http://schemas.microsoft.com/office/drawing/2014/main" val="3759331250"/>
                  </a:ext>
                </a:extLst>
              </a:tr>
              <a:tr h="1302885">
                <a:tc gridSpan="7">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kern="1200" dirty="0" smtClean="0">
                          <a:solidFill>
                            <a:schemeClr val="tx1"/>
                          </a:solidFill>
                          <a:latin typeface="+mj-lt"/>
                          <a:ea typeface="+mn-ea"/>
                          <a:cs typeface="+mn-cs"/>
                        </a:rPr>
                        <a:t>1. Employees with active assignments as of Oct 1st of each year.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kern="1200" dirty="0" smtClean="0">
                          <a:solidFill>
                            <a:schemeClr val="tx1"/>
                          </a:solidFill>
                          <a:latin typeface="+mj-lt"/>
                          <a:ea typeface="+mn-ea"/>
                          <a:cs typeface="+mn-cs"/>
                        </a:rPr>
                        <a:t>2. Includes: 33 regular and 3 temporary positions transferred from SW to UAF for the K-12, OIT, and MAPTS program; and 30 regular and 4 temporary positions in UA's Enterprise Entities RDU.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kern="1200" dirty="0" smtClean="0">
                          <a:solidFill>
                            <a:schemeClr val="tx1"/>
                          </a:solidFill>
                          <a:latin typeface="+mj-lt"/>
                          <a:ea typeface="+mn-ea"/>
                          <a:cs typeface="+mn-cs"/>
                        </a:rPr>
                        <a:t>3. Includes Academic Leaders (12 month regular faculty ecls FR).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kern="1200" dirty="0" smtClean="0">
                          <a:solidFill>
                            <a:schemeClr val="tx1"/>
                          </a:solidFill>
                          <a:latin typeface="+mj-lt"/>
                          <a:ea typeface="+mn-ea"/>
                          <a:cs typeface="+mn-cs"/>
                        </a:rPr>
                        <a:t>4. Includes 145 positions transferred from UAF to UAA in FY15.</a:t>
                      </a:r>
                    </a:p>
                  </a:txBody>
                  <a:tcPr marL="68580" marR="68580" marT="34290" marB="34290">
                    <a:noFill/>
                  </a:tcPr>
                </a:tc>
                <a:tc hMerge="1">
                  <a:txBody>
                    <a:bodyPr/>
                    <a:lstStyle/>
                    <a:p>
                      <a:pPr algn="r"/>
                      <a:endParaRPr lang="en-US" sz="1800" dirty="0">
                        <a:solidFill>
                          <a:schemeClr val="tx1"/>
                        </a:solidFill>
                        <a:latin typeface="+mj-lt"/>
                      </a:endParaRPr>
                    </a:p>
                  </a:txBody>
                  <a:tcPr marL="68580" marR="68580" marT="34290" marB="34290">
                    <a:noFill/>
                  </a:tcPr>
                </a:tc>
                <a:tc hMerge="1">
                  <a:txBody>
                    <a:bodyPr/>
                    <a:lstStyle/>
                    <a:p>
                      <a:pPr algn="r"/>
                      <a:endParaRPr lang="en-US" sz="1800" dirty="0">
                        <a:solidFill>
                          <a:schemeClr val="tx1"/>
                        </a:solidFill>
                        <a:latin typeface="+mj-lt"/>
                      </a:endParaRPr>
                    </a:p>
                  </a:txBody>
                  <a:tcPr marL="68580" marR="68580" marT="34290" marB="34290">
                    <a:noFill/>
                  </a:tcPr>
                </a:tc>
                <a:tc hMerge="1">
                  <a:txBody>
                    <a:bodyPr/>
                    <a:lstStyle/>
                    <a:p>
                      <a:pPr algn="r"/>
                      <a:endParaRPr lang="en-US" sz="1800" dirty="0">
                        <a:solidFill>
                          <a:schemeClr val="tx1"/>
                        </a:solidFill>
                        <a:latin typeface="+mj-lt"/>
                      </a:endParaRPr>
                    </a:p>
                  </a:txBody>
                  <a:tcPr marL="68580" marR="68580" marT="34290" marB="34290">
                    <a:noFill/>
                  </a:tcPr>
                </a:tc>
                <a:tc hMerge="1">
                  <a:txBody>
                    <a:bodyPr/>
                    <a:lstStyle/>
                    <a:p>
                      <a:endParaRPr lang="en-US" dirty="0"/>
                    </a:p>
                  </a:txBody>
                  <a:tcPr marL="68580" marR="68580" marT="34290" marB="34290">
                    <a:noFill/>
                  </a:tcPr>
                </a:tc>
                <a:tc hMerge="1">
                  <a:txBody>
                    <a:bodyPr/>
                    <a:lstStyle/>
                    <a:p>
                      <a:endParaRPr lang="en-US" dirty="0"/>
                    </a:p>
                  </a:txBody>
                  <a:tcPr marL="68580" marR="68580" marT="34290" marB="34290">
                    <a:noFill/>
                  </a:tcPr>
                </a:tc>
                <a:tc hMerge="1">
                  <a:txBody>
                    <a:bodyPr/>
                    <a:lstStyle/>
                    <a:p>
                      <a:endParaRPr lang="en-US" dirty="0"/>
                    </a:p>
                  </a:txBody>
                  <a:tcPr marL="68580" marR="68580" marT="34290" marB="34290">
                    <a:noFill/>
                  </a:tcPr>
                </a:tc>
                <a:extLst>
                  <a:ext uri="{0D108BD9-81ED-4DB2-BD59-A6C34878D82A}">
                    <a16:rowId xmlns="" xmlns:a16="http://schemas.microsoft.com/office/drawing/2014/main" val="2303703670"/>
                  </a:ext>
                </a:extLst>
              </a:tr>
            </a:tbl>
          </a:graphicData>
        </a:graphic>
      </p:graphicFrame>
      <p:sp>
        <p:nvSpPr>
          <p:cNvPr id="6" name="Title 1"/>
          <p:cNvSpPr>
            <a:spLocks noGrp="1"/>
          </p:cNvSpPr>
          <p:nvPr>
            <p:ph type="title"/>
          </p:nvPr>
        </p:nvSpPr>
        <p:spPr>
          <a:xfrm>
            <a:off x="875029" y="72779"/>
            <a:ext cx="10515600" cy="939400"/>
          </a:xfrm>
        </p:spPr>
        <p:txBody>
          <a:bodyPr>
            <a:normAutofit/>
          </a:bodyPr>
          <a:lstStyle/>
          <a:p>
            <a:pPr algn="ctr"/>
            <a:r>
              <a:rPr lang="en-US" sz="4000" dirty="0"/>
              <a:t>UA Employee Headcount </a:t>
            </a:r>
            <a:r>
              <a:rPr lang="en-US" sz="4000" dirty="0" smtClean="0"/>
              <a:t>Reduction</a:t>
            </a:r>
            <a:endParaRPr lang="en-US" sz="1400" i="1" dirty="0"/>
          </a:p>
        </p:txBody>
      </p:sp>
      <p:sp>
        <p:nvSpPr>
          <p:cNvPr id="3" name="Slide Number Placeholder 2"/>
          <p:cNvSpPr>
            <a:spLocks noGrp="1"/>
          </p:cNvSpPr>
          <p:nvPr>
            <p:ph type="sldNum" sz="quarter" idx="12"/>
          </p:nvPr>
        </p:nvSpPr>
        <p:spPr/>
        <p:txBody>
          <a:bodyPr/>
          <a:lstStyle/>
          <a:p>
            <a:fld id="{C4736C24-816A-4C93-B10F-DAAB356A1CF2}" type="slidenum">
              <a:rPr lang="en-US" smtClean="0"/>
              <a:t>10</a:t>
            </a:fld>
            <a:endParaRPr lang="en-US" dirty="0"/>
          </a:p>
        </p:txBody>
      </p:sp>
    </p:spTree>
    <p:extLst>
      <p:ext uri="{BB962C8B-B14F-4D97-AF65-F5344CB8AC3E}">
        <p14:creationId xmlns:p14="http://schemas.microsoft.com/office/powerpoint/2010/main" val="1135310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1596"/>
            <a:ext cx="10515600" cy="1014883"/>
          </a:xfrm>
        </p:spPr>
        <p:txBody>
          <a:bodyPr>
            <a:normAutofit fontScale="90000"/>
          </a:bodyPr>
          <a:lstStyle/>
          <a:p>
            <a:pPr algn="ctr"/>
            <a:r>
              <a:rPr lang="en-US" dirty="0" smtClean="0"/>
              <a:t>FY18 </a:t>
            </a:r>
            <a:r>
              <a:rPr lang="en-US" dirty="0"/>
              <a:t>Operating Budget </a:t>
            </a:r>
            <a:br>
              <a:rPr lang="en-US" dirty="0"/>
            </a:br>
            <a:r>
              <a:rPr lang="en-US" dirty="0" smtClean="0"/>
              <a:t>Revenues and Expenditures</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705327922"/>
              </p:ext>
            </p:extLst>
          </p:nvPr>
        </p:nvGraphicFramePr>
        <p:xfrm>
          <a:off x="6820678" y="1523233"/>
          <a:ext cx="4838155" cy="5139324"/>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C4736C24-816A-4C93-B10F-DAAB356A1CF2}" type="slidenum">
              <a:rPr lang="en-US" smtClean="0"/>
              <a:t>11</a:t>
            </a:fld>
            <a:endParaRPr lang="en-US" dirty="0"/>
          </a:p>
        </p:txBody>
      </p:sp>
      <p:graphicFrame>
        <p:nvGraphicFramePr>
          <p:cNvPr id="9" name="Chart 8"/>
          <p:cNvGraphicFramePr>
            <a:graphicFrameLocks/>
          </p:cNvGraphicFramePr>
          <p:nvPr>
            <p:extLst>
              <p:ext uri="{D42A27DB-BD31-4B8C-83A1-F6EECF244321}">
                <p14:modId xmlns:p14="http://schemas.microsoft.com/office/powerpoint/2010/main" val="2536234723"/>
              </p:ext>
            </p:extLst>
          </p:nvPr>
        </p:nvGraphicFramePr>
        <p:xfrm>
          <a:off x="224444" y="1485266"/>
          <a:ext cx="5544589" cy="51183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965474051"/>
              </p:ext>
            </p:extLst>
          </p:nvPr>
        </p:nvGraphicFramePr>
        <p:xfrm>
          <a:off x="5710844" y="1485266"/>
          <a:ext cx="6259483" cy="51183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43147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xmlns="" id="{00000000-0008-0000-0000-000002000000}"/>
              </a:ext>
            </a:extLst>
          </p:cNvPr>
          <p:cNvGraphicFramePr>
            <a:graphicFrameLocks/>
          </p:cNvGraphicFramePr>
          <p:nvPr>
            <p:extLst>
              <p:ext uri="{D42A27DB-BD31-4B8C-83A1-F6EECF244321}">
                <p14:modId xmlns:p14="http://schemas.microsoft.com/office/powerpoint/2010/main" val="3262064841"/>
              </p:ext>
            </p:extLst>
          </p:nvPr>
        </p:nvGraphicFramePr>
        <p:xfrm>
          <a:off x="421240" y="1354975"/>
          <a:ext cx="11352352" cy="53665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838200" y="365126"/>
            <a:ext cx="10515600" cy="921064"/>
          </a:xfrm>
        </p:spPr>
        <p:txBody>
          <a:bodyPr>
            <a:noAutofit/>
          </a:bodyPr>
          <a:lstStyle/>
          <a:p>
            <a:pPr algn="ctr"/>
            <a:r>
              <a:rPr lang="en-US" sz="4000" dirty="0"/>
              <a:t>Operating Budget Revenue by Source </a:t>
            </a:r>
            <a:br>
              <a:rPr lang="en-US" sz="4000" dirty="0"/>
            </a:br>
            <a:r>
              <a:rPr lang="en-US" sz="4000" dirty="0" smtClean="0"/>
              <a:t>FY14-FY19 Projection</a:t>
            </a:r>
            <a:endParaRPr lang="en-US" sz="4000" dirty="0"/>
          </a:p>
        </p:txBody>
      </p:sp>
      <p:sp>
        <p:nvSpPr>
          <p:cNvPr id="4" name="Slide Number Placeholder 3"/>
          <p:cNvSpPr>
            <a:spLocks noGrp="1"/>
          </p:cNvSpPr>
          <p:nvPr>
            <p:ph type="sldNum" sz="quarter" idx="12"/>
          </p:nvPr>
        </p:nvSpPr>
        <p:spPr/>
        <p:txBody>
          <a:bodyPr/>
          <a:lstStyle/>
          <a:p>
            <a:fld id="{C4736C24-816A-4C93-B10F-DAAB356A1CF2}" type="slidenum">
              <a:rPr lang="en-US" smtClean="0"/>
              <a:t>12</a:t>
            </a:fld>
            <a:endParaRPr lang="en-US" dirty="0"/>
          </a:p>
        </p:txBody>
      </p:sp>
    </p:spTree>
    <p:extLst>
      <p:ext uri="{BB962C8B-B14F-4D97-AF65-F5344CB8AC3E}">
        <p14:creationId xmlns:p14="http://schemas.microsoft.com/office/powerpoint/2010/main" val="3819067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838200" y="140682"/>
            <a:ext cx="10515600" cy="56937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Calibri"/>
              <a:buNone/>
            </a:pPr>
            <a:r>
              <a:rPr lang="en-US" sz="4000" b="0" i="0" u="none" strike="noStrike" cap="none" dirty="0">
                <a:solidFill>
                  <a:schemeClr val="dk1"/>
                </a:solidFill>
                <a:ea typeface="Calibri"/>
                <a:cs typeface="Calibri"/>
                <a:sym typeface="Calibri"/>
              </a:rPr>
              <a:t>Facilities &amp; Infrastructure </a:t>
            </a:r>
            <a:r>
              <a:rPr lang="en-US" sz="4000" b="0" i="0" u="none" strike="noStrike" cap="none" dirty="0" smtClean="0">
                <a:solidFill>
                  <a:schemeClr val="dk1"/>
                </a:solidFill>
                <a:ea typeface="Calibri"/>
                <a:cs typeface="Calibri"/>
                <a:sym typeface="Calibri"/>
              </a:rPr>
              <a:t>(Fall </a:t>
            </a:r>
            <a:r>
              <a:rPr lang="en-US" sz="4000" b="0" i="0" u="none" strike="noStrike" cap="none" dirty="0">
                <a:solidFill>
                  <a:schemeClr val="dk1"/>
                </a:solidFill>
                <a:ea typeface="Calibri"/>
                <a:cs typeface="Calibri"/>
                <a:sym typeface="Calibri"/>
              </a:rPr>
              <a:t>2017)</a:t>
            </a:r>
            <a:endParaRPr sz="4000" dirty="0"/>
          </a:p>
        </p:txBody>
      </p:sp>
      <p:graphicFrame>
        <p:nvGraphicFramePr>
          <p:cNvPr id="103" name="Google Shape;103;p15"/>
          <p:cNvGraphicFramePr/>
          <p:nvPr>
            <p:extLst>
              <p:ext uri="{D42A27DB-BD31-4B8C-83A1-F6EECF244321}">
                <p14:modId xmlns:p14="http://schemas.microsoft.com/office/powerpoint/2010/main" val="1042274821"/>
              </p:ext>
            </p:extLst>
          </p:nvPr>
        </p:nvGraphicFramePr>
        <p:xfrm>
          <a:off x="592974" y="776556"/>
          <a:ext cx="11006051" cy="5669340"/>
        </p:xfrm>
        <a:graphic>
          <a:graphicData uri="http://schemas.openxmlformats.org/drawingml/2006/table">
            <a:tbl>
              <a:tblPr firstRow="1" bandRow="1">
                <a:tableStyleId>{5C22544A-7EE6-4342-B048-85BDC9FD1C3A}</a:tableStyleId>
              </a:tblPr>
              <a:tblGrid>
                <a:gridCol w="8566987">
                  <a:extLst>
                    <a:ext uri="{9D8B030D-6E8A-4147-A177-3AD203B41FA5}">
                      <a16:colId xmlns:a16="http://schemas.microsoft.com/office/drawing/2014/main" xmlns="" val="20000"/>
                    </a:ext>
                  </a:extLst>
                </a:gridCol>
                <a:gridCol w="2439064">
                  <a:extLst>
                    <a:ext uri="{9D8B030D-6E8A-4147-A177-3AD203B41FA5}">
                      <a16:colId xmlns:a16="http://schemas.microsoft.com/office/drawing/2014/main" xmlns="" val="20001"/>
                    </a:ext>
                  </a:extLst>
                </a:gridCol>
              </a:tblGrid>
              <a:tr h="370850">
                <a:tc>
                  <a:txBody>
                    <a:bodyPr/>
                    <a:lstStyle/>
                    <a:p>
                      <a:pPr marL="228600" marR="0" lvl="0" indent="-228600" algn="l" rtl="0">
                        <a:spcBef>
                          <a:spcPts val="0"/>
                        </a:spcBef>
                        <a:spcAft>
                          <a:spcPts val="0"/>
                        </a:spcAft>
                        <a:buClr>
                          <a:schemeClr val="dk1"/>
                        </a:buClr>
                        <a:buSzPts val="2800"/>
                        <a:buFont typeface="Arial"/>
                        <a:buChar char="•"/>
                      </a:pPr>
                      <a:r>
                        <a:rPr lang="en-US" sz="2800" b="0" u="none" strike="noStrike" cap="none" dirty="0">
                          <a:solidFill>
                            <a:schemeClr val="tx1"/>
                          </a:solidFill>
                          <a:latin typeface="+mj-lt"/>
                          <a:sym typeface="Calibri"/>
                        </a:rPr>
                        <a:t>Number of facilities </a:t>
                      </a:r>
                      <a:endParaRPr sz="2800" b="0" dirty="0">
                        <a:solidFill>
                          <a:schemeClr val="tx1"/>
                        </a:solidFill>
                        <a:latin typeface="+mj-lt"/>
                      </a:endParaRPr>
                    </a:p>
                  </a:txBody>
                  <a:tcPr marL="68575" marR="68575" marT="0" marB="0"/>
                </a:tc>
                <a:tc>
                  <a:txBody>
                    <a:bodyPr/>
                    <a:lstStyle/>
                    <a:p>
                      <a:pPr marL="228600" marR="0" lvl="0" indent="-228600" algn="r" rtl="0">
                        <a:spcBef>
                          <a:spcPts val="0"/>
                        </a:spcBef>
                        <a:spcAft>
                          <a:spcPts val="0"/>
                        </a:spcAft>
                        <a:buNone/>
                      </a:pPr>
                      <a:r>
                        <a:rPr lang="en-US" sz="2800" b="0" u="none" strike="noStrike" cap="none" dirty="0" smtClean="0">
                          <a:solidFill>
                            <a:schemeClr val="tx1"/>
                          </a:solidFill>
                          <a:latin typeface="+mj-lt"/>
                          <a:sym typeface="Calibri"/>
                        </a:rPr>
                        <a:t>424</a:t>
                      </a:r>
                      <a:endParaRPr sz="2800" b="0" dirty="0">
                        <a:solidFill>
                          <a:schemeClr val="tx1"/>
                        </a:solidFill>
                        <a:latin typeface="+mj-lt"/>
                      </a:endParaRPr>
                    </a:p>
                  </a:txBody>
                  <a:tcPr marL="91450" marR="91450" marT="45725" marB="45725"/>
                </a:tc>
                <a:extLst>
                  <a:ext uri="{0D108BD9-81ED-4DB2-BD59-A6C34878D82A}">
                    <a16:rowId xmlns:a16="http://schemas.microsoft.com/office/drawing/2014/main" xmlns="" val="10000"/>
                  </a:ext>
                </a:extLst>
              </a:tr>
              <a:tr h="370850">
                <a:tc>
                  <a:txBody>
                    <a:bodyPr/>
                    <a:lstStyle/>
                    <a:p>
                      <a:pPr marL="228600" marR="0" lvl="0" indent="-228600" algn="l" rtl="0">
                        <a:spcBef>
                          <a:spcPts val="0"/>
                        </a:spcBef>
                        <a:spcAft>
                          <a:spcPts val="0"/>
                        </a:spcAft>
                        <a:buClr>
                          <a:schemeClr val="dk1"/>
                        </a:buClr>
                        <a:buSzPts val="2800"/>
                        <a:buFont typeface="Arial"/>
                        <a:buChar char="•"/>
                      </a:pPr>
                      <a:r>
                        <a:rPr lang="en-US" sz="2800" u="none" strike="noStrike" cap="none" dirty="0">
                          <a:solidFill>
                            <a:schemeClr val="tx1"/>
                          </a:solidFill>
                          <a:latin typeface="+mj-lt"/>
                          <a:sym typeface="Calibri"/>
                        </a:rPr>
                        <a:t>Total gross square </a:t>
                      </a:r>
                      <a:r>
                        <a:rPr lang="en-US" sz="2800" u="none" strike="noStrike" cap="none" dirty="0" smtClean="0">
                          <a:solidFill>
                            <a:schemeClr val="tx1"/>
                          </a:solidFill>
                          <a:latin typeface="+mj-lt"/>
                          <a:sym typeface="Calibri"/>
                        </a:rPr>
                        <a:t>footage</a:t>
                      </a:r>
                      <a:endParaRPr sz="2800" dirty="0">
                        <a:solidFill>
                          <a:schemeClr val="tx1"/>
                        </a:solidFill>
                        <a:latin typeface="+mj-lt"/>
                      </a:endParaRPr>
                    </a:p>
                  </a:txBody>
                  <a:tcPr marL="68575" marR="68575" marT="0" marB="0"/>
                </a:tc>
                <a:tc>
                  <a:txBody>
                    <a:bodyPr/>
                    <a:lstStyle/>
                    <a:p>
                      <a:pPr marL="228600" marR="0" lvl="0" indent="-228600" algn="r" rtl="0">
                        <a:spcBef>
                          <a:spcPts val="0"/>
                        </a:spcBef>
                        <a:spcAft>
                          <a:spcPts val="0"/>
                        </a:spcAft>
                        <a:buNone/>
                      </a:pPr>
                      <a:r>
                        <a:rPr lang="en-US" sz="2800" u="none" strike="noStrike" cap="none" dirty="0">
                          <a:solidFill>
                            <a:schemeClr val="tx1"/>
                          </a:solidFill>
                          <a:latin typeface="+mj-lt"/>
                          <a:sym typeface="Calibri"/>
                        </a:rPr>
                        <a:t>8.2 million</a:t>
                      </a:r>
                      <a:endParaRPr sz="2800" dirty="0">
                        <a:solidFill>
                          <a:schemeClr val="tx1"/>
                        </a:solidFill>
                        <a:latin typeface="+mj-lt"/>
                      </a:endParaRPr>
                    </a:p>
                  </a:txBody>
                  <a:tcPr marL="91450" marR="91450" marT="45725" marB="45725"/>
                </a:tc>
                <a:extLst>
                  <a:ext uri="{0D108BD9-81ED-4DB2-BD59-A6C34878D82A}">
                    <a16:rowId xmlns:a16="http://schemas.microsoft.com/office/drawing/2014/main" xmlns="" val="10001"/>
                  </a:ext>
                </a:extLst>
              </a:tr>
              <a:tr h="370850">
                <a:tc>
                  <a:txBody>
                    <a:bodyPr/>
                    <a:lstStyle/>
                    <a:p>
                      <a:pPr marL="228600" marR="0" lvl="0" indent="-228600" algn="l" rtl="0">
                        <a:spcBef>
                          <a:spcPts val="0"/>
                        </a:spcBef>
                        <a:spcAft>
                          <a:spcPts val="0"/>
                        </a:spcAft>
                        <a:buClr>
                          <a:schemeClr val="dk1"/>
                        </a:buClr>
                        <a:buSzPts val="2800"/>
                        <a:buFont typeface="Arial"/>
                        <a:buChar char="•"/>
                      </a:pPr>
                      <a:r>
                        <a:rPr lang="en-US" sz="2800" u="none" strike="noStrike" cap="none" dirty="0">
                          <a:solidFill>
                            <a:schemeClr val="tx1"/>
                          </a:solidFill>
                          <a:latin typeface="+mj-lt"/>
                          <a:sym typeface="Calibri"/>
                        </a:rPr>
                        <a:t>Average age of facilities</a:t>
                      </a:r>
                      <a:endParaRPr sz="2800" dirty="0">
                        <a:solidFill>
                          <a:schemeClr val="tx1"/>
                        </a:solidFill>
                        <a:latin typeface="+mj-lt"/>
                      </a:endParaRPr>
                    </a:p>
                  </a:txBody>
                  <a:tcPr marL="68575" marR="68575" marT="0" marB="0"/>
                </a:tc>
                <a:tc>
                  <a:txBody>
                    <a:bodyPr/>
                    <a:lstStyle/>
                    <a:p>
                      <a:pPr marL="228600" marR="0" lvl="0" indent="-228600" algn="r" rtl="0">
                        <a:spcBef>
                          <a:spcPts val="0"/>
                        </a:spcBef>
                        <a:spcAft>
                          <a:spcPts val="0"/>
                        </a:spcAft>
                        <a:buNone/>
                      </a:pPr>
                      <a:r>
                        <a:rPr lang="en-US" sz="2800" u="none" strike="noStrike" cap="none" dirty="0">
                          <a:solidFill>
                            <a:schemeClr val="tx1"/>
                          </a:solidFill>
                          <a:latin typeface="+mj-lt"/>
                          <a:sym typeface="Calibri"/>
                        </a:rPr>
                        <a:t>33 years</a:t>
                      </a:r>
                      <a:endParaRPr sz="2800" dirty="0">
                        <a:solidFill>
                          <a:schemeClr val="tx1"/>
                        </a:solidFill>
                        <a:latin typeface="+mj-lt"/>
                      </a:endParaRPr>
                    </a:p>
                  </a:txBody>
                  <a:tcPr marL="91450" marR="91450" marT="45725" marB="45725"/>
                </a:tc>
                <a:extLst>
                  <a:ext uri="{0D108BD9-81ED-4DB2-BD59-A6C34878D82A}">
                    <a16:rowId xmlns:a16="http://schemas.microsoft.com/office/drawing/2014/main" xmlns="" val="10002"/>
                  </a:ext>
                </a:extLst>
              </a:tr>
              <a:tr h="370850">
                <a:tc>
                  <a:txBody>
                    <a:bodyPr/>
                    <a:lstStyle/>
                    <a:p>
                      <a:pPr marL="228600" marR="0" lvl="0" indent="-228600" algn="l" rtl="0">
                        <a:spcBef>
                          <a:spcPts val="0"/>
                        </a:spcBef>
                        <a:spcAft>
                          <a:spcPts val="0"/>
                        </a:spcAft>
                        <a:buClr>
                          <a:schemeClr val="dk1"/>
                        </a:buClr>
                        <a:buSzPts val="2800"/>
                        <a:buFont typeface="Arial"/>
                        <a:buChar char="•"/>
                      </a:pPr>
                      <a:r>
                        <a:rPr lang="en-US" sz="2800" u="none" strike="noStrike" cap="none" dirty="0">
                          <a:solidFill>
                            <a:schemeClr val="tx1"/>
                          </a:solidFill>
                          <a:latin typeface="+mj-lt"/>
                          <a:sym typeface="Calibri"/>
                        </a:rPr>
                        <a:t>Value (adjusted for inflation)</a:t>
                      </a:r>
                      <a:endParaRPr sz="2800" dirty="0">
                        <a:solidFill>
                          <a:schemeClr val="tx1"/>
                        </a:solidFill>
                        <a:latin typeface="+mj-lt"/>
                      </a:endParaRPr>
                    </a:p>
                  </a:txBody>
                  <a:tcPr marL="68575" marR="68575" marT="0" marB="0"/>
                </a:tc>
                <a:tc>
                  <a:txBody>
                    <a:bodyPr/>
                    <a:lstStyle/>
                    <a:p>
                      <a:pPr marL="228600" marR="0" lvl="0" indent="-228600" algn="r" rtl="0">
                        <a:spcBef>
                          <a:spcPts val="0"/>
                        </a:spcBef>
                        <a:spcAft>
                          <a:spcPts val="0"/>
                        </a:spcAft>
                        <a:buNone/>
                      </a:pPr>
                      <a:r>
                        <a:rPr lang="en-US" sz="2800" u="none" strike="noStrike" cap="none" dirty="0">
                          <a:solidFill>
                            <a:schemeClr val="tx1"/>
                          </a:solidFill>
                          <a:latin typeface="+mj-lt"/>
                          <a:sym typeface="Calibri"/>
                        </a:rPr>
                        <a:t>$4 billion</a:t>
                      </a:r>
                      <a:endParaRPr sz="2800" dirty="0">
                        <a:solidFill>
                          <a:schemeClr val="tx1"/>
                        </a:solidFill>
                        <a:latin typeface="+mj-lt"/>
                      </a:endParaRPr>
                    </a:p>
                  </a:txBody>
                  <a:tcPr marL="91450" marR="91450" marT="45725" marB="45725"/>
                </a:tc>
                <a:extLst>
                  <a:ext uri="{0D108BD9-81ED-4DB2-BD59-A6C34878D82A}">
                    <a16:rowId xmlns:a16="http://schemas.microsoft.com/office/drawing/2014/main" xmlns="" val="10003"/>
                  </a:ext>
                </a:extLst>
              </a:tr>
              <a:tr h="370850">
                <a:tc>
                  <a:txBody>
                    <a:bodyPr/>
                    <a:lstStyle/>
                    <a:p>
                      <a:pPr marL="228600" marR="0" lvl="0" indent="-228600" algn="l" rtl="0">
                        <a:spcBef>
                          <a:spcPts val="0"/>
                        </a:spcBef>
                        <a:spcAft>
                          <a:spcPts val="0"/>
                        </a:spcAft>
                        <a:buClr>
                          <a:schemeClr val="dk1"/>
                        </a:buClr>
                        <a:buSzPts val="2800"/>
                        <a:buFont typeface="Arial"/>
                        <a:buChar char="•"/>
                      </a:pPr>
                      <a:r>
                        <a:rPr lang="en-US" sz="2800" u="none" strike="noStrike" cap="none" dirty="0">
                          <a:solidFill>
                            <a:schemeClr val="tx1"/>
                          </a:solidFill>
                          <a:latin typeface="+mj-lt"/>
                          <a:sym typeface="Calibri"/>
                        </a:rPr>
                        <a:t>Annual maintenance </a:t>
                      </a:r>
                      <a:r>
                        <a:rPr lang="en-US" sz="2800" u="none" strike="noStrike" cap="none" dirty="0" smtClean="0">
                          <a:solidFill>
                            <a:schemeClr val="tx1"/>
                          </a:solidFill>
                          <a:latin typeface="+mj-lt"/>
                          <a:sym typeface="Calibri"/>
                        </a:rPr>
                        <a:t>budget ($40M on-going operating</a:t>
                      </a:r>
                      <a:r>
                        <a:rPr lang="en-US" sz="2800" u="none" strike="noStrike" cap="none" baseline="0" dirty="0" smtClean="0">
                          <a:solidFill>
                            <a:schemeClr val="tx1"/>
                          </a:solidFill>
                          <a:latin typeface="+mj-lt"/>
                          <a:sym typeface="Calibri"/>
                        </a:rPr>
                        <a:t> funds + $5M one-time capital funds)</a:t>
                      </a:r>
                      <a:endParaRPr sz="2800" dirty="0">
                        <a:solidFill>
                          <a:schemeClr val="tx1"/>
                        </a:solidFill>
                        <a:latin typeface="+mj-lt"/>
                      </a:endParaRPr>
                    </a:p>
                  </a:txBody>
                  <a:tcPr marL="68575" marR="68575" marT="0" marB="0"/>
                </a:tc>
                <a:tc>
                  <a:txBody>
                    <a:bodyPr/>
                    <a:lstStyle/>
                    <a:p>
                      <a:pPr marL="228600" marR="0" lvl="0" indent="-228600" algn="r" rtl="0">
                        <a:spcBef>
                          <a:spcPts val="0"/>
                        </a:spcBef>
                        <a:spcAft>
                          <a:spcPts val="0"/>
                        </a:spcAft>
                        <a:buNone/>
                      </a:pPr>
                      <a:r>
                        <a:rPr lang="en-US" sz="2800" u="none" strike="noStrike" cap="none" dirty="0">
                          <a:solidFill>
                            <a:schemeClr val="tx1"/>
                          </a:solidFill>
                          <a:latin typeface="+mj-lt"/>
                          <a:sym typeface="Calibri"/>
                        </a:rPr>
                        <a:t>$45 million</a:t>
                      </a:r>
                      <a:endParaRPr sz="2800" dirty="0">
                        <a:solidFill>
                          <a:schemeClr val="tx1"/>
                        </a:solidFill>
                        <a:latin typeface="+mj-lt"/>
                      </a:endParaRPr>
                    </a:p>
                  </a:txBody>
                  <a:tcPr marL="91450" marR="91450" marT="45725" marB="45725"/>
                </a:tc>
                <a:extLst>
                  <a:ext uri="{0D108BD9-81ED-4DB2-BD59-A6C34878D82A}">
                    <a16:rowId xmlns:a16="http://schemas.microsoft.com/office/drawing/2014/main" xmlns="" val="10004"/>
                  </a:ext>
                </a:extLst>
              </a:tr>
              <a:tr h="370850">
                <a:tc>
                  <a:txBody>
                    <a:bodyPr/>
                    <a:lstStyle/>
                    <a:p>
                      <a:pPr marL="228600" marR="0" lvl="0" indent="-228600" algn="l" defTabSz="914400" rtl="0" eaLnBrk="1" fontAlgn="auto" latinLnBrk="0" hangingPunct="1">
                        <a:lnSpc>
                          <a:spcPct val="100000"/>
                        </a:lnSpc>
                        <a:spcBef>
                          <a:spcPts val="0"/>
                        </a:spcBef>
                        <a:spcAft>
                          <a:spcPts val="0"/>
                        </a:spcAft>
                        <a:buClr>
                          <a:schemeClr val="dk1"/>
                        </a:buClr>
                        <a:buSzPts val="2800"/>
                        <a:buFont typeface="Arial"/>
                        <a:buChar char="•"/>
                        <a:tabLst/>
                        <a:defRPr/>
                      </a:pPr>
                      <a:r>
                        <a:rPr lang="en-US" sz="2800" u="none" strike="noStrike" cap="none" dirty="0">
                          <a:solidFill>
                            <a:schemeClr val="tx1"/>
                          </a:solidFill>
                          <a:latin typeface="+mj-lt"/>
                          <a:sym typeface="Calibri"/>
                        </a:rPr>
                        <a:t>Annual maintenance long-term </a:t>
                      </a:r>
                      <a:r>
                        <a:rPr lang="en-US" sz="2800" u="none" strike="noStrike" cap="none" dirty="0" smtClean="0">
                          <a:solidFill>
                            <a:schemeClr val="tx1"/>
                          </a:solidFill>
                          <a:latin typeface="+mj-lt"/>
                          <a:sym typeface="Calibri"/>
                        </a:rPr>
                        <a:t>target </a:t>
                      </a:r>
                      <a:r>
                        <a:rPr lang="en-US" sz="2800" u="none" strike="noStrike" kern="1200" cap="none" dirty="0" smtClean="0">
                          <a:solidFill>
                            <a:schemeClr val="tx1"/>
                          </a:solidFill>
                          <a:latin typeface="+mj-lt"/>
                          <a:ea typeface="+mn-ea"/>
                          <a:cs typeface="+mn-cs"/>
                          <a:sym typeface="Calibri"/>
                        </a:rPr>
                        <a:t>(on-going operating</a:t>
                      </a:r>
                      <a:r>
                        <a:rPr lang="en-US" sz="2800" u="none" strike="noStrike" kern="1200" cap="none" baseline="0" dirty="0" smtClean="0">
                          <a:solidFill>
                            <a:schemeClr val="tx1"/>
                          </a:solidFill>
                          <a:latin typeface="+mj-lt"/>
                          <a:ea typeface="+mn-ea"/>
                          <a:cs typeface="+mn-cs"/>
                          <a:sym typeface="Calibri"/>
                        </a:rPr>
                        <a:t> funds)</a:t>
                      </a:r>
                      <a:endParaRPr lang="en-US" sz="2800" kern="1200" dirty="0" smtClean="0">
                        <a:solidFill>
                          <a:schemeClr val="tx1"/>
                        </a:solidFill>
                        <a:latin typeface="+mj-lt"/>
                        <a:ea typeface="+mn-ea"/>
                        <a:cs typeface="+mn-cs"/>
                      </a:endParaRPr>
                    </a:p>
                  </a:txBody>
                  <a:tcPr marL="68575" marR="68575" marT="0" marB="0"/>
                </a:tc>
                <a:tc>
                  <a:txBody>
                    <a:bodyPr/>
                    <a:lstStyle/>
                    <a:p>
                      <a:pPr marL="228600" marR="0" lvl="0" indent="-228600" algn="r" rtl="0">
                        <a:spcBef>
                          <a:spcPts val="0"/>
                        </a:spcBef>
                        <a:spcAft>
                          <a:spcPts val="0"/>
                        </a:spcAft>
                        <a:buNone/>
                      </a:pPr>
                      <a:r>
                        <a:rPr lang="en-US" sz="2800" u="none" strike="noStrike" cap="none" dirty="0">
                          <a:solidFill>
                            <a:schemeClr val="tx1"/>
                          </a:solidFill>
                          <a:latin typeface="+mj-lt"/>
                          <a:sym typeface="Calibri"/>
                        </a:rPr>
                        <a:t>$60 million</a:t>
                      </a:r>
                      <a:endParaRPr sz="2800" dirty="0">
                        <a:solidFill>
                          <a:schemeClr val="tx1"/>
                        </a:solidFill>
                        <a:latin typeface="+mj-lt"/>
                      </a:endParaRPr>
                    </a:p>
                  </a:txBody>
                  <a:tcPr marL="91450" marR="91450" marT="45725" marB="45725"/>
                </a:tc>
                <a:extLst>
                  <a:ext uri="{0D108BD9-81ED-4DB2-BD59-A6C34878D82A}">
                    <a16:rowId xmlns:a16="http://schemas.microsoft.com/office/drawing/2014/main" xmlns="" val="10005"/>
                  </a:ext>
                </a:extLst>
              </a:tr>
              <a:tr h="370850">
                <a:tc>
                  <a:txBody>
                    <a:bodyPr/>
                    <a:lstStyle/>
                    <a:p>
                      <a:pPr marL="228600" marR="0" lvl="0" indent="-228600" algn="l" rtl="0">
                        <a:spcBef>
                          <a:spcPts val="0"/>
                        </a:spcBef>
                        <a:spcAft>
                          <a:spcPts val="0"/>
                        </a:spcAft>
                        <a:buClr>
                          <a:schemeClr val="dk1"/>
                        </a:buClr>
                        <a:buSzPts val="2800"/>
                        <a:buFont typeface="Arial"/>
                        <a:buChar char="•"/>
                      </a:pPr>
                      <a:r>
                        <a:rPr lang="en-US" sz="2800" u="none" strike="noStrike" cap="none" dirty="0">
                          <a:solidFill>
                            <a:schemeClr val="tx1"/>
                          </a:solidFill>
                          <a:latin typeface="+mj-lt"/>
                          <a:sym typeface="Calibri"/>
                        </a:rPr>
                        <a:t>Deferred maintenance/renewal &amp; repurposing backlog</a:t>
                      </a:r>
                      <a:endParaRPr sz="2800" dirty="0">
                        <a:solidFill>
                          <a:schemeClr val="tx1"/>
                        </a:solidFill>
                        <a:latin typeface="+mj-lt"/>
                      </a:endParaRPr>
                    </a:p>
                  </a:txBody>
                  <a:tcPr marL="68575" marR="68575" marT="0" marB="0"/>
                </a:tc>
                <a:tc>
                  <a:txBody>
                    <a:bodyPr/>
                    <a:lstStyle/>
                    <a:p>
                      <a:pPr marL="228600" marR="0" lvl="0" indent="-228600" algn="r" rtl="0">
                        <a:spcBef>
                          <a:spcPts val="0"/>
                        </a:spcBef>
                        <a:spcAft>
                          <a:spcPts val="0"/>
                        </a:spcAft>
                        <a:buNone/>
                      </a:pPr>
                      <a:r>
                        <a:rPr lang="en-US" sz="2800" u="none" strike="noStrike" cap="none" dirty="0">
                          <a:solidFill>
                            <a:schemeClr val="tx1"/>
                          </a:solidFill>
                          <a:latin typeface="+mj-lt"/>
                          <a:sym typeface="Calibri"/>
                        </a:rPr>
                        <a:t>$</a:t>
                      </a:r>
                      <a:r>
                        <a:rPr lang="en-US" sz="2800" u="none" strike="noStrike" cap="none" dirty="0" smtClean="0">
                          <a:solidFill>
                            <a:schemeClr val="tx1"/>
                          </a:solidFill>
                          <a:latin typeface="+mj-lt"/>
                          <a:sym typeface="Calibri"/>
                        </a:rPr>
                        <a:t>1.1 </a:t>
                      </a:r>
                      <a:r>
                        <a:rPr lang="en-US" sz="2800" u="none" strike="noStrike" cap="none" dirty="0">
                          <a:solidFill>
                            <a:schemeClr val="tx1"/>
                          </a:solidFill>
                          <a:latin typeface="+mj-lt"/>
                          <a:sym typeface="Calibri"/>
                        </a:rPr>
                        <a:t>billion</a:t>
                      </a:r>
                      <a:endParaRPr sz="2800" dirty="0">
                        <a:solidFill>
                          <a:schemeClr val="tx1"/>
                        </a:solidFill>
                        <a:latin typeface="+mj-lt"/>
                      </a:endParaRPr>
                    </a:p>
                  </a:txBody>
                  <a:tcPr marL="91450" marR="91450" marT="45725" marB="45725"/>
                </a:tc>
                <a:extLst>
                  <a:ext uri="{0D108BD9-81ED-4DB2-BD59-A6C34878D82A}">
                    <a16:rowId xmlns:a16="http://schemas.microsoft.com/office/drawing/2014/main" xmlns="" val="10006"/>
                  </a:ext>
                </a:extLst>
              </a:tr>
              <a:tr h="370850">
                <a:tc>
                  <a:txBody>
                    <a:bodyPr/>
                    <a:lstStyle/>
                    <a:p>
                      <a:pPr marL="914400" marR="0" lvl="0" indent="-228600" algn="l" rtl="0">
                        <a:spcBef>
                          <a:spcPts val="0"/>
                        </a:spcBef>
                        <a:spcAft>
                          <a:spcPts val="0"/>
                        </a:spcAft>
                        <a:buClr>
                          <a:schemeClr val="dk1"/>
                        </a:buClr>
                        <a:buSzPts val="2800"/>
                        <a:buFont typeface="Arial"/>
                        <a:buChar char="•"/>
                      </a:pPr>
                      <a:r>
                        <a:rPr lang="en-US" sz="2800" dirty="0" smtClean="0">
                          <a:solidFill>
                            <a:schemeClr val="tx1"/>
                          </a:solidFill>
                          <a:latin typeface="+mj-lt"/>
                        </a:rPr>
                        <a:t>DM/R&amp;R backlog pay-down request (one-time capital funds)</a:t>
                      </a:r>
                      <a:endParaRPr sz="2800" dirty="0">
                        <a:solidFill>
                          <a:schemeClr val="tx1"/>
                        </a:solidFill>
                        <a:latin typeface="+mj-lt"/>
                      </a:endParaRPr>
                    </a:p>
                  </a:txBody>
                  <a:tcPr marL="68575" marR="68575" marT="0" marB="0"/>
                </a:tc>
                <a:tc>
                  <a:txBody>
                    <a:bodyPr/>
                    <a:lstStyle/>
                    <a:p>
                      <a:pPr marL="228600" marR="0" lvl="0" indent="-228600" algn="r" rtl="0">
                        <a:spcBef>
                          <a:spcPts val="0"/>
                        </a:spcBef>
                        <a:spcAft>
                          <a:spcPts val="0"/>
                        </a:spcAft>
                        <a:buNone/>
                      </a:pPr>
                      <a:r>
                        <a:rPr lang="en-US" sz="2800" dirty="0" smtClean="0">
                          <a:solidFill>
                            <a:schemeClr val="tx1"/>
                          </a:solidFill>
                          <a:latin typeface="+mj-lt"/>
                        </a:rPr>
                        <a:t>$50 million</a:t>
                      </a:r>
                    </a:p>
                  </a:txBody>
                  <a:tcPr marL="91450" marR="91450" marT="45725" marB="45725"/>
                </a:tc>
                <a:extLst>
                  <a:ext uri="{0D108BD9-81ED-4DB2-BD59-A6C34878D82A}">
                    <a16:rowId xmlns:a16="http://schemas.microsoft.com/office/drawing/2014/main" xmlns="" val="2017445104"/>
                  </a:ext>
                </a:extLst>
              </a:tr>
              <a:tr h="370850">
                <a:tc>
                  <a:txBody>
                    <a:bodyPr/>
                    <a:lstStyle/>
                    <a:p>
                      <a:pPr marL="914400" marR="0" lvl="0" indent="-228600" algn="l" rtl="0">
                        <a:spcBef>
                          <a:spcPts val="0"/>
                        </a:spcBef>
                        <a:spcAft>
                          <a:spcPts val="0"/>
                        </a:spcAft>
                        <a:buClr>
                          <a:schemeClr val="dk1"/>
                        </a:buClr>
                        <a:buSzPts val="2800"/>
                        <a:buFont typeface="Arial"/>
                        <a:buChar char="•"/>
                      </a:pPr>
                      <a:r>
                        <a:rPr lang="en-US" sz="2800" u="none" strike="noStrike" cap="none" dirty="0" smtClean="0">
                          <a:solidFill>
                            <a:schemeClr val="tx1"/>
                          </a:solidFill>
                          <a:latin typeface="+mj-lt"/>
                          <a:sym typeface="Calibri"/>
                        </a:rPr>
                        <a:t>DM/R&amp;R </a:t>
                      </a:r>
                      <a:r>
                        <a:rPr lang="en-US" sz="2800" u="none" strike="noStrike" cap="none" dirty="0">
                          <a:solidFill>
                            <a:schemeClr val="tx1"/>
                          </a:solidFill>
                          <a:latin typeface="+mj-lt"/>
                          <a:sym typeface="Calibri"/>
                        </a:rPr>
                        <a:t>backlog per </a:t>
                      </a:r>
                      <a:r>
                        <a:rPr lang="en-US" sz="2800" u="none" strike="noStrike" cap="none" dirty="0" smtClean="0">
                          <a:solidFill>
                            <a:schemeClr val="tx1"/>
                          </a:solidFill>
                          <a:latin typeface="+mj-lt"/>
                          <a:sym typeface="Calibri"/>
                        </a:rPr>
                        <a:t>sq </a:t>
                      </a:r>
                      <a:r>
                        <a:rPr lang="en-US" sz="2800" u="none" strike="noStrike" cap="none" dirty="0">
                          <a:solidFill>
                            <a:schemeClr val="tx1"/>
                          </a:solidFill>
                          <a:latin typeface="+mj-lt"/>
                          <a:sym typeface="Calibri"/>
                        </a:rPr>
                        <a:t>ft</a:t>
                      </a:r>
                      <a:endParaRPr sz="2800" dirty="0">
                        <a:solidFill>
                          <a:schemeClr val="tx1"/>
                        </a:solidFill>
                        <a:latin typeface="+mj-lt"/>
                      </a:endParaRPr>
                    </a:p>
                  </a:txBody>
                  <a:tcPr marL="68575" marR="68575" marT="0" marB="0"/>
                </a:tc>
                <a:tc>
                  <a:txBody>
                    <a:bodyPr/>
                    <a:lstStyle/>
                    <a:p>
                      <a:pPr marL="228600" marR="0" lvl="0" indent="-228600" algn="r" rtl="0">
                        <a:spcBef>
                          <a:spcPts val="0"/>
                        </a:spcBef>
                        <a:spcAft>
                          <a:spcPts val="0"/>
                        </a:spcAft>
                        <a:buNone/>
                      </a:pPr>
                      <a:r>
                        <a:rPr lang="en-US" sz="2800" u="none" strike="noStrike" cap="none" dirty="0">
                          <a:solidFill>
                            <a:schemeClr val="tx1"/>
                          </a:solidFill>
                          <a:latin typeface="+mj-lt"/>
                          <a:sym typeface="Calibri"/>
                        </a:rPr>
                        <a:t>$129/sf</a:t>
                      </a:r>
                      <a:endParaRPr sz="2800" dirty="0">
                        <a:solidFill>
                          <a:schemeClr val="tx1"/>
                        </a:solidFill>
                        <a:latin typeface="+mj-lt"/>
                      </a:endParaRPr>
                    </a:p>
                  </a:txBody>
                  <a:tcPr marL="91450" marR="91450" marT="45725" marB="45725"/>
                </a:tc>
                <a:extLst>
                  <a:ext uri="{0D108BD9-81ED-4DB2-BD59-A6C34878D82A}">
                    <a16:rowId xmlns:a16="http://schemas.microsoft.com/office/drawing/2014/main" xmlns="" val="10007"/>
                  </a:ext>
                </a:extLst>
              </a:tr>
            </a:tbl>
          </a:graphicData>
        </a:graphic>
      </p:graphicFrame>
      <p:sp>
        <p:nvSpPr>
          <p:cNvPr id="4" name="Slide Number Placeholder 3"/>
          <p:cNvSpPr>
            <a:spLocks noGrp="1"/>
          </p:cNvSpPr>
          <p:nvPr>
            <p:ph type="sldNum" sz="quarter" idx="12"/>
          </p:nvPr>
        </p:nvSpPr>
        <p:spPr/>
        <p:txBody>
          <a:bodyPr/>
          <a:lstStyle/>
          <a:p>
            <a:fld id="{C4736C24-816A-4C93-B10F-DAAB356A1CF2}" type="slidenum">
              <a:rPr lang="en-US" smtClean="0"/>
              <a:t>13</a:t>
            </a:fld>
            <a:endParaRPr lang="en-US" dirty="0"/>
          </a:p>
        </p:txBody>
      </p:sp>
    </p:spTree>
    <p:extLst>
      <p:ext uri="{BB962C8B-B14F-4D97-AF65-F5344CB8AC3E}">
        <p14:creationId xmlns:p14="http://schemas.microsoft.com/office/powerpoint/2010/main" val="2289300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8" y="149629"/>
            <a:ext cx="11748052" cy="1087269"/>
          </a:xfrm>
        </p:spPr>
        <p:txBody>
          <a:bodyPr>
            <a:normAutofit/>
          </a:bodyPr>
          <a:lstStyle/>
          <a:p>
            <a:pPr algn="ctr"/>
            <a:r>
              <a:rPr lang="en-US" sz="4000" dirty="0" smtClean="0"/>
              <a:t>Capital Appropriation DM/R&amp;R History</a:t>
            </a:r>
            <a:r>
              <a:rPr lang="en-US" dirty="0" smtClean="0"/>
              <a:t/>
            </a:r>
            <a:br>
              <a:rPr lang="en-US" dirty="0" smtClean="0"/>
            </a:br>
            <a:r>
              <a:rPr lang="en-US" sz="1800" dirty="0" smtClean="0"/>
              <a:t>Unrestricted General Funds (in millions of $)</a:t>
            </a:r>
            <a:endParaRPr lang="en-US" sz="1800" dirty="0"/>
          </a:p>
        </p:txBody>
      </p:sp>
      <p:graphicFrame>
        <p:nvGraphicFramePr>
          <p:cNvPr id="6" name="Chart 5">
            <a:extLst>
              <a:ext uri="{FF2B5EF4-FFF2-40B4-BE49-F238E27FC236}">
                <a16:creationId xmlns:a16="http://schemas.microsoft.com/office/drawing/2014/main" xmlns="" id="{00000000-0008-0000-0000-000003000000}"/>
              </a:ext>
            </a:extLst>
          </p:cNvPr>
          <p:cNvGraphicFramePr>
            <a:graphicFrameLocks/>
          </p:cNvGraphicFramePr>
          <p:nvPr>
            <p:extLst>
              <p:ext uri="{D42A27DB-BD31-4B8C-83A1-F6EECF244321}">
                <p14:modId xmlns:p14="http://schemas.microsoft.com/office/powerpoint/2010/main" val="2854675209"/>
              </p:ext>
            </p:extLst>
          </p:nvPr>
        </p:nvGraphicFramePr>
        <p:xfrm>
          <a:off x="693336" y="1507330"/>
          <a:ext cx="10932607" cy="4943712"/>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C4736C24-816A-4C93-B10F-DAAB356A1CF2}" type="slidenum">
              <a:rPr lang="en-US" smtClean="0"/>
              <a:t>14</a:t>
            </a:fld>
            <a:endParaRPr lang="en-US" dirty="0"/>
          </a:p>
        </p:txBody>
      </p:sp>
    </p:spTree>
    <p:extLst>
      <p:ext uri="{BB962C8B-B14F-4D97-AF65-F5344CB8AC3E}">
        <p14:creationId xmlns:p14="http://schemas.microsoft.com/office/powerpoint/2010/main" val="2403889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005"/>
            <a:ext cx="10515600" cy="1005840"/>
          </a:xfrm>
        </p:spPr>
        <p:txBody>
          <a:bodyPr>
            <a:normAutofit/>
          </a:bodyPr>
          <a:lstStyle/>
          <a:p>
            <a:pPr algn="ctr"/>
            <a:r>
              <a:rPr lang="en-US" sz="4000" dirty="0" smtClean="0"/>
              <a:t>UA Student Full-time Equivalent (FTE) Enrollment</a:t>
            </a:r>
            <a:endParaRPr lang="en-US" sz="4000" dirty="0"/>
          </a:p>
        </p:txBody>
      </p:sp>
      <p:sp>
        <p:nvSpPr>
          <p:cNvPr id="4" name="Slide Number Placeholder 3"/>
          <p:cNvSpPr>
            <a:spLocks noGrp="1"/>
          </p:cNvSpPr>
          <p:nvPr>
            <p:ph type="sldNum" sz="quarter" idx="12"/>
          </p:nvPr>
        </p:nvSpPr>
        <p:spPr/>
        <p:txBody>
          <a:bodyPr/>
          <a:lstStyle/>
          <a:p>
            <a:fld id="{C4736C24-816A-4C93-B10F-DAAB356A1CF2}" type="slidenum">
              <a:rPr lang="en-US" smtClean="0"/>
              <a:t>15</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04827889"/>
              </p:ext>
            </p:extLst>
          </p:nvPr>
        </p:nvGraphicFramePr>
        <p:xfrm>
          <a:off x="558800" y="1066800"/>
          <a:ext cx="11145520" cy="54051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2331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005"/>
            <a:ext cx="10515600" cy="1005840"/>
          </a:xfrm>
        </p:spPr>
        <p:txBody>
          <a:bodyPr>
            <a:normAutofit/>
          </a:bodyPr>
          <a:lstStyle/>
          <a:p>
            <a:pPr algn="ctr"/>
            <a:r>
              <a:rPr lang="en-US" sz="4000" dirty="0" smtClean="0"/>
              <a:t>UA Research Expenditures</a:t>
            </a:r>
            <a:endParaRPr lang="en-US" sz="4000" dirty="0"/>
          </a:p>
        </p:txBody>
      </p:sp>
      <p:sp>
        <p:nvSpPr>
          <p:cNvPr id="4" name="Slide Number Placeholder 3"/>
          <p:cNvSpPr>
            <a:spLocks noGrp="1"/>
          </p:cNvSpPr>
          <p:nvPr>
            <p:ph type="sldNum" sz="quarter" idx="12"/>
          </p:nvPr>
        </p:nvSpPr>
        <p:spPr/>
        <p:txBody>
          <a:bodyPr/>
          <a:lstStyle/>
          <a:p>
            <a:fld id="{C4736C24-816A-4C93-B10F-DAAB356A1CF2}" type="slidenum">
              <a:rPr lang="en-US" smtClean="0"/>
              <a:t>16</a:t>
            </a:fld>
            <a:endParaRPr lang="en-US" dirty="0"/>
          </a:p>
        </p:txBody>
      </p:sp>
      <p:graphicFrame>
        <p:nvGraphicFramePr>
          <p:cNvPr id="6" name="Content Placeholder 5"/>
          <p:cNvGraphicFramePr>
            <a:graphicFrameLocks noGrp="1"/>
          </p:cNvGraphicFramePr>
          <p:nvPr>
            <p:ph idx="1"/>
            <p:extLst/>
          </p:nvPr>
        </p:nvGraphicFramePr>
        <p:xfrm>
          <a:off x="680720" y="1046162"/>
          <a:ext cx="10840720" cy="5310187"/>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345440" y="6400412"/>
            <a:ext cx="10383520" cy="276999"/>
          </a:xfrm>
          <a:prstGeom prst="rect">
            <a:avLst/>
          </a:prstGeom>
          <a:noFill/>
        </p:spPr>
        <p:txBody>
          <a:bodyPr wrap="square" rtlCol="0">
            <a:spAutoFit/>
          </a:bodyPr>
          <a:lstStyle/>
          <a:p>
            <a:r>
              <a:rPr lang="en-US" sz="1200" dirty="0" smtClean="0">
                <a:latin typeface="+mj-lt"/>
              </a:rPr>
              <a:t>Methodology: Measured as the total of expenditures in the Research NCHEMS functional classification category, from any fund source. </a:t>
            </a:r>
          </a:p>
        </p:txBody>
      </p:sp>
      <p:sp>
        <p:nvSpPr>
          <p:cNvPr id="7" name="TextBox 1"/>
          <p:cNvSpPr txBox="1"/>
          <p:nvPr/>
        </p:nvSpPr>
        <p:spPr>
          <a:xfrm>
            <a:off x="10181760" y="2462855"/>
            <a:ext cx="547200" cy="604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4800" dirty="0" smtClean="0"/>
              <a:t>~</a:t>
            </a:r>
            <a:endParaRPr lang="en-US" sz="4800" dirty="0"/>
          </a:p>
        </p:txBody>
      </p:sp>
    </p:spTree>
    <p:extLst>
      <p:ext uri="{BB962C8B-B14F-4D97-AF65-F5344CB8AC3E}">
        <p14:creationId xmlns:p14="http://schemas.microsoft.com/office/powerpoint/2010/main" val="1472928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aphicFrame>
        <p:nvGraphicFramePr>
          <p:cNvPr id="127" name="Google Shape;127;p18"/>
          <p:cNvGraphicFramePr/>
          <p:nvPr>
            <p:extLst>
              <p:ext uri="{D42A27DB-BD31-4B8C-83A1-F6EECF244321}">
                <p14:modId xmlns:p14="http://schemas.microsoft.com/office/powerpoint/2010/main" val="3586991328"/>
              </p:ext>
            </p:extLst>
          </p:nvPr>
        </p:nvGraphicFramePr>
        <p:xfrm>
          <a:off x="683287" y="907406"/>
          <a:ext cx="10862268" cy="5294536"/>
        </p:xfrm>
        <a:graphic>
          <a:graphicData uri="http://schemas.openxmlformats.org/drawingml/2006/table">
            <a:tbl>
              <a:tblPr firstRow="1" bandRow="1">
                <a:noFill/>
              </a:tblPr>
              <a:tblGrid>
                <a:gridCol w="1330149">
                  <a:extLst>
                    <a:ext uri="{9D8B030D-6E8A-4147-A177-3AD203B41FA5}">
                      <a16:colId xmlns:a16="http://schemas.microsoft.com/office/drawing/2014/main" xmlns="" val="20000"/>
                    </a:ext>
                  </a:extLst>
                </a:gridCol>
                <a:gridCol w="972561">
                  <a:extLst>
                    <a:ext uri="{9D8B030D-6E8A-4147-A177-3AD203B41FA5}">
                      <a16:colId xmlns:a16="http://schemas.microsoft.com/office/drawing/2014/main" xmlns="" val="20001"/>
                    </a:ext>
                  </a:extLst>
                </a:gridCol>
                <a:gridCol w="2817386">
                  <a:extLst>
                    <a:ext uri="{9D8B030D-6E8A-4147-A177-3AD203B41FA5}">
                      <a16:colId xmlns:a16="http://schemas.microsoft.com/office/drawing/2014/main" xmlns="" val="20002"/>
                    </a:ext>
                  </a:extLst>
                </a:gridCol>
                <a:gridCol w="1435551">
                  <a:extLst>
                    <a:ext uri="{9D8B030D-6E8A-4147-A177-3AD203B41FA5}">
                      <a16:colId xmlns:a16="http://schemas.microsoft.com/office/drawing/2014/main" xmlns="" val="20003"/>
                    </a:ext>
                  </a:extLst>
                </a:gridCol>
                <a:gridCol w="1435551">
                  <a:extLst>
                    <a:ext uri="{9D8B030D-6E8A-4147-A177-3AD203B41FA5}">
                      <a16:colId xmlns:a16="http://schemas.microsoft.com/office/drawing/2014/main" xmlns="" val="20004"/>
                    </a:ext>
                  </a:extLst>
                </a:gridCol>
                <a:gridCol w="2871070">
                  <a:extLst>
                    <a:ext uri="{9D8B030D-6E8A-4147-A177-3AD203B41FA5}">
                      <a16:colId xmlns:a16="http://schemas.microsoft.com/office/drawing/2014/main" xmlns="" val="20005"/>
                    </a:ext>
                  </a:extLst>
                </a:gridCol>
              </a:tblGrid>
              <a:tr h="371125">
                <a:tc gridSpan="2">
                  <a:txBody>
                    <a:bodyPr/>
                    <a:lstStyle/>
                    <a:p>
                      <a:pPr marL="0" marR="0" lvl="0" indent="0" algn="l" rtl="0">
                        <a:spcBef>
                          <a:spcPts val="0"/>
                        </a:spcBef>
                        <a:spcAft>
                          <a:spcPts val="0"/>
                        </a:spcAft>
                        <a:buNone/>
                      </a:pPr>
                      <a:r>
                        <a:rPr lang="en-US" sz="1000" b="0" u="none" strike="noStrike" cap="none" dirty="0">
                          <a:solidFill>
                            <a:schemeClr val="tx1"/>
                          </a:solidFill>
                        </a:rPr>
                        <a:t>OUR MISSION</a:t>
                      </a:r>
                      <a:endParaRPr b="0" dirty="0">
                        <a:solidFill>
                          <a:schemeClr val="tx1"/>
                        </a:solidFill>
                      </a:endParaRPr>
                    </a:p>
                  </a:txBody>
                  <a:tcPr marL="28925" marR="28925" marT="14475" marB="14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tc hMerge="1">
                  <a:txBody>
                    <a:bodyPr/>
                    <a:lstStyle/>
                    <a:p>
                      <a:endParaRPr lang="en-US"/>
                    </a:p>
                  </a:txBody>
                  <a:tcPr/>
                </a:tc>
                <a:tc gridSpan="4">
                  <a:txBody>
                    <a:bodyPr/>
                    <a:lstStyle/>
                    <a:p>
                      <a:pPr marL="0" marR="0" lvl="0" indent="0" algn="ctr" rtl="0">
                        <a:spcBef>
                          <a:spcPts val="0"/>
                        </a:spcBef>
                        <a:spcAft>
                          <a:spcPts val="0"/>
                        </a:spcAft>
                        <a:buNone/>
                      </a:pPr>
                      <a:r>
                        <a:rPr lang="en-US" sz="1000" b="0" i="0" dirty="0">
                          <a:solidFill>
                            <a:schemeClr val="tx1"/>
                          </a:solidFill>
                        </a:rPr>
                        <a:t>“The University of Alaska inspires learning, and advances and disseminates knowledge through teaching, research, and public service, emphasizing the North and its diverse peoples." (Regents' Policy 01.01.01)</a:t>
                      </a:r>
                      <a:endParaRPr sz="1000" b="0" i="0" dirty="0">
                        <a:solidFill>
                          <a:schemeClr val="tx1"/>
                        </a:solidFill>
                      </a:endParaRPr>
                    </a:p>
                  </a:txBody>
                  <a:tcPr marL="28925" marR="28925" marT="14475" marB="14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71125">
                <a:tc gridSpan="2">
                  <a:txBody>
                    <a:bodyPr/>
                    <a:lstStyle/>
                    <a:p>
                      <a:pPr marL="0" marR="0" lvl="0" indent="0" algn="l" rtl="0">
                        <a:spcBef>
                          <a:spcPts val="0"/>
                        </a:spcBef>
                        <a:spcAft>
                          <a:spcPts val="0"/>
                        </a:spcAft>
                        <a:buNone/>
                      </a:pPr>
                      <a:r>
                        <a:rPr lang="en-US" sz="1000" b="0" dirty="0">
                          <a:solidFill>
                            <a:schemeClr val="tx1"/>
                          </a:solidFill>
                        </a:rPr>
                        <a:t>OBJECTIVE</a:t>
                      </a:r>
                      <a:endParaRPr b="0" dirty="0">
                        <a:solidFill>
                          <a:schemeClr val="tx1"/>
                        </a:solidFill>
                      </a:endParaRPr>
                    </a:p>
                  </a:txBody>
                  <a:tcPr marL="28925" marR="28925" marT="14475" marB="14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gridSpan="4">
                  <a:txBody>
                    <a:bodyPr/>
                    <a:lstStyle/>
                    <a:p>
                      <a:pPr marL="0" marR="0" lvl="0" indent="0" algn="ctr" rtl="0">
                        <a:spcBef>
                          <a:spcPts val="0"/>
                        </a:spcBef>
                        <a:spcAft>
                          <a:spcPts val="0"/>
                        </a:spcAft>
                        <a:buNone/>
                      </a:pPr>
                      <a:r>
                        <a:rPr lang="en-US" sz="1000" b="0" dirty="0">
                          <a:solidFill>
                            <a:schemeClr val="tx1"/>
                          </a:solidFill>
                        </a:rPr>
                        <a:t>Maximize value to Alaska through excellent, accessible, and cost effective higher education </a:t>
                      </a:r>
                      <a:endParaRPr b="0" dirty="0">
                        <a:solidFill>
                          <a:schemeClr val="tx1"/>
                        </a:solidFill>
                      </a:endParaRPr>
                    </a:p>
                    <a:p>
                      <a:pPr marL="0" marR="0" lvl="0" indent="0" algn="ctr" rtl="0">
                        <a:spcBef>
                          <a:spcPts val="0"/>
                        </a:spcBef>
                        <a:spcAft>
                          <a:spcPts val="0"/>
                        </a:spcAft>
                        <a:buNone/>
                      </a:pPr>
                      <a:r>
                        <a:rPr lang="en-US" sz="1000" b="0" dirty="0">
                          <a:solidFill>
                            <a:schemeClr val="tx1"/>
                          </a:solidFill>
                        </a:rPr>
                        <a:t>funded by diverse and growing revenue sources</a:t>
                      </a:r>
                      <a:endParaRPr sz="1000" b="0" dirty="0">
                        <a:solidFill>
                          <a:schemeClr val="tx1"/>
                        </a:solidFill>
                      </a:endParaRPr>
                    </a:p>
                  </a:txBody>
                  <a:tcPr marL="28925" marR="28925" marT="14475" marB="14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201659">
                <a:tc gridSpan="2">
                  <a:txBody>
                    <a:bodyPr/>
                    <a:lstStyle/>
                    <a:p>
                      <a:pPr marL="0" marR="0" lvl="0" indent="0" algn="l" rtl="0">
                        <a:spcBef>
                          <a:spcPts val="0"/>
                        </a:spcBef>
                        <a:spcAft>
                          <a:spcPts val="0"/>
                        </a:spcAft>
                        <a:buNone/>
                      </a:pPr>
                      <a:r>
                        <a:rPr lang="en-US" sz="1000" b="0" dirty="0">
                          <a:solidFill>
                            <a:schemeClr val="tx1"/>
                          </a:solidFill>
                        </a:rPr>
                        <a:t>CORE PRINCIPLES</a:t>
                      </a:r>
                      <a:endParaRPr b="0" dirty="0">
                        <a:solidFill>
                          <a:schemeClr val="tx1"/>
                        </a:solidFill>
                      </a:endParaRPr>
                    </a:p>
                  </a:txBody>
                  <a:tcPr marL="28925" marR="28925" marT="14475" marB="14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tc hMerge="1">
                  <a:txBody>
                    <a:bodyPr/>
                    <a:lstStyle/>
                    <a:p>
                      <a:endParaRPr lang="en-US"/>
                    </a:p>
                  </a:txBody>
                  <a:tcPr/>
                </a:tc>
                <a:tc gridSpan="4">
                  <a:txBody>
                    <a:bodyPr/>
                    <a:lstStyle/>
                    <a:p>
                      <a:pPr marL="0" marR="0" lvl="0" indent="0" algn="ctr" rtl="0">
                        <a:lnSpc>
                          <a:spcPct val="100000"/>
                        </a:lnSpc>
                        <a:spcBef>
                          <a:spcPts val="0"/>
                        </a:spcBef>
                        <a:spcAft>
                          <a:spcPts val="0"/>
                        </a:spcAft>
                        <a:buClr>
                          <a:srgbClr val="143553"/>
                        </a:buClr>
                        <a:buSzPts val="1000"/>
                        <a:buFont typeface="Calibri"/>
                        <a:buNone/>
                      </a:pPr>
                      <a:r>
                        <a:rPr lang="en-US" sz="1000" b="0" dirty="0">
                          <a:solidFill>
                            <a:schemeClr val="tx1"/>
                          </a:solidFill>
                        </a:rPr>
                        <a:t>Focus, Access, Diversity, Excellence, Consistency, Fiscal Sustainability</a:t>
                      </a:r>
                      <a:endParaRPr b="0" dirty="0">
                        <a:solidFill>
                          <a:schemeClr val="tx1"/>
                        </a:solidFill>
                      </a:endParaRPr>
                    </a:p>
                  </a:txBody>
                  <a:tcPr marL="28925" marR="28925" marT="14475" marB="14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201659">
                <a:tc gridSpan="2">
                  <a:txBody>
                    <a:bodyPr/>
                    <a:lstStyle/>
                    <a:p>
                      <a:pPr marL="0" marR="0" lvl="0" indent="0" algn="l" rtl="0">
                        <a:spcBef>
                          <a:spcPts val="0"/>
                        </a:spcBef>
                        <a:spcAft>
                          <a:spcPts val="0"/>
                        </a:spcAft>
                        <a:buNone/>
                      </a:pPr>
                      <a:r>
                        <a:rPr lang="en-US" sz="1000" b="0" dirty="0">
                          <a:solidFill>
                            <a:schemeClr val="tx1"/>
                          </a:solidFill>
                        </a:rPr>
                        <a:t>STRATEGY</a:t>
                      </a:r>
                      <a:endParaRPr b="0" dirty="0">
                        <a:solidFill>
                          <a:schemeClr val="tx1"/>
                        </a:solidFill>
                      </a:endParaRPr>
                    </a:p>
                  </a:txBody>
                  <a:tcPr marL="28925" marR="28925" marT="14475" marB="14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gridSpan="4">
                  <a:txBody>
                    <a:bodyPr/>
                    <a:lstStyle/>
                    <a:p>
                      <a:pPr marL="0" marR="0" lvl="0" indent="0" algn="ctr" rtl="0">
                        <a:lnSpc>
                          <a:spcPct val="100000"/>
                        </a:lnSpc>
                        <a:spcBef>
                          <a:spcPts val="0"/>
                        </a:spcBef>
                        <a:spcAft>
                          <a:spcPts val="0"/>
                        </a:spcAft>
                        <a:buClr>
                          <a:srgbClr val="143553"/>
                        </a:buClr>
                        <a:buSzPts val="1000"/>
                        <a:buFont typeface="Calibri"/>
                        <a:buNone/>
                      </a:pPr>
                      <a:r>
                        <a:rPr lang="en-US" sz="1000" b="0" dirty="0">
                          <a:solidFill>
                            <a:schemeClr val="tx1"/>
                          </a:solidFill>
                        </a:rPr>
                        <a:t>Prepare, Restructure, Implement, Refine</a:t>
                      </a:r>
                      <a:endParaRPr b="0" dirty="0">
                        <a:solidFill>
                          <a:schemeClr val="tx1"/>
                        </a:solidFill>
                      </a:endParaRPr>
                    </a:p>
                  </a:txBody>
                  <a:tcPr marL="28925" marR="28925" marT="14475" marB="14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969626">
                <a:tc gridSpan="2">
                  <a:txBody>
                    <a:bodyPr/>
                    <a:lstStyle/>
                    <a:p>
                      <a:pPr marL="0" marR="0" lvl="0" indent="0" algn="l" rtl="0">
                        <a:spcBef>
                          <a:spcPts val="0"/>
                        </a:spcBef>
                        <a:spcAft>
                          <a:spcPts val="0"/>
                        </a:spcAft>
                        <a:buNone/>
                      </a:pPr>
                      <a:r>
                        <a:rPr lang="en-US" sz="1000" b="0" dirty="0">
                          <a:solidFill>
                            <a:schemeClr val="tx1"/>
                          </a:solidFill>
                        </a:rPr>
                        <a:t>WHO WE ARE</a:t>
                      </a:r>
                      <a:endParaRPr sz="1000" b="0" dirty="0">
                        <a:solidFill>
                          <a:schemeClr val="tx1"/>
                        </a:solidFill>
                      </a:endParaRPr>
                    </a:p>
                  </a:txBody>
                  <a:tcPr marL="28925" marR="28925" marT="14475" marB="14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tc hMerge="1">
                  <a:txBody>
                    <a:bodyPr/>
                    <a:lstStyle/>
                    <a:p>
                      <a:endParaRPr lang="en-US"/>
                    </a:p>
                  </a:txBody>
                  <a:tcPr/>
                </a:tc>
                <a:tc>
                  <a:txBody>
                    <a:bodyPr/>
                    <a:lstStyle/>
                    <a:p>
                      <a:pPr marL="0" marR="0" lvl="0" indent="0" algn="ctr" rtl="0">
                        <a:spcBef>
                          <a:spcPts val="0"/>
                        </a:spcBef>
                        <a:spcAft>
                          <a:spcPts val="0"/>
                        </a:spcAft>
                        <a:buNone/>
                      </a:pPr>
                      <a:r>
                        <a:rPr lang="en-US" sz="1000" b="0" dirty="0">
                          <a:solidFill>
                            <a:schemeClr val="tx1"/>
                          </a:solidFill>
                        </a:rPr>
                        <a:t>UA ANCHORAGE</a:t>
                      </a:r>
                      <a:endParaRPr b="0" dirty="0">
                        <a:solidFill>
                          <a:schemeClr val="tx1"/>
                        </a:solidFill>
                      </a:endParaRPr>
                    </a:p>
                    <a:p>
                      <a:pPr marL="0" marR="0" lvl="0" indent="0" algn="ctr" rtl="0">
                        <a:spcBef>
                          <a:spcPts val="0"/>
                        </a:spcBef>
                        <a:spcAft>
                          <a:spcPts val="0"/>
                        </a:spcAft>
                        <a:buNone/>
                      </a:pPr>
                      <a:r>
                        <a:rPr lang="en-US" sz="1000" b="0" dirty="0">
                          <a:solidFill>
                            <a:schemeClr val="tx1"/>
                          </a:solidFill>
                        </a:rPr>
                        <a:t>Comprehensive metropolitan university in Alaska’s economic hub, with primary focus on workforce development through its several regional community campuses</a:t>
                      </a:r>
                      <a:endParaRPr b="0" dirty="0">
                        <a:solidFill>
                          <a:schemeClr val="tx1"/>
                        </a:solidFill>
                      </a:endParaRPr>
                    </a:p>
                  </a:txBody>
                  <a:tcPr marL="28925" marR="28925" marT="14475" marB="14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tc gridSpan="2">
                  <a:txBody>
                    <a:bodyPr/>
                    <a:lstStyle/>
                    <a:p>
                      <a:pPr marL="0" marR="0" lvl="0" indent="0" algn="ctr" rtl="0">
                        <a:spcBef>
                          <a:spcPts val="0"/>
                        </a:spcBef>
                        <a:spcAft>
                          <a:spcPts val="0"/>
                        </a:spcAft>
                        <a:buNone/>
                      </a:pPr>
                      <a:r>
                        <a:rPr lang="en-US" sz="1000" b="0" dirty="0">
                          <a:solidFill>
                            <a:schemeClr val="tx1"/>
                          </a:solidFill>
                        </a:rPr>
                        <a:t>UA FAIRBANKS</a:t>
                      </a:r>
                      <a:endParaRPr sz="1000" b="0" dirty="0">
                        <a:solidFill>
                          <a:schemeClr val="tx1"/>
                        </a:solidFill>
                      </a:endParaRPr>
                    </a:p>
                    <a:p>
                      <a:pPr marL="0" marR="0" lvl="0" indent="0" algn="ctr" rtl="0">
                        <a:spcBef>
                          <a:spcPts val="0"/>
                        </a:spcBef>
                        <a:spcAft>
                          <a:spcPts val="0"/>
                        </a:spcAft>
                        <a:buNone/>
                      </a:pPr>
                      <a:r>
                        <a:rPr lang="en-US" sz="1000" b="0" dirty="0">
                          <a:solidFill>
                            <a:schemeClr val="tx1"/>
                          </a:solidFill>
                        </a:rPr>
                        <a:t>Research university renowned for leadership in Arctic and the North, with additional focus on workforce development and community and rural education</a:t>
                      </a:r>
                      <a:endParaRPr sz="1000" b="0" dirty="0">
                        <a:solidFill>
                          <a:schemeClr val="tx1"/>
                        </a:solidFill>
                      </a:endParaRPr>
                    </a:p>
                  </a:txBody>
                  <a:tcPr marL="28925" marR="28925" marT="14475" marB="14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tc hMerge="1">
                  <a:txBody>
                    <a:bodyPr/>
                    <a:lstStyle/>
                    <a:p>
                      <a:endParaRPr lang="en-US"/>
                    </a:p>
                  </a:txBody>
                  <a:tcPr/>
                </a:tc>
                <a:tc>
                  <a:txBody>
                    <a:bodyPr/>
                    <a:lstStyle/>
                    <a:p>
                      <a:pPr marL="0" marR="0" lvl="0" indent="0" algn="ctr" rtl="0">
                        <a:spcBef>
                          <a:spcPts val="0"/>
                        </a:spcBef>
                        <a:spcAft>
                          <a:spcPts val="0"/>
                        </a:spcAft>
                        <a:buNone/>
                      </a:pPr>
                      <a:r>
                        <a:rPr lang="en-US" sz="1000" b="0" dirty="0">
                          <a:solidFill>
                            <a:schemeClr val="tx1"/>
                          </a:solidFill>
                        </a:rPr>
                        <a:t>UA SOUTHEAST</a:t>
                      </a:r>
                      <a:endParaRPr sz="1000" b="0" dirty="0">
                        <a:solidFill>
                          <a:schemeClr val="tx1"/>
                        </a:solidFill>
                      </a:endParaRPr>
                    </a:p>
                    <a:p>
                      <a:pPr marL="0" marR="0" lvl="0" indent="0" algn="ctr" rtl="0">
                        <a:spcBef>
                          <a:spcPts val="0"/>
                        </a:spcBef>
                        <a:spcAft>
                          <a:spcPts val="0"/>
                        </a:spcAft>
                        <a:buNone/>
                      </a:pPr>
                      <a:r>
                        <a:rPr lang="en-US" sz="1000" b="0" dirty="0">
                          <a:solidFill>
                            <a:schemeClr val="tx1"/>
                          </a:solidFill>
                        </a:rPr>
                        <a:t>Comprehensive regional university focused on interdisciplinary &amp; marine-oriented programs, teacher education, e-Learning, and workforce development</a:t>
                      </a:r>
                      <a:endParaRPr b="0" dirty="0">
                        <a:solidFill>
                          <a:schemeClr val="tx1"/>
                        </a:solidFill>
                      </a:endParaRPr>
                    </a:p>
                  </a:txBody>
                  <a:tcPr marL="28925" marR="28925" marT="14475" marB="14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extLst>
                  <a:ext uri="{0D108BD9-81ED-4DB2-BD59-A6C34878D82A}">
                    <a16:rowId xmlns:a16="http://schemas.microsoft.com/office/drawing/2014/main" xmlns="" val="10004"/>
                  </a:ext>
                </a:extLst>
              </a:tr>
              <a:tr h="540617">
                <a:tc rowSpan="3">
                  <a:txBody>
                    <a:bodyPr/>
                    <a:lstStyle/>
                    <a:p>
                      <a:pPr marL="0" marR="0" lvl="0" indent="0" algn="l" rtl="0">
                        <a:spcBef>
                          <a:spcPts val="0"/>
                        </a:spcBef>
                        <a:spcAft>
                          <a:spcPts val="0"/>
                        </a:spcAft>
                        <a:buNone/>
                      </a:pPr>
                      <a:r>
                        <a:rPr lang="en-US" sz="1000" b="0" dirty="0">
                          <a:solidFill>
                            <a:schemeClr val="tx1"/>
                          </a:solidFill>
                        </a:rPr>
                        <a:t>CAMPUS LEAD FOR THE STATE*</a:t>
                      </a:r>
                      <a:endParaRPr b="0" dirty="0">
                        <a:solidFill>
                          <a:schemeClr val="tx1"/>
                        </a:solidFill>
                      </a:endParaRPr>
                    </a:p>
                    <a:p>
                      <a:pPr marL="0" marR="0" lvl="0" indent="0" algn="l" rtl="0">
                        <a:spcBef>
                          <a:spcPts val="0"/>
                        </a:spcBef>
                        <a:spcAft>
                          <a:spcPts val="0"/>
                        </a:spcAft>
                        <a:buNone/>
                      </a:pPr>
                      <a:endParaRPr sz="1000" b="0" dirty="0">
                        <a:solidFill>
                          <a:schemeClr val="tx1"/>
                        </a:solidFill>
                      </a:endParaRPr>
                    </a:p>
                  </a:txBody>
                  <a:tcPr marL="28925" marR="28925" marT="14475" marB="14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000" b="0" i="1" dirty="0">
                          <a:solidFill>
                            <a:schemeClr val="tx1"/>
                          </a:solidFill>
                        </a:rPr>
                        <a:t>Research</a:t>
                      </a:r>
                      <a:endParaRPr b="0" dirty="0">
                        <a:solidFill>
                          <a:schemeClr val="tx1"/>
                        </a:solidFill>
                      </a:endParaRPr>
                    </a:p>
                  </a:txBody>
                  <a:tcPr marL="28925" marR="28925" marT="14475" marB="14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000" b="0" dirty="0">
                          <a:solidFill>
                            <a:schemeClr val="tx1"/>
                          </a:solidFill>
                        </a:rPr>
                        <a:t>Social and economic sciences, </a:t>
                      </a:r>
                      <a:br>
                        <a:rPr lang="en-US" sz="1000" b="0" dirty="0">
                          <a:solidFill>
                            <a:schemeClr val="tx1"/>
                          </a:solidFill>
                        </a:rPr>
                      </a:br>
                      <a:r>
                        <a:rPr lang="en-US" sz="1000" b="0" dirty="0">
                          <a:solidFill>
                            <a:schemeClr val="tx1"/>
                          </a:solidFill>
                        </a:rPr>
                        <a:t>health policy</a:t>
                      </a:r>
                      <a:endParaRPr b="0" dirty="0">
                        <a:solidFill>
                          <a:schemeClr val="tx1"/>
                        </a:solidFill>
                      </a:endParaRPr>
                    </a:p>
                  </a:txBody>
                  <a:tcPr marL="28925" marR="28925" marT="14475" marB="14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gridSpan="2">
                  <a:txBody>
                    <a:bodyPr/>
                    <a:lstStyle/>
                    <a:p>
                      <a:pPr marL="0" marR="0" lvl="0" indent="0" algn="l" rtl="0">
                        <a:spcBef>
                          <a:spcPts val="0"/>
                        </a:spcBef>
                        <a:spcAft>
                          <a:spcPts val="0"/>
                        </a:spcAft>
                        <a:buNone/>
                      </a:pPr>
                      <a:r>
                        <a:rPr lang="en-US" sz="1000" b="0" dirty="0">
                          <a:solidFill>
                            <a:schemeClr val="tx1"/>
                          </a:solidFill>
                        </a:rPr>
                        <a:t>Arctic science and policy, physical, biological, and social sciences, engineering and applied energy</a:t>
                      </a:r>
                      <a:endParaRPr sz="1000" b="0" dirty="0">
                        <a:solidFill>
                          <a:schemeClr val="tx1"/>
                        </a:solidFill>
                      </a:endParaRPr>
                    </a:p>
                  </a:txBody>
                  <a:tcPr marL="28925" marR="28925" marT="14475" marB="14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a:txBody>
                    <a:bodyPr/>
                    <a:lstStyle/>
                    <a:p>
                      <a:pPr marL="0" marR="0" lvl="0" indent="0" algn="l" rtl="0">
                        <a:spcBef>
                          <a:spcPts val="0"/>
                        </a:spcBef>
                        <a:spcAft>
                          <a:spcPts val="0"/>
                        </a:spcAft>
                        <a:buNone/>
                      </a:pPr>
                      <a:r>
                        <a:rPr lang="en-US" sz="1000" b="0" dirty="0">
                          <a:solidFill>
                            <a:schemeClr val="tx1"/>
                          </a:solidFill>
                        </a:rPr>
                        <a:t>Interdisciplinary / environmental</a:t>
                      </a:r>
                      <a:endParaRPr b="0" dirty="0">
                        <a:solidFill>
                          <a:schemeClr val="tx1"/>
                        </a:solidFill>
                      </a:endParaRPr>
                    </a:p>
                  </a:txBody>
                  <a:tcPr marL="28925" marR="28925" marT="14475" marB="14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xmlns="" val="10005"/>
                  </a:ext>
                </a:extLst>
              </a:tr>
              <a:tr h="1218533">
                <a:tc vMerge="1">
                  <a:txBody>
                    <a:bodyPr/>
                    <a:lstStyle/>
                    <a:p>
                      <a:endParaRPr lang="en-US"/>
                    </a:p>
                  </a:txBody>
                  <a:tcPr/>
                </a:tc>
                <a:tc>
                  <a:txBody>
                    <a:bodyPr/>
                    <a:lstStyle/>
                    <a:p>
                      <a:pPr marL="0" marR="0" lvl="0" indent="0" algn="l" rtl="0">
                        <a:spcBef>
                          <a:spcPts val="0"/>
                        </a:spcBef>
                        <a:spcAft>
                          <a:spcPts val="0"/>
                        </a:spcAft>
                        <a:buNone/>
                      </a:pPr>
                      <a:endParaRPr sz="1000" b="0" i="1" dirty="0">
                        <a:solidFill>
                          <a:schemeClr val="tx1"/>
                        </a:solidFill>
                      </a:endParaRPr>
                    </a:p>
                    <a:p>
                      <a:pPr marL="0" marR="0" lvl="0" indent="0" algn="l" rtl="0">
                        <a:spcBef>
                          <a:spcPts val="0"/>
                        </a:spcBef>
                        <a:spcAft>
                          <a:spcPts val="0"/>
                        </a:spcAft>
                        <a:buNone/>
                      </a:pPr>
                      <a:endParaRPr sz="1000" b="0" i="1" dirty="0">
                        <a:solidFill>
                          <a:schemeClr val="tx1"/>
                        </a:solidFill>
                      </a:endParaRPr>
                    </a:p>
                    <a:p>
                      <a:pPr marL="0" marR="0" lvl="0" indent="0" algn="l" rtl="0">
                        <a:spcBef>
                          <a:spcPts val="0"/>
                        </a:spcBef>
                        <a:spcAft>
                          <a:spcPts val="0"/>
                        </a:spcAft>
                        <a:buNone/>
                      </a:pPr>
                      <a:endParaRPr sz="1000" b="0" i="1" dirty="0">
                        <a:solidFill>
                          <a:schemeClr val="tx1"/>
                        </a:solidFill>
                      </a:endParaRPr>
                    </a:p>
                    <a:p>
                      <a:pPr marL="0" marR="0" lvl="0" indent="0" algn="l" rtl="0">
                        <a:spcBef>
                          <a:spcPts val="0"/>
                        </a:spcBef>
                        <a:spcAft>
                          <a:spcPts val="0"/>
                        </a:spcAft>
                        <a:buNone/>
                      </a:pPr>
                      <a:r>
                        <a:rPr lang="en-US" sz="1000" b="0" i="1" dirty="0">
                          <a:solidFill>
                            <a:schemeClr val="tx1"/>
                          </a:solidFill>
                        </a:rPr>
                        <a:t>Teaching</a:t>
                      </a:r>
                      <a:endParaRPr b="0" dirty="0">
                        <a:solidFill>
                          <a:schemeClr val="tx1"/>
                        </a:solidFill>
                      </a:endParaRPr>
                    </a:p>
                    <a:p>
                      <a:pPr marL="0" marR="0" lvl="0" indent="0" algn="l" rtl="0">
                        <a:spcBef>
                          <a:spcPts val="0"/>
                        </a:spcBef>
                        <a:spcAft>
                          <a:spcPts val="0"/>
                        </a:spcAft>
                        <a:buNone/>
                      </a:pPr>
                      <a:endParaRPr sz="1000" b="0" i="1" dirty="0">
                        <a:solidFill>
                          <a:schemeClr val="tx1"/>
                        </a:solidFill>
                      </a:endParaRPr>
                    </a:p>
                  </a:txBody>
                  <a:tcPr marL="28925" marR="28925" marT="14475" marB="14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114300" marR="0" lvl="0" indent="-114300" algn="l" rtl="0">
                        <a:lnSpc>
                          <a:spcPct val="100000"/>
                        </a:lnSpc>
                        <a:spcBef>
                          <a:spcPts val="0"/>
                        </a:spcBef>
                        <a:spcAft>
                          <a:spcPts val="0"/>
                        </a:spcAft>
                        <a:buClr>
                          <a:schemeClr val="dk1"/>
                        </a:buClr>
                        <a:buSzPts val="1000"/>
                        <a:buFont typeface="Arial"/>
                        <a:buChar char="•"/>
                      </a:pPr>
                      <a:r>
                        <a:rPr lang="en-US" sz="1000" b="0" dirty="0">
                          <a:solidFill>
                            <a:schemeClr val="tx1"/>
                          </a:solidFill>
                        </a:rPr>
                        <a:t>Health professions</a:t>
                      </a:r>
                      <a:endParaRPr b="0" dirty="0">
                        <a:solidFill>
                          <a:schemeClr val="tx1"/>
                        </a:solidFill>
                      </a:endParaRPr>
                    </a:p>
                    <a:p>
                      <a:pPr marL="114300" marR="0" lvl="0" indent="-114300" algn="l" rtl="0">
                        <a:lnSpc>
                          <a:spcPct val="100000"/>
                        </a:lnSpc>
                        <a:spcBef>
                          <a:spcPts val="0"/>
                        </a:spcBef>
                        <a:spcAft>
                          <a:spcPts val="0"/>
                        </a:spcAft>
                        <a:buClr>
                          <a:schemeClr val="dk1"/>
                        </a:buClr>
                        <a:buSzPts val="1000"/>
                        <a:buFont typeface="Arial"/>
                        <a:buChar char="•"/>
                      </a:pPr>
                      <a:r>
                        <a:rPr lang="en-US" sz="1000" b="0" u="none" dirty="0">
                          <a:solidFill>
                            <a:schemeClr val="tx1"/>
                          </a:solidFill>
                        </a:rPr>
                        <a:t>Business and public policy</a:t>
                      </a:r>
                      <a:endParaRPr b="0" dirty="0">
                        <a:solidFill>
                          <a:schemeClr val="tx1"/>
                        </a:solidFill>
                      </a:endParaRPr>
                    </a:p>
                    <a:p>
                      <a:pPr marL="114300" marR="0" lvl="0" indent="-114300" algn="l" rtl="0">
                        <a:lnSpc>
                          <a:spcPct val="100000"/>
                        </a:lnSpc>
                        <a:spcBef>
                          <a:spcPts val="0"/>
                        </a:spcBef>
                        <a:spcAft>
                          <a:spcPts val="0"/>
                        </a:spcAft>
                        <a:buClr>
                          <a:schemeClr val="dk1"/>
                        </a:buClr>
                        <a:buSzPts val="1000"/>
                        <a:buFont typeface="Arial"/>
                        <a:buChar char="•"/>
                      </a:pPr>
                      <a:r>
                        <a:rPr lang="en-US" sz="1000" b="0" u="none" dirty="0">
                          <a:solidFill>
                            <a:schemeClr val="tx1"/>
                          </a:solidFill>
                        </a:rPr>
                        <a:t>Economics</a:t>
                      </a:r>
                      <a:endParaRPr sz="1000" b="0" dirty="0">
                        <a:solidFill>
                          <a:schemeClr val="tx1"/>
                        </a:solidFill>
                      </a:endParaRPr>
                    </a:p>
                    <a:p>
                      <a:pPr marL="114300" marR="0" lvl="0" indent="-114300" algn="l" rtl="0">
                        <a:lnSpc>
                          <a:spcPct val="100000"/>
                        </a:lnSpc>
                        <a:spcBef>
                          <a:spcPts val="0"/>
                        </a:spcBef>
                        <a:spcAft>
                          <a:spcPts val="0"/>
                        </a:spcAft>
                        <a:buClr>
                          <a:schemeClr val="dk1"/>
                        </a:buClr>
                        <a:buSzPts val="1000"/>
                        <a:buFont typeface="Arial"/>
                        <a:buChar char="•"/>
                      </a:pPr>
                      <a:r>
                        <a:rPr lang="en-US" sz="1000" b="0" dirty="0">
                          <a:solidFill>
                            <a:schemeClr val="tx1"/>
                          </a:solidFill>
                        </a:rPr>
                        <a:t>Logistics</a:t>
                      </a:r>
                      <a:endParaRPr b="0" dirty="0">
                        <a:solidFill>
                          <a:schemeClr val="tx1"/>
                        </a:solidFill>
                      </a:endParaRPr>
                    </a:p>
                    <a:p>
                      <a:pPr marL="114300" marR="0" lvl="0" indent="-114300" algn="l" rtl="0">
                        <a:lnSpc>
                          <a:spcPct val="100000"/>
                        </a:lnSpc>
                        <a:spcBef>
                          <a:spcPts val="0"/>
                        </a:spcBef>
                        <a:spcAft>
                          <a:spcPts val="0"/>
                        </a:spcAft>
                        <a:buClr>
                          <a:schemeClr val="dk1"/>
                        </a:buClr>
                        <a:buSzPts val="1000"/>
                        <a:buFont typeface="Arial"/>
                        <a:buChar char="•"/>
                      </a:pPr>
                      <a:r>
                        <a:rPr lang="en-US" sz="1000" b="0" dirty="0">
                          <a:solidFill>
                            <a:schemeClr val="tx1"/>
                          </a:solidFill>
                        </a:rPr>
                        <a:t>Project Management</a:t>
                      </a:r>
                      <a:endParaRPr b="0" dirty="0">
                        <a:solidFill>
                          <a:schemeClr val="tx1"/>
                        </a:solidFill>
                      </a:endParaRPr>
                    </a:p>
                    <a:p>
                      <a:pPr marL="0" marR="0" lvl="0" indent="0" algn="l" rtl="0">
                        <a:lnSpc>
                          <a:spcPct val="100000"/>
                        </a:lnSpc>
                        <a:spcBef>
                          <a:spcPts val="0"/>
                        </a:spcBef>
                        <a:spcAft>
                          <a:spcPts val="0"/>
                        </a:spcAft>
                        <a:buClr>
                          <a:schemeClr val="dk1"/>
                        </a:buClr>
                        <a:buSzPts val="1000"/>
                        <a:buFont typeface="Arial"/>
                        <a:buNone/>
                      </a:pPr>
                      <a:endParaRPr sz="1000" b="0" dirty="0">
                        <a:solidFill>
                          <a:schemeClr val="tx1"/>
                        </a:solidFill>
                      </a:endParaRPr>
                    </a:p>
                  </a:txBody>
                  <a:tcPr marL="28925" marR="28925" marT="14475" marB="14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gridSpan="2">
                  <a:txBody>
                    <a:bodyPr/>
                    <a:lstStyle/>
                    <a:p>
                      <a:pPr marL="114300" marR="0" lvl="0" indent="-114300" algn="l" rtl="0">
                        <a:spcBef>
                          <a:spcPts val="0"/>
                        </a:spcBef>
                        <a:spcAft>
                          <a:spcPts val="0"/>
                        </a:spcAft>
                        <a:buClr>
                          <a:schemeClr val="dk1"/>
                        </a:buClr>
                        <a:buSzPts val="1000"/>
                        <a:buFont typeface="Arial"/>
                        <a:buChar char="•"/>
                      </a:pPr>
                      <a:r>
                        <a:rPr lang="en-US" sz="1000" b="0" dirty="0">
                          <a:solidFill>
                            <a:schemeClr val="tx1"/>
                          </a:solidFill>
                        </a:rPr>
                        <a:t>Physical, natural, and related sciences </a:t>
                      </a:r>
                      <a:endParaRPr b="0" dirty="0">
                        <a:solidFill>
                          <a:schemeClr val="tx1"/>
                        </a:solidFill>
                      </a:endParaRPr>
                    </a:p>
                    <a:p>
                      <a:pPr marL="114300" marR="0" lvl="0" indent="-114300" algn="l" rtl="0">
                        <a:spcBef>
                          <a:spcPts val="0"/>
                        </a:spcBef>
                        <a:spcAft>
                          <a:spcPts val="0"/>
                        </a:spcAft>
                        <a:buClr>
                          <a:schemeClr val="dk1"/>
                        </a:buClr>
                        <a:buSzPts val="1000"/>
                        <a:buFont typeface="Arial"/>
                        <a:buChar char="•"/>
                      </a:pPr>
                      <a:r>
                        <a:rPr lang="en-US" sz="1000" b="0" dirty="0">
                          <a:solidFill>
                            <a:schemeClr val="tx1"/>
                          </a:solidFill>
                        </a:rPr>
                        <a:t>Arctic / Northern Studies</a:t>
                      </a:r>
                      <a:endParaRPr sz="1000" b="0" dirty="0">
                        <a:solidFill>
                          <a:schemeClr val="tx1"/>
                        </a:solidFill>
                      </a:endParaRPr>
                    </a:p>
                    <a:p>
                      <a:pPr marL="114300" marR="0" lvl="0" indent="-114300" algn="l" rtl="0">
                        <a:spcBef>
                          <a:spcPts val="0"/>
                        </a:spcBef>
                        <a:spcAft>
                          <a:spcPts val="0"/>
                        </a:spcAft>
                        <a:buClr>
                          <a:schemeClr val="dk1"/>
                        </a:buClr>
                        <a:buSzPts val="1000"/>
                        <a:buFont typeface="Arial"/>
                        <a:buChar char="•"/>
                      </a:pPr>
                      <a:r>
                        <a:rPr lang="en-US" sz="1000" b="0" dirty="0">
                          <a:solidFill>
                            <a:schemeClr val="tx1"/>
                          </a:solidFill>
                        </a:rPr>
                        <a:t>Rural development / tribal management</a:t>
                      </a:r>
                      <a:endParaRPr b="0" dirty="0">
                        <a:solidFill>
                          <a:schemeClr val="tx1"/>
                        </a:solidFill>
                      </a:endParaRPr>
                    </a:p>
                    <a:p>
                      <a:pPr marL="114300" marR="0" lvl="0" indent="-114300" algn="l" rtl="0">
                        <a:spcBef>
                          <a:spcPts val="0"/>
                        </a:spcBef>
                        <a:spcAft>
                          <a:spcPts val="0"/>
                        </a:spcAft>
                        <a:buClr>
                          <a:schemeClr val="dk1"/>
                        </a:buClr>
                        <a:buSzPts val="1000"/>
                        <a:buFont typeface="Arial"/>
                        <a:buChar char="•"/>
                      </a:pPr>
                      <a:r>
                        <a:rPr lang="en-US" sz="1000" b="0" dirty="0">
                          <a:solidFill>
                            <a:schemeClr val="tx1"/>
                          </a:solidFill>
                        </a:rPr>
                        <a:t>Doctoral education</a:t>
                      </a:r>
                      <a:endParaRPr b="0" dirty="0">
                        <a:solidFill>
                          <a:schemeClr val="tx1"/>
                        </a:solidFill>
                      </a:endParaRPr>
                    </a:p>
                    <a:p>
                      <a:pPr marL="114300" marR="0" lvl="0" indent="-114300" algn="l" rtl="0">
                        <a:spcBef>
                          <a:spcPts val="0"/>
                        </a:spcBef>
                        <a:spcAft>
                          <a:spcPts val="0"/>
                        </a:spcAft>
                        <a:buClr>
                          <a:schemeClr val="dk1"/>
                        </a:buClr>
                        <a:buSzPts val="1000"/>
                        <a:buFont typeface="Arial"/>
                        <a:buChar char="•"/>
                      </a:pPr>
                      <a:r>
                        <a:rPr lang="en-US" sz="1000" b="0" dirty="0">
                          <a:solidFill>
                            <a:schemeClr val="tx1"/>
                          </a:solidFill>
                        </a:rPr>
                        <a:t>Mine training</a:t>
                      </a:r>
                      <a:endParaRPr b="0" dirty="0">
                        <a:solidFill>
                          <a:schemeClr val="tx1"/>
                        </a:solidFill>
                      </a:endParaRPr>
                    </a:p>
                    <a:p>
                      <a:pPr marL="114300" marR="0" lvl="0" indent="-114300" algn="l" rtl="0">
                        <a:spcBef>
                          <a:spcPts val="0"/>
                        </a:spcBef>
                        <a:spcAft>
                          <a:spcPts val="0"/>
                        </a:spcAft>
                        <a:buClr>
                          <a:schemeClr val="dk1"/>
                        </a:buClr>
                        <a:buSzPts val="1000"/>
                        <a:buFont typeface="Arial"/>
                        <a:buChar char="•"/>
                      </a:pPr>
                      <a:r>
                        <a:rPr lang="en-US" sz="1000" b="0" dirty="0">
                          <a:solidFill>
                            <a:schemeClr val="tx1"/>
                          </a:solidFill>
                        </a:rPr>
                        <a:t>Fisheries and ocean sciences</a:t>
                      </a:r>
                      <a:endParaRPr b="0" dirty="0">
                        <a:solidFill>
                          <a:schemeClr val="tx1"/>
                        </a:solidFill>
                      </a:endParaRPr>
                    </a:p>
                  </a:txBody>
                  <a:tcPr marL="28925" marR="28925" marT="14475" marB="14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a:txBody>
                    <a:bodyPr/>
                    <a:lstStyle/>
                    <a:p>
                      <a:pPr marL="114300" marR="0" lvl="0" indent="-114300" algn="l" rtl="0">
                        <a:lnSpc>
                          <a:spcPct val="100000"/>
                        </a:lnSpc>
                        <a:spcBef>
                          <a:spcPts val="0"/>
                        </a:spcBef>
                        <a:spcAft>
                          <a:spcPts val="0"/>
                        </a:spcAft>
                        <a:buClr>
                          <a:schemeClr val="dk1"/>
                        </a:buClr>
                        <a:buSzPts val="1000"/>
                        <a:buFont typeface="Arial"/>
                        <a:buChar char="•"/>
                      </a:pPr>
                      <a:r>
                        <a:rPr lang="en-US" sz="1000" b="0" dirty="0">
                          <a:solidFill>
                            <a:schemeClr val="tx1"/>
                          </a:solidFill>
                        </a:rPr>
                        <a:t>Marine–oriented programs (including joint programs with UAF)</a:t>
                      </a:r>
                      <a:endParaRPr b="0" dirty="0">
                        <a:solidFill>
                          <a:schemeClr val="tx1"/>
                        </a:solidFill>
                      </a:endParaRPr>
                    </a:p>
                    <a:p>
                      <a:pPr marL="114300" marR="0" lvl="0" indent="-114300" algn="l" rtl="0">
                        <a:lnSpc>
                          <a:spcPct val="100000"/>
                        </a:lnSpc>
                        <a:spcBef>
                          <a:spcPts val="0"/>
                        </a:spcBef>
                        <a:spcAft>
                          <a:spcPts val="0"/>
                        </a:spcAft>
                        <a:buClr>
                          <a:schemeClr val="dk1"/>
                        </a:buClr>
                        <a:buSzPts val="1000"/>
                        <a:buFont typeface="Arial"/>
                        <a:buChar char="•"/>
                      </a:pPr>
                      <a:r>
                        <a:rPr lang="en-US" sz="1000" b="0" dirty="0">
                          <a:solidFill>
                            <a:schemeClr val="tx1"/>
                          </a:solidFill>
                        </a:rPr>
                        <a:t>Teacher education (administration)</a:t>
                      </a:r>
                      <a:endParaRPr b="0" dirty="0">
                        <a:solidFill>
                          <a:schemeClr val="tx1"/>
                        </a:solidFill>
                      </a:endParaRPr>
                    </a:p>
                    <a:p>
                      <a:pPr marL="114300" marR="0" lvl="0" indent="-114300" algn="l" rtl="0">
                        <a:lnSpc>
                          <a:spcPct val="100000"/>
                        </a:lnSpc>
                        <a:spcBef>
                          <a:spcPts val="0"/>
                        </a:spcBef>
                        <a:spcAft>
                          <a:spcPts val="0"/>
                        </a:spcAft>
                        <a:buClr>
                          <a:schemeClr val="dk1"/>
                        </a:buClr>
                        <a:buSzPts val="1000"/>
                        <a:buFont typeface="Arial"/>
                        <a:buChar char="•"/>
                      </a:pPr>
                      <a:r>
                        <a:rPr lang="en-US" sz="1000" b="0" dirty="0">
                          <a:solidFill>
                            <a:schemeClr val="tx1"/>
                          </a:solidFill>
                        </a:rPr>
                        <a:t>Interdisciplinary degrees/ degree completion</a:t>
                      </a:r>
                      <a:endParaRPr b="0" dirty="0">
                        <a:solidFill>
                          <a:schemeClr val="tx1"/>
                        </a:solidFill>
                      </a:endParaRPr>
                    </a:p>
                    <a:p>
                      <a:pPr marL="114300" marR="0" lvl="0" indent="-114300" algn="l" rtl="0">
                        <a:lnSpc>
                          <a:spcPct val="100000"/>
                        </a:lnSpc>
                        <a:spcBef>
                          <a:spcPts val="0"/>
                        </a:spcBef>
                        <a:spcAft>
                          <a:spcPts val="0"/>
                        </a:spcAft>
                        <a:buClr>
                          <a:schemeClr val="dk1"/>
                        </a:buClr>
                        <a:buSzPts val="1000"/>
                        <a:buFont typeface="Arial"/>
                        <a:buChar char="•"/>
                      </a:pPr>
                      <a:r>
                        <a:rPr lang="en-US" sz="1000" b="0" dirty="0">
                          <a:solidFill>
                            <a:schemeClr val="tx1"/>
                          </a:solidFill>
                        </a:rPr>
                        <a:t>Emphasis on regional workforce priorities, e.g., mine </a:t>
                      </a:r>
                      <a:r>
                        <a:rPr lang="en-US" sz="1000" b="0" dirty="0" smtClean="0">
                          <a:solidFill>
                            <a:schemeClr val="tx1"/>
                          </a:solidFill>
                        </a:rPr>
                        <a:t>training</a:t>
                      </a:r>
                      <a:endParaRPr b="0" dirty="0">
                        <a:solidFill>
                          <a:schemeClr val="tx1"/>
                        </a:solidFill>
                      </a:endParaRPr>
                    </a:p>
                  </a:txBody>
                  <a:tcPr marL="28925" marR="28925" marT="14475" marB="14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xmlns="" val="10006"/>
                  </a:ext>
                </a:extLst>
              </a:tr>
              <a:tr h="201659">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1000" b="0" i="1" dirty="0">
                          <a:solidFill>
                            <a:schemeClr val="tx1"/>
                          </a:solidFill>
                        </a:rPr>
                        <a:t>Outreach</a:t>
                      </a:r>
                      <a:endParaRPr b="0" dirty="0">
                        <a:solidFill>
                          <a:schemeClr val="tx1"/>
                        </a:solidFill>
                      </a:endParaRPr>
                    </a:p>
                  </a:txBody>
                  <a:tcPr marL="28925" marR="28925" marT="14475" marB="14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gridSpan="4">
                  <a:txBody>
                    <a:bodyPr/>
                    <a:lstStyle/>
                    <a:p>
                      <a:pPr marL="114300" marR="0" lvl="0" indent="-114300" algn="l" rtl="0">
                        <a:lnSpc>
                          <a:spcPct val="100000"/>
                        </a:lnSpc>
                        <a:spcBef>
                          <a:spcPts val="0"/>
                        </a:spcBef>
                        <a:spcAft>
                          <a:spcPts val="0"/>
                        </a:spcAft>
                        <a:buClr>
                          <a:schemeClr val="dk1"/>
                        </a:buClr>
                        <a:buSzPts val="1000"/>
                        <a:buFont typeface="Arial"/>
                        <a:buChar char="•"/>
                      </a:pPr>
                      <a:r>
                        <a:rPr lang="en-US" sz="1000" b="0" dirty="0">
                          <a:solidFill>
                            <a:schemeClr val="tx1"/>
                          </a:solidFill>
                        </a:rPr>
                        <a:t>Aligned with Research and Teaching Focus</a:t>
                      </a:r>
                      <a:endParaRPr b="0" dirty="0">
                        <a:solidFill>
                          <a:schemeClr val="tx1"/>
                        </a:solidFill>
                      </a:endParaRPr>
                    </a:p>
                  </a:txBody>
                  <a:tcPr marL="28925" marR="28925" marT="14475" marB="14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1218533">
                <a:tc gridSpan="2">
                  <a:txBody>
                    <a:bodyPr/>
                    <a:lstStyle/>
                    <a:p>
                      <a:pPr marL="0" marR="0" lvl="0" indent="0" algn="l" rtl="0">
                        <a:spcBef>
                          <a:spcPts val="0"/>
                        </a:spcBef>
                        <a:spcAft>
                          <a:spcPts val="0"/>
                        </a:spcAft>
                        <a:buNone/>
                      </a:pPr>
                      <a:r>
                        <a:rPr lang="en-US" sz="1000" b="0" dirty="0">
                          <a:solidFill>
                            <a:schemeClr val="tx1"/>
                          </a:solidFill>
                        </a:rPr>
                        <a:t>COURSES / PROGRAMS AVAILABLE ACROSS THE UNIVERSITY SYSTEM</a:t>
                      </a:r>
                      <a:endParaRPr sz="1000" b="0" dirty="0">
                        <a:solidFill>
                          <a:schemeClr val="tx1"/>
                        </a:solidFill>
                      </a:endParaRPr>
                    </a:p>
                  </a:txBody>
                  <a:tcPr marL="28925" marR="28925" marT="14475" marB="14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tc hMerge="1">
                  <a:txBody>
                    <a:bodyPr/>
                    <a:lstStyle/>
                    <a:p>
                      <a:endParaRPr lang="en-US"/>
                    </a:p>
                  </a:txBody>
                  <a:tcPr/>
                </a:tc>
                <a:tc gridSpan="2">
                  <a:txBody>
                    <a:bodyPr/>
                    <a:lstStyle/>
                    <a:p>
                      <a:pPr marL="114300" marR="0" lvl="0" indent="-114300" algn="l" rtl="0">
                        <a:lnSpc>
                          <a:spcPct val="100000"/>
                        </a:lnSpc>
                        <a:spcBef>
                          <a:spcPts val="0"/>
                        </a:spcBef>
                        <a:spcAft>
                          <a:spcPts val="0"/>
                        </a:spcAft>
                        <a:buClr>
                          <a:schemeClr val="dk1"/>
                        </a:buClr>
                        <a:buSzPts val="1000"/>
                        <a:buFont typeface="Arial"/>
                        <a:buChar char="•"/>
                      </a:pPr>
                      <a:r>
                        <a:rPr lang="en-US" sz="1000" b="0" dirty="0">
                          <a:solidFill>
                            <a:schemeClr val="tx1"/>
                          </a:solidFill>
                        </a:rPr>
                        <a:t>Common General Education Requirements</a:t>
                      </a:r>
                      <a:endParaRPr b="0" dirty="0">
                        <a:solidFill>
                          <a:schemeClr val="tx1"/>
                        </a:solidFill>
                      </a:endParaRPr>
                    </a:p>
                    <a:p>
                      <a:pPr marL="114300" marR="0" lvl="0" indent="-114300" algn="l" rtl="0">
                        <a:lnSpc>
                          <a:spcPct val="100000"/>
                        </a:lnSpc>
                        <a:spcBef>
                          <a:spcPts val="0"/>
                        </a:spcBef>
                        <a:spcAft>
                          <a:spcPts val="0"/>
                        </a:spcAft>
                        <a:buClr>
                          <a:schemeClr val="dk1"/>
                        </a:buClr>
                        <a:buSzPts val="1000"/>
                        <a:buFont typeface="Arial"/>
                        <a:buChar char="•"/>
                      </a:pPr>
                      <a:r>
                        <a:rPr lang="en-US" sz="1000" b="0" dirty="0">
                          <a:solidFill>
                            <a:schemeClr val="tx1"/>
                          </a:solidFill>
                        </a:rPr>
                        <a:t>Liberal Arts and Humanities</a:t>
                      </a:r>
                      <a:endParaRPr b="0" dirty="0">
                        <a:solidFill>
                          <a:schemeClr val="tx1"/>
                        </a:solidFill>
                      </a:endParaRPr>
                    </a:p>
                    <a:p>
                      <a:pPr marL="114300" marR="0" lvl="0" indent="-114300" algn="l" rtl="0">
                        <a:lnSpc>
                          <a:spcPct val="100000"/>
                        </a:lnSpc>
                        <a:spcBef>
                          <a:spcPts val="0"/>
                        </a:spcBef>
                        <a:spcAft>
                          <a:spcPts val="0"/>
                        </a:spcAft>
                        <a:buClr>
                          <a:schemeClr val="dk1"/>
                        </a:buClr>
                        <a:buSzPts val="1000"/>
                        <a:buFont typeface="Arial"/>
                        <a:buChar char="•"/>
                      </a:pPr>
                      <a:r>
                        <a:rPr lang="en-US" sz="1000" b="0" dirty="0">
                          <a:solidFill>
                            <a:schemeClr val="tx1"/>
                          </a:solidFill>
                        </a:rPr>
                        <a:t>Social Sciences &amp; Natural Sciences</a:t>
                      </a:r>
                      <a:endParaRPr sz="1000" b="0" dirty="0">
                        <a:solidFill>
                          <a:schemeClr val="tx1"/>
                        </a:solidFill>
                      </a:endParaRPr>
                    </a:p>
                    <a:p>
                      <a:pPr marL="114300" marR="0" lvl="0" indent="-114300" algn="l" rtl="0">
                        <a:lnSpc>
                          <a:spcPct val="100000"/>
                        </a:lnSpc>
                        <a:spcBef>
                          <a:spcPts val="0"/>
                        </a:spcBef>
                        <a:spcAft>
                          <a:spcPts val="0"/>
                        </a:spcAft>
                        <a:buClr>
                          <a:schemeClr val="dk1"/>
                        </a:buClr>
                        <a:buSzPts val="1000"/>
                        <a:buFont typeface="Arial"/>
                        <a:buChar char="•"/>
                      </a:pPr>
                      <a:r>
                        <a:rPr lang="en-US" sz="1000" b="0" dirty="0">
                          <a:solidFill>
                            <a:schemeClr val="tx1"/>
                          </a:solidFill>
                        </a:rPr>
                        <a:t>Nursing</a:t>
                      </a:r>
                      <a:endParaRPr b="0" dirty="0">
                        <a:solidFill>
                          <a:schemeClr val="tx1"/>
                        </a:solidFill>
                      </a:endParaRPr>
                    </a:p>
                    <a:p>
                      <a:pPr marL="114300" marR="0" lvl="0" indent="-114300" algn="l" rtl="0">
                        <a:lnSpc>
                          <a:spcPct val="100000"/>
                        </a:lnSpc>
                        <a:spcBef>
                          <a:spcPts val="0"/>
                        </a:spcBef>
                        <a:spcAft>
                          <a:spcPts val="0"/>
                        </a:spcAft>
                        <a:buClr>
                          <a:schemeClr val="dk1"/>
                        </a:buClr>
                        <a:buSzPts val="1000"/>
                        <a:buFont typeface="Arial"/>
                        <a:buChar char="•"/>
                      </a:pPr>
                      <a:r>
                        <a:rPr lang="en-US" sz="1000" b="0" dirty="0">
                          <a:solidFill>
                            <a:schemeClr val="tx1"/>
                          </a:solidFill>
                        </a:rPr>
                        <a:t>Engineering</a:t>
                      </a:r>
                      <a:endParaRPr b="0" dirty="0">
                        <a:solidFill>
                          <a:schemeClr val="tx1"/>
                        </a:solidFill>
                      </a:endParaRPr>
                    </a:p>
                    <a:p>
                      <a:pPr marL="114300" marR="0" lvl="0" indent="-114300" algn="l" rtl="0">
                        <a:lnSpc>
                          <a:spcPct val="100000"/>
                        </a:lnSpc>
                        <a:spcBef>
                          <a:spcPts val="0"/>
                        </a:spcBef>
                        <a:spcAft>
                          <a:spcPts val="0"/>
                        </a:spcAft>
                        <a:buClr>
                          <a:schemeClr val="dk1"/>
                        </a:buClr>
                        <a:buSzPts val="1000"/>
                        <a:buFont typeface="Arial"/>
                        <a:buChar char="•"/>
                      </a:pPr>
                      <a:r>
                        <a:rPr lang="en-US" sz="1000" b="0" dirty="0">
                          <a:solidFill>
                            <a:schemeClr val="tx1"/>
                          </a:solidFill>
                        </a:rPr>
                        <a:t>Distance Education / E-Learning</a:t>
                      </a:r>
                      <a:endParaRPr sz="1000" b="0" dirty="0">
                        <a:solidFill>
                          <a:schemeClr val="tx1"/>
                        </a:solidFill>
                      </a:endParaRPr>
                    </a:p>
                    <a:p>
                      <a:pPr marL="114300" marR="0" lvl="0" indent="-114300" algn="l" rtl="0">
                        <a:lnSpc>
                          <a:spcPct val="100000"/>
                        </a:lnSpc>
                        <a:spcBef>
                          <a:spcPts val="0"/>
                        </a:spcBef>
                        <a:spcAft>
                          <a:spcPts val="0"/>
                        </a:spcAft>
                        <a:buClr>
                          <a:schemeClr val="dk1"/>
                        </a:buClr>
                        <a:buSzPts val="1000"/>
                        <a:buFont typeface="Arial"/>
                        <a:buChar char="•"/>
                      </a:pPr>
                      <a:r>
                        <a:rPr lang="en-US" sz="1000" b="0" dirty="0">
                          <a:solidFill>
                            <a:schemeClr val="tx1"/>
                          </a:solidFill>
                        </a:rPr>
                        <a:t>Career and Technical Education</a:t>
                      </a:r>
                      <a:endParaRPr b="0" dirty="0">
                        <a:solidFill>
                          <a:schemeClr val="tx1"/>
                        </a:solidFill>
                      </a:endParaRPr>
                    </a:p>
                  </a:txBody>
                  <a:tcPr marL="28925" marR="28925" marT="14475" marB="14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tc hMerge="1">
                  <a:txBody>
                    <a:bodyPr/>
                    <a:lstStyle/>
                    <a:p>
                      <a:endParaRPr lang="en-US"/>
                    </a:p>
                  </a:txBody>
                  <a:tcPr/>
                </a:tc>
                <a:tc gridSpan="2">
                  <a:txBody>
                    <a:bodyPr/>
                    <a:lstStyle/>
                    <a:p>
                      <a:pPr marL="114300" marR="0" lvl="0" indent="-114300" algn="l" rtl="0">
                        <a:lnSpc>
                          <a:spcPct val="100000"/>
                        </a:lnSpc>
                        <a:spcBef>
                          <a:spcPts val="0"/>
                        </a:spcBef>
                        <a:spcAft>
                          <a:spcPts val="0"/>
                        </a:spcAft>
                        <a:buClr>
                          <a:schemeClr val="dk1"/>
                        </a:buClr>
                        <a:buSzPts val="1000"/>
                        <a:buFont typeface="Arial"/>
                        <a:buChar char="•"/>
                      </a:pPr>
                      <a:r>
                        <a:rPr lang="en-US" sz="1000" b="0" dirty="0">
                          <a:solidFill>
                            <a:schemeClr val="tx1"/>
                          </a:solidFill>
                        </a:rPr>
                        <a:t>Alaska Native Studies</a:t>
                      </a:r>
                      <a:endParaRPr b="0" dirty="0">
                        <a:solidFill>
                          <a:schemeClr val="tx1"/>
                        </a:solidFill>
                      </a:endParaRPr>
                    </a:p>
                    <a:p>
                      <a:pPr marL="114300" marR="0" lvl="0" indent="-114300" algn="l" rtl="0">
                        <a:lnSpc>
                          <a:spcPct val="100000"/>
                        </a:lnSpc>
                        <a:spcBef>
                          <a:spcPts val="0"/>
                        </a:spcBef>
                        <a:spcAft>
                          <a:spcPts val="0"/>
                        </a:spcAft>
                        <a:buClr>
                          <a:schemeClr val="dk1"/>
                        </a:buClr>
                        <a:buSzPts val="1000"/>
                        <a:buFont typeface="Arial"/>
                        <a:buChar char="•"/>
                      </a:pPr>
                      <a:r>
                        <a:rPr lang="en-US" sz="1000" b="0" dirty="0">
                          <a:solidFill>
                            <a:schemeClr val="tx1"/>
                          </a:solidFill>
                        </a:rPr>
                        <a:t>Teacher Education</a:t>
                      </a:r>
                      <a:endParaRPr b="0" dirty="0">
                        <a:solidFill>
                          <a:schemeClr val="tx1"/>
                        </a:solidFill>
                      </a:endParaRPr>
                    </a:p>
                    <a:p>
                      <a:pPr marL="114300" marR="0" lvl="0" indent="-114300" algn="l" rtl="0">
                        <a:lnSpc>
                          <a:spcPct val="100000"/>
                        </a:lnSpc>
                        <a:spcBef>
                          <a:spcPts val="0"/>
                        </a:spcBef>
                        <a:spcAft>
                          <a:spcPts val="0"/>
                        </a:spcAft>
                        <a:buClr>
                          <a:schemeClr val="dk1"/>
                        </a:buClr>
                        <a:buSzPts val="1000"/>
                        <a:buFont typeface="Arial"/>
                        <a:buChar char="•"/>
                      </a:pPr>
                      <a:r>
                        <a:rPr lang="en-US" sz="1000" b="0" dirty="0">
                          <a:solidFill>
                            <a:schemeClr val="tx1"/>
                          </a:solidFill>
                        </a:rPr>
                        <a:t>Management</a:t>
                      </a:r>
                      <a:endParaRPr b="0" dirty="0">
                        <a:solidFill>
                          <a:schemeClr val="tx1"/>
                        </a:solidFill>
                      </a:endParaRPr>
                    </a:p>
                    <a:p>
                      <a:pPr marL="114300" marR="0" lvl="0" indent="-114300" algn="l" rtl="0">
                        <a:lnSpc>
                          <a:spcPct val="100000"/>
                        </a:lnSpc>
                        <a:spcBef>
                          <a:spcPts val="0"/>
                        </a:spcBef>
                        <a:spcAft>
                          <a:spcPts val="0"/>
                        </a:spcAft>
                        <a:buClr>
                          <a:schemeClr val="dk1"/>
                        </a:buClr>
                        <a:buSzPts val="1000"/>
                        <a:buFont typeface="Arial"/>
                        <a:buChar char="•"/>
                      </a:pPr>
                      <a:r>
                        <a:rPr lang="en-US" sz="1000" b="0" dirty="0">
                          <a:solidFill>
                            <a:schemeClr val="tx1"/>
                          </a:solidFill>
                        </a:rPr>
                        <a:t>Mine training</a:t>
                      </a:r>
                      <a:endParaRPr b="0" dirty="0">
                        <a:solidFill>
                          <a:schemeClr val="tx1"/>
                        </a:solidFill>
                      </a:endParaRPr>
                    </a:p>
                    <a:p>
                      <a:pPr marL="114300" marR="0" lvl="0" indent="-114300" algn="l" rtl="0">
                        <a:lnSpc>
                          <a:spcPct val="100000"/>
                        </a:lnSpc>
                        <a:spcBef>
                          <a:spcPts val="0"/>
                        </a:spcBef>
                        <a:spcAft>
                          <a:spcPts val="0"/>
                        </a:spcAft>
                        <a:buClr>
                          <a:schemeClr val="dk1"/>
                        </a:buClr>
                        <a:buSzPts val="1000"/>
                        <a:buFont typeface="Arial"/>
                        <a:buChar char="•"/>
                      </a:pPr>
                      <a:r>
                        <a:rPr lang="en-US" sz="1000" b="0" dirty="0">
                          <a:solidFill>
                            <a:schemeClr val="tx1"/>
                          </a:solidFill>
                        </a:rPr>
                        <a:t>Wide choice of non-major courses</a:t>
                      </a:r>
                      <a:endParaRPr b="0" dirty="0">
                        <a:solidFill>
                          <a:schemeClr val="tx1"/>
                        </a:solidFill>
                      </a:endParaRPr>
                    </a:p>
                    <a:p>
                      <a:pPr marL="114300" marR="0" lvl="0" indent="-114300" algn="l" rtl="0">
                        <a:lnSpc>
                          <a:spcPct val="100000"/>
                        </a:lnSpc>
                        <a:spcBef>
                          <a:spcPts val="0"/>
                        </a:spcBef>
                        <a:spcAft>
                          <a:spcPts val="0"/>
                        </a:spcAft>
                        <a:buClr>
                          <a:schemeClr val="dk1"/>
                        </a:buClr>
                        <a:buSzPts val="1000"/>
                        <a:buFont typeface="Arial"/>
                        <a:buChar char="•"/>
                      </a:pPr>
                      <a:r>
                        <a:rPr lang="en-US" sz="1000" b="0" dirty="0">
                          <a:solidFill>
                            <a:schemeClr val="tx1"/>
                          </a:solidFill>
                        </a:rPr>
                        <a:t>Dual credit with K-12</a:t>
                      </a:r>
                      <a:endParaRPr b="0" dirty="0">
                        <a:solidFill>
                          <a:schemeClr val="tx1"/>
                        </a:solidFill>
                      </a:endParaRPr>
                    </a:p>
                    <a:p>
                      <a:pPr marL="114300" marR="0" lvl="0" indent="-114300" algn="l" rtl="0">
                        <a:lnSpc>
                          <a:spcPct val="100000"/>
                        </a:lnSpc>
                        <a:spcBef>
                          <a:spcPts val="0"/>
                        </a:spcBef>
                        <a:spcAft>
                          <a:spcPts val="0"/>
                        </a:spcAft>
                        <a:buClr>
                          <a:schemeClr val="dk1"/>
                        </a:buClr>
                        <a:buSzPts val="1000"/>
                        <a:buFont typeface="Arial"/>
                        <a:buChar char="•"/>
                      </a:pPr>
                      <a:r>
                        <a:rPr lang="en-US" sz="1000" b="0" dirty="0">
                          <a:solidFill>
                            <a:schemeClr val="tx1"/>
                          </a:solidFill>
                        </a:rPr>
                        <a:t>Developmental Education</a:t>
                      </a:r>
                      <a:endParaRPr b="0" dirty="0">
                        <a:solidFill>
                          <a:schemeClr val="tx1"/>
                        </a:solidFill>
                      </a:endParaRPr>
                    </a:p>
                  </a:txBody>
                  <a:tcPr marL="28925" marR="28925" marT="14475" marB="144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BD6EE"/>
                    </a:solidFill>
                  </a:tcPr>
                </a:tc>
                <a:tc hMerge="1">
                  <a:txBody>
                    <a:bodyPr/>
                    <a:lstStyle/>
                    <a:p>
                      <a:endParaRPr lang="en-US"/>
                    </a:p>
                  </a:txBody>
                  <a:tcPr/>
                </a:tc>
                <a:extLst>
                  <a:ext uri="{0D108BD9-81ED-4DB2-BD59-A6C34878D82A}">
                    <a16:rowId xmlns:a16="http://schemas.microsoft.com/office/drawing/2014/main" xmlns="" val="10008"/>
                  </a:ext>
                </a:extLst>
              </a:tr>
            </a:tbl>
          </a:graphicData>
        </a:graphic>
      </p:graphicFrame>
      <p:sp>
        <p:nvSpPr>
          <p:cNvPr id="128" name="Google Shape;128;p18"/>
          <p:cNvSpPr txBox="1"/>
          <p:nvPr/>
        </p:nvSpPr>
        <p:spPr>
          <a:xfrm>
            <a:off x="683287" y="6258743"/>
            <a:ext cx="10862268"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1" u="none" strike="noStrike" cap="none" dirty="0">
                <a:solidFill>
                  <a:schemeClr val="dk1"/>
                </a:solidFill>
                <a:latin typeface="Calibri"/>
                <a:ea typeface="Calibri"/>
                <a:cs typeface="Calibri"/>
                <a:sym typeface="Calibri"/>
              </a:rPr>
              <a:t>* Research, teaching, and outreach at campuses other than the “lead” campus that are of high quality, cost effective, and core to mission, will continue to be provided.</a:t>
            </a:r>
            <a:endParaRPr dirty="0"/>
          </a:p>
        </p:txBody>
      </p:sp>
      <p:sp>
        <p:nvSpPr>
          <p:cNvPr id="129" name="Google Shape;129;p18"/>
          <p:cNvSpPr txBox="1"/>
          <p:nvPr/>
        </p:nvSpPr>
        <p:spPr>
          <a:xfrm>
            <a:off x="2373145" y="207818"/>
            <a:ext cx="7451123" cy="601984"/>
          </a:xfrm>
          <a:prstGeom prst="rect">
            <a:avLst/>
          </a:prstGeom>
          <a:noFill/>
          <a:ln>
            <a:noFill/>
          </a:ln>
        </p:spPr>
        <p:txBody>
          <a:bodyPr spcFirstLastPara="1" wrap="square" lIns="51425" tIns="25700" rIns="51425" bIns="25700" anchor="ctr" anchorCtr="0">
            <a:noAutofit/>
          </a:bodyPr>
          <a:lstStyle/>
          <a:p>
            <a:pPr marL="0" marR="0" lvl="0" indent="0" algn="ctr" rtl="0">
              <a:lnSpc>
                <a:spcPct val="90000"/>
              </a:lnSpc>
              <a:spcBef>
                <a:spcPts val="0"/>
              </a:spcBef>
              <a:spcAft>
                <a:spcPts val="0"/>
              </a:spcAft>
              <a:buClr>
                <a:schemeClr val="dk1"/>
              </a:buClr>
              <a:buSzPts val="3600"/>
              <a:buFont typeface="Calibri"/>
              <a:buNone/>
            </a:pPr>
            <a:r>
              <a:rPr lang="en-US" sz="4000" i="0" u="none" strike="noStrike" cap="none" dirty="0">
                <a:solidFill>
                  <a:schemeClr val="dk1"/>
                </a:solidFill>
                <a:latin typeface="+mj-lt"/>
                <a:ea typeface="Calibri"/>
                <a:cs typeface="Calibri"/>
                <a:sym typeface="Calibri"/>
              </a:rPr>
              <a:t>Strategic Pathways</a:t>
            </a:r>
            <a:endParaRPr sz="4000" dirty="0">
              <a:latin typeface="+mj-lt"/>
            </a:endParaRPr>
          </a:p>
        </p:txBody>
      </p:sp>
      <p:sp>
        <p:nvSpPr>
          <p:cNvPr id="4" name="Slide Number Placeholder 3"/>
          <p:cNvSpPr>
            <a:spLocks noGrp="1"/>
          </p:cNvSpPr>
          <p:nvPr>
            <p:ph type="sldNum" sz="quarter" idx="12"/>
          </p:nvPr>
        </p:nvSpPr>
        <p:spPr/>
        <p:txBody>
          <a:bodyPr/>
          <a:lstStyle/>
          <a:p>
            <a:fld id="{C4736C24-816A-4C93-B10F-DAAB356A1CF2}" type="slidenum">
              <a:rPr lang="en-US" smtClean="0"/>
              <a:t>17</a:t>
            </a:fld>
            <a:endParaRPr lang="en-US" dirty="0"/>
          </a:p>
        </p:txBody>
      </p:sp>
    </p:spTree>
    <p:extLst>
      <p:ext uri="{BB962C8B-B14F-4D97-AF65-F5344CB8AC3E}">
        <p14:creationId xmlns:p14="http://schemas.microsoft.com/office/powerpoint/2010/main" val="3340664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graphicFrame>
        <p:nvGraphicFramePr>
          <p:cNvPr id="136" name="Google Shape;136;p19"/>
          <p:cNvGraphicFramePr/>
          <p:nvPr>
            <p:extLst/>
          </p:nvPr>
        </p:nvGraphicFramePr>
        <p:xfrm>
          <a:off x="400699" y="1099606"/>
          <a:ext cx="11390600" cy="5469505"/>
        </p:xfrm>
        <a:graphic>
          <a:graphicData uri="http://schemas.openxmlformats.org/drawingml/2006/table">
            <a:tbl>
              <a:tblPr>
                <a:noFill/>
              </a:tblPr>
              <a:tblGrid>
                <a:gridCol w="4666306">
                  <a:extLst>
                    <a:ext uri="{9D8B030D-6E8A-4147-A177-3AD203B41FA5}">
                      <a16:colId xmlns="" xmlns:a16="http://schemas.microsoft.com/office/drawing/2014/main" val="20000"/>
                    </a:ext>
                  </a:extLst>
                </a:gridCol>
                <a:gridCol w="1313411">
                  <a:extLst>
                    <a:ext uri="{9D8B030D-6E8A-4147-A177-3AD203B41FA5}">
                      <a16:colId xmlns="" xmlns:a16="http://schemas.microsoft.com/office/drawing/2014/main" val="3349858260"/>
                    </a:ext>
                  </a:extLst>
                </a:gridCol>
                <a:gridCol w="1022465">
                  <a:extLst>
                    <a:ext uri="{9D8B030D-6E8A-4147-A177-3AD203B41FA5}">
                      <a16:colId xmlns="" xmlns:a16="http://schemas.microsoft.com/office/drawing/2014/main" val="2274630063"/>
                    </a:ext>
                  </a:extLst>
                </a:gridCol>
                <a:gridCol w="1003920">
                  <a:extLst>
                    <a:ext uri="{9D8B030D-6E8A-4147-A177-3AD203B41FA5}">
                      <a16:colId xmlns="" xmlns:a16="http://schemas.microsoft.com/office/drawing/2014/main" val="1276613869"/>
                    </a:ext>
                  </a:extLst>
                </a:gridCol>
                <a:gridCol w="1143723">
                  <a:extLst>
                    <a:ext uri="{9D8B030D-6E8A-4147-A177-3AD203B41FA5}">
                      <a16:colId xmlns="" xmlns:a16="http://schemas.microsoft.com/office/drawing/2014/main" val="20003"/>
                    </a:ext>
                  </a:extLst>
                </a:gridCol>
                <a:gridCol w="1247615">
                  <a:extLst>
                    <a:ext uri="{9D8B030D-6E8A-4147-A177-3AD203B41FA5}">
                      <a16:colId xmlns="" xmlns:a16="http://schemas.microsoft.com/office/drawing/2014/main" val="1578693348"/>
                    </a:ext>
                  </a:extLst>
                </a:gridCol>
                <a:gridCol w="993160">
                  <a:extLst>
                    <a:ext uri="{9D8B030D-6E8A-4147-A177-3AD203B41FA5}">
                      <a16:colId xmlns="" xmlns:a16="http://schemas.microsoft.com/office/drawing/2014/main" val="3731656756"/>
                    </a:ext>
                  </a:extLst>
                </a:gridCol>
              </a:tblGrid>
              <a:tr h="388775">
                <a:tc>
                  <a:txBody>
                    <a:bodyPr/>
                    <a:lstStyle/>
                    <a:p>
                      <a:pPr marL="0" marR="0" lvl="0" indent="0" algn="l" rtl="0">
                        <a:spcBef>
                          <a:spcPts val="0"/>
                        </a:spcBef>
                        <a:spcAft>
                          <a:spcPts val="0"/>
                        </a:spcAft>
                        <a:buNone/>
                      </a:pPr>
                      <a:endParaRPr sz="1400" dirty="0">
                        <a:latin typeface="Calibri"/>
                        <a:ea typeface="Calibri"/>
                        <a:cs typeface="Calibri"/>
                        <a:sym typeface="Calibri"/>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0" dirty="0" smtClean="0">
                          <a:solidFill>
                            <a:schemeClr val="lt1"/>
                          </a:solidFill>
                          <a:latin typeface="+mj-lt"/>
                          <a:ea typeface="Calibri"/>
                          <a:cs typeface="Calibri"/>
                          <a:sym typeface="Calibri"/>
                        </a:rPr>
                        <a:t>2017</a:t>
                      </a:r>
                    </a:p>
                    <a:p>
                      <a:pPr marL="0" marR="0" lvl="0" indent="0" algn="r" rtl="0">
                        <a:spcBef>
                          <a:spcPts val="0"/>
                        </a:spcBef>
                        <a:spcAft>
                          <a:spcPts val="0"/>
                        </a:spcAft>
                        <a:buNone/>
                      </a:pPr>
                      <a:r>
                        <a:rPr lang="en-US" sz="1400" b="0" dirty="0" smtClean="0">
                          <a:solidFill>
                            <a:schemeClr val="lt1"/>
                          </a:solidFill>
                          <a:latin typeface="+mj-lt"/>
                          <a:ea typeface="Calibri"/>
                          <a:cs typeface="Calibri"/>
                          <a:sym typeface="Calibri"/>
                        </a:rPr>
                        <a:t>Baseline </a:t>
                      </a:r>
                      <a:endParaRPr sz="1400" b="0" i="1" dirty="0">
                        <a:solidFill>
                          <a:schemeClr val="lt1"/>
                        </a:solidFill>
                        <a:latin typeface="+mj-lt"/>
                        <a:ea typeface="Calibri"/>
                        <a:cs typeface="Calibri"/>
                        <a:sym typeface="Calibri"/>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38100" cap="flat" cmpd="sng" algn="ctr">
                      <a:solidFill>
                        <a:srgbClr val="FFFFFF"/>
                      </a:solidFill>
                      <a:prstDash val="solid"/>
                      <a:round/>
                      <a:headEnd type="none" w="sm" len="sm"/>
                      <a:tailEnd type="none" w="sm" len="sm"/>
                    </a:lnB>
                    <a:solidFill>
                      <a:srgbClr val="1F3864"/>
                    </a:solidFill>
                  </a:tcPr>
                </a:tc>
                <a:tc>
                  <a:txBody>
                    <a:bodyPr/>
                    <a:lstStyle/>
                    <a:p>
                      <a:pPr marL="0" marR="0" lvl="0" indent="0" algn="r" rtl="0">
                        <a:spcBef>
                          <a:spcPts val="0"/>
                        </a:spcBef>
                        <a:spcAft>
                          <a:spcPts val="0"/>
                        </a:spcAft>
                        <a:buNone/>
                      </a:pPr>
                      <a:r>
                        <a:rPr lang="en-US" sz="1400" b="0" kern="1200" dirty="0" smtClean="0">
                          <a:solidFill>
                            <a:schemeClr val="bg1"/>
                          </a:solidFill>
                          <a:latin typeface="+mj-lt"/>
                          <a:ea typeface="Calibri"/>
                          <a:cs typeface="Calibri"/>
                          <a:sym typeface="Calibri"/>
                        </a:rPr>
                        <a:t>2018</a:t>
                      </a:r>
                    </a:p>
                    <a:p>
                      <a:pPr marL="0" marR="0" lvl="0" indent="0" algn="r" rtl="0">
                        <a:spcBef>
                          <a:spcPts val="0"/>
                        </a:spcBef>
                        <a:spcAft>
                          <a:spcPts val="0"/>
                        </a:spcAft>
                        <a:buNone/>
                      </a:pPr>
                      <a:r>
                        <a:rPr lang="en-US" sz="1400" b="0" kern="1200" dirty="0" smtClean="0">
                          <a:solidFill>
                            <a:schemeClr val="bg1"/>
                          </a:solidFill>
                          <a:latin typeface="+mj-lt"/>
                          <a:ea typeface="+mn-ea"/>
                          <a:cs typeface="+mn-cs"/>
                          <a:sym typeface="Calibri"/>
                        </a:rPr>
                        <a:t>Observed</a:t>
                      </a:r>
                      <a:endParaRPr lang="en-US" sz="1400" b="0" kern="1200" dirty="0" smtClean="0">
                        <a:solidFill>
                          <a:schemeClr val="bg1"/>
                        </a:solidFill>
                        <a:latin typeface="+mj-lt"/>
                        <a:ea typeface="+mn-ea"/>
                        <a:cs typeface="+mn-cs"/>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38100" cap="flat" cmpd="sng" algn="ctr">
                      <a:solidFill>
                        <a:srgbClr val="FFFFFF"/>
                      </a:solidFill>
                      <a:prstDash val="solid"/>
                      <a:round/>
                      <a:headEnd type="none" w="sm" len="sm"/>
                      <a:tailEnd type="none" w="sm" len="sm"/>
                    </a:lnB>
                    <a:solidFill>
                      <a:srgbClr val="1F3864"/>
                    </a:solidFill>
                  </a:tcPr>
                </a:tc>
                <a:tc>
                  <a:txBody>
                    <a:bodyPr/>
                    <a:lstStyle/>
                    <a:p>
                      <a:pPr marL="0" marR="0" lvl="0" indent="0" algn="r" rtl="0">
                        <a:spcBef>
                          <a:spcPts val="0"/>
                        </a:spcBef>
                        <a:spcAft>
                          <a:spcPts val="0"/>
                        </a:spcAft>
                        <a:buNone/>
                      </a:pPr>
                      <a:r>
                        <a:rPr lang="en-US" sz="1400" b="0" kern="1200" dirty="0" smtClean="0">
                          <a:solidFill>
                            <a:schemeClr val="bg1"/>
                          </a:solidFill>
                          <a:latin typeface="+mj-lt"/>
                          <a:ea typeface="Calibri"/>
                          <a:cs typeface="Calibri"/>
                          <a:sym typeface="Calibri"/>
                        </a:rPr>
                        <a:t>2019</a:t>
                      </a:r>
                    </a:p>
                    <a:p>
                      <a:pPr marL="0" marR="0" lvl="0" indent="0" algn="r" rtl="0">
                        <a:spcBef>
                          <a:spcPts val="0"/>
                        </a:spcBef>
                        <a:spcAft>
                          <a:spcPts val="0"/>
                        </a:spcAft>
                        <a:buNone/>
                      </a:pPr>
                      <a:r>
                        <a:rPr lang="en-US" sz="1400" b="0" kern="1200" dirty="0" smtClean="0">
                          <a:solidFill>
                            <a:schemeClr val="bg1"/>
                          </a:solidFill>
                          <a:latin typeface="+mj-lt"/>
                          <a:ea typeface="+mn-ea"/>
                          <a:cs typeface="+mn-cs"/>
                          <a:sym typeface="Calibri"/>
                        </a:rPr>
                        <a:t>Target</a:t>
                      </a:r>
                      <a:endParaRPr lang="en-US" sz="1400" b="0" kern="1200" dirty="0">
                        <a:solidFill>
                          <a:schemeClr val="bg1"/>
                        </a:solidFill>
                        <a:latin typeface="+mj-lt"/>
                        <a:ea typeface="+mn-ea"/>
                        <a:cs typeface="+mn-cs"/>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lgn="ctr">
                      <a:solidFill>
                        <a:srgbClr val="FFFFFF"/>
                      </a:solidFill>
                      <a:prstDash val="solid"/>
                      <a:round/>
                      <a:headEnd type="none" w="sm" len="sm"/>
                      <a:tailEnd type="none" w="sm" len="sm"/>
                    </a:lnB>
                    <a:solidFill>
                      <a:srgbClr val="1F3864"/>
                    </a:solidFill>
                  </a:tcPr>
                </a:tc>
                <a:tc>
                  <a:txBody>
                    <a:bodyPr/>
                    <a:lstStyle/>
                    <a:p>
                      <a:pPr marL="0" marR="0" lvl="0" indent="0" algn="r" rtl="0">
                        <a:spcBef>
                          <a:spcPts val="0"/>
                        </a:spcBef>
                        <a:spcAft>
                          <a:spcPts val="0"/>
                        </a:spcAft>
                        <a:buNone/>
                      </a:pPr>
                      <a:r>
                        <a:rPr lang="en-US" sz="1400" b="0" dirty="0" smtClean="0">
                          <a:solidFill>
                            <a:schemeClr val="bg1"/>
                          </a:solidFill>
                          <a:latin typeface="+mj-lt"/>
                          <a:ea typeface="Calibri"/>
                          <a:cs typeface="Calibri"/>
                          <a:sym typeface="Calibri"/>
                        </a:rPr>
                        <a:t>2020</a:t>
                      </a:r>
                    </a:p>
                    <a:p>
                      <a:pPr marL="0" marR="0" lvl="0" indent="0" algn="r" rtl="0">
                        <a:spcBef>
                          <a:spcPts val="0"/>
                        </a:spcBef>
                        <a:spcAft>
                          <a:spcPts val="0"/>
                        </a:spcAft>
                        <a:buNone/>
                      </a:pPr>
                      <a:r>
                        <a:rPr lang="en-US" sz="1400" b="0" dirty="0" smtClean="0">
                          <a:solidFill>
                            <a:schemeClr val="bg1"/>
                          </a:solidFill>
                          <a:latin typeface="+mj-lt"/>
                          <a:sym typeface="Calibri"/>
                        </a:rPr>
                        <a:t>Target</a:t>
                      </a:r>
                      <a:endParaRPr sz="1400" b="0" dirty="0">
                        <a:solidFill>
                          <a:schemeClr val="bg1"/>
                        </a:solidFill>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1F3864"/>
                    </a:solidFill>
                  </a:tcPr>
                </a:tc>
                <a:tc>
                  <a:txBody>
                    <a:bodyPr/>
                    <a:lstStyle/>
                    <a:p>
                      <a:pPr marL="0" marR="0" lvl="0" indent="0" algn="r" rtl="0">
                        <a:spcBef>
                          <a:spcPts val="0"/>
                        </a:spcBef>
                        <a:spcAft>
                          <a:spcPts val="0"/>
                        </a:spcAft>
                        <a:buNone/>
                      </a:pPr>
                      <a:r>
                        <a:rPr lang="en-US" sz="1400" b="0" dirty="0" smtClean="0">
                          <a:solidFill>
                            <a:schemeClr val="tx1"/>
                          </a:solidFill>
                          <a:latin typeface="+mj-lt"/>
                        </a:rPr>
                        <a:t>Change</a:t>
                      </a:r>
                      <a:r>
                        <a:rPr lang="en-US" sz="1400" b="0" baseline="0" dirty="0" smtClean="0">
                          <a:solidFill>
                            <a:schemeClr val="tx1"/>
                          </a:solidFill>
                          <a:latin typeface="+mj-lt"/>
                        </a:rPr>
                        <a:t> </a:t>
                      </a:r>
                    </a:p>
                    <a:p>
                      <a:pPr marL="0" marR="0" lvl="0" indent="0" algn="r" rtl="0">
                        <a:spcBef>
                          <a:spcPts val="0"/>
                        </a:spcBef>
                        <a:spcAft>
                          <a:spcPts val="0"/>
                        </a:spcAft>
                        <a:buNone/>
                      </a:pPr>
                      <a:r>
                        <a:rPr lang="en-US" sz="1400" b="0" baseline="0" dirty="0" smtClean="0">
                          <a:solidFill>
                            <a:schemeClr val="tx1"/>
                          </a:solidFill>
                          <a:latin typeface="+mj-lt"/>
                        </a:rPr>
                        <a:t>2019-2020</a:t>
                      </a:r>
                      <a:endParaRPr sz="1400" b="0" dirty="0">
                        <a:solidFill>
                          <a:schemeClr val="tx1"/>
                        </a:solidFill>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lgn="ctr">
                      <a:solidFill>
                        <a:srgbClr val="FFFFFF"/>
                      </a:solidFill>
                      <a:prstDash val="solid"/>
                      <a:round/>
                      <a:headEnd type="none" w="sm" len="sm"/>
                      <a:tailEnd type="none" w="sm" len="sm"/>
                    </a:lnB>
                    <a:solidFill>
                      <a:schemeClr val="accent4">
                        <a:lumMod val="20000"/>
                        <a:lumOff val="80000"/>
                      </a:schemeClr>
                    </a:solidFill>
                  </a:tcPr>
                </a:tc>
                <a:tc>
                  <a:txBody>
                    <a:bodyPr/>
                    <a:lstStyle/>
                    <a:p>
                      <a:pPr marL="0" marR="0" lvl="0" indent="0" algn="r" rtl="0">
                        <a:spcBef>
                          <a:spcPts val="0"/>
                        </a:spcBef>
                        <a:spcAft>
                          <a:spcPts val="0"/>
                        </a:spcAft>
                        <a:buNone/>
                      </a:pPr>
                      <a:r>
                        <a:rPr lang="en-US" sz="1400" b="0" dirty="0" smtClean="0">
                          <a:solidFill>
                            <a:schemeClr val="bg1"/>
                          </a:solidFill>
                          <a:latin typeface="+mj-lt"/>
                          <a:ea typeface="Calibri"/>
                          <a:cs typeface="Calibri"/>
                          <a:sym typeface="Calibri"/>
                        </a:rPr>
                        <a:t>2025</a:t>
                      </a:r>
                    </a:p>
                    <a:p>
                      <a:pPr marL="0" marR="0" lvl="0" indent="0" algn="r" rtl="0">
                        <a:spcBef>
                          <a:spcPts val="0"/>
                        </a:spcBef>
                        <a:spcAft>
                          <a:spcPts val="0"/>
                        </a:spcAft>
                        <a:buNone/>
                      </a:pPr>
                      <a:r>
                        <a:rPr lang="en-US" sz="1400" b="0" dirty="0" smtClean="0">
                          <a:solidFill>
                            <a:schemeClr val="bg1"/>
                          </a:solidFill>
                          <a:latin typeface="+mj-lt"/>
                          <a:sym typeface="Calibri"/>
                        </a:rPr>
                        <a:t>Goal</a:t>
                      </a:r>
                      <a:endParaRPr sz="1400" b="0" dirty="0">
                        <a:solidFill>
                          <a:schemeClr val="bg1"/>
                        </a:solidFill>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lgn="ctr">
                      <a:solidFill>
                        <a:srgbClr val="FFFFFF"/>
                      </a:solidFill>
                      <a:prstDash val="solid"/>
                      <a:round/>
                      <a:headEnd type="none" w="sm" len="sm"/>
                      <a:tailEnd type="none" w="sm" len="sm"/>
                    </a:lnB>
                    <a:solidFill>
                      <a:srgbClr val="1F3864"/>
                    </a:solidFill>
                  </a:tcPr>
                </a:tc>
                <a:extLst>
                  <a:ext uri="{0D108BD9-81ED-4DB2-BD59-A6C34878D82A}">
                    <a16:rowId xmlns="" xmlns:a16="http://schemas.microsoft.com/office/drawing/2014/main" val="10000"/>
                  </a:ext>
                </a:extLst>
              </a:tr>
              <a:tr h="283800">
                <a:tc gridSpan="7">
                  <a:txBody>
                    <a:bodyPr/>
                    <a:lstStyle/>
                    <a:p>
                      <a:pPr marL="0" marR="0" lvl="0" indent="0" algn="l" rtl="0">
                        <a:lnSpc>
                          <a:spcPct val="100000"/>
                        </a:lnSpc>
                        <a:spcBef>
                          <a:spcPts val="0"/>
                        </a:spcBef>
                        <a:spcAft>
                          <a:spcPts val="0"/>
                        </a:spcAft>
                        <a:buClr>
                          <a:schemeClr val="dk1"/>
                        </a:buClr>
                        <a:buSzPts val="1400"/>
                        <a:buFont typeface="Calibri"/>
                        <a:buNone/>
                      </a:pPr>
                      <a:r>
                        <a:rPr lang="en-US" sz="1400" b="1" dirty="0">
                          <a:latin typeface="Calibri"/>
                          <a:ea typeface="Calibri"/>
                          <a:cs typeface="Calibri"/>
                          <a:sym typeface="Calibri"/>
                        </a:rPr>
                        <a:t>1. Contribute to Alaska’s economic development</a:t>
                      </a:r>
                      <a:endParaRPr dirty="0"/>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3C6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270950">
                <a:tc>
                  <a:txBody>
                    <a:bodyPr/>
                    <a:lstStyle/>
                    <a:p>
                      <a:pPr marL="228600" marR="0" lvl="0" indent="0" algn="l" rtl="0">
                        <a:lnSpc>
                          <a:spcPct val="100000"/>
                        </a:lnSpc>
                        <a:spcBef>
                          <a:spcPts val="0"/>
                        </a:spcBef>
                        <a:spcAft>
                          <a:spcPts val="0"/>
                        </a:spcAft>
                        <a:buClr>
                          <a:schemeClr val="dk1"/>
                        </a:buClr>
                        <a:buSzPts val="1400"/>
                        <a:buFont typeface="Calibri"/>
                        <a:buNone/>
                      </a:pPr>
                      <a:r>
                        <a:rPr lang="en-US" sz="1400" b="0" dirty="0">
                          <a:solidFill>
                            <a:schemeClr val="dk1"/>
                          </a:solidFill>
                          <a:latin typeface="+mj-lt"/>
                          <a:ea typeface="Calibri"/>
                          <a:cs typeface="Calibri"/>
                          <a:sym typeface="Calibri"/>
                        </a:rPr>
                        <a:t>Increase STEM graduates</a:t>
                      </a:r>
                      <a:endParaRPr sz="1400" dirty="0">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latin typeface="+mj-lt"/>
                          <a:ea typeface="Calibri"/>
                          <a:cs typeface="Calibri"/>
                          <a:sym typeface="Calibri"/>
                        </a:rPr>
                        <a:t>1,628</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latin typeface="+mj-lt"/>
                        </a:rPr>
                        <a:t>1,691</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latin typeface="+mj-lt"/>
                        </a:rPr>
                        <a:t>1,776</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1,875</a:t>
                      </a:r>
                      <a:endParaRPr sz="1400" dirty="0">
                        <a:solidFill>
                          <a:schemeClr val="tx1"/>
                        </a:solidFill>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+99 (6%)</a:t>
                      </a:r>
                      <a:endParaRPr sz="1400" dirty="0">
                        <a:solidFill>
                          <a:schemeClr val="tx1"/>
                        </a:solidFill>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accent4">
                        <a:lumMod val="20000"/>
                        <a:lumOff val="80000"/>
                      </a:schemeClr>
                    </a:solidFill>
                  </a:tcPr>
                </a:tc>
                <a:tc>
                  <a:txBody>
                    <a:bodyPr/>
                    <a:lstStyle/>
                    <a:p>
                      <a:pPr marL="0" marR="0" lvl="0" indent="0" algn="r" rtl="0">
                        <a:spcBef>
                          <a:spcPts val="0"/>
                        </a:spcBef>
                        <a:spcAft>
                          <a:spcPts val="0"/>
                        </a:spcAft>
                        <a:buNone/>
                      </a:pPr>
                      <a:r>
                        <a:rPr lang="en-US" sz="1400" dirty="0">
                          <a:latin typeface="+mj-lt"/>
                          <a:ea typeface="Calibri"/>
                          <a:cs typeface="Calibri"/>
                          <a:sym typeface="Calibri"/>
                        </a:rPr>
                        <a:t>2,460</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extLst>
                  <a:ext uri="{0D108BD9-81ED-4DB2-BD59-A6C34878D82A}">
                    <a16:rowId xmlns="" xmlns:a16="http://schemas.microsoft.com/office/drawing/2014/main" val="10002"/>
                  </a:ext>
                </a:extLst>
              </a:tr>
              <a:tr h="327200">
                <a:tc>
                  <a:txBody>
                    <a:bodyPr/>
                    <a:lstStyle/>
                    <a:p>
                      <a:pPr marL="228600" marR="0" lvl="0" indent="0" algn="l" rtl="0">
                        <a:lnSpc>
                          <a:spcPct val="100000"/>
                        </a:lnSpc>
                        <a:spcBef>
                          <a:spcPts val="0"/>
                        </a:spcBef>
                        <a:spcAft>
                          <a:spcPts val="0"/>
                        </a:spcAft>
                        <a:buClr>
                          <a:schemeClr val="dk1"/>
                        </a:buClr>
                        <a:buSzPts val="1400"/>
                        <a:buFont typeface="Calibri"/>
                        <a:buNone/>
                      </a:pPr>
                      <a:r>
                        <a:rPr lang="en-US" sz="1400" b="0" dirty="0">
                          <a:solidFill>
                            <a:schemeClr val="dk1"/>
                          </a:solidFill>
                          <a:latin typeface="+mj-lt"/>
                          <a:ea typeface="Calibri"/>
                          <a:cs typeface="Calibri"/>
                          <a:sym typeface="Calibri"/>
                        </a:rPr>
                        <a:t>Increase # invention disclosures </a:t>
                      </a:r>
                      <a:endParaRPr sz="1400" dirty="0">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a:latin typeface="+mj-lt"/>
                          <a:ea typeface="Calibri"/>
                          <a:cs typeface="Calibri"/>
                          <a:sym typeface="Calibri"/>
                        </a:rPr>
                        <a:t>17</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latin typeface="+mj-lt"/>
                        </a:rPr>
                        <a:t>34</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latin typeface="+mj-lt"/>
                        </a:rPr>
                        <a:t>23</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25</a:t>
                      </a:r>
                      <a:endParaRPr sz="1400" dirty="0">
                        <a:solidFill>
                          <a:schemeClr val="tx1"/>
                        </a:solidFill>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+2 (9%)</a:t>
                      </a:r>
                      <a:endParaRPr sz="1400" dirty="0">
                        <a:solidFill>
                          <a:schemeClr val="tx1"/>
                        </a:solidFill>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accent4">
                        <a:lumMod val="20000"/>
                        <a:lumOff val="80000"/>
                      </a:schemeClr>
                    </a:solidFill>
                  </a:tcPr>
                </a:tc>
                <a:tc>
                  <a:txBody>
                    <a:bodyPr/>
                    <a:lstStyle/>
                    <a:p>
                      <a:pPr marL="0" marR="0" lvl="0" indent="0" algn="r" rtl="0">
                        <a:spcBef>
                          <a:spcPts val="0"/>
                        </a:spcBef>
                        <a:spcAft>
                          <a:spcPts val="0"/>
                        </a:spcAft>
                        <a:buNone/>
                      </a:pPr>
                      <a:r>
                        <a:rPr lang="en-US" sz="1400" dirty="0">
                          <a:latin typeface="+mj-lt"/>
                          <a:ea typeface="Calibri"/>
                          <a:cs typeface="Calibri"/>
                          <a:sym typeface="Calibri"/>
                        </a:rPr>
                        <a:t>34</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extLst>
                  <a:ext uri="{0D108BD9-81ED-4DB2-BD59-A6C34878D82A}">
                    <a16:rowId xmlns="" xmlns:a16="http://schemas.microsoft.com/office/drawing/2014/main" val="10003"/>
                  </a:ext>
                </a:extLst>
              </a:tr>
              <a:tr h="270950">
                <a:tc gridSpan="7">
                  <a:txBody>
                    <a:bodyPr/>
                    <a:lstStyle/>
                    <a:p>
                      <a:pPr marL="0" marR="0" lvl="0" indent="0" algn="l" rtl="0">
                        <a:lnSpc>
                          <a:spcPct val="100000"/>
                        </a:lnSpc>
                        <a:spcBef>
                          <a:spcPts val="0"/>
                        </a:spcBef>
                        <a:spcAft>
                          <a:spcPts val="0"/>
                        </a:spcAft>
                        <a:buClr>
                          <a:schemeClr val="dk1"/>
                        </a:buClr>
                        <a:buSzPts val="1400"/>
                        <a:buFont typeface="Calibri"/>
                        <a:buNone/>
                      </a:pPr>
                      <a:r>
                        <a:rPr lang="en-US" sz="1400" b="1" dirty="0">
                          <a:solidFill>
                            <a:schemeClr val="tx1"/>
                          </a:solidFill>
                          <a:latin typeface="Calibri"/>
                          <a:ea typeface="Calibri"/>
                          <a:cs typeface="Calibri"/>
                          <a:sym typeface="Calibri"/>
                        </a:rPr>
                        <a:t>2. Provide Alaska’s skilled workforce</a:t>
                      </a:r>
                      <a:endParaRPr dirty="0">
                        <a:solidFill>
                          <a:schemeClr val="tx1"/>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3C6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4"/>
                  </a:ext>
                </a:extLst>
              </a:tr>
              <a:tr h="270950">
                <a:tc>
                  <a:txBody>
                    <a:bodyPr/>
                    <a:lstStyle/>
                    <a:p>
                      <a:pPr marL="228600" marR="0" lvl="0" indent="0" algn="l" rtl="0">
                        <a:lnSpc>
                          <a:spcPct val="100000"/>
                        </a:lnSpc>
                        <a:spcBef>
                          <a:spcPts val="0"/>
                        </a:spcBef>
                        <a:spcAft>
                          <a:spcPts val="0"/>
                        </a:spcAft>
                        <a:buClr>
                          <a:schemeClr val="dk1"/>
                        </a:buClr>
                        <a:buSzPts val="1400"/>
                        <a:buFont typeface="Calibri"/>
                        <a:buNone/>
                      </a:pPr>
                      <a:r>
                        <a:rPr lang="en-US" sz="1400" b="0" dirty="0">
                          <a:solidFill>
                            <a:schemeClr val="dk1"/>
                          </a:solidFill>
                          <a:latin typeface="+mj-lt"/>
                          <a:ea typeface="Calibri"/>
                          <a:cs typeface="Calibri"/>
                          <a:sym typeface="Calibri"/>
                        </a:rPr>
                        <a:t>Increase % of educators hired</a:t>
                      </a:r>
                      <a:endParaRPr sz="1400" dirty="0">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a:latin typeface="+mj-lt"/>
                          <a:ea typeface="Calibri"/>
                          <a:cs typeface="Calibri"/>
                          <a:sym typeface="Calibri"/>
                        </a:rPr>
                        <a:t>30%</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latin typeface="+mj-lt"/>
                        </a:rPr>
                        <a:t>33%</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latin typeface="+mj-lt"/>
                        </a:rPr>
                        <a:t>37%</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43%</a:t>
                      </a:r>
                      <a:endParaRPr sz="1400" dirty="0">
                        <a:solidFill>
                          <a:schemeClr val="tx1"/>
                        </a:solidFill>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+6% (16%) </a:t>
                      </a:r>
                      <a:endParaRPr sz="1400" dirty="0">
                        <a:solidFill>
                          <a:schemeClr val="tx1"/>
                        </a:solidFill>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accent4">
                        <a:lumMod val="20000"/>
                        <a:lumOff val="80000"/>
                      </a:schemeClr>
                    </a:solidFill>
                  </a:tcPr>
                </a:tc>
                <a:tc>
                  <a:txBody>
                    <a:bodyPr/>
                    <a:lstStyle/>
                    <a:p>
                      <a:pPr marL="0" marR="0" lvl="0" indent="0" algn="r" rtl="0">
                        <a:spcBef>
                          <a:spcPts val="0"/>
                        </a:spcBef>
                        <a:spcAft>
                          <a:spcPts val="0"/>
                        </a:spcAft>
                        <a:buNone/>
                      </a:pPr>
                      <a:r>
                        <a:rPr lang="en-US" sz="1400" dirty="0">
                          <a:latin typeface="+mj-lt"/>
                          <a:ea typeface="Calibri"/>
                          <a:cs typeface="Calibri"/>
                          <a:sym typeface="Calibri"/>
                        </a:rPr>
                        <a:t>90%</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extLst>
                  <a:ext uri="{0D108BD9-81ED-4DB2-BD59-A6C34878D82A}">
                    <a16:rowId xmlns="" xmlns:a16="http://schemas.microsoft.com/office/drawing/2014/main" val="10005"/>
                  </a:ext>
                </a:extLst>
              </a:tr>
              <a:tr h="285250">
                <a:tc>
                  <a:txBody>
                    <a:bodyPr/>
                    <a:lstStyle/>
                    <a:p>
                      <a:pPr marL="228600" marR="0" lvl="0" indent="0" algn="l" rtl="0">
                        <a:lnSpc>
                          <a:spcPct val="100000"/>
                        </a:lnSpc>
                        <a:spcBef>
                          <a:spcPts val="0"/>
                        </a:spcBef>
                        <a:spcAft>
                          <a:spcPts val="0"/>
                        </a:spcAft>
                        <a:buClr>
                          <a:schemeClr val="dk1"/>
                        </a:buClr>
                        <a:buSzPts val="1400"/>
                        <a:buFont typeface="Calibri"/>
                        <a:buNone/>
                      </a:pPr>
                      <a:r>
                        <a:rPr lang="en-US" sz="1400" b="0" dirty="0">
                          <a:solidFill>
                            <a:schemeClr val="dk1"/>
                          </a:solidFill>
                          <a:latin typeface="+mj-lt"/>
                          <a:ea typeface="Calibri"/>
                          <a:cs typeface="Calibri"/>
                          <a:sym typeface="Calibri"/>
                        </a:rPr>
                        <a:t>Double number of health program completions</a:t>
                      </a:r>
                      <a:endParaRPr sz="1400" dirty="0">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a:solidFill>
                            <a:schemeClr val="dk1"/>
                          </a:solidFill>
                          <a:latin typeface="+mj-lt"/>
                          <a:ea typeface="Calibri"/>
                          <a:cs typeface="Calibri"/>
                          <a:sym typeface="Calibri"/>
                        </a:rPr>
                        <a:t>874</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latin typeface="+mj-lt"/>
                        </a:rPr>
                        <a:t>939</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latin typeface="+mj-lt"/>
                        </a:rPr>
                        <a:t>986</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1,086</a:t>
                      </a:r>
                      <a:endParaRPr sz="1400" dirty="0">
                        <a:solidFill>
                          <a:schemeClr val="tx1"/>
                        </a:solidFill>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+100 (10%)</a:t>
                      </a:r>
                      <a:endParaRPr sz="1400" dirty="0">
                        <a:solidFill>
                          <a:schemeClr val="tx1"/>
                        </a:solidFill>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accent4">
                        <a:lumMod val="20000"/>
                        <a:lumOff val="80000"/>
                      </a:schemeClr>
                    </a:solidFill>
                  </a:tcPr>
                </a:tc>
                <a:tc>
                  <a:txBody>
                    <a:bodyPr/>
                    <a:lstStyle/>
                    <a:p>
                      <a:pPr marL="0" marR="0" lvl="0" indent="0" algn="r" rtl="0">
                        <a:spcBef>
                          <a:spcPts val="0"/>
                        </a:spcBef>
                        <a:spcAft>
                          <a:spcPts val="0"/>
                        </a:spcAft>
                        <a:buNone/>
                      </a:pPr>
                      <a:r>
                        <a:rPr lang="en-US" sz="1400" dirty="0">
                          <a:latin typeface="+mj-lt"/>
                          <a:ea typeface="Calibri"/>
                          <a:cs typeface="Calibri"/>
                          <a:sym typeface="Calibri"/>
                        </a:rPr>
                        <a:t>1,760</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extLst>
                  <a:ext uri="{0D108BD9-81ED-4DB2-BD59-A6C34878D82A}">
                    <a16:rowId xmlns="" xmlns:a16="http://schemas.microsoft.com/office/drawing/2014/main" val="10006"/>
                  </a:ext>
                </a:extLst>
              </a:tr>
              <a:tr h="270950">
                <a:tc gridSpan="7">
                  <a:txBody>
                    <a:bodyPr/>
                    <a:lstStyle/>
                    <a:p>
                      <a:pPr marL="0" marR="0" lvl="0" indent="0" algn="l" rtl="0">
                        <a:spcBef>
                          <a:spcPts val="0"/>
                        </a:spcBef>
                        <a:spcAft>
                          <a:spcPts val="0"/>
                        </a:spcAft>
                        <a:buNone/>
                      </a:pPr>
                      <a:r>
                        <a:rPr lang="en-US" sz="1400" b="1" dirty="0">
                          <a:solidFill>
                            <a:schemeClr val="tx1"/>
                          </a:solidFill>
                          <a:latin typeface="Calibri"/>
                          <a:ea typeface="Calibri"/>
                          <a:cs typeface="Calibri"/>
                          <a:sym typeface="Calibri"/>
                        </a:rPr>
                        <a:t>3. Grow our world class research</a:t>
                      </a:r>
                      <a:endParaRPr sz="1400" dirty="0">
                        <a:solidFill>
                          <a:schemeClr val="tx1"/>
                        </a:solidFill>
                        <a:latin typeface="Calibri"/>
                        <a:ea typeface="Calibri"/>
                        <a:cs typeface="Calibri"/>
                        <a:sym typeface="Calibri"/>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3C6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7"/>
                  </a:ext>
                </a:extLst>
              </a:tr>
              <a:tr h="298175">
                <a:tc>
                  <a:txBody>
                    <a:bodyPr/>
                    <a:lstStyle/>
                    <a:p>
                      <a:pPr marL="228600" marR="0" lvl="0" indent="0" algn="l" rtl="0">
                        <a:spcBef>
                          <a:spcPts val="0"/>
                        </a:spcBef>
                        <a:spcAft>
                          <a:spcPts val="0"/>
                        </a:spcAft>
                        <a:buClr>
                          <a:schemeClr val="dk1"/>
                        </a:buClr>
                        <a:buSzPts val="1400"/>
                        <a:buFont typeface="Calibri"/>
                        <a:buNone/>
                      </a:pPr>
                      <a:r>
                        <a:rPr lang="en-US" sz="1400" dirty="0">
                          <a:latin typeface="+mj-lt"/>
                          <a:ea typeface="Calibri"/>
                          <a:cs typeface="Calibri"/>
                          <a:sym typeface="Calibri"/>
                        </a:rPr>
                        <a:t>Lead the world in Arctic related research</a:t>
                      </a:r>
                      <a:endParaRPr sz="1400" dirty="0">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a:latin typeface="+mj-lt"/>
                          <a:ea typeface="Calibri"/>
                          <a:cs typeface="Calibri"/>
                          <a:sym typeface="Calibri"/>
                        </a:rPr>
                        <a:t>1</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a:latin typeface="+mj-lt"/>
                          <a:ea typeface="Calibri"/>
                          <a:cs typeface="Calibri"/>
                          <a:sym typeface="Calibri"/>
                        </a:rPr>
                        <a:t>1</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latin typeface="+mj-lt"/>
                        </a:rPr>
                        <a:t>1</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1</a:t>
                      </a:r>
                      <a:endParaRPr sz="1400" dirty="0">
                        <a:solidFill>
                          <a:schemeClr val="tx1"/>
                        </a:solidFill>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endParaRPr sz="1400" dirty="0">
                        <a:solidFill>
                          <a:schemeClr val="tx1"/>
                        </a:solidFill>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accent4">
                        <a:lumMod val="20000"/>
                        <a:lumOff val="80000"/>
                      </a:schemeClr>
                    </a:solidFill>
                  </a:tcPr>
                </a:tc>
                <a:tc>
                  <a:txBody>
                    <a:bodyPr/>
                    <a:lstStyle/>
                    <a:p>
                      <a:pPr marL="0" marR="0" lvl="0" indent="0" algn="r" rtl="0">
                        <a:spcBef>
                          <a:spcPts val="0"/>
                        </a:spcBef>
                        <a:spcAft>
                          <a:spcPts val="0"/>
                        </a:spcAft>
                        <a:buNone/>
                      </a:pPr>
                      <a:r>
                        <a:rPr lang="en-US" sz="1400" dirty="0">
                          <a:latin typeface="+mj-lt"/>
                          <a:ea typeface="Calibri"/>
                          <a:cs typeface="Calibri"/>
                          <a:sym typeface="Calibri"/>
                        </a:rPr>
                        <a:t>1</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extLst>
                  <a:ext uri="{0D108BD9-81ED-4DB2-BD59-A6C34878D82A}">
                    <a16:rowId xmlns="" xmlns:a16="http://schemas.microsoft.com/office/drawing/2014/main" val="10008"/>
                  </a:ext>
                </a:extLst>
              </a:tr>
              <a:tr h="270950">
                <a:tc>
                  <a:txBody>
                    <a:bodyPr/>
                    <a:lstStyle/>
                    <a:p>
                      <a:pPr marL="228600" marR="0" lvl="0" indent="0" algn="l" rtl="0">
                        <a:lnSpc>
                          <a:spcPct val="100000"/>
                        </a:lnSpc>
                        <a:spcBef>
                          <a:spcPts val="0"/>
                        </a:spcBef>
                        <a:spcAft>
                          <a:spcPts val="0"/>
                        </a:spcAft>
                        <a:buClr>
                          <a:schemeClr val="dk1"/>
                        </a:buClr>
                        <a:buSzPts val="1400"/>
                        <a:buFont typeface="Calibri"/>
                        <a:buNone/>
                      </a:pPr>
                      <a:r>
                        <a:rPr lang="en-US" sz="1400" dirty="0">
                          <a:latin typeface="+mj-lt"/>
                          <a:ea typeface="Calibri"/>
                          <a:cs typeface="Calibri"/>
                          <a:sym typeface="Calibri"/>
                        </a:rPr>
                        <a:t>Increase research </a:t>
                      </a:r>
                      <a:r>
                        <a:rPr lang="en-US" sz="1400" dirty="0" smtClean="0">
                          <a:latin typeface="+mj-lt"/>
                          <a:ea typeface="Calibri"/>
                          <a:cs typeface="Calibri"/>
                          <a:sym typeface="Calibri"/>
                        </a:rPr>
                        <a:t>expenditures </a:t>
                      </a:r>
                      <a:r>
                        <a:rPr lang="en-US" sz="1200" baseline="30000" dirty="0" smtClean="0">
                          <a:latin typeface="+mj-lt"/>
                          <a:ea typeface="Calibri"/>
                          <a:cs typeface="Calibri"/>
                          <a:sym typeface="Calibri"/>
                        </a:rPr>
                        <a:t>(1)</a:t>
                      </a:r>
                      <a:endParaRPr sz="1200" baseline="30000" dirty="0">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a:latin typeface="+mj-lt"/>
                          <a:ea typeface="Calibri"/>
                          <a:cs typeface="Calibri"/>
                          <a:sym typeface="Calibri"/>
                        </a:rPr>
                        <a:t>$</a:t>
                      </a:r>
                      <a:r>
                        <a:rPr lang="en-US" sz="1400" dirty="0" smtClean="0">
                          <a:latin typeface="+mj-lt"/>
                          <a:ea typeface="Calibri"/>
                          <a:cs typeface="Calibri"/>
                          <a:sym typeface="Calibri"/>
                        </a:rPr>
                        <a:t>159.4m</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kern="1200" dirty="0" smtClean="0">
                          <a:solidFill>
                            <a:schemeClr val="tx1"/>
                          </a:solidFill>
                          <a:latin typeface="+mj-lt"/>
                          <a:ea typeface="+mn-ea"/>
                          <a:cs typeface="+mn-cs"/>
                        </a:rPr>
                        <a:t>$150.7m</a:t>
                      </a:r>
                      <a:endParaRPr lang="en-US" sz="1400" kern="1200" dirty="0">
                        <a:solidFill>
                          <a:schemeClr val="tx1"/>
                        </a:solidFill>
                        <a:latin typeface="+mj-lt"/>
                        <a:ea typeface="+mn-ea"/>
                        <a:cs typeface="+mn-cs"/>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latin typeface="+mj-lt"/>
                        </a:rPr>
                        <a:t>$157.4m</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$168.3m</a:t>
                      </a:r>
                      <a:endParaRPr sz="1400" dirty="0">
                        <a:solidFill>
                          <a:schemeClr val="tx1"/>
                        </a:solidFill>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+$10.9m</a:t>
                      </a:r>
                      <a:r>
                        <a:rPr lang="en-US" sz="1400" baseline="0" dirty="0" smtClean="0">
                          <a:solidFill>
                            <a:schemeClr val="tx1"/>
                          </a:solidFill>
                          <a:latin typeface="+mj-lt"/>
                        </a:rPr>
                        <a:t> (7%)</a:t>
                      </a:r>
                      <a:endParaRPr sz="1400" dirty="0">
                        <a:solidFill>
                          <a:schemeClr val="tx1"/>
                        </a:solidFill>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accent4">
                        <a:lumMod val="20000"/>
                        <a:lumOff val="80000"/>
                      </a:schemeClr>
                    </a:solidFill>
                  </a:tcPr>
                </a:tc>
                <a:tc>
                  <a:txBody>
                    <a:bodyPr/>
                    <a:lstStyle/>
                    <a:p>
                      <a:pPr marL="0" marR="0" lvl="0" indent="0" algn="r" rtl="0">
                        <a:spcBef>
                          <a:spcPts val="0"/>
                        </a:spcBef>
                        <a:spcAft>
                          <a:spcPts val="0"/>
                        </a:spcAft>
                        <a:buNone/>
                      </a:pPr>
                      <a:r>
                        <a:rPr lang="en-US" sz="1400" dirty="0">
                          <a:latin typeface="+mj-lt"/>
                          <a:ea typeface="Calibri"/>
                          <a:cs typeface="Calibri"/>
                          <a:sym typeface="Calibri"/>
                        </a:rPr>
                        <a:t>$235m</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extLst>
                  <a:ext uri="{0D108BD9-81ED-4DB2-BD59-A6C34878D82A}">
                    <a16:rowId xmlns="" xmlns:a16="http://schemas.microsoft.com/office/drawing/2014/main" val="10009"/>
                  </a:ext>
                </a:extLst>
              </a:tr>
              <a:tr h="270950">
                <a:tc gridSpan="7">
                  <a:txBody>
                    <a:bodyPr/>
                    <a:lstStyle/>
                    <a:p>
                      <a:pPr marL="60325" marR="0" lvl="0" indent="0" algn="l" rtl="0">
                        <a:lnSpc>
                          <a:spcPct val="100000"/>
                        </a:lnSpc>
                        <a:spcBef>
                          <a:spcPts val="0"/>
                        </a:spcBef>
                        <a:spcAft>
                          <a:spcPts val="0"/>
                        </a:spcAft>
                        <a:buClr>
                          <a:schemeClr val="dk1"/>
                        </a:buClr>
                        <a:buSzPts val="1400"/>
                        <a:buFont typeface="Calibri"/>
                        <a:buNone/>
                      </a:pPr>
                      <a:r>
                        <a:rPr lang="en-US" sz="1400" b="1" dirty="0">
                          <a:solidFill>
                            <a:schemeClr val="tx1"/>
                          </a:solidFill>
                          <a:latin typeface="Calibri"/>
                          <a:ea typeface="Calibri"/>
                          <a:cs typeface="Calibri"/>
                          <a:sym typeface="Calibri"/>
                        </a:rPr>
                        <a:t>4. Increase degree attainment</a:t>
                      </a:r>
                      <a:endParaRPr dirty="0">
                        <a:solidFill>
                          <a:schemeClr val="tx1"/>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3C6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10"/>
                  </a:ext>
                </a:extLst>
              </a:tr>
              <a:tr h="270950">
                <a:tc>
                  <a:txBody>
                    <a:bodyPr/>
                    <a:lstStyle/>
                    <a:p>
                      <a:pPr marL="228600" marR="0" lvl="0" indent="0" algn="l" rtl="0">
                        <a:spcBef>
                          <a:spcPts val="0"/>
                        </a:spcBef>
                        <a:spcAft>
                          <a:spcPts val="0"/>
                        </a:spcAft>
                        <a:buClr>
                          <a:schemeClr val="dk1"/>
                        </a:buClr>
                        <a:buSzPts val="1400"/>
                        <a:buFont typeface="Calibri"/>
                        <a:buNone/>
                      </a:pPr>
                      <a:r>
                        <a:rPr lang="en-US" sz="1400" dirty="0" smtClean="0">
                          <a:latin typeface="+mj-lt"/>
                          <a:ea typeface="Calibri"/>
                          <a:cs typeface="Calibri"/>
                          <a:sym typeface="Calibri"/>
                        </a:rPr>
                        <a:t>Fiscal Year Student Full Time Equivalent (FTE)</a:t>
                      </a:r>
                      <a:endParaRPr sz="1400" dirty="0">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latin typeface="+mj-lt"/>
                        </a:rPr>
                        <a:t>18,492</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17,555</a:t>
                      </a:r>
                      <a:endParaRPr sz="1400" dirty="0">
                        <a:solidFill>
                          <a:schemeClr val="tx1"/>
                        </a:solidFill>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latin typeface="+mj-lt"/>
                        </a:rPr>
                        <a:t>18,433</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19,825</a:t>
                      </a:r>
                      <a:endParaRPr sz="1400" dirty="0">
                        <a:solidFill>
                          <a:schemeClr val="tx1"/>
                        </a:solidFill>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+1,392 (8%)</a:t>
                      </a:r>
                      <a:endParaRPr sz="1400" dirty="0">
                        <a:solidFill>
                          <a:schemeClr val="tx1"/>
                        </a:solidFill>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accent4">
                        <a:lumMod val="20000"/>
                        <a:lumOff val="80000"/>
                      </a:schemeClr>
                    </a:solidFill>
                  </a:tcPr>
                </a:tc>
                <a:tc>
                  <a:txBody>
                    <a:bodyPr/>
                    <a:lstStyle/>
                    <a:p>
                      <a:pPr marL="0" marR="0" lvl="0" indent="0" algn="r" rtl="0">
                        <a:spcBef>
                          <a:spcPts val="0"/>
                        </a:spcBef>
                        <a:spcAft>
                          <a:spcPts val="0"/>
                        </a:spcAft>
                        <a:buNone/>
                      </a:pPr>
                      <a:r>
                        <a:rPr lang="en-US" sz="1400" dirty="0" smtClean="0">
                          <a:latin typeface="+mj-lt"/>
                        </a:rPr>
                        <a:t>28,526</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extLst>
                  <a:ext uri="{0D108BD9-81ED-4DB2-BD59-A6C34878D82A}">
                    <a16:rowId xmlns="" xmlns:a16="http://schemas.microsoft.com/office/drawing/2014/main" val="10011"/>
                  </a:ext>
                </a:extLst>
              </a:tr>
              <a:tr h="270950">
                <a:tc>
                  <a:txBody>
                    <a:bodyPr/>
                    <a:lstStyle/>
                    <a:p>
                      <a:pPr marL="228600" marR="0" lvl="0" indent="0" algn="l" rtl="0">
                        <a:lnSpc>
                          <a:spcPct val="100000"/>
                        </a:lnSpc>
                        <a:spcBef>
                          <a:spcPts val="0"/>
                        </a:spcBef>
                        <a:spcAft>
                          <a:spcPts val="0"/>
                        </a:spcAft>
                        <a:buClr>
                          <a:schemeClr val="dk1"/>
                        </a:buClr>
                        <a:buSzPts val="1400"/>
                        <a:buFont typeface="Calibri"/>
                        <a:buNone/>
                      </a:pPr>
                      <a:r>
                        <a:rPr lang="en-US" sz="1400" dirty="0">
                          <a:latin typeface="+mj-lt"/>
                          <a:ea typeface="Calibri"/>
                          <a:cs typeface="Calibri"/>
                          <a:sym typeface="Calibri"/>
                        </a:rPr>
                        <a:t>Increase completions</a:t>
                      </a:r>
                      <a:endParaRPr sz="1400" dirty="0">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a:latin typeface="+mj-lt"/>
                          <a:ea typeface="Calibri"/>
                          <a:cs typeface="Calibri"/>
                          <a:sym typeface="Calibri"/>
                        </a:rPr>
                        <a:t>4,594</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latin typeface="+mj-lt"/>
                        </a:rPr>
                        <a:t>4,554</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latin typeface="+mj-lt"/>
                        </a:rPr>
                        <a:t>4,781</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5,442</a:t>
                      </a:r>
                      <a:endParaRPr sz="1400" dirty="0">
                        <a:solidFill>
                          <a:schemeClr val="tx1"/>
                        </a:solidFill>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+661 (14%)</a:t>
                      </a:r>
                      <a:endParaRPr sz="1400" dirty="0">
                        <a:solidFill>
                          <a:schemeClr val="tx1"/>
                        </a:solidFill>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accent4">
                        <a:lumMod val="20000"/>
                        <a:lumOff val="80000"/>
                      </a:schemeClr>
                    </a:solidFill>
                  </a:tcPr>
                </a:tc>
                <a:tc>
                  <a:txBody>
                    <a:bodyPr/>
                    <a:lstStyle/>
                    <a:p>
                      <a:pPr marL="0" marR="0" lvl="0" indent="0" algn="r" rtl="0">
                        <a:spcBef>
                          <a:spcPts val="0"/>
                        </a:spcBef>
                        <a:spcAft>
                          <a:spcPts val="0"/>
                        </a:spcAft>
                        <a:buNone/>
                      </a:pPr>
                      <a:r>
                        <a:rPr lang="en-US" sz="1400" dirty="0">
                          <a:latin typeface="+mj-lt"/>
                          <a:ea typeface="Calibri"/>
                          <a:cs typeface="Calibri"/>
                          <a:sym typeface="Calibri"/>
                        </a:rPr>
                        <a:t>10,400</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extLst>
                  <a:ext uri="{0D108BD9-81ED-4DB2-BD59-A6C34878D82A}">
                    <a16:rowId xmlns="" xmlns:a16="http://schemas.microsoft.com/office/drawing/2014/main" val="10012"/>
                  </a:ext>
                </a:extLst>
              </a:tr>
              <a:tr h="270950">
                <a:tc gridSpan="7">
                  <a:txBody>
                    <a:bodyPr/>
                    <a:lstStyle/>
                    <a:p>
                      <a:pPr marL="0" marR="0" lvl="0" indent="0" algn="l" rtl="0">
                        <a:lnSpc>
                          <a:spcPct val="100000"/>
                        </a:lnSpc>
                        <a:spcBef>
                          <a:spcPts val="0"/>
                        </a:spcBef>
                        <a:spcAft>
                          <a:spcPts val="0"/>
                        </a:spcAft>
                        <a:buClr>
                          <a:schemeClr val="dk1"/>
                        </a:buClr>
                        <a:buSzPts val="1400"/>
                        <a:buFont typeface="Calibri"/>
                        <a:buNone/>
                      </a:pPr>
                      <a:r>
                        <a:rPr lang="en-US" sz="1400" b="1" dirty="0">
                          <a:solidFill>
                            <a:schemeClr val="tx1"/>
                          </a:solidFill>
                          <a:latin typeface="Calibri"/>
                          <a:ea typeface="Calibri"/>
                          <a:cs typeface="Calibri"/>
                          <a:sym typeface="Calibri"/>
                        </a:rPr>
                        <a:t>5. Operate more </a:t>
                      </a:r>
                      <a:r>
                        <a:rPr lang="en-US" sz="1400" b="1" dirty="0" smtClean="0">
                          <a:solidFill>
                            <a:schemeClr val="tx1"/>
                          </a:solidFill>
                          <a:latin typeface="Calibri"/>
                          <a:ea typeface="Calibri"/>
                          <a:cs typeface="Calibri"/>
                          <a:sym typeface="Calibri"/>
                        </a:rPr>
                        <a:t>cost</a:t>
                      </a:r>
                      <a:r>
                        <a:rPr lang="en-US" sz="1400" b="1" baseline="0" dirty="0" smtClean="0">
                          <a:solidFill>
                            <a:schemeClr val="tx1"/>
                          </a:solidFill>
                          <a:latin typeface="Calibri"/>
                          <a:ea typeface="Calibri"/>
                          <a:cs typeface="Calibri"/>
                          <a:sym typeface="Calibri"/>
                        </a:rPr>
                        <a:t> </a:t>
                      </a:r>
                      <a:r>
                        <a:rPr lang="en-US" sz="1400" b="1" dirty="0" smtClean="0">
                          <a:solidFill>
                            <a:schemeClr val="tx1"/>
                          </a:solidFill>
                          <a:latin typeface="Calibri"/>
                          <a:ea typeface="Calibri"/>
                          <a:cs typeface="Calibri"/>
                          <a:sym typeface="Calibri"/>
                        </a:rPr>
                        <a:t>effectively</a:t>
                      </a:r>
                      <a:endParaRPr dirty="0">
                        <a:solidFill>
                          <a:schemeClr val="tx1"/>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3C6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13"/>
                  </a:ext>
                </a:extLst>
              </a:tr>
              <a:tr h="343475">
                <a:tc>
                  <a:txBody>
                    <a:bodyPr/>
                    <a:lstStyle/>
                    <a:p>
                      <a:pPr marL="228600" marR="0" lvl="0" indent="0" algn="l" rtl="0">
                        <a:spcBef>
                          <a:spcPts val="0"/>
                        </a:spcBef>
                        <a:spcAft>
                          <a:spcPts val="0"/>
                        </a:spcAft>
                        <a:buClr>
                          <a:schemeClr val="dk1"/>
                        </a:buClr>
                        <a:buSzPts val="1400"/>
                        <a:buFont typeface="Calibri"/>
                        <a:buNone/>
                      </a:pPr>
                      <a:r>
                        <a:rPr lang="en-US" sz="1400" dirty="0">
                          <a:latin typeface="+mj-lt"/>
                          <a:ea typeface="Calibri"/>
                          <a:cs typeface="Calibri"/>
                          <a:sym typeface="Calibri"/>
                        </a:rPr>
                        <a:t>Decrease total cost of education (indirect and direct) per completer</a:t>
                      </a:r>
                      <a:endParaRPr sz="1400" dirty="0">
                        <a:solidFill>
                          <a:srgbClr val="FF0000"/>
                        </a:solidFill>
                        <a:latin typeface="+mj-lt"/>
                        <a:ea typeface="Calibri"/>
                        <a:cs typeface="Calibri"/>
                        <a:sym typeface="Calibri"/>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a:latin typeface="+mj-lt"/>
                          <a:ea typeface="Calibri"/>
                          <a:cs typeface="Calibri"/>
                          <a:sym typeface="Calibri"/>
                        </a:rPr>
                        <a:t>$107.3</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latin typeface="+mj-lt"/>
                        </a:rPr>
                        <a:t>$108.4</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latin typeface="+mj-lt"/>
                        </a:rPr>
                        <a:t>$103.0</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$93.9</a:t>
                      </a:r>
                      <a:endParaRPr sz="1400" dirty="0">
                        <a:solidFill>
                          <a:schemeClr val="tx1"/>
                        </a:solidFill>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-$9.1 (-9%)</a:t>
                      </a:r>
                      <a:endParaRPr sz="1400" dirty="0">
                        <a:solidFill>
                          <a:schemeClr val="tx1"/>
                        </a:solidFill>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accent4">
                        <a:lumMod val="20000"/>
                        <a:lumOff val="80000"/>
                      </a:schemeClr>
                    </a:solidFill>
                  </a:tcPr>
                </a:tc>
                <a:tc>
                  <a:txBody>
                    <a:bodyPr/>
                    <a:lstStyle/>
                    <a:p>
                      <a:pPr marL="0" marR="0" lvl="0" indent="0" algn="r" rtl="0">
                        <a:spcBef>
                          <a:spcPts val="0"/>
                        </a:spcBef>
                        <a:spcAft>
                          <a:spcPts val="0"/>
                        </a:spcAft>
                        <a:buNone/>
                      </a:pPr>
                      <a:r>
                        <a:rPr lang="en-US" sz="1400" dirty="0">
                          <a:latin typeface="+mj-lt"/>
                          <a:ea typeface="Calibri"/>
                          <a:cs typeface="Calibri"/>
                          <a:sym typeface="Calibri"/>
                        </a:rPr>
                        <a:t>$59.0</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extLst>
                  <a:ext uri="{0D108BD9-81ED-4DB2-BD59-A6C34878D82A}">
                    <a16:rowId xmlns="" xmlns:a16="http://schemas.microsoft.com/office/drawing/2014/main" val="10014"/>
                  </a:ext>
                </a:extLst>
              </a:tr>
              <a:tr h="0">
                <a:tc>
                  <a:txBody>
                    <a:bodyPr/>
                    <a:lstStyle/>
                    <a:p>
                      <a:pPr marL="228600" marR="0" lvl="0" indent="0" algn="l" rtl="0">
                        <a:lnSpc>
                          <a:spcPct val="100000"/>
                        </a:lnSpc>
                        <a:spcBef>
                          <a:spcPts val="0"/>
                        </a:spcBef>
                        <a:spcAft>
                          <a:spcPts val="0"/>
                        </a:spcAft>
                        <a:buClr>
                          <a:schemeClr val="dk1"/>
                        </a:buClr>
                        <a:buSzPts val="1400"/>
                        <a:buFont typeface="Calibri"/>
                        <a:buNone/>
                      </a:pPr>
                      <a:r>
                        <a:rPr lang="en-US" sz="1400" dirty="0">
                          <a:latin typeface="+mj-lt"/>
                          <a:ea typeface="Calibri"/>
                          <a:cs typeface="Calibri"/>
                          <a:sym typeface="Calibri"/>
                        </a:rPr>
                        <a:t>Increase annual completions per Full Time Equivalent (FTE)</a:t>
                      </a:r>
                      <a:endParaRPr sz="1400" dirty="0">
                        <a:solidFill>
                          <a:srgbClr val="FF0000"/>
                        </a:solidFill>
                        <a:latin typeface="+mj-lt"/>
                        <a:ea typeface="Calibri"/>
                        <a:cs typeface="Calibri"/>
                        <a:sym typeface="Calibri"/>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a:solidFill>
                            <a:schemeClr val="dk1"/>
                          </a:solidFill>
                          <a:latin typeface="+mj-lt"/>
                          <a:ea typeface="Calibri"/>
                          <a:cs typeface="Calibri"/>
                          <a:sym typeface="Calibri"/>
                        </a:rPr>
                        <a:t>23/100</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latin typeface="+mj-lt"/>
                        </a:rPr>
                        <a:t>23/100</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latin typeface="+mj-lt"/>
                        </a:rPr>
                        <a:t>24/100</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26/100</a:t>
                      </a:r>
                      <a:endParaRPr sz="1400" dirty="0">
                        <a:solidFill>
                          <a:schemeClr val="tx1"/>
                        </a:solidFill>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+1.6 (6%)</a:t>
                      </a:r>
                      <a:endParaRPr sz="1400" dirty="0">
                        <a:solidFill>
                          <a:schemeClr val="tx1"/>
                        </a:solidFill>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accent4">
                        <a:lumMod val="20000"/>
                        <a:lumOff val="80000"/>
                      </a:schemeClr>
                    </a:solidFill>
                  </a:tcPr>
                </a:tc>
                <a:tc>
                  <a:txBody>
                    <a:bodyPr/>
                    <a:lstStyle/>
                    <a:p>
                      <a:pPr marL="0" marR="0" lvl="0" indent="0" algn="r" rtl="0">
                        <a:spcBef>
                          <a:spcPts val="0"/>
                        </a:spcBef>
                        <a:spcAft>
                          <a:spcPts val="0"/>
                        </a:spcAft>
                        <a:buNone/>
                      </a:pPr>
                      <a:r>
                        <a:rPr lang="en-US" sz="1400" dirty="0">
                          <a:latin typeface="+mj-lt"/>
                          <a:ea typeface="Calibri"/>
                          <a:cs typeface="Calibri"/>
                          <a:sym typeface="Calibri"/>
                        </a:rPr>
                        <a:t>35/100</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extLst>
                  <a:ext uri="{0D108BD9-81ED-4DB2-BD59-A6C34878D82A}">
                    <a16:rowId xmlns="" xmlns:a16="http://schemas.microsoft.com/office/drawing/2014/main" val="10015"/>
                  </a:ext>
                </a:extLst>
              </a:tr>
              <a:tr h="297675">
                <a:tc gridSpan="7">
                  <a:txBody>
                    <a:bodyPr/>
                    <a:lstStyle/>
                    <a:p>
                      <a:pPr marL="0" marR="0" lvl="0" indent="0" algn="l" rtl="0">
                        <a:lnSpc>
                          <a:spcPct val="100000"/>
                        </a:lnSpc>
                        <a:spcBef>
                          <a:spcPts val="0"/>
                        </a:spcBef>
                        <a:spcAft>
                          <a:spcPts val="0"/>
                        </a:spcAft>
                        <a:buClr>
                          <a:schemeClr val="dk1"/>
                        </a:buClr>
                        <a:buSzPts val="900"/>
                        <a:buFont typeface="Calibri"/>
                        <a:buNone/>
                      </a:pPr>
                      <a:r>
                        <a:rPr lang="en-US" sz="1400" dirty="0" smtClean="0">
                          <a:latin typeface="+mj-lt"/>
                        </a:rPr>
                        <a:t>Note: Information is reviewed annually</a:t>
                      </a:r>
                      <a:r>
                        <a:rPr lang="en-US" sz="1400" baseline="0" dirty="0" smtClean="0">
                          <a:latin typeface="+mj-lt"/>
                        </a:rPr>
                        <a:t> as part of the President’s performance compensation (quantitative performance goals)</a:t>
                      </a:r>
                    </a:p>
                    <a:p>
                      <a:pPr marL="0" marR="0" lvl="0" indent="0" algn="l" rtl="0">
                        <a:lnSpc>
                          <a:spcPct val="100000"/>
                        </a:lnSpc>
                        <a:spcBef>
                          <a:spcPts val="0"/>
                        </a:spcBef>
                        <a:spcAft>
                          <a:spcPts val="0"/>
                        </a:spcAft>
                        <a:buClr>
                          <a:schemeClr val="dk1"/>
                        </a:buClr>
                        <a:buSzPts val="900"/>
                        <a:buFont typeface="Calibri"/>
                        <a:buNone/>
                      </a:pPr>
                      <a:r>
                        <a:rPr lang="en-US" sz="1200" baseline="0" dirty="0" smtClean="0">
                          <a:latin typeface="+mj-lt"/>
                        </a:rPr>
                        <a:t>1. FY18 observed research expenditures has been revised to reflect final data ($149.9m to $150.7m)</a:t>
                      </a:r>
                      <a:endParaRPr sz="1200" dirty="0">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16"/>
                  </a:ext>
                </a:extLst>
              </a:tr>
            </a:tbl>
          </a:graphicData>
        </a:graphic>
      </p:graphicFrame>
      <p:sp>
        <p:nvSpPr>
          <p:cNvPr id="137" name="Google Shape;137;p19"/>
          <p:cNvSpPr txBox="1"/>
          <p:nvPr/>
        </p:nvSpPr>
        <p:spPr>
          <a:xfrm>
            <a:off x="278525" y="0"/>
            <a:ext cx="11634949" cy="114520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600"/>
              <a:buFont typeface="Calibri"/>
              <a:buNone/>
            </a:pPr>
            <a:r>
              <a:rPr lang="en-US" sz="4000" i="0" u="none" strike="noStrike" cap="none" dirty="0">
                <a:solidFill>
                  <a:schemeClr val="dk1"/>
                </a:solidFill>
                <a:latin typeface="+mj-lt"/>
                <a:ea typeface="Calibri"/>
                <a:cs typeface="Calibri"/>
                <a:sym typeface="Calibri"/>
              </a:rPr>
              <a:t>Goals &amp; Measures </a:t>
            </a:r>
            <a:r>
              <a:rPr lang="en-US" sz="4000" i="0" u="none" strike="noStrike" cap="none" dirty="0" smtClean="0">
                <a:solidFill>
                  <a:schemeClr val="dk1"/>
                </a:solidFill>
                <a:latin typeface="+mj-lt"/>
                <a:ea typeface="Calibri"/>
                <a:cs typeface="Calibri"/>
                <a:sym typeface="Calibri"/>
              </a:rPr>
              <a:t>2017-2025</a:t>
            </a:r>
          </a:p>
          <a:p>
            <a:pPr marL="0" marR="0" lvl="0" indent="0" algn="ctr" rtl="0">
              <a:spcBef>
                <a:spcPts val="0"/>
              </a:spcBef>
              <a:spcAft>
                <a:spcPts val="0"/>
              </a:spcAft>
              <a:buClr>
                <a:schemeClr val="dk1"/>
              </a:buClr>
              <a:buSzPts val="3600"/>
              <a:buFont typeface="Calibri"/>
              <a:buNone/>
            </a:pPr>
            <a:r>
              <a:rPr lang="en-US" sz="2000" dirty="0" smtClean="0">
                <a:solidFill>
                  <a:schemeClr val="dk1"/>
                </a:solidFill>
                <a:latin typeface="+mj-lt"/>
                <a:ea typeface="Calibri"/>
                <a:cs typeface="Calibri"/>
                <a:sym typeface="Calibri"/>
              </a:rPr>
              <a:t>(Tentative, subject to BOR approval)</a:t>
            </a:r>
            <a:endParaRPr lang="en-US" sz="2000" i="0" u="none" strike="noStrike" cap="none" dirty="0" smtClean="0">
              <a:solidFill>
                <a:schemeClr val="dk1"/>
              </a:solidFill>
              <a:latin typeface="+mj-lt"/>
              <a:ea typeface="Calibri"/>
              <a:cs typeface="Calibri"/>
              <a:sym typeface="Calibri"/>
            </a:endParaRPr>
          </a:p>
        </p:txBody>
      </p:sp>
      <p:sp>
        <p:nvSpPr>
          <p:cNvPr id="4" name="Slide Number Placeholder 3"/>
          <p:cNvSpPr>
            <a:spLocks noGrp="1"/>
          </p:cNvSpPr>
          <p:nvPr>
            <p:ph type="sldNum" sz="quarter" idx="12"/>
          </p:nvPr>
        </p:nvSpPr>
        <p:spPr/>
        <p:txBody>
          <a:bodyPr/>
          <a:lstStyle/>
          <a:p>
            <a:fld id="{C4736C24-816A-4C93-B10F-DAAB356A1CF2}" type="slidenum">
              <a:rPr lang="en-US" smtClean="0"/>
              <a:t>18</a:t>
            </a:fld>
            <a:endParaRPr lang="en-US" dirty="0"/>
          </a:p>
        </p:txBody>
      </p:sp>
    </p:spTree>
    <p:extLst>
      <p:ext uri="{BB962C8B-B14F-4D97-AF65-F5344CB8AC3E}">
        <p14:creationId xmlns:p14="http://schemas.microsoft.com/office/powerpoint/2010/main" val="1924272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5372"/>
            <a:ext cx="10515600" cy="615777"/>
          </a:xfrm>
        </p:spPr>
        <p:txBody>
          <a:bodyPr>
            <a:normAutofit fontScale="90000"/>
          </a:bodyPr>
          <a:lstStyle/>
          <a:p>
            <a:pPr algn="ctr"/>
            <a:r>
              <a:rPr lang="en-US" dirty="0" smtClean="0"/>
              <a:t>2040 </a:t>
            </a:r>
            <a:r>
              <a:rPr lang="en-US" sz="3600" i="1" dirty="0"/>
              <a:t>– </a:t>
            </a:r>
            <a:r>
              <a:rPr lang="en-US" sz="3600" i="1" dirty="0" smtClean="0"/>
              <a:t>BOR Strategies</a:t>
            </a:r>
            <a:endParaRPr lang="en-US" sz="3600" i="1" dirty="0"/>
          </a:p>
        </p:txBody>
      </p:sp>
      <p:sp>
        <p:nvSpPr>
          <p:cNvPr id="3" name="Content Placeholder 2"/>
          <p:cNvSpPr>
            <a:spLocks noGrp="1"/>
          </p:cNvSpPr>
          <p:nvPr>
            <p:ph idx="1"/>
          </p:nvPr>
        </p:nvSpPr>
        <p:spPr>
          <a:xfrm>
            <a:off x="838200" y="945502"/>
            <a:ext cx="10515600" cy="5355771"/>
          </a:xfrm>
        </p:spPr>
        <p:txBody>
          <a:bodyPr>
            <a:normAutofit/>
          </a:bodyPr>
          <a:lstStyle/>
          <a:p>
            <a:pPr marL="0" indent="0" algn="ctr">
              <a:buNone/>
            </a:pPr>
            <a:r>
              <a:rPr lang="en-US" sz="2400" i="1" dirty="0" smtClean="0">
                <a:latin typeface="+mj-lt"/>
              </a:rPr>
              <a:t>We will grow UA in its service and leadership for Alaska by:</a:t>
            </a:r>
          </a:p>
        </p:txBody>
      </p:sp>
      <p:graphicFrame>
        <p:nvGraphicFramePr>
          <p:cNvPr id="6" name="Table 5"/>
          <p:cNvGraphicFramePr>
            <a:graphicFrameLocks noGrp="1"/>
          </p:cNvGraphicFramePr>
          <p:nvPr>
            <p:extLst>
              <p:ext uri="{D42A27DB-BD31-4B8C-83A1-F6EECF244321}">
                <p14:modId xmlns:p14="http://schemas.microsoft.com/office/powerpoint/2010/main" val="1808276102"/>
              </p:ext>
            </p:extLst>
          </p:nvPr>
        </p:nvGraphicFramePr>
        <p:xfrm>
          <a:off x="994228" y="1567880"/>
          <a:ext cx="10203544" cy="4663440"/>
        </p:xfrm>
        <a:graphic>
          <a:graphicData uri="http://schemas.openxmlformats.org/drawingml/2006/table">
            <a:tbl>
              <a:tblPr firstRow="1" bandRow="1">
                <a:tableStyleId>{5C22544A-7EE6-4342-B048-85BDC9FD1C3A}</a:tableStyleId>
              </a:tblPr>
              <a:tblGrid>
                <a:gridCol w="5101772">
                  <a:extLst>
                    <a:ext uri="{9D8B030D-6E8A-4147-A177-3AD203B41FA5}">
                      <a16:colId xmlns:a16="http://schemas.microsoft.com/office/drawing/2014/main" xmlns="" val="3500728330"/>
                    </a:ext>
                  </a:extLst>
                </a:gridCol>
                <a:gridCol w="5101772">
                  <a:extLst>
                    <a:ext uri="{9D8B030D-6E8A-4147-A177-3AD203B41FA5}">
                      <a16:colId xmlns:a16="http://schemas.microsoft.com/office/drawing/2014/main" xmlns="" val="850828865"/>
                    </a:ext>
                  </a:extLst>
                </a:gridCol>
              </a:tblGrid>
              <a:tr h="370840">
                <a:tc>
                  <a:txBody>
                    <a:bodyPr/>
                    <a:lstStyle/>
                    <a:p>
                      <a:pPr marL="0" indent="0">
                        <a:buNone/>
                      </a:pPr>
                      <a:r>
                        <a:rPr lang="en-US" sz="1600" b="1" kern="1200" dirty="0" smtClean="0">
                          <a:solidFill>
                            <a:schemeClr val="tx1"/>
                          </a:solidFill>
                          <a:latin typeface="+mj-lt"/>
                          <a:ea typeface="+mn-ea"/>
                          <a:cs typeface="+mn-cs"/>
                        </a:rPr>
                        <a:t>Taking care of the basics</a:t>
                      </a:r>
                    </a:p>
                    <a:p>
                      <a:pPr marL="630237" indent="-285750">
                        <a:buFont typeface="Arial" panose="020B0604020202020204" pitchFamily="34" charset="0"/>
                        <a:buChar char="•"/>
                      </a:pPr>
                      <a:r>
                        <a:rPr lang="en-US" sz="1600" b="0" kern="1200" dirty="0" smtClean="0">
                          <a:solidFill>
                            <a:schemeClr val="tx1"/>
                          </a:solidFill>
                          <a:latin typeface="+mj-lt"/>
                          <a:ea typeface="+mn-ea"/>
                          <a:cs typeface="+mn-cs"/>
                        </a:rPr>
                        <a:t>Campus safety and respect</a:t>
                      </a:r>
                    </a:p>
                    <a:p>
                      <a:pPr marL="630237" indent="-285750">
                        <a:buFont typeface="Arial" panose="020B0604020202020204" pitchFamily="34" charset="0"/>
                        <a:buChar char="•"/>
                      </a:pPr>
                      <a:r>
                        <a:rPr lang="en-US" sz="1600" b="0" kern="1200" dirty="0" smtClean="0">
                          <a:solidFill>
                            <a:schemeClr val="tx1"/>
                          </a:solidFill>
                          <a:latin typeface="+mj-lt"/>
                          <a:ea typeface="+mn-ea"/>
                          <a:cs typeface="+mn-cs"/>
                        </a:rPr>
                        <a:t>Competitive and fair compensation</a:t>
                      </a:r>
                    </a:p>
                    <a:p>
                      <a:pPr marL="630237" indent="-285750">
                        <a:buFont typeface="Arial" panose="020B0604020202020204" pitchFamily="34" charset="0"/>
                        <a:buChar char="•"/>
                      </a:pPr>
                      <a:r>
                        <a:rPr lang="en-US" sz="1600" b="0" kern="1200" dirty="0" smtClean="0">
                          <a:solidFill>
                            <a:schemeClr val="tx1"/>
                          </a:solidFill>
                          <a:latin typeface="+mj-lt"/>
                          <a:ea typeface="+mn-ea"/>
                          <a:cs typeface="+mn-cs"/>
                        </a:rPr>
                        <a:t>Facility maintenance</a:t>
                      </a:r>
                    </a:p>
                    <a:p>
                      <a:pPr marL="630237" indent="-285750">
                        <a:buFont typeface="Arial" panose="020B0604020202020204" pitchFamily="34" charset="0"/>
                        <a:buChar char="•"/>
                      </a:pPr>
                      <a:r>
                        <a:rPr lang="en-US" sz="1600" b="0" kern="1200" dirty="0" smtClean="0">
                          <a:solidFill>
                            <a:schemeClr val="tx1"/>
                          </a:solidFill>
                          <a:latin typeface="+mj-lt"/>
                          <a:ea typeface="+mn-ea"/>
                          <a:cs typeface="+mn-cs"/>
                        </a:rPr>
                        <a:t>Efficiency / Productivity</a:t>
                      </a:r>
                    </a:p>
                  </a:txBody>
                  <a:tcPr>
                    <a:solidFill>
                      <a:schemeClr val="bg1"/>
                    </a:solidFill>
                  </a:tcPr>
                </a:tc>
                <a:tc>
                  <a:txBody>
                    <a:bodyPr/>
                    <a:lstStyle/>
                    <a:p>
                      <a:pPr marL="0" indent="0">
                        <a:buNone/>
                      </a:pPr>
                      <a:r>
                        <a:rPr lang="en-US" sz="1600" b="1" kern="1200" dirty="0" smtClean="0">
                          <a:solidFill>
                            <a:schemeClr val="tx1"/>
                          </a:solidFill>
                          <a:latin typeface="+mj-lt"/>
                          <a:ea typeface="+mn-ea"/>
                          <a:cs typeface="+mn-cs"/>
                        </a:rPr>
                        <a:t>Growing our own</a:t>
                      </a:r>
                    </a:p>
                    <a:p>
                      <a:pPr marL="630237" indent="-285750">
                        <a:buFont typeface="Arial" panose="020B0604020202020204" pitchFamily="34" charset="0"/>
                        <a:buChar char="•"/>
                      </a:pPr>
                      <a:r>
                        <a:rPr lang="en-US" sz="1600" b="0" kern="1200" dirty="0" smtClean="0">
                          <a:solidFill>
                            <a:schemeClr val="tx1"/>
                          </a:solidFill>
                          <a:latin typeface="+mj-lt"/>
                          <a:ea typeface="+mn-ea"/>
                          <a:cs typeface="+mn-cs"/>
                        </a:rPr>
                        <a:t>Construction and vocational</a:t>
                      </a:r>
                    </a:p>
                    <a:p>
                      <a:pPr marL="630237" indent="-285750">
                        <a:buFont typeface="Arial" panose="020B0604020202020204" pitchFamily="34" charset="0"/>
                        <a:buChar char="•"/>
                      </a:pPr>
                      <a:r>
                        <a:rPr lang="en-US" sz="1600" b="0" kern="1200" dirty="0" smtClean="0">
                          <a:solidFill>
                            <a:schemeClr val="tx1"/>
                          </a:solidFill>
                          <a:latin typeface="+mj-lt"/>
                          <a:ea typeface="+mn-ea"/>
                          <a:cs typeface="+mn-cs"/>
                        </a:rPr>
                        <a:t>Teachers and health care professionals</a:t>
                      </a:r>
                    </a:p>
                    <a:p>
                      <a:pPr marL="630237" indent="-285750">
                        <a:buFont typeface="Arial" panose="020B0604020202020204" pitchFamily="34" charset="0"/>
                        <a:buChar char="•"/>
                      </a:pPr>
                      <a:r>
                        <a:rPr lang="en-US" sz="1600" b="0" kern="1200" dirty="0" smtClean="0">
                          <a:solidFill>
                            <a:schemeClr val="tx1"/>
                          </a:solidFill>
                          <a:latin typeface="+mj-lt"/>
                          <a:ea typeface="+mn-ea"/>
                          <a:cs typeface="+mn-cs"/>
                        </a:rPr>
                        <a:t>Engineers</a:t>
                      </a:r>
                    </a:p>
                    <a:p>
                      <a:pPr marL="630237" indent="-285750">
                        <a:buFont typeface="Arial" panose="020B0604020202020204" pitchFamily="34" charset="0"/>
                        <a:buChar char="•"/>
                      </a:pPr>
                      <a:r>
                        <a:rPr lang="en-US" sz="1600" b="0" kern="1200" dirty="0" smtClean="0">
                          <a:solidFill>
                            <a:schemeClr val="tx1"/>
                          </a:solidFill>
                          <a:latin typeface="+mj-lt"/>
                          <a:ea typeface="+mn-ea"/>
                          <a:cs typeface="+mn-cs"/>
                        </a:rPr>
                        <a:t>Researchers</a:t>
                      </a:r>
                    </a:p>
                    <a:p>
                      <a:pPr marL="630237" indent="-285750">
                        <a:buFont typeface="Arial" panose="020B0604020202020204" pitchFamily="34" charset="0"/>
                        <a:buChar char="•"/>
                      </a:pPr>
                      <a:r>
                        <a:rPr lang="en-US" sz="1600" b="0" kern="1200" dirty="0" smtClean="0">
                          <a:solidFill>
                            <a:schemeClr val="tx1"/>
                          </a:solidFill>
                          <a:latin typeface="+mj-lt"/>
                          <a:ea typeface="+mn-ea"/>
                          <a:cs typeface="+mn-cs"/>
                        </a:rPr>
                        <a:t>Student recruitment, retention, and completion</a:t>
                      </a:r>
                    </a:p>
                  </a:txBody>
                  <a:tcPr>
                    <a:solidFill>
                      <a:schemeClr val="bg1"/>
                    </a:solidFill>
                  </a:tcPr>
                </a:tc>
                <a:extLst>
                  <a:ext uri="{0D108BD9-81ED-4DB2-BD59-A6C34878D82A}">
                    <a16:rowId xmlns:a16="http://schemas.microsoft.com/office/drawing/2014/main" xmlns="" val="3274168313"/>
                  </a:ext>
                </a:extLst>
              </a:tr>
              <a:tr h="370840">
                <a:tc>
                  <a:txBody>
                    <a:bodyPr/>
                    <a:lstStyle/>
                    <a:p>
                      <a:pPr marL="0" indent="0">
                        <a:buFont typeface="Arial" panose="020B0604020202020204" pitchFamily="34" charset="0"/>
                        <a:buNone/>
                      </a:pPr>
                      <a:r>
                        <a:rPr lang="en-US" sz="1600" b="1" kern="1200" dirty="0" smtClean="0">
                          <a:solidFill>
                            <a:schemeClr val="tx1"/>
                          </a:solidFill>
                          <a:latin typeface="+mj-lt"/>
                          <a:ea typeface="+mn-ea"/>
                          <a:cs typeface="+mn-cs"/>
                        </a:rPr>
                        <a:t>Leveraging partnerships</a:t>
                      </a:r>
                    </a:p>
                    <a:p>
                      <a:pPr marL="628650" indent="-285750">
                        <a:buFont typeface="Arial" panose="020B0604020202020204" pitchFamily="34" charset="0"/>
                        <a:buChar char="•"/>
                      </a:pPr>
                      <a:r>
                        <a:rPr lang="en-US" sz="1600" b="0" kern="1200" dirty="0" smtClean="0">
                          <a:solidFill>
                            <a:schemeClr val="tx1"/>
                          </a:solidFill>
                          <a:latin typeface="+mj-lt"/>
                          <a:ea typeface="+mn-ea"/>
                          <a:cs typeface="+mn-cs"/>
                        </a:rPr>
                        <a:t>K-12 (dual enrollment, teachers, leaders)</a:t>
                      </a:r>
                    </a:p>
                    <a:p>
                      <a:pPr marL="628650" indent="-285750">
                        <a:buFont typeface="Arial" panose="020B0604020202020204" pitchFamily="34" charset="0"/>
                        <a:buChar char="•"/>
                      </a:pPr>
                      <a:r>
                        <a:rPr lang="en-US" sz="1600" b="0" kern="1200" dirty="0" smtClean="0">
                          <a:solidFill>
                            <a:schemeClr val="tx1"/>
                          </a:solidFill>
                          <a:latin typeface="+mj-lt"/>
                          <a:ea typeface="+mn-ea"/>
                          <a:cs typeface="+mn-cs"/>
                        </a:rPr>
                        <a:t>Industry / Employers (ANCSA corporations, tribes, health care, resource development, gas line, maritime, military)</a:t>
                      </a:r>
                    </a:p>
                    <a:p>
                      <a:pPr marL="628650" indent="-285750">
                        <a:buFont typeface="Arial" panose="020B0604020202020204" pitchFamily="34" charset="0"/>
                        <a:buChar char="•"/>
                      </a:pPr>
                      <a:r>
                        <a:rPr lang="en-US" sz="1600" b="0" kern="1200" dirty="0" smtClean="0">
                          <a:solidFill>
                            <a:schemeClr val="tx1"/>
                          </a:solidFill>
                          <a:latin typeface="+mj-lt"/>
                          <a:ea typeface="+mn-ea"/>
                          <a:cs typeface="+mn-cs"/>
                        </a:rPr>
                        <a:t>Local, state, and federal agencies</a:t>
                      </a:r>
                    </a:p>
                    <a:p>
                      <a:pPr marL="628650" indent="-285750">
                        <a:buFont typeface="Arial" panose="020B0604020202020204" pitchFamily="34" charset="0"/>
                        <a:buChar char="•"/>
                      </a:pPr>
                      <a:r>
                        <a:rPr lang="en-US" sz="1600" b="0" kern="1200" dirty="0" smtClean="0">
                          <a:solidFill>
                            <a:schemeClr val="tx1"/>
                          </a:solidFill>
                          <a:latin typeface="+mj-lt"/>
                          <a:ea typeface="+mn-ea"/>
                          <a:cs typeface="+mn-cs"/>
                        </a:rPr>
                        <a:t>International universities and NGOs</a:t>
                      </a:r>
                    </a:p>
                  </a:txBody>
                  <a:tcPr>
                    <a:solidFill>
                      <a:schemeClr val="bg1"/>
                    </a:solidFill>
                  </a:tcPr>
                </a:tc>
                <a:tc>
                  <a:txBody>
                    <a:bodyPr/>
                    <a:lstStyle/>
                    <a:p>
                      <a:pPr marL="0" indent="0">
                        <a:buNone/>
                      </a:pPr>
                      <a:r>
                        <a:rPr lang="en-US" sz="1600" b="1" kern="1200" dirty="0" smtClean="0">
                          <a:solidFill>
                            <a:schemeClr val="tx1"/>
                          </a:solidFill>
                          <a:latin typeface="+mj-lt"/>
                          <a:ea typeface="+mn-ea"/>
                          <a:cs typeface="+mn-cs"/>
                        </a:rPr>
                        <a:t>Building on our competitive advantages</a:t>
                      </a:r>
                    </a:p>
                    <a:p>
                      <a:pPr marL="628650" indent="-285750">
                        <a:buFont typeface="Arial" panose="020B0604020202020204" pitchFamily="34" charset="0"/>
                        <a:buChar char="•"/>
                      </a:pPr>
                      <a:r>
                        <a:rPr lang="en-US" sz="1600" b="0" kern="1200" dirty="0" smtClean="0">
                          <a:solidFill>
                            <a:schemeClr val="tx1"/>
                          </a:solidFill>
                          <a:latin typeface="+mj-lt"/>
                          <a:ea typeface="+mn-ea"/>
                          <a:cs typeface="+mn-cs"/>
                        </a:rPr>
                        <a:t>Energy </a:t>
                      </a:r>
                    </a:p>
                    <a:p>
                      <a:pPr marL="628650" indent="-285750">
                        <a:buFont typeface="Arial" panose="020B0604020202020204" pitchFamily="34" charset="0"/>
                        <a:buChar char="•"/>
                      </a:pPr>
                      <a:r>
                        <a:rPr lang="en-US" sz="1600" b="0" kern="1200" dirty="0" smtClean="0">
                          <a:solidFill>
                            <a:schemeClr val="tx1"/>
                          </a:solidFill>
                          <a:latin typeface="+mj-lt"/>
                          <a:ea typeface="+mn-ea"/>
                          <a:cs typeface="+mn-cs"/>
                        </a:rPr>
                        <a:t>Climate change</a:t>
                      </a:r>
                    </a:p>
                    <a:p>
                      <a:pPr marL="628650" indent="-285750">
                        <a:buFont typeface="Arial" panose="020B0604020202020204" pitchFamily="34" charset="0"/>
                        <a:buChar char="•"/>
                      </a:pPr>
                      <a:r>
                        <a:rPr lang="en-US" sz="1600" b="0" kern="1200" dirty="0" smtClean="0">
                          <a:solidFill>
                            <a:schemeClr val="tx1"/>
                          </a:solidFill>
                          <a:latin typeface="+mj-lt"/>
                          <a:ea typeface="+mn-ea"/>
                          <a:cs typeface="+mn-cs"/>
                        </a:rPr>
                        <a:t>Indigenous studies</a:t>
                      </a:r>
                    </a:p>
                    <a:p>
                      <a:pPr marL="628650" indent="-285750">
                        <a:buFont typeface="Arial" panose="020B0604020202020204" pitchFamily="34" charset="0"/>
                        <a:buChar char="•"/>
                      </a:pPr>
                      <a:r>
                        <a:rPr lang="en-US" sz="1600" b="0" kern="1200" dirty="0" smtClean="0">
                          <a:solidFill>
                            <a:schemeClr val="tx1"/>
                          </a:solidFill>
                          <a:latin typeface="+mj-lt"/>
                          <a:ea typeface="+mn-ea"/>
                          <a:cs typeface="+mn-cs"/>
                        </a:rPr>
                        <a:t>On-line courses / programs in areas of excellence (e.g.,</a:t>
                      </a:r>
                      <a:r>
                        <a:rPr lang="en-US" sz="1600" b="0" kern="1200" baseline="0" dirty="0" smtClean="0">
                          <a:solidFill>
                            <a:schemeClr val="tx1"/>
                          </a:solidFill>
                          <a:latin typeface="+mj-lt"/>
                          <a:ea typeface="+mn-ea"/>
                          <a:cs typeface="+mn-cs"/>
                        </a:rPr>
                        <a:t> </a:t>
                      </a:r>
                      <a:r>
                        <a:rPr lang="en-US" sz="1600" b="0" kern="1200" dirty="0" smtClean="0">
                          <a:solidFill>
                            <a:schemeClr val="tx1"/>
                          </a:solidFill>
                          <a:latin typeface="+mj-lt"/>
                          <a:ea typeface="+mn-ea"/>
                          <a:cs typeface="+mn-cs"/>
                        </a:rPr>
                        <a:t>Arctic studies, project management/logistics, Indigenous</a:t>
                      </a:r>
                      <a:r>
                        <a:rPr lang="en-US" sz="1600" b="0" kern="1200" baseline="0" dirty="0" smtClean="0">
                          <a:solidFill>
                            <a:schemeClr val="tx1"/>
                          </a:solidFill>
                          <a:latin typeface="+mj-lt"/>
                          <a:ea typeface="+mn-ea"/>
                          <a:cs typeface="+mn-cs"/>
                        </a:rPr>
                        <a:t> studies, Homeland Security, OneHealth)</a:t>
                      </a:r>
                      <a:endParaRPr lang="en-US" sz="1600" b="0" kern="1200" dirty="0" smtClean="0">
                        <a:solidFill>
                          <a:schemeClr val="tx1"/>
                        </a:solidFill>
                        <a:latin typeface="+mj-lt"/>
                        <a:ea typeface="+mn-ea"/>
                        <a:cs typeface="+mn-cs"/>
                      </a:endParaRPr>
                    </a:p>
                  </a:txBody>
                  <a:tcPr>
                    <a:solidFill>
                      <a:schemeClr val="bg1"/>
                    </a:solidFill>
                  </a:tcPr>
                </a:tc>
                <a:extLst>
                  <a:ext uri="{0D108BD9-81ED-4DB2-BD59-A6C34878D82A}">
                    <a16:rowId xmlns:a16="http://schemas.microsoft.com/office/drawing/2014/main" xmlns="" val="2408618631"/>
                  </a:ext>
                </a:extLst>
              </a:tr>
              <a:tr h="370840">
                <a:tc>
                  <a:txBody>
                    <a:bodyPr/>
                    <a:lstStyle/>
                    <a:p>
                      <a:pPr marL="0" indent="0">
                        <a:buNone/>
                      </a:pPr>
                      <a:r>
                        <a:rPr lang="en-US" sz="1600" b="1" kern="1200" dirty="0" smtClean="0">
                          <a:solidFill>
                            <a:schemeClr val="tx1"/>
                          </a:solidFill>
                          <a:latin typeface="+mj-lt"/>
                          <a:ea typeface="+mn-ea"/>
                          <a:cs typeface="+mn-cs"/>
                        </a:rPr>
                        <a:t>Leading innovation and creativity</a:t>
                      </a:r>
                    </a:p>
                    <a:p>
                      <a:pPr marL="628650" indent="-285750">
                        <a:buFont typeface="Arial" panose="020B0604020202020204" pitchFamily="34" charset="0"/>
                        <a:buChar char="•"/>
                      </a:pPr>
                      <a:r>
                        <a:rPr lang="en-US" sz="1600" b="0" kern="1200" dirty="0" smtClean="0">
                          <a:solidFill>
                            <a:schemeClr val="tx1"/>
                          </a:solidFill>
                          <a:latin typeface="+mj-lt"/>
                          <a:ea typeface="+mn-ea"/>
                          <a:cs typeface="+mn-cs"/>
                        </a:rPr>
                        <a:t>Commercialization of UA research</a:t>
                      </a:r>
                    </a:p>
                    <a:p>
                      <a:pPr marL="628650" indent="-285750">
                        <a:buFont typeface="Arial" panose="020B0604020202020204" pitchFamily="34" charset="0"/>
                        <a:buChar char="•"/>
                      </a:pPr>
                      <a:r>
                        <a:rPr lang="en-US" sz="1600" b="0" kern="1200" dirty="0" smtClean="0">
                          <a:solidFill>
                            <a:schemeClr val="tx1"/>
                          </a:solidFill>
                          <a:latin typeface="+mj-lt"/>
                          <a:ea typeface="+mn-ea"/>
                          <a:cs typeface="+mn-cs"/>
                        </a:rPr>
                        <a:t>Creating new technologies, solutions to problems</a:t>
                      </a:r>
                    </a:p>
                    <a:p>
                      <a:pPr marL="628650" indent="-285750">
                        <a:buFont typeface="Arial" panose="020B0604020202020204" pitchFamily="34" charset="0"/>
                        <a:buChar char="•"/>
                      </a:pPr>
                      <a:r>
                        <a:rPr lang="en-US" sz="1600" b="0" kern="1200" dirty="0" smtClean="0">
                          <a:solidFill>
                            <a:schemeClr val="tx1"/>
                          </a:solidFill>
                          <a:latin typeface="+mj-lt"/>
                          <a:ea typeface="+mn-ea"/>
                          <a:cs typeface="+mn-cs"/>
                        </a:rPr>
                        <a:t>Integrating</a:t>
                      </a:r>
                      <a:r>
                        <a:rPr lang="en-US" sz="1600" b="0" kern="1200" baseline="0" dirty="0" smtClean="0">
                          <a:solidFill>
                            <a:schemeClr val="tx1"/>
                          </a:solidFill>
                          <a:latin typeface="+mj-lt"/>
                          <a:ea typeface="+mn-ea"/>
                          <a:cs typeface="+mn-cs"/>
                        </a:rPr>
                        <a:t> traditional and new knowledge</a:t>
                      </a:r>
                      <a:endParaRPr lang="en-US" sz="1600" b="0" kern="1200" dirty="0" smtClean="0">
                        <a:solidFill>
                          <a:schemeClr val="tx1"/>
                        </a:solidFill>
                        <a:latin typeface="+mj-lt"/>
                        <a:ea typeface="+mn-ea"/>
                        <a:cs typeface="+mn-cs"/>
                      </a:endParaRPr>
                    </a:p>
                    <a:p>
                      <a:endParaRPr lang="en-US" sz="1600" b="0" dirty="0">
                        <a:solidFill>
                          <a:schemeClr val="tx1"/>
                        </a:solidFill>
                        <a:latin typeface="+mj-lt"/>
                      </a:endParaRPr>
                    </a:p>
                  </a:txBody>
                  <a:tcPr>
                    <a:solidFill>
                      <a:schemeClr val="bg1"/>
                    </a:solidFill>
                  </a:tcPr>
                </a:tc>
                <a:tc>
                  <a:txBody>
                    <a:bodyPr/>
                    <a:lstStyle/>
                    <a:p>
                      <a:r>
                        <a:rPr lang="en-US" sz="1600" b="1" dirty="0" smtClean="0">
                          <a:solidFill>
                            <a:schemeClr val="tx1"/>
                          </a:solidFill>
                          <a:latin typeface="+mj-lt"/>
                        </a:rPr>
                        <a:t>Taking the long view</a:t>
                      </a:r>
                    </a:p>
                    <a:p>
                      <a:pPr marL="628650" indent="-285750">
                        <a:buFont typeface="Arial" panose="020B0604020202020204" pitchFamily="34" charset="0"/>
                        <a:buChar char="•"/>
                      </a:pPr>
                      <a:r>
                        <a:rPr lang="en-US" sz="1600" b="0" dirty="0" smtClean="0">
                          <a:solidFill>
                            <a:schemeClr val="tx1"/>
                          </a:solidFill>
                          <a:latin typeface="+mj-lt"/>
                        </a:rPr>
                        <a:t>Foster</a:t>
                      </a:r>
                      <a:r>
                        <a:rPr lang="en-US" sz="1600" b="0" baseline="0" dirty="0" smtClean="0">
                          <a:solidFill>
                            <a:schemeClr val="tx1"/>
                          </a:solidFill>
                          <a:latin typeface="+mj-lt"/>
                        </a:rPr>
                        <a:t> long term strategic planning</a:t>
                      </a:r>
                    </a:p>
                    <a:p>
                      <a:pPr marL="628650" indent="-285750">
                        <a:buFont typeface="Arial" panose="020B0604020202020204" pitchFamily="34" charset="0"/>
                        <a:buChar char="•"/>
                      </a:pPr>
                      <a:r>
                        <a:rPr lang="en-US" sz="1600" b="0" baseline="0" dirty="0" smtClean="0">
                          <a:solidFill>
                            <a:schemeClr val="tx1"/>
                          </a:solidFill>
                          <a:latin typeface="+mj-lt"/>
                        </a:rPr>
                        <a:t>Focus on quality</a:t>
                      </a:r>
                    </a:p>
                    <a:p>
                      <a:pPr marL="628650" indent="-285750">
                        <a:buFont typeface="Arial" panose="020B0604020202020204" pitchFamily="34" charset="0"/>
                        <a:buChar char="•"/>
                      </a:pPr>
                      <a:r>
                        <a:rPr lang="en-US" sz="1600" b="0" baseline="0" dirty="0" smtClean="0">
                          <a:solidFill>
                            <a:schemeClr val="tx1"/>
                          </a:solidFill>
                          <a:latin typeface="+mj-lt"/>
                        </a:rPr>
                        <a:t>Invest in leadership</a:t>
                      </a:r>
                      <a:endParaRPr lang="en-US" sz="1600" b="0" dirty="0">
                        <a:solidFill>
                          <a:schemeClr val="tx1"/>
                        </a:solidFill>
                        <a:latin typeface="+mj-lt"/>
                      </a:endParaRPr>
                    </a:p>
                  </a:txBody>
                  <a:tcPr>
                    <a:solidFill>
                      <a:schemeClr val="bg1"/>
                    </a:solidFill>
                  </a:tcPr>
                </a:tc>
                <a:extLst>
                  <a:ext uri="{0D108BD9-81ED-4DB2-BD59-A6C34878D82A}">
                    <a16:rowId xmlns:a16="http://schemas.microsoft.com/office/drawing/2014/main" xmlns="" val="2321975647"/>
                  </a:ext>
                </a:extLst>
              </a:tr>
            </a:tbl>
          </a:graphicData>
        </a:graphic>
      </p:graphicFrame>
      <p:sp>
        <p:nvSpPr>
          <p:cNvPr id="5" name="Slide Number Placeholder 4"/>
          <p:cNvSpPr>
            <a:spLocks noGrp="1"/>
          </p:cNvSpPr>
          <p:nvPr>
            <p:ph type="sldNum" sz="quarter" idx="12"/>
          </p:nvPr>
        </p:nvSpPr>
        <p:spPr/>
        <p:txBody>
          <a:bodyPr/>
          <a:lstStyle/>
          <a:p>
            <a:fld id="{C4736C24-816A-4C93-B10F-DAAB356A1CF2}" type="slidenum">
              <a:rPr lang="en-US" smtClean="0"/>
              <a:t>19</a:t>
            </a:fld>
            <a:endParaRPr lang="en-US" dirty="0"/>
          </a:p>
        </p:txBody>
      </p:sp>
    </p:spTree>
    <p:extLst>
      <p:ext uri="{BB962C8B-B14F-4D97-AF65-F5344CB8AC3E}">
        <p14:creationId xmlns:p14="http://schemas.microsoft.com/office/powerpoint/2010/main" val="1640547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005"/>
            <a:ext cx="10515600" cy="1005840"/>
          </a:xfrm>
        </p:spPr>
        <p:txBody>
          <a:bodyPr>
            <a:normAutofit/>
          </a:bodyPr>
          <a:lstStyle/>
          <a:p>
            <a:pPr algn="ctr"/>
            <a:r>
              <a:rPr lang="en-US" sz="4000" dirty="0" smtClean="0"/>
              <a:t>Overview</a:t>
            </a:r>
            <a:endParaRPr lang="en-US" sz="4000" dirty="0"/>
          </a:p>
        </p:txBody>
      </p:sp>
      <p:sp>
        <p:nvSpPr>
          <p:cNvPr id="3" name="Content Placeholder 2"/>
          <p:cNvSpPr>
            <a:spLocks noGrp="1"/>
          </p:cNvSpPr>
          <p:nvPr>
            <p:ph idx="1"/>
          </p:nvPr>
        </p:nvSpPr>
        <p:spPr>
          <a:xfrm>
            <a:off x="838200" y="1072342"/>
            <a:ext cx="10515600" cy="5390103"/>
          </a:xfrm>
        </p:spPr>
        <p:txBody>
          <a:bodyPr>
            <a:normAutofit/>
          </a:bodyPr>
          <a:lstStyle/>
          <a:p>
            <a:pPr marL="0" indent="0">
              <a:buNone/>
            </a:pPr>
            <a:endParaRPr lang="en-US" dirty="0">
              <a:latin typeface="+mj-lt"/>
            </a:endParaRPr>
          </a:p>
          <a:p>
            <a:pPr marL="0" indent="0">
              <a:buNone/>
            </a:pPr>
            <a:endParaRPr lang="en-US" dirty="0">
              <a:latin typeface="+mj-lt"/>
            </a:endParaRPr>
          </a:p>
          <a:p>
            <a:pPr marL="514350" indent="-514350">
              <a:buFont typeface="+mj-lt"/>
              <a:buAutoNum type="arabicPeriod"/>
            </a:pPr>
            <a:r>
              <a:rPr lang="en-US" dirty="0" smtClean="0">
                <a:latin typeface="+mj-lt"/>
              </a:rPr>
              <a:t>Why we are here</a:t>
            </a:r>
          </a:p>
          <a:p>
            <a:pPr marL="514350" indent="-514350">
              <a:buFont typeface="+mj-lt"/>
              <a:buAutoNum type="arabicPeriod"/>
            </a:pPr>
            <a:endParaRPr lang="en-US" dirty="0">
              <a:latin typeface="+mj-lt"/>
            </a:endParaRPr>
          </a:p>
          <a:p>
            <a:pPr marL="514350" indent="-514350">
              <a:buFont typeface="+mj-lt"/>
              <a:buAutoNum type="arabicPeriod"/>
            </a:pPr>
            <a:r>
              <a:rPr lang="en-US" dirty="0" smtClean="0">
                <a:latin typeface="+mj-lt"/>
              </a:rPr>
              <a:t>The </a:t>
            </a:r>
            <a:r>
              <a:rPr lang="en-US" dirty="0">
                <a:latin typeface="+mj-lt"/>
              </a:rPr>
              <a:t>b</a:t>
            </a:r>
            <a:r>
              <a:rPr lang="en-US" dirty="0" smtClean="0">
                <a:latin typeface="+mj-lt"/>
              </a:rPr>
              <a:t>ig picture</a:t>
            </a:r>
          </a:p>
          <a:p>
            <a:pPr marL="514350" indent="-514350">
              <a:buFont typeface="+mj-lt"/>
              <a:buAutoNum type="arabicPeriod"/>
            </a:pPr>
            <a:endParaRPr lang="en-US" sz="2800" dirty="0">
              <a:latin typeface="+mj-lt"/>
            </a:endParaRPr>
          </a:p>
          <a:p>
            <a:pPr marL="514350" indent="-514350">
              <a:buFont typeface="+mj-lt"/>
              <a:buAutoNum type="arabicPeriod"/>
            </a:pPr>
            <a:r>
              <a:rPr lang="en-US" dirty="0" smtClean="0">
                <a:latin typeface="+mj-lt"/>
              </a:rPr>
              <a:t>Near term</a:t>
            </a:r>
            <a:endParaRPr lang="en-US" sz="2800" dirty="0">
              <a:latin typeface="+mj-lt"/>
            </a:endParaRPr>
          </a:p>
        </p:txBody>
      </p:sp>
      <p:sp>
        <p:nvSpPr>
          <p:cNvPr id="4" name="Slide Number Placeholder 3"/>
          <p:cNvSpPr>
            <a:spLocks noGrp="1"/>
          </p:cNvSpPr>
          <p:nvPr>
            <p:ph type="sldNum" sz="quarter" idx="12"/>
          </p:nvPr>
        </p:nvSpPr>
        <p:spPr/>
        <p:txBody>
          <a:bodyPr/>
          <a:lstStyle/>
          <a:p>
            <a:fld id="{C4736C24-816A-4C93-B10F-DAAB356A1CF2}" type="slidenum">
              <a:rPr lang="en-US" smtClean="0"/>
              <a:t>2</a:t>
            </a:fld>
            <a:endParaRPr lang="en-US" dirty="0"/>
          </a:p>
        </p:txBody>
      </p:sp>
    </p:spTree>
    <p:extLst>
      <p:ext uri="{BB962C8B-B14F-4D97-AF65-F5344CB8AC3E}">
        <p14:creationId xmlns:p14="http://schemas.microsoft.com/office/powerpoint/2010/main" val="2926653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5372"/>
            <a:ext cx="10515600" cy="615777"/>
          </a:xfrm>
        </p:spPr>
        <p:txBody>
          <a:bodyPr>
            <a:normAutofit fontScale="90000"/>
          </a:bodyPr>
          <a:lstStyle/>
          <a:p>
            <a:pPr algn="ctr"/>
            <a:r>
              <a:rPr lang="en-US" dirty="0" smtClean="0"/>
              <a:t>2040  - </a:t>
            </a:r>
            <a:r>
              <a:rPr lang="en-US" sz="3600" i="1" dirty="0" smtClean="0"/>
              <a:t>World Building</a:t>
            </a:r>
            <a:endParaRPr lang="en-US" sz="3600" i="1" dirty="0"/>
          </a:p>
        </p:txBody>
      </p:sp>
      <p:sp>
        <p:nvSpPr>
          <p:cNvPr id="3" name="Content Placeholder 2"/>
          <p:cNvSpPr>
            <a:spLocks noGrp="1"/>
          </p:cNvSpPr>
          <p:nvPr>
            <p:ph idx="1"/>
          </p:nvPr>
        </p:nvSpPr>
        <p:spPr>
          <a:xfrm>
            <a:off x="838200" y="945502"/>
            <a:ext cx="10515600" cy="5355771"/>
          </a:xfrm>
        </p:spPr>
        <p:txBody>
          <a:bodyPr>
            <a:normAutofit/>
          </a:bodyPr>
          <a:lstStyle/>
          <a:p>
            <a:pPr marL="0" indent="0" algn="ctr">
              <a:buNone/>
            </a:pPr>
            <a:r>
              <a:rPr lang="en-US" sz="2400" i="1" dirty="0" smtClean="0">
                <a:latin typeface="+mj-lt"/>
              </a:rPr>
              <a:t>We will grow UA in its service and leadership for Alaska by:</a:t>
            </a:r>
          </a:p>
        </p:txBody>
      </p:sp>
      <p:graphicFrame>
        <p:nvGraphicFramePr>
          <p:cNvPr id="6" name="Table 5"/>
          <p:cNvGraphicFramePr>
            <a:graphicFrameLocks noGrp="1"/>
          </p:cNvGraphicFramePr>
          <p:nvPr>
            <p:extLst/>
          </p:nvPr>
        </p:nvGraphicFramePr>
        <p:xfrm>
          <a:off x="994227" y="1567879"/>
          <a:ext cx="9659395" cy="5076079"/>
        </p:xfrm>
        <a:graphic>
          <a:graphicData uri="http://schemas.openxmlformats.org/drawingml/2006/table">
            <a:tbl>
              <a:tblPr firstRow="1" bandRow="1">
                <a:tableStyleId>{5C22544A-7EE6-4342-B048-85BDC9FD1C3A}</a:tableStyleId>
              </a:tblPr>
              <a:tblGrid>
                <a:gridCol w="9659395">
                  <a:extLst>
                    <a:ext uri="{9D8B030D-6E8A-4147-A177-3AD203B41FA5}">
                      <a16:colId xmlns="" xmlns:a16="http://schemas.microsoft.com/office/drawing/2014/main" val="3500728330"/>
                    </a:ext>
                  </a:extLst>
                </a:gridCol>
              </a:tblGrid>
              <a:tr h="2187154">
                <a:tc>
                  <a:txBody>
                    <a:bodyPr/>
                    <a:lstStyle/>
                    <a:p>
                      <a:pPr marL="0" indent="0">
                        <a:buNone/>
                      </a:pPr>
                      <a:r>
                        <a:rPr lang="en-US" sz="1600" b="1" kern="1200" dirty="0" smtClean="0">
                          <a:solidFill>
                            <a:schemeClr val="tx1"/>
                          </a:solidFill>
                          <a:latin typeface="+mj-lt"/>
                          <a:ea typeface="+mn-ea"/>
                          <a:cs typeface="+mn-cs"/>
                        </a:rPr>
                        <a:t>Creating a vision for UA</a:t>
                      </a:r>
                      <a:r>
                        <a:rPr lang="en-US" sz="1600" b="1" kern="1200" baseline="0" dirty="0" smtClean="0">
                          <a:solidFill>
                            <a:schemeClr val="tx1"/>
                          </a:solidFill>
                          <a:latin typeface="+mj-lt"/>
                          <a:ea typeface="+mn-ea"/>
                          <a:cs typeface="+mn-cs"/>
                        </a:rPr>
                        <a:t> 2040 based on World Building</a:t>
                      </a:r>
                    </a:p>
                    <a:p>
                      <a:pPr marL="690563" indent="-285750">
                        <a:buFont typeface="Arial" panose="020B0604020202020204" pitchFamily="34" charset="0"/>
                        <a:buChar char="•"/>
                      </a:pPr>
                      <a:r>
                        <a:rPr lang="en-US" sz="1600" b="0" kern="1200" baseline="0" dirty="0" smtClean="0">
                          <a:solidFill>
                            <a:schemeClr val="tx1"/>
                          </a:solidFill>
                          <a:latin typeface="+mj-lt"/>
                          <a:ea typeface="+mn-ea"/>
                          <a:cs typeface="+mn-cs"/>
                        </a:rPr>
                        <a:t>survey research, asking </a:t>
                      </a:r>
                    </a:p>
                    <a:p>
                      <a:pPr marL="1198563" indent="-285750">
                        <a:buFont typeface="Arial" panose="020B0604020202020204" pitchFamily="34" charset="0"/>
                        <a:buChar char="•"/>
                      </a:pPr>
                      <a:r>
                        <a:rPr lang="en-US" sz="1600" b="0" kern="1200" dirty="0" smtClean="0">
                          <a:solidFill>
                            <a:schemeClr val="tx1"/>
                          </a:solidFill>
                          <a:latin typeface="+mj-lt"/>
                          <a:ea typeface="+mn-ea"/>
                          <a:cs typeface="+mn-cs"/>
                        </a:rPr>
                        <a:t>what’s important?</a:t>
                      </a:r>
                    </a:p>
                    <a:p>
                      <a:pPr marL="1198563" indent="-285750">
                        <a:buFont typeface="Arial" panose="020B0604020202020204" pitchFamily="34" charset="0"/>
                        <a:buChar char="•"/>
                      </a:pPr>
                      <a:r>
                        <a:rPr lang="en-US" sz="1600" b="0" kern="1200" baseline="0" dirty="0" smtClean="0">
                          <a:solidFill>
                            <a:schemeClr val="tx1"/>
                          </a:solidFill>
                          <a:latin typeface="+mj-lt"/>
                          <a:ea typeface="+mn-ea"/>
                          <a:cs typeface="+mn-cs"/>
                        </a:rPr>
                        <a:t>what’s difficult?</a:t>
                      </a:r>
                    </a:p>
                    <a:p>
                      <a:pPr marL="1198563" indent="-285750">
                        <a:buFont typeface="Arial" panose="020B0604020202020204" pitchFamily="34" charset="0"/>
                        <a:buChar char="•"/>
                      </a:pPr>
                      <a:r>
                        <a:rPr lang="en-US" sz="1600" b="0" kern="1200" baseline="0" dirty="0" smtClean="0">
                          <a:solidFill>
                            <a:schemeClr val="tx1"/>
                          </a:solidFill>
                          <a:latin typeface="+mj-lt"/>
                          <a:ea typeface="+mn-ea"/>
                          <a:cs typeface="+mn-cs"/>
                        </a:rPr>
                        <a:t>what are the “must haves”?</a:t>
                      </a:r>
                    </a:p>
                    <a:p>
                      <a:pPr marL="1198563" indent="-285750">
                        <a:buFont typeface="Arial" panose="020B0604020202020204" pitchFamily="34" charset="0"/>
                        <a:buChar char="•"/>
                      </a:pPr>
                      <a:r>
                        <a:rPr lang="en-US" sz="1600" b="0" kern="1200" baseline="0" dirty="0" smtClean="0">
                          <a:solidFill>
                            <a:schemeClr val="tx1"/>
                          </a:solidFill>
                          <a:latin typeface="+mj-lt"/>
                          <a:ea typeface="+mn-ea"/>
                          <a:cs typeface="+mn-cs"/>
                        </a:rPr>
                        <a:t>what are the barriers to these must haves?</a:t>
                      </a:r>
                    </a:p>
                    <a:p>
                      <a:pPr marL="1198563" indent="-285750">
                        <a:buFont typeface="Arial" panose="020B0604020202020204" pitchFamily="34" charset="0"/>
                        <a:buChar char="•"/>
                      </a:pPr>
                      <a:r>
                        <a:rPr lang="en-US" sz="1600" b="0" kern="1200" baseline="0" dirty="0" smtClean="0">
                          <a:solidFill>
                            <a:schemeClr val="tx1"/>
                          </a:solidFill>
                          <a:latin typeface="+mj-lt"/>
                          <a:ea typeface="+mn-ea"/>
                          <a:cs typeface="+mn-cs"/>
                        </a:rPr>
                        <a:t>what are our challenges?</a:t>
                      </a:r>
                    </a:p>
                    <a:p>
                      <a:pPr marL="1198563" indent="-285750">
                        <a:buFont typeface="Arial" panose="020B0604020202020204" pitchFamily="34" charset="0"/>
                        <a:buChar char="•"/>
                      </a:pPr>
                      <a:r>
                        <a:rPr lang="en-US" sz="1600" b="0" kern="1200" baseline="0" dirty="0" smtClean="0">
                          <a:solidFill>
                            <a:schemeClr val="tx1"/>
                          </a:solidFill>
                          <a:latin typeface="+mj-lt"/>
                          <a:ea typeface="+mn-ea"/>
                          <a:cs typeface="+mn-cs"/>
                        </a:rPr>
                        <a:t>how about our strengths?</a:t>
                      </a:r>
                    </a:p>
                    <a:p>
                      <a:pPr marL="1198563" indent="-285750">
                        <a:buFont typeface="Arial" panose="020B0604020202020204" pitchFamily="34" charset="0"/>
                        <a:buChar char="•"/>
                      </a:pPr>
                      <a:r>
                        <a:rPr lang="en-US" sz="1600" b="0" kern="1200" baseline="0" dirty="0" smtClean="0">
                          <a:solidFill>
                            <a:schemeClr val="tx1"/>
                          </a:solidFill>
                          <a:latin typeface="+mj-lt"/>
                          <a:ea typeface="+mn-ea"/>
                          <a:cs typeface="+mn-cs"/>
                        </a:rPr>
                        <a:t>what are the metaphors and the visions for the university we all want?</a:t>
                      </a:r>
                    </a:p>
                    <a:p>
                      <a:pPr marL="690563" indent="-285750">
                        <a:buFont typeface="Arial" panose="020B0604020202020204" pitchFamily="34" charset="0"/>
                        <a:buChar char="•"/>
                      </a:pPr>
                      <a:r>
                        <a:rPr lang="en-US" sz="1600" b="0" kern="1200" baseline="0" dirty="0" smtClean="0">
                          <a:solidFill>
                            <a:schemeClr val="tx1"/>
                          </a:solidFill>
                          <a:latin typeface="+mj-lt"/>
                          <a:ea typeface="+mn-ea"/>
                          <a:cs typeface="+mn-cs"/>
                        </a:rPr>
                        <a:t>community research and provocations, asking “what if, why not?”</a:t>
                      </a:r>
                    </a:p>
                  </a:txBody>
                  <a:tcPr>
                    <a:solidFill>
                      <a:schemeClr val="bg1"/>
                    </a:solidFill>
                  </a:tcPr>
                </a:tc>
                <a:extLst>
                  <a:ext uri="{0D108BD9-81ED-4DB2-BD59-A6C34878D82A}">
                    <a16:rowId xmlns="" xmlns:a16="http://schemas.microsoft.com/office/drawing/2014/main" val="3274168313"/>
                  </a:ext>
                </a:extLst>
              </a:tr>
              <a:tr h="1664849">
                <a:tc>
                  <a:txBody>
                    <a:bodyPr/>
                    <a:lstStyle/>
                    <a:p>
                      <a:pPr marL="0" indent="0">
                        <a:buFont typeface="Arial" panose="020B0604020202020204" pitchFamily="34" charset="0"/>
                        <a:buNone/>
                      </a:pPr>
                      <a:r>
                        <a:rPr lang="en-US" sz="1600" b="1" kern="1200" baseline="0" dirty="0" smtClean="0">
                          <a:solidFill>
                            <a:schemeClr val="tx1"/>
                          </a:solidFill>
                          <a:latin typeface="+mj-lt"/>
                          <a:ea typeface="+mn-ea"/>
                          <a:cs typeface="+mn-cs"/>
                        </a:rPr>
                        <a:t>Developing an interactive website that</a:t>
                      </a:r>
                    </a:p>
                    <a:p>
                      <a:pPr marL="690563" indent="-285750">
                        <a:buFont typeface="Arial" panose="020B0604020202020204" pitchFamily="34" charset="0"/>
                        <a:buChar char="•"/>
                      </a:pPr>
                      <a:r>
                        <a:rPr lang="en-US" sz="1600" b="0" kern="1200" baseline="0" dirty="0" smtClean="0">
                          <a:solidFill>
                            <a:schemeClr val="tx1"/>
                          </a:solidFill>
                          <a:latin typeface="+mj-lt"/>
                          <a:ea typeface="+mn-ea"/>
                          <a:cs typeface="+mn-cs"/>
                        </a:rPr>
                        <a:t>reflects the vision</a:t>
                      </a:r>
                    </a:p>
                    <a:p>
                      <a:pPr marL="690563" indent="-285750">
                        <a:buFont typeface="Arial" panose="020B0604020202020204" pitchFamily="34" charset="0"/>
                        <a:buChar char="•"/>
                      </a:pPr>
                      <a:r>
                        <a:rPr lang="en-US" sz="1600" b="0" kern="1200" baseline="0" dirty="0" smtClean="0">
                          <a:solidFill>
                            <a:schemeClr val="tx1"/>
                          </a:solidFill>
                          <a:latin typeface="+mj-lt"/>
                          <a:ea typeface="+mn-ea"/>
                          <a:cs typeface="+mn-cs"/>
                        </a:rPr>
                        <a:t>includes creative new programs</a:t>
                      </a:r>
                    </a:p>
                    <a:p>
                      <a:pPr marL="690563" indent="-285750">
                        <a:buFont typeface="Arial" panose="020B0604020202020204" pitchFamily="34" charset="0"/>
                        <a:buChar char="•"/>
                      </a:pPr>
                      <a:r>
                        <a:rPr lang="en-US" sz="1600" b="0" kern="1200" baseline="0" dirty="0" smtClean="0">
                          <a:solidFill>
                            <a:schemeClr val="tx1"/>
                          </a:solidFill>
                          <a:latin typeface="+mj-lt"/>
                          <a:ea typeface="+mn-ea"/>
                          <a:cs typeface="+mn-cs"/>
                        </a:rPr>
                        <a:t>invokes the power of narrative, of characters we want to create</a:t>
                      </a:r>
                    </a:p>
                    <a:p>
                      <a:pPr marL="690563" indent="-285750">
                        <a:buFont typeface="Arial" panose="020B0604020202020204" pitchFamily="34" charset="0"/>
                        <a:buChar char="•"/>
                      </a:pPr>
                      <a:r>
                        <a:rPr lang="en-US" sz="1600" b="0" kern="1200" baseline="0" dirty="0" smtClean="0">
                          <a:solidFill>
                            <a:schemeClr val="tx1"/>
                          </a:solidFill>
                          <a:latin typeface="+mj-lt"/>
                          <a:ea typeface="+mn-ea"/>
                          <a:cs typeface="+mn-cs"/>
                        </a:rPr>
                        <a:t>uses state of the art design</a:t>
                      </a:r>
                    </a:p>
                    <a:p>
                      <a:pPr marL="690563" indent="-285750">
                        <a:buFont typeface="Arial" panose="020B0604020202020204" pitchFamily="34" charset="0"/>
                        <a:buChar char="•"/>
                      </a:pPr>
                      <a:r>
                        <a:rPr lang="en-US" sz="1600" b="0" kern="1200" baseline="0" dirty="0" smtClean="0">
                          <a:solidFill>
                            <a:schemeClr val="tx1"/>
                          </a:solidFill>
                          <a:latin typeface="+mj-lt"/>
                          <a:ea typeface="+mn-ea"/>
                          <a:cs typeface="+mn-cs"/>
                        </a:rPr>
                        <a:t>invites interest, exploration and perhaps even partnership and support</a:t>
                      </a:r>
                    </a:p>
                  </a:txBody>
                  <a:tcPr>
                    <a:solidFill>
                      <a:schemeClr val="bg1"/>
                    </a:solidFill>
                  </a:tcPr>
                </a:tc>
                <a:extLst>
                  <a:ext uri="{0D108BD9-81ED-4DB2-BD59-A6C34878D82A}">
                    <a16:rowId xmlns="" xmlns:a16="http://schemas.microsoft.com/office/drawing/2014/main" val="2408618631"/>
                  </a:ext>
                </a:extLst>
              </a:tr>
              <a:tr h="881390">
                <a:tc>
                  <a:txBody>
                    <a:bodyPr/>
                    <a:lstStyle/>
                    <a:p>
                      <a:pPr marL="0" indent="0">
                        <a:buNone/>
                      </a:pPr>
                      <a:r>
                        <a:rPr lang="en-US" sz="1600" b="1" kern="1200" dirty="0" smtClean="0">
                          <a:solidFill>
                            <a:schemeClr val="tx1"/>
                          </a:solidFill>
                          <a:latin typeface="+mj-lt"/>
                          <a:ea typeface="+mn-ea"/>
                          <a:cs typeface="+mn-cs"/>
                        </a:rPr>
                        <a:t>Tracing back from 2040 to today</a:t>
                      </a:r>
                    </a:p>
                    <a:p>
                      <a:pPr marL="690563" indent="-285750">
                        <a:buFont typeface="Arial" panose="020B0604020202020204" pitchFamily="34" charset="0"/>
                        <a:buChar char="•"/>
                        <a:tabLst>
                          <a:tab pos="690563" algn="l"/>
                        </a:tabLst>
                      </a:pPr>
                      <a:r>
                        <a:rPr lang="en-US" sz="1600" b="0" dirty="0" smtClean="0">
                          <a:solidFill>
                            <a:schemeClr val="tx1"/>
                          </a:solidFill>
                          <a:latin typeface="+mj-lt"/>
                        </a:rPr>
                        <a:t>asking</a:t>
                      </a:r>
                      <a:r>
                        <a:rPr lang="en-US" sz="1600" b="0" baseline="0" dirty="0" smtClean="0">
                          <a:solidFill>
                            <a:schemeClr val="tx1"/>
                          </a:solidFill>
                          <a:latin typeface="+mj-lt"/>
                        </a:rPr>
                        <a:t> ourselves, what must we do today to realize the vision?</a:t>
                      </a:r>
                    </a:p>
                    <a:p>
                      <a:pPr marL="690563" indent="-285750">
                        <a:buFont typeface="Arial" panose="020B0604020202020204" pitchFamily="34" charset="0"/>
                        <a:buChar char="•"/>
                        <a:tabLst>
                          <a:tab pos="690563" algn="l"/>
                        </a:tabLst>
                      </a:pPr>
                      <a:r>
                        <a:rPr lang="en-US" sz="1600" b="0" baseline="0" dirty="0" smtClean="0">
                          <a:solidFill>
                            <a:schemeClr val="tx1"/>
                          </a:solidFill>
                          <a:latin typeface="+mj-lt"/>
                        </a:rPr>
                        <a:t>what can we put in our FY2020 budget that gets us started?</a:t>
                      </a:r>
                      <a:endParaRPr lang="en-US" sz="1600" b="0" dirty="0">
                        <a:solidFill>
                          <a:schemeClr val="tx1"/>
                        </a:solidFill>
                        <a:latin typeface="+mj-lt"/>
                      </a:endParaRPr>
                    </a:p>
                  </a:txBody>
                  <a:tcPr>
                    <a:solidFill>
                      <a:schemeClr val="bg1"/>
                    </a:solidFill>
                  </a:tcPr>
                </a:tc>
                <a:extLst>
                  <a:ext uri="{0D108BD9-81ED-4DB2-BD59-A6C34878D82A}">
                    <a16:rowId xmlns="" xmlns:a16="http://schemas.microsoft.com/office/drawing/2014/main" val="2321975647"/>
                  </a:ext>
                </a:extLst>
              </a:tr>
            </a:tbl>
          </a:graphicData>
        </a:graphic>
      </p:graphicFrame>
      <p:sp>
        <p:nvSpPr>
          <p:cNvPr id="5" name="Slide Number Placeholder 4"/>
          <p:cNvSpPr>
            <a:spLocks noGrp="1"/>
          </p:cNvSpPr>
          <p:nvPr>
            <p:ph type="sldNum" sz="quarter" idx="12"/>
          </p:nvPr>
        </p:nvSpPr>
        <p:spPr/>
        <p:txBody>
          <a:bodyPr/>
          <a:lstStyle/>
          <a:p>
            <a:fld id="{C4736C24-816A-4C93-B10F-DAAB356A1CF2}" type="slidenum">
              <a:rPr lang="en-US" smtClean="0"/>
              <a:t>20</a:t>
            </a:fld>
            <a:endParaRPr lang="en-US" dirty="0"/>
          </a:p>
        </p:txBody>
      </p:sp>
    </p:spTree>
    <p:extLst>
      <p:ext uri="{BB962C8B-B14F-4D97-AF65-F5344CB8AC3E}">
        <p14:creationId xmlns:p14="http://schemas.microsoft.com/office/powerpoint/2010/main" val="1483109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uaa.alaska.edu/admissions/_images/_hero-images/Admissions_Summer_1200x5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12192000" cy="57912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 y="1066800"/>
            <a:ext cx="12192000" cy="5796630"/>
          </a:xfrm>
          <a:prstGeom prst="rect">
            <a:avLst/>
          </a:prstGeom>
          <a:solidFill>
            <a:srgbClr val="7F7F7F">
              <a:alpha val="4941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2BB67F73-54D3-2B46-BFF2-F9E7E04D063E}"/>
              </a:ext>
            </a:extLst>
          </p:cNvPr>
          <p:cNvPicPr>
            <a:picLocks noChangeAspect="1"/>
          </p:cNvPicPr>
          <p:nvPr/>
        </p:nvPicPr>
        <p:blipFill rotWithShape="1">
          <a:blip r:embed="rId4"/>
          <a:srcRect t="7611"/>
          <a:stretch/>
        </p:blipFill>
        <p:spPr>
          <a:xfrm>
            <a:off x="441009" y="4519301"/>
            <a:ext cx="2852898" cy="1931555"/>
          </a:xfrm>
          <a:prstGeom prst="rect">
            <a:avLst/>
          </a:prstGeom>
          <a:ln w="38100">
            <a:solidFill>
              <a:schemeClr val="tx1"/>
            </a:solidFill>
          </a:ln>
        </p:spPr>
      </p:pic>
      <p:pic>
        <p:nvPicPr>
          <p:cNvPr id="7" name="Picture 6">
            <a:extLst>
              <a:ext uri="{FF2B5EF4-FFF2-40B4-BE49-F238E27FC236}">
                <a16:creationId xmlns:a16="http://schemas.microsoft.com/office/drawing/2014/main" xmlns="" id="{F79E4810-FB08-784D-809D-933979180695}"/>
              </a:ext>
            </a:extLst>
          </p:cNvPr>
          <p:cNvPicPr>
            <a:picLocks noChangeAspect="1"/>
          </p:cNvPicPr>
          <p:nvPr/>
        </p:nvPicPr>
        <p:blipFill>
          <a:blip r:embed="rId5"/>
          <a:stretch>
            <a:fillRect/>
          </a:stretch>
        </p:blipFill>
        <p:spPr>
          <a:xfrm>
            <a:off x="9882074" y="4593266"/>
            <a:ext cx="1857590" cy="1857590"/>
          </a:xfrm>
          <a:prstGeom prst="rect">
            <a:avLst/>
          </a:prstGeom>
          <a:ln w="38100">
            <a:solidFill>
              <a:schemeClr val="tx1"/>
            </a:solidFill>
          </a:ln>
        </p:spPr>
      </p:pic>
      <p:sp>
        <p:nvSpPr>
          <p:cNvPr id="5" name="Title 1">
            <a:extLst>
              <a:ext uri="{FF2B5EF4-FFF2-40B4-BE49-F238E27FC236}">
                <a16:creationId xmlns:a16="http://schemas.microsoft.com/office/drawing/2014/main" xmlns="" id="{1A128CD4-9B45-BB4E-9B74-B4EFA23B1B88}"/>
              </a:ext>
            </a:extLst>
          </p:cNvPr>
          <p:cNvSpPr txBox="1">
            <a:spLocks/>
          </p:cNvSpPr>
          <p:nvPr/>
        </p:nvSpPr>
        <p:spPr>
          <a:xfrm>
            <a:off x="1324509" y="120560"/>
            <a:ext cx="9922259" cy="1237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3600" b="1" dirty="0"/>
              <a:t/>
            </a:r>
            <a:br>
              <a:rPr lang="en-US" sz="3600" b="1" dirty="0"/>
            </a:br>
            <a:r>
              <a:rPr lang="en-US" sz="3600" b="1" i="1" dirty="0"/>
              <a:t>Stakeholder Interests from World Build </a:t>
            </a:r>
            <a:r>
              <a:rPr lang="en-US" sz="3600" b="1" i="1" dirty="0" smtClean="0"/>
              <a:t>Surveys</a:t>
            </a:r>
            <a:endParaRPr lang="en-US" sz="3600" b="1" i="1" dirty="0"/>
          </a:p>
        </p:txBody>
      </p:sp>
      <p:sp>
        <p:nvSpPr>
          <p:cNvPr id="2" name="TextBox 1"/>
          <p:cNvSpPr txBox="1"/>
          <p:nvPr/>
        </p:nvSpPr>
        <p:spPr>
          <a:xfrm>
            <a:off x="441007" y="1783080"/>
            <a:ext cx="11217591" cy="2308324"/>
          </a:xfrm>
          <a:prstGeom prst="rect">
            <a:avLst/>
          </a:prstGeom>
          <a:noFill/>
        </p:spPr>
        <p:txBody>
          <a:bodyPr wrap="square" rtlCol="0">
            <a:spAutoFit/>
          </a:bodyPr>
          <a:lstStyle/>
          <a:p>
            <a:r>
              <a:rPr lang="en-US" sz="2400" b="1" dirty="0">
                <a:solidFill>
                  <a:schemeClr val="bg1"/>
                </a:solidFill>
              </a:rPr>
              <a:t>A cross-section of 132 stakeholders were surveyed about an initiative in which higher education helps to build the Alaska of the future.  The survey had </a:t>
            </a:r>
            <a:r>
              <a:rPr lang="en-US" sz="2400" b="1" dirty="0" smtClean="0">
                <a:solidFill>
                  <a:schemeClr val="bg1"/>
                </a:solidFill>
              </a:rPr>
              <a:t>four components: </a:t>
            </a:r>
            <a:endParaRPr lang="en-US" sz="2400" b="1" dirty="0">
              <a:solidFill>
                <a:schemeClr val="bg1"/>
              </a:solidFill>
            </a:endParaRPr>
          </a:p>
          <a:p>
            <a:r>
              <a:rPr lang="en-US" sz="2400" b="1" dirty="0">
                <a:solidFill>
                  <a:schemeClr val="bg1"/>
                </a:solidFill>
              </a:rPr>
              <a:t>	1. A summary </a:t>
            </a:r>
            <a:r>
              <a:rPr lang="en-US" sz="2400" b="1" dirty="0" smtClean="0">
                <a:solidFill>
                  <a:schemeClr val="bg1"/>
                </a:solidFill>
              </a:rPr>
              <a:t>of “must </a:t>
            </a:r>
            <a:r>
              <a:rPr lang="en-US" sz="2400" b="1" dirty="0">
                <a:solidFill>
                  <a:schemeClr val="bg1"/>
                </a:solidFill>
              </a:rPr>
              <a:t>haves” and the barriers to achieving them</a:t>
            </a:r>
          </a:p>
          <a:p>
            <a:r>
              <a:rPr lang="en-US" sz="2400" b="1" dirty="0">
                <a:solidFill>
                  <a:schemeClr val="bg1"/>
                </a:solidFill>
              </a:rPr>
              <a:t>	2. Provocations: Importance – </a:t>
            </a:r>
            <a:r>
              <a:rPr lang="en-US" sz="2400" b="1" dirty="0" smtClean="0">
                <a:solidFill>
                  <a:schemeClr val="bg1"/>
                </a:solidFill>
              </a:rPr>
              <a:t>Difficulty = Gap</a:t>
            </a:r>
          </a:p>
          <a:p>
            <a:r>
              <a:rPr lang="en-US" sz="2400" b="1" dirty="0">
                <a:solidFill>
                  <a:schemeClr val="bg1"/>
                </a:solidFill>
              </a:rPr>
              <a:t>	3. Challenges and Strengths</a:t>
            </a:r>
          </a:p>
          <a:p>
            <a:r>
              <a:rPr lang="en-US" sz="2400" b="1" dirty="0">
                <a:solidFill>
                  <a:schemeClr val="bg1"/>
                </a:solidFill>
              </a:rPr>
              <a:t>	4. Metaphors and Vision</a:t>
            </a:r>
          </a:p>
        </p:txBody>
      </p:sp>
    </p:spTree>
    <p:extLst>
      <p:ext uri="{BB962C8B-B14F-4D97-AF65-F5344CB8AC3E}">
        <p14:creationId xmlns:p14="http://schemas.microsoft.com/office/powerpoint/2010/main" val="2113921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biLevel thresh="50000"/>
          </a:blip>
          <a:stretch>
            <a:fillRect/>
          </a:stretch>
        </p:blipFill>
        <p:spPr>
          <a:xfrm>
            <a:off x="0" y="3568"/>
            <a:ext cx="12192000" cy="6850864"/>
          </a:xfrm>
          <a:prstGeom prst="rect">
            <a:avLst/>
          </a:prstGeom>
        </p:spPr>
      </p:pic>
      <p:sp>
        <p:nvSpPr>
          <p:cNvPr id="4" name="TextBox 3"/>
          <p:cNvSpPr txBox="1"/>
          <p:nvPr/>
        </p:nvSpPr>
        <p:spPr>
          <a:xfrm>
            <a:off x="8634714" y="6632143"/>
            <a:ext cx="3568861" cy="246221"/>
          </a:xfrm>
          <a:prstGeom prst="rect">
            <a:avLst/>
          </a:prstGeom>
          <a:noFill/>
        </p:spPr>
        <p:txBody>
          <a:bodyPr wrap="square" rtlCol="0">
            <a:spAutoFit/>
          </a:bodyPr>
          <a:lstStyle/>
          <a:p>
            <a:pPr algn="r"/>
            <a:r>
              <a:rPr lang="en-US" sz="1000" i="1" dirty="0">
                <a:solidFill>
                  <a:schemeClr val="bg1"/>
                </a:solidFill>
              </a:rPr>
              <a:t>Source:  UofA Fairbanks and Alaska DNR</a:t>
            </a:r>
          </a:p>
        </p:txBody>
      </p:sp>
      <p:sp>
        <p:nvSpPr>
          <p:cNvPr id="6" name="Rectangle 5"/>
          <p:cNvSpPr/>
          <p:nvPr/>
        </p:nvSpPr>
        <p:spPr>
          <a:xfrm>
            <a:off x="0" y="5355"/>
            <a:ext cx="12192000" cy="4385014"/>
          </a:xfrm>
          <a:prstGeom prst="rect">
            <a:avLst/>
          </a:prstGeom>
          <a:solidFill>
            <a:srgbClr val="7F7F7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5785492" y="1171941"/>
            <a:ext cx="6033226" cy="3218428"/>
          </a:xfrm>
          <a:prstGeom prst="rect">
            <a:avLst/>
          </a:prstGeom>
          <a:ln>
            <a:solidFill>
              <a:schemeClr val="tx1"/>
            </a:solidFill>
          </a:ln>
        </p:spPr>
      </p:pic>
      <p:pic>
        <p:nvPicPr>
          <p:cNvPr id="3" name="Picture 2"/>
          <p:cNvPicPr>
            <a:picLocks noChangeAspect="1"/>
          </p:cNvPicPr>
          <p:nvPr/>
        </p:nvPicPr>
        <p:blipFill>
          <a:blip r:embed="rId4"/>
          <a:stretch>
            <a:fillRect/>
          </a:stretch>
        </p:blipFill>
        <p:spPr>
          <a:xfrm>
            <a:off x="363765" y="1171941"/>
            <a:ext cx="5219752" cy="3218428"/>
          </a:xfrm>
          <a:prstGeom prst="rect">
            <a:avLst/>
          </a:prstGeom>
          <a:ln>
            <a:solidFill>
              <a:schemeClr val="tx1"/>
            </a:solidFill>
          </a:ln>
        </p:spPr>
      </p:pic>
      <p:sp>
        <p:nvSpPr>
          <p:cNvPr id="11" name="TextBox 10">
            <a:extLst>
              <a:ext uri="{FF2B5EF4-FFF2-40B4-BE49-F238E27FC236}">
                <a16:creationId xmlns:a16="http://schemas.microsoft.com/office/drawing/2014/main" xmlns="" id="{EB996316-0E3A-4144-A220-1CFC609CB997}"/>
              </a:ext>
            </a:extLst>
          </p:cNvPr>
          <p:cNvSpPr txBox="1"/>
          <p:nvPr/>
        </p:nvSpPr>
        <p:spPr>
          <a:xfrm>
            <a:off x="1488924" y="325164"/>
            <a:ext cx="2882348" cy="584775"/>
          </a:xfrm>
          <a:prstGeom prst="rect">
            <a:avLst/>
          </a:prstGeom>
          <a:noFill/>
        </p:spPr>
        <p:txBody>
          <a:bodyPr wrap="square" rtlCol="0">
            <a:spAutoFit/>
          </a:bodyPr>
          <a:lstStyle/>
          <a:p>
            <a:pPr algn="ctr"/>
            <a:r>
              <a:rPr lang="en-US" sz="3200" b="1" dirty="0">
                <a:solidFill>
                  <a:schemeClr val="bg1"/>
                </a:solidFill>
              </a:rPr>
              <a:t>“Must </a:t>
            </a:r>
            <a:r>
              <a:rPr lang="en-US" sz="3200" b="1" dirty="0" smtClean="0">
                <a:solidFill>
                  <a:schemeClr val="bg1"/>
                </a:solidFill>
              </a:rPr>
              <a:t>Haves”</a:t>
            </a:r>
            <a:endParaRPr lang="en-US" sz="3200" b="1" dirty="0">
              <a:solidFill>
                <a:schemeClr val="bg1"/>
              </a:solidFill>
            </a:endParaRPr>
          </a:p>
        </p:txBody>
      </p:sp>
      <p:sp>
        <p:nvSpPr>
          <p:cNvPr id="12" name="TextBox 11">
            <a:extLst>
              <a:ext uri="{FF2B5EF4-FFF2-40B4-BE49-F238E27FC236}">
                <a16:creationId xmlns:a16="http://schemas.microsoft.com/office/drawing/2014/main" xmlns="" id="{791ED4CD-A08B-DE43-B013-5C97687DFADC}"/>
              </a:ext>
            </a:extLst>
          </p:cNvPr>
          <p:cNvSpPr txBox="1"/>
          <p:nvPr/>
        </p:nvSpPr>
        <p:spPr>
          <a:xfrm>
            <a:off x="7193540" y="325163"/>
            <a:ext cx="2882348" cy="584775"/>
          </a:xfrm>
          <a:prstGeom prst="rect">
            <a:avLst/>
          </a:prstGeom>
          <a:noFill/>
        </p:spPr>
        <p:txBody>
          <a:bodyPr wrap="square" rtlCol="0">
            <a:spAutoFit/>
          </a:bodyPr>
          <a:lstStyle/>
          <a:p>
            <a:pPr algn="ctr"/>
            <a:r>
              <a:rPr lang="en-US" sz="3200" b="1" dirty="0">
                <a:solidFill>
                  <a:schemeClr val="bg1"/>
                </a:solidFill>
              </a:rPr>
              <a:t>Barriers</a:t>
            </a:r>
          </a:p>
        </p:txBody>
      </p:sp>
    </p:spTree>
    <p:extLst>
      <p:ext uri="{BB962C8B-B14F-4D97-AF65-F5344CB8AC3E}">
        <p14:creationId xmlns:p14="http://schemas.microsoft.com/office/powerpoint/2010/main" val="1402335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ali Nasjonalpark, Alas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0979"/>
            <a:ext cx="12192000" cy="56070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34714" y="6609145"/>
            <a:ext cx="3568861" cy="246221"/>
          </a:xfrm>
          <a:prstGeom prst="rect">
            <a:avLst/>
          </a:prstGeom>
          <a:noFill/>
        </p:spPr>
        <p:txBody>
          <a:bodyPr wrap="square" rtlCol="0">
            <a:spAutoFit/>
          </a:bodyPr>
          <a:lstStyle/>
          <a:p>
            <a:pPr algn="r"/>
            <a:r>
              <a:rPr lang="en-US" sz="1000" i="1" dirty="0">
                <a:solidFill>
                  <a:schemeClr val="bg1"/>
                </a:solidFill>
              </a:rPr>
              <a:t>Source:  Pixibay</a:t>
            </a:r>
          </a:p>
        </p:txBody>
      </p:sp>
      <p:sp>
        <p:nvSpPr>
          <p:cNvPr id="7" name="Rectangle 6"/>
          <p:cNvSpPr/>
          <p:nvPr/>
        </p:nvSpPr>
        <p:spPr>
          <a:xfrm>
            <a:off x="0" y="1250979"/>
            <a:ext cx="12192000" cy="5607022"/>
          </a:xfrm>
          <a:prstGeom prst="rect">
            <a:avLst/>
          </a:prstGeom>
          <a:solidFill>
            <a:srgbClr val="7F7F7F">
              <a:alpha val="592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59C40F7E-D31D-4845-8533-994645C56962}"/>
              </a:ext>
            </a:extLst>
          </p:cNvPr>
          <p:cNvSpPr>
            <a:spLocks noGrp="1"/>
          </p:cNvSpPr>
          <p:nvPr>
            <p:ph sz="half" idx="1"/>
          </p:nvPr>
        </p:nvSpPr>
        <p:spPr>
          <a:xfrm>
            <a:off x="-11576" y="1438833"/>
            <a:ext cx="12203575" cy="5443228"/>
          </a:xfrm>
          <a:noFill/>
        </p:spPr>
        <p:txBody>
          <a:bodyPr>
            <a:normAutofit/>
          </a:bodyPr>
          <a:lstStyle/>
          <a:p>
            <a:r>
              <a:rPr lang="en-US" dirty="0">
                <a:solidFill>
                  <a:schemeClr val="bg1"/>
                </a:solidFill>
              </a:rPr>
              <a:t>What if higher education was able to help Alaska move beyond the boom/bust economic cycles?  </a:t>
            </a:r>
            <a:r>
              <a:rPr lang="en-US" b="1" dirty="0">
                <a:solidFill>
                  <a:schemeClr val="bg1"/>
                </a:solidFill>
              </a:rPr>
              <a:t>Gap:  .94 - .20 = .74</a:t>
            </a:r>
          </a:p>
          <a:p>
            <a:r>
              <a:rPr lang="en-US" dirty="0">
                <a:solidFill>
                  <a:schemeClr val="bg1"/>
                </a:solidFill>
              </a:rPr>
              <a:t>What if every student coming from K-12 schools was effectively prepared for higher education in Alaska? </a:t>
            </a:r>
            <a:r>
              <a:rPr lang="en-US" b="1" dirty="0">
                <a:solidFill>
                  <a:schemeClr val="bg1"/>
                </a:solidFill>
              </a:rPr>
              <a:t>Gap: .90 - .19 = .71</a:t>
            </a:r>
          </a:p>
          <a:p>
            <a:r>
              <a:rPr lang="en-US" dirty="0">
                <a:solidFill>
                  <a:schemeClr val="bg1"/>
                </a:solidFill>
              </a:rPr>
              <a:t> What if every student graduating from higher education in Alaska was able to successfully transition from college to career in Alaska? </a:t>
            </a:r>
            <a:r>
              <a:rPr lang="en-US" b="1" dirty="0">
                <a:solidFill>
                  <a:schemeClr val="bg1"/>
                </a:solidFill>
              </a:rPr>
              <a:t>Gap:  .88 - .28 = .60</a:t>
            </a:r>
          </a:p>
          <a:p>
            <a:r>
              <a:rPr lang="en-US" dirty="0">
                <a:solidFill>
                  <a:schemeClr val="bg1"/>
                </a:solidFill>
              </a:rPr>
              <a:t>What if all relevant stakeholders were fully engaged in a state-wide initiative to build the future of higher education in Alaska? </a:t>
            </a:r>
            <a:r>
              <a:rPr lang="en-US" b="1" dirty="0">
                <a:solidFill>
                  <a:schemeClr val="bg1"/>
                </a:solidFill>
              </a:rPr>
              <a:t>Gap:  .88 - .28 = .60</a:t>
            </a:r>
          </a:p>
          <a:p>
            <a:r>
              <a:rPr lang="en-US" dirty="0">
                <a:solidFill>
                  <a:schemeClr val="bg1"/>
                </a:solidFill>
              </a:rPr>
              <a:t>What if the business and industry leaders in Alaska saw higher education as the go-to institution for workforce development and leading-edge research? </a:t>
            </a:r>
            <a:r>
              <a:rPr lang="en-US" b="1" dirty="0">
                <a:solidFill>
                  <a:schemeClr val="bg1"/>
                </a:solidFill>
              </a:rPr>
              <a:t>Gap:  .92 - .15 = .57</a:t>
            </a:r>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endParaRPr lang="en-US" sz="2400" dirty="0"/>
          </a:p>
        </p:txBody>
      </p:sp>
      <p:sp>
        <p:nvSpPr>
          <p:cNvPr id="4" name="Rectangle 3">
            <a:extLst>
              <a:ext uri="{FF2B5EF4-FFF2-40B4-BE49-F238E27FC236}">
                <a16:creationId xmlns:a16="http://schemas.microsoft.com/office/drawing/2014/main" xmlns="" id="{5C552245-0DA2-A343-AEB1-947E98FE8E09}"/>
              </a:ext>
            </a:extLst>
          </p:cNvPr>
          <p:cNvSpPr/>
          <p:nvPr/>
        </p:nvSpPr>
        <p:spPr>
          <a:xfrm>
            <a:off x="3100033" y="230681"/>
            <a:ext cx="5980355" cy="954107"/>
          </a:xfrm>
          <a:prstGeom prst="rect">
            <a:avLst/>
          </a:prstGeom>
        </p:spPr>
        <p:txBody>
          <a:bodyPr wrap="none">
            <a:spAutoFit/>
          </a:bodyPr>
          <a:lstStyle/>
          <a:p>
            <a:pPr algn="ctr"/>
            <a:r>
              <a:rPr lang="en-US" sz="3200" dirty="0" smtClean="0"/>
              <a:t>Responses </a:t>
            </a:r>
            <a:r>
              <a:rPr lang="en-US" sz="3200" dirty="0"/>
              <a:t>to Future Provocations</a:t>
            </a:r>
          </a:p>
          <a:p>
            <a:pPr algn="ctr"/>
            <a:r>
              <a:rPr lang="en-US" sz="2400" dirty="0" smtClean="0"/>
              <a:t>More </a:t>
            </a:r>
            <a:r>
              <a:rPr lang="en-US" sz="2400" dirty="0"/>
              <a:t>Important / Less </a:t>
            </a:r>
            <a:r>
              <a:rPr lang="en-US" sz="2400" dirty="0" smtClean="0"/>
              <a:t>Difficult</a:t>
            </a:r>
            <a:endParaRPr lang="en-US" sz="2400" dirty="0"/>
          </a:p>
        </p:txBody>
      </p:sp>
    </p:spTree>
    <p:extLst>
      <p:ext uri="{BB962C8B-B14F-4D97-AF65-F5344CB8AC3E}">
        <p14:creationId xmlns:p14="http://schemas.microsoft.com/office/powerpoint/2010/main" val="723625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ali Nasjonalpark, Alas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0979"/>
            <a:ext cx="12192000" cy="56070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34714" y="6609145"/>
            <a:ext cx="3568861" cy="246221"/>
          </a:xfrm>
          <a:prstGeom prst="rect">
            <a:avLst/>
          </a:prstGeom>
          <a:noFill/>
        </p:spPr>
        <p:txBody>
          <a:bodyPr wrap="square" rtlCol="0">
            <a:spAutoFit/>
          </a:bodyPr>
          <a:lstStyle/>
          <a:p>
            <a:pPr algn="r"/>
            <a:r>
              <a:rPr lang="en-US" sz="1000" i="1" dirty="0">
                <a:solidFill>
                  <a:schemeClr val="bg1"/>
                </a:solidFill>
              </a:rPr>
              <a:t>Source:  Pixibay</a:t>
            </a:r>
          </a:p>
        </p:txBody>
      </p:sp>
      <p:sp>
        <p:nvSpPr>
          <p:cNvPr id="7" name="Rectangle 6"/>
          <p:cNvSpPr/>
          <p:nvPr/>
        </p:nvSpPr>
        <p:spPr>
          <a:xfrm>
            <a:off x="0" y="1250979"/>
            <a:ext cx="12192000" cy="5607022"/>
          </a:xfrm>
          <a:prstGeom prst="rect">
            <a:avLst/>
          </a:prstGeom>
          <a:solidFill>
            <a:srgbClr val="7F7F7F">
              <a:alpha val="592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59C40F7E-D31D-4845-8533-994645C56962}"/>
              </a:ext>
            </a:extLst>
          </p:cNvPr>
          <p:cNvSpPr>
            <a:spLocks noGrp="1"/>
          </p:cNvSpPr>
          <p:nvPr>
            <p:ph sz="half" idx="1"/>
          </p:nvPr>
        </p:nvSpPr>
        <p:spPr>
          <a:xfrm>
            <a:off x="171450" y="1438833"/>
            <a:ext cx="12032125" cy="5443228"/>
          </a:xfrm>
          <a:noFill/>
        </p:spPr>
        <p:txBody>
          <a:bodyPr>
            <a:normAutofit fontScale="92500"/>
          </a:bodyPr>
          <a:lstStyle/>
          <a:p>
            <a:r>
              <a:rPr lang="en-US" dirty="0">
                <a:solidFill>
                  <a:schemeClr val="bg1"/>
                </a:solidFill>
              </a:rPr>
              <a:t>What if every K-12 student in Alaska thought of themselves as continuing onto higher education? </a:t>
            </a:r>
            <a:r>
              <a:rPr lang="en-US" b="1" dirty="0">
                <a:solidFill>
                  <a:schemeClr val="bg1"/>
                </a:solidFill>
              </a:rPr>
              <a:t>Gap:  .77 - .23 = .54</a:t>
            </a:r>
            <a:endParaRPr lang="en-US" dirty="0">
              <a:solidFill>
                <a:schemeClr val="bg1"/>
              </a:solidFill>
            </a:endParaRPr>
          </a:p>
          <a:p>
            <a:r>
              <a:rPr lang="en-US" dirty="0" smtClean="0">
                <a:solidFill>
                  <a:schemeClr val="bg1"/>
                </a:solidFill>
              </a:rPr>
              <a:t>What </a:t>
            </a:r>
            <a:r>
              <a:rPr lang="en-US" dirty="0">
                <a:solidFill>
                  <a:schemeClr val="bg1"/>
                </a:solidFill>
              </a:rPr>
              <a:t>if there were U of A initiatives in every community in Alaska to develop K12 pathways from middle school to Higher Education? </a:t>
            </a:r>
            <a:r>
              <a:rPr lang="mr-IN" dirty="0" err="1">
                <a:solidFill>
                  <a:schemeClr val="bg1"/>
                </a:solidFill>
              </a:rPr>
              <a:t>Gap</a:t>
            </a:r>
            <a:r>
              <a:rPr lang="mr-IN" dirty="0">
                <a:solidFill>
                  <a:schemeClr val="bg1"/>
                </a:solidFill>
              </a:rPr>
              <a:t>: .85-.26= .59</a:t>
            </a:r>
          </a:p>
          <a:p>
            <a:r>
              <a:rPr lang="en-US" dirty="0">
                <a:solidFill>
                  <a:schemeClr val="bg1"/>
                </a:solidFill>
              </a:rPr>
              <a:t>What if U of A became a pioneer in harnessing a blend of indigenous, new and emerging technologies to help Alaska move beyond the boom/bust economic cycles? </a:t>
            </a:r>
            <a:r>
              <a:rPr lang="mr-IN" dirty="0" err="1">
                <a:solidFill>
                  <a:schemeClr val="bg1"/>
                </a:solidFill>
              </a:rPr>
              <a:t>Gap</a:t>
            </a:r>
            <a:r>
              <a:rPr lang="mr-IN" dirty="0">
                <a:solidFill>
                  <a:schemeClr val="bg1"/>
                </a:solidFill>
              </a:rPr>
              <a:t>: .85-.28= .57</a:t>
            </a:r>
            <a:endParaRPr lang="en-US" dirty="0">
              <a:solidFill>
                <a:schemeClr val="bg1"/>
              </a:solidFill>
            </a:endParaRPr>
          </a:p>
          <a:p>
            <a:r>
              <a:rPr lang="en-US" dirty="0">
                <a:solidFill>
                  <a:schemeClr val="bg1"/>
                </a:solidFill>
              </a:rPr>
              <a:t>What if global business and industry leaders saw the University of Alaska as their partner for tech innovation and cutting-edge research? </a:t>
            </a:r>
            <a:r>
              <a:rPr lang="mr-IN" dirty="0" err="1">
                <a:solidFill>
                  <a:schemeClr val="bg1"/>
                </a:solidFill>
              </a:rPr>
              <a:t>Gap</a:t>
            </a:r>
            <a:r>
              <a:rPr lang="mr-IN" dirty="0">
                <a:solidFill>
                  <a:schemeClr val="bg1"/>
                </a:solidFill>
              </a:rPr>
              <a:t>: .81-.26= .55</a:t>
            </a:r>
            <a:endParaRPr lang="en-US" dirty="0">
              <a:solidFill>
                <a:schemeClr val="bg1"/>
              </a:solidFill>
            </a:endParaRPr>
          </a:p>
          <a:p>
            <a:r>
              <a:rPr lang="en-US" dirty="0">
                <a:solidFill>
                  <a:schemeClr val="bg1"/>
                </a:solidFill>
              </a:rPr>
              <a:t>What if a One Health Initiative (health of animals, people, and the environment) led to a fundamental rethinking of health and health care in society? </a:t>
            </a:r>
            <a:r>
              <a:rPr lang="mr-IN" dirty="0" err="1">
                <a:solidFill>
                  <a:schemeClr val="bg1"/>
                </a:solidFill>
              </a:rPr>
              <a:t>Gap</a:t>
            </a:r>
            <a:r>
              <a:rPr lang="mr-IN" dirty="0">
                <a:solidFill>
                  <a:schemeClr val="bg1"/>
                </a:solidFill>
              </a:rPr>
              <a:t>: .80-.26= .54</a:t>
            </a:r>
            <a:endParaRPr lang="en-US" dirty="0">
              <a:solidFill>
                <a:schemeClr val="bg1"/>
              </a:solidFill>
            </a:endParaRPr>
          </a:p>
          <a:p>
            <a:r>
              <a:rPr lang="en-US" dirty="0">
                <a:solidFill>
                  <a:schemeClr val="bg1"/>
                </a:solidFill>
              </a:rPr>
              <a:t>What if the business and industry leaders in Alaska saw higher education as the go-to institution for workforce development? </a:t>
            </a:r>
            <a:r>
              <a:rPr lang="mr-IN" dirty="0" err="1">
                <a:solidFill>
                  <a:schemeClr val="bg1"/>
                </a:solidFill>
              </a:rPr>
              <a:t>Gap</a:t>
            </a:r>
            <a:r>
              <a:rPr lang="mr-IN" dirty="0">
                <a:solidFill>
                  <a:schemeClr val="bg1"/>
                </a:solidFill>
              </a:rPr>
              <a:t>: .90-.42= .48</a:t>
            </a:r>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endParaRPr lang="en-US" sz="2400" dirty="0"/>
          </a:p>
        </p:txBody>
      </p:sp>
      <p:sp>
        <p:nvSpPr>
          <p:cNvPr id="4" name="Rectangle 3">
            <a:extLst>
              <a:ext uri="{FF2B5EF4-FFF2-40B4-BE49-F238E27FC236}">
                <a16:creationId xmlns:a16="http://schemas.microsoft.com/office/drawing/2014/main" xmlns="" id="{5C552245-0DA2-A343-AEB1-947E98FE8E09}"/>
              </a:ext>
            </a:extLst>
          </p:cNvPr>
          <p:cNvSpPr/>
          <p:nvPr/>
        </p:nvSpPr>
        <p:spPr>
          <a:xfrm>
            <a:off x="3072864" y="295128"/>
            <a:ext cx="6046271" cy="461665"/>
          </a:xfrm>
          <a:prstGeom prst="rect">
            <a:avLst/>
          </a:prstGeom>
        </p:spPr>
        <p:txBody>
          <a:bodyPr wrap="none">
            <a:spAutoFit/>
          </a:bodyPr>
          <a:lstStyle/>
          <a:p>
            <a:pPr algn="ctr"/>
            <a:r>
              <a:rPr lang="en-US" sz="2400" b="1" dirty="0" smtClean="0">
                <a:solidFill>
                  <a:schemeClr val="bg1"/>
                </a:solidFill>
              </a:rPr>
              <a:t>Provocations</a:t>
            </a:r>
            <a:r>
              <a:rPr lang="en-US" sz="2400" b="1" dirty="0">
                <a:solidFill>
                  <a:schemeClr val="bg1"/>
                </a:solidFill>
              </a:rPr>
              <a:t>, in order by size of gap – Largest </a:t>
            </a:r>
          </a:p>
        </p:txBody>
      </p:sp>
      <p:sp>
        <p:nvSpPr>
          <p:cNvPr id="8" name="Rectangle 7">
            <a:extLst>
              <a:ext uri="{FF2B5EF4-FFF2-40B4-BE49-F238E27FC236}">
                <a16:creationId xmlns:a16="http://schemas.microsoft.com/office/drawing/2014/main" xmlns="" id="{5C552245-0DA2-A343-AEB1-947E98FE8E09}"/>
              </a:ext>
            </a:extLst>
          </p:cNvPr>
          <p:cNvSpPr/>
          <p:nvPr/>
        </p:nvSpPr>
        <p:spPr>
          <a:xfrm>
            <a:off x="3100033" y="230681"/>
            <a:ext cx="5980355" cy="954107"/>
          </a:xfrm>
          <a:prstGeom prst="rect">
            <a:avLst/>
          </a:prstGeom>
        </p:spPr>
        <p:txBody>
          <a:bodyPr wrap="none">
            <a:spAutoFit/>
          </a:bodyPr>
          <a:lstStyle/>
          <a:p>
            <a:pPr algn="ctr"/>
            <a:r>
              <a:rPr lang="en-US" sz="3200" dirty="0" smtClean="0"/>
              <a:t>Responses </a:t>
            </a:r>
            <a:r>
              <a:rPr lang="en-US" sz="3200" dirty="0"/>
              <a:t>to Future Provocations</a:t>
            </a:r>
          </a:p>
          <a:p>
            <a:pPr algn="ctr"/>
            <a:r>
              <a:rPr lang="en-US" sz="2400" dirty="0" smtClean="0"/>
              <a:t>More </a:t>
            </a:r>
            <a:r>
              <a:rPr lang="en-US" sz="2400" dirty="0"/>
              <a:t>Important / Less </a:t>
            </a:r>
            <a:r>
              <a:rPr lang="en-US" sz="2400" dirty="0" smtClean="0"/>
              <a:t>Difficult</a:t>
            </a:r>
            <a:endParaRPr lang="en-US" sz="2400" dirty="0"/>
          </a:p>
        </p:txBody>
      </p:sp>
    </p:spTree>
    <p:extLst>
      <p:ext uri="{BB962C8B-B14F-4D97-AF65-F5344CB8AC3E}">
        <p14:creationId xmlns:p14="http://schemas.microsoft.com/office/powerpoint/2010/main" val="2077719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ali Nasjonalpark, Alas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0979"/>
            <a:ext cx="12192000" cy="56070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1250979"/>
            <a:ext cx="12192000" cy="5607022"/>
          </a:xfrm>
          <a:prstGeom prst="rect">
            <a:avLst/>
          </a:prstGeom>
          <a:solidFill>
            <a:srgbClr val="7F7F7F">
              <a:alpha val="592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59C40F7E-D31D-4845-8533-994645C56962}"/>
              </a:ext>
            </a:extLst>
          </p:cNvPr>
          <p:cNvSpPr>
            <a:spLocks noGrp="1"/>
          </p:cNvSpPr>
          <p:nvPr>
            <p:ph sz="half" idx="1"/>
          </p:nvPr>
        </p:nvSpPr>
        <p:spPr>
          <a:xfrm>
            <a:off x="0" y="1438833"/>
            <a:ext cx="12203575" cy="5443228"/>
          </a:xfrm>
          <a:noFill/>
        </p:spPr>
        <p:txBody>
          <a:bodyPr>
            <a:normAutofit/>
          </a:bodyPr>
          <a:lstStyle/>
          <a:p>
            <a:r>
              <a:rPr lang="en-US" dirty="0">
                <a:solidFill>
                  <a:schemeClr val="bg1"/>
                </a:solidFill>
              </a:rPr>
              <a:t>What if higher education in Alaska was transforming learning across the Arctic?   </a:t>
            </a:r>
            <a:r>
              <a:rPr lang="en-US" b="1" dirty="0">
                <a:solidFill>
                  <a:schemeClr val="bg1"/>
                </a:solidFill>
              </a:rPr>
              <a:t>Gap:  .80 - .30 = .50</a:t>
            </a:r>
          </a:p>
          <a:p>
            <a:r>
              <a:rPr lang="en-US" dirty="0">
                <a:solidFill>
                  <a:schemeClr val="bg1"/>
                </a:solidFill>
              </a:rPr>
              <a:t>What if indigenous traditions of self-sufficiency, innovation, and hard work were combined with access to new technology in ways that enabled people to make what they need locally and to advance the frontiers of new technology in ways relevant to Alaska?  </a:t>
            </a:r>
            <a:r>
              <a:rPr lang="en-US" b="1" dirty="0">
                <a:solidFill>
                  <a:schemeClr val="bg1"/>
                </a:solidFill>
              </a:rPr>
              <a:t>Gap:  .78 - .31 = .47</a:t>
            </a:r>
          </a:p>
          <a:p>
            <a:r>
              <a:rPr lang="en-US" dirty="0">
                <a:solidFill>
                  <a:schemeClr val="bg1"/>
                </a:solidFill>
              </a:rPr>
              <a:t>What if every generation of students coming out of higher education was deeply committed to be an effective steward of the arctic environment? </a:t>
            </a:r>
            <a:r>
              <a:rPr lang="en-US" b="1" dirty="0">
                <a:solidFill>
                  <a:schemeClr val="bg1"/>
                </a:solidFill>
              </a:rPr>
              <a:t>Gap:  .75 - .33 = .42</a:t>
            </a:r>
          </a:p>
          <a:p>
            <a:r>
              <a:rPr lang="en-US" dirty="0">
                <a:solidFill>
                  <a:schemeClr val="bg1"/>
                </a:solidFill>
              </a:rPr>
              <a:t>What if leaders in all professions across Alaska ascribed their success to higher education in Alaska? </a:t>
            </a:r>
            <a:r>
              <a:rPr lang="en-US" b="1" dirty="0">
                <a:solidFill>
                  <a:schemeClr val="bg1"/>
                </a:solidFill>
              </a:rPr>
              <a:t>Gap:  .70 - .29 = .41</a:t>
            </a:r>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endParaRPr lang="en-US" sz="2400" dirty="0"/>
          </a:p>
        </p:txBody>
      </p:sp>
      <p:sp>
        <p:nvSpPr>
          <p:cNvPr id="4" name="Rectangle 3">
            <a:extLst>
              <a:ext uri="{FF2B5EF4-FFF2-40B4-BE49-F238E27FC236}">
                <a16:creationId xmlns:a16="http://schemas.microsoft.com/office/drawing/2014/main" xmlns="" id="{5C552245-0DA2-A343-AEB1-947E98FE8E09}"/>
              </a:ext>
            </a:extLst>
          </p:cNvPr>
          <p:cNvSpPr/>
          <p:nvPr/>
        </p:nvSpPr>
        <p:spPr>
          <a:xfrm>
            <a:off x="3140699" y="422218"/>
            <a:ext cx="6063070" cy="461665"/>
          </a:xfrm>
          <a:prstGeom prst="rect">
            <a:avLst/>
          </a:prstGeom>
        </p:spPr>
        <p:txBody>
          <a:bodyPr wrap="none">
            <a:spAutoFit/>
          </a:bodyPr>
          <a:lstStyle/>
          <a:p>
            <a:pPr algn="ctr"/>
            <a:r>
              <a:rPr lang="en-US" sz="2400" b="1" dirty="0" smtClean="0">
                <a:solidFill>
                  <a:schemeClr val="bg1"/>
                </a:solidFill>
              </a:rPr>
              <a:t>Provocations</a:t>
            </a:r>
            <a:r>
              <a:rPr lang="en-US" sz="2400" b="1" dirty="0">
                <a:solidFill>
                  <a:schemeClr val="bg1"/>
                </a:solidFill>
              </a:rPr>
              <a:t>, in order by size of gap -- </a:t>
            </a:r>
            <a:r>
              <a:rPr lang="en-US" sz="2400" b="1" dirty="0" smtClean="0">
                <a:solidFill>
                  <a:schemeClr val="bg1"/>
                </a:solidFill>
              </a:rPr>
              <a:t>Smaller</a:t>
            </a:r>
            <a:endParaRPr lang="en-US" sz="2400" b="1" dirty="0">
              <a:solidFill>
                <a:schemeClr val="bg1"/>
              </a:solidFill>
            </a:endParaRPr>
          </a:p>
        </p:txBody>
      </p:sp>
      <p:sp>
        <p:nvSpPr>
          <p:cNvPr id="6" name="TextBox 5"/>
          <p:cNvSpPr txBox="1"/>
          <p:nvPr/>
        </p:nvSpPr>
        <p:spPr>
          <a:xfrm>
            <a:off x="8634714" y="6609145"/>
            <a:ext cx="3568861" cy="246221"/>
          </a:xfrm>
          <a:prstGeom prst="rect">
            <a:avLst/>
          </a:prstGeom>
          <a:noFill/>
        </p:spPr>
        <p:txBody>
          <a:bodyPr wrap="square" rtlCol="0">
            <a:spAutoFit/>
          </a:bodyPr>
          <a:lstStyle/>
          <a:p>
            <a:pPr algn="r"/>
            <a:r>
              <a:rPr lang="en-US" sz="1000" i="1" dirty="0">
                <a:solidFill>
                  <a:schemeClr val="bg1"/>
                </a:solidFill>
              </a:rPr>
              <a:t>Source:  Pixibay</a:t>
            </a:r>
          </a:p>
        </p:txBody>
      </p:sp>
      <p:sp>
        <p:nvSpPr>
          <p:cNvPr id="8" name="Rectangle 7">
            <a:extLst>
              <a:ext uri="{FF2B5EF4-FFF2-40B4-BE49-F238E27FC236}">
                <a16:creationId xmlns:a16="http://schemas.microsoft.com/office/drawing/2014/main" xmlns="" id="{5C552245-0DA2-A343-AEB1-947E98FE8E09}"/>
              </a:ext>
            </a:extLst>
          </p:cNvPr>
          <p:cNvSpPr/>
          <p:nvPr/>
        </p:nvSpPr>
        <p:spPr>
          <a:xfrm>
            <a:off x="3100033" y="230681"/>
            <a:ext cx="5980355" cy="954107"/>
          </a:xfrm>
          <a:prstGeom prst="rect">
            <a:avLst/>
          </a:prstGeom>
        </p:spPr>
        <p:txBody>
          <a:bodyPr wrap="none">
            <a:spAutoFit/>
          </a:bodyPr>
          <a:lstStyle/>
          <a:p>
            <a:pPr algn="ctr"/>
            <a:r>
              <a:rPr lang="en-US" sz="3200" dirty="0" smtClean="0"/>
              <a:t>Responses </a:t>
            </a:r>
            <a:r>
              <a:rPr lang="en-US" sz="3200" dirty="0"/>
              <a:t>to Future Provocations</a:t>
            </a:r>
          </a:p>
          <a:p>
            <a:pPr algn="ctr"/>
            <a:r>
              <a:rPr lang="en-US" sz="2400" dirty="0" smtClean="0"/>
              <a:t>Less </a:t>
            </a:r>
            <a:r>
              <a:rPr lang="en-US" sz="2400" dirty="0"/>
              <a:t>Important / </a:t>
            </a:r>
            <a:r>
              <a:rPr lang="en-US" sz="2400" dirty="0" smtClean="0"/>
              <a:t>More Difficult</a:t>
            </a:r>
            <a:endParaRPr lang="en-US" sz="2400" dirty="0"/>
          </a:p>
        </p:txBody>
      </p:sp>
    </p:spTree>
    <p:extLst>
      <p:ext uri="{BB962C8B-B14F-4D97-AF65-F5344CB8AC3E}">
        <p14:creationId xmlns:p14="http://schemas.microsoft.com/office/powerpoint/2010/main" val="3090145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ali Nasjonalpark, Alas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0979"/>
            <a:ext cx="12192000" cy="56070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1250979"/>
            <a:ext cx="12192000" cy="5607022"/>
          </a:xfrm>
          <a:prstGeom prst="rect">
            <a:avLst/>
          </a:prstGeom>
          <a:solidFill>
            <a:srgbClr val="7F7F7F">
              <a:alpha val="592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59C40F7E-D31D-4845-8533-994645C56962}"/>
              </a:ext>
            </a:extLst>
          </p:cNvPr>
          <p:cNvSpPr>
            <a:spLocks noGrp="1"/>
          </p:cNvSpPr>
          <p:nvPr>
            <p:ph sz="half" idx="1"/>
          </p:nvPr>
        </p:nvSpPr>
        <p:spPr>
          <a:xfrm>
            <a:off x="0" y="1438833"/>
            <a:ext cx="12203575" cy="5443228"/>
          </a:xfrm>
          <a:noFill/>
        </p:spPr>
        <p:txBody>
          <a:bodyPr>
            <a:normAutofit/>
          </a:bodyPr>
          <a:lstStyle/>
          <a:p>
            <a:r>
              <a:rPr lang="en-US" dirty="0" smtClean="0">
                <a:solidFill>
                  <a:schemeClr val="bg1"/>
                </a:solidFill>
              </a:rPr>
              <a:t>What </a:t>
            </a:r>
            <a:r>
              <a:rPr lang="en-US" dirty="0">
                <a:solidFill>
                  <a:schemeClr val="bg1"/>
                </a:solidFill>
              </a:rPr>
              <a:t>if U of A had a program that incentivized the choice of teaching as a career, increasing the number of Alaskan teachers in the K-12 System? </a:t>
            </a:r>
            <a:r>
              <a:rPr lang="mr-IN" dirty="0" err="1">
                <a:solidFill>
                  <a:schemeClr val="bg1"/>
                </a:solidFill>
              </a:rPr>
              <a:t>Gap</a:t>
            </a:r>
            <a:r>
              <a:rPr lang="mr-IN" dirty="0">
                <a:solidFill>
                  <a:schemeClr val="bg1"/>
                </a:solidFill>
              </a:rPr>
              <a:t>: .81-.42= .39</a:t>
            </a:r>
          </a:p>
          <a:p>
            <a:r>
              <a:rPr lang="en-US" dirty="0">
                <a:solidFill>
                  <a:schemeClr val="bg1"/>
                </a:solidFill>
              </a:rPr>
              <a:t>What if the U of A's new Microsystems and Microgrids Institute attracted people from around the world to Alaska to study new models for rural energy and self-sufficiency? </a:t>
            </a:r>
            <a:r>
              <a:rPr lang="mr-IN" dirty="0" err="1">
                <a:solidFill>
                  <a:schemeClr val="bg1"/>
                </a:solidFill>
              </a:rPr>
              <a:t>Gap</a:t>
            </a:r>
            <a:r>
              <a:rPr lang="mr-IN" dirty="0">
                <a:solidFill>
                  <a:schemeClr val="bg1"/>
                </a:solidFill>
              </a:rPr>
              <a:t>: .</a:t>
            </a:r>
            <a:r>
              <a:rPr lang="en-US" dirty="0">
                <a:solidFill>
                  <a:schemeClr val="bg1"/>
                </a:solidFill>
              </a:rPr>
              <a:t>79</a:t>
            </a:r>
            <a:r>
              <a:rPr lang="mr-IN" dirty="0">
                <a:solidFill>
                  <a:schemeClr val="bg1"/>
                </a:solidFill>
              </a:rPr>
              <a:t>-.</a:t>
            </a:r>
            <a:r>
              <a:rPr lang="en-US" dirty="0">
                <a:solidFill>
                  <a:schemeClr val="bg1"/>
                </a:solidFill>
              </a:rPr>
              <a:t>43</a:t>
            </a:r>
            <a:r>
              <a:rPr lang="mr-IN" dirty="0">
                <a:solidFill>
                  <a:schemeClr val="bg1"/>
                </a:solidFill>
              </a:rPr>
              <a:t>= .</a:t>
            </a:r>
            <a:r>
              <a:rPr lang="en-US" dirty="0">
                <a:solidFill>
                  <a:schemeClr val="bg1"/>
                </a:solidFill>
              </a:rPr>
              <a:t>36</a:t>
            </a:r>
            <a:endParaRPr lang="mr-IN" dirty="0">
              <a:solidFill>
                <a:schemeClr val="bg1"/>
              </a:solidFill>
            </a:endParaRPr>
          </a:p>
          <a:p>
            <a:r>
              <a:rPr lang="en-US" dirty="0">
                <a:solidFill>
                  <a:schemeClr val="bg1"/>
                </a:solidFill>
              </a:rPr>
              <a:t>What if the U of A led a consortium of universities and indigenous organizations in all Arctic Council nations to form an integrated Arctic higher education network to guide the future of the region? </a:t>
            </a:r>
            <a:r>
              <a:rPr lang="mr-IN" dirty="0" err="1">
                <a:solidFill>
                  <a:schemeClr val="bg1"/>
                </a:solidFill>
              </a:rPr>
              <a:t>Gap</a:t>
            </a:r>
            <a:r>
              <a:rPr lang="mr-IN" dirty="0">
                <a:solidFill>
                  <a:schemeClr val="bg1"/>
                </a:solidFill>
              </a:rPr>
              <a:t>:  .66-.34= .32</a:t>
            </a:r>
          </a:p>
          <a:p>
            <a:r>
              <a:rPr lang="en-US" dirty="0">
                <a:solidFill>
                  <a:schemeClr val="bg1"/>
                </a:solidFill>
              </a:rPr>
              <a:t>What if Alaska attracted students to U of A by highlighting its magnificence of place as well as its specialized geo-political issues like climate change and trade relations? </a:t>
            </a:r>
            <a:r>
              <a:rPr lang="mr-IN" dirty="0" err="1">
                <a:solidFill>
                  <a:schemeClr val="bg1"/>
                </a:solidFill>
              </a:rPr>
              <a:t>Gap</a:t>
            </a:r>
            <a:r>
              <a:rPr lang="mr-IN" dirty="0">
                <a:solidFill>
                  <a:schemeClr val="bg1"/>
                </a:solidFill>
              </a:rPr>
              <a:t>:  .73-.54= .19</a:t>
            </a:r>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endParaRPr lang="en-US" sz="2400" dirty="0"/>
          </a:p>
        </p:txBody>
      </p:sp>
      <p:sp>
        <p:nvSpPr>
          <p:cNvPr id="4" name="Rectangle 3">
            <a:extLst>
              <a:ext uri="{FF2B5EF4-FFF2-40B4-BE49-F238E27FC236}">
                <a16:creationId xmlns:a16="http://schemas.microsoft.com/office/drawing/2014/main" xmlns="" id="{5C552245-0DA2-A343-AEB1-947E98FE8E09}"/>
              </a:ext>
            </a:extLst>
          </p:cNvPr>
          <p:cNvSpPr/>
          <p:nvPr/>
        </p:nvSpPr>
        <p:spPr>
          <a:xfrm>
            <a:off x="2160303" y="416394"/>
            <a:ext cx="8023863" cy="846386"/>
          </a:xfrm>
          <a:prstGeom prst="rect">
            <a:avLst/>
          </a:prstGeom>
        </p:spPr>
        <p:txBody>
          <a:bodyPr wrap="none">
            <a:spAutoFit/>
          </a:bodyPr>
          <a:lstStyle/>
          <a:p>
            <a:pPr algn="ctr"/>
            <a:r>
              <a:rPr lang="en-US" sz="2400" b="1" dirty="0">
                <a:solidFill>
                  <a:schemeClr val="bg1"/>
                </a:solidFill>
              </a:rPr>
              <a:t>Supplemental Provocations, in order by size of gap -- Smaller</a:t>
            </a:r>
          </a:p>
          <a:p>
            <a:pPr algn="ctr">
              <a:lnSpc>
                <a:spcPts val="3040"/>
              </a:lnSpc>
            </a:pPr>
            <a:r>
              <a:rPr lang="en-US" sz="2400" b="1" i="1" dirty="0">
                <a:solidFill>
                  <a:schemeClr val="bg1"/>
                </a:solidFill>
              </a:rPr>
              <a:t> </a:t>
            </a:r>
            <a:endParaRPr lang="en-US" i="1" dirty="0">
              <a:solidFill>
                <a:schemeClr val="bg1"/>
              </a:solidFill>
              <a:sym typeface="Wingdings" pitchFamily="2" charset="2"/>
            </a:endParaRPr>
          </a:p>
        </p:txBody>
      </p:sp>
      <p:sp>
        <p:nvSpPr>
          <p:cNvPr id="6" name="TextBox 5"/>
          <p:cNvSpPr txBox="1"/>
          <p:nvPr/>
        </p:nvSpPr>
        <p:spPr>
          <a:xfrm>
            <a:off x="8634714" y="6609145"/>
            <a:ext cx="3568861" cy="246221"/>
          </a:xfrm>
          <a:prstGeom prst="rect">
            <a:avLst/>
          </a:prstGeom>
          <a:noFill/>
        </p:spPr>
        <p:txBody>
          <a:bodyPr wrap="square" rtlCol="0">
            <a:spAutoFit/>
          </a:bodyPr>
          <a:lstStyle/>
          <a:p>
            <a:pPr algn="r"/>
            <a:r>
              <a:rPr lang="en-US" sz="1000" i="1" dirty="0">
                <a:solidFill>
                  <a:schemeClr val="bg1"/>
                </a:solidFill>
              </a:rPr>
              <a:t>Source:  Pixibay</a:t>
            </a:r>
          </a:p>
        </p:txBody>
      </p:sp>
      <p:sp>
        <p:nvSpPr>
          <p:cNvPr id="8" name="Rectangle 7">
            <a:extLst>
              <a:ext uri="{FF2B5EF4-FFF2-40B4-BE49-F238E27FC236}">
                <a16:creationId xmlns:a16="http://schemas.microsoft.com/office/drawing/2014/main" xmlns="" id="{5C552245-0DA2-A343-AEB1-947E98FE8E09}"/>
              </a:ext>
            </a:extLst>
          </p:cNvPr>
          <p:cNvSpPr/>
          <p:nvPr/>
        </p:nvSpPr>
        <p:spPr>
          <a:xfrm>
            <a:off x="3105822" y="202945"/>
            <a:ext cx="5980355" cy="954107"/>
          </a:xfrm>
          <a:prstGeom prst="rect">
            <a:avLst/>
          </a:prstGeom>
        </p:spPr>
        <p:txBody>
          <a:bodyPr wrap="none">
            <a:spAutoFit/>
          </a:bodyPr>
          <a:lstStyle/>
          <a:p>
            <a:pPr algn="ctr"/>
            <a:r>
              <a:rPr lang="en-US" sz="3200" dirty="0" smtClean="0"/>
              <a:t>Responses </a:t>
            </a:r>
            <a:r>
              <a:rPr lang="en-US" sz="3200" dirty="0"/>
              <a:t>to Future Provocations</a:t>
            </a:r>
          </a:p>
          <a:p>
            <a:pPr algn="ctr"/>
            <a:r>
              <a:rPr lang="en-US" sz="2400" dirty="0" smtClean="0"/>
              <a:t>Less </a:t>
            </a:r>
            <a:r>
              <a:rPr lang="en-US" sz="2400" dirty="0"/>
              <a:t>Important / </a:t>
            </a:r>
            <a:r>
              <a:rPr lang="en-US" sz="2400" dirty="0" smtClean="0"/>
              <a:t>More Difficult</a:t>
            </a:r>
            <a:endParaRPr lang="en-US" sz="2400" dirty="0"/>
          </a:p>
        </p:txBody>
      </p:sp>
    </p:spTree>
    <p:extLst>
      <p:ext uri="{BB962C8B-B14F-4D97-AF65-F5344CB8AC3E}">
        <p14:creationId xmlns:p14="http://schemas.microsoft.com/office/powerpoint/2010/main" val="2365737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https://www.hollandamerica.com/content/dam/hal/inventory-assets/destinations/Alaska-Yukon/whale-alaska-c040.jpg.image.750.563.low.jpg"/>
          <p:cNvPicPr>
            <a:picLocks noChangeAspect="1" noChangeArrowheads="1"/>
          </p:cNvPicPr>
          <p:nvPr/>
        </p:nvPicPr>
        <p:blipFill rotWithShape="1">
          <a:blip r:embed="rId2">
            <a:extLst>
              <a:ext uri="{28A0092B-C50C-407E-A947-70E740481C1C}">
                <a14:useLocalDpi xmlns:a14="http://schemas.microsoft.com/office/drawing/2010/main" val="0"/>
              </a:ext>
            </a:extLst>
          </a:blip>
          <a:srcRect t="14885" b="8774"/>
          <a:stretch/>
        </p:blipFill>
        <p:spPr bwMode="auto">
          <a:xfrm>
            <a:off x="6282" y="0"/>
            <a:ext cx="12185718" cy="685800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20496" y="22586"/>
            <a:ext cx="12183079" cy="6835415"/>
          </a:xfrm>
          <a:prstGeom prst="rect">
            <a:avLst/>
          </a:prstGeom>
          <a:solidFill>
            <a:srgbClr val="7F7F7F">
              <a:alpha val="592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Rectangle 15"/>
          <p:cNvSpPr/>
          <p:nvPr/>
        </p:nvSpPr>
        <p:spPr>
          <a:xfrm>
            <a:off x="0" y="1"/>
            <a:ext cx="12203575" cy="86398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B5313800-B032-E443-A962-2CE09FC52528}"/>
              </a:ext>
            </a:extLst>
          </p:cNvPr>
          <p:cNvSpPr/>
          <p:nvPr/>
        </p:nvSpPr>
        <p:spPr>
          <a:xfrm>
            <a:off x="-16937" y="22586"/>
            <a:ext cx="12581466" cy="830997"/>
          </a:xfrm>
          <a:prstGeom prst="rect">
            <a:avLst/>
          </a:prstGeom>
        </p:spPr>
        <p:txBody>
          <a:bodyPr wrap="square">
            <a:spAutoFit/>
          </a:bodyPr>
          <a:lstStyle/>
          <a:p>
            <a:r>
              <a:rPr lang="en-US" sz="2400" dirty="0">
                <a:solidFill>
                  <a:schemeClr val="bg1"/>
                </a:solidFill>
                <a:latin typeface="Calibri" panose="020F0502020204030204" pitchFamily="34" charset="0"/>
                <a:ea typeface="Times New Roman" panose="02020603050405020304" pitchFamily="18" charset="0"/>
              </a:rPr>
              <a:t>T</a:t>
            </a:r>
            <a:r>
              <a:rPr lang="en-US" sz="2400" dirty="0" smtClean="0">
                <a:solidFill>
                  <a:schemeClr val="bg1"/>
                </a:solidFill>
                <a:latin typeface="Calibri" panose="020F0502020204030204" pitchFamily="34" charset="0"/>
                <a:ea typeface="Times New Roman" panose="02020603050405020304" pitchFamily="18" charset="0"/>
              </a:rPr>
              <a:t>op </a:t>
            </a:r>
            <a:r>
              <a:rPr lang="en-US" sz="2400" dirty="0">
                <a:solidFill>
                  <a:schemeClr val="bg1"/>
                </a:solidFill>
                <a:latin typeface="Calibri" panose="020F0502020204030204" pitchFamily="34" charset="0"/>
                <a:ea typeface="Times New Roman" panose="02020603050405020304" pitchFamily="18" charset="0"/>
              </a:rPr>
              <a:t>three high-level </a:t>
            </a:r>
            <a:r>
              <a:rPr lang="en-US" sz="2400" b="1" dirty="0">
                <a:solidFill>
                  <a:schemeClr val="bg1"/>
                </a:solidFill>
                <a:latin typeface="Calibri" panose="020F0502020204030204" pitchFamily="34" charset="0"/>
                <a:ea typeface="Times New Roman" panose="02020603050405020304" pitchFamily="18" charset="0"/>
              </a:rPr>
              <a:t>challenges </a:t>
            </a:r>
            <a:r>
              <a:rPr lang="en-US" sz="2400" dirty="0">
                <a:solidFill>
                  <a:schemeClr val="bg1"/>
                </a:solidFill>
                <a:latin typeface="Calibri" panose="020F0502020204030204" pitchFamily="34" charset="0"/>
                <a:ea typeface="Times New Roman" panose="02020603050405020304" pitchFamily="18" charset="0"/>
              </a:rPr>
              <a:t>that you believe are most worrisome, needing immediate attention for an initiative in which higher education helps to build the Alaska of the Future.</a:t>
            </a:r>
            <a:endParaRPr lang="en-US" sz="2400" dirty="0">
              <a:solidFill>
                <a:schemeClr val="bg1"/>
              </a:solidFill>
            </a:endParaRPr>
          </a:p>
        </p:txBody>
      </p:sp>
      <p:sp>
        <p:nvSpPr>
          <p:cNvPr id="13" name="Rectangle 12">
            <a:extLst>
              <a:ext uri="{FF2B5EF4-FFF2-40B4-BE49-F238E27FC236}">
                <a16:creationId xmlns:a16="http://schemas.microsoft.com/office/drawing/2014/main" xmlns="" id="{1C4F2E9B-1813-A941-8C6B-ABB235D0E2EE}"/>
              </a:ext>
            </a:extLst>
          </p:cNvPr>
          <p:cNvSpPr/>
          <p:nvPr/>
        </p:nvSpPr>
        <p:spPr>
          <a:xfrm>
            <a:off x="1444678" y="834684"/>
            <a:ext cx="4706571" cy="6093976"/>
          </a:xfrm>
          <a:prstGeom prst="rect">
            <a:avLst/>
          </a:prstGeom>
        </p:spPr>
        <p:txBody>
          <a:bodyPr wrap="square">
            <a:spAutoFit/>
          </a:bodyPr>
          <a:lstStyle/>
          <a:p>
            <a:pPr marR="0" lvl="0">
              <a:spcBef>
                <a:spcPts val="0"/>
              </a:spcBef>
              <a:buSzPts val="1200"/>
            </a:pPr>
            <a:r>
              <a:rPr lang="en-US" sz="2000" b="1" i="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Strategy</a:t>
            </a:r>
          </a:p>
          <a:p>
            <a:pPr marR="0" lvl="0">
              <a:spcBef>
                <a:spcPts val="0"/>
              </a:spcBef>
              <a:buSzPts val="1200"/>
            </a:pPr>
            <a:r>
              <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Building a </a:t>
            </a:r>
            <a:r>
              <a:rPr lang="en-US"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shared vision</a:t>
            </a:r>
            <a:endParaRPr lang="en-US" sz="2000" dirty="0">
              <a:solidFill>
                <a:schemeClr val="bg1"/>
              </a:solidFill>
              <a:latin typeface="Cambria" panose="02040503050406030204" pitchFamily="18" charset="0"/>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Sharing a sense of </a:t>
            </a:r>
            <a:r>
              <a:rPr lang="en-US"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urgency</a:t>
            </a:r>
            <a:endParaRPr lang="en-US" sz="2000" dirty="0">
              <a:solidFill>
                <a:schemeClr val="bg1"/>
              </a:solidFill>
              <a:latin typeface="Cambria" panose="02040503050406030204" pitchFamily="18" charset="0"/>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Creating </a:t>
            </a:r>
            <a:r>
              <a:rPr lang="en-US"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value</a:t>
            </a:r>
            <a:endParaRPr lang="en-US" sz="2000" dirty="0">
              <a:solidFill>
                <a:schemeClr val="bg1"/>
              </a:solidFill>
              <a:latin typeface="Cambria" panose="02040503050406030204" pitchFamily="18" charset="0"/>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Mitigating </a:t>
            </a:r>
            <a:r>
              <a:rPr lang="en-US"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risk</a:t>
            </a:r>
            <a:endParaRPr lang="en-US" sz="2000" dirty="0">
              <a:solidFill>
                <a:schemeClr val="bg1"/>
              </a:solidFill>
              <a:latin typeface="Cambria" panose="02040503050406030204" pitchFamily="18" charset="0"/>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Ensuring effective </a:t>
            </a:r>
            <a:r>
              <a:rPr lang="en-US"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leadership</a:t>
            </a:r>
          </a:p>
          <a:p>
            <a:pPr marR="0" lvl="0">
              <a:spcBef>
                <a:spcPts val="600"/>
              </a:spcBef>
              <a:buSzPts val="1200"/>
            </a:pPr>
            <a:r>
              <a:rPr lang="en-US" sz="2000" b="1" i="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Process</a:t>
            </a:r>
          </a:p>
          <a:p>
            <a:pPr marR="0" lvl="0">
              <a:spcBef>
                <a:spcPts val="0"/>
              </a:spcBef>
              <a:buSzPts val="1200"/>
            </a:pPr>
            <a:r>
              <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Supporting </a:t>
            </a:r>
            <a:r>
              <a:rPr lang="en-US"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problem-solving</a:t>
            </a:r>
            <a:r>
              <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in decisions</a:t>
            </a:r>
            <a:endParaRPr lang="en-US" sz="2000" dirty="0">
              <a:solidFill>
                <a:schemeClr val="bg1"/>
              </a:solidFill>
              <a:latin typeface="Cambria" panose="02040503050406030204" pitchFamily="18" charset="0"/>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Fostering </a:t>
            </a:r>
            <a:r>
              <a:rPr lang="en-US"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inclusivity</a:t>
            </a:r>
            <a:r>
              <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in decision making</a:t>
            </a:r>
            <a:endParaRPr lang="en-US" sz="2000" dirty="0">
              <a:solidFill>
                <a:schemeClr val="bg1"/>
              </a:solidFill>
              <a:latin typeface="Cambria" panose="02040503050406030204" pitchFamily="18" charset="0"/>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Ensuring effective </a:t>
            </a:r>
            <a:r>
              <a:rPr lang="en-US"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conflict resolution</a:t>
            </a:r>
            <a:endParaRPr lang="en-US" sz="2000" dirty="0">
              <a:solidFill>
                <a:schemeClr val="bg1"/>
              </a:solidFill>
              <a:latin typeface="Cambria" panose="02040503050406030204" pitchFamily="18" charset="0"/>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Providing timely </a:t>
            </a:r>
            <a:r>
              <a:rPr lang="en-US"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feedback</a:t>
            </a:r>
            <a:endParaRPr lang="en-US" sz="2000" dirty="0">
              <a:solidFill>
                <a:schemeClr val="bg1"/>
              </a:solidFill>
              <a:latin typeface="Cambria" panose="02040503050406030204" pitchFamily="18" charset="0"/>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Ensuring effective </a:t>
            </a:r>
            <a:r>
              <a:rPr lang="en-US"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communication</a:t>
            </a:r>
            <a:endParaRPr lang="en-US" sz="2000" b="1" dirty="0">
              <a:solidFill>
                <a:schemeClr val="bg1"/>
              </a:solidFill>
              <a:latin typeface="Cambria" panose="02040503050406030204" pitchFamily="18" charset="0"/>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Ensuring effective </a:t>
            </a:r>
            <a:r>
              <a:rPr lang="en-US"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learning and education</a:t>
            </a:r>
          </a:p>
          <a:p>
            <a:pPr marR="0" lvl="0">
              <a:spcBef>
                <a:spcPts val="600"/>
              </a:spcBef>
              <a:buSzPts val="1200"/>
            </a:pPr>
            <a:r>
              <a:rPr lang="en-US" sz="2000" b="1" i="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Structure</a:t>
            </a:r>
          </a:p>
          <a:p>
            <a:pPr marR="0" lvl="0">
              <a:spcBef>
                <a:spcPts val="0"/>
              </a:spcBef>
              <a:buSzPts val="1200"/>
            </a:pPr>
            <a:r>
              <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Specifying </a:t>
            </a:r>
            <a:r>
              <a:rPr lang="en-US"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roles/responsibilities</a:t>
            </a:r>
            <a:endParaRPr lang="en-US" sz="2000" dirty="0">
              <a:solidFill>
                <a:schemeClr val="bg1"/>
              </a:solidFill>
              <a:latin typeface="Cambria" panose="02040503050406030204" pitchFamily="18" charset="0"/>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Making </a:t>
            </a:r>
            <a:r>
              <a:rPr lang="en-US"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metrics </a:t>
            </a:r>
            <a:r>
              <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visible</a:t>
            </a:r>
            <a:endParaRPr lang="en-US" sz="2000" dirty="0">
              <a:solidFill>
                <a:schemeClr val="bg1"/>
              </a:solidFill>
              <a:latin typeface="Cambria" panose="02040503050406030204" pitchFamily="18" charset="0"/>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Providing effective </a:t>
            </a:r>
            <a:r>
              <a:rPr lang="en-US"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incentives</a:t>
            </a:r>
            <a:endParaRPr lang="en-US" sz="2000" dirty="0">
              <a:solidFill>
                <a:schemeClr val="bg1"/>
              </a:solidFill>
              <a:latin typeface="Cambria" panose="02040503050406030204" pitchFamily="18" charset="0"/>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Ensuring </a:t>
            </a:r>
            <a:r>
              <a:rPr lang="en-US"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transparent information</a:t>
            </a:r>
            <a:endParaRPr lang="en-US" sz="2000" dirty="0">
              <a:solidFill>
                <a:schemeClr val="bg1"/>
              </a:solidFill>
              <a:latin typeface="Cambria" panose="02040503050406030204" pitchFamily="18" charset="0"/>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Maintaining dependable </a:t>
            </a:r>
            <a:r>
              <a:rPr lang="en-US"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funding</a:t>
            </a:r>
            <a:endParaRPr lang="en-US" sz="2000" dirty="0">
              <a:solidFill>
                <a:schemeClr val="bg1"/>
              </a:solidFill>
              <a:latin typeface="Cambria" panose="02040503050406030204" pitchFamily="18" charset="0"/>
              <a:ea typeface="MS Mincho" panose="02020609040205080304" pitchFamily="49" charset="-128"/>
              <a:cs typeface="Times New Roman" panose="02020603050405020304" pitchFamily="18" charset="0"/>
            </a:endParaRPr>
          </a:p>
        </p:txBody>
      </p:sp>
      <p:sp>
        <p:nvSpPr>
          <p:cNvPr id="14" name="Rectangle 13">
            <a:extLst>
              <a:ext uri="{FF2B5EF4-FFF2-40B4-BE49-F238E27FC236}">
                <a16:creationId xmlns:a16="http://schemas.microsoft.com/office/drawing/2014/main" xmlns="" id="{3D1FB7B9-6562-994A-AC01-B726BBA00697}"/>
              </a:ext>
            </a:extLst>
          </p:cNvPr>
          <p:cNvSpPr/>
          <p:nvPr/>
        </p:nvSpPr>
        <p:spPr>
          <a:xfrm>
            <a:off x="6172649" y="919348"/>
            <a:ext cx="5430253" cy="4170372"/>
          </a:xfrm>
          <a:prstGeom prst="rect">
            <a:avLst/>
          </a:prstGeom>
        </p:spPr>
        <p:txBody>
          <a:bodyPr wrap="square">
            <a:spAutoFit/>
          </a:bodyPr>
          <a:lstStyle/>
          <a:p>
            <a:pPr marR="0" lvl="0">
              <a:spcBef>
                <a:spcPts val="0"/>
              </a:spcBef>
              <a:buSzPts val="1200"/>
            </a:pPr>
            <a:r>
              <a:rPr lang="en-US" sz="2000" b="1" i="1" dirty="0">
                <a:solidFill>
                  <a:schemeClr val="bg1"/>
                </a:solidFill>
                <a:ea typeface="Times New Roman" panose="02020603050405020304" pitchFamily="18" charset="0"/>
                <a:cs typeface="Times New Roman" panose="02020603050405020304" pitchFamily="18" charset="0"/>
              </a:rPr>
              <a:t>Culture</a:t>
            </a:r>
          </a:p>
          <a:p>
            <a:pPr marR="0" lvl="0">
              <a:spcBef>
                <a:spcPts val="0"/>
              </a:spcBef>
              <a:buSzPts val="1200"/>
            </a:pPr>
            <a:r>
              <a:rPr lang="en-US" sz="2000" dirty="0">
                <a:solidFill>
                  <a:schemeClr val="bg1"/>
                </a:solidFill>
                <a:ea typeface="Times New Roman" panose="02020603050405020304" pitchFamily="18" charset="0"/>
                <a:cs typeface="Times New Roman" panose="02020603050405020304" pitchFamily="18" charset="0"/>
              </a:rPr>
              <a:t>Reinforcing </a:t>
            </a:r>
            <a:r>
              <a:rPr lang="en-US" sz="2000" b="1" dirty="0">
                <a:solidFill>
                  <a:schemeClr val="bg1"/>
                </a:solidFill>
                <a:ea typeface="Times New Roman" panose="02020603050405020304" pitchFamily="18" charset="0"/>
                <a:cs typeface="Times New Roman" panose="02020603050405020304" pitchFamily="18" charset="0"/>
              </a:rPr>
              <a:t>shared values</a:t>
            </a:r>
            <a:endParaRPr lang="en-US" sz="2000" dirty="0">
              <a:solidFill>
                <a:schemeClr val="bg1"/>
              </a:solidFill>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ea typeface="Times New Roman" panose="02020603050405020304" pitchFamily="18" charset="0"/>
                <a:cs typeface="Times New Roman" panose="02020603050405020304" pitchFamily="18" charset="0"/>
              </a:rPr>
              <a:t>Transforming </a:t>
            </a:r>
            <a:r>
              <a:rPr lang="en-US" sz="2000" b="1" dirty="0">
                <a:solidFill>
                  <a:schemeClr val="bg1"/>
                </a:solidFill>
                <a:ea typeface="Times New Roman" panose="02020603050405020304" pitchFamily="18" charset="0"/>
                <a:cs typeface="Times New Roman" panose="02020603050405020304" pitchFamily="18" charset="0"/>
              </a:rPr>
              <a:t>underlying assumptions</a:t>
            </a:r>
            <a:r>
              <a:rPr lang="en-US" sz="2000" dirty="0">
                <a:solidFill>
                  <a:schemeClr val="bg1"/>
                </a:solidFill>
                <a:ea typeface="Times New Roman" panose="02020603050405020304" pitchFamily="18" charset="0"/>
                <a:cs typeface="Times New Roman" panose="02020603050405020304" pitchFamily="18" charset="0"/>
              </a:rPr>
              <a:t> </a:t>
            </a:r>
            <a:endParaRPr lang="en-US" sz="2000" dirty="0">
              <a:solidFill>
                <a:schemeClr val="bg1"/>
              </a:solidFill>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ea typeface="Times New Roman" panose="02020603050405020304" pitchFamily="18" charset="0"/>
                <a:cs typeface="Times New Roman" panose="02020603050405020304" pitchFamily="18" charset="0"/>
              </a:rPr>
              <a:t>Ensuring effective </a:t>
            </a:r>
            <a:r>
              <a:rPr lang="en-US" sz="2000" b="1" dirty="0">
                <a:solidFill>
                  <a:schemeClr val="bg1"/>
                </a:solidFill>
                <a:ea typeface="Times New Roman" panose="02020603050405020304" pitchFamily="18" charset="0"/>
                <a:cs typeface="Times New Roman" panose="02020603050405020304" pitchFamily="18" charset="0"/>
              </a:rPr>
              <a:t>cooperation</a:t>
            </a:r>
            <a:endParaRPr lang="en-US" sz="2000" dirty="0">
              <a:solidFill>
                <a:schemeClr val="bg1"/>
              </a:solidFill>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ea typeface="Times New Roman" panose="02020603050405020304" pitchFamily="18" charset="0"/>
                <a:cs typeface="Times New Roman" panose="02020603050405020304" pitchFamily="18" charset="0"/>
              </a:rPr>
              <a:t>Ensuring constructive </a:t>
            </a:r>
            <a:r>
              <a:rPr lang="en-US" sz="2000" b="1" dirty="0">
                <a:solidFill>
                  <a:schemeClr val="bg1"/>
                </a:solidFill>
                <a:ea typeface="Times New Roman" panose="02020603050405020304" pitchFamily="18" charset="0"/>
                <a:cs typeface="Times New Roman" panose="02020603050405020304" pitchFamily="18" charset="0"/>
              </a:rPr>
              <a:t>competition</a:t>
            </a:r>
            <a:endParaRPr lang="en-US" sz="2000" dirty="0">
              <a:solidFill>
                <a:schemeClr val="bg1"/>
              </a:solidFill>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ea typeface="Times New Roman" panose="02020603050405020304" pitchFamily="18" charset="0"/>
                <a:cs typeface="Times New Roman" panose="02020603050405020304" pitchFamily="18" charset="0"/>
              </a:rPr>
              <a:t>Sustaining </a:t>
            </a:r>
            <a:r>
              <a:rPr lang="en-US" sz="2000" b="1" dirty="0">
                <a:solidFill>
                  <a:schemeClr val="bg1"/>
                </a:solidFill>
                <a:ea typeface="Times New Roman" panose="02020603050405020304" pitchFamily="18" charset="0"/>
                <a:cs typeface="Times New Roman" panose="02020603050405020304" pitchFamily="18" charset="0"/>
              </a:rPr>
              <a:t>trust</a:t>
            </a:r>
            <a:endParaRPr lang="en-US" sz="2000" dirty="0">
              <a:solidFill>
                <a:schemeClr val="bg1"/>
              </a:solidFill>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ea typeface="Times New Roman" panose="02020603050405020304" pitchFamily="18" charset="0"/>
                <a:cs typeface="Times New Roman" panose="02020603050405020304" pitchFamily="18" charset="0"/>
              </a:rPr>
              <a:t>Being open to </a:t>
            </a:r>
            <a:r>
              <a:rPr lang="en-US" sz="2000" b="1" dirty="0">
                <a:solidFill>
                  <a:schemeClr val="bg1"/>
                </a:solidFill>
                <a:ea typeface="Times New Roman" panose="02020603050405020304" pitchFamily="18" charset="0"/>
                <a:cs typeface="Times New Roman" panose="02020603050405020304" pitchFamily="18" charset="0"/>
              </a:rPr>
              <a:t>change</a:t>
            </a:r>
            <a:endParaRPr lang="en-US" sz="2000" dirty="0">
              <a:solidFill>
                <a:schemeClr val="bg1"/>
              </a:solidFill>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ea typeface="Times New Roman" panose="02020603050405020304" pitchFamily="18" charset="0"/>
                <a:cs typeface="Times New Roman" panose="02020603050405020304" pitchFamily="18" charset="0"/>
              </a:rPr>
              <a:t>Appreciating </a:t>
            </a:r>
            <a:r>
              <a:rPr lang="en-US" sz="2000" b="1" dirty="0">
                <a:solidFill>
                  <a:schemeClr val="bg1"/>
                </a:solidFill>
                <a:ea typeface="Times New Roman" panose="02020603050405020304" pitchFamily="18" charset="0"/>
                <a:cs typeface="Times New Roman" panose="02020603050405020304" pitchFamily="18" charset="0"/>
              </a:rPr>
              <a:t>shared and separate interests</a:t>
            </a:r>
            <a:endParaRPr lang="en-US" sz="2000" b="1" dirty="0">
              <a:solidFill>
                <a:schemeClr val="bg1"/>
              </a:solidFill>
              <a:ea typeface="MS Mincho" panose="02020609040205080304" pitchFamily="49" charset="-128"/>
              <a:cs typeface="Times New Roman" panose="02020603050405020304" pitchFamily="18" charset="0"/>
            </a:endParaRPr>
          </a:p>
          <a:p>
            <a:pPr marR="0" lvl="0">
              <a:spcBef>
                <a:spcPts val="600"/>
              </a:spcBef>
              <a:buSzPts val="1200"/>
            </a:pPr>
            <a:r>
              <a:rPr lang="en-US" sz="2000" b="1" i="1" dirty="0">
                <a:solidFill>
                  <a:schemeClr val="bg1"/>
                </a:solidFill>
                <a:ea typeface="MS Mincho" panose="02020609040205080304" pitchFamily="49" charset="-128"/>
                <a:cs typeface="Times New Roman" panose="02020603050405020304" pitchFamily="18" charset="0"/>
              </a:rPr>
              <a:t>Technology</a:t>
            </a:r>
          </a:p>
          <a:p>
            <a:pPr marR="0" lvl="0">
              <a:spcBef>
                <a:spcPts val="0"/>
              </a:spcBef>
              <a:buSzPts val="1200"/>
            </a:pPr>
            <a:r>
              <a:rPr lang="en-US" sz="2000" dirty="0">
                <a:solidFill>
                  <a:schemeClr val="bg1"/>
                </a:solidFill>
                <a:ea typeface="Times New Roman" panose="02020603050405020304" pitchFamily="18" charset="0"/>
                <a:cs typeface="Times New Roman" panose="02020603050405020304" pitchFamily="18" charset="0"/>
              </a:rPr>
              <a:t>Addressing </a:t>
            </a:r>
            <a:r>
              <a:rPr lang="en-US" sz="2000" b="1" dirty="0">
                <a:solidFill>
                  <a:schemeClr val="bg1"/>
                </a:solidFill>
                <a:ea typeface="Times New Roman" panose="02020603050405020304" pitchFamily="18" charset="0"/>
                <a:cs typeface="Times New Roman" panose="02020603050405020304" pitchFamily="18" charset="0"/>
              </a:rPr>
              <a:t>disruptive technology</a:t>
            </a:r>
            <a:r>
              <a:rPr lang="en-US" sz="2000" dirty="0">
                <a:solidFill>
                  <a:schemeClr val="bg1"/>
                </a:solidFill>
                <a:ea typeface="Times New Roman" panose="02020603050405020304" pitchFamily="18" charset="0"/>
                <a:cs typeface="Times New Roman" panose="02020603050405020304" pitchFamily="18" charset="0"/>
              </a:rPr>
              <a:t> changes</a:t>
            </a:r>
            <a:endParaRPr lang="en-US" sz="2000" dirty="0">
              <a:solidFill>
                <a:schemeClr val="bg1"/>
              </a:solidFill>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ea typeface="Times New Roman" panose="02020603050405020304" pitchFamily="18" charset="0"/>
                <a:cs typeface="Times New Roman" panose="02020603050405020304" pitchFamily="18" charset="0"/>
              </a:rPr>
              <a:t>Addressing </a:t>
            </a:r>
            <a:r>
              <a:rPr lang="en-US" sz="2000" b="1" dirty="0">
                <a:solidFill>
                  <a:schemeClr val="bg1"/>
                </a:solidFill>
                <a:ea typeface="Times New Roman" panose="02020603050405020304" pitchFamily="18" charset="0"/>
                <a:cs typeface="Times New Roman" panose="02020603050405020304" pitchFamily="18" charset="0"/>
              </a:rPr>
              <a:t>incremental technology</a:t>
            </a:r>
            <a:r>
              <a:rPr lang="en-US" sz="2000" dirty="0">
                <a:solidFill>
                  <a:schemeClr val="bg1"/>
                </a:solidFill>
                <a:ea typeface="Times New Roman" panose="02020603050405020304" pitchFamily="18" charset="0"/>
                <a:cs typeface="Times New Roman" panose="02020603050405020304" pitchFamily="18" charset="0"/>
              </a:rPr>
              <a:t> changes</a:t>
            </a:r>
            <a:endParaRPr lang="en-US" sz="2000" dirty="0">
              <a:solidFill>
                <a:schemeClr val="bg1"/>
              </a:solidFill>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ea typeface="Times New Roman" panose="02020603050405020304" pitchFamily="18" charset="0"/>
                <a:cs typeface="Times New Roman" panose="02020603050405020304" pitchFamily="18" charset="0"/>
              </a:rPr>
              <a:t>Using shared </a:t>
            </a:r>
            <a:r>
              <a:rPr lang="en-US" sz="2000" b="1" dirty="0">
                <a:solidFill>
                  <a:schemeClr val="bg1"/>
                </a:solidFill>
                <a:ea typeface="Times New Roman" panose="02020603050405020304" pitchFamily="18" charset="0"/>
                <a:cs typeface="Times New Roman" panose="02020603050405020304" pitchFamily="18" charset="0"/>
              </a:rPr>
              <a:t>technology standards</a:t>
            </a:r>
            <a:endParaRPr lang="en-US" sz="2000" dirty="0">
              <a:solidFill>
                <a:schemeClr val="bg1"/>
              </a:solidFill>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ea typeface="Times New Roman" panose="02020603050405020304" pitchFamily="18" charset="0"/>
                <a:cs typeface="Times New Roman" panose="02020603050405020304" pitchFamily="18" charset="0"/>
              </a:rPr>
              <a:t>Developing an effective </a:t>
            </a:r>
            <a:r>
              <a:rPr lang="en-US" sz="2000" b="1" dirty="0">
                <a:solidFill>
                  <a:schemeClr val="bg1"/>
                </a:solidFill>
                <a:ea typeface="Times New Roman" panose="02020603050405020304" pitchFamily="18" charset="0"/>
                <a:cs typeface="Times New Roman" panose="02020603050405020304" pitchFamily="18" charset="0"/>
              </a:rPr>
              <a:t>technology architecture</a:t>
            </a:r>
            <a:endParaRPr lang="en-US" sz="2000" dirty="0">
              <a:solidFill>
                <a:schemeClr val="bg1"/>
              </a:solidFill>
              <a:ea typeface="MS Mincho" panose="02020609040205080304" pitchFamily="49" charset="-128"/>
              <a:cs typeface="Times New Roman" panose="02020603050405020304" pitchFamily="18" charset="0"/>
            </a:endParaRPr>
          </a:p>
        </p:txBody>
      </p:sp>
      <p:sp>
        <p:nvSpPr>
          <p:cNvPr id="12" name="Rectangle 11">
            <a:extLst>
              <a:ext uri="{FF2B5EF4-FFF2-40B4-BE49-F238E27FC236}">
                <a16:creationId xmlns:a16="http://schemas.microsoft.com/office/drawing/2014/main" xmlns="" id="{CC5E6173-A968-BC41-9CF7-8D9C44382552}"/>
              </a:ext>
            </a:extLst>
          </p:cNvPr>
          <p:cNvSpPr/>
          <p:nvPr/>
        </p:nvSpPr>
        <p:spPr>
          <a:xfrm>
            <a:off x="0" y="1192658"/>
            <a:ext cx="5981018" cy="312967"/>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#2 – 30.9%</a:t>
            </a:r>
          </a:p>
        </p:txBody>
      </p:sp>
      <p:sp>
        <p:nvSpPr>
          <p:cNvPr id="25" name="Rectangle 24">
            <a:extLst>
              <a:ext uri="{FF2B5EF4-FFF2-40B4-BE49-F238E27FC236}">
                <a16:creationId xmlns:a16="http://schemas.microsoft.com/office/drawing/2014/main" xmlns="" id="{65B816C4-204E-1D49-A016-24F101992C3C}"/>
              </a:ext>
            </a:extLst>
          </p:cNvPr>
          <p:cNvSpPr/>
          <p:nvPr/>
        </p:nvSpPr>
        <p:spPr>
          <a:xfrm>
            <a:off x="20496" y="6553198"/>
            <a:ext cx="5960520" cy="245874"/>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#1  – 42.6%</a:t>
            </a:r>
          </a:p>
        </p:txBody>
      </p:sp>
      <p:sp>
        <p:nvSpPr>
          <p:cNvPr id="26" name="Rectangle 25">
            <a:extLst>
              <a:ext uri="{FF2B5EF4-FFF2-40B4-BE49-F238E27FC236}">
                <a16:creationId xmlns:a16="http://schemas.microsoft.com/office/drawing/2014/main" xmlns="" id="{67BEFD46-4ED3-304C-89E4-4198D751044D}"/>
              </a:ext>
            </a:extLst>
          </p:cNvPr>
          <p:cNvSpPr/>
          <p:nvPr/>
        </p:nvSpPr>
        <p:spPr>
          <a:xfrm>
            <a:off x="6189582" y="2803468"/>
            <a:ext cx="6002418" cy="283393"/>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bg1"/>
                </a:solidFill>
              </a:rPr>
              <a:t>#3 – 28.7%</a:t>
            </a:r>
          </a:p>
        </p:txBody>
      </p:sp>
      <p:sp>
        <p:nvSpPr>
          <p:cNvPr id="18" name="TextBox 17"/>
          <p:cNvSpPr txBox="1"/>
          <p:nvPr/>
        </p:nvSpPr>
        <p:spPr>
          <a:xfrm>
            <a:off x="8634714" y="6643869"/>
            <a:ext cx="3568861" cy="246221"/>
          </a:xfrm>
          <a:prstGeom prst="rect">
            <a:avLst/>
          </a:prstGeom>
          <a:noFill/>
        </p:spPr>
        <p:txBody>
          <a:bodyPr wrap="square" rtlCol="0">
            <a:spAutoFit/>
          </a:bodyPr>
          <a:lstStyle/>
          <a:p>
            <a:pPr algn="r"/>
            <a:r>
              <a:rPr lang="en-US" sz="1000" i="1" dirty="0">
                <a:solidFill>
                  <a:schemeClr val="bg1"/>
                </a:solidFill>
              </a:rPr>
              <a:t>Source:  HollandAmerica</a:t>
            </a:r>
          </a:p>
        </p:txBody>
      </p:sp>
    </p:spTree>
    <p:extLst>
      <p:ext uri="{BB962C8B-B14F-4D97-AF65-F5344CB8AC3E}">
        <p14:creationId xmlns:p14="http://schemas.microsoft.com/office/powerpoint/2010/main" val="2732582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https://www.hollandamerica.com/content/dam/hal/inventory-assets/destinations/Alaska-Yukon/whale-alaska-c040.jpg.image.750.563.low.jpg"/>
          <p:cNvPicPr>
            <a:picLocks noChangeAspect="1" noChangeArrowheads="1"/>
          </p:cNvPicPr>
          <p:nvPr/>
        </p:nvPicPr>
        <p:blipFill rotWithShape="1">
          <a:blip r:embed="rId2">
            <a:extLst>
              <a:ext uri="{28A0092B-C50C-407E-A947-70E740481C1C}">
                <a14:useLocalDpi xmlns:a14="http://schemas.microsoft.com/office/drawing/2010/main" val="0"/>
              </a:ext>
            </a:extLst>
          </a:blip>
          <a:srcRect t="14885" b="8774"/>
          <a:stretch/>
        </p:blipFill>
        <p:spPr bwMode="auto">
          <a:xfrm>
            <a:off x="6282" y="0"/>
            <a:ext cx="12185718"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1"/>
            <a:ext cx="12203575" cy="86398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5313800-B032-E443-A962-2CE09FC52528}"/>
              </a:ext>
            </a:extLst>
          </p:cNvPr>
          <p:cNvSpPr/>
          <p:nvPr/>
        </p:nvSpPr>
        <p:spPr>
          <a:xfrm>
            <a:off x="320840" y="56452"/>
            <a:ext cx="11654591" cy="830997"/>
          </a:xfrm>
          <a:prstGeom prst="rect">
            <a:avLst/>
          </a:prstGeom>
        </p:spPr>
        <p:txBody>
          <a:bodyPr wrap="square">
            <a:spAutoFit/>
          </a:bodyPr>
          <a:lstStyle/>
          <a:p>
            <a:r>
              <a:rPr lang="en-US" sz="2400" dirty="0">
                <a:solidFill>
                  <a:schemeClr val="bg1"/>
                </a:solidFill>
                <a:latin typeface="Calibri" panose="020F0502020204030204" pitchFamily="34" charset="0"/>
                <a:ea typeface="Times New Roman" panose="02020603050405020304" pitchFamily="18" charset="0"/>
              </a:rPr>
              <a:t>Please select the top three general organizational </a:t>
            </a:r>
            <a:r>
              <a:rPr lang="en-US" sz="2400" b="1" dirty="0">
                <a:solidFill>
                  <a:schemeClr val="bg1"/>
                </a:solidFill>
                <a:latin typeface="Calibri" panose="020F0502020204030204" pitchFamily="34" charset="0"/>
                <a:ea typeface="Times New Roman" panose="02020603050405020304" pitchFamily="18" charset="0"/>
              </a:rPr>
              <a:t>strengths </a:t>
            </a:r>
            <a:r>
              <a:rPr lang="en-US" sz="2400" dirty="0">
                <a:solidFill>
                  <a:schemeClr val="bg1"/>
                </a:solidFill>
                <a:latin typeface="Calibri" panose="020F0502020204030204" pitchFamily="34" charset="0"/>
                <a:ea typeface="Times New Roman" panose="02020603050405020304" pitchFamily="18" charset="0"/>
              </a:rPr>
              <a:t>that an initiative in which higher education helps to build the Alaska of the Future can depend on now. </a:t>
            </a:r>
            <a:endParaRPr lang="en-US" sz="2400" dirty="0">
              <a:solidFill>
                <a:schemeClr val="bg1"/>
              </a:solidFill>
            </a:endParaRPr>
          </a:p>
        </p:txBody>
      </p:sp>
      <p:sp>
        <p:nvSpPr>
          <p:cNvPr id="8" name="Rectangle 7">
            <a:extLst>
              <a:ext uri="{FF2B5EF4-FFF2-40B4-BE49-F238E27FC236}">
                <a16:creationId xmlns:a16="http://schemas.microsoft.com/office/drawing/2014/main" xmlns="" id="{1C4F2E9B-1813-A941-8C6B-ABB235D0E2EE}"/>
              </a:ext>
            </a:extLst>
          </p:cNvPr>
          <p:cNvSpPr/>
          <p:nvPr/>
        </p:nvSpPr>
        <p:spPr>
          <a:xfrm>
            <a:off x="1444678" y="919349"/>
            <a:ext cx="4706571" cy="6093976"/>
          </a:xfrm>
          <a:prstGeom prst="rect">
            <a:avLst/>
          </a:prstGeom>
        </p:spPr>
        <p:txBody>
          <a:bodyPr wrap="square">
            <a:spAutoFit/>
          </a:bodyPr>
          <a:lstStyle/>
          <a:p>
            <a:pPr marR="0" lvl="0">
              <a:spcBef>
                <a:spcPts val="0"/>
              </a:spcBef>
              <a:buSzPts val="1200"/>
            </a:pPr>
            <a:r>
              <a:rPr lang="en-US" sz="2000" b="1" i="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Strategy</a:t>
            </a:r>
          </a:p>
          <a:p>
            <a:pPr marR="0" lvl="0">
              <a:spcBef>
                <a:spcPts val="0"/>
              </a:spcBef>
              <a:buSzPts val="1200"/>
            </a:pPr>
            <a:r>
              <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Building a </a:t>
            </a:r>
            <a:r>
              <a:rPr lang="en-US"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shared vision</a:t>
            </a:r>
            <a:endParaRPr lang="en-US" sz="2000" dirty="0">
              <a:solidFill>
                <a:schemeClr val="bg1"/>
              </a:solidFill>
              <a:latin typeface="Cambria" panose="02040503050406030204" pitchFamily="18" charset="0"/>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Sharing a sense of </a:t>
            </a:r>
            <a:r>
              <a:rPr lang="en-US"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urgency</a:t>
            </a:r>
            <a:endParaRPr lang="en-US" sz="2000" dirty="0">
              <a:solidFill>
                <a:schemeClr val="bg1"/>
              </a:solidFill>
              <a:latin typeface="Cambria" panose="02040503050406030204" pitchFamily="18" charset="0"/>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Creating </a:t>
            </a:r>
            <a:r>
              <a:rPr lang="en-US"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value</a:t>
            </a:r>
            <a:endParaRPr lang="en-US" sz="2000" dirty="0">
              <a:solidFill>
                <a:schemeClr val="bg1"/>
              </a:solidFill>
              <a:latin typeface="Cambria" panose="02040503050406030204" pitchFamily="18" charset="0"/>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Mitigating </a:t>
            </a:r>
            <a:r>
              <a:rPr lang="en-US"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risk</a:t>
            </a:r>
            <a:endParaRPr lang="en-US" sz="2000" dirty="0">
              <a:solidFill>
                <a:schemeClr val="bg1"/>
              </a:solidFill>
              <a:latin typeface="Cambria" panose="02040503050406030204" pitchFamily="18" charset="0"/>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Ensuring effective </a:t>
            </a:r>
            <a:r>
              <a:rPr lang="en-US"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leadership</a:t>
            </a:r>
          </a:p>
          <a:p>
            <a:pPr marR="0" lvl="0">
              <a:spcBef>
                <a:spcPts val="600"/>
              </a:spcBef>
              <a:buSzPts val="1200"/>
            </a:pPr>
            <a:r>
              <a:rPr lang="en-US" sz="2000" b="1" i="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Process</a:t>
            </a:r>
          </a:p>
          <a:p>
            <a:pPr marR="0" lvl="0">
              <a:spcBef>
                <a:spcPts val="0"/>
              </a:spcBef>
              <a:buSzPts val="1200"/>
            </a:pPr>
            <a:r>
              <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Supporting </a:t>
            </a:r>
            <a:r>
              <a:rPr lang="en-US"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problem-solving</a:t>
            </a:r>
            <a:r>
              <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in decisions</a:t>
            </a:r>
            <a:endParaRPr lang="en-US" sz="2000" dirty="0">
              <a:solidFill>
                <a:schemeClr val="bg1"/>
              </a:solidFill>
              <a:latin typeface="Cambria" panose="02040503050406030204" pitchFamily="18" charset="0"/>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Fostering </a:t>
            </a:r>
            <a:r>
              <a:rPr lang="en-US"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inclusivity</a:t>
            </a:r>
            <a:r>
              <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in decision making</a:t>
            </a:r>
            <a:endParaRPr lang="en-US" sz="2000" dirty="0">
              <a:solidFill>
                <a:schemeClr val="bg1"/>
              </a:solidFill>
              <a:latin typeface="Cambria" panose="02040503050406030204" pitchFamily="18" charset="0"/>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Ensuring effective </a:t>
            </a:r>
            <a:r>
              <a:rPr lang="en-US"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conflict resolution</a:t>
            </a:r>
            <a:endParaRPr lang="en-US" sz="2000" dirty="0">
              <a:solidFill>
                <a:schemeClr val="bg1"/>
              </a:solidFill>
              <a:latin typeface="Cambria" panose="02040503050406030204" pitchFamily="18" charset="0"/>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Providing timely </a:t>
            </a:r>
            <a:r>
              <a:rPr lang="en-US"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feedback</a:t>
            </a:r>
            <a:endParaRPr lang="en-US" sz="2000" dirty="0">
              <a:solidFill>
                <a:schemeClr val="bg1"/>
              </a:solidFill>
              <a:latin typeface="Cambria" panose="02040503050406030204" pitchFamily="18" charset="0"/>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Ensuring effective </a:t>
            </a:r>
            <a:r>
              <a:rPr lang="en-US"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communication</a:t>
            </a:r>
            <a:endParaRPr lang="en-US" sz="2000" b="1" dirty="0">
              <a:solidFill>
                <a:schemeClr val="bg1"/>
              </a:solidFill>
              <a:latin typeface="Cambria" panose="02040503050406030204" pitchFamily="18" charset="0"/>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Ensuring effective </a:t>
            </a:r>
            <a:r>
              <a:rPr lang="en-US"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learning and education</a:t>
            </a:r>
          </a:p>
          <a:p>
            <a:pPr marR="0" lvl="0">
              <a:spcBef>
                <a:spcPts val="600"/>
              </a:spcBef>
              <a:buSzPts val="1200"/>
            </a:pPr>
            <a:r>
              <a:rPr lang="en-US" sz="2000" b="1" i="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Structure</a:t>
            </a:r>
          </a:p>
          <a:p>
            <a:pPr marR="0" lvl="0">
              <a:spcBef>
                <a:spcPts val="0"/>
              </a:spcBef>
              <a:buSzPts val="1200"/>
            </a:pPr>
            <a:r>
              <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Specifying </a:t>
            </a:r>
            <a:r>
              <a:rPr lang="en-US"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roles/responsibilities</a:t>
            </a:r>
            <a:endParaRPr lang="en-US" sz="2000" dirty="0">
              <a:solidFill>
                <a:schemeClr val="bg1"/>
              </a:solidFill>
              <a:latin typeface="Cambria" panose="02040503050406030204" pitchFamily="18" charset="0"/>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Making </a:t>
            </a:r>
            <a:r>
              <a:rPr lang="en-US"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metrics </a:t>
            </a:r>
            <a:r>
              <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visible</a:t>
            </a:r>
            <a:endParaRPr lang="en-US" sz="2000" dirty="0">
              <a:solidFill>
                <a:schemeClr val="bg1"/>
              </a:solidFill>
              <a:latin typeface="Cambria" panose="02040503050406030204" pitchFamily="18" charset="0"/>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Providing effective </a:t>
            </a:r>
            <a:r>
              <a:rPr lang="en-US"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incentives</a:t>
            </a:r>
            <a:endParaRPr lang="en-US" sz="2000" dirty="0">
              <a:solidFill>
                <a:schemeClr val="bg1"/>
              </a:solidFill>
              <a:latin typeface="Cambria" panose="02040503050406030204" pitchFamily="18" charset="0"/>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Ensuring </a:t>
            </a:r>
            <a:r>
              <a:rPr lang="en-US"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transparent information</a:t>
            </a:r>
            <a:endParaRPr lang="en-US" sz="2000" dirty="0">
              <a:solidFill>
                <a:schemeClr val="bg1"/>
              </a:solidFill>
              <a:latin typeface="Cambria" panose="02040503050406030204" pitchFamily="18" charset="0"/>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Maintaining dependable </a:t>
            </a:r>
            <a:r>
              <a:rPr lang="en-US"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funding</a:t>
            </a:r>
            <a:endParaRPr lang="en-US" sz="2000" dirty="0">
              <a:solidFill>
                <a:schemeClr val="bg1"/>
              </a:solidFill>
              <a:latin typeface="Cambria" panose="02040503050406030204" pitchFamily="18" charset="0"/>
              <a:ea typeface="MS Mincho" panose="02020609040205080304" pitchFamily="49" charset="-128"/>
              <a:cs typeface="Times New Roman" panose="02020603050405020304" pitchFamily="18" charset="0"/>
            </a:endParaRPr>
          </a:p>
        </p:txBody>
      </p:sp>
      <p:sp>
        <p:nvSpPr>
          <p:cNvPr id="9" name="Rectangle 8">
            <a:extLst>
              <a:ext uri="{FF2B5EF4-FFF2-40B4-BE49-F238E27FC236}">
                <a16:creationId xmlns:a16="http://schemas.microsoft.com/office/drawing/2014/main" xmlns="" id="{3D1FB7B9-6562-994A-AC01-B726BBA00697}"/>
              </a:ext>
            </a:extLst>
          </p:cNvPr>
          <p:cNvSpPr/>
          <p:nvPr/>
        </p:nvSpPr>
        <p:spPr>
          <a:xfrm>
            <a:off x="6172649" y="1004013"/>
            <a:ext cx="5430253" cy="4170372"/>
          </a:xfrm>
          <a:prstGeom prst="rect">
            <a:avLst/>
          </a:prstGeom>
        </p:spPr>
        <p:txBody>
          <a:bodyPr wrap="square">
            <a:spAutoFit/>
          </a:bodyPr>
          <a:lstStyle/>
          <a:p>
            <a:pPr marR="0" lvl="0">
              <a:spcBef>
                <a:spcPts val="0"/>
              </a:spcBef>
              <a:buSzPts val="1200"/>
            </a:pPr>
            <a:r>
              <a:rPr lang="en-US" sz="2000" b="1" i="1" dirty="0">
                <a:solidFill>
                  <a:schemeClr val="bg1"/>
                </a:solidFill>
                <a:ea typeface="Times New Roman" panose="02020603050405020304" pitchFamily="18" charset="0"/>
                <a:cs typeface="Times New Roman" panose="02020603050405020304" pitchFamily="18" charset="0"/>
              </a:rPr>
              <a:t>Culture</a:t>
            </a:r>
          </a:p>
          <a:p>
            <a:pPr marR="0" lvl="0">
              <a:spcBef>
                <a:spcPts val="0"/>
              </a:spcBef>
              <a:buSzPts val="1200"/>
            </a:pPr>
            <a:r>
              <a:rPr lang="en-US" sz="2000" dirty="0">
                <a:solidFill>
                  <a:schemeClr val="bg1"/>
                </a:solidFill>
                <a:ea typeface="Times New Roman" panose="02020603050405020304" pitchFamily="18" charset="0"/>
                <a:cs typeface="Times New Roman" panose="02020603050405020304" pitchFamily="18" charset="0"/>
              </a:rPr>
              <a:t>Reinforcing </a:t>
            </a:r>
            <a:r>
              <a:rPr lang="en-US" sz="2000" b="1" dirty="0">
                <a:solidFill>
                  <a:schemeClr val="bg1"/>
                </a:solidFill>
                <a:ea typeface="Times New Roman" panose="02020603050405020304" pitchFamily="18" charset="0"/>
                <a:cs typeface="Times New Roman" panose="02020603050405020304" pitchFamily="18" charset="0"/>
              </a:rPr>
              <a:t>shared values</a:t>
            </a:r>
            <a:endParaRPr lang="en-US" sz="2000" dirty="0">
              <a:solidFill>
                <a:schemeClr val="bg1"/>
              </a:solidFill>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ea typeface="Times New Roman" panose="02020603050405020304" pitchFamily="18" charset="0"/>
                <a:cs typeface="Times New Roman" panose="02020603050405020304" pitchFamily="18" charset="0"/>
              </a:rPr>
              <a:t>Transforming </a:t>
            </a:r>
            <a:r>
              <a:rPr lang="en-US" sz="2000" b="1" dirty="0">
                <a:solidFill>
                  <a:schemeClr val="bg1"/>
                </a:solidFill>
                <a:ea typeface="Times New Roman" panose="02020603050405020304" pitchFamily="18" charset="0"/>
                <a:cs typeface="Times New Roman" panose="02020603050405020304" pitchFamily="18" charset="0"/>
              </a:rPr>
              <a:t>underlying assumptions</a:t>
            </a:r>
            <a:r>
              <a:rPr lang="en-US" sz="2000" dirty="0">
                <a:solidFill>
                  <a:schemeClr val="bg1"/>
                </a:solidFill>
                <a:ea typeface="Times New Roman" panose="02020603050405020304" pitchFamily="18" charset="0"/>
                <a:cs typeface="Times New Roman" panose="02020603050405020304" pitchFamily="18" charset="0"/>
              </a:rPr>
              <a:t> </a:t>
            </a:r>
            <a:endParaRPr lang="en-US" sz="2000" dirty="0">
              <a:solidFill>
                <a:schemeClr val="bg1"/>
              </a:solidFill>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ea typeface="Times New Roman" panose="02020603050405020304" pitchFamily="18" charset="0"/>
                <a:cs typeface="Times New Roman" panose="02020603050405020304" pitchFamily="18" charset="0"/>
              </a:rPr>
              <a:t>Ensuring effective </a:t>
            </a:r>
            <a:r>
              <a:rPr lang="en-US" sz="2000" b="1" dirty="0">
                <a:solidFill>
                  <a:schemeClr val="bg1"/>
                </a:solidFill>
                <a:ea typeface="Times New Roman" panose="02020603050405020304" pitchFamily="18" charset="0"/>
                <a:cs typeface="Times New Roman" panose="02020603050405020304" pitchFamily="18" charset="0"/>
              </a:rPr>
              <a:t>cooperation</a:t>
            </a:r>
            <a:endParaRPr lang="en-US" sz="2000" dirty="0">
              <a:solidFill>
                <a:schemeClr val="bg1"/>
              </a:solidFill>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ea typeface="Times New Roman" panose="02020603050405020304" pitchFamily="18" charset="0"/>
                <a:cs typeface="Times New Roman" panose="02020603050405020304" pitchFamily="18" charset="0"/>
              </a:rPr>
              <a:t>Ensuring constructive </a:t>
            </a:r>
            <a:r>
              <a:rPr lang="en-US" sz="2000" b="1" dirty="0">
                <a:solidFill>
                  <a:schemeClr val="bg1"/>
                </a:solidFill>
                <a:ea typeface="Times New Roman" panose="02020603050405020304" pitchFamily="18" charset="0"/>
                <a:cs typeface="Times New Roman" panose="02020603050405020304" pitchFamily="18" charset="0"/>
              </a:rPr>
              <a:t>competition</a:t>
            </a:r>
            <a:endParaRPr lang="en-US" sz="2000" dirty="0">
              <a:solidFill>
                <a:schemeClr val="bg1"/>
              </a:solidFill>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ea typeface="Times New Roman" panose="02020603050405020304" pitchFamily="18" charset="0"/>
                <a:cs typeface="Times New Roman" panose="02020603050405020304" pitchFamily="18" charset="0"/>
              </a:rPr>
              <a:t>Sustaining </a:t>
            </a:r>
            <a:r>
              <a:rPr lang="en-US" sz="2000" b="1" dirty="0">
                <a:solidFill>
                  <a:schemeClr val="bg1"/>
                </a:solidFill>
                <a:ea typeface="Times New Roman" panose="02020603050405020304" pitchFamily="18" charset="0"/>
                <a:cs typeface="Times New Roman" panose="02020603050405020304" pitchFamily="18" charset="0"/>
              </a:rPr>
              <a:t>trust</a:t>
            </a:r>
            <a:endParaRPr lang="en-US" sz="2000" dirty="0">
              <a:solidFill>
                <a:schemeClr val="bg1"/>
              </a:solidFill>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ea typeface="Times New Roman" panose="02020603050405020304" pitchFamily="18" charset="0"/>
                <a:cs typeface="Times New Roman" panose="02020603050405020304" pitchFamily="18" charset="0"/>
              </a:rPr>
              <a:t>Being open to </a:t>
            </a:r>
            <a:r>
              <a:rPr lang="en-US" sz="2000" b="1" dirty="0">
                <a:solidFill>
                  <a:schemeClr val="bg1"/>
                </a:solidFill>
                <a:ea typeface="Times New Roman" panose="02020603050405020304" pitchFamily="18" charset="0"/>
                <a:cs typeface="Times New Roman" panose="02020603050405020304" pitchFamily="18" charset="0"/>
              </a:rPr>
              <a:t>change</a:t>
            </a:r>
            <a:endParaRPr lang="en-US" sz="2000" dirty="0">
              <a:solidFill>
                <a:schemeClr val="bg1"/>
              </a:solidFill>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ea typeface="Times New Roman" panose="02020603050405020304" pitchFamily="18" charset="0"/>
                <a:cs typeface="Times New Roman" panose="02020603050405020304" pitchFamily="18" charset="0"/>
              </a:rPr>
              <a:t>Appreciating </a:t>
            </a:r>
            <a:r>
              <a:rPr lang="en-US" sz="2000" b="1" dirty="0">
                <a:solidFill>
                  <a:schemeClr val="bg1"/>
                </a:solidFill>
                <a:ea typeface="Times New Roman" panose="02020603050405020304" pitchFamily="18" charset="0"/>
                <a:cs typeface="Times New Roman" panose="02020603050405020304" pitchFamily="18" charset="0"/>
              </a:rPr>
              <a:t>shared and separate interests</a:t>
            </a:r>
            <a:endParaRPr lang="en-US" sz="2000" b="1" dirty="0">
              <a:solidFill>
                <a:schemeClr val="bg1"/>
              </a:solidFill>
              <a:ea typeface="MS Mincho" panose="02020609040205080304" pitchFamily="49" charset="-128"/>
              <a:cs typeface="Times New Roman" panose="02020603050405020304" pitchFamily="18" charset="0"/>
            </a:endParaRPr>
          </a:p>
          <a:p>
            <a:pPr marR="0" lvl="0">
              <a:spcBef>
                <a:spcPts val="600"/>
              </a:spcBef>
              <a:buSzPts val="1200"/>
            </a:pPr>
            <a:r>
              <a:rPr lang="en-US" sz="2000" b="1" i="1" dirty="0">
                <a:solidFill>
                  <a:schemeClr val="bg1"/>
                </a:solidFill>
                <a:ea typeface="MS Mincho" panose="02020609040205080304" pitchFamily="49" charset="-128"/>
                <a:cs typeface="Times New Roman" panose="02020603050405020304" pitchFamily="18" charset="0"/>
              </a:rPr>
              <a:t>Technology</a:t>
            </a:r>
          </a:p>
          <a:p>
            <a:pPr marR="0" lvl="0">
              <a:spcBef>
                <a:spcPts val="0"/>
              </a:spcBef>
              <a:buSzPts val="1200"/>
            </a:pPr>
            <a:r>
              <a:rPr lang="en-US" sz="2000" dirty="0">
                <a:solidFill>
                  <a:schemeClr val="bg1"/>
                </a:solidFill>
                <a:ea typeface="Times New Roman" panose="02020603050405020304" pitchFamily="18" charset="0"/>
                <a:cs typeface="Times New Roman" panose="02020603050405020304" pitchFamily="18" charset="0"/>
              </a:rPr>
              <a:t>Addressing </a:t>
            </a:r>
            <a:r>
              <a:rPr lang="en-US" sz="2000" b="1" dirty="0">
                <a:solidFill>
                  <a:schemeClr val="bg1"/>
                </a:solidFill>
                <a:ea typeface="Times New Roman" panose="02020603050405020304" pitchFamily="18" charset="0"/>
                <a:cs typeface="Times New Roman" panose="02020603050405020304" pitchFamily="18" charset="0"/>
              </a:rPr>
              <a:t>disruptive technology</a:t>
            </a:r>
            <a:r>
              <a:rPr lang="en-US" sz="2000" dirty="0">
                <a:solidFill>
                  <a:schemeClr val="bg1"/>
                </a:solidFill>
                <a:ea typeface="Times New Roman" panose="02020603050405020304" pitchFamily="18" charset="0"/>
                <a:cs typeface="Times New Roman" panose="02020603050405020304" pitchFamily="18" charset="0"/>
              </a:rPr>
              <a:t> changes</a:t>
            </a:r>
            <a:endParaRPr lang="en-US" sz="2000" dirty="0">
              <a:solidFill>
                <a:schemeClr val="bg1"/>
              </a:solidFill>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ea typeface="Times New Roman" panose="02020603050405020304" pitchFamily="18" charset="0"/>
                <a:cs typeface="Times New Roman" panose="02020603050405020304" pitchFamily="18" charset="0"/>
              </a:rPr>
              <a:t>Addressing </a:t>
            </a:r>
            <a:r>
              <a:rPr lang="en-US" sz="2000" b="1" dirty="0">
                <a:solidFill>
                  <a:schemeClr val="bg1"/>
                </a:solidFill>
                <a:ea typeface="Times New Roman" panose="02020603050405020304" pitchFamily="18" charset="0"/>
                <a:cs typeface="Times New Roman" panose="02020603050405020304" pitchFamily="18" charset="0"/>
              </a:rPr>
              <a:t>incremental technology</a:t>
            </a:r>
            <a:r>
              <a:rPr lang="en-US" sz="2000" dirty="0">
                <a:solidFill>
                  <a:schemeClr val="bg1"/>
                </a:solidFill>
                <a:ea typeface="Times New Roman" panose="02020603050405020304" pitchFamily="18" charset="0"/>
                <a:cs typeface="Times New Roman" panose="02020603050405020304" pitchFamily="18" charset="0"/>
              </a:rPr>
              <a:t> changes</a:t>
            </a:r>
            <a:endParaRPr lang="en-US" sz="2000" dirty="0">
              <a:solidFill>
                <a:schemeClr val="bg1"/>
              </a:solidFill>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ea typeface="Times New Roman" panose="02020603050405020304" pitchFamily="18" charset="0"/>
                <a:cs typeface="Times New Roman" panose="02020603050405020304" pitchFamily="18" charset="0"/>
              </a:rPr>
              <a:t>Using shared </a:t>
            </a:r>
            <a:r>
              <a:rPr lang="en-US" sz="2000" b="1" dirty="0">
                <a:solidFill>
                  <a:schemeClr val="bg1"/>
                </a:solidFill>
                <a:ea typeface="Times New Roman" panose="02020603050405020304" pitchFamily="18" charset="0"/>
                <a:cs typeface="Times New Roman" panose="02020603050405020304" pitchFamily="18" charset="0"/>
              </a:rPr>
              <a:t>technology standards</a:t>
            </a:r>
            <a:endParaRPr lang="en-US" sz="2000" dirty="0">
              <a:solidFill>
                <a:schemeClr val="bg1"/>
              </a:solidFill>
              <a:ea typeface="MS Mincho" panose="02020609040205080304" pitchFamily="49" charset="-128"/>
              <a:cs typeface="Times New Roman" panose="02020603050405020304" pitchFamily="18" charset="0"/>
            </a:endParaRPr>
          </a:p>
          <a:p>
            <a:pPr marR="0" lvl="0">
              <a:spcBef>
                <a:spcPts val="0"/>
              </a:spcBef>
              <a:buSzPts val="1200"/>
            </a:pPr>
            <a:r>
              <a:rPr lang="en-US" sz="2000" dirty="0">
                <a:solidFill>
                  <a:schemeClr val="bg1"/>
                </a:solidFill>
                <a:ea typeface="Times New Roman" panose="02020603050405020304" pitchFamily="18" charset="0"/>
                <a:cs typeface="Times New Roman" panose="02020603050405020304" pitchFamily="18" charset="0"/>
              </a:rPr>
              <a:t>Developing an effective </a:t>
            </a:r>
            <a:r>
              <a:rPr lang="en-US" sz="2000" b="1" dirty="0">
                <a:solidFill>
                  <a:schemeClr val="bg1"/>
                </a:solidFill>
                <a:ea typeface="Times New Roman" panose="02020603050405020304" pitchFamily="18" charset="0"/>
                <a:cs typeface="Times New Roman" panose="02020603050405020304" pitchFamily="18" charset="0"/>
              </a:rPr>
              <a:t>technology architecture</a:t>
            </a:r>
            <a:endParaRPr lang="en-US" sz="2000" dirty="0">
              <a:solidFill>
                <a:schemeClr val="bg1"/>
              </a:solidFill>
              <a:ea typeface="MS Mincho" panose="02020609040205080304" pitchFamily="49" charset="-128"/>
              <a:cs typeface="Times New Roman" panose="02020603050405020304" pitchFamily="18" charset="0"/>
            </a:endParaRPr>
          </a:p>
        </p:txBody>
      </p:sp>
      <p:sp>
        <p:nvSpPr>
          <p:cNvPr id="10" name="Rectangle 9">
            <a:extLst>
              <a:ext uri="{FF2B5EF4-FFF2-40B4-BE49-F238E27FC236}">
                <a16:creationId xmlns:a16="http://schemas.microsoft.com/office/drawing/2014/main" xmlns="" id="{FB6BAF6E-07FA-AE4D-9729-542DE2BF2AD2}"/>
              </a:ext>
            </a:extLst>
          </p:cNvPr>
          <p:cNvSpPr/>
          <p:nvPr/>
        </p:nvSpPr>
        <p:spPr>
          <a:xfrm>
            <a:off x="15151" y="1238078"/>
            <a:ext cx="5839326" cy="360908"/>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#3 – 20.8%</a:t>
            </a:r>
          </a:p>
        </p:txBody>
      </p:sp>
      <p:sp>
        <p:nvSpPr>
          <p:cNvPr id="12" name="Rectangle 11">
            <a:extLst>
              <a:ext uri="{FF2B5EF4-FFF2-40B4-BE49-F238E27FC236}">
                <a16:creationId xmlns:a16="http://schemas.microsoft.com/office/drawing/2014/main" xmlns="" id="{48DA08C2-32CA-4B44-AA4D-BBD68D76D296}"/>
              </a:ext>
            </a:extLst>
          </p:cNvPr>
          <p:cNvSpPr/>
          <p:nvPr/>
        </p:nvSpPr>
        <p:spPr>
          <a:xfrm>
            <a:off x="0" y="3483581"/>
            <a:ext cx="5854477" cy="358708"/>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#2 – 23.8%</a:t>
            </a:r>
          </a:p>
        </p:txBody>
      </p:sp>
      <p:sp>
        <p:nvSpPr>
          <p:cNvPr id="13" name="Rectangle 12">
            <a:extLst>
              <a:ext uri="{FF2B5EF4-FFF2-40B4-BE49-F238E27FC236}">
                <a16:creationId xmlns:a16="http://schemas.microsoft.com/office/drawing/2014/main" xmlns="" id="{E65FCC28-EC3E-E14D-A96E-ACEA3BA3A0E5}"/>
              </a:ext>
            </a:extLst>
          </p:cNvPr>
          <p:cNvSpPr/>
          <p:nvPr/>
        </p:nvSpPr>
        <p:spPr>
          <a:xfrm>
            <a:off x="15151" y="1593912"/>
            <a:ext cx="5849130" cy="336105"/>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#1  – 37.7%</a:t>
            </a:r>
          </a:p>
        </p:txBody>
      </p:sp>
      <p:sp>
        <p:nvSpPr>
          <p:cNvPr id="18" name="TextBox 17"/>
          <p:cNvSpPr txBox="1"/>
          <p:nvPr/>
        </p:nvSpPr>
        <p:spPr>
          <a:xfrm>
            <a:off x="8634714" y="6643869"/>
            <a:ext cx="3568861" cy="246221"/>
          </a:xfrm>
          <a:prstGeom prst="rect">
            <a:avLst/>
          </a:prstGeom>
          <a:noFill/>
        </p:spPr>
        <p:txBody>
          <a:bodyPr wrap="square" rtlCol="0">
            <a:spAutoFit/>
          </a:bodyPr>
          <a:lstStyle/>
          <a:p>
            <a:pPr algn="r"/>
            <a:r>
              <a:rPr lang="en-US" sz="1000" i="1" dirty="0">
                <a:solidFill>
                  <a:schemeClr val="bg1"/>
                </a:solidFill>
              </a:rPr>
              <a:t>Source:  HollandAmerica</a:t>
            </a:r>
          </a:p>
        </p:txBody>
      </p:sp>
    </p:spTree>
    <p:extLst>
      <p:ext uri="{BB962C8B-B14F-4D97-AF65-F5344CB8AC3E}">
        <p14:creationId xmlns:p14="http://schemas.microsoft.com/office/powerpoint/2010/main" val="1220624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hollandamerica.com/content/dam/hal/inventory-assets/destinations/Alaska-Yukon/whale-alaska-c040.jpg.image.750.563.low.jpg"/>
          <p:cNvPicPr>
            <a:picLocks noChangeAspect="1" noChangeArrowheads="1"/>
          </p:cNvPicPr>
          <p:nvPr/>
        </p:nvPicPr>
        <p:blipFill rotWithShape="1">
          <a:blip r:embed="rId2">
            <a:extLst>
              <a:ext uri="{28A0092B-C50C-407E-A947-70E740481C1C}">
                <a14:useLocalDpi xmlns:a14="http://schemas.microsoft.com/office/drawing/2010/main" val="0"/>
              </a:ext>
            </a:extLst>
          </a:blip>
          <a:srcRect t="14885" b="8774"/>
          <a:stretch/>
        </p:blipFill>
        <p:spPr bwMode="auto">
          <a:xfrm>
            <a:off x="6282" y="0"/>
            <a:ext cx="12185718" cy="685800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0" y="2396124"/>
            <a:ext cx="12192000" cy="4461877"/>
          </a:xfrm>
          <a:prstGeom prst="rect">
            <a:avLst/>
          </a:prstGeom>
          <a:solidFill>
            <a:srgbClr val="7F7F7F">
              <a:alpha val="592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extBox 6">
            <a:extLst>
              <a:ext uri="{FF2B5EF4-FFF2-40B4-BE49-F238E27FC236}">
                <a16:creationId xmlns:a16="http://schemas.microsoft.com/office/drawing/2014/main" xmlns="" id="{690DC9BE-87CE-294D-BF35-D8D99BF16B4C}"/>
              </a:ext>
            </a:extLst>
          </p:cNvPr>
          <p:cNvSpPr txBox="1"/>
          <p:nvPr/>
        </p:nvSpPr>
        <p:spPr>
          <a:xfrm>
            <a:off x="595999" y="2412166"/>
            <a:ext cx="4810536" cy="584775"/>
          </a:xfrm>
          <a:prstGeom prst="rect">
            <a:avLst/>
          </a:prstGeom>
          <a:noFill/>
        </p:spPr>
        <p:txBody>
          <a:bodyPr wrap="square" rtlCol="0">
            <a:spAutoFit/>
          </a:bodyPr>
          <a:lstStyle/>
          <a:p>
            <a:pPr algn="ctr"/>
            <a:r>
              <a:rPr lang="en-US" sz="3200" b="1" dirty="0">
                <a:solidFill>
                  <a:schemeClr val="bg1"/>
                </a:solidFill>
              </a:rPr>
              <a:t>Vision Phrase or Metaphor</a:t>
            </a:r>
          </a:p>
        </p:txBody>
      </p:sp>
      <p:sp>
        <p:nvSpPr>
          <p:cNvPr id="8" name="TextBox 7">
            <a:extLst>
              <a:ext uri="{FF2B5EF4-FFF2-40B4-BE49-F238E27FC236}">
                <a16:creationId xmlns:a16="http://schemas.microsoft.com/office/drawing/2014/main" xmlns="" id="{DEB8679A-9518-ED4A-83B8-0E7E08F283A7}"/>
              </a:ext>
            </a:extLst>
          </p:cNvPr>
          <p:cNvSpPr txBox="1"/>
          <p:nvPr/>
        </p:nvSpPr>
        <p:spPr>
          <a:xfrm>
            <a:off x="6448928" y="2396124"/>
            <a:ext cx="5197642" cy="584775"/>
          </a:xfrm>
          <a:prstGeom prst="rect">
            <a:avLst/>
          </a:prstGeom>
          <a:noFill/>
        </p:spPr>
        <p:txBody>
          <a:bodyPr wrap="square" rtlCol="0">
            <a:spAutoFit/>
          </a:bodyPr>
          <a:lstStyle/>
          <a:p>
            <a:pPr algn="ctr"/>
            <a:r>
              <a:rPr lang="en-US" sz="3200" b="1" dirty="0">
                <a:solidFill>
                  <a:schemeClr val="bg1"/>
                </a:solidFill>
              </a:rPr>
              <a:t>Long-Term Success Statement</a:t>
            </a:r>
          </a:p>
        </p:txBody>
      </p:sp>
      <p:pic>
        <p:nvPicPr>
          <p:cNvPr id="2" name="Picture 1"/>
          <p:cNvPicPr>
            <a:picLocks noChangeAspect="1"/>
          </p:cNvPicPr>
          <p:nvPr/>
        </p:nvPicPr>
        <p:blipFill>
          <a:blip r:embed="rId3"/>
          <a:stretch>
            <a:fillRect/>
          </a:stretch>
        </p:blipFill>
        <p:spPr>
          <a:xfrm>
            <a:off x="300188" y="3072510"/>
            <a:ext cx="5526453" cy="3391062"/>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5977975" y="3056363"/>
            <a:ext cx="5961714" cy="3433589"/>
          </a:xfrm>
          <a:prstGeom prst="rect">
            <a:avLst/>
          </a:prstGeom>
          <a:ln>
            <a:solidFill>
              <a:schemeClr val="tx1"/>
            </a:solidFill>
          </a:ln>
        </p:spPr>
      </p:pic>
      <p:sp>
        <p:nvSpPr>
          <p:cNvPr id="11" name="TextBox 10"/>
          <p:cNvSpPr txBox="1"/>
          <p:nvPr/>
        </p:nvSpPr>
        <p:spPr>
          <a:xfrm>
            <a:off x="8634714" y="6643869"/>
            <a:ext cx="3568861" cy="246221"/>
          </a:xfrm>
          <a:prstGeom prst="rect">
            <a:avLst/>
          </a:prstGeom>
          <a:noFill/>
        </p:spPr>
        <p:txBody>
          <a:bodyPr wrap="square" rtlCol="0">
            <a:spAutoFit/>
          </a:bodyPr>
          <a:lstStyle/>
          <a:p>
            <a:pPr algn="r"/>
            <a:r>
              <a:rPr lang="en-US" sz="1000" i="1" dirty="0">
                <a:solidFill>
                  <a:schemeClr val="bg1"/>
                </a:solidFill>
              </a:rPr>
              <a:t>Source:  HollandAmerica</a:t>
            </a:r>
          </a:p>
        </p:txBody>
      </p:sp>
    </p:spTree>
    <p:extLst>
      <p:ext uri="{BB962C8B-B14F-4D97-AF65-F5344CB8AC3E}">
        <p14:creationId xmlns:p14="http://schemas.microsoft.com/office/powerpoint/2010/main" val="2385843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marL="0" indent="0" algn="ctr">
              <a:buNone/>
            </a:pPr>
            <a:r>
              <a:rPr lang="en-US" sz="4000" dirty="0" smtClean="0">
                <a:latin typeface="+mj-lt"/>
              </a:rPr>
              <a:t>Why we are here</a:t>
            </a:r>
            <a:endParaRPr lang="en-US" sz="4000" dirty="0">
              <a:latin typeface="+mj-lt"/>
            </a:endParaRPr>
          </a:p>
        </p:txBody>
      </p:sp>
      <p:sp>
        <p:nvSpPr>
          <p:cNvPr id="4" name="Slide Number Placeholder 3"/>
          <p:cNvSpPr>
            <a:spLocks noGrp="1"/>
          </p:cNvSpPr>
          <p:nvPr>
            <p:ph type="sldNum" sz="quarter" idx="12"/>
          </p:nvPr>
        </p:nvSpPr>
        <p:spPr/>
        <p:txBody>
          <a:bodyPr/>
          <a:lstStyle/>
          <a:p>
            <a:fld id="{C4736C24-816A-4C93-B10F-DAAB356A1CF2}" type="slidenum">
              <a:rPr lang="en-US" smtClean="0"/>
              <a:t>3</a:t>
            </a:fld>
            <a:endParaRPr lang="en-US" dirty="0"/>
          </a:p>
        </p:txBody>
      </p:sp>
    </p:spTree>
    <p:extLst>
      <p:ext uri="{BB962C8B-B14F-4D97-AF65-F5344CB8AC3E}">
        <p14:creationId xmlns:p14="http://schemas.microsoft.com/office/powerpoint/2010/main" val="33287686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marL="0" indent="0" algn="ctr">
              <a:buNone/>
            </a:pPr>
            <a:r>
              <a:rPr lang="en-US" sz="4000" dirty="0" smtClean="0">
                <a:latin typeface="+mj-lt"/>
              </a:rPr>
              <a:t>World building UA 2040</a:t>
            </a:r>
            <a:endParaRPr lang="en-US" sz="4000" dirty="0">
              <a:latin typeface="+mj-lt"/>
            </a:endParaRPr>
          </a:p>
        </p:txBody>
      </p:sp>
      <p:sp>
        <p:nvSpPr>
          <p:cNvPr id="2" name="Slide Number Placeholder 1"/>
          <p:cNvSpPr>
            <a:spLocks noGrp="1"/>
          </p:cNvSpPr>
          <p:nvPr>
            <p:ph type="sldNum" sz="quarter" idx="12"/>
          </p:nvPr>
        </p:nvSpPr>
        <p:spPr/>
        <p:txBody>
          <a:bodyPr/>
          <a:lstStyle/>
          <a:p>
            <a:fld id="{C4736C24-816A-4C93-B10F-DAAB356A1CF2}" type="slidenum">
              <a:rPr lang="en-US" smtClean="0"/>
              <a:t>30</a:t>
            </a:fld>
            <a:endParaRPr lang="en-US" dirty="0"/>
          </a:p>
        </p:txBody>
      </p:sp>
    </p:spTree>
    <p:extLst>
      <p:ext uri="{BB962C8B-B14F-4D97-AF65-F5344CB8AC3E}">
        <p14:creationId xmlns:p14="http://schemas.microsoft.com/office/powerpoint/2010/main" val="26396026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marL="0" indent="0" algn="ctr">
              <a:buNone/>
            </a:pPr>
            <a:r>
              <a:rPr lang="en-US" sz="4000" dirty="0" smtClean="0">
                <a:latin typeface="+mj-lt"/>
              </a:rPr>
              <a:t>How do we begin now to build that UA?</a:t>
            </a:r>
            <a:endParaRPr lang="en-US" sz="4000" dirty="0">
              <a:latin typeface="+mj-lt"/>
            </a:endParaRPr>
          </a:p>
        </p:txBody>
      </p:sp>
      <p:sp>
        <p:nvSpPr>
          <p:cNvPr id="2" name="Slide Number Placeholder 1"/>
          <p:cNvSpPr>
            <a:spLocks noGrp="1"/>
          </p:cNvSpPr>
          <p:nvPr>
            <p:ph type="sldNum" sz="quarter" idx="12"/>
          </p:nvPr>
        </p:nvSpPr>
        <p:spPr/>
        <p:txBody>
          <a:bodyPr/>
          <a:lstStyle/>
          <a:p>
            <a:fld id="{C4736C24-816A-4C93-B10F-DAAB356A1CF2}" type="slidenum">
              <a:rPr lang="en-US" smtClean="0"/>
              <a:t>31</a:t>
            </a:fld>
            <a:endParaRPr lang="en-US" dirty="0"/>
          </a:p>
        </p:txBody>
      </p:sp>
    </p:spTree>
    <p:extLst>
      <p:ext uri="{BB962C8B-B14F-4D97-AF65-F5344CB8AC3E}">
        <p14:creationId xmlns:p14="http://schemas.microsoft.com/office/powerpoint/2010/main" val="390101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733" y="0"/>
            <a:ext cx="12335933" cy="691726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marL="0" indent="0" algn="ctr">
              <a:buNone/>
            </a:pPr>
            <a:r>
              <a:rPr lang="en-US" sz="4000" smtClean="0">
                <a:latin typeface="+mj-lt"/>
              </a:rPr>
              <a:t>Programs slide/photo</a:t>
            </a:r>
            <a:endParaRPr lang="en-US" sz="4000" dirty="0">
              <a:latin typeface="+mj-lt"/>
            </a:endParaRPr>
          </a:p>
        </p:txBody>
      </p:sp>
      <p:sp>
        <p:nvSpPr>
          <p:cNvPr id="2" name="Slide Number Placeholder 1"/>
          <p:cNvSpPr>
            <a:spLocks noGrp="1"/>
          </p:cNvSpPr>
          <p:nvPr>
            <p:ph type="sldNum" sz="quarter" idx="12"/>
          </p:nvPr>
        </p:nvSpPr>
        <p:spPr/>
        <p:txBody>
          <a:bodyPr/>
          <a:lstStyle/>
          <a:p>
            <a:fld id="{C4736C24-816A-4C93-B10F-DAAB356A1CF2}" type="slidenum">
              <a:rPr lang="en-US" smtClean="0"/>
              <a:t>32</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100" y="0"/>
            <a:ext cx="10313220" cy="6858000"/>
          </a:xfrm>
          <a:prstGeom prst="rect">
            <a:avLst/>
          </a:prstGeom>
        </p:spPr>
      </p:pic>
    </p:spTree>
    <p:extLst>
      <p:ext uri="{BB962C8B-B14F-4D97-AF65-F5344CB8AC3E}">
        <p14:creationId xmlns:p14="http://schemas.microsoft.com/office/powerpoint/2010/main" val="16323424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marL="0" indent="0" algn="ctr">
              <a:buNone/>
            </a:pPr>
            <a:r>
              <a:rPr lang="en-US" sz="4000" dirty="0" smtClean="0">
                <a:latin typeface="+mj-lt"/>
              </a:rPr>
              <a:t>FY20 Operating Budget Request</a:t>
            </a:r>
            <a:endParaRPr lang="en-US" sz="4000" dirty="0">
              <a:latin typeface="+mj-lt"/>
            </a:endParaRPr>
          </a:p>
        </p:txBody>
      </p:sp>
      <p:sp>
        <p:nvSpPr>
          <p:cNvPr id="2" name="Slide Number Placeholder 1"/>
          <p:cNvSpPr>
            <a:spLocks noGrp="1"/>
          </p:cNvSpPr>
          <p:nvPr>
            <p:ph type="sldNum" sz="quarter" idx="12"/>
          </p:nvPr>
        </p:nvSpPr>
        <p:spPr/>
        <p:txBody>
          <a:bodyPr/>
          <a:lstStyle/>
          <a:p>
            <a:fld id="{C4736C24-816A-4C93-B10F-DAAB356A1CF2}" type="slidenum">
              <a:rPr lang="en-US" smtClean="0"/>
              <a:t>33</a:t>
            </a:fld>
            <a:endParaRPr lang="en-US" dirty="0"/>
          </a:p>
        </p:txBody>
      </p:sp>
    </p:spTree>
    <p:extLst>
      <p:ext uri="{BB962C8B-B14F-4D97-AF65-F5344CB8AC3E}">
        <p14:creationId xmlns:p14="http://schemas.microsoft.com/office/powerpoint/2010/main" val="20113123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4603"/>
            <a:ext cx="10515600" cy="815282"/>
          </a:xfrm>
        </p:spPr>
        <p:txBody>
          <a:bodyPr>
            <a:normAutofit/>
          </a:bodyPr>
          <a:lstStyle/>
          <a:p>
            <a:pPr algn="ctr"/>
            <a:r>
              <a:rPr lang="en-US" sz="4000" dirty="0" smtClean="0"/>
              <a:t>FY20 Operating Budget Request</a:t>
            </a:r>
            <a:endParaRPr lang="en-US" sz="4000" dirty="0"/>
          </a:p>
        </p:txBody>
      </p:sp>
      <p:sp>
        <p:nvSpPr>
          <p:cNvPr id="3" name="Content Placeholder 2"/>
          <p:cNvSpPr>
            <a:spLocks noGrp="1"/>
          </p:cNvSpPr>
          <p:nvPr>
            <p:ph idx="1"/>
          </p:nvPr>
        </p:nvSpPr>
        <p:spPr>
          <a:xfrm>
            <a:off x="838200" y="1816994"/>
            <a:ext cx="10515600" cy="4539356"/>
          </a:xfrm>
        </p:spPr>
        <p:txBody>
          <a:bodyPr/>
          <a:lstStyle/>
          <a:p>
            <a:pPr>
              <a:spcBef>
                <a:spcPts val="1200"/>
              </a:spcBef>
            </a:pPr>
            <a:r>
              <a:rPr lang="en-US" sz="3600" dirty="0" smtClean="0">
                <a:latin typeface="+mj-lt"/>
              </a:rPr>
              <a:t>Request Summary</a:t>
            </a:r>
          </a:p>
          <a:p>
            <a:pPr>
              <a:spcBef>
                <a:spcPts val="1200"/>
              </a:spcBef>
            </a:pPr>
            <a:r>
              <a:rPr lang="en-US" sz="3600" dirty="0" smtClean="0">
                <a:latin typeface="+mj-lt"/>
              </a:rPr>
              <a:t>Compensation </a:t>
            </a:r>
          </a:p>
          <a:p>
            <a:pPr>
              <a:spcBef>
                <a:spcPts val="1200"/>
              </a:spcBef>
            </a:pPr>
            <a:r>
              <a:rPr lang="en-US" sz="3600" dirty="0" smtClean="0">
                <a:latin typeface="+mj-lt"/>
              </a:rPr>
              <a:t>Title </a:t>
            </a:r>
            <a:r>
              <a:rPr lang="en-US" sz="3600" dirty="0">
                <a:latin typeface="+mj-lt"/>
              </a:rPr>
              <a:t>IX / Culture of Respect</a:t>
            </a:r>
          </a:p>
          <a:p>
            <a:pPr>
              <a:spcBef>
                <a:spcPts val="1200"/>
              </a:spcBef>
            </a:pPr>
            <a:r>
              <a:rPr lang="en-US" sz="3600" dirty="0" smtClean="0">
                <a:latin typeface="+mj-lt"/>
              </a:rPr>
              <a:t>Continuing Operating Costs</a:t>
            </a:r>
          </a:p>
          <a:p>
            <a:pPr>
              <a:spcBef>
                <a:spcPts val="1200"/>
              </a:spcBef>
            </a:pPr>
            <a:r>
              <a:rPr lang="en-US" sz="3600" dirty="0" smtClean="0">
                <a:latin typeface="+mj-lt"/>
              </a:rPr>
              <a:t>Strategic Investments</a:t>
            </a:r>
          </a:p>
          <a:p>
            <a:endParaRPr lang="en-US" dirty="0"/>
          </a:p>
        </p:txBody>
      </p:sp>
      <p:sp>
        <p:nvSpPr>
          <p:cNvPr id="4" name="Slide Number Placeholder 3"/>
          <p:cNvSpPr>
            <a:spLocks noGrp="1"/>
          </p:cNvSpPr>
          <p:nvPr>
            <p:ph type="sldNum" sz="quarter" idx="12"/>
          </p:nvPr>
        </p:nvSpPr>
        <p:spPr/>
        <p:txBody>
          <a:bodyPr/>
          <a:lstStyle/>
          <a:p>
            <a:fld id="{C4736C24-816A-4C93-B10F-DAAB356A1CF2}" type="slidenum">
              <a:rPr lang="en-US" smtClean="0"/>
              <a:t>34</a:t>
            </a:fld>
            <a:endParaRPr lang="en-US" dirty="0"/>
          </a:p>
        </p:txBody>
      </p:sp>
    </p:spTree>
    <p:extLst>
      <p:ext uri="{BB962C8B-B14F-4D97-AF65-F5344CB8AC3E}">
        <p14:creationId xmlns:p14="http://schemas.microsoft.com/office/powerpoint/2010/main" val="37589301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sz="half" idx="2"/>
            <p:extLst>
              <p:ext uri="{D42A27DB-BD31-4B8C-83A1-F6EECF244321}">
                <p14:modId xmlns:p14="http://schemas.microsoft.com/office/powerpoint/2010/main" val="4243036567"/>
              </p:ext>
            </p:extLst>
          </p:nvPr>
        </p:nvGraphicFramePr>
        <p:xfrm>
          <a:off x="297181" y="584575"/>
          <a:ext cx="11608964" cy="6126600"/>
        </p:xfrm>
        <a:graphic>
          <a:graphicData uri="http://schemas.openxmlformats.org/drawingml/2006/table">
            <a:tbl>
              <a:tblPr firstRow="1" bandRow="1">
                <a:tableStyleId>{5C22544A-7EE6-4342-B048-85BDC9FD1C3A}</a:tableStyleId>
              </a:tblPr>
              <a:tblGrid>
                <a:gridCol w="7447106">
                  <a:extLst>
                    <a:ext uri="{9D8B030D-6E8A-4147-A177-3AD203B41FA5}">
                      <a16:colId xmlns:a16="http://schemas.microsoft.com/office/drawing/2014/main" xmlns="" val="245375206"/>
                    </a:ext>
                  </a:extLst>
                </a:gridCol>
                <a:gridCol w="1387286">
                  <a:extLst>
                    <a:ext uri="{9D8B030D-6E8A-4147-A177-3AD203B41FA5}">
                      <a16:colId xmlns:a16="http://schemas.microsoft.com/office/drawing/2014/main" xmlns="" val="2845716236"/>
                    </a:ext>
                  </a:extLst>
                </a:gridCol>
                <a:gridCol w="1387286">
                  <a:extLst>
                    <a:ext uri="{9D8B030D-6E8A-4147-A177-3AD203B41FA5}">
                      <a16:colId xmlns:a16="http://schemas.microsoft.com/office/drawing/2014/main" xmlns="" val="4040631494"/>
                    </a:ext>
                  </a:extLst>
                </a:gridCol>
                <a:gridCol w="1387286">
                  <a:extLst>
                    <a:ext uri="{9D8B030D-6E8A-4147-A177-3AD203B41FA5}">
                      <a16:colId xmlns:a16="http://schemas.microsoft.com/office/drawing/2014/main" xmlns="" val="4188998348"/>
                    </a:ext>
                  </a:extLst>
                </a:gridCol>
              </a:tblGrid>
              <a:tr h="365980">
                <a:tc>
                  <a:txBody>
                    <a:bodyPr/>
                    <a:lstStyle/>
                    <a:p>
                      <a:pPr algn="r"/>
                      <a:endParaRPr lang="en-US" sz="1800" b="1" dirty="0">
                        <a:solidFill>
                          <a:schemeClr val="tx1"/>
                        </a:solidFill>
                        <a:latin typeface="+mj-lt"/>
                      </a:endParaRPr>
                    </a:p>
                  </a:txBody>
                  <a:tcPr marL="68580" marR="68580" marT="34290" marB="34290">
                    <a:noFill/>
                  </a:tcPr>
                </a:tc>
                <a:tc>
                  <a:txBody>
                    <a:bodyPr/>
                    <a:lstStyle/>
                    <a:p>
                      <a:pPr algn="r"/>
                      <a:r>
                        <a:rPr lang="en-US" sz="1800" b="1" dirty="0" smtClean="0">
                          <a:solidFill>
                            <a:schemeClr val="tx1"/>
                          </a:solidFill>
                          <a:latin typeface="+mj-lt"/>
                        </a:rPr>
                        <a:t>State</a:t>
                      </a:r>
                      <a:endParaRPr lang="en-US" sz="1800" b="1" dirty="0">
                        <a:solidFill>
                          <a:schemeClr val="tx1"/>
                        </a:solidFill>
                        <a:latin typeface="+mj-lt"/>
                      </a:endParaRPr>
                    </a:p>
                  </a:txBody>
                  <a:tcPr marL="68580" marR="68580" marT="34290" marB="34290">
                    <a:noFill/>
                  </a:tcPr>
                </a:tc>
                <a:tc>
                  <a:txBody>
                    <a:bodyPr/>
                    <a:lstStyle/>
                    <a:p>
                      <a:pPr algn="r"/>
                      <a:r>
                        <a:rPr lang="en-US" sz="1800" b="1" dirty="0" smtClean="0">
                          <a:solidFill>
                            <a:schemeClr val="tx1"/>
                          </a:solidFill>
                          <a:latin typeface="+mj-lt"/>
                        </a:rPr>
                        <a:t>Non-State</a:t>
                      </a:r>
                      <a:endParaRPr lang="en-US" sz="1800" b="1" dirty="0">
                        <a:solidFill>
                          <a:schemeClr val="tx1"/>
                        </a:solidFill>
                        <a:latin typeface="+mj-lt"/>
                      </a:endParaRPr>
                    </a:p>
                  </a:txBody>
                  <a:tcPr marL="68580" marR="68580" marT="34290" marB="34290">
                    <a:noFill/>
                  </a:tcPr>
                </a:tc>
                <a:tc>
                  <a:txBody>
                    <a:bodyPr/>
                    <a:lstStyle/>
                    <a:p>
                      <a:pPr algn="r"/>
                      <a:r>
                        <a:rPr lang="en-US" sz="1800" b="1" dirty="0" smtClean="0">
                          <a:solidFill>
                            <a:schemeClr val="tx1"/>
                          </a:solidFill>
                          <a:latin typeface="+mj-lt"/>
                        </a:rPr>
                        <a:t>Total</a:t>
                      </a:r>
                      <a:endParaRPr lang="en-US" sz="1800" b="1" dirty="0">
                        <a:solidFill>
                          <a:schemeClr val="tx1"/>
                        </a:solidFill>
                        <a:latin typeface="+mj-lt"/>
                      </a:endParaRPr>
                    </a:p>
                  </a:txBody>
                  <a:tcPr marL="68580" marR="68580" marT="34290" marB="34290">
                    <a:noFill/>
                  </a:tcPr>
                </a:tc>
                <a:extLst>
                  <a:ext uri="{0D108BD9-81ED-4DB2-BD59-A6C34878D82A}">
                    <a16:rowId xmlns:a16="http://schemas.microsoft.com/office/drawing/2014/main" xmlns="" val="14324038"/>
                  </a:ext>
                </a:extLst>
              </a:tr>
              <a:tr h="348720">
                <a:tc>
                  <a:txBody>
                    <a:bodyPr/>
                    <a:lstStyle/>
                    <a:p>
                      <a:pPr marL="91440" indent="-182880">
                        <a:buFont typeface="Arial" panose="020B0604020202020204" pitchFamily="34" charset="0"/>
                        <a:buChar char="•"/>
                      </a:pPr>
                      <a:r>
                        <a:rPr lang="en-US" sz="1800" b="1" dirty="0" smtClean="0">
                          <a:latin typeface="+mj-lt"/>
                        </a:rPr>
                        <a:t>Compensation </a:t>
                      </a:r>
                      <a:r>
                        <a:rPr lang="en-US" sz="1400" b="0" baseline="30000" dirty="0" smtClean="0">
                          <a:solidFill>
                            <a:schemeClr val="tx1"/>
                          </a:solidFill>
                          <a:latin typeface="+mj-lt"/>
                        </a:rPr>
                        <a:t>(1)</a:t>
                      </a:r>
                      <a:endParaRPr lang="en-US" sz="1400" b="0" baseline="30000" dirty="0">
                        <a:solidFill>
                          <a:schemeClr val="tx1"/>
                        </a:solidFill>
                        <a:latin typeface="+mj-lt"/>
                      </a:endParaRPr>
                    </a:p>
                  </a:txBody>
                  <a:tcPr marL="68580" marR="68580" marT="34290" marB="34290">
                    <a:solidFill>
                      <a:schemeClr val="accent5">
                        <a:lumMod val="40000"/>
                        <a:lumOff val="60000"/>
                      </a:schemeClr>
                    </a:solidFill>
                  </a:tcPr>
                </a:tc>
                <a:tc>
                  <a:txBody>
                    <a:bodyPr/>
                    <a:lstStyle/>
                    <a:p>
                      <a:pPr algn="r"/>
                      <a:r>
                        <a:rPr lang="en-US" sz="1800" b="1" dirty="0" smtClean="0">
                          <a:solidFill>
                            <a:schemeClr val="tx1"/>
                          </a:solidFill>
                          <a:latin typeface="+mj-lt"/>
                        </a:rPr>
                        <a:t>$7.2</a:t>
                      </a:r>
                      <a:endParaRPr lang="en-US" sz="1800" b="1" dirty="0">
                        <a:solidFill>
                          <a:schemeClr val="tx1"/>
                        </a:solidFill>
                        <a:latin typeface="+mj-lt"/>
                      </a:endParaRPr>
                    </a:p>
                  </a:txBody>
                  <a:tcPr marL="68580" marR="68580" marT="34290" marB="34290">
                    <a:solidFill>
                      <a:schemeClr val="accent5">
                        <a:lumMod val="40000"/>
                        <a:lumOff val="60000"/>
                      </a:schemeClr>
                    </a:solidFill>
                  </a:tcPr>
                </a:tc>
                <a:tc>
                  <a:txBody>
                    <a:bodyPr/>
                    <a:lstStyle/>
                    <a:p>
                      <a:pPr algn="r"/>
                      <a:r>
                        <a:rPr lang="en-US" sz="1800" b="1" dirty="0" smtClean="0">
                          <a:solidFill>
                            <a:schemeClr val="tx1"/>
                          </a:solidFill>
                          <a:latin typeface="+mj-lt"/>
                        </a:rPr>
                        <a:t>$4.8</a:t>
                      </a:r>
                      <a:endParaRPr lang="en-US" sz="1800" b="1" dirty="0">
                        <a:solidFill>
                          <a:schemeClr val="tx1"/>
                        </a:solidFill>
                        <a:latin typeface="+mj-lt"/>
                      </a:endParaRPr>
                    </a:p>
                  </a:txBody>
                  <a:tcPr marL="68580" marR="68580" marT="34290" marB="34290">
                    <a:solidFill>
                      <a:schemeClr val="accent5">
                        <a:lumMod val="40000"/>
                        <a:lumOff val="60000"/>
                      </a:schemeClr>
                    </a:solidFill>
                  </a:tcPr>
                </a:tc>
                <a:tc>
                  <a:txBody>
                    <a:bodyPr/>
                    <a:lstStyle/>
                    <a:p>
                      <a:pPr algn="r"/>
                      <a:r>
                        <a:rPr lang="en-US" sz="1800" b="1" dirty="0" smtClean="0">
                          <a:solidFill>
                            <a:schemeClr val="tx1"/>
                          </a:solidFill>
                          <a:latin typeface="+mj-lt"/>
                        </a:rPr>
                        <a:t>$12.0</a:t>
                      </a:r>
                      <a:endParaRPr lang="en-US" sz="1800" b="1" dirty="0">
                        <a:solidFill>
                          <a:schemeClr val="tx1"/>
                        </a:solidFill>
                        <a:latin typeface="+mj-lt"/>
                      </a:endParaRPr>
                    </a:p>
                  </a:txBody>
                  <a:tcPr marL="68580" marR="68580" marT="34290" marB="34290">
                    <a:solidFill>
                      <a:schemeClr val="accent5">
                        <a:lumMod val="40000"/>
                        <a:lumOff val="60000"/>
                      </a:schemeClr>
                    </a:solidFill>
                  </a:tcPr>
                </a:tc>
                <a:extLst>
                  <a:ext uri="{0D108BD9-81ED-4DB2-BD59-A6C34878D82A}">
                    <a16:rowId xmlns:a16="http://schemas.microsoft.com/office/drawing/2014/main" xmlns="" val="2332425614"/>
                  </a:ext>
                </a:extLst>
              </a:tr>
              <a:tr h="348720">
                <a:tc>
                  <a:txBody>
                    <a:bodyPr/>
                    <a:lstStyle/>
                    <a:p>
                      <a:pPr marL="91440" indent="-182880">
                        <a:buFont typeface="Arial" panose="020B0604020202020204" pitchFamily="34" charset="0"/>
                        <a:buChar char="•"/>
                      </a:pPr>
                      <a:r>
                        <a:rPr lang="en-US" sz="1800" b="1" dirty="0" smtClean="0">
                          <a:solidFill>
                            <a:schemeClr val="tx1"/>
                          </a:solidFill>
                          <a:latin typeface="+mj-lt"/>
                        </a:rPr>
                        <a:t>Operating </a:t>
                      </a:r>
                      <a:r>
                        <a:rPr lang="en-US" sz="1800" b="1" baseline="0" dirty="0" smtClean="0">
                          <a:latin typeface="+mj-lt"/>
                        </a:rPr>
                        <a:t>Cost Increases</a:t>
                      </a:r>
                      <a:endParaRPr lang="en-US" sz="1800" b="1" dirty="0">
                        <a:latin typeface="+mj-lt"/>
                      </a:endParaRPr>
                    </a:p>
                  </a:txBody>
                  <a:tcPr marL="68580" marR="68580" marT="34290" marB="34290">
                    <a:solidFill>
                      <a:schemeClr val="accent5">
                        <a:lumMod val="40000"/>
                        <a:lumOff val="60000"/>
                      </a:schemeClr>
                    </a:solidFill>
                  </a:tcPr>
                </a:tc>
                <a:tc>
                  <a:txBody>
                    <a:bodyPr/>
                    <a:lstStyle/>
                    <a:p>
                      <a:pPr marL="0" algn="r" defTabSz="457200" rtl="0" eaLnBrk="1" latinLnBrk="0" hangingPunct="1"/>
                      <a:endParaRPr lang="en-US" sz="1800" b="1" kern="1200" dirty="0">
                        <a:solidFill>
                          <a:schemeClr val="dk1"/>
                        </a:solidFill>
                        <a:latin typeface="+mj-lt"/>
                        <a:ea typeface="+mn-ea"/>
                        <a:cs typeface="+mn-cs"/>
                      </a:endParaRPr>
                    </a:p>
                  </a:txBody>
                  <a:tcPr marL="68580" marR="68580" marT="34290" marB="34290">
                    <a:solidFill>
                      <a:schemeClr val="accent5">
                        <a:lumMod val="40000"/>
                        <a:lumOff val="60000"/>
                      </a:schemeClr>
                    </a:solidFill>
                  </a:tcPr>
                </a:tc>
                <a:tc>
                  <a:txBody>
                    <a:bodyPr/>
                    <a:lstStyle/>
                    <a:p>
                      <a:endParaRPr lang="en-US" dirty="0"/>
                    </a:p>
                  </a:txBody>
                  <a:tcPr marL="68580" marR="68580" marT="34290" marB="34290">
                    <a:solidFill>
                      <a:schemeClr val="accent5">
                        <a:lumMod val="40000"/>
                        <a:lumOff val="60000"/>
                      </a:schemeClr>
                    </a:solidFill>
                  </a:tcPr>
                </a:tc>
                <a:tc>
                  <a:txBody>
                    <a:bodyPr/>
                    <a:lstStyle/>
                    <a:p>
                      <a:endParaRPr lang="en-US" dirty="0"/>
                    </a:p>
                  </a:txBody>
                  <a:tcPr marL="68580" marR="68580" marT="34290" marB="34290">
                    <a:solidFill>
                      <a:schemeClr val="accent5">
                        <a:lumMod val="40000"/>
                        <a:lumOff val="60000"/>
                      </a:schemeClr>
                    </a:solidFill>
                  </a:tcPr>
                </a:tc>
                <a:extLst>
                  <a:ext uri="{0D108BD9-81ED-4DB2-BD59-A6C34878D82A}">
                    <a16:rowId xmlns:a16="http://schemas.microsoft.com/office/drawing/2014/main" xmlns="" val="1656837846"/>
                  </a:ext>
                </a:extLst>
              </a:tr>
              <a:tr h="348720">
                <a:tc>
                  <a:txBody>
                    <a:bodyPr/>
                    <a:lstStyle/>
                    <a:p>
                      <a:pPr marL="45720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dk1"/>
                          </a:solidFill>
                          <a:latin typeface="+mj-lt"/>
                          <a:ea typeface="+mn-ea"/>
                          <a:cs typeface="+mn-cs"/>
                        </a:rPr>
                        <a:t>Title IX Enhancements</a:t>
                      </a:r>
                      <a:r>
                        <a:rPr lang="en-US" sz="1800" kern="1200" baseline="0" dirty="0" smtClean="0">
                          <a:solidFill>
                            <a:schemeClr val="dk1"/>
                          </a:solidFill>
                          <a:latin typeface="+mj-lt"/>
                          <a:ea typeface="+mn-ea"/>
                          <a:cs typeface="+mn-cs"/>
                        </a:rPr>
                        <a:t> (</a:t>
                      </a:r>
                      <a:r>
                        <a:rPr lang="en-US" sz="1800" dirty="0" smtClean="0">
                          <a:latin typeface="+mj-lt"/>
                        </a:rPr>
                        <a:t>Culture of Respect)</a:t>
                      </a:r>
                      <a:endParaRPr lang="en-US" sz="1800" dirty="0">
                        <a:latin typeface="+mj-lt"/>
                      </a:endParaRPr>
                    </a:p>
                  </a:txBody>
                  <a:tcPr marL="68580" marR="68580" marT="34290" marB="34290">
                    <a:solidFill>
                      <a:schemeClr val="accent5">
                        <a:lumMod val="20000"/>
                        <a:lumOff val="80000"/>
                      </a:schemeClr>
                    </a:solidFill>
                  </a:tcPr>
                </a:tc>
                <a:tc>
                  <a:txBody>
                    <a:bodyPr/>
                    <a:lstStyle/>
                    <a:p>
                      <a:pPr algn="r"/>
                      <a:r>
                        <a:rPr lang="en-US" sz="1800" dirty="0" smtClean="0">
                          <a:latin typeface="+mj-lt"/>
                        </a:rPr>
                        <a:t>$1.8</a:t>
                      </a:r>
                      <a:endParaRPr lang="en-US" sz="1800" dirty="0">
                        <a:latin typeface="+mj-lt"/>
                      </a:endParaRPr>
                    </a:p>
                  </a:txBody>
                  <a:tcPr marL="68580" marR="68580" marT="34290" marB="34290">
                    <a:solidFill>
                      <a:schemeClr val="accent5">
                        <a:lumMod val="20000"/>
                        <a:lumOff val="80000"/>
                      </a:schemeClr>
                    </a:solidFill>
                  </a:tcPr>
                </a:tc>
                <a:tc>
                  <a:txBody>
                    <a:bodyPr/>
                    <a:lstStyle/>
                    <a:p>
                      <a:pPr algn="r"/>
                      <a:endParaRPr lang="en-US" sz="1800" dirty="0">
                        <a:solidFill>
                          <a:schemeClr val="tx1"/>
                        </a:solidFill>
                        <a:latin typeface="+mj-lt"/>
                      </a:endParaRPr>
                    </a:p>
                  </a:txBody>
                  <a:tcPr marL="68580" marR="68580" marT="34290" marB="34290">
                    <a:solidFill>
                      <a:schemeClr val="accent5">
                        <a:lumMod val="20000"/>
                        <a:lumOff val="80000"/>
                      </a:schemeClr>
                    </a:solidFill>
                  </a:tcPr>
                </a:tc>
                <a:tc>
                  <a:txBody>
                    <a:bodyPr/>
                    <a:lstStyle/>
                    <a:p>
                      <a:pPr algn="r"/>
                      <a:r>
                        <a:rPr lang="en-US" sz="1800" dirty="0" smtClean="0">
                          <a:solidFill>
                            <a:schemeClr val="tx1"/>
                          </a:solidFill>
                          <a:latin typeface="+mj-lt"/>
                        </a:rPr>
                        <a:t>$1.8</a:t>
                      </a:r>
                      <a:endParaRPr lang="en-US" sz="1800" dirty="0">
                        <a:solidFill>
                          <a:schemeClr val="tx1"/>
                        </a:solidFill>
                        <a:latin typeface="+mj-lt"/>
                      </a:endParaRPr>
                    </a:p>
                  </a:txBody>
                  <a:tcPr marL="68580" marR="68580" marT="34290" marB="34290">
                    <a:solidFill>
                      <a:schemeClr val="accent5">
                        <a:lumMod val="20000"/>
                        <a:lumOff val="80000"/>
                      </a:schemeClr>
                    </a:solidFill>
                  </a:tcPr>
                </a:tc>
                <a:extLst>
                  <a:ext uri="{0D108BD9-81ED-4DB2-BD59-A6C34878D82A}">
                    <a16:rowId xmlns:a16="http://schemas.microsoft.com/office/drawing/2014/main" xmlns="" val="1578632875"/>
                  </a:ext>
                </a:extLst>
              </a:tr>
              <a:tr h="348720">
                <a:tc>
                  <a:txBody>
                    <a:bodyPr/>
                    <a:lstStyle/>
                    <a:p>
                      <a:pPr marL="457200" indent="-182880">
                        <a:buFont typeface="Arial" panose="020B0604020202020204" pitchFamily="34" charset="0"/>
                        <a:buChar char="•"/>
                      </a:pPr>
                      <a:r>
                        <a:rPr lang="en-US" sz="1800" dirty="0">
                          <a:latin typeface="+mj-lt"/>
                        </a:rPr>
                        <a:t>Facilities </a:t>
                      </a:r>
                      <a:r>
                        <a:rPr lang="en-US" sz="1800" dirty="0" smtClean="0">
                          <a:latin typeface="+mj-lt"/>
                        </a:rPr>
                        <a:t>Maintenance &amp; Utility Cost Increases</a:t>
                      </a:r>
                      <a:endParaRPr lang="en-US" sz="1800" dirty="0">
                        <a:latin typeface="+mj-lt"/>
                      </a:endParaRPr>
                    </a:p>
                  </a:txBody>
                  <a:tcPr marL="68580" marR="68580" marT="34290" marB="34290">
                    <a:solidFill>
                      <a:schemeClr val="accent5">
                        <a:lumMod val="20000"/>
                        <a:lumOff val="80000"/>
                      </a:schemeClr>
                    </a:solidFill>
                  </a:tcPr>
                </a:tc>
                <a:tc>
                  <a:txBody>
                    <a:bodyPr/>
                    <a:lstStyle/>
                    <a:p>
                      <a:pPr algn="r"/>
                      <a:r>
                        <a:rPr lang="en-US" sz="1800" dirty="0" smtClean="0">
                          <a:latin typeface="+mj-lt"/>
                        </a:rPr>
                        <a:t>$11.1</a:t>
                      </a:r>
                      <a:endParaRPr lang="en-US" sz="1800" dirty="0">
                        <a:latin typeface="+mj-lt"/>
                      </a:endParaRPr>
                    </a:p>
                  </a:txBody>
                  <a:tcPr marL="68580" marR="68580" marT="34290" marB="34290">
                    <a:solidFill>
                      <a:schemeClr val="accent5">
                        <a:lumMod val="20000"/>
                        <a:lumOff val="80000"/>
                      </a:schemeClr>
                    </a:solidFill>
                  </a:tcPr>
                </a:tc>
                <a:tc>
                  <a:txBody>
                    <a:bodyPr/>
                    <a:lstStyle/>
                    <a:p>
                      <a:pPr algn="r"/>
                      <a:endParaRPr lang="en-US" sz="1800" dirty="0">
                        <a:solidFill>
                          <a:schemeClr val="tx1"/>
                        </a:solidFill>
                        <a:latin typeface="+mj-lt"/>
                      </a:endParaRPr>
                    </a:p>
                  </a:txBody>
                  <a:tcPr marL="68580" marR="68580" marT="34290" marB="34290">
                    <a:solidFill>
                      <a:schemeClr val="accent5">
                        <a:lumMod val="20000"/>
                        <a:lumOff val="80000"/>
                      </a:schemeClr>
                    </a:solidFill>
                  </a:tcPr>
                </a:tc>
                <a:tc>
                  <a:txBody>
                    <a:bodyPr/>
                    <a:lstStyle/>
                    <a:p>
                      <a:pPr algn="r"/>
                      <a:r>
                        <a:rPr lang="en-US" sz="1800" dirty="0" smtClean="0">
                          <a:solidFill>
                            <a:schemeClr val="tx1"/>
                          </a:solidFill>
                          <a:latin typeface="+mj-lt"/>
                        </a:rPr>
                        <a:t>$11.1</a:t>
                      </a:r>
                      <a:endParaRPr lang="en-US" sz="1800" dirty="0">
                        <a:solidFill>
                          <a:schemeClr val="tx1"/>
                        </a:solidFill>
                        <a:latin typeface="+mj-lt"/>
                      </a:endParaRPr>
                    </a:p>
                  </a:txBody>
                  <a:tcPr marL="68580" marR="68580" marT="34290" marB="34290">
                    <a:solidFill>
                      <a:schemeClr val="accent5">
                        <a:lumMod val="20000"/>
                        <a:lumOff val="80000"/>
                      </a:schemeClr>
                    </a:solidFill>
                  </a:tcPr>
                </a:tc>
                <a:extLst>
                  <a:ext uri="{0D108BD9-81ED-4DB2-BD59-A6C34878D82A}">
                    <a16:rowId xmlns:a16="http://schemas.microsoft.com/office/drawing/2014/main" xmlns="" val="2535947638"/>
                  </a:ext>
                </a:extLst>
              </a:tr>
              <a:tr h="348720">
                <a:tc>
                  <a:txBody>
                    <a:bodyPr/>
                    <a:lstStyle/>
                    <a:p>
                      <a:pPr marL="457200" indent="-182880">
                        <a:buFont typeface="Arial" panose="020B0604020202020204" pitchFamily="34" charset="0"/>
                        <a:buChar char="•"/>
                      </a:pPr>
                      <a:r>
                        <a:rPr lang="en-US" sz="1800" kern="1200" dirty="0" smtClean="0">
                          <a:solidFill>
                            <a:schemeClr val="dk1"/>
                          </a:solidFill>
                          <a:latin typeface="+mj-lt"/>
                          <a:ea typeface="+mn-ea"/>
                          <a:cs typeface="+mn-cs"/>
                        </a:rPr>
                        <a:t>Technology (hardware/software,</a:t>
                      </a:r>
                      <a:r>
                        <a:rPr lang="en-US" sz="1800" kern="1200" baseline="0" dirty="0" smtClean="0">
                          <a:solidFill>
                            <a:schemeClr val="dk1"/>
                          </a:solidFill>
                          <a:latin typeface="+mj-lt"/>
                          <a:ea typeface="+mn-ea"/>
                          <a:cs typeface="+mn-cs"/>
                        </a:rPr>
                        <a:t> licensing, subscriptions)</a:t>
                      </a:r>
                      <a:r>
                        <a:rPr lang="en-US" sz="1800" kern="1200" dirty="0" smtClean="0">
                          <a:solidFill>
                            <a:schemeClr val="dk1"/>
                          </a:solidFill>
                          <a:latin typeface="+mj-lt"/>
                          <a:ea typeface="+mn-ea"/>
                          <a:cs typeface="+mn-cs"/>
                        </a:rPr>
                        <a:t> </a:t>
                      </a:r>
                      <a:endParaRPr lang="en-US" sz="1800" kern="1200" dirty="0">
                        <a:solidFill>
                          <a:schemeClr val="dk1"/>
                        </a:solidFill>
                        <a:latin typeface="+mj-lt"/>
                        <a:ea typeface="+mn-ea"/>
                        <a:cs typeface="+mn-cs"/>
                      </a:endParaRPr>
                    </a:p>
                  </a:txBody>
                  <a:tcPr marL="68580" marR="68580" marT="34290" marB="34290">
                    <a:solidFill>
                      <a:schemeClr val="accent5">
                        <a:lumMod val="20000"/>
                        <a:lumOff val="80000"/>
                      </a:schemeClr>
                    </a:solidFill>
                  </a:tcPr>
                </a:tc>
                <a:tc>
                  <a:txBody>
                    <a:bodyPr/>
                    <a:lstStyle/>
                    <a:p>
                      <a:pPr algn="r"/>
                      <a:r>
                        <a:rPr lang="en-US" sz="1800" dirty="0" smtClean="0">
                          <a:solidFill>
                            <a:schemeClr val="tx1"/>
                          </a:solidFill>
                          <a:latin typeface="+mj-lt"/>
                        </a:rPr>
                        <a:t>$1.0</a:t>
                      </a:r>
                      <a:endParaRPr lang="en-US" sz="1800" dirty="0">
                        <a:solidFill>
                          <a:schemeClr val="tx1"/>
                        </a:solidFill>
                        <a:latin typeface="+mj-lt"/>
                      </a:endParaRPr>
                    </a:p>
                  </a:txBody>
                  <a:tcPr marL="68580" marR="68580" marT="34290" marB="34290">
                    <a:solidFill>
                      <a:schemeClr val="accent5">
                        <a:lumMod val="20000"/>
                        <a:lumOff val="80000"/>
                      </a:schemeClr>
                    </a:solidFill>
                  </a:tcPr>
                </a:tc>
                <a:tc>
                  <a:txBody>
                    <a:bodyPr/>
                    <a:lstStyle/>
                    <a:p>
                      <a:pPr algn="r"/>
                      <a:endParaRPr lang="en-US" sz="1800" dirty="0">
                        <a:solidFill>
                          <a:schemeClr val="tx1"/>
                        </a:solidFill>
                        <a:latin typeface="+mj-lt"/>
                      </a:endParaRPr>
                    </a:p>
                  </a:txBody>
                  <a:tcPr marL="68580" marR="68580" marT="34290" marB="34290">
                    <a:solidFill>
                      <a:schemeClr val="accent5">
                        <a:lumMod val="20000"/>
                        <a:lumOff val="80000"/>
                      </a:schemeClr>
                    </a:solidFill>
                  </a:tcPr>
                </a:tc>
                <a:tc>
                  <a:txBody>
                    <a:bodyPr/>
                    <a:lstStyle/>
                    <a:p>
                      <a:pPr algn="r"/>
                      <a:r>
                        <a:rPr lang="en-US" sz="1800" dirty="0" smtClean="0">
                          <a:solidFill>
                            <a:schemeClr val="tx1"/>
                          </a:solidFill>
                          <a:latin typeface="+mj-lt"/>
                        </a:rPr>
                        <a:t>$1.0</a:t>
                      </a:r>
                      <a:endParaRPr lang="en-US" sz="1800" dirty="0">
                        <a:solidFill>
                          <a:schemeClr val="tx1"/>
                        </a:solidFill>
                        <a:latin typeface="+mj-lt"/>
                      </a:endParaRPr>
                    </a:p>
                  </a:txBody>
                  <a:tcPr marL="68580" marR="68580" marT="34290" marB="34290">
                    <a:solidFill>
                      <a:schemeClr val="accent5">
                        <a:lumMod val="20000"/>
                        <a:lumOff val="80000"/>
                      </a:schemeClr>
                    </a:solidFill>
                  </a:tcPr>
                </a:tc>
                <a:extLst>
                  <a:ext uri="{0D108BD9-81ED-4DB2-BD59-A6C34878D82A}">
                    <a16:rowId xmlns:a16="http://schemas.microsoft.com/office/drawing/2014/main" xmlns="" val="1247621345"/>
                  </a:ext>
                </a:extLst>
              </a:tr>
              <a:tr h="348720">
                <a:tc>
                  <a:txBody>
                    <a:bodyPr/>
                    <a:lstStyle/>
                    <a:p>
                      <a:pPr marL="457200" indent="-182880">
                        <a:buFont typeface="Arial" panose="020B0604020202020204" pitchFamily="34" charset="0"/>
                        <a:buChar char="•"/>
                      </a:pPr>
                      <a:r>
                        <a:rPr lang="en-US" sz="1800" dirty="0" smtClean="0">
                          <a:latin typeface="+mj-lt"/>
                        </a:rPr>
                        <a:t>Other Operating Cost Increases</a:t>
                      </a:r>
                      <a:endParaRPr lang="en-US" sz="1800" dirty="0">
                        <a:latin typeface="+mj-lt"/>
                      </a:endParaRPr>
                    </a:p>
                  </a:txBody>
                  <a:tcPr marL="68580" marR="68580" marT="34290" marB="34290">
                    <a:solidFill>
                      <a:schemeClr val="accent5">
                        <a:lumMod val="20000"/>
                        <a:lumOff val="80000"/>
                      </a:schemeClr>
                    </a:solidFill>
                  </a:tcPr>
                </a:tc>
                <a:tc>
                  <a:txBody>
                    <a:bodyPr/>
                    <a:lstStyle/>
                    <a:p>
                      <a:pPr algn="r"/>
                      <a:r>
                        <a:rPr lang="en-US" sz="1800" dirty="0" smtClean="0">
                          <a:latin typeface="+mj-lt"/>
                        </a:rPr>
                        <a:t>$.4</a:t>
                      </a:r>
                      <a:endParaRPr lang="en-US" sz="1800" dirty="0">
                        <a:latin typeface="+mj-lt"/>
                      </a:endParaRPr>
                    </a:p>
                  </a:txBody>
                  <a:tcPr marL="68580" marR="68580" marT="34290" marB="34290">
                    <a:solidFill>
                      <a:schemeClr val="accent5">
                        <a:lumMod val="20000"/>
                        <a:lumOff val="80000"/>
                      </a:schemeClr>
                    </a:solidFill>
                  </a:tcPr>
                </a:tc>
                <a:tc>
                  <a:txBody>
                    <a:bodyPr/>
                    <a:lstStyle/>
                    <a:p>
                      <a:pPr algn="r"/>
                      <a:endParaRPr lang="en-US" sz="1800" dirty="0">
                        <a:solidFill>
                          <a:schemeClr val="tx1"/>
                        </a:solidFill>
                        <a:latin typeface="+mj-lt"/>
                      </a:endParaRPr>
                    </a:p>
                  </a:txBody>
                  <a:tcPr marL="68580" marR="68580" marT="34290" marB="34290">
                    <a:solidFill>
                      <a:schemeClr val="accent5">
                        <a:lumMod val="20000"/>
                        <a:lumOff val="80000"/>
                      </a:schemeClr>
                    </a:solidFill>
                  </a:tcPr>
                </a:tc>
                <a:tc>
                  <a:txBody>
                    <a:bodyPr/>
                    <a:lstStyle/>
                    <a:p>
                      <a:pPr algn="r"/>
                      <a:r>
                        <a:rPr lang="en-US" sz="1800" dirty="0" smtClean="0">
                          <a:solidFill>
                            <a:schemeClr val="tx1"/>
                          </a:solidFill>
                          <a:latin typeface="+mj-lt"/>
                        </a:rPr>
                        <a:t>$.4</a:t>
                      </a:r>
                      <a:endParaRPr lang="en-US" sz="1800" dirty="0">
                        <a:solidFill>
                          <a:schemeClr val="tx1"/>
                        </a:solidFill>
                        <a:latin typeface="+mj-lt"/>
                      </a:endParaRPr>
                    </a:p>
                  </a:txBody>
                  <a:tcPr marL="68580" marR="68580" marT="34290" marB="34290">
                    <a:solidFill>
                      <a:schemeClr val="accent5">
                        <a:lumMod val="20000"/>
                        <a:lumOff val="80000"/>
                      </a:schemeClr>
                    </a:solidFill>
                  </a:tcPr>
                </a:tc>
                <a:extLst>
                  <a:ext uri="{0D108BD9-81ED-4DB2-BD59-A6C34878D82A}">
                    <a16:rowId xmlns:a16="http://schemas.microsoft.com/office/drawing/2014/main" xmlns="" val="784704557"/>
                  </a:ext>
                </a:extLst>
              </a:tr>
              <a:tr h="348720">
                <a:tc>
                  <a:txBody>
                    <a:bodyPr/>
                    <a:lstStyle/>
                    <a:p>
                      <a:pPr marL="0" indent="0" algn="r">
                        <a:buFont typeface="Arial" panose="020B0604020202020204" pitchFamily="34" charset="0"/>
                        <a:buNone/>
                      </a:pPr>
                      <a:r>
                        <a:rPr lang="en-US" sz="1800" b="1" dirty="0" smtClean="0">
                          <a:latin typeface="+mj-lt"/>
                        </a:rPr>
                        <a:t>Subtotal Operating</a:t>
                      </a:r>
                      <a:r>
                        <a:rPr lang="en-US" sz="1800" b="1" dirty="0" smtClean="0">
                          <a:solidFill>
                            <a:srgbClr val="FF0000"/>
                          </a:solidFill>
                          <a:latin typeface="+mj-lt"/>
                        </a:rPr>
                        <a:t> </a:t>
                      </a:r>
                      <a:r>
                        <a:rPr lang="en-US" sz="1800" b="1" dirty="0" smtClean="0">
                          <a:latin typeface="+mj-lt"/>
                        </a:rPr>
                        <a:t>Cost Increases</a:t>
                      </a:r>
                    </a:p>
                  </a:txBody>
                  <a:tcPr marL="68580" marR="68580" marT="34290" marB="34290">
                    <a:solidFill>
                      <a:schemeClr val="accent5">
                        <a:lumMod val="40000"/>
                        <a:lumOff val="60000"/>
                      </a:schemeClr>
                    </a:solidFill>
                  </a:tcPr>
                </a:tc>
                <a:tc>
                  <a:txBody>
                    <a:bodyPr/>
                    <a:lstStyle/>
                    <a:p>
                      <a:pPr algn="r"/>
                      <a:r>
                        <a:rPr lang="en-US" sz="1800" b="1" dirty="0" smtClean="0">
                          <a:latin typeface="+mj-lt"/>
                        </a:rPr>
                        <a:t>$14.3</a:t>
                      </a:r>
                      <a:endParaRPr lang="en-US" sz="1800" b="1" dirty="0">
                        <a:latin typeface="+mj-lt"/>
                      </a:endParaRPr>
                    </a:p>
                  </a:txBody>
                  <a:tcPr marL="68580" marR="68580" marT="34290" marB="34290">
                    <a:solidFill>
                      <a:schemeClr val="accent5">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mj-lt"/>
                          <a:ea typeface="+mn-ea"/>
                          <a:cs typeface="+mn-cs"/>
                        </a:rPr>
                        <a:t>$0.0</a:t>
                      </a:r>
                    </a:p>
                  </a:txBody>
                  <a:tcPr marL="68580" marR="68580" marT="34290" marB="34290">
                    <a:solidFill>
                      <a:schemeClr val="accent5">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mj-lt"/>
                          <a:ea typeface="+mn-ea"/>
                          <a:cs typeface="+mn-cs"/>
                        </a:rPr>
                        <a:t>$14.3</a:t>
                      </a:r>
                    </a:p>
                  </a:txBody>
                  <a:tcPr marL="68580" marR="68580" marT="34290" marB="34290">
                    <a:solidFill>
                      <a:schemeClr val="accent5">
                        <a:lumMod val="40000"/>
                        <a:lumOff val="60000"/>
                      </a:schemeClr>
                    </a:solidFill>
                  </a:tcPr>
                </a:tc>
                <a:extLst>
                  <a:ext uri="{0D108BD9-81ED-4DB2-BD59-A6C34878D82A}">
                    <a16:rowId xmlns:a16="http://schemas.microsoft.com/office/drawing/2014/main" xmlns="" val="79653370"/>
                  </a:ext>
                </a:extLst>
              </a:tr>
              <a:tr h="348720">
                <a:tc>
                  <a:txBody>
                    <a:bodyPr/>
                    <a:lstStyle/>
                    <a:p>
                      <a:pPr marL="91440" indent="-182880">
                        <a:buFont typeface="Arial" panose="020B0604020202020204" pitchFamily="34" charset="0"/>
                        <a:buChar char="•"/>
                      </a:pPr>
                      <a:r>
                        <a:rPr lang="en-US" sz="1800" b="1" dirty="0">
                          <a:latin typeface="+mj-lt"/>
                        </a:rPr>
                        <a:t>Strategic </a:t>
                      </a:r>
                      <a:r>
                        <a:rPr lang="en-US" sz="1800" b="1" dirty="0" smtClean="0">
                          <a:latin typeface="+mj-lt"/>
                        </a:rPr>
                        <a:t>Investments by Goal</a:t>
                      </a:r>
                    </a:p>
                  </a:txBody>
                  <a:tcPr marL="68580" marR="68580" marT="34290" marB="34290">
                    <a:solidFill>
                      <a:schemeClr val="accent5">
                        <a:lumMod val="40000"/>
                        <a:lumOff val="60000"/>
                      </a:schemeClr>
                    </a:solidFill>
                  </a:tcPr>
                </a:tc>
                <a:tc>
                  <a:txBody>
                    <a:bodyPr/>
                    <a:lstStyle/>
                    <a:p>
                      <a:pPr algn="r"/>
                      <a:endParaRPr lang="en-US" sz="1800" b="1" dirty="0">
                        <a:latin typeface="+mj-lt"/>
                      </a:endParaRPr>
                    </a:p>
                  </a:txBody>
                  <a:tcPr marL="68580" marR="68580" marT="34290" marB="34290">
                    <a:solidFill>
                      <a:schemeClr val="accent5">
                        <a:lumMod val="40000"/>
                        <a:lumOff val="60000"/>
                      </a:schemeClr>
                    </a:solidFill>
                  </a:tcPr>
                </a:tc>
                <a:tc>
                  <a:txBody>
                    <a:bodyPr/>
                    <a:lstStyle/>
                    <a:p>
                      <a:endParaRPr lang="en-US" dirty="0"/>
                    </a:p>
                  </a:txBody>
                  <a:tcPr marL="68580" marR="68580" marT="34290" marB="34290">
                    <a:solidFill>
                      <a:schemeClr val="accent5">
                        <a:lumMod val="40000"/>
                        <a:lumOff val="60000"/>
                      </a:schemeClr>
                    </a:solidFill>
                  </a:tcPr>
                </a:tc>
                <a:tc>
                  <a:txBody>
                    <a:bodyPr/>
                    <a:lstStyle/>
                    <a:p>
                      <a:endParaRPr lang="en-US" dirty="0"/>
                    </a:p>
                  </a:txBody>
                  <a:tcPr marL="68580" marR="68580" marT="34290" marB="34290">
                    <a:solidFill>
                      <a:schemeClr val="accent5">
                        <a:lumMod val="40000"/>
                        <a:lumOff val="60000"/>
                      </a:schemeClr>
                    </a:solidFill>
                  </a:tcPr>
                </a:tc>
                <a:extLst>
                  <a:ext uri="{0D108BD9-81ED-4DB2-BD59-A6C34878D82A}">
                    <a16:rowId xmlns:a16="http://schemas.microsoft.com/office/drawing/2014/main" xmlns="" val="160407535"/>
                  </a:ext>
                </a:extLst>
              </a:tr>
              <a:tr h="348720">
                <a:tc>
                  <a:txBody>
                    <a:bodyPr/>
                    <a:lstStyle/>
                    <a:p>
                      <a:pPr marL="457200" indent="-182880">
                        <a:buFont typeface="Arial" panose="020B0604020202020204" pitchFamily="34" charset="0"/>
                        <a:buChar char="•"/>
                      </a:pPr>
                      <a:r>
                        <a:rPr lang="en-US" sz="1800" dirty="0" smtClean="0">
                          <a:latin typeface="+mj-lt"/>
                        </a:rPr>
                        <a:t>Contribute to Alaska’s Economic Development</a:t>
                      </a:r>
                      <a:endParaRPr lang="en-US" sz="1800" dirty="0">
                        <a:latin typeface="+mj-lt"/>
                      </a:endParaRPr>
                    </a:p>
                  </a:txBody>
                  <a:tcPr marL="68580" marR="68580" marT="34290" marB="34290">
                    <a:solidFill>
                      <a:schemeClr val="accent5">
                        <a:lumMod val="20000"/>
                        <a:lumOff val="80000"/>
                      </a:schemeClr>
                    </a:solidFill>
                  </a:tcPr>
                </a:tc>
                <a:tc>
                  <a:txBody>
                    <a:bodyPr/>
                    <a:lstStyle/>
                    <a:p>
                      <a:pPr algn="r"/>
                      <a:r>
                        <a:rPr lang="en-US" sz="1800" dirty="0" smtClean="0">
                          <a:solidFill>
                            <a:schemeClr val="tx1"/>
                          </a:solidFill>
                          <a:latin typeface="+mj-lt"/>
                        </a:rPr>
                        <a:t>$.6</a:t>
                      </a:r>
                      <a:endParaRPr lang="en-US" sz="1800" dirty="0">
                        <a:solidFill>
                          <a:schemeClr val="tx1"/>
                        </a:solidFill>
                        <a:latin typeface="+mj-lt"/>
                      </a:endParaRPr>
                    </a:p>
                  </a:txBody>
                  <a:tcPr marL="68580" marR="68580" marT="34290" marB="34290">
                    <a:solidFill>
                      <a:schemeClr val="accent5">
                        <a:lumMod val="20000"/>
                        <a:lumOff val="80000"/>
                      </a:schemeClr>
                    </a:solidFill>
                  </a:tcPr>
                </a:tc>
                <a:tc>
                  <a:txBody>
                    <a:bodyPr/>
                    <a:lstStyle/>
                    <a:p>
                      <a:pPr algn="r"/>
                      <a:endParaRPr lang="en-US" sz="1800" dirty="0">
                        <a:solidFill>
                          <a:schemeClr val="tx1"/>
                        </a:solidFill>
                        <a:latin typeface="+mj-lt"/>
                      </a:endParaRPr>
                    </a:p>
                  </a:txBody>
                  <a:tcPr marL="68580" marR="68580" marT="34290" marB="34290">
                    <a:solidFill>
                      <a:schemeClr val="accent5">
                        <a:lumMod val="20000"/>
                        <a:lumOff val="80000"/>
                      </a:schemeClr>
                    </a:solidFill>
                  </a:tcPr>
                </a:tc>
                <a:tc>
                  <a:txBody>
                    <a:bodyPr/>
                    <a:lstStyle/>
                    <a:p>
                      <a:pPr algn="r"/>
                      <a:r>
                        <a:rPr lang="en-US" sz="1800" dirty="0" smtClean="0">
                          <a:solidFill>
                            <a:schemeClr val="tx1"/>
                          </a:solidFill>
                          <a:latin typeface="+mj-lt"/>
                        </a:rPr>
                        <a:t>$.6</a:t>
                      </a:r>
                      <a:endParaRPr lang="en-US" sz="1800" dirty="0">
                        <a:solidFill>
                          <a:schemeClr val="tx1"/>
                        </a:solidFill>
                        <a:latin typeface="+mj-lt"/>
                      </a:endParaRPr>
                    </a:p>
                  </a:txBody>
                  <a:tcPr marL="68580" marR="68580" marT="34290" marB="34290">
                    <a:solidFill>
                      <a:schemeClr val="accent5">
                        <a:lumMod val="20000"/>
                        <a:lumOff val="80000"/>
                      </a:schemeClr>
                    </a:solidFill>
                  </a:tcPr>
                </a:tc>
                <a:extLst>
                  <a:ext uri="{0D108BD9-81ED-4DB2-BD59-A6C34878D82A}">
                    <a16:rowId xmlns:a16="http://schemas.microsoft.com/office/drawing/2014/main" xmlns="" val="1393969878"/>
                  </a:ext>
                </a:extLst>
              </a:tr>
              <a:tr h="348720">
                <a:tc>
                  <a:txBody>
                    <a:bodyPr/>
                    <a:lstStyle/>
                    <a:p>
                      <a:pPr marL="457200" indent="-182880">
                        <a:buFont typeface="Arial" panose="020B0604020202020204" pitchFamily="34" charset="0"/>
                        <a:buChar char="•"/>
                      </a:pPr>
                      <a:r>
                        <a:rPr lang="en-US" sz="1800" dirty="0" smtClean="0">
                          <a:latin typeface="+mj-lt"/>
                        </a:rPr>
                        <a:t>Provide a</a:t>
                      </a:r>
                      <a:r>
                        <a:rPr lang="en-US" sz="1800" baseline="0" dirty="0" smtClean="0">
                          <a:latin typeface="+mj-lt"/>
                        </a:rPr>
                        <a:t> Skilled Alaskan Workforce</a:t>
                      </a:r>
                      <a:endParaRPr lang="en-US" sz="1800" dirty="0">
                        <a:latin typeface="+mj-lt"/>
                      </a:endParaRPr>
                    </a:p>
                  </a:txBody>
                  <a:tcPr marL="68580" marR="68580" marT="34290" marB="34290">
                    <a:solidFill>
                      <a:schemeClr val="accent5">
                        <a:lumMod val="20000"/>
                        <a:lumOff val="80000"/>
                      </a:schemeClr>
                    </a:solidFill>
                  </a:tcPr>
                </a:tc>
                <a:tc>
                  <a:txBody>
                    <a:bodyPr/>
                    <a:lstStyle/>
                    <a:p>
                      <a:pPr algn="r"/>
                      <a:r>
                        <a:rPr lang="en-US" sz="1800" dirty="0" smtClean="0">
                          <a:solidFill>
                            <a:schemeClr val="tx1"/>
                          </a:solidFill>
                          <a:latin typeface="+mj-lt"/>
                        </a:rPr>
                        <a:t>$3.1</a:t>
                      </a:r>
                      <a:endParaRPr lang="en-US" sz="1800" dirty="0">
                        <a:solidFill>
                          <a:schemeClr val="tx1"/>
                        </a:solidFill>
                        <a:latin typeface="+mj-lt"/>
                      </a:endParaRPr>
                    </a:p>
                  </a:txBody>
                  <a:tcPr marL="68580" marR="68580" marT="34290" marB="34290">
                    <a:solidFill>
                      <a:schemeClr val="accent5">
                        <a:lumMod val="20000"/>
                        <a:lumOff val="80000"/>
                      </a:schemeClr>
                    </a:solidFill>
                  </a:tcPr>
                </a:tc>
                <a:tc>
                  <a:txBody>
                    <a:bodyPr/>
                    <a:lstStyle/>
                    <a:p>
                      <a:pPr algn="r"/>
                      <a:endParaRPr lang="en-US" sz="1800" dirty="0">
                        <a:solidFill>
                          <a:schemeClr val="tx1"/>
                        </a:solidFill>
                        <a:latin typeface="+mj-lt"/>
                      </a:endParaRPr>
                    </a:p>
                  </a:txBody>
                  <a:tcPr marL="68580" marR="68580" marT="34290" marB="34290">
                    <a:solidFill>
                      <a:schemeClr val="accent5">
                        <a:lumMod val="20000"/>
                        <a:lumOff val="80000"/>
                      </a:schemeClr>
                    </a:solidFill>
                  </a:tcPr>
                </a:tc>
                <a:tc>
                  <a:txBody>
                    <a:bodyPr/>
                    <a:lstStyle/>
                    <a:p>
                      <a:pPr algn="r"/>
                      <a:r>
                        <a:rPr lang="en-US" sz="1800" dirty="0" smtClean="0">
                          <a:solidFill>
                            <a:schemeClr val="tx1"/>
                          </a:solidFill>
                          <a:latin typeface="+mj-lt"/>
                        </a:rPr>
                        <a:t>$3.1</a:t>
                      </a:r>
                      <a:endParaRPr lang="en-US" sz="1800" dirty="0">
                        <a:solidFill>
                          <a:schemeClr val="tx1"/>
                        </a:solidFill>
                        <a:latin typeface="+mj-lt"/>
                      </a:endParaRPr>
                    </a:p>
                  </a:txBody>
                  <a:tcPr marL="68580" marR="68580" marT="34290" marB="34290">
                    <a:solidFill>
                      <a:schemeClr val="accent5">
                        <a:lumMod val="20000"/>
                        <a:lumOff val="80000"/>
                      </a:schemeClr>
                    </a:solidFill>
                  </a:tcPr>
                </a:tc>
                <a:extLst>
                  <a:ext uri="{0D108BD9-81ED-4DB2-BD59-A6C34878D82A}">
                    <a16:rowId xmlns:a16="http://schemas.microsoft.com/office/drawing/2014/main" xmlns="" val="164729552"/>
                  </a:ext>
                </a:extLst>
              </a:tr>
              <a:tr h="348720">
                <a:tc>
                  <a:txBody>
                    <a:bodyPr/>
                    <a:lstStyle/>
                    <a:p>
                      <a:pPr marL="457200" indent="-182880" algn="l" defTabSz="457200" rtl="0" eaLnBrk="1" latinLnBrk="0" hangingPunct="1">
                        <a:buFont typeface="Arial" panose="020B0604020202020204" pitchFamily="34" charset="0"/>
                        <a:buChar char="•"/>
                      </a:pPr>
                      <a:r>
                        <a:rPr lang="en-US" sz="1800" kern="1200" dirty="0" smtClean="0">
                          <a:solidFill>
                            <a:schemeClr val="dk1"/>
                          </a:solidFill>
                          <a:latin typeface="+mj-lt"/>
                          <a:ea typeface="+mn-ea"/>
                          <a:cs typeface="+mn-cs"/>
                        </a:rPr>
                        <a:t>Grow</a:t>
                      </a:r>
                      <a:r>
                        <a:rPr lang="en-US" sz="1800" kern="1200" baseline="0" dirty="0" smtClean="0">
                          <a:solidFill>
                            <a:schemeClr val="dk1"/>
                          </a:solidFill>
                          <a:latin typeface="+mj-lt"/>
                          <a:ea typeface="+mn-ea"/>
                          <a:cs typeface="+mn-cs"/>
                        </a:rPr>
                        <a:t> Our World Class Research</a:t>
                      </a:r>
                      <a:endParaRPr lang="en-US" sz="1800" kern="1200" dirty="0">
                        <a:solidFill>
                          <a:schemeClr val="dk1"/>
                        </a:solidFill>
                        <a:latin typeface="+mj-lt"/>
                        <a:ea typeface="+mn-ea"/>
                        <a:cs typeface="+mn-cs"/>
                      </a:endParaRPr>
                    </a:p>
                  </a:txBody>
                  <a:tcPr marL="68580" marR="68580" marT="34290" marB="34290">
                    <a:solidFill>
                      <a:schemeClr val="accent5">
                        <a:lumMod val="20000"/>
                        <a:lumOff val="80000"/>
                      </a:schemeClr>
                    </a:solidFill>
                  </a:tcPr>
                </a:tc>
                <a:tc>
                  <a:txBody>
                    <a:bodyPr/>
                    <a:lstStyle/>
                    <a:p>
                      <a:pPr marL="0" algn="r" defTabSz="457200" rtl="0" eaLnBrk="1" latinLnBrk="0" hangingPunct="1"/>
                      <a:r>
                        <a:rPr lang="en-US" sz="1800" kern="1200" dirty="0" smtClean="0">
                          <a:solidFill>
                            <a:schemeClr val="tx1"/>
                          </a:solidFill>
                          <a:latin typeface="+mj-lt"/>
                          <a:ea typeface="+mn-ea"/>
                          <a:cs typeface="+mn-cs"/>
                        </a:rPr>
                        <a:t>$1.1</a:t>
                      </a:r>
                      <a:endParaRPr lang="en-US" sz="1800" kern="1200" dirty="0">
                        <a:solidFill>
                          <a:schemeClr val="tx1"/>
                        </a:solidFill>
                        <a:latin typeface="+mj-lt"/>
                        <a:ea typeface="+mn-ea"/>
                        <a:cs typeface="+mn-cs"/>
                      </a:endParaRPr>
                    </a:p>
                  </a:txBody>
                  <a:tcPr marL="68580" marR="68580" marT="34290" marB="34290">
                    <a:solidFill>
                      <a:schemeClr val="accent5">
                        <a:lumMod val="20000"/>
                        <a:lumOff val="80000"/>
                      </a:schemeClr>
                    </a:solidFill>
                  </a:tcPr>
                </a:tc>
                <a:tc>
                  <a:txBody>
                    <a:bodyPr/>
                    <a:lstStyle/>
                    <a:p>
                      <a:pPr marL="0" algn="r" defTabSz="457200" rtl="0" eaLnBrk="1" latinLnBrk="0" hangingPunct="1"/>
                      <a:endParaRPr lang="en-US" sz="1800" kern="1200" dirty="0">
                        <a:solidFill>
                          <a:schemeClr val="tx1"/>
                        </a:solidFill>
                        <a:latin typeface="+mj-lt"/>
                        <a:ea typeface="+mn-ea"/>
                        <a:cs typeface="+mn-cs"/>
                      </a:endParaRPr>
                    </a:p>
                  </a:txBody>
                  <a:tcPr marL="68580" marR="68580" marT="34290" marB="34290">
                    <a:solidFill>
                      <a:schemeClr val="accent5">
                        <a:lumMod val="20000"/>
                        <a:lumOff val="80000"/>
                      </a:schemeClr>
                    </a:solidFill>
                  </a:tcPr>
                </a:tc>
                <a:tc>
                  <a:txBody>
                    <a:bodyPr/>
                    <a:lstStyle/>
                    <a:p>
                      <a:pPr marL="0" algn="r" defTabSz="457200" rtl="0" eaLnBrk="1" latinLnBrk="0" hangingPunct="1"/>
                      <a:r>
                        <a:rPr lang="en-US" sz="1800" kern="1200" dirty="0" smtClean="0">
                          <a:solidFill>
                            <a:schemeClr val="tx1"/>
                          </a:solidFill>
                          <a:latin typeface="+mj-lt"/>
                          <a:ea typeface="+mn-ea"/>
                          <a:cs typeface="+mn-cs"/>
                        </a:rPr>
                        <a:t>$1.1</a:t>
                      </a:r>
                      <a:endParaRPr lang="en-US" sz="1800" kern="1200" dirty="0">
                        <a:solidFill>
                          <a:schemeClr val="tx1"/>
                        </a:solidFill>
                        <a:latin typeface="+mj-lt"/>
                        <a:ea typeface="+mn-ea"/>
                        <a:cs typeface="+mn-cs"/>
                      </a:endParaRPr>
                    </a:p>
                  </a:txBody>
                  <a:tcPr marL="68580" marR="68580" marT="34290" marB="34290">
                    <a:solidFill>
                      <a:schemeClr val="accent5">
                        <a:lumMod val="20000"/>
                        <a:lumOff val="80000"/>
                      </a:schemeClr>
                    </a:solidFill>
                  </a:tcPr>
                </a:tc>
                <a:extLst>
                  <a:ext uri="{0D108BD9-81ED-4DB2-BD59-A6C34878D82A}">
                    <a16:rowId xmlns:a16="http://schemas.microsoft.com/office/drawing/2014/main" xmlns="" val="1680079364"/>
                  </a:ext>
                </a:extLst>
              </a:tr>
              <a:tr h="348720">
                <a:tc>
                  <a:txBody>
                    <a:bodyPr/>
                    <a:lstStyle/>
                    <a:p>
                      <a:pPr marL="457200" indent="-182880">
                        <a:buFont typeface="Arial" panose="020B0604020202020204" pitchFamily="34" charset="0"/>
                        <a:buChar char="•"/>
                      </a:pPr>
                      <a:r>
                        <a:rPr lang="en-US" sz="1800" dirty="0" smtClean="0">
                          <a:latin typeface="+mj-lt"/>
                        </a:rPr>
                        <a:t>Increase</a:t>
                      </a:r>
                      <a:r>
                        <a:rPr lang="en-US" sz="1800" baseline="0" dirty="0" smtClean="0">
                          <a:latin typeface="+mj-lt"/>
                        </a:rPr>
                        <a:t> Educational &amp; Degree Attainment</a:t>
                      </a:r>
                      <a:endParaRPr lang="en-US" sz="1800" dirty="0">
                        <a:latin typeface="+mj-lt"/>
                      </a:endParaRPr>
                    </a:p>
                  </a:txBody>
                  <a:tcPr marL="68580" marR="68580" marT="34290" marB="34290">
                    <a:solidFill>
                      <a:schemeClr val="accent5">
                        <a:lumMod val="20000"/>
                        <a:lumOff val="80000"/>
                      </a:schemeClr>
                    </a:solidFill>
                  </a:tcPr>
                </a:tc>
                <a:tc>
                  <a:txBody>
                    <a:bodyPr/>
                    <a:lstStyle/>
                    <a:p>
                      <a:pPr algn="r"/>
                      <a:r>
                        <a:rPr lang="en-US" sz="1800" dirty="0" smtClean="0">
                          <a:solidFill>
                            <a:schemeClr val="tx1"/>
                          </a:solidFill>
                          <a:latin typeface="+mj-lt"/>
                        </a:rPr>
                        <a:t>$5.2</a:t>
                      </a:r>
                      <a:endParaRPr lang="en-US" sz="1800" dirty="0">
                        <a:solidFill>
                          <a:schemeClr val="tx1"/>
                        </a:solidFill>
                        <a:latin typeface="+mj-lt"/>
                      </a:endParaRPr>
                    </a:p>
                  </a:txBody>
                  <a:tcPr marL="68580" marR="68580" marT="34290" marB="34290">
                    <a:solidFill>
                      <a:schemeClr val="accent5">
                        <a:lumMod val="20000"/>
                        <a:lumOff val="80000"/>
                      </a:schemeClr>
                    </a:solidFill>
                  </a:tcPr>
                </a:tc>
                <a:tc>
                  <a:txBody>
                    <a:bodyPr/>
                    <a:lstStyle/>
                    <a:p>
                      <a:pPr algn="r"/>
                      <a:endParaRPr lang="en-US" sz="1800" dirty="0">
                        <a:solidFill>
                          <a:schemeClr val="tx1"/>
                        </a:solidFill>
                        <a:latin typeface="+mj-lt"/>
                      </a:endParaRPr>
                    </a:p>
                  </a:txBody>
                  <a:tcPr marL="68580" marR="68580" marT="34290" marB="34290">
                    <a:solidFill>
                      <a:schemeClr val="accent5">
                        <a:lumMod val="20000"/>
                        <a:lumOff val="80000"/>
                      </a:schemeClr>
                    </a:solidFill>
                  </a:tcPr>
                </a:tc>
                <a:tc>
                  <a:txBody>
                    <a:bodyPr/>
                    <a:lstStyle/>
                    <a:p>
                      <a:pPr algn="r"/>
                      <a:r>
                        <a:rPr lang="en-US" sz="1800" dirty="0" smtClean="0">
                          <a:solidFill>
                            <a:schemeClr val="tx1"/>
                          </a:solidFill>
                          <a:latin typeface="+mj-lt"/>
                        </a:rPr>
                        <a:t>$5.2</a:t>
                      </a:r>
                      <a:endParaRPr lang="en-US" sz="1800" dirty="0">
                        <a:solidFill>
                          <a:schemeClr val="tx1"/>
                        </a:solidFill>
                        <a:latin typeface="+mj-lt"/>
                      </a:endParaRPr>
                    </a:p>
                  </a:txBody>
                  <a:tcPr marL="68580" marR="68580" marT="34290" marB="34290">
                    <a:solidFill>
                      <a:schemeClr val="accent5">
                        <a:lumMod val="20000"/>
                        <a:lumOff val="80000"/>
                      </a:schemeClr>
                    </a:solidFill>
                  </a:tcPr>
                </a:tc>
                <a:extLst>
                  <a:ext uri="{0D108BD9-81ED-4DB2-BD59-A6C34878D82A}">
                    <a16:rowId xmlns:a16="http://schemas.microsoft.com/office/drawing/2014/main" xmlns="" val="3337846243"/>
                  </a:ext>
                </a:extLst>
              </a:tr>
              <a:tr h="348720">
                <a:tc>
                  <a:txBody>
                    <a:bodyPr/>
                    <a:lstStyle/>
                    <a:p>
                      <a:pPr marL="0" indent="0" algn="r">
                        <a:buFont typeface="Arial" panose="020B0604020202020204" pitchFamily="34" charset="0"/>
                        <a:buNone/>
                      </a:pPr>
                      <a:r>
                        <a:rPr lang="en-US" sz="1800" b="1" dirty="0" smtClean="0">
                          <a:latin typeface="+mj-lt"/>
                        </a:rPr>
                        <a:t>Subtotal Strategic Investments</a:t>
                      </a:r>
                    </a:p>
                  </a:txBody>
                  <a:tcPr marL="68580" marR="68580" marT="34290" marB="34290">
                    <a:solidFill>
                      <a:srgbClr val="B4C7E7"/>
                    </a:solidFill>
                  </a:tcPr>
                </a:tc>
                <a:tc>
                  <a:txBody>
                    <a:bodyPr/>
                    <a:lstStyle/>
                    <a:p>
                      <a:pPr algn="r"/>
                      <a:r>
                        <a:rPr lang="en-US" sz="1800" b="1" dirty="0" smtClean="0">
                          <a:latin typeface="+mj-lt"/>
                        </a:rPr>
                        <a:t>$10.0</a:t>
                      </a:r>
                      <a:endParaRPr lang="en-US" sz="1800" b="1" dirty="0">
                        <a:latin typeface="+mj-lt"/>
                      </a:endParaRPr>
                    </a:p>
                  </a:txBody>
                  <a:tcPr marL="68580" marR="68580" marT="34290" marB="34290">
                    <a:solidFill>
                      <a:srgbClr val="B4C7E7"/>
                    </a:solidFill>
                  </a:tcPr>
                </a:tc>
                <a:tc>
                  <a:txBody>
                    <a:bodyPr/>
                    <a:lstStyle/>
                    <a:p>
                      <a:pPr algn="r"/>
                      <a:r>
                        <a:rPr lang="en-US" sz="1800" b="1" dirty="0" smtClean="0">
                          <a:solidFill>
                            <a:schemeClr val="tx1"/>
                          </a:solidFill>
                          <a:latin typeface="+mj-lt"/>
                        </a:rPr>
                        <a:t>$0.0</a:t>
                      </a:r>
                      <a:endParaRPr lang="en-US" sz="1800" b="1" dirty="0">
                        <a:solidFill>
                          <a:schemeClr val="tx1"/>
                        </a:solidFill>
                        <a:latin typeface="+mj-lt"/>
                      </a:endParaRPr>
                    </a:p>
                  </a:txBody>
                  <a:tcPr marL="68580" marR="68580" marT="34290" marB="34290">
                    <a:solidFill>
                      <a:srgbClr val="B4C7E7"/>
                    </a:solidFill>
                  </a:tcPr>
                </a:tc>
                <a:tc>
                  <a:txBody>
                    <a:bodyPr/>
                    <a:lstStyle/>
                    <a:p>
                      <a:pPr algn="r"/>
                      <a:r>
                        <a:rPr lang="en-US" sz="1800" b="1" dirty="0" smtClean="0">
                          <a:solidFill>
                            <a:schemeClr val="tx1"/>
                          </a:solidFill>
                          <a:latin typeface="+mj-lt"/>
                        </a:rPr>
                        <a:t>$10.0</a:t>
                      </a:r>
                      <a:endParaRPr lang="en-US" sz="1800" b="1" dirty="0">
                        <a:solidFill>
                          <a:schemeClr val="tx1"/>
                        </a:solidFill>
                        <a:latin typeface="+mj-lt"/>
                      </a:endParaRPr>
                    </a:p>
                  </a:txBody>
                  <a:tcPr marL="68580" marR="68580" marT="34290" marB="34290">
                    <a:solidFill>
                      <a:srgbClr val="B4C7E7"/>
                    </a:solidFill>
                  </a:tcPr>
                </a:tc>
                <a:extLst>
                  <a:ext uri="{0D108BD9-81ED-4DB2-BD59-A6C34878D82A}">
                    <a16:rowId xmlns:a16="http://schemas.microsoft.com/office/drawing/2014/main" xmlns="" val="1966583541"/>
                  </a:ext>
                </a:extLst>
              </a:tr>
              <a:tr h="365980">
                <a:tc>
                  <a:txBody>
                    <a:bodyPr/>
                    <a:lstStyle/>
                    <a:p>
                      <a:pPr marL="9144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kern="1200" dirty="0" smtClean="0">
                          <a:solidFill>
                            <a:schemeClr val="dk1"/>
                          </a:solidFill>
                          <a:latin typeface="+mj-lt"/>
                          <a:ea typeface="+mn-ea"/>
                          <a:cs typeface="+mn-cs"/>
                        </a:rPr>
                        <a:t>Budget Adjustments </a:t>
                      </a:r>
                      <a:r>
                        <a:rPr lang="en-US" sz="1400" b="1" kern="1200" baseline="30000" dirty="0" smtClean="0">
                          <a:solidFill>
                            <a:schemeClr val="dk1"/>
                          </a:solidFill>
                          <a:latin typeface="+mj-lt"/>
                          <a:ea typeface="+mn-ea"/>
                          <a:cs typeface="+mn-cs"/>
                        </a:rPr>
                        <a:t>(2)</a:t>
                      </a:r>
                    </a:p>
                  </a:txBody>
                  <a:tcPr marL="68580" marR="68580" marT="34290" marB="34290">
                    <a:solidFill>
                      <a:srgbClr val="B4C7E7"/>
                    </a:solidFill>
                  </a:tcPr>
                </a:tc>
                <a:tc>
                  <a:txBody>
                    <a:bodyPr/>
                    <a:lstStyle/>
                    <a:p>
                      <a:pPr algn="r"/>
                      <a:r>
                        <a:rPr lang="en-US" sz="1800" b="1" dirty="0" smtClean="0">
                          <a:latin typeface="+mj-lt"/>
                        </a:rPr>
                        <a:t>$0.0</a:t>
                      </a:r>
                      <a:endParaRPr lang="en-US" sz="1800" b="1" dirty="0">
                        <a:latin typeface="+mj-lt"/>
                      </a:endParaRPr>
                    </a:p>
                  </a:txBody>
                  <a:tcPr marL="68580" marR="68580" marT="34290" marB="34290">
                    <a:solidFill>
                      <a:srgbClr val="B4C7E7"/>
                    </a:solidFill>
                  </a:tcPr>
                </a:tc>
                <a:tc>
                  <a:txBody>
                    <a:bodyPr/>
                    <a:lstStyle/>
                    <a:p>
                      <a:pPr algn="r"/>
                      <a:r>
                        <a:rPr lang="en-US" sz="1800" b="1" dirty="0" smtClean="0">
                          <a:solidFill>
                            <a:schemeClr val="tx1"/>
                          </a:solidFill>
                          <a:latin typeface="+mj-lt"/>
                        </a:rPr>
                        <a:t>-$6.9</a:t>
                      </a:r>
                      <a:endParaRPr lang="en-US" sz="1800" b="1" dirty="0">
                        <a:solidFill>
                          <a:schemeClr val="tx1"/>
                        </a:solidFill>
                        <a:latin typeface="+mj-lt"/>
                      </a:endParaRPr>
                    </a:p>
                  </a:txBody>
                  <a:tcPr marL="68580" marR="68580" marT="34290" marB="34290">
                    <a:solidFill>
                      <a:srgbClr val="B4C7E7"/>
                    </a:solidFill>
                  </a:tcPr>
                </a:tc>
                <a:tc>
                  <a:txBody>
                    <a:bodyPr/>
                    <a:lstStyle/>
                    <a:p>
                      <a:pPr algn="r"/>
                      <a:r>
                        <a:rPr lang="en-US" sz="1800" b="1" dirty="0" smtClean="0">
                          <a:solidFill>
                            <a:schemeClr val="tx1"/>
                          </a:solidFill>
                          <a:latin typeface="+mj-lt"/>
                        </a:rPr>
                        <a:t>-$6.9</a:t>
                      </a:r>
                      <a:endParaRPr lang="en-US" sz="1800" b="1" dirty="0">
                        <a:solidFill>
                          <a:schemeClr val="tx1"/>
                        </a:solidFill>
                        <a:latin typeface="+mj-lt"/>
                      </a:endParaRPr>
                    </a:p>
                  </a:txBody>
                  <a:tcPr marL="68580" marR="68580" marT="34290" marB="34290">
                    <a:solidFill>
                      <a:srgbClr val="B4C7E7"/>
                    </a:solidFill>
                  </a:tcPr>
                </a:tc>
                <a:extLst>
                  <a:ext uri="{0D108BD9-81ED-4DB2-BD59-A6C34878D82A}">
                    <a16:rowId xmlns:a16="http://schemas.microsoft.com/office/drawing/2014/main" xmlns="" val="709048946"/>
                  </a:ext>
                </a:extLst>
              </a:tr>
              <a:tr h="365980">
                <a:tc>
                  <a:txBody>
                    <a:bodyPr/>
                    <a:lstStyle/>
                    <a:p>
                      <a:pPr marL="0" marR="0" lvl="0" indent="0" algn="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smtClean="0">
                          <a:solidFill>
                            <a:schemeClr val="bg1"/>
                          </a:solidFill>
                          <a:latin typeface="+mj-lt"/>
                          <a:ea typeface="+mn-ea"/>
                          <a:cs typeface="+mn-cs"/>
                        </a:rPr>
                        <a:t>FY20 Operating Budget Change </a:t>
                      </a:r>
                      <a:endParaRPr lang="en-US" sz="1800" b="0" kern="1200" dirty="0">
                        <a:solidFill>
                          <a:schemeClr val="bg1"/>
                        </a:solidFill>
                        <a:latin typeface="+mj-lt"/>
                        <a:ea typeface="+mn-ea"/>
                        <a:cs typeface="+mn-cs"/>
                      </a:endParaRPr>
                    </a:p>
                  </a:txBody>
                  <a:tcPr marL="68580" marR="68580" marT="34290" marB="34290">
                    <a:solidFill>
                      <a:schemeClr val="accent5">
                        <a:lumMod val="50000"/>
                      </a:schemeClr>
                    </a:solidFill>
                  </a:tcPr>
                </a:tc>
                <a:tc>
                  <a:txBody>
                    <a:bodyPr/>
                    <a:lstStyle/>
                    <a:p>
                      <a:pPr algn="r"/>
                      <a:r>
                        <a:rPr lang="en-US" sz="1800" dirty="0" smtClean="0">
                          <a:solidFill>
                            <a:schemeClr val="bg1"/>
                          </a:solidFill>
                          <a:latin typeface="+mj-lt"/>
                        </a:rPr>
                        <a:t>$31.5</a:t>
                      </a:r>
                      <a:endParaRPr lang="en-US" sz="1800" dirty="0">
                        <a:solidFill>
                          <a:schemeClr val="bg1"/>
                        </a:solidFill>
                        <a:latin typeface="+mj-lt"/>
                      </a:endParaRPr>
                    </a:p>
                  </a:txBody>
                  <a:tcPr marL="68580" marR="68580" marT="34290" marB="34290">
                    <a:solidFill>
                      <a:schemeClr val="accent5">
                        <a:lumMod val="50000"/>
                      </a:schemeClr>
                    </a:solidFill>
                  </a:tcPr>
                </a:tc>
                <a:tc>
                  <a:txBody>
                    <a:bodyPr/>
                    <a:lstStyle/>
                    <a:p>
                      <a:pPr algn="r"/>
                      <a:r>
                        <a:rPr lang="en-US" sz="1800" dirty="0" smtClean="0">
                          <a:solidFill>
                            <a:schemeClr val="bg1"/>
                          </a:solidFill>
                          <a:latin typeface="+mj-lt"/>
                        </a:rPr>
                        <a:t>-$2.1</a:t>
                      </a:r>
                      <a:endParaRPr lang="en-US" sz="1800" dirty="0">
                        <a:solidFill>
                          <a:schemeClr val="bg1"/>
                        </a:solidFill>
                        <a:latin typeface="+mj-lt"/>
                      </a:endParaRPr>
                    </a:p>
                  </a:txBody>
                  <a:tcPr marL="68580" marR="68580" marT="34290" marB="34290">
                    <a:solidFill>
                      <a:schemeClr val="accent5">
                        <a:lumMod val="50000"/>
                      </a:schemeClr>
                    </a:solidFill>
                  </a:tcPr>
                </a:tc>
                <a:tc>
                  <a:txBody>
                    <a:bodyPr/>
                    <a:lstStyle/>
                    <a:p>
                      <a:pPr algn="r"/>
                      <a:r>
                        <a:rPr lang="en-US" sz="1800" dirty="0" smtClean="0">
                          <a:solidFill>
                            <a:schemeClr val="bg1"/>
                          </a:solidFill>
                          <a:latin typeface="+mj-lt"/>
                        </a:rPr>
                        <a:t>$29.4</a:t>
                      </a:r>
                      <a:endParaRPr lang="en-US" sz="1800" dirty="0">
                        <a:solidFill>
                          <a:schemeClr val="bg1"/>
                        </a:solidFill>
                        <a:latin typeface="+mj-lt"/>
                      </a:endParaRPr>
                    </a:p>
                  </a:txBody>
                  <a:tcPr marL="68580" marR="68580" marT="34290" marB="34290">
                    <a:solidFill>
                      <a:schemeClr val="accent5">
                        <a:lumMod val="50000"/>
                      </a:schemeClr>
                    </a:solidFill>
                  </a:tcPr>
                </a:tc>
                <a:extLst>
                  <a:ext uri="{0D108BD9-81ED-4DB2-BD59-A6C34878D82A}">
                    <a16:rowId xmlns:a16="http://schemas.microsoft.com/office/drawing/2014/main" xmlns="" val="3759331250"/>
                  </a:ext>
                </a:extLst>
              </a:tr>
              <a:tr h="36598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kern="1200" dirty="0" smtClean="0">
                          <a:solidFill>
                            <a:schemeClr val="tx1"/>
                          </a:solidFill>
                          <a:latin typeface="+mj-lt"/>
                          <a:ea typeface="+mn-ea"/>
                          <a:cs typeface="+mn-cs"/>
                        </a:rPr>
                        <a:t>1. Estimates based on total compensation review</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kern="1200" dirty="0" smtClean="0">
                          <a:solidFill>
                            <a:schemeClr val="tx1"/>
                          </a:solidFill>
                          <a:latin typeface="+mj-lt"/>
                          <a:ea typeface="+mn-ea"/>
                          <a:cs typeface="+mn-cs"/>
                        </a:rPr>
                        <a:t>2.</a:t>
                      </a:r>
                      <a:r>
                        <a:rPr lang="en-US" sz="1400" b="0" kern="1200" baseline="0" dirty="0" smtClean="0">
                          <a:solidFill>
                            <a:schemeClr val="tx1"/>
                          </a:solidFill>
                          <a:latin typeface="+mj-lt"/>
                          <a:ea typeface="+mn-ea"/>
                          <a:cs typeface="+mn-cs"/>
                        </a:rPr>
                        <a:t> Includes a $7.6M reduction of excess budget authority to better align with estimated expenditures.</a:t>
                      </a:r>
                      <a:endParaRPr lang="en-US" sz="1400" b="0" kern="1200" dirty="0" smtClean="0">
                        <a:solidFill>
                          <a:schemeClr val="tx1"/>
                        </a:solidFill>
                        <a:latin typeface="+mj-lt"/>
                        <a:ea typeface="+mn-ea"/>
                        <a:cs typeface="+mn-cs"/>
                      </a:endParaRPr>
                    </a:p>
                  </a:txBody>
                  <a:tcPr marL="68580" marR="68580" marT="34290" marB="34290">
                    <a:noFill/>
                  </a:tcPr>
                </a:tc>
                <a:tc>
                  <a:txBody>
                    <a:bodyPr/>
                    <a:lstStyle/>
                    <a:p>
                      <a:pPr algn="r"/>
                      <a:endParaRPr lang="en-US" sz="1800" dirty="0">
                        <a:solidFill>
                          <a:schemeClr val="tx1"/>
                        </a:solidFill>
                        <a:latin typeface="+mj-lt"/>
                      </a:endParaRPr>
                    </a:p>
                  </a:txBody>
                  <a:tcPr marL="68580" marR="68580" marT="34290" marB="34290">
                    <a:noFill/>
                  </a:tcPr>
                </a:tc>
                <a:tc>
                  <a:txBody>
                    <a:bodyPr/>
                    <a:lstStyle/>
                    <a:p>
                      <a:pPr algn="r"/>
                      <a:endParaRPr lang="en-US" sz="1800" dirty="0">
                        <a:solidFill>
                          <a:schemeClr val="tx1"/>
                        </a:solidFill>
                        <a:latin typeface="+mj-lt"/>
                      </a:endParaRPr>
                    </a:p>
                  </a:txBody>
                  <a:tcPr marL="68580" marR="68580" marT="34290" marB="34290">
                    <a:noFill/>
                  </a:tcPr>
                </a:tc>
                <a:tc>
                  <a:txBody>
                    <a:bodyPr/>
                    <a:lstStyle/>
                    <a:p>
                      <a:endParaRPr lang="en-US" dirty="0"/>
                    </a:p>
                  </a:txBody>
                  <a:tcPr marL="68580" marR="68580" marT="34290" marB="34290">
                    <a:noFill/>
                  </a:tcPr>
                </a:tc>
                <a:extLst>
                  <a:ext uri="{0D108BD9-81ED-4DB2-BD59-A6C34878D82A}">
                    <a16:rowId xmlns:a16="http://schemas.microsoft.com/office/drawing/2014/main" xmlns="" val="2303703670"/>
                  </a:ext>
                </a:extLst>
              </a:tr>
            </a:tbl>
          </a:graphicData>
        </a:graphic>
      </p:graphicFrame>
      <p:sp>
        <p:nvSpPr>
          <p:cNvPr id="6" name="Title 1"/>
          <p:cNvSpPr>
            <a:spLocks noGrp="1"/>
          </p:cNvSpPr>
          <p:nvPr>
            <p:ph type="title"/>
          </p:nvPr>
        </p:nvSpPr>
        <p:spPr>
          <a:xfrm>
            <a:off x="455457" y="0"/>
            <a:ext cx="10515600" cy="939400"/>
          </a:xfrm>
        </p:spPr>
        <p:txBody>
          <a:bodyPr>
            <a:normAutofit/>
          </a:bodyPr>
          <a:lstStyle/>
          <a:p>
            <a:pPr algn="ctr"/>
            <a:r>
              <a:rPr lang="en-US" sz="4000" dirty="0" smtClean="0"/>
              <a:t>FY20 Operating Budget Request </a:t>
            </a:r>
            <a:r>
              <a:rPr lang="en-US" sz="3200" i="1" dirty="0" smtClean="0"/>
              <a:t>– Summary</a:t>
            </a:r>
            <a:br>
              <a:rPr lang="en-US" sz="3200" i="1" dirty="0" smtClean="0"/>
            </a:br>
            <a:r>
              <a:rPr lang="en-US" sz="1400" i="1" dirty="0" smtClean="0"/>
              <a:t>(in millions of $)</a:t>
            </a:r>
            <a:endParaRPr lang="en-US" sz="1400" i="1" dirty="0"/>
          </a:p>
        </p:txBody>
      </p:sp>
      <p:sp>
        <p:nvSpPr>
          <p:cNvPr id="3" name="Slide Number Placeholder 2"/>
          <p:cNvSpPr>
            <a:spLocks noGrp="1"/>
          </p:cNvSpPr>
          <p:nvPr>
            <p:ph type="sldNum" sz="quarter" idx="12"/>
          </p:nvPr>
        </p:nvSpPr>
        <p:spPr/>
        <p:txBody>
          <a:bodyPr/>
          <a:lstStyle/>
          <a:p>
            <a:fld id="{C4736C24-816A-4C93-B10F-DAAB356A1CF2}" type="slidenum">
              <a:rPr lang="en-US" smtClean="0"/>
              <a:t>35</a:t>
            </a:fld>
            <a:endParaRPr lang="en-US" dirty="0"/>
          </a:p>
        </p:txBody>
      </p:sp>
    </p:spTree>
    <p:extLst>
      <p:ext uri="{BB962C8B-B14F-4D97-AF65-F5344CB8AC3E}">
        <p14:creationId xmlns:p14="http://schemas.microsoft.com/office/powerpoint/2010/main" val="11506283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745"/>
            <a:ext cx="10515600" cy="782030"/>
          </a:xfrm>
        </p:spPr>
        <p:txBody>
          <a:bodyPr>
            <a:normAutofit/>
          </a:bodyPr>
          <a:lstStyle/>
          <a:p>
            <a:pPr algn="ctr"/>
            <a:r>
              <a:rPr lang="en-US" sz="4000" dirty="0" smtClean="0"/>
              <a:t>Compensation</a:t>
            </a:r>
            <a:endParaRPr lang="en-US" sz="4000" dirty="0"/>
          </a:p>
        </p:txBody>
      </p:sp>
      <p:sp>
        <p:nvSpPr>
          <p:cNvPr id="3" name="Content Placeholder 2"/>
          <p:cNvSpPr>
            <a:spLocks noGrp="1"/>
          </p:cNvSpPr>
          <p:nvPr>
            <p:ph idx="1"/>
          </p:nvPr>
        </p:nvSpPr>
        <p:spPr>
          <a:xfrm>
            <a:off x="838200" y="1331761"/>
            <a:ext cx="10515600" cy="5121247"/>
          </a:xfrm>
        </p:spPr>
        <p:txBody>
          <a:bodyPr>
            <a:normAutofit/>
          </a:bodyPr>
          <a:lstStyle/>
          <a:p>
            <a:r>
              <a:rPr lang="en-US" sz="3600" dirty="0" smtClean="0">
                <a:latin typeface="+mj-lt"/>
              </a:rPr>
              <a:t>Charge</a:t>
            </a:r>
          </a:p>
          <a:p>
            <a:r>
              <a:rPr lang="en-US" sz="3600" dirty="0" smtClean="0">
                <a:latin typeface="+mj-lt"/>
              </a:rPr>
              <a:t>Guiding Principles</a:t>
            </a:r>
          </a:p>
          <a:p>
            <a:r>
              <a:rPr lang="en-US" sz="3600" dirty="0" smtClean="0">
                <a:latin typeface="+mj-lt"/>
              </a:rPr>
              <a:t>Findings to Date</a:t>
            </a:r>
          </a:p>
          <a:p>
            <a:r>
              <a:rPr lang="en-US" sz="3600" dirty="0" smtClean="0">
                <a:latin typeface="+mj-lt"/>
              </a:rPr>
              <a:t>Our Plan</a:t>
            </a:r>
          </a:p>
          <a:p>
            <a:r>
              <a:rPr lang="en-US" sz="3600" dirty="0" smtClean="0">
                <a:latin typeface="+mj-lt"/>
              </a:rPr>
              <a:t>Estimated Cost and Three-year Plan</a:t>
            </a:r>
          </a:p>
          <a:p>
            <a:r>
              <a:rPr lang="en-US" sz="3600" dirty="0" smtClean="0">
                <a:latin typeface="+mj-lt"/>
              </a:rPr>
              <a:t>Timeline</a:t>
            </a:r>
          </a:p>
          <a:p>
            <a:r>
              <a:rPr lang="en-US" sz="3600" dirty="0" smtClean="0">
                <a:latin typeface="+mj-lt"/>
              </a:rPr>
              <a:t>For More Information</a:t>
            </a:r>
          </a:p>
        </p:txBody>
      </p:sp>
      <p:sp>
        <p:nvSpPr>
          <p:cNvPr id="4" name="Slide Number Placeholder 3"/>
          <p:cNvSpPr>
            <a:spLocks noGrp="1"/>
          </p:cNvSpPr>
          <p:nvPr>
            <p:ph type="sldNum" sz="quarter" idx="12"/>
          </p:nvPr>
        </p:nvSpPr>
        <p:spPr/>
        <p:txBody>
          <a:bodyPr/>
          <a:lstStyle/>
          <a:p>
            <a:fld id="{7C022CCC-04DD-F140-994E-40EFFB674D69}" type="slidenum">
              <a:rPr lang="en-US" smtClean="0"/>
              <a:pPr/>
              <a:t>36</a:t>
            </a:fld>
            <a:endParaRPr lang="en-US" dirty="0"/>
          </a:p>
        </p:txBody>
      </p:sp>
    </p:spTree>
    <p:extLst>
      <p:ext uri="{BB962C8B-B14F-4D97-AF65-F5344CB8AC3E}">
        <p14:creationId xmlns:p14="http://schemas.microsoft.com/office/powerpoint/2010/main" val="25072930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430"/>
            <a:ext cx="10515600" cy="790345"/>
          </a:xfrm>
        </p:spPr>
        <p:txBody>
          <a:bodyPr>
            <a:normAutofit/>
          </a:bodyPr>
          <a:lstStyle/>
          <a:p>
            <a:pPr algn="ctr"/>
            <a:r>
              <a:rPr lang="en-US" sz="4000" dirty="0" smtClean="0"/>
              <a:t>Charge</a:t>
            </a:r>
            <a:endParaRPr lang="en-US" sz="4000" dirty="0"/>
          </a:p>
        </p:txBody>
      </p:sp>
      <p:sp>
        <p:nvSpPr>
          <p:cNvPr id="3" name="Content Placeholder 2"/>
          <p:cNvSpPr>
            <a:spLocks noGrp="1"/>
          </p:cNvSpPr>
          <p:nvPr>
            <p:ph idx="1"/>
          </p:nvPr>
        </p:nvSpPr>
        <p:spPr>
          <a:xfrm>
            <a:off x="606829" y="1337095"/>
            <a:ext cx="11114116" cy="5019255"/>
          </a:xfrm>
        </p:spPr>
        <p:txBody>
          <a:bodyPr>
            <a:noAutofit/>
          </a:bodyPr>
          <a:lstStyle/>
          <a:p>
            <a:pPr marL="0" indent="0">
              <a:buNone/>
            </a:pPr>
            <a:r>
              <a:rPr lang="en-US" dirty="0">
                <a:latin typeface="+mj-lt"/>
              </a:rPr>
              <a:t>At the direction </a:t>
            </a:r>
            <a:r>
              <a:rPr lang="en-US" dirty="0" smtClean="0">
                <a:latin typeface="+mj-lt"/>
              </a:rPr>
              <a:t>of President Johnsen, </a:t>
            </a:r>
            <a:r>
              <a:rPr lang="en-US" dirty="0">
                <a:latin typeface="+mj-lt"/>
              </a:rPr>
              <a:t>UA Human Resources is leading a total </a:t>
            </a:r>
            <a:r>
              <a:rPr lang="en-US" dirty="0" smtClean="0">
                <a:latin typeface="+mj-lt"/>
              </a:rPr>
              <a:t>compensation </a:t>
            </a:r>
            <a:r>
              <a:rPr lang="en-US" dirty="0">
                <a:latin typeface="+mj-lt"/>
              </a:rPr>
              <a:t>review to better understand our market competitiveness for salary and </a:t>
            </a:r>
            <a:r>
              <a:rPr lang="en-US" dirty="0" smtClean="0">
                <a:latin typeface="+mj-lt"/>
              </a:rPr>
              <a:t>benefits to optimize internal equity, retention and recruitment.</a:t>
            </a:r>
            <a:endParaRPr lang="en-US" dirty="0">
              <a:latin typeface="+mj-lt"/>
            </a:endParaRPr>
          </a:p>
          <a:p>
            <a:pPr marL="0" indent="0">
              <a:buNone/>
            </a:pPr>
            <a:r>
              <a:rPr lang="en-US" dirty="0" smtClean="0">
                <a:latin typeface="+mj-lt"/>
              </a:rPr>
              <a:t>We are reviewing the following components of our compensation plan related to market:</a:t>
            </a:r>
            <a:endParaRPr lang="en-US" strike="sngStrike" dirty="0">
              <a:latin typeface="+mj-lt"/>
            </a:endParaRPr>
          </a:p>
          <a:p>
            <a:pPr marL="457200" fontAlgn="base"/>
            <a:r>
              <a:rPr lang="en-US" dirty="0">
                <a:latin typeface="+mj-lt"/>
              </a:rPr>
              <a:t>Faculty </a:t>
            </a:r>
            <a:r>
              <a:rPr lang="en-US" dirty="0" smtClean="0">
                <a:latin typeface="+mj-lt"/>
              </a:rPr>
              <a:t>salaries</a:t>
            </a:r>
            <a:endParaRPr lang="en-US" strike="sngStrike" dirty="0">
              <a:latin typeface="+mj-lt"/>
            </a:endParaRPr>
          </a:p>
          <a:p>
            <a:pPr marL="457200" fontAlgn="base"/>
            <a:r>
              <a:rPr lang="en-US" dirty="0">
                <a:latin typeface="+mj-lt"/>
              </a:rPr>
              <a:t>Staff </a:t>
            </a:r>
            <a:r>
              <a:rPr lang="en-US" dirty="0" smtClean="0">
                <a:latin typeface="+mj-lt"/>
              </a:rPr>
              <a:t>salaries</a:t>
            </a:r>
            <a:endParaRPr lang="en-US" strike="sngStrike" dirty="0">
              <a:latin typeface="+mj-lt"/>
            </a:endParaRPr>
          </a:p>
          <a:p>
            <a:pPr marL="457200" fontAlgn="base"/>
            <a:r>
              <a:rPr lang="en-US" dirty="0">
                <a:latin typeface="+mj-lt"/>
              </a:rPr>
              <a:t>Executive</a:t>
            </a:r>
            <a:r>
              <a:rPr lang="en-US" baseline="30000" dirty="0">
                <a:latin typeface="+mj-lt"/>
              </a:rPr>
              <a:t> </a:t>
            </a:r>
            <a:r>
              <a:rPr lang="en-US" dirty="0" smtClean="0">
                <a:latin typeface="+mj-lt"/>
              </a:rPr>
              <a:t>(officers </a:t>
            </a:r>
            <a:r>
              <a:rPr lang="en-US" dirty="0">
                <a:latin typeface="+mj-lt"/>
              </a:rPr>
              <a:t>and </a:t>
            </a:r>
            <a:r>
              <a:rPr lang="en-US" dirty="0" smtClean="0">
                <a:latin typeface="+mj-lt"/>
              </a:rPr>
              <a:t>senior administrators</a:t>
            </a:r>
            <a:r>
              <a:rPr lang="en-US" dirty="0">
                <a:latin typeface="+mj-lt"/>
              </a:rPr>
              <a:t>) </a:t>
            </a:r>
            <a:r>
              <a:rPr lang="en-US" dirty="0" smtClean="0">
                <a:latin typeface="+mj-lt"/>
              </a:rPr>
              <a:t>salaries</a:t>
            </a:r>
            <a:endParaRPr lang="en-US" strike="sngStrike" dirty="0">
              <a:latin typeface="+mj-lt"/>
            </a:endParaRPr>
          </a:p>
          <a:p>
            <a:pPr marL="457200" fontAlgn="base"/>
            <a:r>
              <a:rPr lang="en-US" dirty="0">
                <a:latin typeface="+mj-lt"/>
              </a:rPr>
              <a:t>Benefits </a:t>
            </a:r>
          </a:p>
          <a:p>
            <a:pPr marL="0" indent="0" fontAlgn="base">
              <a:buNone/>
            </a:pPr>
            <a:r>
              <a:rPr lang="en-US" dirty="0" smtClean="0">
                <a:latin typeface="+mj-lt"/>
              </a:rPr>
              <a:t>In addition, we are reviewing internal pay equity.</a:t>
            </a:r>
            <a:endParaRPr lang="en-US" sz="2500" dirty="0"/>
          </a:p>
        </p:txBody>
      </p:sp>
      <p:sp>
        <p:nvSpPr>
          <p:cNvPr id="6" name="Slide Number Placeholder 5"/>
          <p:cNvSpPr>
            <a:spLocks noGrp="1"/>
          </p:cNvSpPr>
          <p:nvPr>
            <p:ph type="sldNum" sz="quarter" idx="12"/>
          </p:nvPr>
        </p:nvSpPr>
        <p:spPr/>
        <p:txBody>
          <a:bodyPr/>
          <a:lstStyle/>
          <a:p>
            <a:fld id="{7C022CCC-04DD-F140-994E-40EFFB674D69}" type="slidenum">
              <a:rPr lang="en-US" smtClean="0"/>
              <a:t>37</a:t>
            </a:fld>
            <a:endParaRPr lang="en-US" dirty="0"/>
          </a:p>
        </p:txBody>
      </p:sp>
    </p:spTree>
    <p:extLst>
      <p:ext uri="{BB962C8B-B14F-4D97-AF65-F5344CB8AC3E}">
        <p14:creationId xmlns:p14="http://schemas.microsoft.com/office/powerpoint/2010/main" val="328111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82152"/>
            <a:ext cx="10515600" cy="907063"/>
          </a:xfrm>
        </p:spPr>
        <p:txBody>
          <a:bodyPr>
            <a:normAutofit/>
          </a:bodyPr>
          <a:lstStyle/>
          <a:p>
            <a:pPr algn="ctr"/>
            <a:r>
              <a:rPr lang="en-US" sz="4000" dirty="0" smtClean="0"/>
              <a:t>Guiding Principles</a:t>
            </a:r>
            <a:endParaRPr lang="en-US" sz="4000" dirty="0"/>
          </a:p>
        </p:txBody>
      </p:sp>
      <p:sp>
        <p:nvSpPr>
          <p:cNvPr id="3" name="Content Placeholder 2"/>
          <p:cNvSpPr>
            <a:spLocks noGrp="1"/>
          </p:cNvSpPr>
          <p:nvPr>
            <p:ph idx="1"/>
          </p:nvPr>
        </p:nvSpPr>
        <p:spPr>
          <a:xfrm>
            <a:off x="661987" y="1172096"/>
            <a:ext cx="10868025" cy="5324596"/>
          </a:xfrm>
        </p:spPr>
        <p:txBody>
          <a:bodyPr>
            <a:noAutofit/>
          </a:bodyPr>
          <a:lstStyle/>
          <a:p>
            <a:pPr marL="0" indent="0" fontAlgn="base">
              <a:buNone/>
            </a:pPr>
            <a:r>
              <a:rPr lang="en-US" dirty="0">
                <a:latin typeface="+mj-lt"/>
              </a:rPr>
              <a:t>The compensation system will uphold the university’s role in the state as a leading employer. A</a:t>
            </a:r>
            <a:r>
              <a:rPr lang="en-US" dirty="0" smtClean="0">
                <a:latin typeface="+mj-lt"/>
              </a:rPr>
              <a:t>s </a:t>
            </a:r>
            <a:r>
              <a:rPr lang="en-US" dirty="0">
                <a:latin typeface="+mj-lt"/>
              </a:rPr>
              <a:t>an employer, the </a:t>
            </a:r>
            <a:r>
              <a:rPr lang="en-US" dirty="0" smtClean="0">
                <a:latin typeface="+mj-lt"/>
              </a:rPr>
              <a:t>university strives </a:t>
            </a:r>
            <a:r>
              <a:rPr lang="en-US" dirty="0">
                <a:latin typeface="+mj-lt"/>
              </a:rPr>
              <a:t>to be</a:t>
            </a:r>
            <a:r>
              <a:rPr lang="en-US" dirty="0" smtClean="0">
                <a:latin typeface="+mj-lt"/>
              </a:rPr>
              <a:t>:</a:t>
            </a:r>
          </a:p>
          <a:p>
            <a:pPr marL="0" indent="0" fontAlgn="base">
              <a:buNone/>
            </a:pPr>
            <a:endParaRPr lang="en-US" dirty="0" smtClean="0">
              <a:latin typeface="+mj-lt"/>
            </a:endParaRPr>
          </a:p>
          <a:p>
            <a:pPr lvl="1" fontAlgn="base"/>
            <a:r>
              <a:rPr lang="en-US" sz="2800" b="1" i="1" dirty="0" smtClean="0">
                <a:latin typeface="+mj-lt"/>
              </a:rPr>
              <a:t>Competitive</a:t>
            </a:r>
            <a:r>
              <a:rPr lang="en-US" sz="2800" dirty="0">
                <a:latin typeface="+mj-lt"/>
              </a:rPr>
              <a:t>: Offering market-driven salary and benefits programs </a:t>
            </a:r>
          </a:p>
          <a:p>
            <a:pPr lvl="1" fontAlgn="base"/>
            <a:r>
              <a:rPr lang="en-US" sz="2800" b="1" i="1" dirty="0">
                <a:latin typeface="+mj-lt"/>
              </a:rPr>
              <a:t>Consistent</a:t>
            </a:r>
            <a:r>
              <a:rPr lang="en-US" sz="2800" dirty="0">
                <a:latin typeface="+mj-lt"/>
              </a:rPr>
              <a:t>: Providing a dependable framework for compensating employees in a fair and equitable manner</a:t>
            </a:r>
          </a:p>
          <a:p>
            <a:pPr lvl="1" fontAlgn="base"/>
            <a:r>
              <a:rPr lang="en-US" sz="2800" b="1" i="1" dirty="0">
                <a:latin typeface="+mj-lt"/>
              </a:rPr>
              <a:t>Creative</a:t>
            </a:r>
            <a:r>
              <a:rPr lang="en-US" sz="2800" dirty="0">
                <a:latin typeface="+mj-lt"/>
              </a:rPr>
              <a:t>: Within the confines of its budget, </a:t>
            </a:r>
            <a:r>
              <a:rPr lang="en-US" sz="2800" dirty="0" smtClean="0">
                <a:latin typeface="+mj-lt"/>
              </a:rPr>
              <a:t>offering </a:t>
            </a:r>
            <a:r>
              <a:rPr lang="en-US" sz="2800" dirty="0">
                <a:latin typeface="+mj-lt"/>
              </a:rPr>
              <a:t>a flexible suite of benefits to support employee engagement and productivity</a:t>
            </a:r>
          </a:p>
          <a:p>
            <a:pPr lvl="1" fontAlgn="base"/>
            <a:r>
              <a:rPr lang="en-US" sz="2800" b="1" i="1" dirty="0">
                <a:latin typeface="+mj-lt"/>
              </a:rPr>
              <a:t>Collaborative</a:t>
            </a:r>
            <a:r>
              <a:rPr lang="en-US" sz="2800" dirty="0">
                <a:latin typeface="+mj-lt"/>
              </a:rPr>
              <a:t>: Working with our employees to ensure our </a:t>
            </a:r>
            <a:r>
              <a:rPr lang="en-US" sz="2800" dirty="0" smtClean="0">
                <a:latin typeface="+mj-lt"/>
              </a:rPr>
              <a:t>compensation and benefit programs </a:t>
            </a:r>
            <a:r>
              <a:rPr lang="en-US" sz="2800" dirty="0">
                <a:latin typeface="+mj-lt"/>
              </a:rPr>
              <a:t>meet their needs and interests</a:t>
            </a:r>
          </a:p>
        </p:txBody>
      </p:sp>
      <p:sp>
        <p:nvSpPr>
          <p:cNvPr id="6" name="Slide Number Placeholder 5"/>
          <p:cNvSpPr>
            <a:spLocks noGrp="1"/>
          </p:cNvSpPr>
          <p:nvPr>
            <p:ph type="sldNum" sz="quarter" idx="12"/>
          </p:nvPr>
        </p:nvSpPr>
        <p:spPr/>
        <p:txBody>
          <a:bodyPr/>
          <a:lstStyle/>
          <a:p>
            <a:fld id="{7C022CCC-04DD-F140-994E-40EFFB674D69}" type="slidenum">
              <a:rPr lang="en-US" smtClean="0"/>
              <a:t>38</a:t>
            </a:fld>
            <a:endParaRPr lang="en-US" dirty="0"/>
          </a:p>
        </p:txBody>
      </p:sp>
    </p:spTree>
    <p:extLst>
      <p:ext uri="{BB962C8B-B14F-4D97-AF65-F5344CB8AC3E}">
        <p14:creationId xmlns:p14="http://schemas.microsoft.com/office/powerpoint/2010/main" val="10858121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4138"/>
            <a:ext cx="10515600" cy="680634"/>
          </a:xfrm>
        </p:spPr>
        <p:txBody>
          <a:bodyPr>
            <a:normAutofit fontScale="90000"/>
          </a:bodyPr>
          <a:lstStyle/>
          <a:p>
            <a:pPr algn="ctr"/>
            <a:r>
              <a:rPr lang="en-US" dirty="0" smtClean="0"/>
              <a:t/>
            </a:r>
            <a:br>
              <a:rPr lang="en-US" dirty="0" smtClean="0"/>
            </a:br>
            <a:r>
              <a:rPr lang="en-US" dirty="0" smtClean="0"/>
              <a:t>Findings to Date</a:t>
            </a:r>
            <a:br>
              <a:rPr lang="en-US" dirty="0" smtClean="0"/>
            </a:br>
            <a:endParaRPr lang="en-US" dirty="0"/>
          </a:p>
        </p:txBody>
      </p:sp>
      <p:sp>
        <p:nvSpPr>
          <p:cNvPr id="4" name="Slide Number Placeholder 3"/>
          <p:cNvSpPr>
            <a:spLocks noGrp="1"/>
          </p:cNvSpPr>
          <p:nvPr>
            <p:ph type="sldNum" sz="quarter" idx="12"/>
          </p:nvPr>
        </p:nvSpPr>
        <p:spPr/>
        <p:txBody>
          <a:bodyPr/>
          <a:lstStyle/>
          <a:p>
            <a:fld id="{7C022CCC-04DD-F140-994E-40EFFB674D69}" type="slidenum">
              <a:rPr lang="en-US" smtClean="0"/>
              <a:pPr/>
              <a:t>39</a:t>
            </a:fld>
            <a:endParaRPr lang="en-US" dirty="0"/>
          </a:p>
        </p:txBody>
      </p:sp>
      <p:sp>
        <p:nvSpPr>
          <p:cNvPr id="8" name="Content Placeholder 7"/>
          <p:cNvSpPr>
            <a:spLocks noGrp="1"/>
          </p:cNvSpPr>
          <p:nvPr>
            <p:ph idx="1"/>
          </p:nvPr>
        </p:nvSpPr>
        <p:spPr>
          <a:xfrm>
            <a:off x="294640" y="696897"/>
            <a:ext cx="11602720" cy="6024578"/>
          </a:xfrm>
        </p:spPr>
        <p:txBody>
          <a:bodyPr>
            <a:noAutofit/>
          </a:bodyPr>
          <a:lstStyle/>
          <a:p>
            <a:pPr>
              <a:spcBef>
                <a:spcPts val="0"/>
              </a:spcBef>
            </a:pPr>
            <a:r>
              <a:rPr lang="en-US" sz="2400" dirty="0" smtClean="0">
                <a:latin typeface="+mj-lt"/>
              </a:rPr>
              <a:t>Pay equity analysis</a:t>
            </a:r>
          </a:p>
          <a:p>
            <a:pPr lvl="1">
              <a:spcBef>
                <a:spcPts val="0"/>
              </a:spcBef>
            </a:pPr>
            <a:r>
              <a:rPr lang="en-US" sz="2000" dirty="0" smtClean="0">
                <a:latin typeface="+mj-lt"/>
              </a:rPr>
              <a:t>A high level review shows that, on average, </a:t>
            </a:r>
            <a:r>
              <a:rPr lang="en-US" sz="2000" dirty="0">
                <a:latin typeface="+mj-lt"/>
              </a:rPr>
              <a:t>pay </a:t>
            </a:r>
            <a:r>
              <a:rPr lang="en-US" sz="2000" dirty="0" smtClean="0">
                <a:latin typeface="+mj-lt"/>
              </a:rPr>
              <a:t>inequities based on factors such as gender and ethnicity are less at UA than those found across higher education, and </a:t>
            </a:r>
            <a:r>
              <a:rPr lang="en-US" sz="2000" dirty="0">
                <a:latin typeface="+mj-lt"/>
              </a:rPr>
              <a:t>gender pay inequities are less </a:t>
            </a:r>
            <a:r>
              <a:rPr lang="en-US" sz="2000" dirty="0" smtClean="0">
                <a:latin typeface="+mj-lt"/>
              </a:rPr>
              <a:t>than found across Alaska</a:t>
            </a:r>
          </a:p>
          <a:p>
            <a:pPr lvl="1">
              <a:spcBef>
                <a:spcPts val="0"/>
              </a:spcBef>
            </a:pPr>
            <a:r>
              <a:rPr lang="en-US" sz="2000" dirty="0" smtClean="0">
                <a:latin typeface="+mj-lt"/>
              </a:rPr>
              <a:t>A detailed review of a limited number of positions </a:t>
            </a:r>
            <a:r>
              <a:rPr lang="en-US" sz="2000" dirty="0">
                <a:latin typeface="+mj-lt"/>
              </a:rPr>
              <a:t>is </a:t>
            </a:r>
            <a:r>
              <a:rPr lang="en-US" sz="2000" dirty="0" smtClean="0">
                <a:latin typeface="+mj-lt"/>
              </a:rPr>
              <a:t>continuing</a:t>
            </a:r>
          </a:p>
          <a:p>
            <a:pPr marL="0" lvl="1" indent="0">
              <a:spcBef>
                <a:spcPts val="0"/>
              </a:spcBef>
              <a:buNone/>
            </a:pPr>
            <a:endParaRPr lang="en-US" sz="800" dirty="0" smtClean="0">
              <a:latin typeface="+mj-lt"/>
            </a:endParaRPr>
          </a:p>
          <a:p>
            <a:pPr marL="342900" lvl="1" indent="-342900">
              <a:spcBef>
                <a:spcPts val="0"/>
              </a:spcBef>
              <a:buFont typeface="Arial"/>
              <a:buChar char="•"/>
            </a:pPr>
            <a:r>
              <a:rPr lang="en-US" dirty="0" smtClean="0">
                <a:latin typeface="+mj-lt"/>
              </a:rPr>
              <a:t>Market salary analysis</a:t>
            </a:r>
          </a:p>
          <a:p>
            <a:pPr lvl="1">
              <a:spcBef>
                <a:spcPts val="0"/>
              </a:spcBef>
            </a:pPr>
            <a:r>
              <a:rPr lang="en-US" sz="2000" u="sng" dirty="0" smtClean="0">
                <a:latin typeface="+mj-lt"/>
              </a:rPr>
              <a:t>“Market” as used in this review is defined as ± 10% of the median of salary survey data for a job</a:t>
            </a:r>
            <a:r>
              <a:rPr lang="en-US" sz="2000" dirty="0" smtClean="0">
                <a:latin typeface="+mj-lt"/>
              </a:rPr>
              <a:t>. This is a standard benchmark in compensation analysis</a:t>
            </a:r>
          </a:p>
          <a:p>
            <a:pPr lvl="1">
              <a:spcBef>
                <a:spcPts val="0"/>
              </a:spcBef>
            </a:pPr>
            <a:r>
              <a:rPr lang="en-US" sz="2000" dirty="0" smtClean="0">
                <a:latin typeface="+mj-lt"/>
              </a:rPr>
              <a:t>While</a:t>
            </a:r>
            <a:r>
              <a:rPr lang="en-US" sz="2000" dirty="0">
                <a:latin typeface="+mj-lt"/>
              </a:rPr>
              <a:t>, on average, faculty and staff salaries </a:t>
            </a:r>
            <a:r>
              <a:rPr lang="en-US" sz="2000" dirty="0" smtClean="0">
                <a:latin typeface="+mj-lt"/>
              </a:rPr>
              <a:t>are within that </a:t>
            </a:r>
            <a:r>
              <a:rPr lang="en-US" sz="2000" u="sng" dirty="0" smtClean="0">
                <a:latin typeface="+mj-lt"/>
              </a:rPr>
              <a:t>+</a:t>
            </a:r>
            <a:r>
              <a:rPr lang="en-US" sz="2000" dirty="0" smtClean="0">
                <a:latin typeface="+mj-lt"/>
              </a:rPr>
              <a:t> 10% band around the market median, </a:t>
            </a:r>
            <a:r>
              <a:rPr lang="en-US" sz="2000" dirty="0">
                <a:latin typeface="+mj-lt"/>
              </a:rPr>
              <a:t>a </a:t>
            </a:r>
            <a:r>
              <a:rPr lang="en-US" sz="2000" dirty="0" smtClean="0">
                <a:latin typeface="+mj-lt"/>
              </a:rPr>
              <a:t>number </a:t>
            </a:r>
            <a:r>
              <a:rPr lang="en-US" sz="2000" dirty="0">
                <a:latin typeface="+mj-lt"/>
              </a:rPr>
              <a:t>of employee salaries are </a:t>
            </a:r>
            <a:r>
              <a:rPr lang="en-US" sz="2000" dirty="0" smtClean="0">
                <a:latin typeface="+mj-lt"/>
              </a:rPr>
              <a:t>below market </a:t>
            </a:r>
            <a:endParaRPr lang="en-US" sz="2000" dirty="0">
              <a:latin typeface="+mj-lt"/>
            </a:endParaRPr>
          </a:p>
          <a:p>
            <a:pPr lvl="1">
              <a:spcBef>
                <a:spcPts val="0"/>
              </a:spcBef>
            </a:pPr>
            <a:r>
              <a:rPr lang="en-US" sz="2000" dirty="0">
                <a:latin typeface="+mj-lt"/>
              </a:rPr>
              <a:t>Executive salaries are, on average</a:t>
            </a:r>
            <a:r>
              <a:rPr lang="en-US" sz="2000" dirty="0" smtClean="0">
                <a:latin typeface="+mj-lt"/>
              </a:rPr>
              <a:t>, below market</a:t>
            </a:r>
            <a:endParaRPr lang="en-US" sz="2000" dirty="0">
              <a:latin typeface="+mj-lt"/>
            </a:endParaRPr>
          </a:p>
          <a:p>
            <a:pPr lvl="1">
              <a:spcBef>
                <a:spcPts val="0"/>
              </a:spcBef>
            </a:pPr>
            <a:r>
              <a:rPr lang="en-US" sz="2000" dirty="0" smtClean="0">
                <a:latin typeface="+mj-lt"/>
              </a:rPr>
              <a:t>In addition to market, the review is considering the effects of inflation on our salaries</a:t>
            </a:r>
          </a:p>
          <a:p>
            <a:pPr lvl="1">
              <a:spcBef>
                <a:spcPts val="0"/>
              </a:spcBef>
            </a:pPr>
            <a:r>
              <a:rPr lang="en-US" sz="2000" dirty="0" smtClean="0">
                <a:latin typeface="+mj-lt"/>
              </a:rPr>
              <a:t>The detailed market analysis is continuing</a:t>
            </a:r>
          </a:p>
          <a:p>
            <a:pPr marL="0" indent="0">
              <a:spcBef>
                <a:spcPts val="0"/>
              </a:spcBef>
              <a:buNone/>
            </a:pPr>
            <a:endParaRPr lang="en-US" sz="800" dirty="0" smtClean="0">
              <a:latin typeface="+mj-lt"/>
            </a:endParaRPr>
          </a:p>
          <a:p>
            <a:pPr>
              <a:spcBef>
                <a:spcPts val="0"/>
              </a:spcBef>
            </a:pPr>
            <a:r>
              <a:rPr lang="en-US" sz="2400" dirty="0" smtClean="0">
                <a:latin typeface="+mj-lt"/>
              </a:rPr>
              <a:t>Benefits analysis</a:t>
            </a:r>
          </a:p>
          <a:p>
            <a:pPr lvl="1">
              <a:spcBef>
                <a:spcPts val="0"/>
              </a:spcBef>
            </a:pPr>
            <a:r>
              <a:rPr lang="en-US" sz="2000" dirty="0" smtClean="0">
                <a:latin typeface="+mj-lt"/>
              </a:rPr>
              <a:t>UA Pension </a:t>
            </a:r>
            <a:r>
              <a:rPr lang="en-US" sz="2000" dirty="0">
                <a:latin typeface="+mj-lt"/>
              </a:rPr>
              <a:t>is not competitive </a:t>
            </a:r>
            <a:r>
              <a:rPr lang="en-US" sz="2000" dirty="0" smtClean="0">
                <a:latin typeface="+mj-lt"/>
              </a:rPr>
              <a:t>with university peers and the State</a:t>
            </a:r>
            <a:endParaRPr lang="en-US" sz="2000" strike="sngStrike" dirty="0">
              <a:latin typeface="+mj-lt"/>
            </a:endParaRPr>
          </a:p>
          <a:p>
            <a:pPr marL="0" indent="0">
              <a:spcBef>
                <a:spcPts val="0"/>
              </a:spcBef>
              <a:buNone/>
            </a:pPr>
            <a:endParaRPr lang="en-US" sz="800" dirty="0" smtClean="0">
              <a:latin typeface="+mj-lt"/>
            </a:endParaRPr>
          </a:p>
          <a:p>
            <a:pPr>
              <a:spcBef>
                <a:spcPts val="0"/>
              </a:spcBef>
            </a:pPr>
            <a:r>
              <a:rPr lang="en-US" sz="2400" dirty="0" smtClean="0">
                <a:latin typeface="+mj-lt"/>
              </a:rPr>
              <a:t>Bottom </a:t>
            </a:r>
            <a:r>
              <a:rPr lang="en-US" sz="2400" dirty="0">
                <a:latin typeface="+mj-lt"/>
              </a:rPr>
              <a:t>Line</a:t>
            </a:r>
          </a:p>
          <a:p>
            <a:pPr lvl="1">
              <a:spcBef>
                <a:spcPts val="0"/>
              </a:spcBef>
            </a:pPr>
            <a:r>
              <a:rPr lang="en-US" sz="2000" dirty="0">
                <a:latin typeface="+mj-lt"/>
              </a:rPr>
              <a:t>In addition to </a:t>
            </a:r>
            <a:r>
              <a:rPr lang="en-US" sz="2000" dirty="0" smtClean="0">
                <a:latin typeface="+mj-lt"/>
              </a:rPr>
              <a:t>any </a:t>
            </a:r>
            <a:r>
              <a:rPr lang="en-US" sz="2000" dirty="0">
                <a:latin typeface="+mj-lt"/>
              </a:rPr>
              <a:t>pay equity </a:t>
            </a:r>
            <a:r>
              <a:rPr lang="en-US" sz="2000" dirty="0" smtClean="0">
                <a:latin typeface="+mj-lt"/>
              </a:rPr>
              <a:t>adjustments, </a:t>
            </a:r>
            <a:r>
              <a:rPr lang="en-US" sz="2000" dirty="0">
                <a:latin typeface="+mj-lt"/>
              </a:rPr>
              <a:t>approximately 3% of payroll </a:t>
            </a:r>
            <a:r>
              <a:rPr lang="en-US" sz="2000" dirty="0" smtClean="0">
                <a:latin typeface="+mj-lt"/>
              </a:rPr>
              <a:t>will be </a:t>
            </a:r>
            <a:r>
              <a:rPr lang="en-US" sz="2000" dirty="0">
                <a:latin typeface="+mj-lt"/>
              </a:rPr>
              <a:t>needed to address recurring </a:t>
            </a:r>
            <a:r>
              <a:rPr lang="en-US" sz="2000" dirty="0" smtClean="0">
                <a:latin typeface="+mj-lt"/>
              </a:rPr>
              <a:t>market and inflation impact</a:t>
            </a:r>
            <a:endParaRPr lang="en-US" sz="2000" dirty="0">
              <a:latin typeface="+mj-lt"/>
            </a:endParaRPr>
          </a:p>
        </p:txBody>
      </p:sp>
    </p:spTree>
    <p:extLst>
      <p:ext uri="{BB962C8B-B14F-4D97-AF65-F5344CB8AC3E}">
        <p14:creationId xmlns:p14="http://schemas.microsoft.com/office/powerpoint/2010/main" val="2679595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838200" y="133005"/>
            <a:ext cx="10515600" cy="698268"/>
          </a:xfrm>
          <a:prstGeom prst="rect">
            <a:avLst/>
          </a:prstGeom>
          <a:noFill/>
          <a:ln>
            <a:noFill/>
          </a:ln>
        </p:spPr>
        <p:txBody>
          <a:bodyPr spcFirstLastPara="1" wrap="square" lIns="91425" tIns="45700" rIns="91425" bIns="45700" anchor="ctr" anchorCtr="0">
            <a:noAutofit/>
          </a:bodyPr>
          <a:lstStyle/>
          <a:p>
            <a:pPr lvl="0" algn="ctr">
              <a:spcBef>
                <a:spcPts val="0"/>
              </a:spcBef>
              <a:buClr>
                <a:schemeClr val="dk1"/>
              </a:buClr>
              <a:buSzPts val="3959"/>
            </a:pPr>
            <a:r>
              <a:rPr lang="en-US" sz="4000" b="1" dirty="0" smtClean="0">
                <a:solidFill>
                  <a:schemeClr val="dk1"/>
                </a:solidFill>
                <a:ea typeface="Calibri"/>
                <a:cs typeface="Calibri"/>
                <a:sym typeface="Calibri"/>
              </a:rPr>
              <a:t/>
            </a:r>
            <a:br>
              <a:rPr lang="en-US" sz="4000" b="1" dirty="0" smtClean="0">
                <a:solidFill>
                  <a:schemeClr val="dk1"/>
                </a:solidFill>
                <a:ea typeface="Calibri"/>
                <a:cs typeface="Calibri"/>
                <a:sym typeface="Calibri"/>
              </a:rPr>
            </a:br>
            <a:r>
              <a:rPr lang="en-US" sz="4000" b="1" dirty="0" smtClean="0">
                <a:solidFill>
                  <a:schemeClr val="dk1"/>
                </a:solidFill>
                <a:ea typeface="Calibri"/>
                <a:cs typeface="Calibri"/>
                <a:sym typeface="Calibri"/>
              </a:rPr>
              <a:t/>
            </a:r>
            <a:br>
              <a:rPr lang="en-US" sz="4000" b="1" dirty="0" smtClean="0">
                <a:solidFill>
                  <a:schemeClr val="dk1"/>
                </a:solidFill>
                <a:ea typeface="Calibri"/>
                <a:cs typeface="Calibri"/>
                <a:sym typeface="Calibri"/>
              </a:rPr>
            </a:br>
            <a:r>
              <a:rPr lang="en-US" sz="4000" b="1" dirty="0" smtClean="0">
                <a:solidFill>
                  <a:schemeClr val="dk1"/>
                </a:solidFill>
                <a:ea typeface="Calibri"/>
                <a:cs typeface="Calibri"/>
                <a:sym typeface="Calibri"/>
              </a:rPr>
              <a:t>Our</a:t>
            </a:r>
            <a:r>
              <a:rPr lang="en-US" sz="4000" b="1" i="0" u="none" strike="noStrike" cap="none" dirty="0" smtClean="0">
                <a:solidFill>
                  <a:schemeClr val="dk1"/>
                </a:solidFill>
                <a:ea typeface="Calibri"/>
                <a:cs typeface="Calibri"/>
                <a:sym typeface="Calibri"/>
              </a:rPr>
              <a:t> </a:t>
            </a:r>
            <a:r>
              <a:rPr lang="en-US" sz="4000" b="1" dirty="0" smtClean="0">
                <a:solidFill>
                  <a:schemeClr val="dk1"/>
                </a:solidFill>
                <a:ea typeface="Calibri"/>
                <a:cs typeface="Calibri"/>
                <a:sym typeface="Calibri"/>
              </a:rPr>
              <a:t>Mission</a:t>
            </a:r>
            <a:endParaRPr sz="3200" b="1" dirty="0"/>
          </a:p>
        </p:txBody>
      </p:sp>
      <p:sp>
        <p:nvSpPr>
          <p:cNvPr id="104" name="Google Shape;104;p15"/>
          <p:cNvSpPr txBox="1">
            <a:spLocks noGrp="1"/>
          </p:cNvSpPr>
          <p:nvPr>
            <p:ph type="body" idx="1"/>
          </p:nvPr>
        </p:nvSpPr>
        <p:spPr>
          <a:xfrm>
            <a:off x="299258" y="1076325"/>
            <a:ext cx="11213237" cy="5280025"/>
          </a:xfrm>
          <a:prstGeom prst="rect">
            <a:avLst/>
          </a:prstGeom>
          <a:noFill/>
          <a:ln>
            <a:noFill/>
          </a:ln>
        </p:spPr>
        <p:txBody>
          <a:bodyPr spcFirstLastPara="1" wrap="square" lIns="91425" tIns="45700" rIns="91425" bIns="45700" anchor="t" anchorCtr="0">
            <a:noAutofit/>
          </a:bodyPr>
          <a:lstStyle/>
          <a:p>
            <a:pPr marL="254000" lvl="0" indent="0" algn="ctr">
              <a:spcBef>
                <a:spcPts val="0"/>
              </a:spcBef>
              <a:buClr>
                <a:schemeClr val="dk1"/>
              </a:buClr>
              <a:buSzPts val="3200"/>
              <a:buNone/>
            </a:pPr>
            <a:endParaRPr lang="en-US" i="1" dirty="0" smtClean="0">
              <a:solidFill>
                <a:schemeClr val="dk1"/>
              </a:solidFill>
              <a:latin typeface="+mj-lt"/>
              <a:ea typeface="Calibri"/>
              <a:cs typeface="Calibri"/>
              <a:sym typeface="Calibri"/>
            </a:endParaRPr>
          </a:p>
          <a:p>
            <a:pPr marL="254000" lvl="0" indent="0" algn="ctr">
              <a:spcBef>
                <a:spcPts val="0"/>
              </a:spcBef>
              <a:buClr>
                <a:schemeClr val="dk1"/>
              </a:buClr>
              <a:buSzPts val="3200"/>
              <a:buNone/>
            </a:pPr>
            <a:endParaRPr lang="en-US" i="1" dirty="0">
              <a:solidFill>
                <a:schemeClr val="dk1"/>
              </a:solidFill>
              <a:latin typeface="+mj-lt"/>
              <a:ea typeface="Calibri"/>
              <a:cs typeface="Calibri"/>
              <a:sym typeface="Calibri"/>
            </a:endParaRPr>
          </a:p>
          <a:p>
            <a:pPr marL="254000" lvl="0" indent="0" algn="ctr">
              <a:spcBef>
                <a:spcPts val="0"/>
              </a:spcBef>
              <a:buClr>
                <a:schemeClr val="dk1"/>
              </a:buClr>
              <a:buSzPts val="3200"/>
              <a:buNone/>
            </a:pPr>
            <a:endParaRPr lang="en-US" i="1" dirty="0" smtClean="0">
              <a:solidFill>
                <a:schemeClr val="dk1"/>
              </a:solidFill>
              <a:latin typeface="+mj-lt"/>
              <a:ea typeface="Calibri"/>
              <a:cs typeface="Calibri"/>
              <a:sym typeface="Calibri"/>
            </a:endParaRPr>
          </a:p>
          <a:p>
            <a:pPr marL="254000" lvl="0" indent="0" algn="ctr">
              <a:spcBef>
                <a:spcPts val="0"/>
              </a:spcBef>
              <a:buClr>
                <a:schemeClr val="dk1"/>
              </a:buClr>
              <a:buSzPts val="3200"/>
              <a:buNone/>
            </a:pPr>
            <a:r>
              <a:rPr lang="en-US" i="1" dirty="0" smtClean="0">
                <a:solidFill>
                  <a:schemeClr val="dk1"/>
                </a:solidFill>
                <a:latin typeface="+mj-lt"/>
                <a:ea typeface="Calibri"/>
                <a:cs typeface="Calibri"/>
                <a:sym typeface="Calibri"/>
              </a:rPr>
              <a:t>UA </a:t>
            </a:r>
            <a:r>
              <a:rPr lang="en-US" i="1" dirty="0">
                <a:solidFill>
                  <a:schemeClr val="dk1"/>
                </a:solidFill>
                <a:latin typeface="+mj-lt"/>
                <a:ea typeface="Calibri"/>
                <a:cs typeface="Calibri"/>
                <a:sym typeface="Calibri"/>
              </a:rPr>
              <a:t>serves </a:t>
            </a:r>
            <a:r>
              <a:rPr lang="en-US" i="1" u="sng" dirty="0">
                <a:solidFill>
                  <a:schemeClr val="dk1"/>
                </a:solidFill>
                <a:latin typeface="+mj-lt"/>
                <a:ea typeface="Calibri"/>
                <a:cs typeface="Calibri"/>
                <a:sym typeface="Calibri"/>
              </a:rPr>
              <a:t>the needs of Alaska </a:t>
            </a:r>
            <a:r>
              <a:rPr lang="en-US" i="1" dirty="0">
                <a:solidFill>
                  <a:schemeClr val="dk1"/>
                </a:solidFill>
                <a:latin typeface="+mj-lt"/>
                <a:ea typeface="Calibri"/>
                <a:cs typeface="Calibri"/>
                <a:sym typeface="Calibri"/>
              </a:rPr>
              <a:t>through </a:t>
            </a:r>
            <a:r>
              <a:rPr lang="en-US" i="1" dirty="0" smtClean="0">
                <a:solidFill>
                  <a:schemeClr val="dk1"/>
                </a:solidFill>
                <a:latin typeface="+mj-lt"/>
                <a:ea typeface="Calibri"/>
                <a:cs typeface="Calibri"/>
                <a:sym typeface="Calibri"/>
              </a:rPr>
              <a:t>world class research, hundreds of academic degree and certificate programs, and community service on our 3 universities and </a:t>
            </a:r>
            <a:r>
              <a:rPr lang="en-US" i="1" dirty="0" smtClean="0">
                <a:solidFill>
                  <a:schemeClr val="dk1"/>
                </a:solidFill>
                <a:latin typeface="+mj-lt"/>
                <a:ea typeface="Calibri"/>
                <a:cs typeface="Calibri"/>
                <a:sym typeface="Calibri"/>
              </a:rPr>
              <a:t>12 </a:t>
            </a:r>
            <a:r>
              <a:rPr lang="en-US" i="1" dirty="0" smtClean="0">
                <a:solidFill>
                  <a:schemeClr val="dk1"/>
                </a:solidFill>
                <a:latin typeface="+mj-lt"/>
                <a:ea typeface="Calibri"/>
                <a:cs typeface="Calibri"/>
                <a:sym typeface="Calibri"/>
              </a:rPr>
              <a:t>community </a:t>
            </a:r>
            <a:r>
              <a:rPr lang="en-US" i="1" smtClean="0">
                <a:solidFill>
                  <a:schemeClr val="dk1"/>
                </a:solidFill>
                <a:latin typeface="+mj-lt"/>
                <a:ea typeface="Calibri"/>
                <a:cs typeface="Calibri"/>
                <a:sym typeface="Calibri"/>
              </a:rPr>
              <a:t>campuses </a:t>
            </a:r>
            <a:r>
              <a:rPr lang="en-US" i="1" smtClean="0">
                <a:solidFill>
                  <a:schemeClr val="dk1"/>
                </a:solidFill>
                <a:latin typeface="+mj-lt"/>
                <a:ea typeface="Calibri"/>
                <a:cs typeface="Calibri"/>
                <a:sym typeface="Calibri"/>
              </a:rPr>
              <a:t>and through </a:t>
            </a:r>
            <a:r>
              <a:rPr lang="en-US" i="1" dirty="0" smtClean="0">
                <a:solidFill>
                  <a:schemeClr val="dk1"/>
                </a:solidFill>
                <a:latin typeface="+mj-lt"/>
                <a:ea typeface="Calibri"/>
                <a:cs typeface="Calibri"/>
                <a:sym typeface="Calibri"/>
              </a:rPr>
              <a:t>dozens </a:t>
            </a:r>
            <a:r>
              <a:rPr lang="en-US" i="1" dirty="0">
                <a:solidFill>
                  <a:schemeClr val="dk1"/>
                </a:solidFill>
                <a:latin typeface="+mj-lt"/>
                <a:ea typeface="Calibri"/>
                <a:cs typeface="Calibri"/>
                <a:sym typeface="Calibri"/>
              </a:rPr>
              <a:t>of on-line programs and courses</a:t>
            </a:r>
            <a:r>
              <a:rPr lang="en-US" i="1" dirty="0" smtClean="0">
                <a:solidFill>
                  <a:schemeClr val="dk1"/>
                </a:solidFill>
                <a:latin typeface="+mj-lt"/>
                <a:ea typeface="Calibri"/>
                <a:cs typeface="Calibri"/>
                <a:sym typeface="Calibri"/>
              </a:rPr>
              <a:t>.</a:t>
            </a:r>
          </a:p>
          <a:p>
            <a:pPr marL="254000" lvl="0" indent="0" algn="ctr">
              <a:spcBef>
                <a:spcPts val="0"/>
              </a:spcBef>
              <a:buClr>
                <a:schemeClr val="dk1"/>
              </a:buClr>
              <a:buSzPts val="3200"/>
              <a:buNone/>
            </a:pPr>
            <a:endParaRPr lang="en-US" sz="3200" b="1" i="1" u="none" strike="noStrike" cap="none" dirty="0" smtClean="0">
              <a:solidFill>
                <a:schemeClr val="dk1"/>
              </a:solidFill>
              <a:latin typeface="+mj-lt"/>
              <a:ea typeface="Calibri"/>
              <a:cs typeface="Calibri"/>
              <a:sym typeface="Calibri"/>
            </a:endParaRPr>
          </a:p>
          <a:p>
            <a:pPr marL="228600" marR="0" lvl="0" indent="-76200" algn="l" rtl="0">
              <a:lnSpc>
                <a:spcPct val="90000"/>
              </a:lnSpc>
              <a:spcBef>
                <a:spcPts val="100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12"/>
          </p:nvPr>
        </p:nvSpPr>
        <p:spPr/>
        <p:txBody>
          <a:bodyPr/>
          <a:lstStyle/>
          <a:p>
            <a:fld id="{C4736C24-816A-4C93-B10F-DAAB356A1CF2}" type="slidenum">
              <a:rPr lang="en-US" smtClean="0"/>
              <a:t>4</a:t>
            </a:fld>
            <a:endParaRPr lang="en-US" dirty="0"/>
          </a:p>
        </p:txBody>
      </p:sp>
    </p:spTree>
    <p:extLst>
      <p:ext uri="{BB962C8B-B14F-4D97-AF65-F5344CB8AC3E}">
        <p14:creationId xmlns:p14="http://schemas.microsoft.com/office/powerpoint/2010/main" val="38531713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432"/>
            <a:ext cx="10515600" cy="815282"/>
          </a:xfrm>
        </p:spPr>
        <p:txBody>
          <a:bodyPr>
            <a:normAutofit/>
          </a:bodyPr>
          <a:lstStyle/>
          <a:p>
            <a:pPr algn="ctr"/>
            <a:r>
              <a:rPr lang="en-US" sz="4000" dirty="0" smtClean="0"/>
              <a:t>Our Plan</a:t>
            </a:r>
            <a:endParaRPr lang="en-US" sz="4000" dirty="0"/>
          </a:p>
        </p:txBody>
      </p:sp>
      <p:sp>
        <p:nvSpPr>
          <p:cNvPr id="3" name="Content Placeholder 2"/>
          <p:cNvSpPr>
            <a:spLocks noGrp="1"/>
          </p:cNvSpPr>
          <p:nvPr>
            <p:ph idx="1"/>
          </p:nvPr>
        </p:nvSpPr>
        <p:spPr>
          <a:xfrm>
            <a:off x="700087" y="1246592"/>
            <a:ext cx="10791825" cy="5292320"/>
          </a:xfrm>
        </p:spPr>
        <p:txBody>
          <a:bodyPr>
            <a:normAutofit/>
          </a:bodyPr>
          <a:lstStyle/>
          <a:p>
            <a:r>
              <a:rPr lang="en-US" dirty="0" smtClean="0">
                <a:latin typeface="+mj-lt"/>
              </a:rPr>
              <a:t>Seek funding and compensate for any salary </a:t>
            </a:r>
            <a:r>
              <a:rPr lang="en-US" dirty="0">
                <a:latin typeface="+mj-lt"/>
              </a:rPr>
              <a:t>inequities </a:t>
            </a:r>
            <a:r>
              <a:rPr lang="en-US" dirty="0" smtClean="0">
                <a:latin typeface="+mj-lt"/>
              </a:rPr>
              <a:t>(pay equity) as soon as analysis is complete and funding identified (FY2019 and FY2020)</a:t>
            </a:r>
          </a:p>
          <a:p>
            <a:r>
              <a:rPr lang="en-US" dirty="0" smtClean="0">
                <a:latin typeface="+mj-lt"/>
              </a:rPr>
              <a:t>Include funding for market, inflation, and benefit adjustments in FY2020 operating budget. </a:t>
            </a:r>
            <a:r>
              <a:rPr lang="en-US" u="sng" dirty="0">
                <a:latin typeface="+mj-lt"/>
              </a:rPr>
              <a:t>S</a:t>
            </a:r>
            <a:r>
              <a:rPr lang="en-US" u="sng" dirty="0" smtClean="0">
                <a:latin typeface="+mj-lt"/>
              </a:rPr>
              <a:t>ubject to funding, we plan</a:t>
            </a:r>
            <a:r>
              <a:rPr lang="en-US" dirty="0" smtClean="0">
                <a:latin typeface="+mj-lt"/>
              </a:rPr>
              <a:t>:</a:t>
            </a:r>
          </a:p>
          <a:p>
            <a:pPr lvl="1"/>
            <a:r>
              <a:rPr lang="en-US" sz="2800" dirty="0" smtClean="0">
                <a:latin typeface="+mj-lt"/>
              </a:rPr>
              <a:t>Salary increases to be made over several years, to </a:t>
            </a:r>
            <a:r>
              <a:rPr lang="en-US" sz="2800" dirty="0">
                <a:latin typeface="+mj-lt"/>
              </a:rPr>
              <a:t>bring employee salaries </a:t>
            </a:r>
            <a:r>
              <a:rPr lang="en-US" sz="2800" dirty="0" smtClean="0">
                <a:latin typeface="+mj-lt"/>
              </a:rPr>
              <a:t>to market </a:t>
            </a:r>
          </a:p>
          <a:p>
            <a:pPr lvl="1"/>
            <a:r>
              <a:rPr lang="en-US" sz="2800" dirty="0" smtClean="0">
                <a:latin typeface="+mj-lt"/>
              </a:rPr>
              <a:t>Annual increases of 1% each for the next several years, to help offset effects of inflation</a:t>
            </a:r>
          </a:p>
          <a:p>
            <a:pPr lvl="1"/>
            <a:r>
              <a:rPr lang="en-US" sz="2800" dirty="0" smtClean="0">
                <a:latin typeface="+mj-lt"/>
              </a:rPr>
              <a:t>Annual increases in the salary cap of our pension benefit over several years, so our pension program is more competitive</a:t>
            </a:r>
          </a:p>
        </p:txBody>
      </p:sp>
      <p:sp>
        <p:nvSpPr>
          <p:cNvPr id="4" name="Slide Number Placeholder 3"/>
          <p:cNvSpPr>
            <a:spLocks noGrp="1"/>
          </p:cNvSpPr>
          <p:nvPr>
            <p:ph type="sldNum" sz="quarter" idx="12"/>
          </p:nvPr>
        </p:nvSpPr>
        <p:spPr/>
        <p:txBody>
          <a:bodyPr/>
          <a:lstStyle/>
          <a:p>
            <a:fld id="{7C022CCC-04DD-F140-994E-40EFFB674D69}" type="slidenum">
              <a:rPr lang="en-US" smtClean="0"/>
              <a:pPr/>
              <a:t>40</a:t>
            </a:fld>
            <a:endParaRPr lang="en-US" dirty="0"/>
          </a:p>
        </p:txBody>
      </p:sp>
    </p:spTree>
    <p:extLst>
      <p:ext uri="{BB962C8B-B14F-4D97-AF65-F5344CB8AC3E}">
        <p14:creationId xmlns:p14="http://schemas.microsoft.com/office/powerpoint/2010/main" val="29973040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0049" y="100073"/>
            <a:ext cx="11515724" cy="764452"/>
          </a:xfrm>
        </p:spPr>
        <p:txBody>
          <a:bodyPr>
            <a:normAutofit fontScale="90000"/>
          </a:bodyPr>
          <a:lstStyle/>
          <a:p>
            <a:pPr algn="ctr"/>
            <a:r>
              <a:rPr lang="en-US" dirty="0">
                <a:solidFill>
                  <a:srgbClr val="1F497D"/>
                </a:solidFill>
              </a:rPr>
              <a:t/>
            </a:r>
            <a:br>
              <a:rPr lang="en-US" dirty="0">
                <a:solidFill>
                  <a:srgbClr val="1F497D"/>
                </a:solidFill>
              </a:rPr>
            </a:br>
            <a:r>
              <a:rPr lang="en-US" dirty="0" smtClean="0">
                <a:solidFill>
                  <a:srgbClr val="1F497D"/>
                </a:solidFill>
              </a:rPr>
              <a:t/>
            </a:r>
            <a:br>
              <a:rPr lang="en-US" dirty="0" smtClean="0">
                <a:solidFill>
                  <a:srgbClr val="1F497D"/>
                </a:solidFill>
              </a:rPr>
            </a:br>
            <a:r>
              <a:rPr lang="en-US" dirty="0" smtClean="0"/>
              <a:t>Estimated Cost and Three-year Plan ($)</a:t>
            </a:r>
            <a:r>
              <a:rPr lang="en-US" dirty="0"/>
              <a:t/>
            </a:r>
            <a:br>
              <a:rPr lang="en-US" dirty="0"/>
            </a:br>
            <a:r>
              <a:rPr lang="en-US" dirty="0" smtClean="0"/>
              <a:t/>
            </a:r>
            <a:br>
              <a:rPr lang="en-US" dirty="0" smtClean="0"/>
            </a:b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42303084"/>
              </p:ext>
            </p:extLst>
          </p:nvPr>
        </p:nvGraphicFramePr>
        <p:xfrm>
          <a:off x="307574" y="804798"/>
          <a:ext cx="11457708" cy="5929287"/>
        </p:xfrm>
        <a:graphic>
          <a:graphicData uri="http://schemas.openxmlformats.org/drawingml/2006/table">
            <a:tbl>
              <a:tblPr firstRow="1" bandRow="1">
                <a:tableStyleId>{5C22544A-7EE6-4342-B048-85BDC9FD1C3A}</a:tableStyleId>
              </a:tblPr>
              <a:tblGrid>
                <a:gridCol w="305490">
                  <a:extLst>
                    <a:ext uri="{9D8B030D-6E8A-4147-A177-3AD203B41FA5}">
                      <a16:colId xmlns:a16="http://schemas.microsoft.com/office/drawing/2014/main" xmlns="" val="260398455"/>
                    </a:ext>
                  </a:extLst>
                </a:gridCol>
                <a:gridCol w="2406222">
                  <a:extLst>
                    <a:ext uri="{9D8B030D-6E8A-4147-A177-3AD203B41FA5}">
                      <a16:colId xmlns:a16="http://schemas.microsoft.com/office/drawing/2014/main" xmlns="" val="1288759043"/>
                    </a:ext>
                  </a:extLst>
                </a:gridCol>
                <a:gridCol w="1457666">
                  <a:extLst>
                    <a:ext uri="{9D8B030D-6E8A-4147-A177-3AD203B41FA5}">
                      <a16:colId xmlns:a16="http://schemas.microsoft.com/office/drawing/2014/main" xmlns="" val="3535808817"/>
                    </a:ext>
                  </a:extLst>
                </a:gridCol>
                <a:gridCol w="1457666">
                  <a:extLst>
                    <a:ext uri="{9D8B030D-6E8A-4147-A177-3AD203B41FA5}">
                      <a16:colId xmlns:a16="http://schemas.microsoft.com/office/drawing/2014/main" xmlns="" val="1738055729"/>
                    </a:ext>
                  </a:extLst>
                </a:gridCol>
                <a:gridCol w="1457666">
                  <a:extLst>
                    <a:ext uri="{9D8B030D-6E8A-4147-A177-3AD203B41FA5}">
                      <a16:colId xmlns:a16="http://schemas.microsoft.com/office/drawing/2014/main" xmlns="" val="3997115926"/>
                    </a:ext>
                  </a:extLst>
                </a:gridCol>
                <a:gridCol w="1457666">
                  <a:extLst>
                    <a:ext uri="{9D8B030D-6E8A-4147-A177-3AD203B41FA5}">
                      <a16:colId xmlns:a16="http://schemas.microsoft.com/office/drawing/2014/main" xmlns="" val="1538527323"/>
                    </a:ext>
                  </a:extLst>
                </a:gridCol>
                <a:gridCol w="1457666">
                  <a:extLst>
                    <a:ext uri="{9D8B030D-6E8A-4147-A177-3AD203B41FA5}">
                      <a16:colId xmlns:a16="http://schemas.microsoft.com/office/drawing/2014/main" xmlns="" val="829693008"/>
                    </a:ext>
                  </a:extLst>
                </a:gridCol>
                <a:gridCol w="1457666">
                  <a:extLst>
                    <a:ext uri="{9D8B030D-6E8A-4147-A177-3AD203B41FA5}">
                      <a16:colId xmlns:a16="http://schemas.microsoft.com/office/drawing/2014/main" xmlns="" val="968089961"/>
                    </a:ext>
                  </a:extLst>
                </a:gridCol>
              </a:tblGrid>
              <a:tr h="343321">
                <a:tc>
                  <a:txBody>
                    <a:bodyPr/>
                    <a:lstStyle/>
                    <a:p>
                      <a:pPr algn="l" fontAlgn="t"/>
                      <a:endParaRPr lang="en-US" sz="1400" b="0" i="0" u="none" strike="noStrike" dirty="0">
                        <a:solidFill>
                          <a:srgbClr val="000000"/>
                        </a:solidFill>
                        <a:effectLst/>
                        <a:latin typeface="+mj-lt"/>
                      </a:endParaRPr>
                    </a:p>
                  </a:txBody>
                  <a:tcPr marL="6350" marR="6350" marT="6350" marB="0"/>
                </a:tc>
                <a:tc>
                  <a:txBody>
                    <a:bodyPr/>
                    <a:lstStyle/>
                    <a:p>
                      <a:pPr algn="l" fontAlgn="t"/>
                      <a:r>
                        <a:rPr lang="en-US" sz="1400" b="0" i="0" u="none" strike="noStrike" dirty="0">
                          <a:solidFill>
                            <a:srgbClr val="000000"/>
                          </a:solidFill>
                          <a:effectLst/>
                          <a:latin typeface="+mj-lt"/>
                        </a:rPr>
                        <a:t> </a:t>
                      </a:r>
                    </a:p>
                  </a:txBody>
                  <a:tcPr marL="6350" marR="6350" marT="6350" marB="0"/>
                </a:tc>
                <a:tc>
                  <a:txBody>
                    <a:bodyPr/>
                    <a:lstStyle/>
                    <a:p>
                      <a:pPr algn="ctr" rtl="0" fontAlgn="ctr"/>
                      <a:r>
                        <a:rPr lang="en-US" sz="1400" b="1" i="0" u="none" strike="noStrike" dirty="0" smtClean="0">
                          <a:solidFill>
                            <a:srgbClr val="FFFFFF"/>
                          </a:solidFill>
                          <a:effectLst/>
                          <a:latin typeface="+mj-lt"/>
                        </a:rPr>
                        <a:t>Pay Equity </a:t>
                      </a:r>
                      <a:r>
                        <a:rPr lang="en-US" sz="1400" b="1" i="0" u="none" strike="noStrike" baseline="30000" dirty="0" smtClean="0">
                          <a:solidFill>
                            <a:srgbClr val="FFFFFF"/>
                          </a:solidFill>
                          <a:effectLst/>
                          <a:latin typeface="+mj-lt"/>
                        </a:rPr>
                        <a:t>(1)</a:t>
                      </a:r>
                    </a:p>
                  </a:txBody>
                  <a:tcPr marL="6350" marR="6350" marT="6350" marB="0" anchor="ctr"/>
                </a:tc>
                <a:tc>
                  <a:txBody>
                    <a:bodyPr/>
                    <a:lstStyle/>
                    <a:p>
                      <a:pPr algn="ctr" rtl="0" fontAlgn="ctr"/>
                      <a:r>
                        <a:rPr lang="en-US" sz="1400" b="1" i="0" u="none" strike="noStrike" dirty="0" smtClean="0">
                          <a:solidFill>
                            <a:srgbClr val="FFFFFF"/>
                          </a:solidFill>
                          <a:effectLst/>
                          <a:latin typeface="+mj-lt"/>
                        </a:rPr>
                        <a:t>Market</a:t>
                      </a:r>
                      <a:r>
                        <a:rPr lang="en-US" sz="1400" b="1" i="0" u="none" strike="noStrike" baseline="0" dirty="0">
                          <a:solidFill>
                            <a:srgbClr val="FFFFFF"/>
                          </a:solidFill>
                          <a:effectLst/>
                          <a:latin typeface="+mj-lt"/>
                        </a:rPr>
                        <a:t> </a:t>
                      </a:r>
                      <a:r>
                        <a:rPr lang="en-US" sz="1400" b="1" i="0" u="none" strike="noStrike" baseline="30000" dirty="0" smtClean="0">
                          <a:solidFill>
                            <a:srgbClr val="FFFFFF"/>
                          </a:solidFill>
                          <a:effectLst/>
                          <a:latin typeface="+mj-lt"/>
                        </a:rPr>
                        <a:t>(2)</a:t>
                      </a:r>
                    </a:p>
                  </a:txBody>
                  <a:tcPr marL="6350" marR="6350" marT="6350" marB="0" anchor="ctr"/>
                </a:tc>
                <a:tc>
                  <a:txBody>
                    <a:bodyPr/>
                    <a:lstStyle/>
                    <a:p>
                      <a:pPr algn="ctr" rtl="0" fontAlgn="ctr"/>
                      <a:r>
                        <a:rPr lang="en-US" sz="1400" b="1" i="0" u="none" strike="noStrike" dirty="0" smtClean="0">
                          <a:solidFill>
                            <a:srgbClr val="FFFFFF"/>
                          </a:solidFill>
                          <a:effectLst/>
                          <a:latin typeface="+mj-lt"/>
                        </a:rPr>
                        <a:t>Inflation 1%/year</a:t>
                      </a:r>
                      <a:r>
                        <a:rPr lang="en-US" sz="1400" b="1" i="0" u="none" strike="noStrike" baseline="0" dirty="0" smtClean="0">
                          <a:solidFill>
                            <a:srgbClr val="FFFFFF"/>
                          </a:solidFill>
                          <a:effectLst/>
                          <a:latin typeface="+mj-lt"/>
                        </a:rPr>
                        <a:t> </a:t>
                      </a:r>
                      <a:r>
                        <a:rPr lang="en-US" sz="1400" b="1" i="0" u="none" strike="noStrike" baseline="30000" dirty="0" smtClean="0">
                          <a:solidFill>
                            <a:srgbClr val="FFFFFF"/>
                          </a:solidFill>
                          <a:effectLst/>
                          <a:latin typeface="+mj-lt"/>
                        </a:rPr>
                        <a:t>(3)</a:t>
                      </a:r>
                    </a:p>
                  </a:txBody>
                  <a:tcPr marL="6350" marR="6350" marT="6350" marB="0" anchor="ctr"/>
                </a:tc>
                <a:tc>
                  <a:txBody>
                    <a:bodyPr/>
                    <a:lstStyle/>
                    <a:p>
                      <a:pPr algn="ctr" rtl="0" fontAlgn="ctr"/>
                      <a:r>
                        <a:rPr lang="en-US" sz="1400" b="1" i="0" u="none" strike="noStrike" dirty="0" smtClean="0">
                          <a:solidFill>
                            <a:srgbClr val="FFFFFF"/>
                          </a:solidFill>
                          <a:effectLst/>
                          <a:latin typeface="+mj-lt"/>
                        </a:rPr>
                        <a:t>Pension</a:t>
                      </a:r>
                      <a:r>
                        <a:rPr lang="en-US" sz="1400" b="1" i="0" u="none" strike="noStrike" baseline="0" dirty="0">
                          <a:solidFill>
                            <a:srgbClr val="FFFFFF"/>
                          </a:solidFill>
                          <a:effectLst/>
                          <a:latin typeface="+mj-lt"/>
                        </a:rPr>
                        <a:t> </a:t>
                      </a:r>
                      <a:r>
                        <a:rPr lang="en-US" sz="1400" b="1" i="0" u="none" strike="noStrike" baseline="30000" dirty="0" smtClean="0">
                          <a:solidFill>
                            <a:srgbClr val="FFFFFF"/>
                          </a:solidFill>
                          <a:effectLst/>
                          <a:latin typeface="+mj-lt"/>
                        </a:rPr>
                        <a:t>(4)</a:t>
                      </a:r>
                    </a:p>
                  </a:txBody>
                  <a:tcPr marL="6350" marR="6350" marT="635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rgbClr val="FFFFFF"/>
                          </a:solidFill>
                          <a:effectLst/>
                          <a:latin typeface="+mj-lt"/>
                        </a:rPr>
                        <a:t>Benefits </a:t>
                      </a:r>
                      <a:r>
                        <a:rPr lang="en-US" sz="1400" b="1" i="0" u="none" strike="noStrike" baseline="30000" dirty="0" smtClean="0">
                          <a:solidFill>
                            <a:srgbClr val="FFFFFF"/>
                          </a:solidFill>
                          <a:effectLst/>
                          <a:latin typeface="+mj-lt"/>
                        </a:rPr>
                        <a:t>(5)</a:t>
                      </a:r>
                    </a:p>
                  </a:txBody>
                  <a:tcPr marL="6350" marR="6350" marT="6350" marB="0" anchor="ctr"/>
                </a:tc>
                <a:tc>
                  <a:txBody>
                    <a:bodyPr/>
                    <a:lstStyle/>
                    <a:p>
                      <a:pPr algn="ctr" rtl="0" fontAlgn="ctr"/>
                      <a:r>
                        <a:rPr lang="en-US" sz="1400" b="1" i="0" u="none" strike="noStrike" dirty="0" smtClean="0">
                          <a:solidFill>
                            <a:srgbClr val="FFFFFF"/>
                          </a:solidFill>
                          <a:effectLst/>
                          <a:latin typeface="+mj-lt"/>
                        </a:rPr>
                        <a:t>Total</a:t>
                      </a:r>
                      <a:endParaRPr lang="en-US" sz="1400" b="1" i="0" u="none" strike="noStrike" baseline="30000" dirty="0" smtClean="0">
                        <a:solidFill>
                          <a:srgbClr val="FFFFFF"/>
                        </a:solidFill>
                        <a:effectLst/>
                        <a:latin typeface="+mj-lt"/>
                      </a:endParaRPr>
                    </a:p>
                  </a:txBody>
                  <a:tcPr marL="6350" marR="6350" marT="6350" marB="0" anchor="ctr"/>
                </a:tc>
                <a:extLst>
                  <a:ext uri="{0D108BD9-81ED-4DB2-BD59-A6C34878D82A}">
                    <a16:rowId xmlns:a16="http://schemas.microsoft.com/office/drawing/2014/main" xmlns="" val="373056550"/>
                  </a:ext>
                </a:extLst>
              </a:tr>
              <a:tr h="343321">
                <a:tc rowSpan="4">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2000" b="0" i="0" u="none" strike="noStrike" kern="1200" cap="none" spc="0" normalizeH="0" baseline="0" dirty="0" smtClean="0">
                          <a:ln>
                            <a:noFill/>
                          </a:ln>
                          <a:solidFill>
                            <a:srgbClr val="000000"/>
                          </a:solidFill>
                          <a:effectLst/>
                          <a:uLnTx/>
                          <a:uFillTx/>
                          <a:latin typeface="+mj-lt"/>
                          <a:ea typeface="+mn-ea"/>
                          <a:cs typeface="+mn-cs"/>
                        </a:rPr>
                        <a:t>Cost</a:t>
                      </a:r>
                      <a:endParaRPr kumimoji="0" lang="en-US" sz="2000" b="0" i="0" u="none" strike="noStrike" kern="1200" cap="none" spc="0" normalizeH="0" baseline="0" dirty="0">
                        <a:ln>
                          <a:noFill/>
                        </a:ln>
                        <a:solidFill>
                          <a:srgbClr val="000000"/>
                        </a:solidFill>
                        <a:effectLst/>
                        <a:uLnTx/>
                        <a:uFillTx/>
                        <a:latin typeface="+mj-lt"/>
                        <a:ea typeface="+mn-ea"/>
                        <a:cs typeface="+mn-cs"/>
                      </a:endParaRPr>
                    </a:p>
                  </a:txBody>
                  <a:tcPr marL="6350" marR="6350" marT="6350" marB="0" vert="vert270" anchor="b">
                    <a:lnB w="12700" cap="flat" cmpd="sng" algn="ctr">
                      <a:solidFill>
                        <a:schemeClr val="tx1"/>
                      </a:solidFill>
                      <a:prstDash val="solid"/>
                      <a:round/>
                      <a:headEnd type="none" w="med" len="med"/>
                      <a:tailEnd type="none" w="med" len="med"/>
                    </a:lnB>
                  </a:tcPr>
                </a:tc>
                <a:tc>
                  <a:txBody>
                    <a:bodyPr/>
                    <a:lstStyle/>
                    <a:p>
                      <a:pPr algn="ctr" rtl="0" fontAlgn="ctr"/>
                      <a:r>
                        <a:rPr lang="en-US" sz="1400" b="0" i="1" u="none" strike="noStrike" dirty="0">
                          <a:solidFill>
                            <a:srgbClr val="000000"/>
                          </a:solidFill>
                          <a:effectLst/>
                          <a:latin typeface="+mj-lt"/>
                        </a:rPr>
                        <a:t>Faculty</a:t>
                      </a:r>
                    </a:p>
                  </a:txBody>
                  <a:tcPr marL="6350" marR="6350" marT="6350" marB="0" anchor="ctr"/>
                </a:tc>
                <a:tc>
                  <a:txBody>
                    <a:bodyPr/>
                    <a:lstStyle/>
                    <a:p>
                      <a:pPr algn="r" rtl="0" fontAlgn="ctr"/>
                      <a:r>
                        <a:rPr lang="en-US" sz="1400" b="0" i="0" u="none" strike="noStrike" dirty="0" smtClean="0">
                          <a:solidFill>
                            <a:srgbClr val="000000"/>
                          </a:solidFill>
                          <a:effectLst/>
                          <a:latin typeface="+mj-lt"/>
                        </a:rPr>
                        <a:t>310,000</a:t>
                      </a:r>
                      <a:endParaRPr lang="en-US" sz="1400" b="0" i="0" u="none" strike="noStrike" dirty="0">
                        <a:solidFill>
                          <a:srgbClr val="000000"/>
                        </a:solidFill>
                        <a:effectLst/>
                        <a:latin typeface="+mj-lt"/>
                      </a:endParaRPr>
                    </a:p>
                  </a:txBody>
                  <a:tcPr marL="6350" marR="182880" marT="6350" marB="0" anchor="ctr"/>
                </a:tc>
                <a:tc>
                  <a:txBody>
                    <a:bodyPr/>
                    <a:lstStyle/>
                    <a:p>
                      <a:pPr algn="r" rtl="0" fontAlgn="ctr"/>
                      <a:r>
                        <a:rPr lang="en-US" sz="1400" b="0" i="0" u="none" strike="noStrike" dirty="0" smtClean="0">
                          <a:solidFill>
                            <a:srgbClr val="000000"/>
                          </a:solidFill>
                          <a:effectLst/>
                          <a:latin typeface="+mj-lt"/>
                        </a:rPr>
                        <a:t>4,667,000</a:t>
                      </a:r>
                      <a:endParaRPr lang="en-US" sz="1400" b="0" i="0" u="none" strike="noStrike" dirty="0">
                        <a:solidFill>
                          <a:srgbClr val="000000"/>
                        </a:solidFill>
                        <a:effectLst/>
                        <a:latin typeface="+mj-lt"/>
                      </a:endParaRPr>
                    </a:p>
                  </a:txBody>
                  <a:tcPr marL="6350" marR="182880" marT="6350" marB="0" anchor="ctr"/>
                </a:tc>
                <a:tc>
                  <a:txBody>
                    <a:bodyPr/>
                    <a:lstStyle/>
                    <a:p>
                      <a:pPr algn="r" rtl="0" fontAlgn="ctr"/>
                      <a:r>
                        <a:rPr lang="en-US" sz="1400" b="0" i="0" u="none" strike="noStrike" dirty="0" smtClean="0">
                          <a:solidFill>
                            <a:srgbClr val="000000"/>
                          </a:solidFill>
                          <a:effectLst/>
                          <a:latin typeface="+mj-lt"/>
                        </a:rPr>
                        <a:t>3,337,300</a:t>
                      </a:r>
                      <a:endParaRPr lang="en-US" sz="1400" b="0" i="0" u="none" strike="noStrike" dirty="0">
                        <a:solidFill>
                          <a:srgbClr val="000000"/>
                        </a:solidFill>
                        <a:effectLst/>
                        <a:latin typeface="+mj-lt"/>
                      </a:endParaRPr>
                    </a:p>
                  </a:txBody>
                  <a:tcPr marL="6350" marR="182880" marT="6350" marB="0" anchor="ctr"/>
                </a:tc>
                <a:tc>
                  <a:txBody>
                    <a:bodyPr/>
                    <a:lstStyle/>
                    <a:p>
                      <a:pPr algn="r" rtl="0" fontAlgn="ctr"/>
                      <a:r>
                        <a:rPr lang="en-US" sz="1400" b="0" i="0" u="none" strike="noStrike" dirty="0" smtClean="0">
                          <a:solidFill>
                            <a:srgbClr val="000000"/>
                          </a:solidFill>
                          <a:effectLst/>
                          <a:latin typeface="+mj-lt"/>
                        </a:rPr>
                        <a:t>1,705,000</a:t>
                      </a:r>
                      <a:endParaRPr lang="en-US" sz="1400" b="0" i="0" u="none" strike="noStrike" dirty="0">
                        <a:solidFill>
                          <a:srgbClr val="000000"/>
                        </a:solidFill>
                        <a:effectLst/>
                        <a:latin typeface="+mj-lt"/>
                      </a:endParaRPr>
                    </a:p>
                  </a:txBody>
                  <a:tcPr marL="6350" marR="182880" marT="6350" marB="0" anchor="ctr"/>
                </a:tc>
                <a:tc>
                  <a:txBody>
                    <a:bodyPr/>
                    <a:lstStyle/>
                    <a:p>
                      <a:pPr algn="r" rtl="0" fontAlgn="ctr"/>
                      <a:r>
                        <a:rPr lang="en-US" sz="1400" b="0" i="0" u="none" strike="noStrike" dirty="0" smtClean="0">
                          <a:solidFill>
                            <a:srgbClr val="000000"/>
                          </a:solidFill>
                          <a:effectLst/>
                          <a:latin typeface="+mj-lt"/>
                        </a:rPr>
                        <a:t>2,415,300</a:t>
                      </a:r>
                    </a:p>
                  </a:txBody>
                  <a:tcPr marL="6350" marR="182880" marT="6350" marB="0" anchor="ctr"/>
                </a:tc>
                <a:tc>
                  <a:txBody>
                    <a:bodyPr/>
                    <a:lstStyle/>
                    <a:p>
                      <a:pPr algn="r" rtl="0" fontAlgn="ctr"/>
                      <a:r>
                        <a:rPr lang="en-US" sz="1400" b="0" i="0" u="none" strike="noStrike" dirty="0" smtClean="0">
                          <a:solidFill>
                            <a:srgbClr val="000000"/>
                          </a:solidFill>
                          <a:effectLst/>
                          <a:latin typeface="+mj-lt"/>
                        </a:rPr>
                        <a:t>12,434,600</a:t>
                      </a:r>
                      <a:endParaRPr lang="en-US" sz="1400" b="0" i="0" u="none" strike="noStrike" dirty="0">
                        <a:solidFill>
                          <a:srgbClr val="000000"/>
                        </a:solidFill>
                        <a:effectLst/>
                        <a:latin typeface="+mj-lt"/>
                      </a:endParaRPr>
                    </a:p>
                  </a:txBody>
                  <a:tcPr marL="6350" marR="182880" marT="6350" marB="0" anchor="ctr"/>
                </a:tc>
                <a:extLst>
                  <a:ext uri="{0D108BD9-81ED-4DB2-BD59-A6C34878D82A}">
                    <a16:rowId xmlns:a16="http://schemas.microsoft.com/office/drawing/2014/main" xmlns="" val="1734059016"/>
                  </a:ext>
                </a:extLst>
              </a:tr>
              <a:tr h="343321">
                <a:tc vMerge="1">
                  <a:txBody>
                    <a:bodyPr/>
                    <a:lstStyle/>
                    <a:p>
                      <a:pPr algn="ctr" rtl="0" fontAlgn="ctr"/>
                      <a:endParaRPr lang="en-US" sz="1400" b="0" i="1" u="none" strike="noStrike" dirty="0">
                        <a:solidFill>
                          <a:srgbClr val="000000"/>
                        </a:solidFill>
                        <a:effectLst/>
                        <a:latin typeface="+mj-lt"/>
                      </a:endParaRPr>
                    </a:p>
                  </a:txBody>
                  <a:tcPr marL="6350" marR="6350" marT="6350" marB="0" anchor="ctr"/>
                </a:tc>
                <a:tc>
                  <a:txBody>
                    <a:bodyPr/>
                    <a:lstStyle/>
                    <a:p>
                      <a:pPr algn="ctr" rtl="0" fontAlgn="ctr"/>
                      <a:r>
                        <a:rPr lang="en-US" sz="1400" b="0" i="1" u="none" strike="noStrike" dirty="0" smtClean="0">
                          <a:solidFill>
                            <a:srgbClr val="000000"/>
                          </a:solidFill>
                          <a:effectLst/>
                          <a:latin typeface="+mj-lt"/>
                        </a:rPr>
                        <a:t>Staff</a:t>
                      </a:r>
                      <a:endParaRPr lang="en-US" sz="1400" b="0" i="1" u="none" strike="noStrike" dirty="0">
                        <a:solidFill>
                          <a:srgbClr val="000000"/>
                        </a:solidFill>
                        <a:effectLst/>
                        <a:latin typeface="+mj-lt"/>
                      </a:endParaRPr>
                    </a:p>
                  </a:txBody>
                  <a:tcPr marL="6350" marR="6350" marT="6350" marB="0" anchor="ctr"/>
                </a:tc>
                <a:tc>
                  <a:txBody>
                    <a:bodyPr/>
                    <a:lstStyle/>
                    <a:p>
                      <a:pPr algn="r" rtl="0" fontAlgn="ctr"/>
                      <a:r>
                        <a:rPr lang="en-US" sz="1400" b="0" i="0" u="none" strike="noStrike" dirty="0" smtClean="0">
                          <a:solidFill>
                            <a:srgbClr val="000000"/>
                          </a:solidFill>
                          <a:effectLst/>
                          <a:latin typeface="+mj-lt"/>
                        </a:rPr>
                        <a:t>1,251,000</a:t>
                      </a:r>
                      <a:endParaRPr lang="en-US" sz="1400" b="0" i="0" u="none" strike="noStrike" dirty="0">
                        <a:solidFill>
                          <a:srgbClr val="000000"/>
                        </a:solidFill>
                        <a:effectLst/>
                        <a:latin typeface="+mj-lt"/>
                      </a:endParaRPr>
                    </a:p>
                  </a:txBody>
                  <a:tcPr marL="6350" marR="182880" marT="6350" marB="0" anchor="ctr"/>
                </a:tc>
                <a:tc>
                  <a:txBody>
                    <a:bodyPr/>
                    <a:lstStyle/>
                    <a:p>
                      <a:pPr algn="r" rtl="0" fontAlgn="ctr"/>
                      <a:r>
                        <a:rPr lang="en-US" sz="1400" b="0" i="0" u="none" strike="noStrike" dirty="0" smtClean="0">
                          <a:solidFill>
                            <a:srgbClr val="000000"/>
                          </a:solidFill>
                          <a:effectLst/>
                          <a:latin typeface="+mj-lt"/>
                        </a:rPr>
                        <a:t>3,506,000</a:t>
                      </a:r>
                      <a:endParaRPr lang="en-US" sz="1400" b="0" i="0" u="none" strike="noStrike" dirty="0">
                        <a:solidFill>
                          <a:srgbClr val="000000"/>
                        </a:solidFill>
                        <a:effectLst/>
                        <a:latin typeface="+mj-lt"/>
                      </a:endParaRPr>
                    </a:p>
                  </a:txBody>
                  <a:tcPr marL="6350" marR="182880" marT="6350" marB="0" anchor="ctr"/>
                </a:tc>
                <a:tc>
                  <a:txBody>
                    <a:bodyPr/>
                    <a:lstStyle/>
                    <a:p>
                      <a:pPr algn="r" rtl="0" fontAlgn="ctr"/>
                      <a:r>
                        <a:rPr lang="en-US" sz="1400" b="0" i="0" u="none" strike="noStrike" dirty="0" smtClean="0">
                          <a:solidFill>
                            <a:srgbClr val="000000"/>
                          </a:solidFill>
                          <a:effectLst/>
                          <a:latin typeface="+mj-lt"/>
                        </a:rPr>
                        <a:t>4,604,200</a:t>
                      </a:r>
                      <a:endParaRPr lang="en-US" sz="1400" b="0" i="0" u="none" strike="noStrike" dirty="0">
                        <a:solidFill>
                          <a:srgbClr val="000000"/>
                        </a:solidFill>
                        <a:effectLst/>
                        <a:latin typeface="+mj-lt"/>
                      </a:endParaRPr>
                    </a:p>
                  </a:txBody>
                  <a:tcPr marL="6350" marR="182880" marT="6350" marB="0" anchor="ctr"/>
                </a:tc>
                <a:tc>
                  <a:txBody>
                    <a:bodyPr/>
                    <a:lstStyle/>
                    <a:p>
                      <a:pPr algn="r" rtl="0" fontAlgn="ctr"/>
                      <a:r>
                        <a:rPr lang="en-US" sz="1400" b="0" i="0" u="none" strike="noStrike" dirty="0" smtClean="0">
                          <a:solidFill>
                            <a:srgbClr val="000000"/>
                          </a:solidFill>
                          <a:effectLst/>
                          <a:latin typeface="+mj-lt"/>
                        </a:rPr>
                        <a:t>3,465,000</a:t>
                      </a:r>
                      <a:endParaRPr lang="en-US" sz="1400" b="0" i="0" u="none" strike="noStrike" dirty="0">
                        <a:solidFill>
                          <a:srgbClr val="000000"/>
                        </a:solidFill>
                        <a:effectLst/>
                        <a:latin typeface="+mj-lt"/>
                      </a:endParaRPr>
                    </a:p>
                  </a:txBody>
                  <a:tcPr marL="6350" marR="182880" marT="6350" marB="0" anchor="ctr"/>
                </a:tc>
                <a:tc>
                  <a:txBody>
                    <a:bodyPr/>
                    <a:lstStyle/>
                    <a:p>
                      <a:pPr algn="r" rtl="0" fontAlgn="ctr"/>
                      <a:r>
                        <a:rPr lang="en-US" sz="1400" b="0" i="0" u="none" strike="noStrike" dirty="0" smtClean="0">
                          <a:solidFill>
                            <a:srgbClr val="000000"/>
                          </a:solidFill>
                          <a:effectLst/>
                          <a:latin typeface="+mj-lt"/>
                        </a:rPr>
                        <a:t>3,833,400</a:t>
                      </a:r>
                      <a:endParaRPr lang="en-US" sz="1400" b="0" i="0" u="none" strike="noStrike" dirty="0">
                        <a:solidFill>
                          <a:srgbClr val="000000"/>
                        </a:solidFill>
                        <a:effectLst/>
                        <a:latin typeface="+mj-lt"/>
                      </a:endParaRPr>
                    </a:p>
                  </a:txBody>
                  <a:tcPr marL="6350" marR="182880" marT="6350" marB="0" anchor="ctr"/>
                </a:tc>
                <a:tc>
                  <a:txBody>
                    <a:bodyPr/>
                    <a:lstStyle/>
                    <a:p>
                      <a:pPr algn="r" rtl="0" fontAlgn="ctr"/>
                      <a:r>
                        <a:rPr lang="en-US" sz="1400" b="0" i="0" u="none" strike="noStrike" dirty="0" smtClean="0">
                          <a:solidFill>
                            <a:srgbClr val="000000"/>
                          </a:solidFill>
                          <a:effectLst/>
                          <a:latin typeface="+mj-lt"/>
                        </a:rPr>
                        <a:t>16,659,600</a:t>
                      </a:r>
                      <a:endParaRPr lang="en-US" sz="1400" b="0" i="0" u="none" strike="noStrike" dirty="0">
                        <a:solidFill>
                          <a:srgbClr val="000000"/>
                        </a:solidFill>
                        <a:effectLst/>
                        <a:latin typeface="+mj-lt"/>
                      </a:endParaRPr>
                    </a:p>
                  </a:txBody>
                  <a:tcPr marL="6350" marR="182880" marT="6350" marB="0" anchor="ctr"/>
                </a:tc>
                <a:extLst>
                  <a:ext uri="{0D108BD9-81ED-4DB2-BD59-A6C34878D82A}">
                    <a16:rowId xmlns:a16="http://schemas.microsoft.com/office/drawing/2014/main" xmlns="" val="367180780"/>
                  </a:ext>
                </a:extLst>
              </a:tr>
              <a:tr h="343321">
                <a:tc vMerge="1">
                  <a:txBody>
                    <a:bodyPr/>
                    <a:lstStyle/>
                    <a:p>
                      <a:pPr algn="ctr" rtl="0" fontAlgn="ctr"/>
                      <a:endParaRPr lang="en-US" sz="1400" b="0" i="1" u="none" strike="noStrike" dirty="0">
                        <a:solidFill>
                          <a:srgbClr val="000000"/>
                        </a:solidFill>
                        <a:effectLst/>
                        <a:latin typeface="+mj-lt"/>
                      </a:endParaRPr>
                    </a:p>
                  </a:txBody>
                  <a:tcPr marL="6350" marR="6350" marT="6350" marB="0" anchor="ctr"/>
                </a:tc>
                <a:tc>
                  <a:txBody>
                    <a:bodyPr/>
                    <a:lstStyle/>
                    <a:p>
                      <a:pPr algn="ctr" rtl="0" fontAlgn="ctr"/>
                      <a:r>
                        <a:rPr lang="en-US" sz="1400" b="0" i="1" u="none" strike="noStrike" dirty="0" smtClean="0">
                          <a:solidFill>
                            <a:srgbClr val="000000"/>
                          </a:solidFill>
                          <a:effectLst/>
                          <a:latin typeface="+mj-lt"/>
                        </a:rPr>
                        <a:t>Executives</a:t>
                      </a:r>
                      <a:endParaRPr lang="en-US" sz="1400" b="0" i="1" u="none" strike="noStrike" dirty="0">
                        <a:solidFill>
                          <a:srgbClr val="000000"/>
                        </a:solidFill>
                        <a:effectLst/>
                        <a:latin typeface="+mj-lt"/>
                      </a:endParaRPr>
                    </a:p>
                  </a:txBody>
                  <a:tcPr marL="6350" marR="6350" marT="6350" marB="0" anchor="ctr"/>
                </a:tc>
                <a:tc>
                  <a:txBody>
                    <a:bodyPr/>
                    <a:lstStyle/>
                    <a:p>
                      <a:pPr algn="r" rtl="0" fontAlgn="ctr"/>
                      <a:r>
                        <a:rPr lang="en-US" sz="1400" b="0" i="0" u="none" strike="noStrike" dirty="0" smtClean="0">
                          <a:solidFill>
                            <a:srgbClr val="000000"/>
                          </a:solidFill>
                          <a:effectLst/>
                          <a:latin typeface="+mj-lt"/>
                        </a:rPr>
                        <a:t>140,000</a:t>
                      </a:r>
                      <a:endParaRPr lang="en-US" sz="1400" b="0" i="0" u="none" strike="noStrike" dirty="0">
                        <a:solidFill>
                          <a:srgbClr val="000000"/>
                        </a:solidFill>
                        <a:effectLst/>
                        <a:latin typeface="+mj-lt"/>
                      </a:endParaRPr>
                    </a:p>
                  </a:txBody>
                  <a:tcPr marL="6350" marR="182880" marT="6350" marB="0" anchor="ctr"/>
                </a:tc>
                <a:tc>
                  <a:txBody>
                    <a:bodyPr/>
                    <a:lstStyle/>
                    <a:p>
                      <a:pPr algn="r" rtl="0" fontAlgn="ctr"/>
                      <a:r>
                        <a:rPr lang="en-US" sz="1400" b="0" i="0" u="none" strike="noStrike" dirty="0" smtClean="0">
                          <a:solidFill>
                            <a:srgbClr val="000000"/>
                          </a:solidFill>
                          <a:effectLst/>
                          <a:latin typeface="+mj-lt"/>
                        </a:rPr>
                        <a:t>510,000</a:t>
                      </a:r>
                      <a:endParaRPr lang="en-US" sz="1400" b="0" i="0" u="none" strike="noStrike" dirty="0">
                        <a:solidFill>
                          <a:srgbClr val="000000"/>
                        </a:solidFill>
                        <a:effectLst/>
                        <a:latin typeface="+mj-lt"/>
                      </a:endParaRPr>
                    </a:p>
                  </a:txBody>
                  <a:tcPr marL="6350" marR="182880" marT="6350" marB="0" anchor="ctr"/>
                </a:tc>
                <a:tc>
                  <a:txBody>
                    <a:bodyPr/>
                    <a:lstStyle/>
                    <a:p>
                      <a:pPr algn="r" rtl="0" fontAlgn="ctr"/>
                      <a:r>
                        <a:rPr lang="en-US" sz="1400" b="0" i="0" u="none" strike="noStrike" dirty="0" smtClean="0">
                          <a:solidFill>
                            <a:srgbClr val="000000"/>
                          </a:solidFill>
                          <a:effectLst/>
                          <a:latin typeface="+mj-lt"/>
                        </a:rPr>
                        <a:t>467,500</a:t>
                      </a:r>
                      <a:endParaRPr lang="en-US" sz="1400" b="0" i="0" u="none" strike="noStrike" dirty="0">
                        <a:solidFill>
                          <a:srgbClr val="000000"/>
                        </a:solidFill>
                        <a:effectLst/>
                        <a:latin typeface="+mj-lt"/>
                      </a:endParaRPr>
                    </a:p>
                  </a:txBody>
                  <a:tcPr marL="6350" marR="182880" marT="6350" marB="0" anchor="ctr"/>
                </a:tc>
                <a:tc>
                  <a:txBody>
                    <a:bodyPr/>
                    <a:lstStyle/>
                    <a:p>
                      <a:pPr algn="r" rtl="0" fontAlgn="ctr"/>
                      <a:r>
                        <a:rPr lang="en-US" sz="1400" b="0" i="0" u="none" strike="noStrike" dirty="0" smtClean="0">
                          <a:solidFill>
                            <a:srgbClr val="000000"/>
                          </a:solidFill>
                          <a:effectLst/>
                          <a:latin typeface="+mj-lt"/>
                        </a:rPr>
                        <a:t>330,000</a:t>
                      </a:r>
                      <a:endParaRPr lang="en-US" sz="1400" b="0" i="0" u="none" strike="noStrike" dirty="0">
                        <a:solidFill>
                          <a:srgbClr val="000000"/>
                        </a:solidFill>
                        <a:effectLst/>
                        <a:latin typeface="+mj-lt"/>
                      </a:endParaRPr>
                    </a:p>
                  </a:txBody>
                  <a:tcPr marL="6350" marR="182880" marT="6350" marB="0" anchor="ctr"/>
                </a:tc>
                <a:tc>
                  <a:txBody>
                    <a:bodyPr/>
                    <a:lstStyle/>
                    <a:p>
                      <a:pPr algn="r" rtl="0" fontAlgn="ctr"/>
                      <a:r>
                        <a:rPr lang="en-US" sz="1400" b="0" i="0" u="none" strike="noStrike" dirty="0" smtClean="0">
                          <a:solidFill>
                            <a:srgbClr val="000000"/>
                          </a:solidFill>
                          <a:effectLst/>
                          <a:latin typeface="+mj-lt"/>
                        </a:rPr>
                        <a:t>312,900</a:t>
                      </a:r>
                      <a:endParaRPr lang="en-US" sz="1400" b="0" i="0" u="none" strike="noStrike" dirty="0">
                        <a:solidFill>
                          <a:srgbClr val="000000"/>
                        </a:solidFill>
                        <a:effectLst/>
                        <a:latin typeface="+mj-lt"/>
                      </a:endParaRPr>
                    </a:p>
                  </a:txBody>
                  <a:tcPr marL="6350" marR="182880" marT="6350" marB="0" anchor="ctr"/>
                </a:tc>
                <a:tc>
                  <a:txBody>
                    <a:bodyPr/>
                    <a:lstStyle/>
                    <a:p>
                      <a:pPr algn="r" rtl="0" fontAlgn="ctr"/>
                      <a:r>
                        <a:rPr lang="en-US" sz="1400" b="0" i="0" u="none" strike="noStrike" dirty="0" smtClean="0">
                          <a:solidFill>
                            <a:srgbClr val="000000"/>
                          </a:solidFill>
                          <a:effectLst/>
                          <a:latin typeface="+mj-lt"/>
                        </a:rPr>
                        <a:t>1,760,400</a:t>
                      </a:r>
                      <a:endParaRPr lang="en-US" sz="1400" b="0" i="0" u="none" strike="noStrike" dirty="0">
                        <a:solidFill>
                          <a:srgbClr val="000000"/>
                        </a:solidFill>
                        <a:effectLst/>
                        <a:latin typeface="+mj-lt"/>
                      </a:endParaRPr>
                    </a:p>
                  </a:txBody>
                  <a:tcPr marL="6350" marR="182880" marT="6350" marB="0" anchor="ctr"/>
                </a:tc>
                <a:extLst>
                  <a:ext uri="{0D108BD9-81ED-4DB2-BD59-A6C34878D82A}">
                    <a16:rowId xmlns:a16="http://schemas.microsoft.com/office/drawing/2014/main" xmlns="" val="1351428730"/>
                  </a:ext>
                </a:extLst>
              </a:tr>
              <a:tr h="343321">
                <a:tc vMerge="1">
                  <a:txBody>
                    <a:bodyPr/>
                    <a:lstStyle/>
                    <a:p>
                      <a:pPr algn="ctr" rtl="0" fontAlgn="ctr"/>
                      <a:endParaRPr lang="en-US" sz="1400" b="0" i="0" u="none" strike="noStrike" baseline="30000" dirty="0">
                        <a:solidFill>
                          <a:srgbClr val="000000"/>
                        </a:solidFill>
                        <a:effectLst/>
                        <a:latin typeface="+mj-lt"/>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effectLst/>
                          <a:latin typeface="+mj-lt"/>
                        </a:rPr>
                        <a:t>TOTAL</a:t>
                      </a:r>
                      <a:endParaRPr lang="en-US" sz="1400" b="0" i="0" u="none" strike="noStrike" baseline="30000" dirty="0">
                        <a:solidFill>
                          <a:srgbClr val="000000"/>
                        </a:solidFill>
                        <a:effectLst/>
                        <a:latin typeface="+mj-lt"/>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r" rtl="0" fontAlgn="ctr"/>
                      <a:r>
                        <a:rPr lang="en-US" sz="1400" b="0" i="0" u="none" strike="noStrike" dirty="0" smtClean="0">
                          <a:solidFill>
                            <a:srgbClr val="000000"/>
                          </a:solidFill>
                          <a:effectLst/>
                          <a:latin typeface="+mj-lt"/>
                        </a:rPr>
                        <a:t>1,701,000</a:t>
                      </a:r>
                      <a:endParaRPr lang="en-US" sz="1400" b="0" i="0" u="none" strike="noStrike" dirty="0">
                        <a:solidFill>
                          <a:srgbClr val="000000"/>
                        </a:solidFill>
                        <a:effectLst/>
                        <a:latin typeface="+mj-lt"/>
                      </a:endParaRPr>
                    </a:p>
                  </a:txBody>
                  <a:tcPr marL="6350" marR="182880" marT="6350" marB="0" anchor="ctr">
                    <a:lnB w="12700" cap="flat" cmpd="sng" algn="ctr">
                      <a:solidFill>
                        <a:schemeClr val="tx1"/>
                      </a:solidFill>
                      <a:prstDash val="solid"/>
                      <a:round/>
                      <a:headEnd type="none" w="med" len="med"/>
                      <a:tailEnd type="none" w="med" len="med"/>
                    </a:lnB>
                  </a:tcPr>
                </a:tc>
                <a:tc>
                  <a:txBody>
                    <a:bodyPr/>
                    <a:lstStyle/>
                    <a:p>
                      <a:pPr algn="r" rtl="0" fontAlgn="ctr"/>
                      <a:r>
                        <a:rPr lang="en-US" sz="1400" b="0" i="0" u="none" strike="noStrike" dirty="0" smtClean="0">
                          <a:solidFill>
                            <a:srgbClr val="000000"/>
                          </a:solidFill>
                          <a:effectLst/>
                          <a:latin typeface="+mj-lt"/>
                        </a:rPr>
                        <a:t>8,683,000</a:t>
                      </a:r>
                      <a:endParaRPr lang="en-US" sz="1400" b="0" i="0" u="none" strike="noStrike" dirty="0">
                        <a:solidFill>
                          <a:srgbClr val="000000"/>
                        </a:solidFill>
                        <a:effectLst/>
                        <a:latin typeface="+mj-lt"/>
                      </a:endParaRPr>
                    </a:p>
                  </a:txBody>
                  <a:tcPr marL="6350" marR="182880" marT="6350" marB="0" anchor="ctr">
                    <a:lnB w="12700" cap="flat" cmpd="sng" algn="ctr">
                      <a:solidFill>
                        <a:schemeClr val="tx1"/>
                      </a:solidFill>
                      <a:prstDash val="solid"/>
                      <a:round/>
                      <a:headEnd type="none" w="med" len="med"/>
                      <a:tailEnd type="none" w="med" len="med"/>
                    </a:lnB>
                  </a:tcPr>
                </a:tc>
                <a:tc>
                  <a:txBody>
                    <a:bodyPr/>
                    <a:lstStyle/>
                    <a:p>
                      <a:pPr algn="r" rtl="0" fontAlgn="ctr"/>
                      <a:r>
                        <a:rPr lang="en-US" sz="1400" b="0" i="0" u="none" strike="noStrike" dirty="0" smtClean="0">
                          <a:solidFill>
                            <a:srgbClr val="000000"/>
                          </a:solidFill>
                          <a:effectLst/>
                          <a:latin typeface="+mj-lt"/>
                        </a:rPr>
                        <a:t>8,409,000</a:t>
                      </a:r>
                      <a:endParaRPr lang="en-US" sz="1400" b="0" i="0" u="none" strike="noStrike" dirty="0">
                        <a:solidFill>
                          <a:srgbClr val="000000"/>
                        </a:solidFill>
                        <a:effectLst/>
                        <a:latin typeface="+mj-lt"/>
                      </a:endParaRPr>
                    </a:p>
                  </a:txBody>
                  <a:tcPr marL="6350" marR="182880" marT="6350" marB="0" anchor="ctr">
                    <a:lnB w="12700" cap="flat" cmpd="sng" algn="ctr">
                      <a:solidFill>
                        <a:schemeClr val="tx1"/>
                      </a:solidFill>
                      <a:prstDash val="solid"/>
                      <a:round/>
                      <a:headEnd type="none" w="med" len="med"/>
                      <a:tailEnd type="none" w="med" len="med"/>
                    </a:lnB>
                  </a:tcPr>
                </a:tc>
                <a:tc>
                  <a:txBody>
                    <a:bodyPr/>
                    <a:lstStyle/>
                    <a:p>
                      <a:pPr algn="r" rtl="0" fontAlgn="ctr"/>
                      <a:r>
                        <a:rPr lang="en-US" sz="1400" b="0" i="0" u="none" strike="noStrike" dirty="0" smtClean="0">
                          <a:solidFill>
                            <a:srgbClr val="000000"/>
                          </a:solidFill>
                          <a:effectLst/>
                          <a:latin typeface="+mj-lt"/>
                        </a:rPr>
                        <a:t>5,500,000</a:t>
                      </a:r>
                      <a:endParaRPr lang="en-US" sz="1400" b="0" i="0" u="none" strike="noStrike" dirty="0">
                        <a:solidFill>
                          <a:srgbClr val="000000"/>
                        </a:solidFill>
                        <a:effectLst/>
                        <a:latin typeface="+mj-lt"/>
                      </a:endParaRPr>
                    </a:p>
                  </a:txBody>
                  <a:tcPr marL="6350" marR="182880" marT="6350" marB="0" anchor="ctr">
                    <a:lnB w="12700" cap="flat" cmpd="sng" algn="ctr">
                      <a:solidFill>
                        <a:schemeClr val="tx1"/>
                      </a:solidFill>
                      <a:prstDash val="solid"/>
                      <a:round/>
                      <a:headEnd type="none" w="med" len="med"/>
                      <a:tailEnd type="none" w="med" len="med"/>
                    </a:lnB>
                  </a:tcPr>
                </a:tc>
                <a:tc>
                  <a:txBody>
                    <a:bodyPr/>
                    <a:lstStyle/>
                    <a:p>
                      <a:pPr algn="r" rtl="0" fontAlgn="ctr"/>
                      <a:r>
                        <a:rPr lang="en-US" sz="1400" b="0" i="0" u="none" strike="noStrike" dirty="0" smtClean="0">
                          <a:solidFill>
                            <a:srgbClr val="000000"/>
                          </a:solidFill>
                          <a:effectLst/>
                          <a:latin typeface="+mj-lt"/>
                        </a:rPr>
                        <a:t>6,561,600</a:t>
                      </a:r>
                      <a:endParaRPr lang="en-US" sz="1400" b="0" i="0" u="none" strike="noStrike" dirty="0">
                        <a:solidFill>
                          <a:srgbClr val="000000"/>
                        </a:solidFill>
                        <a:effectLst/>
                        <a:latin typeface="+mj-lt"/>
                      </a:endParaRPr>
                    </a:p>
                  </a:txBody>
                  <a:tcPr marL="6350" marR="182880" marT="6350" marB="0" anchor="ctr">
                    <a:lnB w="12700" cap="flat" cmpd="sng" algn="ctr">
                      <a:solidFill>
                        <a:schemeClr val="tx1"/>
                      </a:solidFill>
                      <a:prstDash val="solid"/>
                      <a:round/>
                      <a:headEnd type="none" w="med" len="med"/>
                      <a:tailEnd type="none" w="med" len="med"/>
                    </a:lnB>
                  </a:tcPr>
                </a:tc>
                <a:tc>
                  <a:txBody>
                    <a:bodyPr/>
                    <a:lstStyle/>
                    <a:p>
                      <a:pPr algn="r" rtl="0" fontAlgn="ctr"/>
                      <a:r>
                        <a:rPr lang="en-US" sz="1400" b="0" i="0" u="none" strike="noStrike" dirty="0" smtClean="0">
                          <a:solidFill>
                            <a:srgbClr val="000000"/>
                          </a:solidFill>
                          <a:effectLst/>
                          <a:latin typeface="+mj-lt"/>
                        </a:rPr>
                        <a:t>30,854,600</a:t>
                      </a:r>
                      <a:endParaRPr lang="en-US" sz="1400" b="0" i="0" u="none" strike="noStrike" dirty="0">
                        <a:solidFill>
                          <a:srgbClr val="000000"/>
                        </a:solidFill>
                        <a:effectLst/>
                        <a:latin typeface="+mj-lt"/>
                      </a:endParaRPr>
                    </a:p>
                  </a:txBody>
                  <a:tcPr marL="6350" marR="182880" marT="635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63032150"/>
                  </a:ext>
                </a:extLst>
              </a:tr>
              <a:tr h="432123">
                <a:tc>
                  <a:txBody>
                    <a:bodyPr/>
                    <a:lstStyle/>
                    <a:p>
                      <a:pPr algn="ctr" rtl="0" fontAlgn="ctr"/>
                      <a:endParaRPr lang="en-US" sz="1400" b="1" i="0" u="none" strike="noStrike" dirty="0">
                        <a:solidFill>
                          <a:srgbClr val="000000"/>
                        </a:solidFill>
                        <a:effectLst/>
                        <a:latin typeface="+mj-lt"/>
                      </a:endParaRPr>
                    </a:p>
                  </a:txBody>
                  <a:tcPr marL="6350" marR="6350" marT="6350" marB="0" anchor="ct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ctr" rtl="0" fontAlgn="ctr"/>
                      <a:r>
                        <a:rPr lang="en-US" sz="1400" b="1" i="0" u="none" strike="noStrike" dirty="0" smtClean="0">
                          <a:solidFill>
                            <a:srgbClr val="000000"/>
                          </a:solidFill>
                          <a:effectLst/>
                          <a:latin typeface="+mj-lt"/>
                        </a:rPr>
                        <a:t>FY19 </a:t>
                      </a:r>
                      <a:r>
                        <a:rPr lang="en-US" sz="1400" b="1" i="0" u="none" strike="noStrike" baseline="30000" dirty="0" smtClean="0">
                          <a:solidFill>
                            <a:srgbClr val="000000"/>
                          </a:solidFill>
                          <a:effectLst/>
                          <a:latin typeface="+mj-lt"/>
                        </a:rPr>
                        <a:t>(1)</a:t>
                      </a:r>
                    </a:p>
                    <a:p>
                      <a:pPr algn="ctr" rtl="0" fontAlgn="ctr"/>
                      <a:r>
                        <a:rPr lang="en-US" sz="1400" b="1" i="0" u="none" strike="noStrike" dirty="0" smtClean="0">
                          <a:solidFill>
                            <a:srgbClr val="000000"/>
                          </a:solidFill>
                          <a:effectLst/>
                          <a:latin typeface="+mj-lt"/>
                        </a:rPr>
                        <a:t>(Supplemental)</a:t>
                      </a:r>
                      <a:endParaRPr lang="en-US" sz="1400" b="1" i="0" u="none" strike="noStrike" dirty="0">
                        <a:solidFill>
                          <a:srgbClr val="000000"/>
                        </a:solidFill>
                        <a:effectLst/>
                        <a:latin typeface="+mj-lt"/>
                      </a:endParaRPr>
                    </a:p>
                  </a:txBody>
                  <a:tcPr marL="6350" marR="6350" marT="6350" marB="0" anchor="ct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r" rtl="0" fontAlgn="ctr"/>
                      <a:r>
                        <a:rPr lang="en-US" sz="1400" b="1" i="0" u="none" strike="noStrike" dirty="0" smtClean="0">
                          <a:solidFill>
                            <a:srgbClr val="000000"/>
                          </a:solidFill>
                          <a:effectLst/>
                          <a:latin typeface="+mj-lt"/>
                        </a:rPr>
                        <a:t>TBD</a:t>
                      </a:r>
                      <a:endParaRPr lang="en-US" sz="1400" b="1" i="0" u="none" strike="noStrike" dirty="0">
                        <a:solidFill>
                          <a:srgbClr val="000000"/>
                        </a:solidFill>
                        <a:effectLst/>
                        <a:latin typeface="+mj-lt"/>
                      </a:endParaRPr>
                    </a:p>
                  </a:txBody>
                  <a:tcPr marL="6350" marR="182880" marT="6350" marB="0" anchor="ct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endParaRPr lang="en-US" sz="1400" dirty="0" smtClean="0">
                        <a:latin typeface="+mj-lt"/>
                        <a:cs typeface="Arial" panose="020B0604020202020204" pitchFamily="34" charset="0"/>
                      </a:endParaRPr>
                    </a:p>
                  </a:txBody>
                  <a:tcPr marL="6350" marR="182880" marT="6350" marB="0" anchor="ct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r"/>
                      <a:endParaRPr lang="en-US" sz="1400" dirty="0">
                        <a:latin typeface="+mj-lt"/>
                        <a:cs typeface="Arial" panose="020B0604020202020204" pitchFamily="34" charset="0"/>
                      </a:endParaRPr>
                    </a:p>
                  </a:txBody>
                  <a:tcPr marL="6350" marR="182880" marT="6350" marB="0" anchor="ct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r"/>
                      <a:endParaRPr lang="en-US" sz="1400" dirty="0">
                        <a:latin typeface="+mj-lt"/>
                        <a:cs typeface="Arial" panose="020B0604020202020204" pitchFamily="34" charset="0"/>
                      </a:endParaRPr>
                    </a:p>
                  </a:txBody>
                  <a:tcPr marL="6350" marR="182880" marT="6350" marB="0" anchor="ct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endParaRPr lang="en-US" sz="1400" b="0" i="0" u="none" strike="noStrike" dirty="0" smtClean="0">
                        <a:solidFill>
                          <a:srgbClr val="000000"/>
                        </a:solidFill>
                        <a:effectLst/>
                        <a:latin typeface="+mj-lt"/>
                        <a:cs typeface="Arial" panose="020B0604020202020204" pitchFamily="34" charset="0"/>
                      </a:endParaRPr>
                    </a:p>
                  </a:txBody>
                  <a:tcPr marL="6350" marR="182880" marT="6350" marB="0" anchor="ct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endParaRPr lang="en-US" sz="1400" b="0" i="0" u="none" strike="noStrike" kern="1200" dirty="0" smtClean="0">
                        <a:solidFill>
                          <a:schemeClr val="tx1"/>
                        </a:solidFill>
                        <a:effectLst/>
                        <a:latin typeface="+mn-lt"/>
                        <a:ea typeface="+mn-ea"/>
                        <a:cs typeface="+mn-cs"/>
                      </a:endParaRPr>
                    </a:p>
                  </a:txBody>
                  <a:tcPr marL="6350" marR="182880" marT="6350" marB="0" anchor="ct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xmlns="" val="656950967"/>
                  </a:ext>
                </a:extLst>
              </a:tr>
              <a:tr h="432123">
                <a:tc rowSpan="5">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mj-lt"/>
                          <a:ea typeface="+mn-ea"/>
                          <a:cs typeface="+mn-cs"/>
                        </a:rPr>
                        <a:t>Three-year Plan</a:t>
                      </a:r>
                      <a:endParaRPr kumimoji="0" lang="en-US" sz="2000" b="0" i="0" u="none" strike="noStrike" kern="1200" cap="none" spc="0" normalizeH="0" baseline="0" noProof="0" dirty="0">
                        <a:ln>
                          <a:noFill/>
                        </a:ln>
                        <a:solidFill>
                          <a:srgbClr val="000000"/>
                        </a:solidFill>
                        <a:effectLst/>
                        <a:uLnTx/>
                        <a:uFillTx/>
                        <a:latin typeface="+mj-lt"/>
                        <a:ea typeface="+mn-ea"/>
                        <a:cs typeface="+mn-cs"/>
                      </a:endParaRPr>
                    </a:p>
                  </a:txBody>
                  <a:tcPr marL="6350" marR="6350" marT="6350" marB="0" vert="vert270" anchor="ctr">
                    <a:solidFill>
                      <a:schemeClr val="accent6">
                        <a:lumMod val="40000"/>
                        <a:lumOff val="60000"/>
                      </a:schemeClr>
                    </a:solidFill>
                  </a:tcPr>
                </a:tc>
                <a:tc>
                  <a:txBody>
                    <a:bodyPr/>
                    <a:lstStyle/>
                    <a:p>
                      <a:pPr algn="ctr" rtl="0" fontAlgn="ctr"/>
                      <a:r>
                        <a:rPr lang="en-US" sz="1400" b="0" i="0" u="none" strike="noStrike" dirty="0" smtClean="0">
                          <a:solidFill>
                            <a:srgbClr val="000000"/>
                          </a:solidFill>
                          <a:effectLst/>
                          <a:latin typeface="+mj-lt"/>
                        </a:rPr>
                        <a:t>FY20</a:t>
                      </a:r>
                    </a:p>
                    <a:p>
                      <a:pPr algn="ctr" rtl="0" fontAlgn="ctr"/>
                      <a:r>
                        <a:rPr lang="en-US" sz="1400" b="0" i="0" u="none" strike="noStrike" dirty="0" smtClean="0">
                          <a:solidFill>
                            <a:srgbClr val="000000"/>
                          </a:solidFill>
                          <a:effectLst/>
                          <a:latin typeface="+mj-lt"/>
                        </a:rPr>
                        <a:t>(Operating)</a:t>
                      </a:r>
                      <a:endParaRPr lang="en-US" sz="1400" b="0" i="0" u="none" strike="noStrike" dirty="0">
                        <a:solidFill>
                          <a:srgbClr val="000000"/>
                        </a:solidFill>
                        <a:effectLst/>
                        <a:latin typeface="+mj-lt"/>
                      </a:endParaRPr>
                    </a:p>
                  </a:txBody>
                  <a:tcPr marL="6350" marR="6350" marT="6350" marB="0" anchor="ctr">
                    <a:solidFill>
                      <a:schemeClr val="accent6">
                        <a:lumMod val="40000"/>
                        <a:lumOff val="60000"/>
                      </a:schemeClr>
                    </a:solidFill>
                  </a:tcP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j-lt"/>
                        </a:rPr>
                        <a:t>1,701,000</a:t>
                      </a:r>
                    </a:p>
                  </a:txBody>
                  <a:tcPr marL="6350" marR="182880" marT="6350" marB="0" anchor="ctr">
                    <a:solidFill>
                      <a:schemeClr val="accent6">
                        <a:lumMod val="40000"/>
                        <a:lumOff val="60000"/>
                      </a:schemeClr>
                    </a:solidFill>
                  </a:tcP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sz="1400" dirty="0" smtClean="0">
                          <a:latin typeface="+mj-lt"/>
                          <a:cs typeface="Arial" panose="020B0604020202020204" pitchFamily="34" charset="0"/>
                        </a:rPr>
                        <a:t>2,894,333</a:t>
                      </a:r>
                    </a:p>
                  </a:txBody>
                  <a:tcPr marL="6350" marR="182880" marT="6350" marB="0" anchor="ctr">
                    <a:solidFill>
                      <a:schemeClr val="accent6">
                        <a:lumMod val="40000"/>
                        <a:lumOff val="60000"/>
                      </a:schemeClr>
                    </a:solidFill>
                  </a:tcP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j-lt"/>
                        </a:rPr>
                        <a:t>2,775,200</a:t>
                      </a:r>
                    </a:p>
                  </a:txBody>
                  <a:tcPr marL="6350" marR="182880" marT="6350" marB="0" anchor="ctr">
                    <a:solidFill>
                      <a:schemeClr val="accent6">
                        <a:lumMod val="40000"/>
                        <a:lumOff val="60000"/>
                      </a:schemeClr>
                    </a:solidFill>
                  </a:tcP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j-lt"/>
                        </a:rPr>
                        <a:t>2,000,000</a:t>
                      </a:r>
                    </a:p>
                  </a:txBody>
                  <a:tcPr marL="6350" marR="182880" marT="6350" marB="0" anchor="ctr">
                    <a:solidFill>
                      <a:schemeClr val="accent6">
                        <a:lumMod val="40000"/>
                        <a:lumOff val="60000"/>
                      </a:schemeClr>
                    </a:solidFill>
                  </a:tcP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mj-lt"/>
                        </a:rPr>
                        <a:t>2,605,000</a:t>
                      </a:r>
                    </a:p>
                  </a:txBody>
                  <a:tcPr marL="6350" marR="182880" marT="6350" marB="0" anchor="ctr">
                    <a:solidFill>
                      <a:schemeClr val="accent6">
                        <a:lumMod val="40000"/>
                        <a:lumOff val="60000"/>
                      </a:schemeClr>
                    </a:solidFill>
                  </a:tcP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sz="1400" b="0" i="0" u="none" strike="noStrike" kern="1200" dirty="0" smtClean="0">
                          <a:solidFill>
                            <a:schemeClr val="tx1"/>
                          </a:solidFill>
                          <a:effectLst/>
                          <a:latin typeface="+mj-lt"/>
                          <a:ea typeface="+mn-ea"/>
                          <a:cs typeface="+mn-cs"/>
                        </a:rPr>
                        <a:t>11,975,533</a:t>
                      </a:r>
                    </a:p>
                  </a:txBody>
                  <a:tcPr marL="6350" marR="182880" marT="6350" marB="0" anchor="ctr">
                    <a:solidFill>
                      <a:schemeClr val="accent6">
                        <a:lumMod val="40000"/>
                        <a:lumOff val="60000"/>
                      </a:schemeClr>
                    </a:solidFill>
                  </a:tcPr>
                </a:tc>
                <a:extLst>
                  <a:ext uri="{0D108BD9-81ED-4DB2-BD59-A6C34878D82A}">
                    <a16:rowId xmlns:a16="http://schemas.microsoft.com/office/drawing/2014/main" xmlns="" val="3415589415"/>
                  </a:ext>
                </a:extLst>
              </a:tr>
              <a:tr h="343321">
                <a:tc vMerge="1">
                  <a:txBody>
                    <a:bodyPr/>
                    <a:lstStyle/>
                    <a:p>
                      <a:pPr algn="r" rtl="0" fontAlgn="ctr"/>
                      <a:endParaRPr lang="en-US" sz="1400" b="1" i="0" u="none" strike="noStrike" dirty="0">
                        <a:solidFill>
                          <a:srgbClr val="000000"/>
                        </a:solidFill>
                        <a:effectLst/>
                        <a:latin typeface="+mj-lt"/>
                      </a:endParaRPr>
                    </a:p>
                  </a:txBody>
                  <a:tcPr marL="6350" marR="6350" marT="6350" marB="0" anchor="ctr">
                    <a:solidFill>
                      <a:schemeClr val="accent6">
                        <a:lumMod val="40000"/>
                        <a:lumOff val="60000"/>
                      </a:schemeClr>
                    </a:solidFill>
                  </a:tcPr>
                </a:tc>
                <a:tc>
                  <a:txBody>
                    <a:bodyPr/>
                    <a:lstStyle/>
                    <a:p>
                      <a:pPr algn="r" rtl="0" fontAlgn="ctr"/>
                      <a:r>
                        <a:rPr lang="en-US" sz="1400" b="1" i="0" u="none" strike="noStrike" dirty="0" smtClean="0">
                          <a:solidFill>
                            <a:srgbClr val="000000"/>
                          </a:solidFill>
                          <a:effectLst/>
                          <a:latin typeface="+mj-lt"/>
                        </a:rPr>
                        <a:t>GF</a:t>
                      </a:r>
                      <a:endParaRPr lang="en-US" sz="1400" b="1" i="0" u="none" strike="noStrike" dirty="0">
                        <a:solidFill>
                          <a:srgbClr val="000000"/>
                        </a:solidFill>
                        <a:effectLst/>
                        <a:latin typeface="+mj-lt"/>
                      </a:endParaRPr>
                    </a:p>
                  </a:txBody>
                  <a:tcPr marL="6350" marR="6350" marT="6350" marB="0" anchor="ctr">
                    <a:solidFill>
                      <a:schemeClr val="accent6">
                        <a:lumMod val="40000"/>
                        <a:lumOff val="60000"/>
                      </a:schemeClr>
                    </a:solidFill>
                  </a:tcP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mj-lt"/>
                        </a:rPr>
                        <a:t>1,020,600</a:t>
                      </a:r>
                    </a:p>
                  </a:txBody>
                  <a:tcPr marL="6350" marR="182880" marT="6350" marB="0" anchor="ctr">
                    <a:solidFill>
                      <a:schemeClr val="accent6">
                        <a:lumMod val="40000"/>
                        <a:lumOff val="60000"/>
                      </a:schemeClr>
                    </a:solidFill>
                  </a:tcP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sz="1400" b="1" dirty="0" smtClean="0">
                          <a:latin typeface="+mj-lt"/>
                          <a:cs typeface="Arial" panose="020B0604020202020204" pitchFamily="34" charset="0"/>
                        </a:rPr>
                        <a:t>1,736,600</a:t>
                      </a:r>
                    </a:p>
                  </a:txBody>
                  <a:tcPr marL="6350" marR="182880" marT="6350" marB="0" anchor="ctr">
                    <a:solidFill>
                      <a:schemeClr val="accent6">
                        <a:lumMod val="40000"/>
                        <a:lumOff val="60000"/>
                      </a:schemeClr>
                    </a:solidFill>
                  </a:tcP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mj-lt"/>
                        </a:rPr>
                        <a:t>1,665,100</a:t>
                      </a:r>
                    </a:p>
                  </a:txBody>
                  <a:tcPr marL="6350" marR="182880" marT="6350" marB="0" anchor="ctr">
                    <a:solidFill>
                      <a:schemeClr val="accent6">
                        <a:lumMod val="40000"/>
                        <a:lumOff val="60000"/>
                      </a:schemeClr>
                    </a:solidFill>
                  </a:tcP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mj-lt"/>
                        </a:rPr>
                        <a:t>1,200,000</a:t>
                      </a:r>
                    </a:p>
                  </a:txBody>
                  <a:tcPr marL="6350" marR="182880" marT="6350" marB="0" anchor="ctr">
                    <a:solidFill>
                      <a:schemeClr val="accent6">
                        <a:lumMod val="40000"/>
                        <a:lumOff val="60000"/>
                      </a:schemeClr>
                    </a:solidFill>
                  </a:tcP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mj-lt"/>
                        </a:rPr>
                        <a:t>1,563,000</a:t>
                      </a:r>
                    </a:p>
                  </a:txBody>
                  <a:tcPr marL="6350" marR="182880" marT="6350" marB="0" anchor="ctr">
                    <a:solidFill>
                      <a:schemeClr val="accent6">
                        <a:lumMod val="40000"/>
                        <a:lumOff val="60000"/>
                      </a:schemeClr>
                    </a:solidFill>
                  </a:tcP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sz="1400" b="1" i="0" u="none" strike="noStrike" kern="1200" dirty="0" smtClean="0">
                          <a:solidFill>
                            <a:schemeClr val="tx1"/>
                          </a:solidFill>
                          <a:effectLst/>
                          <a:latin typeface="+mj-lt"/>
                          <a:ea typeface="+mn-ea"/>
                          <a:cs typeface="+mn-cs"/>
                        </a:rPr>
                        <a:t>7,185,300</a:t>
                      </a:r>
                    </a:p>
                  </a:txBody>
                  <a:tcPr marL="6350" marR="182880" marT="6350" marB="0" anchor="ctr">
                    <a:solidFill>
                      <a:schemeClr val="accent6">
                        <a:lumMod val="40000"/>
                        <a:lumOff val="60000"/>
                      </a:schemeClr>
                    </a:solidFill>
                  </a:tcPr>
                </a:tc>
                <a:extLst>
                  <a:ext uri="{0D108BD9-81ED-4DB2-BD59-A6C34878D82A}">
                    <a16:rowId xmlns:a16="http://schemas.microsoft.com/office/drawing/2014/main" xmlns="" val="839361712"/>
                  </a:ext>
                </a:extLst>
              </a:tr>
              <a:tr h="343321">
                <a:tc vMerge="1">
                  <a:txBody>
                    <a:bodyPr/>
                    <a:lstStyle/>
                    <a:p>
                      <a:pPr algn="r" rtl="0" fontAlgn="ctr"/>
                      <a:endParaRPr lang="en-US" sz="1400" b="1" i="0" u="none" strike="noStrike" dirty="0">
                        <a:solidFill>
                          <a:srgbClr val="000000"/>
                        </a:solidFill>
                        <a:effectLst/>
                        <a:latin typeface="+mj-lt"/>
                      </a:endParaRPr>
                    </a:p>
                  </a:txBody>
                  <a:tcPr marL="6350" marR="6350" marT="6350" marB="0" anchor="ctr">
                    <a:solidFill>
                      <a:schemeClr val="accent6">
                        <a:lumMod val="40000"/>
                        <a:lumOff val="60000"/>
                      </a:schemeClr>
                    </a:solidFill>
                  </a:tcPr>
                </a:tc>
                <a:tc>
                  <a:txBody>
                    <a:bodyPr/>
                    <a:lstStyle/>
                    <a:p>
                      <a:pPr algn="r" rtl="0" fontAlgn="ctr"/>
                      <a:r>
                        <a:rPr lang="en-US" sz="1400" b="1" i="0" u="none" strike="noStrike" dirty="0" smtClean="0">
                          <a:solidFill>
                            <a:srgbClr val="000000"/>
                          </a:solidFill>
                          <a:effectLst/>
                          <a:latin typeface="+mj-lt"/>
                        </a:rPr>
                        <a:t>NGF</a:t>
                      </a:r>
                      <a:endParaRPr lang="en-US" sz="1400" b="1" i="0" u="none" strike="noStrike" dirty="0">
                        <a:solidFill>
                          <a:srgbClr val="000000"/>
                        </a:solidFill>
                        <a:effectLst/>
                        <a:latin typeface="+mj-lt"/>
                      </a:endParaRPr>
                    </a:p>
                  </a:txBody>
                  <a:tcPr marL="6350" marR="6350" marT="6350" marB="0" anchor="ctr">
                    <a:solidFill>
                      <a:schemeClr val="accent6">
                        <a:lumMod val="40000"/>
                        <a:lumOff val="60000"/>
                      </a:schemeClr>
                    </a:solidFill>
                  </a:tcP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mj-lt"/>
                        </a:rPr>
                        <a:t>680,400</a:t>
                      </a:r>
                    </a:p>
                  </a:txBody>
                  <a:tcPr marL="6350" marR="182880" marT="6350" marB="0" anchor="ctr">
                    <a:solidFill>
                      <a:schemeClr val="accent6">
                        <a:lumMod val="40000"/>
                        <a:lumOff val="60000"/>
                      </a:schemeClr>
                    </a:solidFill>
                  </a:tcP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sz="1400" b="1" dirty="0" smtClean="0">
                          <a:latin typeface="+mj-lt"/>
                          <a:cs typeface="Arial" panose="020B0604020202020204" pitchFamily="34" charset="0"/>
                        </a:rPr>
                        <a:t>1,157,733</a:t>
                      </a:r>
                    </a:p>
                  </a:txBody>
                  <a:tcPr marL="6350" marR="182880" marT="6350" marB="0" anchor="ctr">
                    <a:solidFill>
                      <a:schemeClr val="accent6">
                        <a:lumMod val="40000"/>
                        <a:lumOff val="60000"/>
                      </a:schemeClr>
                    </a:solidFill>
                  </a:tcP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mj-lt"/>
                        </a:rPr>
                        <a:t>1,110,100</a:t>
                      </a:r>
                    </a:p>
                  </a:txBody>
                  <a:tcPr marL="6350" marR="182880" marT="6350" marB="0" anchor="ctr">
                    <a:solidFill>
                      <a:schemeClr val="accent6">
                        <a:lumMod val="40000"/>
                        <a:lumOff val="60000"/>
                      </a:schemeClr>
                    </a:solidFill>
                  </a:tcP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mj-lt"/>
                        </a:rPr>
                        <a:t>800,000</a:t>
                      </a:r>
                    </a:p>
                  </a:txBody>
                  <a:tcPr marL="6350" marR="182880" marT="6350" marB="0" anchor="ctr">
                    <a:solidFill>
                      <a:schemeClr val="accent6">
                        <a:lumMod val="40000"/>
                        <a:lumOff val="60000"/>
                      </a:schemeClr>
                    </a:solidFill>
                  </a:tcP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mj-lt"/>
                        </a:rPr>
                        <a:t>1,042,000</a:t>
                      </a:r>
                    </a:p>
                  </a:txBody>
                  <a:tcPr marL="6350" marR="182880" marT="6350" marB="0" anchor="ctr">
                    <a:solidFill>
                      <a:schemeClr val="accent6">
                        <a:lumMod val="40000"/>
                        <a:lumOff val="60000"/>
                      </a:schemeClr>
                    </a:solidFill>
                  </a:tcP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sz="1400" b="1" i="0" u="none" strike="noStrike" kern="1200" dirty="0" smtClean="0">
                          <a:solidFill>
                            <a:schemeClr val="tx1"/>
                          </a:solidFill>
                          <a:effectLst/>
                          <a:latin typeface="+mj-lt"/>
                          <a:ea typeface="+mn-ea"/>
                          <a:cs typeface="+mn-cs"/>
                        </a:rPr>
                        <a:t>4,790,233</a:t>
                      </a:r>
                    </a:p>
                  </a:txBody>
                  <a:tcPr marL="6350" marR="182880" marT="6350" marB="0" anchor="ctr">
                    <a:solidFill>
                      <a:schemeClr val="accent6">
                        <a:lumMod val="40000"/>
                        <a:lumOff val="60000"/>
                      </a:schemeClr>
                    </a:solidFill>
                  </a:tcPr>
                </a:tc>
                <a:extLst>
                  <a:ext uri="{0D108BD9-81ED-4DB2-BD59-A6C34878D82A}">
                    <a16:rowId xmlns:a16="http://schemas.microsoft.com/office/drawing/2014/main" xmlns="" val="3053034755"/>
                  </a:ext>
                </a:extLst>
              </a:tr>
              <a:tr h="432123">
                <a:tc vMerge="1">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mj-lt"/>
                        <a:ea typeface="+mn-ea"/>
                        <a:cs typeface="+mn-cs"/>
                      </a:endParaRPr>
                    </a:p>
                  </a:txBody>
                  <a:tcPr marL="6350" marR="6350" marT="635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mj-lt"/>
                          <a:ea typeface="+mn-ea"/>
                          <a:cs typeface="+mn-cs"/>
                        </a:rPr>
                        <a:t>FY21</a:t>
                      </a:r>
                    </a:p>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mj-lt"/>
                          <a:ea typeface="+mn-ea"/>
                          <a:cs typeface="+mn-cs"/>
                        </a:rPr>
                        <a:t>(Operating)</a:t>
                      </a:r>
                      <a:endParaRPr kumimoji="0" lang="en-US" sz="1400" b="0" i="0" u="none" strike="noStrike" kern="1200" cap="none" spc="0" normalizeH="0" baseline="0" noProof="0" dirty="0">
                        <a:ln>
                          <a:noFill/>
                        </a:ln>
                        <a:solidFill>
                          <a:srgbClr val="000000"/>
                        </a:solidFill>
                        <a:effectLst/>
                        <a:uLnTx/>
                        <a:uFillTx/>
                        <a:latin typeface="+mj-lt"/>
                        <a:ea typeface="+mn-ea"/>
                        <a:cs typeface="+mn-cs"/>
                      </a:endParaRPr>
                    </a:p>
                  </a:txBody>
                  <a:tcPr marL="6350" marR="6350" marT="6350" marB="0" anchor="ct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j-lt"/>
                        </a:rPr>
                        <a:t>0</a:t>
                      </a:r>
                    </a:p>
                  </a:txBody>
                  <a:tcPr marL="6350" marR="182880" marT="6350" marB="0" anchor="ct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j-lt"/>
                          <a:ea typeface="+mn-ea"/>
                          <a:cs typeface="Arial" panose="020B0604020202020204" pitchFamily="34" charset="0"/>
                        </a:rPr>
                        <a:t>2,894,333</a:t>
                      </a:r>
                    </a:p>
                  </a:txBody>
                  <a:tcPr marL="6350" marR="182880" marT="6350" marB="0" anchor="ct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mj-lt"/>
                        </a:rPr>
                        <a:t>2,802,900</a:t>
                      </a:r>
                    </a:p>
                  </a:txBody>
                  <a:tcPr marL="6350" marR="182880" marT="6350" marB="0" anchor="ct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mj-lt"/>
                        </a:rPr>
                        <a:t>1,900,000</a:t>
                      </a:r>
                    </a:p>
                  </a:txBody>
                  <a:tcPr marL="6350" marR="182880" marT="6350" marB="0" anchor="ct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mj-lt"/>
                        </a:rPr>
                        <a:t>1,973,300</a:t>
                      </a:r>
                    </a:p>
                  </a:txBody>
                  <a:tcPr marL="6350" marR="182880" marT="6350" marB="0" anchor="ct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mj-lt"/>
                        </a:rPr>
                        <a:t>9,570,533</a:t>
                      </a:r>
                    </a:p>
                  </a:txBody>
                  <a:tcPr marL="6350" marR="182880" marT="6350" marB="0" anchor="ctr"/>
                </a:tc>
                <a:extLst>
                  <a:ext uri="{0D108BD9-81ED-4DB2-BD59-A6C34878D82A}">
                    <a16:rowId xmlns:a16="http://schemas.microsoft.com/office/drawing/2014/main" xmlns="" val="2388149667"/>
                  </a:ext>
                </a:extLst>
              </a:tr>
              <a:tr h="423302">
                <a:tc vMerge="1">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mj-lt"/>
                        <a:ea typeface="+mn-ea"/>
                        <a:cs typeface="+mn-cs"/>
                      </a:endParaRPr>
                    </a:p>
                  </a:txBody>
                  <a:tcPr marL="6350" marR="6350" marT="635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mj-lt"/>
                          <a:ea typeface="+mn-ea"/>
                          <a:cs typeface="+mn-cs"/>
                        </a:rPr>
                        <a:t>FY22</a:t>
                      </a:r>
                    </a:p>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mj-lt"/>
                          <a:ea typeface="+mn-ea"/>
                          <a:cs typeface="+mn-cs"/>
                        </a:rPr>
                        <a:t>(Operating)</a:t>
                      </a:r>
                      <a:endParaRPr kumimoji="0" lang="en-US" sz="1400" b="0" i="0" u="none" strike="noStrike" kern="1200" cap="none" spc="0" normalizeH="0" baseline="0" noProof="0" dirty="0">
                        <a:ln>
                          <a:noFill/>
                        </a:ln>
                        <a:solidFill>
                          <a:srgbClr val="000000"/>
                        </a:solidFill>
                        <a:effectLst/>
                        <a:uLnTx/>
                        <a:uFillTx/>
                        <a:latin typeface="+mj-lt"/>
                        <a:ea typeface="+mn-ea"/>
                        <a:cs typeface="+mn-cs"/>
                      </a:endParaRPr>
                    </a:p>
                  </a:txBody>
                  <a:tcPr marL="6350" marR="6350" marT="6350" marB="0" anchor="ct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j-lt"/>
                        </a:rPr>
                        <a:t>0</a:t>
                      </a:r>
                    </a:p>
                  </a:txBody>
                  <a:tcPr marL="6350" marR="182880" marT="6350" marB="0" anchor="ct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j-lt"/>
                          <a:ea typeface="+mn-ea"/>
                          <a:cs typeface="Arial" panose="020B0604020202020204" pitchFamily="34" charset="0"/>
                        </a:rPr>
                        <a:t>2,894,334</a:t>
                      </a:r>
                    </a:p>
                  </a:txBody>
                  <a:tcPr marL="6350" marR="182880" marT="6350" marB="0" anchor="ct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mj-lt"/>
                        </a:rPr>
                        <a:t>2,830,900</a:t>
                      </a:r>
                    </a:p>
                  </a:txBody>
                  <a:tcPr marL="6350" marR="182880" marT="6350" marB="0" anchor="ct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mj-lt"/>
                        </a:rPr>
                        <a:t>1,600,000</a:t>
                      </a:r>
                    </a:p>
                  </a:txBody>
                  <a:tcPr marL="6350" marR="182880" marT="6350" marB="0" anchor="ct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mj-lt"/>
                        </a:rPr>
                        <a:t>1,983,300</a:t>
                      </a:r>
                    </a:p>
                  </a:txBody>
                  <a:tcPr marL="6350" marR="182880" marT="6350" marB="0" anchor="ct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mj-lt"/>
                        </a:rPr>
                        <a:t>9,308,534</a:t>
                      </a:r>
                    </a:p>
                  </a:txBody>
                  <a:tcPr marL="6350" marR="182880" marT="6350" marB="0" anchor="ctr"/>
                </a:tc>
                <a:extLst>
                  <a:ext uri="{0D108BD9-81ED-4DB2-BD59-A6C34878D82A}">
                    <a16:rowId xmlns:a16="http://schemas.microsoft.com/office/drawing/2014/main" xmlns="" val="2134348008"/>
                  </a:ext>
                </a:extLst>
              </a:tr>
              <a:tr h="1793760">
                <a:tc>
                  <a:txBody>
                    <a:bodyPr/>
                    <a:lstStyle/>
                    <a:p>
                      <a:endParaRPr lang="en-US" sz="1200" dirty="0" smtClean="0">
                        <a:solidFill>
                          <a:schemeClr val="tx1"/>
                        </a:solidFill>
                      </a:endParaRPr>
                    </a:p>
                  </a:txBody>
                  <a:tcPr marL="6350" marR="6350" marT="6350" marB="0" anchor="ctr">
                    <a:noFill/>
                  </a:tcPr>
                </a:tc>
                <a:tc gridSpan="7">
                  <a:txBody>
                    <a:bodyPr/>
                    <a:lstStyle/>
                    <a:p>
                      <a:endParaRPr lang="en-US" sz="1200" u="sng" dirty="0" smtClean="0"/>
                    </a:p>
                    <a:p>
                      <a:r>
                        <a:rPr lang="en-US" sz="1200" u="sng" dirty="0" smtClean="0"/>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1. </a:t>
                      </a:r>
                      <a:r>
                        <a:rPr lang="en-US" sz="1200" dirty="0" smtClean="0">
                          <a:solidFill>
                            <a:schemeClr val="tx1"/>
                          </a:solidFill>
                        </a:rPr>
                        <a:t>Pay equity amounts </a:t>
                      </a:r>
                      <a:r>
                        <a:rPr lang="en-US" sz="1200" baseline="0" dirty="0" smtClean="0">
                          <a:solidFill>
                            <a:schemeClr val="tx1"/>
                          </a:solidFill>
                        </a:rPr>
                        <a:t>represent our best current costs estimates; these will be refined and likely be less as further analysis is completed. A</a:t>
                      </a:r>
                      <a:r>
                        <a:rPr lang="en-US" sz="1200" dirty="0" smtClean="0">
                          <a:solidFill>
                            <a:schemeClr val="tx1"/>
                          </a:solidFill>
                        </a:rPr>
                        <a:t> supplemental will be requested for</a:t>
                      </a:r>
                      <a:r>
                        <a:rPr lang="en-US" sz="1200" baseline="0" dirty="0" smtClean="0">
                          <a:solidFill>
                            <a:schemeClr val="tx1"/>
                          </a:solidFill>
                        </a:rPr>
                        <a:t> any</a:t>
                      </a:r>
                      <a:r>
                        <a:rPr lang="en-US" sz="1200" dirty="0" smtClean="0">
                          <a:solidFill>
                            <a:schemeClr val="tx1"/>
                          </a:solidFill>
                        </a:rPr>
                        <a:t> retroactive pay equity adjustments.</a:t>
                      </a:r>
                      <a:endParaRPr lang="en-US" sz="1200" strike="sngStrike" dirty="0" smtClean="0">
                        <a:solidFill>
                          <a:schemeClr val="tx1"/>
                        </a:solidFill>
                      </a:endParaRPr>
                    </a:p>
                    <a:p>
                      <a:r>
                        <a:rPr lang="en-US" sz="1200" dirty="0" smtClean="0">
                          <a:solidFill>
                            <a:schemeClr val="tx1"/>
                          </a:solidFill>
                        </a:rPr>
                        <a:t>2. Market amounts </a:t>
                      </a:r>
                      <a:r>
                        <a:rPr lang="en-US" sz="1200" baseline="0" dirty="0" smtClean="0">
                          <a:solidFill>
                            <a:schemeClr val="tx1"/>
                          </a:solidFill>
                        </a:rPr>
                        <a:t>represent our best current costs estimates. </a:t>
                      </a:r>
                      <a:r>
                        <a:rPr lang="en-US" sz="1200" dirty="0" smtClean="0">
                          <a:solidFill>
                            <a:schemeClr val="tx1"/>
                          </a:solidFill>
                        </a:rPr>
                        <a:t>“Market” is defined as </a:t>
                      </a:r>
                      <a:r>
                        <a:rPr lang="en-US" sz="1200" u="sng" dirty="0" smtClean="0">
                          <a:solidFill>
                            <a:schemeClr val="tx1"/>
                          </a:solidFill>
                        </a:rPr>
                        <a:t>+</a:t>
                      </a:r>
                      <a:r>
                        <a:rPr lang="en-US" sz="1200" dirty="0" smtClean="0">
                          <a:solidFill>
                            <a:schemeClr val="tx1"/>
                          </a:solidFill>
                        </a:rPr>
                        <a:t> 10% of the market median for a job. The</a:t>
                      </a:r>
                      <a:r>
                        <a:rPr lang="en-US" sz="1200" baseline="0" dirty="0" smtClean="0">
                          <a:solidFill>
                            <a:schemeClr val="tx1"/>
                          </a:solidFill>
                        </a:rPr>
                        <a:t> cost </a:t>
                      </a:r>
                      <a:r>
                        <a:rPr lang="en-US" sz="1200" dirty="0" smtClean="0">
                          <a:solidFill>
                            <a:schemeClr val="tx1"/>
                          </a:solidFill>
                        </a:rPr>
                        <a:t>estimate for staff could be higher dependent on a new staff salary structure currently being considered. Any</a:t>
                      </a:r>
                      <a:r>
                        <a:rPr lang="en-US" sz="1200" baseline="0" dirty="0" smtClean="0">
                          <a:solidFill>
                            <a:schemeClr val="tx1"/>
                          </a:solidFill>
                        </a:rPr>
                        <a:t> additional costs </a:t>
                      </a:r>
                      <a:r>
                        <a:rPr lang="en-US" sz="1200" dirty="0" smtClean="0">
                          <a:solidFill>
                            <a:schemeClr val="tx1"/>
                          </a:solidFill>
                        </a:rPr>
                        <a:t>will be deferred to FY21 and beyond.</a:t>
                      </a:r>
                    </a:p>
                    <a:p>
                      <a:r>
                        <a:rPr lang="en-US" sz="1200" dirty="0" smtClean="0">
                          <a:solidFill>
                            <a:schemeClr val="tx1"/>
                          </a:solidFill>
                        </a:rPr>
                        <a:t>3. 1% for salary increases for all regular</a:t>
                      </a:r>
                      <a:r>
                        <a:rPr lang="en-US" sz="1200" baseline="0" dirty="0" smtClean="0">
                          <a:solidFill>
                            <a:schemeClr val="tx1"/>
                          </a:solidFill>
                        </a:rPr>
                        <a:t> </a:t>
                      </a:r>
                      <a:r>
                        <a:rPr lang="en-US" sz="1200" dirty="0" smtClean="0">
                          <a:solidFill>
                            <a:schemeClr val="tx1"/>
                          </a:solidFill>
                        </a:rPr>
                        <a:t>benefit eligible employees to help offset inflation</a:t>
                      </a:r>
                      <a:r>
                        <a:rPr lang="en-US" sz="1200" baseline="0" dirty="0" smtClean="0">
                          <a:solidFill>
                            <a:schemeClr val="tx1"/>
                          </a:solidFill>
                        </a:rPr>
                        <a:t> effects.</a:t>
                      </a:r>
                      <a:endParaRPr lang="en-US" sz="1200" dirty="0" smtClean="0">
                        <a:solidFill>
                          <a:schemeClr val="tx1"/>
                        </a:solidFill>
                      </a:endParaRPr>
                    </a:p>
                    <a:p>
                      <a:r>
                        <a:rPr lang="en-US" sz="1200" dirty="0" smtClean="0">
                          <a:solidFill>
                            <a:schemeClr val="tx1"/>
                          </a:solidFill>
                        </a:rPr>
                        <a:t>4. Increase salary cap from $42,000 to $50,000 (in FY20) for pension contribution factor (7.65%). (IRS and State of Alaska SBS cap will be</a:t>
                      </a:r>
                      <a:r>
                        <a:rPr lang="en-US" sz="1200" baseline="0" dirty="0" smtClean="0">
                          <a:solidFill>
                            <a:schemeClr val="tx1"/>
                          </a:solidFill>
                        </a:rPr>
                        <a:t> at</a:t>
                      </a:r>
                      <a:r>
                        <a:rPr lang="en-US" sz="1200" dirty="0" smtClean="0">
                          <a:solidFill>
                            <a:schemeClr val="tx1"/>
                          </a:solidFill>
                        </a:rPr>
                        <a:t> $132,900)</a:t>
                      </a:r>
                    </a:p>
                    <a:p>
                      <a:r>
                        <a:rPr lang="en-US" sz="1200" dirty="0" smtClean="0">
                          <a:solidFill>
                            <a:schemeClr val="tx1"/>
                          </a:solidFill>
                        </a:rPr>
                        <a:t>5. Estimated employee benefit cost increases that result from salary increases.</a:t>
                      </a:r>
                    </a:p>
                  </a:txBody>
                  <a:tcPr marL="6350" marR="6350" marT="6350" marB="0" anchor="ctr">
                    <a:noFill/>
                  </a:tcPr>
                </a:tc>
                <a:tc hMerge="1">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endParaRPr lang="en-US" sz="1000" b="0" i="0" u="none" strike="noStrike" dirty="0" smtClean="0">
                        <a:solidFill>
                          <a:srgbClr val="000000"/>
                        </a:solidFill>
                        <a:effectLst/>
                        <a:latin typeface="Arial" panose="020B0604020202020204" pitchFamily="34" charset="0"/>
                      </a:endParaRPr>
                    </a:p>
                  </a:txBody>
                  <a:tcPr marL="6350" marR="6350" marT="6350" marB="0" anchor="ctr"/>
                </a:tc>
                <a:tc hMerge="1">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marL="6350" marR="6350" marT="6350" marB="0" anchor="ctr"/>
                </a:tc>
                <a:tc hMerge="1">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endParaRPr lang="en-US" sz="1000" b="0" i="0" u="none" strike="noStrike" dirty="0" smtClean="0">
                        <a:solidFill>
                          <a:srgbClr val="FF0000"/>
                        </a:solidFill>
                        <a:effectLst/>
                        <a:latin typeface="Arial" panose="020B0604020202020204" pitchFamily="34" charset="0"/>
                      </a:endParaRPr>
                    </a:p>
                  </a:txBody>
                  <a:tcPr marL="6350" marR="6350" marT="6350" marB="0" anchor="ctr"/>
                </a:tc>
                <a:tc hMerge="1">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endParaRPr lang="en-US" sz="1000" b="0" i="0" u="none" strike="noStrike" dirty="0" smtClean="0">
                        <a:solidFill>
                          <a:srgbClr val="000000"/>
                        </a:solidFill>
                        <a:effectLst/>
                        <a:latin typeface="Arial" panose="020B0604020202020204" pitchFamily="34" charset="0"/>
                      </a:endParaRPr>
                    </a:p>
                  </a:txBody>
                  <a:tcPr marL="6350" marR="6350" marT="6350" marB="0" anchor="ctr"/>
                </a:tc>
                <a:tc hMerge="1">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endParaRPr lang="en-US" sz="1000" b="0" i="0" u="none" strike="noStrike" dirty="0" smtClean="0">
                        <a:solidFill>
                          <a:srgbClr val="FF0000"/>
                        </a:solidFill>
                        <a:effectLst/>
                        <a:latin typeface="Arial" panose="020B0604020202020204" pitchFamily="34" charset="0"/>
                      </a:endParaRPr>
                    </a:p>
                  </a:txBody>
                  <a:tcPr marL="6350" marR="6350" marT="6350" marB="0" anchor="ctr"/>
                </a:tc>
                <a:tc hMerge="1">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endParaRPr lang="en-US" sz="1000" b="0" i="0" u="none" strike="noStrike" dirty="0" smtClean="0">
                        <a:solidFill>
                          <a:srgbClr val="FF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xmlns="" val="1995868899"/>
                  </a:ext>
                </a:extLst>
              </a:tr>
            </a:tbl>
          </a:graphicData>
        </a:graphic>
      </p:graphicFrame>
      <p:sp>
        <p:nvSpPr>
          <p:cNvPr id="6" name="Slide Number Placeholder 5"/>
          <p:cNvSpPr>
            <a:spLocks noGrp="1"/>
          </p:cNvSpPr>
          <p:nvPr>
            <p:ph type="sldNum" sz="quarter" idx="12"/>
          </p:nvPr>
        </p:nvSpPr>
        <p:spPr/>
        <p:txBody>
          <a:bodyPr/>
          <a:lstStyle/>
          <a:p>
            <a:fld id="{7C022CCC-04DD-F140-994E-40EFFB674D69}" type="slidenum">
              <a:rPr lang="en-US" smtClean="0"/>
              <a:t>41</a:t>
            </a:fld>
            <a:endParaRPr lang="en-US" dirty="0"/>
          </a:p>
        </p:txBody>
      </p:sp>
    </p:spTree>
    <p:extLst>
      <p:ext uri="{BB962C8B-B14F-4D97-AF65-F5344CB8AC3E}">
        <p14:creationId xmlns:p14="http://schemas.microsoft.com/office/powerpoint/2010/main" val="10573159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259" y="55535"/>
            <a:ext cx="10515600" cy="628508"/>
          </a:xfrm>
        </p:spPr>
        <p:txBody>
          <a:bodyPr>
            <a:noAutofit/>
          </a:bodyPr>
          <a:lstStyle/>
          <a:p>
            <a:pPr algn="ctr"/>
            <a:r>
              <a:rPr lang="en-US" sz="4000" dirty="0" smtClean="0"/>
              <a:t>Timeline</a:t>
            </a:r>
            <a:endParaRPr lang="en-US" sz="4000" dirty="0"/>
          </a:p>
        </p:txBody>
      </p:sp>
      <p:sp>
        <p:nvSpPr>
          <p:cNvPr id="4" name="Slide Number Placeholder 3"/>
          <p:cNvSpPr>
            <a:spLocks noGrp="1"/>
          </p:cNvSpPr>
          <p:nvPr>
            <p:ph type="sldNum" sz="quarter" idx="12"/>
          </p:nvPr>
        </p:nvSpPr>
        <p:spPr/>
        <p:txBody>
          <a:bodyPr/>
          <a:lstStyle/>
          <a:p>
            <a:fld id="{7C022CCC-04DD-F140-994E-40EFFB674D69}" type="slidenum">
              <a:rPr lang="en-US" smtClean="0"/>
              <a:t>42</a:t>
            </a:fld>
            <a:endParaRPr lang="en-US" dirty="0"/>
          </a:p>
        </p:txBody>
      </p:sp>
      <p:graphicFrame>
        <p:nvGraphicFramePr>
          <p:cNvPr id="7" name="Content Placeholder 6"/>
          <p:cNvGraphicFramePr>
            <a:graphicFrameLocks noGrp="1"/>
          </p:cNvGraphicFramePr>
          <p:nvPr>
            <p:ph idx="1"/>
            <p:extLst/>
          </p:nvPr>
        </p:nvGraphicFramePr>
        <p:xfrm>
          <a:off x="514673" y="653214"/>
          <a:ext cx="10714666" cy="5559040"/>
        </p:xfrm>
        <a:graphic>
          <a:graphicData uri="http://schemas.openxmlformats.org/drawingml/2006/table">
            <a:tbl>
              <a:tblPr firstRow="1" bandRow="1">
                <a:tableStyleId>{5C22544A-7EE6-4342-B048-85BDC9FD1C3A}</a:tableStyleId>
              </a:tblPr>
              <a:tblGrid>
                <a:gridCol w="4184578">
                  <a:extLst>
                    <a:ext uri="{9D8B030D-6E8A-4147-A177-3AD203B41FA5}">
                      <a16:colId xmlns:a16="http://schemas.microsoft.com/office/drawing/2014/main" xmlns="" val="452807197"/>
                    </a:ext>
                  </a:extLst>
                </a:gridCol>
                <a:gridCol w="1149480">
                  <a:extLst>
                    <a:ext uri="{9D8B030D-6E8A-4147-A177-3AD203B41FA5}">
                      <a16:colId xmlns:a16="http://schemas.microsoft.com/office/drawing/2014/main" xmlns="" val="2240203635"/>
                    </a:ext>
                  </a:extLst>
                </a:gridCol>
                <a:gridCol w="1303262">
                  <a:extLst>
                    <a:ext uri="{9D8B030D-6E8A-4147-A177-3AD203B41FA5}">
                      <a16:colId xmlns:a16="http://schemas.microsoft.com/office/drawing/2014/main" xmlns="" val="1582477610"/>
                    </a:ext>
                  </a:extLst>
                </a:gridCol>
                <a:gridCol w="1359116">
                  <a:extLst>
                    <a:ext uri="{9D8B030D-6E8A-4147-A177-3AD203B41FA5}">
                      <a16:colId xmlns:a16="http://schemas.microsoft.com/office/drawing/2014/main" xmlns="" val="294872869"/>
                    </a:ext>
                  </a:extLst>
                </a:gridCol>
                <a:gridCol w="1359115">
                  <a:extLst>
                    <a:ext uri="{9D8B030D-6E8A-4147-A177-3AD203B41FA5}">
                      <a16:colId xmlns:a16="http://schemas.microsoft.com/office/drawing/2014/main" xmlns="" val="1786370054"/>
                    </a:ext>
                  </a:extLst>
                </a:gridCol>
                <a:gridCol w="1359115">
                  <a:extLst>
                    <a:ext uri="{9D8B030D-6E8A-4147-A177-3AD203B41FA5}">
                      <a16:colId xmlns:a16="http://schemas.microsoft.com/office/drawing/2014/main" xmlns="" val="1282830299"/>
                    </a:ext>
                  </a:extLst>
                </a:gridCol>
              </a:tblGrid>
              <a:tr h="511443">
                <a:tc>
                  <a:txBody>
                    <a:bodyPr/>
                    <a:lstStyle/>
                    <a:p>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Summer 2018</a:t>
                      </a:r>
                      <a:endParaRPr lang="en-US" sz="1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Fall 2018</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Winter 2019</a:t>
                      </a:r>
                    </a:p>
                  </a:txBody>
                  <a:tcPr/>
                </a:tc>
                <a:tc>
                  <a:txBody>
                    <a:bodyPr/>
                    <a:lstStyle/>
                    <a:p>
                      <a:pPr algn="ctr"/>
                      <a:r>
                        <a:rPr lang="en-US" sz="1400" dirty="0" smtClean="0"/>
                        <a:t>Spring 2019</a:t>
                      </a:r>
                      <a:endParaRPr lang="en-US" sz="1400" dirty="0"/>
                    </a:p>
                  </a:txBody>
                  <a:tcPr/>
                </a:tc>
                <a:tc>
                  <a:txBody>
                    <a:bodyPr/>
                    <a:lstStyle/>
                    <a:p>
                      <a:pPr algn="ctr"/>
                      <a:r>
                        <a:rPr lang="en-US" sz="1400" dirty="0" smtClean="0"/>
                        <a:t>Summer 2019</a:t>
                      </a:r>
                      <a:endParaRPr lang="en-US" sz="1400" dirty="0"/>
                    </a:p>
                  </a:txBody>
                  <a:tcPr/>
                </a:tc>
                <a:extLst>
                  <a:ext uri="{0D108BD9-81ED-4DB2-BD59-A6C34878D82A}">
                    <a16:rowId xmlns:a16="http://schemas.microsoft.com/office/drawing/2014/main" xmlns="" val="1822116120"/>
                  </a:ext>
                </a:extLst>
              </a:tr>
              <a:tr h="1083056">
                <a:tc>
                  <a:txBody>
                    <a:bodyPr/>
                    <a:lstStyle/>
                    <a:p>
                      <a:endParaRPr lang="en-US" sz="1600" dirty="0" smtClean="0"/>
                    </a:p>
                  </a:txBody>
                  <a:tcPr/>
                </a:tc>
                <a:tc gridSpan="5">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Communications</a:t>
                      </a:r>
                    </a:p>
                    <a:p>
                      <a:pPr marL="182880" marR="0" lvl="0" indent="-18288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bg1"/>
                          </a:solidFill>
                        </a:rPr>
                        <a:t>Webinar (Fall</a:t>
                      </a:r>
                      <a:r>
                        <a:rPr lang="en-US" sz="1400" baseline="0" dirty="0" smtClean="0">
                          <a:solidFill>
                            <a:schemeClr val="bg1"/>
                          </a:solidFill>
                        </a:rPr>
                        <a:t> 2018</a:t>
                      </a:r>
                      <a:r>
                        <a:rPr lang="en-US" sz="1400" dirty="0" smtClean="0">
                          <a:solidFill>
                            <a:schemeClr val="bg1"/>
                          </a:solidFill>
                        </a:rPr>
                        <a:t>)</a:t>
                      </a:r>
                    </a:p>
                    <a:p>
                      <a:pPr marL="182880" marR="0" lvl="0" indent="-18288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bg1"/>
                          </a:solidFill>
                        </a:rPr>
                        <a:t>Worksite meetings (TBD)</a:t>
                      </a:r>
                    </a:p>
                    <a:p>
                      <a:pPr marL="182880" marR="0" lvl="0" indent="-18288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bg1"/>
                          </a:solidFill>
                        </a:rPr>
                        <a:t>Regular updates to employees &amp; to FAQs</a:t>
                      </a:r>
                    </a:p>
                  </a:txBody>
                  <a:tcPr>
                    <a:solidFill>
                      <a:srgbClr val="4F81BD"/>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marL="182880" marR="0" lvl="0" indent="-18288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solidFill>
                          <a:schemeClr val="bg1"/>
                        </a:solidFill>
                      </a:endParaRPr>
                    </a:p>
                  </a:txBody>
                  <a:tcPr>
                    <a:solidFill>
                      <a:srgbClr val="4F81BD"/>
                    </a:solidFill>
                  </a:tcPr>
                </a:tc>
                <a:extLst>
                  <a:ext uri="{0D108BD9-81ED-4DB2-BD59-A6C34878D82A}">
                    <a16:rowId xmlns:a16="http://schemas.microsoft.com/office/drawing/2014/main" xmlns="" val="1635520364"/>
                  </a:ext>
                </a:extLst>
              </a:tr>
              <a:tr h="394360">
                <a:tc>
                  <a:txBody>
                    <a:bodyPr/>
                    <a:lstStyle/>
                    <a:p>
                      <a:pPr algn="l"/>
                      <a:r>
                        <a:rPr lang="en-US" sz="1600" dirty="0" smtClean="0">
                          <a:solidFill>
                            <a:schemeClr val="tx1"/>
                          </a:solidFill>
                        </a:rPr>
                        <a:t>Board of Regents</a:t>
                      </a:r>
                      <a:endParaRPr lang="en-US" sz="1600" dirty="0">
                        <a:solidFill>
                          <a:schemeClr val="tx1"/>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1"/>
                  </a:ext>
                </a:extLst>
              </a:tr>
              <a:tr h="394360">
                <a:tc>
                  <a:txBody>
                    <a:bodyPr/>
                    <a:lstStyle/>
                    <a:p>
                      <a:pPr algn="l"/>
                      <a:r>
                        <a:rPr lang="en-US" sz="1600" dirty="0" smtClean="0">
                          <a:solidFill>
                            <a:schemeClr val="tx1"/>
                          </a:solidFill>
                        </a:rPr>
                        <a:t>Governance / Unions</a:t>
                      </a:r>
                      <a:endParaRPr lang="en-US" sz="1600" dirty="0">
                        <a:solidFill>
                          <a:schemeClr val="tx1"/>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3092737470"/>
                  </a:ext>
                </a:extLst>
              </a:tr>
              <a:tr h="3943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Faculty salary</a:t>
                      </a:r>
                      <a:r>
                        <a:rPr lang="en-US" sz="1600" baseline="0" dirty="0" smtClean="0">
                          <a:solidFill>
                            <a:schemeClr val="tx1"/>
                          </a:solidFill>
                        </a:rPr>
                        <a:t> analysis</a:t>
                      </a:r>
                      <a:endParaRPr lang="en-US" sz="1600" dirty="0" smtClean="0">
                        <a:solidFill>
                          <a:schemeClr val="tx1"/>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269769757"/>
                  </a:ext>
                </a:extLst>
              </a:tr>
              <a:tr h="3943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Staff salary</a:t>
                      </a:r>
                      <a:r>
                        <a:rPr lang="en-US" sz="1600" baseline="0" dirty="0" smtClean="0">
                          <a:solidFill>
                            <a:schemeClr val="tx1"/>
                          </a:solidFill>
                        </a:rPr>
                        <a:t> analysis</a:t>
                      </a:r>
                      <a:endParaRPr lang="en-US" sz="1600" dirty="0" smtClean="0">
                        <a:solidFill>
                          <a:schemeClr val="tx1"/>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2165148430"/>
                  </a:ext>
                </a:extLst>
              </a:tr>
              <a:tr h="3943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Executive</a:t>
                      </a:r>
                      <a:r>
                        <a:rPr lang="en-US" sz="1600" baseline="0" dirty="0" smtClean="0">
                          <a:solidFill>
                            <a:schemeClr val="tx1"/>
                          </a:solidFill>
                        </a:rPr>
                        <a:t> salary analysis</a:t>
                      </a:r>
                      <a:endParaRPr lang="en-US" sz="1600" dirty="0" smtClean="0">
                        <a:solidFill>
                          <a:schemeClr val="tx1"/>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3866687803"/>
                  </a:ext>
                </a:extLst>
              </a:tr>
              <a:tr h="3943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Initial</a:t>
                      </a:r>
                      <a:r>
                        <a:rPr lang="en-US" sz="1600" baseline="0" dirty="0" smtClean="0">
                          <a:solidFill>
                            <a:schemeClr val="tx1"/>
                          </a:solidFill>
                        </a:rPr>
                        <a:t> </a:t>
                      </a:r>
                      <a:r>
                        <a:rPr lang="en-US" sz="1600" dirty="0" smtClean="0">
                          <a:solidFill>
                            <a:schemeClr val="tx1"/>
                          </a:solidFill>
                        </a:rPr>
                        <a:t>cost estimation</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3951988501"/>
                  </a:ext>
                </a:extLst>
              </a:tr>
              <a:tr h="394360">
                <a:tc>
                  <a:txBody>
                    <a:bodyPr/>
                    <a:lstStyle/>
                    <a:p>
                      <a:pPr algn="l"/>
                      <a:r>
                        <a:rPr lang="en-US" sz="1600" dirty="0" smtClean="0">
                          <a:solidFill>
                            <a:schemeClr val="tx1"/>
                          </a:solidFill>
                        </a:rPr>
                        <a:t>Final cost</a:t>
                      </a:r>
                      <a:r>
                        <a:rPr lang="en-US" sz="1600" baseline="0" dirty="0" smtClean="0">
                          <a:solidFill>
                            <a:schemeClr val="tx1"/>
                          </a:solidFill>
                        </a:rPr>
                        <a:t>ing</a:t>
                      </a:r>
                      <a:endParaRPr lang="en-US" sz="1600" dirty="0">
                        <a:solidFill>
                          <a:schemeClr val="tx1"/>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3126639609"/>
                  </a:ext>
                </a:extLst>
              </a:tr>
              <a:tr h="394360">
                <a:tc>
                  <a:txBody>
                    <a:bodyPr/>
                    <a:lstStyle/>
                    <a:p>
                      <a:pPr algn="l"/>
                      <a:r>
                        <a:rPr lang="en-US" sz="1600" dirty="0" smtClean="0">
                          <a:solidFill>
                            <a:schemeClr val="tx1"/>
                          </a:solidFill>
                        </a:rPr>
                        <a:t>Legislature</a:t>
                      </a:r>
                      <a:endParaRPr lang="en-US" sz="1600" dirty="0">
                        <a:solidFill>
                          <a:schemeClr val="tx1"/>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3117548761"/>
                  </a:ext>
                </a:extLst>
              </a:tr>
              <a:tr h="394360">
                <a:tc>
                  <a:txBody>
                    <a:bodyPr/>
                    <a:lstStyle/>
                    <a:p>
                      <a:pPr algn="l"/>
                      <a:r>
                        <a:rPr lang="en-US" sz="1600" dirty="0" smtClean="0">
                          <a:solidFill>
                            <a:schemeClr val="tx1"/>
                          </a:solidFill>
                        </a:rPr>
                        <a:t>Pay equity implementation</a:t>
                      </a:r>
                      <a:endParaRPr lang="en-US" sz="1600" dirty="0">
                        <a:solidFill>
                          <a:schemeClr val="tx1"/>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53887378"/>
                  </a:ext>
                </a:extLst>
              </a:tr>
              <a:tr h="394360">
                <a:tc>
                  <a:txBody>
                    <a:bodyPr/>
                    <a:lstStyle/>
                    <a:p>
                      <a:pPr algn="l"/>
                      <a:r>
                        <a:rPr lang="en-US" sz="1600" dirty="0" smtClean="0">
                          <a:solidFill>
                            <a:schemeClr val="tx1"/>
                          </a:solidFill>
                        </a:rPr>
                        <a:t>Market, inflation,</a:t>
                      </a:r>
                      <a:r>
                        <a:rPr lang="en-US" sz="1600" baseline="0" dirty="0" smtClean="0">
                          <a:solidFill>
                            <a:schemeClr val="tx1"/>
                          </a:solidFill>
                        </a:rPr>
                        <a:t> and pension implementation*</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528052991"/>
                  </a:ext>
                </a:extLst>
              </a:tr>
            </a:tbl>
          </a:graphicData>
        </a:graphic>
      </p:graphicFrame>
      <p:sp>
        <p:nvSpPr>
          <p:cNvPr id="16" name="Rectangle 15"/>
          <p:cNvSpPr/>
          <p:nvPr/>
        </p:nvSpPr>
        <p:spPr>
          <a:xfrm>
            <a:off x="7505856" y="5059184"/>
            <a:ext cx="1379352" cy="2885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5143983" y="2683248"/>
            <a:ext cx="233304" cy="3145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6124256" y="4282820"/>
            <a:ext cx="707068" cy="30039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a:off x="8063023" y="4644764"/>
            <a:ext cx="432196" cy="30114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p:nvSpPr>
        <p:spPr>
          <a:xfrm>
            <a:off x="4851017" y="3081414"/>
            <a:ext cx="3035683" cy="2873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5486399" y="3492223"/>
            <a:ext cx="3046920" cy="26771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B050"/>
              </a:solidFill>
            </a:endParaRPr>
          </a:p>
        </p:txBody>
      </p:sp>
      <p:sp>
        <p:nvSpPr>
          <p:cNvPr id="25" name="Rectangle 24"/>
          <p:cNvSpPr/>
          <p:nvPr/>
        </p:nvSpPr>
        <p:spPr>
          <a:xfrm>
            <a:off x="6225540" y="3895241"/>
            <a:ext cx="1661160" cy="2791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a:off x="6384817" y="2693408"/>
            <a:ext cx="233303" cy="315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p:nvSpPr>
        <p:spPr>
          <a:xfrm>
            <a:off x="5884639" y="2317118"/>
            <a:ext cx="233303" cy="315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p:nvSpPr>
        <p:spPr>
          <a:xfrm>
            <a:off x="7747613" y="2699296"/>
            <a:ext cx="233303" cy="315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p:nvSpPr>
        <p:spPr>
          <a:xfrm>
            <a:off x="8302922" y="2338665"/>
            <a:ext cx="233303" cy="315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9110409" y="2693408"/>
            <a:ext cx="233303" cy="315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p:nvSpPr>
        <p:spPr>
          <a:xfrm>
            <a:off x="9691994" y="2317118"/>
            <a:ext cx="233303" cy="315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10473205" y="2683248"/>
            <a:ext cx="251510" cy="315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8533319" y="5468457"/>
            <a:ext cx="1284577" cy="2885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514673" y="6385023"/>
            <a:ext cx="3127687" cy="307777"/>
          </a:xfrm>
          <a:prstGeom prst="rect">
            <a:avLst/>
          </a:prstGeom>
          <a:noFill/>
        </p:spPr>
        <p:txBody>
          <a:bodyPr wrap="square" rtlCol="0">
            <a:spAutoFit/>
          </a:bodyPr>
          <a:lstStyle/>
          <a:p>
            <a:r>
              <a:rPr lang="en-US" sz="1400" dirty="0" smtClean="0"/>
              <a:t>* Subject to funding.</a:t>
            </a:r>
            <a:endParaRPr lang="en-US" sz="1400" dirty="0"/>
          </a:p>
        </p:txBody>
      </p:sp>
      <p:sp>
        <p:nvSpPr>
          <p:cNvPr id="32" name="Rectangle 31"/>
          <p:cNvSpPr/>
          <p:nvPr/>
        </p:nvSpPr>
        <p:spPr>
          <a:xfrm>
            <a:off x="9817897" y="5865865"/>
            <a:ext cx="1336058" cy="2885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a:off x="6893207" y="2317118"/>
            <a:ext cx="233303" cy="315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48983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 More Information</a:t>
            </a:r>
            <a:endParaRPr lang="en-US" dirty="0"/>
          </a:p>
        </p:txBody>
      </p:sp>
      <p:sp>
        <p:nvSpPr>
          <p:cNvPr id="3" name="Content Placeholder 2"/>
          <p:cNvSpPr>
            <a:spLocks noGrp="1"/>
          </p:cNvSpPr>
          <p:nvPr>
            <p:ph idx="1"/>
          </p:nvPr>
        </p:nvSpPr>
        <p:spPr>
          <a:xfrm>
            <a:off x="945222" y="1600201"/>
            <a:ext cx="10408578" cy="4525963"/>
          </a:xfrm>
        </p:spPr>
        <p:txBody>
          <a:bodyPr>
            <a:normAutofit/>
          </a:bodyPr>
          <a:lstStyle/>
          <a:p>
            <a:endParaRPr lang="en-US" sz="2400" dirty="0"/>
          </a:p>
          <a:p>
            <a:endParaRPr lang="en-US" sz="2400" dirty="0"/>
          </a:p>
          <a:p>
            <a:pPr marL="0" indent="0" algn="ctr">
              <a:buNone/>
            </a:pPr>
            <a:r>
              <a:rPr lang="en-US" sz="2400" dirty="0" smtClean="0"/>
              <a:t>FAQs (periodically updated): </a:t>
            </a:r>
          </a:p>
          <a:p>
            <a:pPr marL="0" indent="0" algn="ctr">
              <a:buNone/>
            </a:pPr>
            <a:r>
              <a:rPr lang="en-US" sz="2400" dirty="0" smtClean="0">
                <a:hlinkClick r:id="rId2"/>
              </a:rPr>
              <a:t>https</a:t>
            </a:r>
            <a:r>
              <a:rPr lang="en-US" sz="2400" dirty="0">
                <a:hlinkClick r:id="rId2"/>
              </a:rPr>
              <a:t>://alaska.edu/classification/compensation-review</a:t>
            </a:r>
            <a:r>
              <a:rPr lang="en-US" sz="2400" dirty="0" smtClean="0">
                <a:hlinkClick r:id="rId2"/>
              </a:rPr>
              <a:t>/</a:t>
            </a:r>
            <a:endParaRPr lang="en-US" sz="2400" dirty="0" smtClean="0"/>
          </a:p>
          <a:p>
            <a:pPr marL="0" indent="0" algn="ctr">
              <a:buNone/>
            </a:pPr>
            <a:endParaRPr lang="en-US" sz="2400" dirty="0"/>
          </a:p>
          <a:p>
            <a:pPr marL="0" indent="0" algn="ctr">
              <a:buNone/>
            </a:pPr>
            <a:r>
              <a:rPr lang="en-US" sz="2400" dirty="0" smtClean="0"/>
              <a:t>Board of Regents, September 2018 presentation: </a:t>
            </a:r>
          </a:p>
          <a:p>
            <a:pPr marL="0" indent="0" algn="ctr">
              <a:buNone/>
            </a:pPr>
            <a:r>
              <a:rPr lang="en-US" sz="2400" dirty="0" smtClean="0"/>
              <a:t>Link:</a:t>
            </a:r>
            <a:r>
              <a:rPr lang="en-US" sz="2400" dirty="0" smtClean="0">
                <a:solidFill>
                  <a:srgbClr val="00B050"/>
                </a:solidFill>
              </a:rPr>
              <a:t> </a:t>
            </a:r>
            <a:r>
              <a:rPr lang="en-US" sz="2400" dirty="0" smtClean="0">
                <a:solidFill>
                  <a:srgbClr val="00B050"/>
                </a:solidFill>
                <a:hlinkClick r:id="rId3" invalidUrl="https://www.boarddocs.com/ak/alaska/Board.nsf/files/B4DSDA6BD658/$file/HR Compensation Discussion__9_7_18_FINAL.pdf"/>
              </a:rPr>
              <a:t>Total Compensation Review Sept. 14, 2018 </a:t>
            </a:r>
            <a:endParaRPr lang="en-US" sz="2400" dirty="0">
              <a:solidFill>
                <a:srgbClr val="00B050"/>
              </a:solidFill>
            </a:endParaRPr>
          </a:p>
          <a:p>
            <a:pPr marL="0" indent="0" algn="ctr">
              <a:buNone/>
            </a:pPr>
            <a:endParaRPr lang="en-US" sz="2400" dirty="0">
              <a:solidFill>
                <a:srgbClr val="00B050"/>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7C022CCC-04DD-F140-994E-40EFFB674D69}" type="slidenum">
              <a:rPr lang="en-US" smtClean="0"/>
              <a:pPr/>
              <a:t>43</a:t>
            </a:fld>
            <a:endParaRPr lang="en-US" dirty="0"/>
          </a:p>
        </p:txBody>
      </p:sp>
    </p:spTree>
    <p:extLst>
      <p:ext uri="{BB962C8B-B14F-4D97-AF65-F5344CB8AC3E}">
        <p14:creationId xmlns:p14="http://schemas.microsoft.com/office/powerpoint/2010/main" val="34637814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819"/>
            <a:ext cx="10515600" cy="864524"/>
          </a:xfrm>
        </p:spPr>
        <p:txBody>
          <a:bodyPr/>
          <a:lstStyle/>
          <a:p>
            <a:pPr algn="ctr"/>
            <a:r>
              <a:rPr lang="en-US" sz="4000" dirty="0" smtClean="0"/>
              <a:t>FY20 Request </a:t>
            </a:r>
            <a:r>
              <a:rPr lang="en-US" sz="3200" i="1" dirty="0" smtClean="0"/>
              <a:t>– </a:t>
            </a:r>
            <a:r>
              <a:rPr lang="en-US" sz="3200" b="1" i="1" dirty="0" smtClean="0"/>
              <a:t>Title IX / culture of respect     </a:t>
            </a:r>
            <a:r>
              <a:rPr lang="en-US" sz="3200" i="1" dirty="0" smtClean="0"/>
              <a:t>$1.8M</a:t>
            </a:r>
            <a:endParaRPr lang="en-US" sz="3200" i="1" dirty="0"/>
          </a:p>
        </p:txBody>
      </p:sp>
      <p:sp>
        <p:nvSpPr>
          <p:cNvPr id="3" name="Content Placeholder 2"/>
          <p:cNvSpPr>
            <a:spLocks noGrp="1"/>
          </p:cNvSpPr>
          <p:nvPr>
            <p:ph idx="1"/>
          </p:nvPr>
        </p:nvSpPr>
        <p:spPr>
          <a:xfrm>
            <a:off x="838200" y="1184444"/>
            <a:ext cx="10515600" cy="5247178"/>
          </a:xfrm>
        </p:spPr>
        <p:txBody>
          <a:bodyPr>
            <a:noAutofit/>
          </a:bodyPr>
          <a:lstStyle/>
          <a:p>
            <a:pPr marL="0" indent="0">
              <a:buNone/>
            </a:pPr>
            <a:r>
              <a:rPr lang="en-US" sz="3200" dirty="0" smtClean="0">
                <a:latin typeface="+mj-lt"/>
              </a:rPr>
              <a:t>Build Staff capacity across the university to:</a:t>
            </a:r>
          </a:p>
          <a:p>
            <a:pPr lvl="1"/>
            <a:r>
              <a:rPr lang="en-US" sz="3200" dirty="0" smtClean="0">
                <a:latin typeface="+mj-lt"/>
              </a:rPr>
              <a:t>Grow </a:t>
            </a:r>
            <a:r>
              <a:rPr lang="en-US" sz="3200" dirty="0">
                <a:latin typeface="+mj-lt"/>
              </a:rPr>
              <a:t>a culture that values respect, service, safety, and </a:t>
            </a:r>
            <a:r>
              <a:rPr lang="en-US" sz="3200" dirty="0" smtClean="0">
                <a:latin typeface="+mj-lt"/>
              </a:rPr>
              <a:t>compliance</a:t>
            </a:r>
          </a:p>
          <a:p>
            <a:pPr lvl="1"/>
            <a:r>
              <a:rPr lang="en-US" sz="3200" dirty="0">
                <a:latin typeface="+mj-lt"/>
              </a:rPr>
              <a:t>Provide compassionate, prompt and effective responses to an increasing number of reports</a:t>
            </a:r>
          </a:p>
          <a:p>
            <a:pPr lvl="1"/>
            <a:r>
              <a:rPr lang="en-US" sz="3200" dirty="0">
                <a:latin typeface="+mj-lt"/>
              </a:rPr>
              <a:t>Provide proactive supervisory coaching and behavioral </a:t>
            </a:r>
            <a:r>
              <a:rPr lang="en-US" sz="3200" dirty="0" smtClean="0">
                <a:latin typeface="+mj-lt"/>
              </a:rPr>
              <a:t>interventions</a:t>
            </a:r>
          </a:p>
          <a:p>
            <a:pPr lvl="1"/>
            <a:r>
              <a:rPr lang="en-US" sz="3200" dirty="0" smtClean="0">
                <a:latin typeface="+mj-lt"/>
              </a:rPr>
              <a:t>Analyze </a:t>
            </a:r>
            <a:r>
              <a:rPr lang="en-US" sz="3200" dirty="0">
                <a:latin typeface="+mj-lt"/>
              </a:rPr>
              <a:t>data and develop appropriate tools to measure organizational culture </a:t>
            </a:r>
          </a:p>
          <a:p>
            <a:pPr lvl="1"/>
            <a:r>
              <a:rPr lang="en-US" sz="3200" dirty="0">
                <a:latin typeface="+mj-lt"/>
              </a:rPr>
              <a:t>Design training and program strategies to address areas needing </a:t>
            </a:r>
            <a:r>
              <a:rPr lang="en-US" sz="3200" dirty="0" smtClean="0">
                <a:latin typeface="+mj-lt"/>
              </a:rPr>
              <a:t>improvement</a:t>
            </a:r>
            <a:endParaRPr lang="en-US" sz="3200" dirty="0">
              <a:latin typeface="+mj-lt"/>
            </a:endParaRPr>
          </a:p>
        </p:txBody>
      </p:sp>
      <p:sp>
        <p:nvSpPr>
          <p:cNvPr id="4" name="Slide Number Placeholder 3"/>
          <p:cNvSpPr>
            <a:spLocks noGrp="1"/>
          </p:cNvSpPr>
          <p:nvPr>
            <p:ph type="sldNum" sz="quarter" idx="12"/>
          </p:nvPr>
        </p:nvSpPr>
        <p:spPr/>
        <p:txBody>
          <a:bodyPr/>
          <a:lstStyle/>
          <a:p>
            <a:fld id="{C4736C24-816A-4C93-B10F-DAAB356A1CF2}" type="slidenum">
              <a:rPr lang="en-US" smtClean="0"/>
              <a:t>44</a:t>
            </a:fld>
            <a:endParaRPr lang="en-US" dirty="0"/>
          </a:p>
        </p:txBody>
      </p:sp>
    </p:spTree>
    <p:extLst>
      <p:ext uri="{BB962C8B-B14F-4D97-AF65-F5344CB8AC3E}">
        <p14:creationId xmlns:p14="http://schemas.microsoft.com/office/powerpoint/2010/main" val="23956495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966"/>
            <a:ext cx="10515600" cy="865250"/>
          </a:xfrm>
        </p:spPr>
        <p:txBody>
          <a:bodyPr>
            <a:normAutofit/>
          </a:bodyPr>
          <a:lstStyle/>
          <a:p>
            <a:pPr algn="ctr"/>
            <a:r>
              <a:rPr lang="en-US" sz="4000" dirty="0" smtClean="0"/>
              <a:t>FY20 Request </a:t>
            </a:r>
            <a:r>
              <a:rPr lang="en-US" sz="3200" dirty="0" smtClean="0"/>
              <a:t>– </a:t>
            </a:r>
            <a:r>
              <a:rPr lang="en-US" sz="3200" b="1" i="1" dirty="0"/>
              <a:t>C</a:t>
            </a:r>
            <a:r>
              <a:rPr lang="en-US" sz="3200" b="1" i="1" dirty="0" smtClean="0"/>
              <a:t>ontinuing operating costs     </a:t>
            </a:r>
            <a:r>
              <a:rPr lang="en-US" sz="3200" i="1" dirty="0" smtClean="0"/>
              <a:t>$12.5M</a:t>
            </a:r>
            <a:endParaRPr lang="en-US" sz="3200" i="1" dirty="0"/>
          </a:p>
        </p:txBody>
      </p:sp>
      <p:sp>
        <p:nvSpPr>
          <p:cNvPr id="3" name="Content Placeholder 2"/>
          <p:cNvSpPr>
            <a:spLocks noGrp="1"/>
          </p:cNvSpPr>
          <p:nvPr>
            <p:ph idx="1"/>
          </p:nvPr>
        </p:nvSpPr>
        <p:spPr>
          <a:xfrm>
            <a:off x="838200" y="1266092"/>
            <a:ext cx="10515600" cy="4910871"/>
          </a:xfrm>
        </p:spPr>
        <p:txBody>
          <a:bodyPr>
            <a:normAutofit/>
          </a:bodyPr>
          <a:lstStyle/>
          <a:p>
            <a:pPr marL="0" indent="0">
              <a:spcBef>
                <a:spcPts val="0"/>
              </a:spcBef>
              <a:buNone/>
            </a:pPr>
            <a:r>
              <a:rPr lang="en-US" dirty="0" smtClean="0">
                <a:latin typeface="+mj-lt"/>
              </a:rPr>
              <a:t>Facilities Maintenance ($9.8M) and </a:t>
            </a:r>
            <a:r>
              <a:rPr lang="en-US" dirty="0">
                <a:latin typeface="+mj-lt"/>
              </a:rPr>
              <a:t>Utility </a:t>
            </a:r>
            <a:r>
              <a:rPr lang="en-US" dirty="0" smtClean="0">
                <a:latin typeface="+mj-lt"/>
              </a:rPr>
              <a:t>Cost Increase ($1.3M)</a:t>
            </a:r>
          </a:p>
          <a:p>
            <a:pPr marL="342900" indent="-320675">
              <a:spcBef>
                <a:spcPts val="0"/>
              </a:spcBef>
              <a:buNone/>
            </a:pPr>
            <a:r>
              <a:rPr lang="en-US" dirty="0" smtClean="0">
                <a:latin typeface="+mj-lt"/>
              </a:rPr>
              <a:t>	Annual </a:t>
            </a:r>
            <a:r>
              <a:rPr lang="en-US" dirty="0">
                <a:latin typeface="+mj-lt"/>
              </a:rPr>
              <a:t>upkeep necessary to slow accumulation of </a:t>
            </a:r>
            <a:r>
              <a:rPr lang="en-US" dirty="0" smtClean="0">
                <a:latin typeface="+mj-lt"/>
              </a:rPr>
              <a:t>deferred maintenance backlog and reduce </a:t>
            </a:r>
            <a:r>
              <a:rPr lang="en-US" dirty="0">
                <a:latin typeface="+mj-lt"/>
              </a:rPr>
              <a:t>risk of localized mission </a:t>
            </a:r>
            <a:r>
              <a:rPr lang="en-US" dirty="0" smtClean="0">
                <a:latin typeface="+mj-lt"/>
              </a:rPr>
              <a:t>failure. Utility cost increases for electricity</a:t>
            </a:r>
            <a:r>
              <a:rPr lang="en-US" dirty="0">
                <a:latin typeface="+mj-lt"/>
              </a:rPr>
              <a:t>, natural gas rate increases; coal transport and ash </a:t>
            </a:r>
            <a:r>
              <a:rPr lang="en-US" dirty="0" smtClean="0">
                <a:latin typeface="+mj-lt"/>
              </a:rPr>
              <a:t>disposal. ($11.1M)</a:t>
            </a:r>
            <a:endParaRPr lang="en-US" dirty="0">
              <a:latin typeface="+mj-lt"/>
            </a:endParaRPr>
          </a:p>
          <a:p>
            <a:pPr marL="91440" indent="-91440">
              <a:spcBef>
                <a:spcPts val="0"/>
              </a:spcBef>
            </a:pPr>
            <a:endParaRPr lang="en-US" dirty="0">
              <a:latin typeface="+mj-lt"/>
            </a:endParaRPr>
          </a:p>
          <a:p>
            <a:pPr marL="0" indent="0">
              <a:spcBef>
                <a:spcPts val="0"/>
              </a:spcBef>
              <a:buNone/>
            </a:pPr>
            <a:r>
              <a:rPr lang="en-US" dirty="0" smtClean="0">
                <a:latin typeface="+mj-lt"/>
              </a:rPr>
              <a:t>Technology </a:t>
            </a:r>
            <a:r>
              <a:rPr lang="en-US" dirty="0">
                <a:latin typeface="+mj-lt"/>
              </a:rPr>
              <a:t>(hardware/software, licensing, </a:t>
            </a:r>
            <a:r>
              <a:rPr lang="en-US" dirty="0" smtClean="0">
                <a:latin typeface="+mj-lt"/>
              </a:rPr>
              <a:t>subscriptions)</a:t>
            </a:r>
          </a:p>
          <a:p>
            <a:pPr marL="342900" indent="-90488">
              <a:spcBef>
                <a:spcPts val="0"/>
              </a:spcBef>
              <a:buNone/>
            </a:pPr>
            <a:r>
              <a:rPr lang="en-US" dirty="0" smtClean="0">
                <a:latin typeface="+mj-lt"/>
              </a:rPr>
              <a:t>	Systemwide </a:t>
            </a:r>
            <a:r>
              <a:rPr lang="en-US" dirty="0">
                <a:latin typeface="+mj-lt"/>
              </a:rPr>
              <a:t>technology reinvestment for maintenance, licensing renewals, subscriptions for online scientific, academic, </a:t>
            </a:r>
            <a:r>
              <a:rPr lang="en-US" dirty="0" smtClean="0">
                <a:latin typeface="+mj-lt"/>
              </a:rPr>
              <a:t>other educational </a:t>
            </a:r>
            <a:r>
              <a:rPr lang="en-US" dirty="0">
                <a:latin typeface="+mj-lt"/>
              </a:rPr>
              <a:t>and research </a:t>
            </a:r>
            <a:r>
              <a:rPr lang="en-US" dirty="0" smtClean="0">
                <a:latin typeface="+mj-lt"/>
              </a:rPr>
              <a:t>data. (</a:t>
            </a:r>
            <a:r>
              <a:rPr lang="en-US" dirty="0">
                <a:latin typeface="+mj-lt"/>
              </a:rPr>
              <a:t>$</a:t>
            </a:r>
            <a:r>
              <a:rPr lang="en-US" dirty="0" smtClean="0">
                <a:latin typeface="+mj-lt"/>
              </a:rPr>
              <a:t>1.0M)</a:t>
            </a:r>
          </a:p>
          <a:p>
            <a:pPr marL="0" indent="0">
              <a:spcBef>
                <a:spcPts val="0"/>
              </a:spcBef>
              <a:buNone/>
            </a:pPr>
            <a:endParaRPr lang="en-US" dirty="0">
              <a:latin typeface="+mj-lt"/>
            </a:endParaRPr>
          </a:p>
          <a:p>
            <a:pPr marL="0" indent="0">
              <a:spcBef>
                <a:spcPts val="0"/>
              </a:spcBef>
              <a:buNone/>
            </a:pPr>
            <a:r>
              <a:rPr lang="en-US" dirty="0" smtClean="0">
                <a:latin typeface="+mj-lt"/>
              </a:rPr>
              <a:t>Campus safety positions and insurance premiums. ($.4M)</a:t>
            </a:r>
          </a:p>
          <a:p>
            <a:pPr marL="91440" indent="-91440">
              <a:spcBef>
                <a:spcPts val="0"/>
              </a:spcBef>
              <a:buNone/>
            </a:pPr>
            <a:endParaRPr lang="en-US" dirty="0">
              <a:latin typeface="+mj-lt"/>
            </a:endParaRPr>
          </a:p>
          <a:p>
            <a:pPr marL="91440" indent="-91440">
              <a:spcBef>
                <a:spcPts val="0"/>
              </a:spcBef>
              <a:buNone/>
            </a:pPr>
            <a:endParaRPr lang="en-US" dirty="0">
              <a:latin typeface="+mj-lt"/>
            </a:endParaRPr>
          </a:p>
          <a:p>
            <a:pPr marL="0" indent="0">
              <a:buNone/>
            </a:pPr>
            <a:endParaRPr lang="en-US" dirty="0"/>
          </a:p>
        </p:txBody>
      </p:sp>
      <p:sp>
        <p:nvSpPr>
          <p:cNvPr id="4" name="Slide Number Placeholder 3"/>
          <p:cNvSpPr>
            <a:spLocks noGrp="1"/>
          </p:cNvSpPr>
          <p:nvPr>
            <p:ph type="sldNum" sz="quarter" idx="12"/>
          </p:nvPr>
        </p:nvSpPr>
        <p:spPr/>
        <p:txBody>
          <a:bodyPr/>
          <a:lstStyle/>
          <a:p>
            <a:fld id="{C4736C24-816A-4C93-B10F-DAAB356A1CF2}" type="slidenum">
              <a:rPr lang="en-US" smtClean="0"/>
              <a:t>45</a:t>
            </a:fld>
            <a:endParaRPr lang="en-US" dirty="0"/>
          </a:p>
        </p:txBody>
      </p:sp>
    </p:spTree>
    <p:extLst>
      <p:ext uri="{BB962C8B-B14F-4D97-AF65-F5344CB8AC3E}">
        <p14:creationId xmlns:p14="http://schemas.microsoft.com/office/powerpoint/2010/main" val="1291560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184"/>
            <a:ext cx="10515600" cy="740468"/>
          </a:xfrm>
        </p:spPr>
        <p:txBody>
          <a:bodyPr/>
          <a:lstStyle/>
          <a:p>
            <a:pPr algn="ctr"/>
            <a:r>
              <a:rPr lang="en-US" sz="4000" dirty="0" smtClean="0"/>
              <a:t>FY20 Request </a:t>
            </a:r>
            <a:r>
              <a:rPr lang="en-US" sz="3200" i="1" dirty="0" smtClean="0"/>
              <a:t>– </a:t>
            </a:r>
            <a:r>
              <a:rPr lang="en-US" sz="3200" b="1" i="1" dirty="0" smtClean="0"/>
              <a:t>Focus Areas      </a:t>
            </a:r>
            <a:r>
              <a:rPr lang="en-US" sz="3200" i="1" dirty="0" smtClean="0"/>
              <a:t>$10.0M</a:t>
            </a:r>
            <a:endParaRPr lang="en-US" sz="3200" i="1" dirty="0"/>
          </a:p>
        </p:txBody>
      </p:sp>
      <p:sp>
        <p:nvSpPr>
          <p:cNvPr id="3" name="Content Placeholder 2"/>
          <p:cNvSpPr>
            <a:spLocks noGrp="1"/>
          </p:cNvSpPr>
          <p:nvPr>
            <p:ph idx="1"/>
          </p:nvPr>
        </p:nvSpPr>
        <p:spPr>
          <a:xfrm>
            <a:off x="838200" y="1496291"/>
            <a:ext cx="10515600" cy="4572000"/>
          </a:xfrm>
        </p:spPr>
        <p:txBody>
          <a:bodyPr>
            <a:normAutofit fontScale="92500" lnSpcReduction="10000"/>
          </a:bodyPr>
          <a:lstStyle/>
          <a:p>
            <a:pPr marL="91440" indent="-91440">
              <a:lnSpc>
                <a:spcPct val="100000"/>
              </a:lnSpc>
              <a:spcBef>
                <a:spcPts val="0"/>
              </a:spcBef>
            </a:pPr>
            <a:r>
              <a:rPr lang="en-US" sz="3600" dirty="0">
                <a:latin typeface="+mj-lt"/>
              </a:rPr>
              <a:t>Economic Development</a:t>
            </a:r>
          </a:p>
          <a:p>
            <a:pPr marL="91440" indent="-91440">
              <a:lnSpc>
                <a:spcPct val="100000"/>
              </a:lnSpc>
              <a:spcBef>
                <a:spcPts val="0"/>
              </a:spcBef>
            </a:pPr>
            <a:endParaRPr lang="en-US" sz="3600" dirty="0" smtClean="0">
              <a:latin typeface="+mj-lt"/>
            </a:endParaRPr>
          </a:p>
          <a:p>
            <a:pPr marL="91440" indent="-91440">
              <a:lnSpc>
                <a:spcPct val="100000"/>
              </a:lnSpc>
              <a:spcBef>
                <a:spcPts val="0"/>
              </a:spcBef>
            </a:pPr>
            <a:r>
              <a:rPr lang="en-US" sz="3600" dirty="0">
                <a:latin typeface="+mj-lt"/>
              </a:rPr>
              <a:t>Grow Our </a:t>
            </a:r>
            <a:r>
              <a:rPr lang="en-US" sz="3600" dirty="0" smtClean="0">
                <a:latin typeface="+mj-lt"/>
              </a:rPr>
              <a:t>Own Workforce</a:t>
            </a:r>
            <a:endParaRPr lang="en-US" sz="3600" dirty="0">
              <a:latin typeface="+mj-lt"/>
            </a:endParaRPr>
          </a:p>
          <a:p>
            <a:pPr marL="91440" indent="-91440">
              <a:lnSpc>
                <a:spcPct val="100000"/>
              </a:lnSpc>
              <a:spcBef>
                <a:spcPts val="0"/>
              </a:spcBef>
            </a:pPr>
            <a:endParaRPr lang="en-US" sz="3600" dirty="0" smtClean="0">
              <a:latin typeface="+mj-lt"/>
            </a:endParaRPr>
          </a:p>
          <a:p>
            <a:pPr marL="91440" indent="-91440">
              <a:lnSpc>
                <a:spcPct val="100000"/>
              </a:lnSpc>
              <a:spcBef>
                <a:spcPts val="0"/>
              </a:spcBef>
            </a:pPr>
            <a:r>
              <a:rPr lang="en-US" sz="3600" dirty="0" smtClean="0">
                <a:latin typeface="+mj-lt"/>
              </a:rPr>
              <a:t>Research </a:t>
            </a:r>
            <a:endParaRPr lang="en-US" sz="3600" dirty="0">
              <a:latin typeface="+mj-lt"/>
            </a:endParaRPr>
          </a:p>
          <a:p>
            <a:pPr marL="91440" indent="-91440">
              <a:lnSpc>
                <a:spcPct val="100000"/>
              </a:lnSpc>
              <a:spcBef>
                <a:spcPts val="0"/>
              </a:spcBef>
            </a:pPr>
            <a:endParaRPr lang="en-US" sz="3600" dirty="0" smtClean="0">
              <a:latin typeface="+mj-lt"/>
            </a:endParaRPr>
          </a:p>
          <a:p>
            <a:pPr marL="91440" indent="-91440">
              <a:lnSpc>
                <a:spcPct val="100000"/>
              </a:lnSpc>
              <a:spcBef>
                <a:spcPts val="0"/>
              </a:spcBef>
            </a:pPr>
            <a:r>
              <a:rPr lang="en-US" sz="3600" dirty="0" smtClean="0">
                <a:latin typeface="+mj-lt"/>
              </a:rPr>
              <a:t>Recruit and Retain</a:t>
            </a:r>
            <a:endParaRPr lang="en-US" sz="3600" dirty="0">
              <a:latin typeface="+mj-lt"/>
            </a:endParaRPr>
          </a:p>
          <a:p>
            <a:pPr marL="0" indent="0">
              <a:lnSpc>
                <a:spcPct val="100000"/>
              </a:lnSpc>
              <a:spcBef>
                <a:spcPts val="0"/>
              </a:spcBef>
              <a:buNone/>
            </a:pPr>
            <a:endParaRPr lang="en-US" sz="3600" dirty="0">
              <a:latin typeface="+mj-lt"/>
            </a:endParaRPr>
          </a:p>
          <a:p>
            <a:pPr marL="91440" indent="-91440">
              <a:lnSpc>
                <a:spcPct val="100000"/>
              </a:lnSpc>
              <a:spcBef>
                <a:spcPts val="0"/>
              </a:spcBef>
            </a:pPr>
            <a:r>
              <a:rPr lang="en-US" sz="3600" dirty="0">
                <a:latin typeface="+mj-lt"/>
              </a:rPr>
              <a:t>Operate More Cost Effectively</a:t>
            </a:r>
          </a:p>
          <a:p>
            <a:pPr marL="0" indent="0">
              <a:lnSpc>
                <a:spcPct val="100000"/>
              </a:lnSpc>
              <a:spcBef>
                <a:spcPts val="0"/>
              </a:spcBef>
              <a:buNone/>
            </a:pPr>
            <a:endParaRPr lang="en-US" dirty="0">
              <a:latin typeface="+mj-lt"/>
            </a:endParaRPr>
          </a:p>
        </p:txBody>
      </p:sp>
      <p:sp>
        <p:nvSpPr>
          <p:cNvPr id="4" name="Slide Number Placeholder 3"/>
          <p:cNvSpPr>
            <a:spLocks noGrp="1"/>
          </p:cNvSpPr>
          <p:nvPr>
            <p:ph type="sldNum" sz="quarter" idx="12"/>
          </p:nvPr>
        </p:nvSpPr>
        <p:spPr/>
        <p:txBody>
          <a:bodyPr/>
          <a:lstStyle/>
          <a:p>
            <a:fld id="{C4736C24-816A-4C93-B10F-DAAB356A1CF2}" type="slidenum">
              <a:rPr lang="en-US" smtClean="0"/>
              <a:t>46</a:t>
            </a:fld>
            <a:endParaRPr lang="en-US" dirty="0"/>
          </a:p>
        </p:txBody>
      </p:sp>
    </p:spTree>
    <p:extLst>
      <p:ext uri="{BB962C8B-B14F-4D97-AF65-F5344CB8AC3E}">
        <p14:creationId xmlns:p14="http://schemas.microsoft.com/office/powerpoint/2010/main" val="22824737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8053" y="0"/>
            <a:ext cx="11549269" cy="707886"/>
          </a:xfrm>
          <a:prstGeom prst="rect">
            <a:avLst/>
          </a:prstGeom>
          <a:noFill/>
        </p:spPr>
        <p:txBody>
          <a:bodyPr wrap="square" rtlCol="0">
            <a:spAutoFit/>
          </a:bodyPr>
          <a:lstStyle/>
          <a:p>
            <a:pPr algn="ctr" fontAlgn="t"/>
            <a:r>
              <a:rPr lang="en-US" sz="4000" dirty="0" smtClean="0">
                <a:latin typeface="+mj-lt"/>
              </a:rPr>
              <a:t>Economic Development     $.6M</a:t>
            </a:r>
            <a:endParaRPr lang="en-US" sz="4000" dirty="0">
              <a:latin typeface="+mj-lt"/>
            </a:endParaRPr>
          </a:p>
        </p:txBody>
      </p:sp>
      <p:sp>
        <p:nvSpPr>
          <p:cNvPr id="4" name="Content Placeholder 3"/>
          <p:cNvSpPr>
            <a:spLocks noGrp="1"/>
          </p:cNvSpPr>
          <p:nvPr>
            <p:ph sz="half" idx="2"/>
          </p:nvPr>
        </p:nvSpPr>
        <p:spPr>
          <a:xfrm>
            <a:off x="839788" y="1446963"/>
            <a:ext cx="10514012" cy="4742700"/>
          </a:xfrm>
        </p:spPr>
        <p:txBody>
          <a:bodyPr/>
          <a:lstStyle/>
          <a:p>
            <a:r>
              <a:rPr lang="en-US" dirty="0" smtClean="0">
                <a:latin typeface="+mj-lt"/>
              </a:rPr>
              <a:t>Increase interest in STEM programs</a:t>
            </a:r>
          </a:p>
          <a:p>
            <a:r>
              <a:rPr lang="en-US" dirty="0" smtClean="0">
                <a:latin typeface="+mj-lt"/>
              </a:rPr>
              <a:t>Develop industry partnerships</a:t>
            </a:r>
          </a:p>
          <a:p>
            <a:r>
              <a:rPr lang="en-US" dirty="0">
                <a:latin typeface="+mj-lt"/>
              </a:rPr>
              <a:t>Increase capacity for invention disclosures and licenses</a:t>
            </a:r>
          </a:p>
          <a:p>
            <a:endParaRPr lang="en-US" dirty="0" smtClean="0">
              <a:latin typeface="+mj-lt"/>
            </a:endParaRPr>
          </a:p>
          <a:p>
            <a:endParaRPr lang="en-US" dirty="0" smtClean="0">
              <a:latin typeface="+mj-lt"/>
            </a:endParaRPr>
          </a:p>
          <a:p>
            <a:endParaRPr lang="en-US" dirty="0">
              <a:latin typeface="+mj-lt"/>
            </a:endParaRPr>
          </a:p>
        </p:txBody>
      </p:sp>
      <p:sp>
        <p:nvSpPr>
          <p:cNvPr id="3" name="Slide Number Placeholder 2"/>
          <p:cNvSpPr>
            <a:spLocks noGrp="1"/>
          </p:cNvSpPr>
          <p:nvPr>
            <p:ph type="sldNum" sz="quarter" idx="12"/>
          </p:nvPr>
        </p:nvSpPr>
        <p:spPr/>
        <p:txBody>
          <a:bodyPr/>
          <a:lstStyle/>
          <a:p>
            <a:fld id="{C4736C24-816A-4C93-B10F-DAAB356A1CF2}" type="slidenum">
              <a:rPr lang="en-US" smtClean="0"/>
              <a:t>47</a:t>
            </a:fld>
            <a:endParaRPr lang="en-US" dirty="0"/>
          </a:p>
        </p:txBody>
      </p:sp>
    </p:spTree>
    <p:extLst>
      <p:ext uri="{BB962C8B-B14F-4D97-AF65-F5344CB8AC3E}">
        <p14:creationId xmlns:p14="http://schemas.microsoft.com/office/powerpoint/2010/main" val="21985338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8053" y="0"/>
            <a:ext cx="11549269" cy="707886"/>
          </a:xfrm>
          <a:prstGeom prst="rect">
            <a:avLst/>
          </a:prstGeom>
          <a:noFill/>
        </p:spPr>
        <p:txBody>
          <a:bodyPr wrap="square" rtlCol="0">
            <a:spAutoFit/>
          </a:bodyPr>
          <a:lstStyle/>
          <a:p>
            <a:pPr marL="91440" indent="-91440" algn="ctr">
              <a:lnSpc>
                <a:spcPct val="100000"/>
              </a:lnSpc>
              <a:spcBef>
                <a:spcPts val="0"/>
              </a:spcBef>
            </a:pPr>
            <a:r>
              <a:rPr lang="en-US" sz="4000" dirty="0">
                <a:latin typeface="+mj-lt"/>
              </a:rPr>
              <a:t>Grow Our </a:t>
            </a:r>
            <a:r>
              <a:rPr lang="en-US" sz="4000" dirty="0" smtClean="0">
                <a:latin typeface="+mj-lt"/>
              </a:rPr>
              <a:t>Own </a:t>
            </a:r>
            <a:r>
              <a:rPr lang="en-US" sz="4000" dirty="0">
                <a:latin typeface="+mj-lt"/>
              </a:rPr>
              <a:t>Workforce </a:t>
            </a:r>
            <a:r>
              <a:rPr lang="en-US" sz="4000" dirty="0" smtClean="0">
                <a:latin typeface="+mj-lt"/>
              </a:rPr>
              <a:t>     $3.1M</a:t>
            </a:r>
            <a:endParaRPr lang="en-US" sz="4000" dirty="0">
              <a:latin typeface="+mj-lt"/>
            </a:endParaRPr>
          </a:p>
        </p:txBody>
      </p:sp>
      <p:sp>
        <p:nvSpPr>
          <p:cNvPr id="4" name="Content Placeholder 3"/>
          <p:cNvSpPr>
            <a:spLocks noGrp="1"/>
          </p:cNvSpPr>
          <p:nvPr>
            <p:ph sz="half" idx="2"/>
          </p:nvPr>
        </p:nvSpPr>
        <p:spPr>
          <a:xfrm>
            <a:off x="839788" y="864524"/>
            <a:ext cx="10514012" cy="5325139"/>
          </a:xfrm>
        </p:spPr>
        <p:txBody>
          <a:bodyPr/>
          <a:lstStyle/>
          <a:p>
            <a:r>
              <a:rPr lang="en-US" dirty="0" smtClean="0">
                <a:latin typeface="+mj-lt"/>
              </a:rPr>
              <a:t>Educators </a:t>
            </a:r>
            <a:r>
              <a:rPr lang="en-US" dirty="0">
                <a:latin typeface="+mj-lt"/>
              </a:rPr>
              <a:t>for Alaska’s schools </a:t>
            </a:r>
            <a:endParaRPr lang="en-US" dirty="0" smtClean="0">
              <a:latin typeface="+mj-lt"/>
            </a:endParaRPr>
          </a:p>
          <a:p>
            <a:pPr lvl="1"/>
            <a:r>
              <a:rPr lang="en-US" dirty="0" smtClean="0">
                <a:latin typeface="+mj-lt"/>
              </a:rPr>
              <a:t>More teachers for rural schools</a:t>
            </a:r>
          </a:p>
          <a:p>
            <a:pPr lvl="1"/>
            <a:r>
              <a:rPr lang="en-US" dirty="0" smtClean="0">
                <a:latin typeface="+mj-lt"/>
              </a:rPr>
              <a:t>Pipeline of new teachers</a:t>
            </a:r>
          </a:p>
          <a:p>
            <a:pPr lvl="1"/>
            <a:r>
              <a:rPr lang="en-US" dirty="0" smtClean="0">
                <a:latin typeface="+mj-lt"/>
              </a:rPr>
              <a:t>Increased partnerships with K-12</a:t>
            </a:r>
          </a:p>
          <a:p>
            <a:pPr lvl="1"/>
            <a:r>
              <a:rPr lang="en-US" dirty="0" smtClean="0">
                <a:latin typeface="+mj-lt"/>
              </a:rPr>
              <a:t>More Special Education graduates</a:t>
            </a:r>
          </a:p>
          <a:p>
            <a:r>
              <a:rPr lang="en-US" dirty="0" smtClean="0">
                <a:latin typeface="+mj-lt"/>
              </a:rPr>
              <a:t>Healthcare workforce in Alaska</a:t>
            </a:r>
          </a:p>
          <a:p>
            <a:pPr lvl="1"/>
            <a:r>
              <a:rPr lang="en-US" dirty="0" smtClean="0">
                <a:latin typeface="+mj-lt"/>
              </a:rPr>
              <a:t>Expand </a:t>
            </a:r>
            <a:r>
              <a:rPr lang="en-US" dirty="0">
                <a:latin typeface="+mj-lt"/>
              </a:rPr>
              <a:t>nursing and other high demand health </a:t>
            </a:r>
            <a:r>
              <a:rPr lang="en-US" dirty="0" smtClean="0">
                <a:latin typeface="+mj-lt"/>
              </a:rPr>
              <a:t>profession </a:t>
            </a:r>
            <a:r>
              <a:rPr lang="en-US" dirty="0">
                <a:latin typeface="+mj-lt"/>
              </a:rPr>
              <a:t>programs</a:t>
            </a:r>
            <a:endParaRPr lang="en-US" dirty="0" smtClean="0">
              <a:latin typeface="+mj-lt"/>
            </a:endParaRPr>
          </a:p>
          <a:p>
            <a:pPr lvl="1"/>
            <a:r>
              <a:rPr lang="en-US" dirty="0" smtClean="0">
                <a:latin typeface="+mj-lt"/>
              </a:rPr>
              <a:t>Provide educational pathways for high demand health care fields</a:t>
            </a:r>
          </a:p>
          <a:p>
            <a:pPr lvl="1"/>
            <a:r>
              <a:rPr lang="en-US" dirty="0" smtClean="0">
                <a:latin typeface="+mj-lt"/>
              </a:rPr>
              <a:t>Increasing capacity for allied health &amp; para-medicine programs</a:t>
            </a:r>
          </a:p>
          <a:p>
            <a:r>
              <a:rPr lang="en-US" dirty="0" smtClean="0">
                <a:latin typeface="+mj-lt"/>
              </a:rPr>
              <a:t>Trained workforce</a:t>
            </a:r>
          </a:p>
          <a:p>
            <a:pPr lvl="1"/>
            <a:r>
              <a:rPr lang="en-US" dirty="0" smtClean="0">
                <a:latin typeface="+mj-lt"/>
              </a:rPr>
              <a:t>Providing accelerated education programs</a:t>
            </a:r>
          </a:p>
          <a:p>
            <a:pPr lvl="1"/>
            <a:r>
              <a:rPr lang="en-US" dirty="0" smtClean="0">
                <a:latin typeface="+mj-lt"/>
              </a:rPr>
              <a:t>Providing regional training programs</a:t>
            </a:r>
            <a:endParaRPr lang="en-US" dirty="0">
              <a:latin typeface="+mj-lt"/>
            </a:endParaRPr>
          </a:p>
        </p:txBody>
      </p:sp>
      <p:sp>
        <p:nvSpPr>
          <p:cNvPr id="3" name="Slide Number Placeholder 2"/>
          <p:cNvSpPr>
            <a:spLocks noGrp="1"/>
          </p:cNvSpPr>
          <p:nvPr>
            <p:ph type="sldNum" sz="quarter" idx="12"/>
          </p:nvPr>
        </p:nvSpPr>
        <p:spPr/>
        <p:txBody>
          <a:bodyPr/>
          <a:lstStyle/>
          <a:p>
            <a:fld id="{C4736C24-816A-4C93-B10F-DAAB356A1CF2}" type="slidenum">
              <a:rPr lang="en-US" smtClean="0"/>
              <a:t>48</a:t>
            </a:fld>
            <a:endParaRPr lang="en-US" dirty="0"/>
          </a:p>
        </p:txBody>
      </p:sp>
    </p:spTree>
    <p:extLst>
      <p:ext uri="{BB962C8B-B14F-4D97-AF65-F5344CB8AC3E}">
        <p14:creationId xmlns:p14="http://schemas.microsoft.com/office/powerpoint/2010/main" val="25021399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2159" y="66502"/>
            <a:ext cx="11549269" cy="707886"/>
          </a:xfrm>
          <a:prstGeom prst="rect">
            <a:avLst/>
          </a:prstGeom>
          <a:noFill/>
        </p:spPr>
        <p:txBody>
          <a:bodyPr wrap="square" rtlCol="0">
            <a:spAutoFit/>
          </a:bodyPr>
          <a:lstStyle/>
          <a:p>
            <a:pPr algn="ctr" fontAlgn="t"/>
            <a:r>
              <a:rPr lang="en-US" sz="4000" dirty="0" smtClean="0">
                <a:latin typeface="+mj-lt"/>
              </a:rPr>
              <a:t>Research     $1.1M</a:t>
            </a:r>
            <a:endParaRPr lang="en-US" sz="4000" dirty="0">
              <a:latin typeface="+mj-lt"/>
            </a:endParaRPr>
          </a:p>
        </p:txBody>
      </p:sp>
      <p:sp>
        <p:nvSpPr>
          <p:cNvPr id="4" name="Content Placeholder 3"/>
          <p:cNvSpPr>
            <a:spLocks noGrp="1"/>
          </p:cNvSpPr>
          <p:nvPr>
            <p:ph sz="half" idx="2"/>
          </p:nvPr>
        </p:nvSpPr>
        <p:spPr>
          <a:xfrm>
            <a:off x="839788" y="1446963"/>
            <a:ext cx="10514012" cy="4742700"/>
          </a:xfrm>
        </p:spPr>
        <p:txBody>
          <a:bodyPr/>
          <a:lstStyle/>
          <a:p>
            <a:r>
              <a:rPr lang="en-US" dirty="0" smtClean="0">
                <a:latin typeface="+mj-lt"/>
              </a:rPr>
              <a:t>Increase competitiveness (funding, faculty, and students)</a:t>
            </a:r>
          </a:p>
          <a:p>
            <a:r>
              <a:rPr lang="en-US" dirty="0" smtClean="0">
                <a:latin typeface="+mj-lt"/>
              </a:rPr>
              <a:t>Expand capacity to support growth in research activities</a:t>
            </a:r>
          </a:p>
          <a:p>
            <a:r>
              <a:rPr lang="en-US" dirty="0" smtClean="0">
                <a:latin typeface="+mj-lt"/>
              </a:rPr>
              <a:t>Leverage grant opportunities</a:t>
            </a:r>
          </a:p>
          <a:p>
            <a:r>
              <a:rPr lang="en-US" dirty="0" smtClean="0">
                <a:latin typeface="+mj-lt"/>
              </a:rPr>
              <a:t>Support state policies and initiatives</a:t>
            </a:r>
          </a:p>
          <a:p>
            <a:pPr marL="0" indent="0">
              <a:buNone/>
            </a:pPr>
            <a:endParaRPr lang="en-US" dirty="0" smtClean="0">
              <a:latin typeface="+mj-lt"/>
            </a:endParaRPr>
          </a:p>
          <a:p>
            <a:endParaRPr lang="en-US" dirty="0" smtClean="0">
              <a:latin typeface="+mj-lt"/>
            </a:endParaRPr>
          </a:p>
          <a:p>
            <a:endParaRPr lang="en-US" dirty="0">
              <a:latin typeface="+mj-lt"/>
            </a:endParaRPr>
          </a:p>
        </p:txBody>
      </p:sp>
      <p:sp>
        <p:nvSpPr>
          <p:cNvPr id="3" name="Slide Number Placeholder 2"/>
          <p:cNvSpPr>
            <a:spLocks noGrp="1"/>
          </p:cNvSpPr>
          <p:nvPr>
            <p:ph type="sldNum" sz="quarter" idx="12"/>
          </p:nvPr>
        </p:nvSpPr>
        <p:spPr/>
        <p:txBody>
          <a:bodyPr/>
          <a:lstStyle/>
          <a:p>
            <a:fld id="{C4736C24-816A-4C93-B10F-DAAB356A1CF2}" type="slidenum">
              <a:rPr lang="en-US" smtClean="0"/>
              <a:t>49</a:t>
            </a:fld>
            <a:endParaRPr lang="en-US" dirty="0"/>
          </a:p>
        </p:txBody>
      </p:sp>
    </p:spTree>
    <p:extLst>
      <p:ext uri="{BB962C8B-B14F-4D97-AF65-F5344CB8AC3E}">
        <p14:creationId xmlns:p14="http://schemas.microsoft.com/office/powerpoint/2010/main" val="1443950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819"/>
            <a:ext cx="10515600" cy="839586"/>
          </a:xfrm>
        </p:spPr>
        <p:txBody>
          <a:bodyPr>
            <a:normAutofit/>
          </a:bodyPr>
          <a:lstStyle/>
          <a:p>
            <a:pPr algn="ctr"/>
            <a:r>
              <a:rPr lang="en-US" sz="4000" b="1" dirty="0" smtClean="0"/>
              <a:t>Needs of the State</a:t>
            </a:r>
            <a:endParaRPr lang="en-US" sz="4000" b="1" dirty="0"/>
          </a:p>
        </p:txBody>
      </p:sp>
      <p:sp>
        <p:nvSpPr>
          <p:cNvPr id="3" name="Content Placeholder 2"/>
          <p:cNvSpPr>
            <a:spLocks noGrp="1"/>
          </p:cNvSpPr>
          <p:nvPr>
            <p:ph idx="1"/>
          </p:nvPr>
        </p:nvSpPr>
        <p:spPr>
          <a:xfrm>
            <a:off x="581025" y="1290628"/>
            <a:ext cx="11001375" cy="4822498"/>
          </a:xfrm>
        </p:spPr>
        <p:txBody>
          <a:bodyPr>
            <a:normAutofit/>
          </a:bodyPr>
          <a:lstStyle/>
          <a:p>
            <a:r>
              <a:rPr lang="en-US" dirty="0">
                <a:latin typeface="+mj-lt"/>
              </a:rPr>
              <a:t>H</a:t>
            </a:r>
            <a:r>
              <a:rPr lang="en-US" dirty="0" smtClean="0">
                <a:latin typeface="+mj-lt"/>
              </a:rPr>
              <a:t>ealth care costs 		#1 in the US</a:t>
            </a:r>
          </a:p>
          <a:p>
            <a:r>
              <a:rPr lang="en-US" dirty="0" smtClean="0">
                <a:latin typeface="+mj-lt"/>
              </a:rPr>
              <a:t>Economic development 	#42</a:t>
            </a:r>
            <a:r>
              <a:rPr lang="en-US" baseline="30000" dirty="0" smtClean="0">
                <a:latin typeface="+mj-lt"/>
              </a:rPr>
              <a:t> </a:t>
            </a:r>
            <a:r>
              <a:rPr lang="en-US" dirty="0" smtClean="0">
                <a:latin typeface="+mj-lt"/>
              </a:rPr>
              <a:t>in New Economy Index in US</a:t>
            </a:r>
          </a:p>
          <a:p>
            <a:r>
              <a:rPr lang="en-US" dirty="0" smtClean="0">
                <a:latin typeface="+mj-lt"/>
              </a:rPr>
              <a:t>Jobs 				#1 in unemployment in US</a:t>
            </a:r>
          </a:p>
          <a:p>
            <a:r>
              <a:rPr lang="en-US" dirty="0" smtClean="0">
                <a:latin typeface="+mj-lt"/>
              </a:rPr>
              <a:t>Job growth 			#50 in US</a:t>
            </a:r>
          </a:p>
          <a:p>
            <a:r>
              <a:rPr lang="en-US" dirty="0" smtClean="0">
                <a:latin typeface="+mj-lt"/>
              </a:rPr>
              <a:t>Culture of education 		#50 in post-secondary participation in US</a:t>
            </a:r>
          </a:p>
          <a:p>
            <a:r>
              <a:rPr lang="en-US" dirty="0" smtClean="0">
                <a:latin typeface="+mj-lt"/>
              </a:rPr>
              <a:t>Teachers 				67% hired each year from “outside” Alaska</a:t>
            </a:r>
          </a:p>
          <a:p>
            <a:r>
              <a:rPr lang="en-US" dirty="0" smtClean="0">
                <a:latin typeface="+mj-lt"/>
              </a:rPr>
              <a:t>Climate change 			2x world average</a:t>
            </a:r>
          </a:p>
          <a:p>
            <a:r>
              <a:rPr lang="en-US" dirty="0" smtClean="0">
                <a:latin typeface="+mj-lt"/>
              </a:rPr>
              <a:t>Crime				#1 concern of Alaskans </a:t>
            </a:r>
          </a:p>
          <a:p>
            <a:r>
              <a:rPr lang="en-US" dirty="0" smtClean="0">
                <a:latin typeface="+mj-lt"/>
              </a:rPr>
              <a:t>Energy costs 			#6 in US</a:t>
            </a:r>
          </a:p>
          <a:p>
            <a:endParaRPr lang="en-US" dirty="0"/>
          </a:p>
        </p:txBody>
      </p:sp>
      <p:sp>
        <p:nvSpPr>
          <p:cNvPr id="4" name="Slide Number Placeholder 3"/>
          <p:cNvSpPr>
            <a:spLocks noGrp="1"/>
          </p:cNvSpPr>
          <p:nvPr>
            <p:ph type="sldNum" sz="quarter" idx="12"/>
          </p:nvPr>
        </p:nvSpPr>
        <p:spPr/>
        <p:txBody>
          <a:bodyPr/>
          <a:lstStyle/>
          <a:p>
            <a:fld id="{C4736C24-816A-4C93-B10F-DAAB356A1CF2}" type="slidenum">
              <a:rPr lang="en-US" smtClean="0"/>
              <a:t>5</a:t>
            </a:fld>
            <a:endParaRPr lang="en-US" dirty="0"/>
          </a:p>
        </p:txBody>
      </p:sp>
    </p:spTree>
    <p:extLst>
      <p:ext uri="{BB962C8B-B14F-4D97-AF65-F5344CB8AC3E}">
        <p14:creationId xmlns:p14="http://schemas.microsoft.com/office/powerpoint/2010/main" val="12531579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2159" y="64858"/>
            <a:ext cx="11549269" cy="707886"/>
          </a:xfrm>
          <a:prstGeom prst="rect">
            <a:avLst/>
          </a:prstGeom>
          <a:noFill/>
        </p:spPr>
        <p:txBody>
          <a:bodyPr wrap="square" rtlCol="0">
            <a:spAutoFit/>
          </a:bodyPr>
          <a:lstStyle/>
          <a:p>
            <a:pPr marL="91440" indent="-91440" algn="ctr">
              <a:lnSpc>
                <a:spcPct val="100000"/>
              </a:lnSpc>
              <a:spcBef>
                <a:spcPts val="0"/>
              </a:spcBef>
            </a:pPr>
            <a:r>
              <a:rPr lang="en-US" sz="4000" dirty="0" smtClean="0">
                <a:latin typeface="+mj-lt"/>
              </a:rPr>
              <a:t>Recruit </a:t>
            </a:r>
            <a:r>
              <a:rPr lang="en-US" sz="4000" dirty="0">
                <a:latin typeface="+mj-lt"/>
              </a:rPr>
              <a:t>and Retain </a:t>
            </a:r>
            <a:r>
              <a:rPr lang="en-US" sz="4000" dirty="0" smtClean="0">
                <a:latin typeface="+mj-lt"/>
              </a:rPr>
              <a:t>      $5.2M</a:t>
            </a:r>
            <a:endParaRPr lang="en-US" sz="4000" dirty="0">
              <a:latin typeface="+mj-lt"/>
            </a:endParaRPr>
          </a:p>
        </p:txBody>
      </p:sp>
      <p:sp>
        <p:nvSpPr>
          <p:cNvPr id="4" name="Content Placeholder 3"/>
          <p:cNvSpPr>
            <a:spLocks noGrp="1"/>
          </p:cNvSpPr>
          <p:nvPr>
            <p:ph sz="half" idx="2"/>
          </p:nvPr>
        </p:nvSpPr>
        <p:spPr>
          <a:xfrm>
            <a:off x="839788" y="1426866"/>
            <a:ext cx="10514012" cy="4762797"/>
          </a:xfrm>
        </p:spPr>
        <p:txBody>
          <a:bodyPr/>
          <a:lstStyle/>
          <a:p>
            <a:r>
              <a:rPr lang="en-US" dirty="0" smtClean="0">
                <a:latin typeface="+mj-lt"/>
              </a:rPr>
              <a:t>Broader financial aid advising</a:t>
            </a:r>
            <a:endParaRPr lang="en-US" dirty="0">
              <a:latin typeface="+mj-lt"/>
            </a:endParaRPr>
          </a:p>
          <a:p>
            <a:r>
              <a:rPr lang="en-US" dirty="0" smtClean="0">
                <a:latin typeface="+mj-lt"/>
              </a:rPr>
              <a:t>Comprehensive counseling and academic advising </a:t>
            </a:r>
          </a:p>
          <a:p>
            <a:r>
              <a:rPr lang="en-US" dirty="0" smtClean="0">
                <a:latin typeface="+mj-lt"/>
              </a:rPr>
              <a:t>Strengthen partnerships with K-12 (dual enrollment)</a:t>
            </a:r>
          </a:p>
          <a:p>
            <a:r>
              <a:rPr lang="en-US" dirty="0" smtClean="0">
                <a:latin typeface="+mj-lt"/>
              </a:rPr>
              <a:t>Articulation agreements with other colleges and universities</a:t>
            </a:r>
          </a:p>
          <a:p>
            <a:r>
              <a:rPr lang="en-US" dirty="0" smtClean="0">
                <a:latin typeface="+mj-lt"/>
              </a:rPr>
              <a:t>Improve program delivery options (on-line, modernized)</a:t>
            </a:r>
          </a:p>
          <a:p>
            <a:r>
              <a:rPr lang="en-US" dirty="0" smtClean="0">
                <a:latin typeface="+mj-lt"/>
              </a:rPr>
              <a:t>Expand course offerings aligned with workforce demand</a:t>
            </a:r>
          </a:p>
          <a:p>
            <a:r>
              <a:rPr lang="en-US" dirty="0" smtClean="0">
                <a:latin typeface="+mj-lt"/>
              </a:rPr>
              <a:t>Rural </a:t>
            </a:r>
            <a:r>
              <a:rPr lang="en-US" dirty="0">
                <a:latin typeface="+mj-lt"/>
              </a:rPr>
              <a:t>s</a:t>
            </a:r>
            <a:r>
              <a:rPr lang="en-US" dirty="0" smtClean="0">
                <a:latin typeface="+mj-lt"/>
              </a:rPr>
              <a:t>tudent support</a:t>
            </a:r>
          </a:p>
          <a:p>
            <a:r>
              <a:rPr lang="en-US" dirty="0">
                <a:latin typeface="+mj-lt"/>
              </a:rPr>
              <a:t>Enhanced </a:t>
            </a:r>
            <a:r>
              <a:rPr lang="en-US" dirty="0" smtClean="0">
                <a:latin typeface="+mj-lt"/>
              </a:rPr>
              <a:t>marketing</a:t>
            </a:r>
            <a:endParaRPr lang="en-US" dirty="0">
              <a:latin typeface="+mj-lt"/>
            </a:endParaRPr>
          </a:p>
        </p:txBody>
      </p:sp>
      <p:sp>
        <p:nvSpPr>
          <p:cNvPr id="3" name="Slide Number Placeholder 2"/>
          <p:cNvSpPr>
            <a:spLocks noGrp="1"/>
          </p:cNvSpPr>
          <p:nvPr>
            <p:ph type="sldNum" sz="quarter" idx="12"/>
          </p:nvPr>
        </p:nvSpPr>
        <p:spPr/>
        <p:txBody>
          <a:bodyPr/>
          <a:lstStyle/>
          <a:p>
            <a:fld id="{C4736C24-816A-4C93-B10F-DAAB356A1CF2}" type="slidenum">
              <a:rPr lang="en-US" smtClean="0"/>
              <a:t>50</a:t>
            </a:fld>
            <a:endParaRPr lang="en-US" dirty="0"/>
          </a:p>
        </p:txBody>
      </p:sp>
    </p:spTree>
    <p:extLst>
      <p:ext uri="{BB962C8B-B14F-4D97-AF65-F5344CB8AC3E}">
        <p14:creationId xmlns:p14="http://schemas.microsoft.com/office/powerpoint/2010/main" val="450503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2159" y="74815"/>
            <a:ext cx="11549269" cy="707886"/>
          </a:xfrm>
          <a:prstGeom prst="rect">
            <a:avLst/>
          </a:prstGeom>
          <a:noFill/>
        </p:spPr>
        <p:txBody>
          <a:bodyPr wrap="square" rtlCol="0">
            <a:spAutoFit/>
          </a:bodyPr>
          <a:lstStyle/>
          <a:p>
            <a:pPr algn="ctr" fontAlgn="t"/>
            <a:r>
              <a:rPr lang="en-US" sz="4000" dirty="0" smtClean="0">
                <a:latin typeface="+mj-lt"/>
              </a:rPr>
              <a:t>Operate </a:t>
            </a:r>
            <a:r>
              <a:rPr lang="en-US" sz="4000" dirty="0">
                <a:latin typeface="+mj-lt"/>
              </a:rPr>
              <a:t>More Cost </a:t>
            </a:r>
            <a:r>
              <a:rPr lang="en-US" sz="4000" dirty="0" smtClean="0">
                <a:latin typeface="+mj-lt"/>
              </a:rPr>
              <a:t>Effectively</a:t>
            </a:r>
            <a:endParaRPr lang="en-US" sz="4000" dirty="0">
              <a:latin typeface="+mj-lt"/>
            </a:endParaRPr>
          </a:p>
        </p:txBody>
      </p:sp>
      <p:sp>
        <p:nvSpPr>
          <p:cNvPr id="4" name="Content Placeholder 3"/>
          <p:cNvSpPr>
            <a:spLocks noGrp="1"/>
          </p:cNvSpPr>
          <p:nvPr>
            <p:ph sz="half" idx="2"/>
          </p:nvPr>
        </p:nvSpPr>
        <p:spPr>
          <a:xfrm>
            <a:off x="839788" y="1135464"/>
            <a:ext cx="10514012" cy="5054199"/>
          </a:xfrm>
        </p:spPr>
        <p:txBody>
          <a:bodyPr/>
          <a:lstStyle/>
          <a:p>
            <a:r>
              <a:rPr lang="en-US" dirty="0" smtClean="0">
                <a:latin typeface="+mj-lt"/>
              </a:rPr>
              <a:t>Diversifying revenue sources (e.g. philanthropy and P3) </a:t>
            </a:r>
          </a:p>
          <a:p>
            <a:r>
              <a:rPr lang="en-US" dirty="0" smtClean="0">
                <a:latin typeface="+mj-lt"/>
              </a:rPr>
              <a:t>Process improvement and automation</a:t>
            </a:r>
          </a:p>
          <a:p>
            <a:r>
              <a:rPr lang="en-US" dirty="0" smtClean="0">
                <a:latin typeface="+mj-lt"/>
              </a:rPr>
              <a:t>Project management</a:t>
            </a:r>
          </a:p>
          <a:p>
            <a:r>
              <a:rPr lang="en-US" dirty="0" smtClean="0">
                <a:latin typeface="+mj-lt"/>
              </a:rPr>
              <a:t>Systemwide training</a:t>
            </a:r>
          </a:p>
          <a:p>
            <a:r>
              <a:rPr lang="en-US" dirty="0" smtClean="0">
                <a:latin typeface="+mj-lt"/>
              </a:rPr>
              <a:t>Optimizing facility footprint</a:t>
            </a:r>
          </a:p>
          <a:p>
            <a:r>
              <a:rPr lang="en-US" dirty="0" smtClean="0">
                <a:latin typeface="+mj-lt"/>
              </a:rPr>
              <a:t>Productivity</a:t>
            </a:r>
            <a:endParaRPr lang="en-US" dirty="0">
              <a:latin typeface="+mj-lt"/>
            </a:endParaRPr>
          </a:p>
        </p:txBody>
      </p:sp>
      <p:sp>
        <p:nvSpPr>
          <p:cNvPr id="3" name="Slide Number Placeholder 2"/>
          <p:cNvSpPr>
            <a:spLocks noGrp="1"/>
          </p:cNvSpPr>
          <p:nvPr>
            <p:ph type="sldNum" sz="quarter" idx="12"/>
          </p:nvPr>
        </p:nvSpPr>
        <p:spPr/>
        <p:txBody>
          <a:bodyPr/>
          <a:lstStyle/>
          <a:p>
            <a:fld id="{C4736C24-816A-4C93-B10F-DAAB356A1CF2}" type="slidenum">
              <a:rPr lang="en-US" smtClean="0"/>
              <a:t>51</a:t>
            </a:fld>
            <a:endParaRPr lang="en-US" dirty="0"/>
          </a:p>
        </p:txBody>
      </p:sp>
    </p:spTree>
    <p:extLst>
      <p:ext uri="{BB962C8B-B14F-4D97-AF65-F5344CB8AC3E}">
        <p14:creationId xmlns:p14="http://schemas.microsoft.com/office/powerpoint/2010/main" val="10024030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graphicFrame>
        <p:nvGraphicFramePr>
          <p:cNvPr id="136" name="Google Shape;136;p19"/>
          <p:cNvGraphicFramePr/>
          <p:nvPr>
            <p:extLst/>
          </p:nvPr>
        </p:nvGraphicFramePr>
        <p:xfrm>
          <a:off x="400699" y="1099606"/>
          <a:ext cx="11390600" cy="5469505"/>
        </p:xfrm>
        <a:graphic>
          <a:graphicData uri="http://schemas.openxmlformats.org/drawingml/2006/table">
            <a:tbl>
              <a:tblPr>
                <a:noFill/>
              </a:tblPr>
              <a:tblGrid>
                <a:gridCol w="4666306">
                  <a:extLst>
                    <a:ext uri="{9D8B030D-6E8A-4147-A177-3AD203B41FA5}">
                      <a16:colId xmlns="" xmlns:a16="http://schemas.microsoft.com/office/drawing/2014/main" val="20000"/>
                    </a:ext>
                  </a:extLst>
                </a:gridCol>
                <a:gridCol w="1313411">
                  <a:extLst>
                    <a:ext uri="{9D8B030D-6E8A-4147-A177-3AD203B41FA5}">
                      <a16:colId xmlns="" xmlns:a16="http://schemas.microsoft.com/office/drawing/2014/main" val="3349858260"/>
                    </a:ext>
                  </a:extLst>
                </a:gridCol>
                <a:gridCol w="1022465">
                  <a:extLst>
                    <a:ext uri="{9D8B030D-6E8A-4147-A177-3AD203B41FA5}">
                      <a16:colId xmlns="" xmlns:a16="http://schemas.microsoft.com/office/drawing/2014/main" val="2274630063"/>
                    </a:ext>
                  </a:extLst>
                </a:gridCol>
                <a:gridCol w="1003920">
                  <a:extLst>
                    <a:ext uri="{9D8B030D-6E8A-4147-A177-3AD203B41FA5}">
                      <a16:colId xmlns="" xmlns:a16="http://schemas.microsoft.com/office/drawing/2014/main" val="1276613869"/>
                    </a:ext>
                  </a:extLst>
                </a:gridCol>
                <a:gridCol w="1143723">
                  <a:extLst>
                    <a:ext uri="{9D8B030D-6E8A-4147-A177-3AD203B41FA5}">
                      <a16:colId xmlns="" xmlns:a16="http://schemas.microsoft.com/office/drawing/2014/main" val="20003"/>
                    </a:ext>
                  </a:extLst>
                </a:gridCol>
                <a:gridCol w="1247615">
                  <a:extLst>
                    <a:ext uri="{9D8B030D-6E8A-4147-A177-3AD203B41FA5}">
                      <a16:colId xmlns="" xmlns:a16="http://schemas.microsoft.com/office/drawing/2014/main" val="1578693348"/>
                    </a:ext>
                  </a:extLst>
                </a:gridCol>
                <a:gridCol w="993160">
                  <a:extLst>
                    <a:ext uri="{9D8B030D-6E8A-4147-A177-3AD203B41FA5}">
                      <a16:colId xmlns="" xmlns:a16="http://schemas.microsoft.com/office/drawing/2014/main" val="3731656756"/>
                    </a:ext>
                  </a:extLst>
                </a:gridCol>
              </a:tblGrid>
              <a:tr h="388775">
                <a:tc>
                  <a:txBody>
                    <a:bodyPr/>
                    <a:lstStyle/>
                    <a:p>
                      <a:pPr marL="0" marR="0" lvl="0" indent="0" algn="l" rtl="0">
                        <a:spcBef>
                          <a:spcPts val="0"/>
                        </a:spcBef>
                        <a:spcAft>
                          <a:spcPts val="0"/>
                        </a:spcAft>
                        <a:buNone/>
                      </a:pPr>
                      <a:endParaRPr sz="1400" dirty="0">
                        <a:latin typeface="Calibri"/>
                        <a:ea typeface="Calibri"/>
                        <a:cs typeface="Calibri"/>
                        <a:sym typeface="Calibri"/>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0" dirty="0" smtClean="0">
                          <a:solidFill>
                            <a:schemeClr val="lt1"/>
                          </a:solidFill>
                          <a:latin typeface="+mj-lt"/>
                          <a:ea typeface="Calibri"/>
                          <a:cs typeface="Calibri"/>
                          <a:sym typeface="Calibri"/>
                        </a:rPr>
                        <a:t>2017</a:t>
                      </a:r>
                    </a:p>
                    <a:p>
                      <a:pPr marL="0" marR="0" lvl="0" indent="0" algn="r" rtl="0">
                        <a:spcBef>
                          <a:spcPts val="0"/>
                        </a:spcBef>
                        <a:spcAft>
                          <a:spcPts val="0"/>
                        </a:spcAft>
                        <a:buNone/>
                      </a:pPr>
                      <a:r>
                        <a:rPr lang="en-US" sz="1400" b="0" dirty="0" smtClean="0">
                          <a:solidFill>
                            <a:schemeClr val="lt1"/>
                          </a:solidFill>
                          <a:latin typeface="+mj-lt"/>
                          <a:ea typeface="Calibri"/>
                          <a:cs typeface="Calibri"/>
                          <a:sym typeface="Calibri"/>
                        </a:rPr>
                        <a:t>Baseline </a:t>
                      </a:r>
                      <a:endParaRPr sz="1400" b="0" i="1" dirty="0">
                        <a:solidFill>
                          <a:schemeClr val="lt1"/>
                        </a:solidFill>
                        <a:latin typeface="+mj-lt"/>
                        <a:ea typeface="Calibri"/>
                        <a:cs typeface="Calibri"/>
                        <a:sym typeface="Calibri"/>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38100" cap="flat" cmpd="sng" algn="ctr">
                      <a:solidFill>
                        <a:srgbClr val="FFFFFF"/>
                      </a:solidFill>
                      <a:prstDash val="solid"/>
                      <a:round/>
                      <a:headEnd type="none" w="sm" len="sm"/>
                      <a:tailEnd type="none" w="sm" len="sm"/>
                    </a:lnB>
                    <a:solidFill>
                      <a:srgbClr val="1F3864"/>
                    </a:solidFill>
                  </a:tcPr>
                </a:tc>
                <a:tc>
                  <a:txBody>
                    <a:bodyPr/>
                    <a:lstStyle/>
                    <a:p>
                      <a:pPr marL="0" marR="0" lvl="0" indent="0" algn="r" rtl="0">
                        <a:spcBef>
                          <a:spcPts val="0"/>
                        </a:spcBef>
                        <a:spcAft>
                          <a:spcPts val="0"/>
                        </a:spcAft>
                        <a:buNone/>
                      </a:pPr>
                      <a:r>
                        <a:rPr lang="en-US" sz="1400" b="0" kern="1200" dirty="0" smtClean="0">
                          <a:solidFill>
                            <a:schemeClr val="bg1"/>
                          </a:solidFill>
                          <a:latin typeface="+mj-lt"/>
                          <a:ea typeface="Calibri"/>
                          <a:cs typeface="Calibri"/>
                          <a:sym typeface="Calibri"/>
                        </a:rPr>
                        <a:t>2018</a:t>
                      </a:r>
                    </a:p>
                    <a:p>
                      <a:pPr marL="0" marR="0" lvl="0" indent="0" algn="r" rtl="0">
                        <a:spcBef>
                          <a:spcPts val="0"/>
                        </a:spcBef>
                        <a:spcAft>
                          <a:spcPts val="0"/>
                        </a:spcAft>
                        <a:buNone/>
                      </a:pPr>
                      <a:r>
                        <a:rPr lang="en-US" sz="1400" b="0" kern="1200" dirty="0" smtClean="0">
                          <a:solidFill>
                            <a:schemeClr val="bg1"/>
                          </a:solidFill>
                          <a:latin typeface="+mj-lt"/>
                          <a:ea typeface="+mn-ea"/>
                          <a:cs typeface="+mn-cs"/>
                          <a:sym typeface="Calibri"/>
                        </a:rPr>
                        <a:t>Observed</a:t>
                      </a:r>
                      <a:endParaRPr lang="en-US" sz="1400" b="0" kern="1200" dirty="0" smtClean="0">
                        <a:solidFill>
                          <a:schemeClr val="bg1"/>
                        </a:solidFill>
                        <a:latin typeface="+mj-lt"/>
                        <a:ea typeface="+mn-ea"/>
                        <a:cs typeface="+mn-cs"/>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38100" cap="flat" cmpd="sng" algn="ctr">
                      <a:solidFill>
                        <a:srgbClr val="FFFFFF"/>
                      </a:solidFill>
                      <a:prstDash val="solid"/>
                      <a:round/>
                      <a:headEnd type="none" w="sm" len="sm"/>
                      <a:tailEnd type="none" w="sm" len="sm"/>
                    </a:lnB>
                    <a:solidFill>
                      <a:srgbClr val="1F3864"/>
                    </a:solidFill>
                  </a:tcPr>
                </a:tc>
                <a:tc>
                  <a:txBody>
                    <a:bodyPr/>
                    <a:lstStyle/>
                    <a:p>
                      <a:pPr marL="0" marR="0" lvl="0" indent="0" algn="r" rtl="0">
                        <a:spcBef>
                          <a:spcPts val="0"/>
                        </a:spcBef>
                        <a:spcAft>
                          <a:spcPts val="0"/>
                        </a:spcAft>
                        <a:buNone/>
                      </a:pPr>
                      <a:r>
                        <a:rPr lang="en-US" sz="1400" b="0" kern="1200" dirty="0" smtClean="0">
                          <a:solidFill>
                            <a:schemeClr val="bg1"/>
                          </a:solidFill>
                          <a:latin typeface="+mj-lt"/>
                          <a:ea typeface="Calibri"/>
                          <a:cs typeface="Calibri"/>
                          <a:sym typeface="Calibri"/>
                        </a:rPr>
                        <a:t>2019</a:t>
                      </a:r>
                    </a:p>
                    <a:p>
                      <a:pPr marL="0" marR="0" lvl="0" indent="0" algn="r" rtl="0">
                        <a:spcBef>
                          <a:spcPts val="0"/>
                        </a:spcBef>
                        <a:spcAft>
                          <a:spcPts val="0"/>
                        </a:spcAft>
                        <a:buNone/>
                      </a:pPr>
                      <a:r>
                        <a:rPr lang="en-US" sz="1400" b="0" kern="1200" dirty="0" smtClean="0">
                          <a:solidFill>
                            <a:schemeClr val="bg1"/>
                          </a:solidFill>
                          <a:latin typeface="+mj-lt"/>
                          <a:ea typeface="+mn-ea"/>
                          <a:cs typeface="+mn-cs"/>
                          <a:sym typeface="Calibri"/>
                        </a:rPr>
                        <a:t>Target</a:t>
                      </a:r>
                      <a:endParaRPr lang="en-US" sz="1400" b="0" kern="1200" dirty="0">
                        <a:solidFill>
                          <a:schemeClr val="bg1"/>
                        </a:solidFill>
                        <a:latin typeface="+mj-lt"/>
                        <a:ea typeface="+mn-ea"/>
                        <a:cs typeface="+mn-cs"/>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lgn="ctr">
                      <a:solidFill>
                        <a:srgbClr val="FFFFFF"/>
                      </a:solidFill>
                      <a:prstDash val="solid"/>
                      <a:round/>
                      <a:headEnd type="none" w="sm" len="sm"/>
                      <a:tailEnd type="none" w="sm" len="sm"/>
                    </a:lnB>
                    <a:solidFill>
                      <a:srgbClr val="1F3864"/>
                    </a:solidFill>
                  </a:tcPr>
                </a:tc>
                <a:tc>
                  <a:txBody>
                    <a:bodyPr/>
                    <a:lstStyle/>
                    <a:p>
                      <a:pPr marL="0" marR="0" lvl="0" indent="0" algn="r" rtl="0">
                        <a:spcBef>
                          <a:spcPts val="0"/>
                        </a:spcBef>
                        <a:spcAft>
                          <a:spcPts val="0"/>
                        </a:spcAft>
                        <a:buNone/>
                      </a:pPr>
                      <a:r>
                        <a:rPr lang="en-US" sz="1400" b="0" dirty="0" smtClean="0">
                          <a:solidFill>
                            <a:schemeClr val="bg1"/>
                          </a:solidFill>
                          <a:latin typeface="+mj-lt"/>
                          <a:ea typeface="Calibri"/>
                          <a:cs typeface="Calibri"/>
                          <a:sym typeface="Calibri"/>
                        </a:rPr>
                        <a:t>2020</a:t>
                      </a:r>
                    </a:p>
                    <a:p>
                      <a:pPr marL="0" marR="0" lvl="0" indent="0" algn="r" rtl="0">
                        <a:spcBef>
                          <a:spcPts val="0"/>
                        </a:spcBef>
                        <a:spcAft>
                          <a:spcPts val="0"/>
                        </a:spcAft>
                        <a:buNone/>
                      </a:pPr>
                      <a:r>
                        <a:rPr lang="en-US" sz="1400" b="0" dirty="0" smtClean="0">
                          <a:solidFill>
                            <a:schemeClr val="bg1"/>
                          </a:solidFill>
                          <a:latin typeface="+mj-lt"/>
                          <a:sym typeface="Calibri"/>
                        </a:rPr>
                        <a:t>Target</a:t>
                      </a:r>
                      <a:endParaRPr sz="1400" b="0" dirty="0">
                        <a:solidFill>
                          <a:schemeClr val="bg1"/>
                        </a:solidFill>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1F3864"/>
                    </a:solidFill>
                  </a:tcPr>
                </a:tc>
                <a:tc>
                  <a:txBody>
                    <a:bodyPr/>
                    <a:lstStyle/>
                    <a:p>
                      <a:pPr marL="0" marR="0" lvl="0" indent="0" algn="r" rtl="0">
                        <a:spcBef>
                          <a:spcPts val="0"/>
                        </a:spcBef>
                        <a:spcAft>
                          <a:spcPts val="0"/>
                        </a:spcAft>
                        <a:buNone/>
                      </a:pPr>
                      <a:r>
                        <a:rPr lang="en-US" sz="1400" b="0" dirty="0" smtClean="0">
                          <a:solidFill>
                            <a:schemeClr val="tx1"/>
                          </a:solidFill>
                          <a:latin typeface="+mj-lt"/>
                        </a:rPr>
                        <a:t>Change</a:t>
                      </a:r>
                      <a:r>
                        <a:rPr lang="en-US" sz="1400" b="0" baseline="0" dirty="0" smtClean="0">
                          <a:solidFill>
                            <a:schemeClr val="tx1"/>
                          </a:solidFill>
                          <a:latin typeface="+mj-lt"/>
                        </a:rPr>
                        <a:t> </a:t>
                      </a:r>
                    </a:p>
                    <a:p>
                      <a:pPr marL="0" marR="0" lvl="0" indent="0" algn="r" rtl="0">
                        <a:spcBef>
                          <a:spcPts val="0"/>
                        </a:spcBef>
                        <a:spcAft>
                          <a:spcPts val="0"/>
                        </a:spcAft>
                        <a:buNone/>
                      </a:pPr>
                      <a:r>
                        <a:rPr lang="en-US" sz="1400" b="0" baseline="0" dirty="0" smtClean="0">
                          <a:solidFill>
                            <a:schemeClr val="tx1"/>
                          </a:solidFill>
                          <a:latin typeface="+mj-lt"/>
                        </a:rPr>
                        <a:t>2019-2020</a:t>
                      </a:r>
                      <a:endParaRPr sz="1400" b="0" dirty="0">
                        <a:solidFill>
                          <a:schemeClr val="tx1"/>
                        </a:solidFill>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lgn="ctr">
                      <a:solidFill>
                        <a:srgbClr val="FFFFFF"/>
                      </a:solidFill>
                      <a:prstDash val="solid"/>
                      <a:round/>
                      <a:headEnd type="none" w="sm" len="sm"/>
                      <a:tailEnd type="none" w="sm" len="sm"/>
                    </a:lnB>
                    <a:solidFill>
                      <a:schemeClr val="accent4">
                        <a:lumMod val="20000"/>
                        <a:lumOff val="80000"/>
                      </a:schemeClr>
                    </a:solidFill>
                  </a:tcPr>
                </a:tc>
                <a:tc>
                  <a:txBody>
                    <a:bodyPr/>
                    <a:lstStyle/>
                    <a:p>
                      <a:pPr marL="0" marR="0" lvl="0" indent="0" algn="r" rtl="0">
                        <a:spcBef>
                          <a:spcPts val="0"/>
                        </a:spcBef>
                        <a:spcAft>
                          <a:spcPts val="0"/>
                        </a:spcAft>
                        <a:buNone/>
                      </a:pPr>
                      <a:r>
                        <a:rPr lang="en-US" sz="1400" b="0" dirty="0" smtClean="0">
                          <a:solidFill>
                            <a:schemeClr val="bg1"/>
                          </a:solidFill>
                          <a:latin typeface="+mj-lt"/>
                          <a:ea typeface="Calibri"/>
                          <a:cs typeface="Calibri"/>
                          <a:sym typeface="Calibri"/>
                        </a:rPr>
                        <a:t>2025</a:t>
                      </a:r>
                    </a:p>
                    <a:p>
                      <a:pPr marL="0" marR="0" lvl="0" indent="0" algn="r" rtl="0">
                        <a:spcBef>
                          <a:spcPts val="0"/>
                        </a:spcBef>
                        <a:spcAft>
                          <a:spcPts val="0"/>
                        </a:spcAft>
                        <a:buNone/>
                      </a:pPr>
                      <a:r>
                        <a:rPr lang="en-US" sz="1400" b="0" dirty="0" smtClean="0">
                          <a:solidFill>
                            <a:schemeClr val="bg1"/>
                          </a:solidFill>
                          <a:latin typeface="+mj-lt"/>
                          <a:sym typeface="Calibri"/>
                        </a:rPr>
                        <a:t>Goal</a:t>
                      </a:r>
                      <a:endParaRPr sz="1400" b="0" dirty="0">
                        <a:solidFill>
                          <a:schemeClr val="bg1"/>
                        </a:solidFill>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lgn="ctr">
                      <a:solidFill>
                        <a:srgbClr val="FFFFFF"/>
                      </a:solidFill>
                      <a:prstDash val="solid"/>
                      <a:round/>
                      <a:headEnd type="none" w="sm" len="sm"/>
                      <a:tailEnd type="none" w="sm" len="sm"/>
                    </a:lnB>
                    <a:solidFill>
                      <a:srgbClr val="1F3864"/>
                    </a:solidFill>
                  </a:tcPr>
                </a:tc>
                <a:extLst>
                  <a:ext uri="{0D108BD9-81ED-4DB2-BD59-A6C34878D82A}">
                    <a16:rowId xmlns="" xmlns:a16="http://schemas.microsoft.com/office/drawing/2014/main" val="10000"/>
                  </a:ext>
                </a:extLst>
              </a:tr>
              <a:tr h="283800">
                <a:tc gridSpan="7">
                  <a:txBody>
                    <a:bodyPr/>
                    <a:lstStyle/>
                    <a:p>
                      <a:pPr marL="0" marR="0" lvl="0" indent="0" algn="l" rtl="0">
                        <a:lnSpc>
                          <a:spcPct val="100000"/>
                        </a:lnSpc>
                        <a:spcBef>
                          <a:spcPts val="0"/>
                        </a:spcBef>
                        <a:spcAft>
                          <a:spcPts val="0"/>
                        </a:spcAft>
                        <a:buClr>
                          <a:schemeClr val="dk1"/>
                        </a:buClr>
                        <a:buSzPts val="1400"/>
                        <a:buFont typeface="Calibri"/>
                        <a:buNone/>
                      </a:pPr>
                      <a:r>
                        <a:rPr lang="en-US" sz="1400" b="1" dirty="0">
                          <a:latin typeface="Calibri"/>
                          <a:ea typeface="Calibri"/>
                          <a:cs typeface="Calibri"/>
                          <a:sym typeface="Calibri"/>
                        </a:rPr>
                        <a:t>1. Contribute to Alaska’s economic development</a:t>
                      </a:r>
                      <a:endParaRPr dirty="0"/>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3C6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270950">
                <a:tc>
                  <a:txBody>
                    <a:bodyPr/>
                    <a:lstStyle/>
                    <a:p>
                      <a:pPr marL="228600" marR="0" lvl="0" indent="0" algn="l" rtl="0">
                        <a:lnSpc>
                          <a:spcPct val="100000"/>
                        </a:lnSpc>
                        <a:spcBef>
                          <a:spcPts val="0"/>
                        </a:spcBef>
                        <a:spcAft>
                          <a:spcPts val="0"/>
                        </a:spcAft>
                        <a:buClr>
                          <a:schemeClr val="dk1"/>
                        </a:buClr>
                        <a:buSzPts val="1400"/>
                        <a:buFont typeface="Calibri"/>
                        <a:buNone/>
                      </a:pPr>
                      <a:r>
                        <a:rPr lang="en-US" sz="1400" b="0" dirty="0">
                          <a:solidFill>
                            <a:schemeClr val="dk1"/>
                          </a:solidFill>
                          <a:latin typeface="+mj-lt"/>
                          <a:ea typeface="Calibri"/>
                          <a:cs typeface="Calibri"/>
                          <a:sym typeface="Calibri"/>
                        </a:rPr>
                        <a:t>Increase STEM graduates</a:t>
                      </a:r>
                      <a:endParaRPr sz="1400" dirty="0">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latin typeface="+mj-lt"/>
                          <a:ea typeface="Calibri"/>
                          <a:cs typeface="Calibri"/>
                          <a:sym typeface="Calibri"/>
                        </a:rPr>
                        <a:t>1,628</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latin typeface="+mj-lt"/>
                        </a:rPr>
                        <a:t>1,691</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latin typeface="+mj-lt"/>
                        </a:rPr>
                        <a:t>1,776</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1,875</a:t>
                      </a:r>
                      <a:endParaRPr sz="1400" dirty="0">
                        <a:solidFill>
                          <a:schemeClr val="tx1"/>
                        </a:solidFill>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+99 (6%)</a:t>
                      </a:r>
                      <a:endParaRPr sz="1400" dirty="0">
                        <a:solidFill>
                          <a:schemeClr val="tx1"/>
                        </a:solidFill>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accent4">
                        <a:lumMod val="20000"/>
                        <a:lumOff val="80000"/>
                      </a:schemeClr>
                    </a:solidFill>
                  </a:tcPr>
                </a:tc>
                <a:tc>
                  <a:txBody>
                    <a:bodyPr/>
                    <a:lstStyle/>
                    <a:p>
                      <a:pPr marL="0" marR="0" lvl="0" indent="0" algn="r" rtl="0">
                        <a:spcBef>
                          <a:spcPts val="0"/>
                        </a:spcBef>
                        <a:spcAft>
                          <a:spcPts val="0"/>
                        </a:spcAft>
                        <a:buNone/>
                      </a:pPr>
                      <a:r>
                        <a:rPr lang="en-US" sz="1400" dirty="0">
                          <a:latin typeface="+mj-lt"/>
                          <a:ea typeface="Calibri"/>
                          <a:cs typeface="Calibri"/>
                          <a:sym typeface="Calibri"/>
                        </a:rPr>
                        <a:t>2,460</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extLst>
                  <a:ext uri="{0D108BD9-81ED-4DB2-BD59-A6C34878D82A}">
                    <a16:rowId xmlns="" xmlns:a16="http://schemas.microsoft.com/office/drawing/2014/main" val="10002"/>
                  </a:ext>
                </a:extLst>
              </a:tr>
              <a:tr h="327200">
                <a:tc>
                  <a:txBody>
                    <a:bodyPr/>
                    <a:lstStyle/>
                    <a:p>
                      <a:pPr marL="228600" marR="0" lvl="0" indent="0" algn="l" rtl="0">
                        <a:lnSpc>
                          <a:spcPct val="100000"/>
                        </a:lnSpc>
                        <a:spcBef>
                          <a:spcPts val="0"/>
                        </a:spcBef>
                        <a:spcAft>
                          <a:spcPts val="0"/>
                        </a:spcAft>
                        <a:buClr>
                          <a:schemeClr val="dk1"/>
                        </a:buClr>
                        <a:buSzPts val="1400"/>
                        <a:buFont typeface="Calibri"/>
                        <a:buNone/>
                      </a:pPr>
                      <a:r>
                        <a:rPr lang="en-US" sz="1400" b="0" dirty="0">
                          <a:solidFill>
                            <a:schemeClr val="dk1"/>
                          </a:solidFill>
                          <a:latin typeface="+mj-lt"/>
                          <a:ea typeface="Calibri"/>
                          <a:cs typeface="Calibri"/>
                          <a:sym typeface="Calibri"/>
                        </a:rPr>
                        <a:t>Increase # invention disclosures </a:t>
                      </a:r>
                      <a:endParaRPr sz="1400" dirty="0">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a:latin typeface="+mj-lt"/>
                          <a:ea typeface="Calibri"/>
                          <a:cs typeface="Calibri"/>
                          <a:sym typeface="Calibri"/>
                        </a:rPr>
                        <a:t>17</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latin typeface="+mj-lt"/>
                        </a:rPr>
                        <a:t>34</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latin typeface="+mj-lt"/>
                        </a:rPr>
                        <a:t>23</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25</a:t>
                      </a:r>
                      <a:endParaRPr sz="1400" dirty="0">
                        <a:solidFill>
                          <a:schemeClr val="tx1"/>
                        </a:solidFill>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+2 (9%)</a:t>
                      </a:r>
                      <a:endParaRPr sz="1400" dirty="0">
                        <a:solidFill>
                          <a:schemeClr val="tx1"/>
                        </a:solidFill>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accent4">
                        <a:lumMod val="20000"/>
                        <a:lumOff val="80000"/>
                      </a:schemeClr>
                    </a:solidFill>
                  </a:tcPr>
                </a:tc>
                <a:tc>
                  <a:txBody>
                    <a:bodyPr/>
                    <a:lstStyle/>
                    <a:p>
                      <a:pPr marL="0" marR="0" lvl="0" indent="0" algn="r" rtl="0">
                        <a:spcBef>
                          <a:spcPts val="0"/>
                        </a:spcBef>
                        <a:spcAft>
                          <a:spcPts val="0"/>
                        </a:spcAft>
                        <a:buNone/>
                      </a:pPr>
                      <a:r>
                        <a:rPr lang="en-US" sz="1400" dirty="0">
                          <a:latin typeface="+mj-lt"/>
                          <a:ea typeface="Calibri"/>
                          <a:cs typeface="Calibri"/>
                          <a:sym typeface="Calibri"/>
                        </a:rPr>
                        <a:t>34</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extLst>
                  <a:ext uri="{0D108BD9-81ED-4DB2-BD59-A6C34878D82A}">
                    <a16:rowId xmlns="" xmlns:a16="http://schemas.microsoft.com/office/drawing/2014/main" val="10003"/>
                  </a:ext>
                </a:extLst>
              </a:tr>
              <a:tr h="270950">
                <a:tc gridSpan="7">
                  <a:txBody>
                    <a:bodyPr/>
                    <a:lstStyle/>
                    <a:p>
                      <a:pPr marL="0" marR="0" lvl="0" indent="0" algn="l" rtl="0">
                        <a:lnSpc>
                          <a:spcPct val="100000"/>
                        </a:lnSpc>
                        <a:spcBef>
                          <a:spcPts val="0"/>
                        </a:spcBef>
                        <a:spcAft>
                          <a:spcPts val="0"/>
                        </a:spcAft>
                        <a:buClr>
                          <a:schemeClr val="dk1"/>
                        </a:buClr>
                        <a:buSzPts val="1400"/>
                        <a:buFont typeface="Calibri"/>
                        <a:buNone/>
                      </a:pPr>
                      <a:r>
                        <a:rPr lang="en-US" sz="1400" b="1" dirty="0">
                          <a:solidFill>
                            <a:schemeClr val="tx1"/>
                          </a:solidFill>
                          <a:latin typeface="Calibri"/>
                          <a:ea typeface="Calibri"/>
                          <a:cs typeface="Calibri"/>
                          <a:sym typeface="Calibri"/>
                        </a:rPr>
                        <a:t>2. Provide Alaska’s skilled workforce</a:t>
                      </a:r>
                      <a:endParaRPr dirty="0">
                        <a:solidFill>
                          <a:schemeClr val="tx1"/>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3C6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4"/>
                  </a:ext>
                </a:extLst>
              </a:tr>
              <a:tr h="270950">
                <a:tc>
                  <a:txBody>
                    <a:bodyPr/>
                    <a:lstStyle/>
                    <a:p>
                      <a:pPr marL="228600" marR="0" lvl="0" indent="0" algn="l" rtl="0">
                        <a:lnSpc>
                          <a:spcPct val="100000"/>
                        </a:lnSpc>
                        <a:spcBef>
                          <a:spcPts val="0"/>
                        </a:spcBef>
                        <a:spcAft>
                          <a:spcPts val="0"/>
                        </a:spcAft>
                        <a:buClr>
                          <a:schemeClr val="dk1"/>
                        </a:buClr>
                        <a:buSzPts val="1400"/>
                        <a:buFont typeface="Calibri"/>
                        <a:buNone/>
                      </a:pPr>
                      <a:r>
                        <a:rPr lang="en-US" sz="1400" b="0" dirty="0">
                          <a:solidFill>
                            <a:schemeClr val="dk1"/>
                          </a:solidFill>
                          <a:latin typeface="+mj-lt"/>
                          <a:ea typeface="Calibri"/>
                          <a:cs typeface="Calibri"/>
                          <a:sym typeface="Calibri"/>
                        </a:rPr>
                        <a:t>Increase % of educators hired</a:t>
                      </a:r>
                      <a:endParaRPr sz="1400" dirty="0">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a:latin typeface="+mj-lt"/>
                          <a:ea typeface="Calibri"/>
                          <a:cs typeface="Calibri"/>
                          <a:sym typeface="Calibri"/>
                        </a:rPr>
                        <a:t>30%</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latin typeface="+mj-lt"/>
                        </a:rPr>
                        <a:t>33%</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latin typeface="+mj-lt"/>
                        </a:rPr>
                        <a:t>37%</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43%</a:t>
                      </a:r>
                      <a:endParaRPr sz="1400" dirty="0">
                        <a:solidFill>
                          <a:schemeClr val="tx1"/>
                        </a:solidFill>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+6% (16%) </a:t>
                      </a:r>
                      <a:endParaRPr sz="1400" dirty="0">
                        <a:solidFill>
                          <a:schemeClr val="tx1"/>
                        </a:solidFill>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accent4">
                        <a:lumMod val="20000"/>
                        <a:lumOff val="80000"/>
                      </a:schemeClr>
                    </a:solidFill>
                  </a:tcPr>
                </a:tc>
                <a:tc>
                  <a:txBody>
                    <a:bodyPr/>
                    <a:lstStyle/>
                    <a:p>
                      <a:pPr marL="0" marR="0" lvl="0" indent="0" algn="r" rtl="0">
                        <a:spcBef>
                          <a:spcPts val="0"/>
                        </a:spcBef>
                        <a:spcAft>
                          <a:spcPts val="0"/>
                        </a:spcAft>
                        <a:buNone/>
                      </a:pPr>
                      <a:r>
                        <a:rPr lang="en-US" sz="1400" dirty="0">
                          <a:latin typeface="+mj-lt"/>
                          <a:ea typeface="Calibri"/>
                          <a:cs typeface="Calibri"/>
                          <a:sym typeface="Calibri"/>
                        </a:rPr>
                        <a:t>90%</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extLst>
                  <a:ext uri="{0D108BD9-81ED-4DB2-BD59-A6C34878D82A}">
                    <a16:rowId xmlns="" xmlns:a16="http://schemas.microsoft.com/office/drawing/2014/main" val="10005"/>
                  </a:ext>
                </a:extLst>
              </a:tr>
              <a:tr h="285250">
                <a:tc>
                  <a:txBody>
                    <a:bodyPr/>
                    <a:lstStyle/>
                    <a:p>
                      <a:pPr marL="228600" marR="0" lvl="0" indent="0" algn="l" rtl="0">
                        <a:lnSpc>
                          <a:spcPct val="100000"/>
                        </a:lnSpc>
                        <a:spcBef>
                          <a:spcPts val="0"/>
                        </a:spcBef>
                        <a:spcAft>
                          <a:spcPts val="0"/>
                        </a:spcAft>
                        <a:buClr>
                          <a:schemeClr val="dk1"/>
                        </a:buClr>
                        <a:buSzPts val="1400"/>
                        <a:buFont typeface="Calibri"/>
                        <a:buNone/>
                      </a:pPr>
                      <a:r>
                        <a:rPr lang="en-US" sz="1400" b="0" dirty="0">
                          <a:solidFill>
                            <a:schemeClr val="dk1"/>
                          </a:solidFill>
                          <a:latin typeface="+mj-lt"/>
                          <a:ea typeface="Calibri"/>
                          <a:cs typeface="Calibri"/>
                          <a:sym typeface="Calibri"/>
                        </a:rPr>
                        <a:t>Double number of health program completions</a:t>
                      </a:r>
                      <a:endParaRPr sz="1400" dirty="0">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a:solidFill>
                            <a:schemeClr val="dk1"/>
                          </a:solidFill>
                          <a:latin typeface="+mj-lt"/>
                          <a:ea typeface="Calibri"/>
                          <a:cs typeface="Calibri"/>
                          <a:sym typeface="Calibri"/>
                        </a:rPr>
                        <a:t>874</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latin typeface="+mj-lt"/>
                        </a:rPr>
                        <a:t>939</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latin typeface="+mj-lt"/>
                        </a:rPr>
                        <a:t>986</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1,086</a:t>
                      </a:r>
                      <a:endParaRPr sz="1400" dirty="0">
                        <a:solidFill>
                          <a:schemeClr val="tx1"/>
                        </a:solidFill>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+100 (10%)</a:t>
                      </a:r>
                      <a:endParaRPr sz="1400" dirty="0">
                        <a:solidFill>
                          <a:schemeClr val="tx1"/>
                        </a:solidFill>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accent4">
                        <a:lumMod val="20000"/>
                        <a:lumOff val="80000"/>
                      </a:schemeClr>
                    </a:solidFill>
                  </a:tcPr>
                </a:tc>
                <a:tc>
                  <a:txBody>
                    <a:bodyPr/>
                    <a:lstStyle/>
                    <a:p>
                      <a:pPr marL="0" marR="0" lvl="0" indent="0" algn="r" rtl="0">
                        <a:spcBef>
                          <a:spcPts val="0"/>
                        </a:spcBef>
                        <a:spcAft>
                          <a:spcPts val="0"/>
                        </a:spcAft>
                        <a:buNone/>
                      </a:pPr>
                      <a:r>
                        <a:rPr lang="en-US" sz="1400" dirty="0">
                          <a:latin typeface="+mj-lt"/>
                          <a:ea typeface="Calibri"/>
                          <a:cs typeface="Calibri"/>
                          <a:sym typeface="Calibri"/>
                        </a:rPr>
                        <a:t>1,760</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extLst>
                  <a:ext uri="{0D108BD9-81ED-4DB2-BD59-A6C34878D82A}">
                    <a16:rowId xmlns="" xmlns:a16="http://schemas.microsoft.com/office/drawing/2014/main" val="10006"/>
                  </a:ext>
                </a:extLst>
              </a:tr>
              <a:tr h="270950">
                <a:tc gridSpan="7">
                  <a:txBody>
                    <a:bodyPr/>
                    <a:lstStyle/>
                    <a:p>
                      <a:pPr marL="0" marR="0" lvl="0" indent="0" algn="l" rtl="0">
                        <a:spcBef>
                          <a:spcPts val="0"/>
                        </a:spcBef>
                        <a:spcAft>
                          <a:spcPts val="0"/>
                        </a:spcAft>
                        <a:buNone/>
                      </a:pPr>
                      <a:r>
                        <a:rPr lang="en-US" sz="1400" b="1" dirty="0">
                          <a:solidFill>
                            <a:schemeClr val="tx1"/>
                          </a:solidFill>
                          <a:latin typeface="Calibri"/>
                          <a:ea typeface="Calibri"/>
                          <a:cs typeface="Calibri"/>
                          <a:sym typeface="Calibri"/>
                        </a:rPr>
                        <a:t>3. Grow our world class research</a:t>
                      </a:r>
                      <a:endParaRPr sz="1400" dirty="0">
                        <a:solidFill>
                          <a:schemeClr val="tx1"/>
                        </a:solidFill>
                        <a:latin typeface="Calibri"/>
                        <a:ea typeface="Calibri"/>
                        <a:cs typeface="Calibri"/>
                        <a:sym typeface="Calibri"/>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3C6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7"/>
                  </a:ext>
                </a:extLst>
              </a:tr>
              <a:tr h="298175">
                <a:tc>
                  <a:txBody>
                    <a:bodyPr/>
                    <a:lstStyle/>
                    <a:p>
                      <a:pPr marL="228600" marR="0" lvl="0" indent="0" algn="l" rtl="0">
                        <a:spcBef>
                          <a:spcPts val="0"/>
                        </a:spcBef>
                        <a:spcAft>
                          <a:spcPts val="0"/>
                        </a:spcAft>
                        <a:buClr>
                          <a:schemeClr val="dk1"/>
                        </a:buClr>
                        <a:buSzPts val="1400"/>
                        <a:buFont typeface="Calibri"/>
                        <a:buNone/>
                      </a:pPr>
                      <a:r>
                        <a:rPr lang="en-US" sz="1400" dirty="0">
                          <a:latin typeface="+mj-lt"/>
                          <a:ea typeface="Calibri"/>
                          <a:cs typeface="Calibri"/>
                          <a:sym typeface="Calibri"/>
                        </a:rPr>
                        <a:t>Lead the world in Arctic related research</a:t>
                      </a:r>
                      <a:endParaRPr sz="1400" dirty="0">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a:latin typeface="+mj-lt"/>
                          <a:ea typeface="Calibri"/>
                          <a:cs typeface="Calibri"/>
                          <a:sym typeface="Calibri"/>
                        </a:rPr>
                        <a:t>1</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a:latin typeface="+mj-lt"/>
                          <a:ea typeface="Calibri"/>
                          <a:cs typeface="Calibri"/>
                          <a:sym typeface="Calibri"/>
                        </a:rPr>
                        <a:t>1</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latin typeface="+mj-lt"/>
                        </a:rPr>
                        <a:t>1</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1</a:t>
                      </a:r>
                      <a:endParaRPr sz="1400" dirty="0">
                        <a:solidFill>
                          <a:schemeClr val="tx1"/>
                        </a:solidFill>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endParaRPr sz="1400" dirty="0">
                        <a:solidFill>
                          <a:schemeClr val="tx1"/>
                        </a:solidFill>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accent4">
                        <a:lumMod val="20000"/>
                        <a:lumOff val="80000"/>
                      </a:schemeClr>
                    </a:solidFill>
                  </a:tcPr>
                </a:tc>
                <a:tc>
                  <a:txBody>
                    <a:bodyPr/>
                    <a:lstStyle/>
                    <a:p>
                      <a:pPr marL="0" marR="0" lvl="0" indent="0" algn="r" rtl="0">
                        <a:spcBef>
                          <a:spcPts val="0"/>
                        </a:spcBef>
                        <a:spcAft>
                          <a:spcPts val="0"/>
                        </a:spcAft>
                        <a:buNone/>
                      </a:pPr>
                      <a:r>
                        <a:rPr lang="en-US" sz="1400" dirty="0">
                          <a:latin typeface="+mj-lt"/>
                          <a:ea typeface="Calibri"/>
                          <a:cs typeface="Calibri"/>
                          <a:sym typeface="Calibri"/>
                        </a:rPr>
                        <a:t>1</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extLst>
                  <a:ext uri="{0D108BD9-81ED-4DB2-BD59-A6C34878D82A}">
                    <a16:rowId xmlns="" xmlns:a16="http://schemas.microsoft.com/office/drawing/2014/main" val="10008"/>
                  </a:ext>
                </a:extLst>
              </a:tr>
              <a:tr h="270950">
                <a:tc>
                  <a:txBody>
                    <a:bodyPr/>
                    <a:lstStyle/>
                    <a:p>
                      <a:pPr marL="228600" marR="0" lvl="0" indent="0" algn="l" rtl="0">
                        <a:lnSpc>
                          <a:spcPct val="100000"/>
                        </a:lnSpc>
                        <a:spcBef>
                          <a:spcPts val="0"/>
                        </a:spcBef>
                        <a:spcAft>
                          <a:spcPts val="0"/>
                        </a:spcAft>
                        <a:buClr>
                          <a:schemeClr val="dk1"/>
                        </a:buClr>
                        <a:buSzPts val="1400"/>
                        <a:buFont typeface="Calibri"/>
                        <a:buNone/>
                      </a:pPr>
                      <a:r>
                        <a:rPr lang="en-US" sz="1400" dirty="0">
                          <a:latin typeface="+mj-lt"/>
                          <a:ea typeface="Calibri"/>
                          <a:cs typeface="Calibri"/>
                          <a:sym typeface="Calibri"/>
                        </a:rPr>
                        <a:t>Increase research </a:t>
                      </a:r>
                      <a:r>
                        <a:rPr lang="en-US" sz="1400" dirty="0" smtClean="0">
                          <a:latin typeface="+mj-lt"/>
                          <a:ea typeface="Calibri"/>
                          <a:cs typeface="Calibri"/>
                          <a:sym typeface="Calibri"/>
                        </a:rPr>
                        <a:t>expenditures </a:t>
                      </a:r>
                      <a:r>
                        <a:rPr lang="en-US" sz="1200" baseline="30000" dirty="0" smtClean="0">
                          <a:latin typeface="+mj-lt"/>
                          <a:ea typeface="Calibri"/>
                          <a:cs typeface="Calibri"/>
                          <a:sym typeface="Calibri"/>
                        </a:rPr>
                        <a:t>(1)</a:t>
                      </a:r>
                      <a:endParaRPr sz="1200" baseline="30000" dirty="0">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a:latin typeface="+mj-lt"/>
                          <a:ea typeface="Calibri"/>
                          <a:cs typeface="Calibri"/>
                          <a:sym typeface="Calibri"/>
                        </a:rPr>
                        <a:t>$</a:t>
                      </a:r>
                      <a:r>
                        <a:rPr lang="en-US" sz="1400" dirty="0" smtClean="0">
                          <a:latin typeface="+mj-lt"/>
                          <a:ea typeface="Calibri"/>
                          <a:cs typeface="Calibri"/>
                          <a:sym typeface="Calibri"/>
                        </a:rPr>
                        <a:t>159.4m</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kern="1200" dirty="0" smtClean="0">
                          <a:solidFill>
                            <a:schemeClr val="tx1"/>
                          </a:solidFill>
                          <a:latin typeface="+mj-lt"/>
                          <a:ea typeface="+mn-ea"/>
                          <a:cs typeface="+mn-cs"/>
                        </a:rPr>
                        <a:t>$150.7m</a:t>
                      </a:r>
                      <a:endParaRPr lang="en-US" sz="1400" kern="1200" dirty="0">
                        <a:solidFill>
                          <a:schemeClr val="tx1"/>
                        </a:solidFill>
                        <a:latin typeface="+mj-lt"/>
                        <a:ea typeface="+mn-ea"/>
                        <a:cs typeface="+mn-cs"/>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latin typeface="+mj-lt"/>
                        </a:rPr>
                        <a:t>$157.4m</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$168.3m</a:t>
                      </a:r>
                      <a:endParaRPr sz="1400" dirty="0">
                        <a:solidFill>
                          <a:schemeClr val="tx1"/>
                        </a:solidFill>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+$10.9m</a:t>
                      </a:r>
                      <a:r>
                        <a:rPr lang="en-US" sz="1400" baseline="0" dirty="0" smtClean="0">
                          <a:solidFill>
                            <a:schemeClr val="tx1"/>
                          </a:solidFill>
                          <a:latin typeface="+mj-lt"/>
                        </a:rPr>
                        <a:t> (7%)</a:t>
                      </a:r>
                      <a:endParaRPr sz="1400" dirty="0">
                        <a:solidFill>
                          <a:schemeClr val="tx1"/>
                        </a:solidFill>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accent4">
                        <a:lumMod val="20000"/>
                        <a:lumOff val="80000"/>
                      </a:schemeClr>
                    </a:solidFill>
                  </a:tcPr>
                </a:tc>
                <a:tc>
                  <a:txBody>
                    <a:bodyPr/>
                    <a:lstStyle/>
                    <a:p>
                      <a:pPr marL="0" marR="0" lvl="0" indent="0" algn="r" rtl="0">
                        <a:spcBef>
                          <a:spcPts val="0"/>
                        </a:spcBef>
                        <a:spcAft>
                          <a:spcPts val="0"/>
                        </a:spcAft>
                        <a:buNone/>
                      </a:pPr>
                      <a:r>
                        <a:rPr lang="en-US" sz="1400" dirty="0">
                          <a:latin typeface="+mj-lt"/>
                          <a:ea typeface="Calibri"/>
                          <a:cs typeface="Calibri"/>
                          <a:sym typeface="Calibri"/>
                        </a:rPr>
                        <a:t>$235m</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extLst>
                  <a:ext uri="{0D108BD9-81ED-4DB2-BD59-A6C34878D82A}">
                    <a16:rowId xmlns="" xmlns:a16="http://schemas.microsoft.com/office/drawing/2014/main" val="10009"/>
                  </a:ext>
                </a:extLst>
              </a:tr>
              <a:tr h="270950">
                <a:tc gridSpan="7">
                  <a:txBody>
                    <a:bodyPr/>
                    <a:lstStyle/>
                    <a:p>
                      <a:pPr marL="60325" marR="0" lvl="0" indent="0" algn="l" rtl="0">
                        <a:lnSpc>
                          <a:spcPct val="100000"/>
                        </a:lnSpc>
                        <a:spcBef>
                          <a:spcPts val="0"/>
                        </a:spcBef>
                        <a:spcAft>
                          <a:spcPts val="0"/>
                        </a:spcAft>
                        <a:buClr>
                          <a:schemeClr val="dk1"/>
                        </a:buClr>
                        <a:buSzPts val="1400"/>
                        <a:buFont typeface="Calibri"/>
                        <a:buNone/>
                      </a:pPr>
                      <a:r>
                        <a:rPr lang="en-US" sz="1400" b="1" dirty="0">
                          <a:solidFill>
                            <a:schemeClr val="tx1"/>
                          </a:solidFill>
                          <a:latin typeface="Calibri"/>
                          <a:ea typeface="Calibri"/>
                          <a:cs typeface="Calibri"/>
                          <a:sym typeface="Calibri"/>
                        </a:rPr>
                        <a:t>4. Increase degree attainment</a:t>
                      </a:r>
                      <a:endParaRPr dirty="0">
                        <a:solidFill>
                          <a:schemeClr val="tx1"/>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3C6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10"/>
                  </a:ext>
                </a:extLst>
              </a:tr>
              <a:tr h="270950">
                <a:tc>
                  <a:txBody>
                    <a:bodyPr/>
                    <a:lstStyle/>
                    <a:p>
                      <a:pPr marL="228600" marR="0" lvl="0" indent="0" algn="l" rtl="0">
                        <a:spcBef>
                          <a:spcPts val="0"/>
                        </a:spcBef>
                        <a:spcAft>
                          <a:spcPts val="0"/>
                        </a:spcAft>
                        <a:buClr>
                          <a:schemeClr val="dk1"/>
                        </a:buClr>
                        <a:buSzPts val="1400"/>
                        <a:buFont typeface="Calibri"/>
                        <a:buNone/>
                      </a:pPr>
                      <a:r>
                        <a:rPr lang="en-US" sz="1400" dirty="0" smtClean="0">
                          <a:latin typeface="+mj-lt"/>
                          <a:ea typeface="Calibri"/>
                          <a:cs typeface="Calibri"/>
                          <a:sym typeface="Calibri"/>
                        </a:rPr>
                        <a:t>Fiscal Year Student Full Time Equivalent (FTE)</a:t>
                      </a:r>
                      <a:endParaRPr sz="1400" dirty="0">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latin typeface="+mj-lt"/>
                        </a:rPr>
                        <a:t>18,492</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17,555</a:t>
                      </a:r>
                      <a:endParaRPr sz="1400" dirty="0">
                        <a:solidFill>
                          <a:schemeClr val="tx1"/>
                        </a:solidFill>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latin typeface="+mj-lt"/>
                        </a:rPr>
                        <a:t>18,433</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19,825</a:t>
                      </a:r>
                      <a:endParaRPr sz="1400" dirty="0">
                        <a:solidFill>
                          <a:schemeClr val="tx1"/>
                        </a:solidFill>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+1,392 (8%)</a:t>
                      </a:r>
                      <a:endParaRPr sz="1400" dirty="0">
                        <a:solidFill>
                          <a:schemeClr val="tx1"/>
                        </a:solidFill>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accent4">
                        <a:lumMod val="20000"/>
                        <a:lumOff val="80000"/>
                      </a:schemeClr>
                    </a:solidFill>
                  </a:tcPr>
                </a:tc>
                <a:tc>
                  <a:txBody>
                    <a:bodyPr/>
                    <a:lstStyle/>
                    <a:p>
                      <a:pPr marL="0" marR="0" lvl="0" indent="0" algn="r" rtl="0">
                        <a:spcBef>
                          <a:spcPts val="0"/>
                        </a:spcBef>
                        <a:spcAft>
                          <a:spcPts val="0"/>
                        </a:spcAft>
                        <a:buNone/>
                      </a:pPr>
                      <a:r>
                        <a:rPr lang="en-US" sz="1400" dirty="0" smtClean="0">
                          <a:latin typeface="+mj-lt"/>
                        </a:rPr>
                        <a:t>28,526</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extLst>
                  <a:ext uri="{0D108BD9-81ED-4DB2-BD59-A6C34878D82A}">
                    <a16:rowId xmlns="" xmlns:a16="http://schemas.microsoft.com/office/drawing/2014/main" val="10011"/>
                  </a:ext>
                </a:extLst>
              </a:tr>
              <a:tr h="270950">
                <a:tc>
                  <a:txBody>
                    <a:bodyPr/>
                    <a:lstStyle/>
                    <a:p>
                      <a:pPr marL="228600" marR="0" lvl="0" indent="0" algn="l" rtl="0">
                        <a:lnSpc>
                          <a:spcPct val="100000"/>
                        </a:lnSpc>
                        <a:spcBef>
                          <a:spcPts val="0"/>
                        </a:spcBef>
                        <a:spcAft>
                          <a:spcPts val="0"/>
                        </a:spcAft>
                        <a:buClr>
                          <a:schemeClr val="dk1"/>
                        </a:buClr>
                        <a:buSzPts val="1400"/>
                        <a:buFont typeface="Calibri"/>
                        <a:buNone/>
                      </a:pPr>
                      <a:r>
                        <a:rPr lang="en-US" sz="1400" dirty="0">
                          <a:latin typeface="+mj-lt"/>
                          <a:ea typeface="Calibri"/>
                          <a:cs typeface="Calibri"/>
                          <a:sym typeface="Calibri"/>
                        </a:rPr>
                        <a:t>Increase completions</a:t>
                      </a:r>
                      <a:endParaRPr sz="1400" dirty="0">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a:latin typeface="+mj-lt"/>
                          <a:ea typeface="Calibri"/>
                          <a:cs typeface="Calibri"/>
                          <a:sym typeface="Calibri"/>
                        </a:rPr>
                        <a:t>4,594</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latin typeface="+mj-lt"/>
                        </a:rPr>
                        <a:t>4,554</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latin typeface="+mj-lt"/>
                        </a:rPr>
                        <a:t>4,781</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5,442</a:t>
                      </a:r>
                      <a:endParaRPr sz="1400" dirty="0">
                        <a:solidFill>
                          <a:schemeClr val="tx1"/>
                        </a:solidFill>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+661 (14%)</a:t>
                      </a:r>
                      <a:endParaRPr sz="1400" dirty="0">
                        <a:solidFill>
                          <a:schemeClr val="tx1"/>
                        </a:solidFill>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accent4">
                        <a:lumMod val="20000"/>
                        <a:lumOff val="80000"/>
                      </a:schemeClr>
                    </a:solidFill>
                  </a:tcPr>
                </a:tc>
                <a:tc>
                  <a:txBody>
                    <a:bodyPr/>
                    <a:lstStyle/>
                    <a:p>
                      <a:pPr marL="0" marR="0" lvl="0" indent="0" algn="r" rtl="0">
                        <a:spcBef>
                          <a:spcPts val="0"/>
                        </a:spcBef>
                        <a:spcAft>
                          <a:spcPts val="0"/>
                        </a:spcAft>
                        <a:buNone/>
                      </a:pPr>
                      <a:r>
                        <a:rPr lang="en-US" sz="1400" dirty="0">
                          <a:latin typeface="+mj-lt"/>
                          <a:ea typeface="Calibri"/>
                          <a:cs typeface="Calibri"/>
                          <a:sym typeface="Calibri"/>
                        </a:rPr>
                        <a:t>10,400</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extLst>
                  <a:ext uri="{0D108BD9-81ED-4DB2-BD59-A6C34878D82A}">
                    <a16:rowId xmlns="" xmlns:a16="http://schemas.microsoft.com/office/drawing/2014/main" val="10012"/>
                  </a:ext>
                </a:extLst>
              </a:tr>
              <a:tr h="270950">
                <a:tc gridSpan="7">
                  <a:txBody>
                    <a:bodyPr/>
                    <a:lstStyle/>
                    <a:p>
                      <a:pPr marL="0" marR="0" lvl="0" indent="0" algn="l" rtl="0">
                        <a:lnSpc>
                          <a:spcPct val="100000"/>
                        </a:lnSpc>
                        <a:spcBef>
                          <a:spcPts val="0"/>
                        </a:spcBef>
                        <a:spcAft>
                          <a:spcPts val="0"/>
                        </a:spcAft>
                        <a:buClr>
                          <a:schemeClr val="dk1"/>
                        </a:buClr>
                        <a:buSzPts val="1400"/>
                        <a:buFont typeface="Calibri"/>
                        <a:buNone/>
                      </a:pPr>
                      <a:r>
                        <a:rPr lang="en-US" sz="1400" b="1" dirty="0">
                          <a:solidFill>
                            <a:schemeClr val="tx1"/>
                          </a:solidFill>
                          <a:latin typeface="Calibri"/>
                          <a:ea typeface="Calibri"/>
                          <a:cs typeface="Calibri"/>
                          <a:sym typeface="Calibri"/>
                        </a:rPr>
                        <a:t>5. Operate more </a:t>
                      </a:r>
                      <a:r>
                        <a:rPr lang="en-US" sz="1400" b="1" dirty="0" smtClean="0">
                          <a:solidFill>
                            <a:schemeClr val="tx1"/>
                          </a:solidFill>
                          <a:latin typeface="Calibri"/>
                          <a:ea typeface="Calibri"/>
                          <a:cs typeface="Calibri"/>
                          <a:sym typeface="Calibri"/>
                        </a:rPr>
                        <a:t>cost</a:t>
                      </a:r>
                      <a:r>
                        <a:rPr lang="en-US" sz="1400" b="1" baseline="0" dirty="0" smtClean="0">
                          <a:solidFill>
                            <a:schemeClr val="tx1"/>
                          </a:solidFill>
                          <a:latin typeface="Calibri"/>
                          <a:ea typeface="Calibri"/>
                          <a:cs typeface="Calibri"/>
                          <a:sym typeface="Calibri"/>
                        </a:rPr>
                        <a:t> </a:t>
                      </a:r>
                      <a:r>
                        <a:rPr lang="en-US" sz="1400" b="1" dirty="0" smtClean="0">
                          <a:solidFill>
                            <a:schemeClr val="tx1"/>
                          </a:solidFill>
                          <a:latin typeface="Calibri"/>
                          <a:ea typeface="Calibri"/>
                          <a:cs typeface="Calibri"/>
                          <a:sym typeface="Calibri"/>
                        </a:rPr>
                        <a:t>effectively</a:t>
                      </a:r>
                      <a:endParaRPr dirty="0">
                        <a:solidFill>
                          <a:schemeClr val="tx1"/>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3C6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13"/>
                  </a:ext>
                </a:extLst>
              </a:tr>
              <a:tr h="343475">
                <a:tc>
                  <a:txBody>
                    <a:bodyPr/>
                    <a:lstStyle/>
                    <a:p>
                      <a:pPr marL="228600" marR="0" lvl="0" indent="0" algn="l" rtl="0">
                        <a:spcBef>
                          <a:spcPts val="0"/>
                        </a:spcBef>
                        <a:spcAft>
                          <a:spcPts val="0"/>
                        </a:spcAft>
                        <a:buClr>
                          <a:schemeClr val="dk1"/>
                        </a:buClr>
                        <a:buSzPts val="1400"/>
                        <a:buFont typeface="Calibri"/>
                        <a:buNone/>
                      </a:pPr>
                      <a:r>
                        <a:rPr lang="en-US" sz="1400" dirty="0">
                          <a:latin typeface="+mj-lt"/>
                          <a:ea typeface="Calibri"/>
                          <a:cs typeface="Calibri"/>
                          <a:sym typeface="Calibri"/>
                        </a:rPr>
                        <a:t>Decrease total cost of education (indirect and direct) per completer</a:t>
                      </a:r>
                      <a:endParaRPr sz="1400" dirty="0">
                        <a:solidFill>
                          <a:srgbClr val="FF0000"/>
                        </a:solidFill>
                        <a:latin typeface="+mj-lt"/>
                        <a:ea typeface="Calibri"/>
                        <a:cs typeface="Calibri"/>
                        <a:sym typeface="Calibri"/>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a:latin typeface="+mj-lt"/>
                          <a:ea typeface="Calibri"/>
                          <a:cs typeface="Calibri"/>
                          <a:sym typeface="Calibri"/>
                        </a:rPr>
                        <a:t>$107.3</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latin typeface="+mj-lt"/>
                        </a:rPr>
                        <a:t>$108.4</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latin typeface="+mj-lt"/>
                        </a:rPr>
                        <a:t>$103.0</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$93.9</a:t>
                      </a:r>
                      <a:endParaRPr sz="1400" dirty="0">
                        <a:solidFill>
                          <a:schemeClr val="tx1"/>
                        </a:solidFill>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-$9.1 (-9%)</a:t>
                      </a:r>
                      <a:endParaRPr sz="1400" dirty="0">
                        <a:solidFill>
                          <a:schemeClr val="tx1"/>
                        </a:solidFill>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accent4">
                        <a:lumMod val="20000"/>
                        <a:lumOff val="80000"/>
                      </a:schemeClr>
                    </a:solidFill>
                  </a:tcPr>
                </a:tc>
                <a:tc>
                  <a:txBody>
                    <a:bodyPr/>
                    <a:lstStyle/>
                    <a:p>
                      <a:pPr marL="0" marR="0" lvl="0" indent="0" algn="r" rtl="0">
                        <a:spcBef>
                          <a:spcPts val="0"/>
                        </a:spcBef>
                        <a:spcAft>
                          <a:spcPts val="0"/>
                        </a:spcAft>
                        <a:buNone/>
                      </a:pPr>
                      <a:r>
                        <a:rPr lang="en-US" sz="1400" dirty="0">
                          <a:latin typeface="+mj-lt"/>
                          <a:ea typeface="Calibri"/>
                          <a:cs typeface="Calibri"/>
                          <a:sym typeface="Calibri"/>
                        </a:rPr>
                        <a:t>$59.0</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extLst>
                  <a:ext uri="{0D108BD9-81ED-4DB2-BD59-A6C34878D82A}">
                    <a16:rowId xmlns="" xmlns:a16="http://schemas.microsoft.com/office/drawing/2014/main" val="10014"/>
                  </a:ext>
                </a:extLst>
              </a:tr>
              <a:tr h="0">
                <a:tc>
                  <a:txBody>
                    <a:bodyPr/>
                    <a:lstStyle/>
                    <a:p>
                      <a:pPr marL="228600" marR="0" lvl="0" indent="0" algn="l" rtl="0">
                        <a:lnSpc>
                          <a:spcPct val="100000"/>
                        </a:lnSpc>
                        <a:spcBef>
                          <a:spcPts val="0"/>
                        </a:spcBef>
                        <a:spcAft>
                          <a:spcPts val="0"/>
                        </a:spcAft>
                        <a:buClr>
                          <a:schemeClr val="dk1"/>
                        </a:buClr>
                        <a:buSzPts val="1400"/>
                        <a:buFont typeface="Calibri"/>
                        <a:buNone/>
                      </a:pPr>
                      <a:r>
                        <a:rPr lang="en-US" sz="1400" dirty="0">
                          <a:latin typeface="+mj-lt"/>
                          <a:ea typeface="Calibri"/>
                          <a:cs typeface="Calibri"/>
                          <a:sym typeface="Calibri"/>
                        </a:rPr>
                        <a:t>Increase annual completions per Full Time Equivalent (FTE)</a:t>
                      </a:r>
                      <a:endParaRPr sz="1400" dirty="0">
                        <a:solidFill>
                          <a:srgbClr val="FF0000"/>
                        </a:solidFill>
                        <a:latin typeface="+mj-lt"/>
                        <a:ea typeface="Calibri"/>
                        <a:cs typeface="Calibri"/>
                        <a:sym typeface="Calibri"/>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a:solidFill>
                            <a:schemeClr val="dk1"/>
                          </a:solidFill>
                          <a:latin typeface="+mj-lt"/>
                          <a:ea typeface="Calibri"/>
                          <a:cs typeface="Calibri"/>
                          <a:sym typeface="Calibri"/>
                        </a:rPr>
                        <a:t>23/100</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latin typeface="+mj-lt"/>
                        </a:rPr>
                        <a:t>23/100</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latin typeface="+mj-lt"/>
                        </a:rPr>
                        <a:t>24/100</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26/100</a:t>
                      </a:r>
                      <a:endParaRPr sz="1400" dirty="0">
                        <a:solidFill>
                          <a:schemeClr val="tx1"/>
                        </a:solidFill>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8E2F3"/>
                    </a:solidFill>
                  </a:tcPr>
                </a:tc>
                <a:tc>
                  <a:txBody>
                    <a:bodyPr/>
                    <a:lstStyle/>
                    <a:p>
                      <a:pPr marL="0" marR="0" lvl="0" indent="0" algn="r" rtl="0">
                        <a:spcBef>
                          <a:spcPts val="0"/>
                        </a:spcBef>
                        <a:spcAft>
                          <a:spcPts val="0"/>
                        </a:spcAft>
                        <a:buNone/>
                      </a:pPr>
                      <a:r>
                        <a:rPr lang="en-US" sz="1400" dirty="0" smtClean="0">
                          <a:solidFill>
                            <a:schemeClr val="tx1"/>
                          </a:solidFill>
                          <a:latin typeface="+mj-lt"/>
                        </a:rPr>
                        <a:t>+1.6 (6%)</a:t>
                      </a:r>
                      <a:endParaRPr sz="1400" dirty="0">
                        <a:solidFill>
                          <a:schemeClr val="tx1"/>
                        </a:solidFill>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accent4">
                        <a:lumMod val="20000"/>
                        <a:lumOff val="80000"/>
                      </a:schemeClr>
                    </a:solidFill>
                  </a:tcPr>
                </a:tc>
                <a:tc>
                  <a:txBody>
                    <a:bodyPr/>
                    <a:lstStyle/>
                    <a:p>
                      <a:pPr marL="0" marR="0" lvl="0" indent="0" algn="r" rtl="0">
                        <a:spcBef>
                          <a:spcPts val="0"/>
                        </a:spcBef>
                        <a:spcAft>
                          <a:spcPts val="0"/>
                        </a:spcAft>
                        <a:buNone/>
                      </a:pPr>
                      <a:r>
                        <a:rPr lang="en-US" sz="1400" dirty="0">
                          <a:latin typeface="+mj-lt"/>
                          <a:ea typeface="Calibri"/>
                          <a:cs typeface="Calibri"/>
                          <a:sym typeface="Calibri"/>
                        </a:rPr>
                        <a:t>35/100</a:t>
                      </a:r>
                      <a:endParaRPr sz="1400" dirty="0">
                        <a:latin typeface="+mj-lt"/>
                      </a:endParaRPr>
                    </a:p>
                  </a:txBody>
                  <a:tcPr marL="68575" marR="68575" marT="34300" marB="34300">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8E2F3"/>
                    </a:solidFill>
                  </a:tcPr>
                </a:tc>
                <a:extLst>
                  <a:ext uri="{0D108BD9-81ED-4DB2-BD59-A6C34878D82A}">
                    <a16:rowId xmlns="" xmlns:a16="http://schemas.microsoft.com/office/drawing/2014/main" val="10015"/>
                  </a:ext>
                </a:extLst>
              </a:tr>
              <a:tr h="297675">
                <a:tc gridSpan="7">
                  <a:txBody>
                    <a:bodyPr/>
                    <a:lstStyle/>
                    <a:p>
                      <a:pPr marL="0" marR="0" lvl="0" indent="0" algn="l" rtl="0">
                        <a:lnSpc>
                          <a:spcPct val="100000"/>
                        </a:lnSpc>
                        <a:spcBef>
                          <a:spcPts val="0"/>
                        </a:spcBef>
                        <a:spcAft>
                          <a:spcPts val="0"/>
                        </a:spcAft>
                        <a:buClr>
                          <a:schemeClr val="dk1"/>
                        </a:buClr>
                        <a:buSzPts val="900"/>
                        <a:buFont typeface="Calibri"/>
                        <a:buNone/>
                      </a:pPr>
                      <a:r>
                        <a:rPr lang="en-US" sz="1400" dirty="0" smtClean="0">
                          <a:latin typeface="+mj-lt"/>
                        </a:rPr>
                        <a:t>Note: Information is reviewed annually</a:t>
                      </a:r>
                      <a:r>
                        <a:rPr lang="en-US" sz="1400" baseline="0" dirty="0" smtClean="0">
                          <a:latin typeface="+mj-lt"/>
                        </a:rPr>
                        <a:t> as part of the President’s performance compensation (quantitative performance goals)</a:t>
                      </a:r>
                    </a:p>
                    <a:p>
                      <a:pPr marL="0" marR="0" lvl="0" indent="0" algn="l" rtl="0">
                        <a:lnSpc>
                          <a:spcPct val="100000"/>
                        </a:lnSpc>
                        <a:spcBef>
                          <a:spcPts val="0"/>
                        </a:spcBef>
                        <a:spcAft>
                          <a:spcPts val="0"/>
                        </a:spcAft>
                        <a:buClr>
                          <a:schemeClr val="dk1"/>
                        </a:buClr>
                        <a:buSzPts val="900"/>
                        <a:buFont typeface="Calibri"/>
                        <a:buNone/>
                      </a:pPr>
                      <a:r>
                        <a:rPr lang="en-US" sz="1200" baseline="0" dirty="0" smtClean="0">
                          <a:latin typeface="+mj-lt"/>
                        </a:rPr>
                        <a:t>1. FY18 observed research expenditures has been revised to reflect final data ($149.9m to $150.7m)</a:t>
                      </a:r>
                      <a:endParaRPr sz="1200" dirty="0">
                        <a:latin typeface="+mj-lt"/>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16"/>
                  </a:ext>
                </a:extLst>
              </a:tr>
            </a:tbl>
          </a:graphicData>
        </a:graphic>
      </p:graphicFrame>
      <p:sp>
        <p:nvSpPr>
          <p:cNvPr id="137" name="Google Shape;137;p19"/>
          <p:cNvSpPr txBox="1"/>
          <p:nvPr/>
        </p:nvSpPr>
        <p:spPr>
          <a:xfrm>
            <a:off x="278525" y="0"/>
            <a:ext cx="11634949" cy="114520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600"/>
              <a:buFont typeface="Calibri"/>
              <a:buNone/>
            </a:pPr>
            <a:r>
              <a:rPr lang="en-US" sz="4000" i="0" u="none" strike="noStrike" cap="none" dirty="0">
                <a:solidFill>
                  <a:schemeClr val="dk1"/>
                </a:solidFill>
                <a:latin typeface="+mj-lt"/>
                <a:ea typeface="Calibri"/>
                <a:cs typeface="Calibri"/>
                <a:sym typeface="Calibri"/>
              </a:rPr>
              <a:t>Goals &amp; Measures </a:t>
            </a:r>
            <a:r>
              <a:rPr lang="en-US" sz="4000" i="0" u="none" strike="noStrike" cap="none" dirty="0" smtClean="0">
                <a:solidFill>
                  <a:schemeClr val="dk1"/>
                </a:solidFill>
                <a:latin typeface="+mj-lt"/>
                <a:ea typeface="Calibri"/>
                <a:cs typeface="Calibri"/>
                <a:sym typeface="Calibri"/>
              </a:rPr>
              <a:t>2017-2025</a:t>
            </a:r>
          </a:p>
          <a:p>
            <a:pPr marL="0" marR="0" lvl="0" indent="0" algn="ctr" rtl="0">
              <a:spcBef>
                <a:spcPts val="0"/>
              </a:spcBef>
              <a:spcAft>
                <a:spcPts val="0"/>
              </a:spcAft>
              <a:buClr>
                <a:schemeClr val="dk1"/>
              </a:buClr>
              <a:buSzPts val="3600"/>
              <a:buFont typeface="Calibri"/>
              <a:buNone/>
            </a:pPr>
            <a:r>
              <a:rPr lang="en-US" sz="2000" dirty="0" smtClean="0">
                <a:solidFill>
                  <a:schemeClr val="dk1"/>
                </a:solidFill>
                <a:latin typeface="+mj-lt"/>
                <a:ea typeface="Calibri"/>
                <a:cs typeface="Calibri"/>
                <a:sym typeface="Calibri"/>
              </a:rPr>
              <a:t>(Tentative, subject to BOR approval)</a:t>
            </a:r>
            <a:endParaRPr lang="en-US" sz="2000" i="0" u="none" strike="noStrike" cap="none" dirty="0" smtClean="0">
              <a:solidFill>
                <a:schemeClr val="dk1"/>
              </a:solidFill>
              <a:latin typeface="+mj-lt"/>
              <a:ea typeface="Calibri"/>
              <a:cs typeface="Calibri"/>
              <a:sym typeface="Calibri"/>
            </a:endParaRPr>
          </a:p>
        </p:txBody>
      </p:sp>
      <p:sp>
        <p:nvSpPr>
          <p:cNvPr id="4" name="Slide Number Placeholder 3"/>
          <p:cNvSpPr>
            <a:spLocks noGrp="1"/>
          </p:cNvSpPr>
          <p:nvPr>
            <p:ph type="sldNum" sz="quarter" idx="12"/>
          </p:nvPr>
        </p:nvSpPr>
        <p:spPr/>
        <p:txBody>
          <a:bodyPr/>
          <a:lstStyle/>
          <a:p>
            <a:fld id="{C4736C24-816A-4C93-B10F-DAAB356A1CF2}" type="slidenum">
              <a:rPr lang="en-US" smtClean="0"/>
              <a:t>52</a:t>
            </a:fld>
            <a:endParaRPr lang="en-US" dirty="0"/>
          </a:p>
        </p:txBody>
      </p:sp>
    </p:spTree>
    <p:extLst>
      <p:ext uri="{BB962C8B-B14F-4D97-AF65-F5344CB8AC3E}">
        <p14:creationId xmlns:p14="http://schemas.microsoft.com/office/powerpoint/2010/main" val="11762616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514" y="107432"/>
            <a:ext cx="10515600" cy="892962"/>
          </a:xfrm>
        </p:spPr>
        <p:txBody>
          <a:bodyPr>
            <a:normAutofit/>
          </a:bodyPr>
          <a:lstStyle/>
          <a:p>
            <a:pPr algn="ctr"/>
            <a:r>
              <a:rPr lang="en-US" sz="4000" dirty="0" smtClean="0"/>
              <a:t>FY20 Capital Budget Priorities</a:t>
            </a:r>
            <a:br>
              <a:rPr lang="en-US" sz="4000" dirty="0" smtClean="0"/>
            </a:br>
            <a:r>
              <a:rPr lang="en-US" sz="1400" i="1" dirty="0" smtClean="0"/>
              <a:t>(in millions of $)</a:t>
            </a:r>
            <a:endParaRPr lang="en-US" sz="1800" b="1" dirty="0"/>
          </a:p>
        </p:txBody>
      </p:sp>
      <p:graphicFrame>
        <p:nvGraphicFramePr>
          <p:cNvPr id="4" name="Table 3"/>
          <p:cNvGraphicFramePr>
            <a:graphicFrameLocks noGrp="1"/>
          </p:cNvGraphicFramePr>
          <p:nvPr>
            <p:extLst>
              <p:ext uri="{D42A27DB-BD31-4B8C-83A1-F6EECF244321}">
                <p14:modId xmlns:p14="http://schemas.microsoft.com/office/powerpoint/2010/main" val="323033589"/>
              </p:ext>
            </p:extLst>
          </p:nvPr>
        </p:nvGraphicFramePr>
        <p:xfrm>
          <a:off x="632149" y="1544331"/>
          <a:ext cx="10988331" cy="3577797"/>
        </p:xfrm>
        <a:graphic>
          <a:graphicData uri="http://schemas.openxmlformats.org/drawingml/2006/table">
            <a:tbl>
              <a:tblPr firstRow="1" bandRow="1">
                <a:tableStyleId>{5C22544A-7EE6-4342-B048-85BDC9FD1C3A}</a:tableStyleId>
              </a:tblPr>
              <a:tblGrid>
                <a:gridCol w="5227611">
                  <a:extLst>
                    <a:ext uri="{9D8B030D-6E8A-4147-A177-3AD203B41FA5}">
                      <a16:colId xmlns:a16="http://schemas.microsoft.com/office/drawing/2014/main" xmlns="" val="3208263787"/>
                    </a:ext>
                  </a:extLst>
                </a:gridCol>
                <a:gridCol w="1920240">
                  <a:extLst>
                    <a:ext uri="{9D8B030D-6E8A-4147-A177-3AD203B41FA5}">
                      <a16:colId xmlns:a16="http://schemas.microsoft.com/office/drawing/2014/main" xmlns="" val="2072851063"/>
                    </a:ext>
                  </a:extLst>
                </a:gridCol>
                <a:gridCol w="1920240">
                  <a:extLst>
                    <a:ext uri="{9D8B030D-6E8A-4147-A177-3AD203B41FA5}">
                      <a16:colId xmlns:a16="http://schemas.microsoft.com/office/drawing/2014/main" xmlns="" val="2161053860"/>
                    </a:ext>
                  </a:extLst>
                </a:gridCol>
                <a:gridCol w="1920240">
                  <a:extLst>
                    <a:ext uri="{9D8B030D-6E8A-4147-A177-3AD203B41FA5}">
                      <a16:colId xmlns:a16="http://schemas.microsoft.com/office/drawing/2014/main" xmlns="" val="134708934"/>
                    </a:ext>
                  </a:extLst>
                </a:gridCol>
              </a:tblGrid>
              <a:tr h="562679">
                <a:tc>
                  <a:txBody>
                    <a:bodyPr/>
                    <a:lstStyle/>
                    <a:p>
                      <a:endParaRPr lang="en-US" sz="2800" b="0" dirty="0">
                        <a:solidFill>
                          <a:schemeClr val="tx1"/>
                        </a:solidFill>
                        <a:latin typeface="+mj-lt"/>
                      </a:endParaRPr>
                    </a:p>
                  </a:txBody>
                  <a:tcPr>
                    <a:solidFill>
                      <a:srgbClr val="B4C7E7"/>
                    </a:solidFill>
                  </a:tcPr>
                </a:tc>
                <a:tc>
                  <a:txBody>
                    <a:bodyPr/>
                    <a:lstStyle/>
                    <a:p>
                      <a:pPr algn="r"/>
                      <a:r>
                        <a:rPr lang="en-US" sz="2800" b="0" dirty="0" smtClean="0">
                          <a:solidFill>
                            <a:schemeClr val="tx1"/>
                          </a:solidFill>
                          <a:latin typeface="+mj-lt"/>
                        </a:rPr>
                        <a:t>State</a:t>
                      </a:r>
                      <a:endParaRPr lang="en-US" sz="2800" b="0" dirty="0">
                        <a:solidFill>
                          <a:schemeClr val="tx1"/>
                        </a:solidFill>
                        <a:latin typeface="+mj-lt"/>
                      </a:endParaRPr>
                    </a:p>
                  </a:txBody>
                  <a:tcPr marL="68580" marR="68580" marT="34290" marB="34290">
                    <a:solidFill>
                      <a:srgbClr val="B4C7E7"/>
                    </a:solidFill>
                  </a:tcPr>
                </a:tc>
                <a:tc>
                  <a:txBody>
                    <a:bodyPr/>
                    <a:lstStyle/>
                    <a:p>
                      <a:pPr algn="r"/>
                      <a:r>
                        <a:rPr lang="en-US" sz="2800" b="0" dirty="0" smtClean="0">
                          <a:solidFill>
                            <a:schemeClr val="tx1"/>
                          </a:solidFill>
                          <a:latin typeface="+mj-lt"/>
                        </a:rPr>
                        <a:t>Non-State</a:t>
                      </a:r>
                      <a:endParaRPr lang="en-US" sz="2800" b="0" dirty="0">
                        <a:solidFill>
                          <a:schemeClr val="tx1"/>
                        </a:solidFill>
                        <a:latin typeface="+mj-lt"/>
                      </a:endParaRPr>
                    </a:p>
                  </a:txBody>
                  <a:tcPr marL="68580" marR="68580" marT="34290" marB="34290">
                    <a:solidFill>
                      <a:srgbClr val="B4C7E7"/>
                    </a:solidFill>
                  </a:tcPr>
                </a:tc>
                <a:tc>
                  <a:txBody>
                    <a:bodyPr/>
                    <a:lstStyle/>
                    <a:p>
                      <a:pPr algn="r"/>
                      <a:r>
                        <a:rPr lang="en-US" sz="2800" b="0" dirty="0" smtClean="0">
                          <a:solidFill>
                            <a:schemeClr val="tx1"/>
                          </a:solidFill>
                          <a:latin typeface="+mj-lt"/>
                        </a:rPr>
                        <a:t>Total</a:t>
                      </a:r>
                      <a:endParaRPr lang="en-US" sz="2800" b="0" dirty="0">
                        <a:solidFill>
                          <a:schemeClr val="tx1"/>
                        </a:solidFill>
                        <a:latin typeface="+mj-lt"/>
                      </a:endParaRPr>
                    </a:p>
                  </a:txBody>
                  <a:tcPr marL="68580" marR="68580" marT="34290" marB="34290">
                    <a:solidFill>
                      <a:srgbClr val="B4C7E7"/>
                    </a:solidFill>
                  </a:tcPr>
                </a:tc>
                <a:extLst>
                  <a:ext uri="{0D108BD9-81ED-4DB2-BD59-A6C34878D82A}">
                    <a16:rowId xmlns:a16="http://schemas.microsoft.com/office/drawing/2014/main" xmlns="" val="2297655779"/>
                  </a:ext>
                </a:extLst>
              </a:tr>
              <a:tr h="562679">
                <a:tc>
                  <a:txBody>
                    <a:bodyPr/>
                    <a:lstStyle/>
                    <a:p>
                      <a:r>
                        <a:rPr lang="en-US" sz="2800" dirty="0" smtClean="0">
                          <a:latin typeface="+mj-lt"/>
                        </a:rPr>
                        <a:t>Facilities Deferred Maintenance/ </a:t>
                      </a:r>
                    </a:p>
                    <a:p>
                      <a:r>
                        <a:rPr lang="en-US" sz="2800" dirty="0" smtClean="0">
                          <a:latin typeface="+mj-lt"/>
                        </a:rPr>
                        <a:t>   </a:t>
                      </a:r>
                      <a:r>
                        <a:rPr lang="en-US" sz="2800" baseline="0" dirty="0" smtClean="0">
                          <a:latin typeface="+mj-lt"/>
                        </a:rPr>
                        <a:t>  </a:t>
                      </a:r>
                      <a:r>
                        <a:rPr lang="en-US" sz="2800" dirty="0" smtClean="0">
                          <a:latin typeface="+mj-lt"/>
                        </a:rPr>
                        <a:t>Renewal &amp; Repurposing</a:t>
                      </a:r>
                    </a:p>
                  </a:txBody>
                  <a:tcPr>
                    <a:solidFill>
                      <a:schemeClr val="accent5">
                        <a:lumMod val="20000"/>
                        <a:lumOff val="80000"/>
                      </a:schemeClr>
                    </a:solidFill>
                  </a:tcPr>
                </a:tc>
                <a:tc>
                  <a:txBody>
                    <a:bodyPr/>
                    <a:lstStyle/>
                    <a:p>
                      <a:pPr algn="r"/>
                      <a:r>
                        <a:rPr lang="en-US" sz="2800" dirty="0" smtClean="0">
                          <a:latin typeface="+mj-lt"/>
                        </a:rPr>
                        <a:t>50.0</a:t>
                      </a:r>
                      <a:endParaRPr lang="en-US" sz="2800" dirty="0">
                        <a:latin typeface="+mj-lt"/>
                      </a:endParaRPr>
                    </a:p>
                  </a:txBody>
                  <a:tcPr>
                    <a:solidFill>
                      <a:schemeClr val="accent5">
                        <a:lumMod val="20000"/>
                        <a:lumOff val="80000"/>
                      </a:schemeClr>
                    </a:solidFill>
                  </a:tcPr>
                </a:tc>
                <a:tc>
                  <a:txBody>
                    <a:bodyPr/>
                    <a:lstStyle/>
                    <a:p>
                      <a:pPr algn="r"/>
                      <a:endParaRPr lang="en-US" sz="2800" dirty="0">
                        <a:latin typeface="+mj-lt"/>
                      </a:endParaRPr>
                    </a:p>
                  </a:txBody>
                  <a:tcPr>
                    <a:solidFill>
                      <a:schemeClr val="accent5">
                        <a:lumMod val="20000"/>
                        <a:lumOff val="80000"/>
                      </a:schemeClr>
                    </a:solidFill>
                  </a:tcPr>
                </a:tc>
                <a:tc>
                  <a:txBody>
                    <a:bodyPr/>
                    <a:lstStyle/>
                    <a:p>
                      <a:pPr algn="r"/>
                      <a:r>
                        <a:rPr lang="en-US" sz="2800" dirty="0" smtClean="0">
                          <a:latin typeface="+mj-lt"/>
                        </a:rPr>
                        <a:t>50.0</a:t>
                      </a:r>
                      <a:endParaRPr lang="en-US" sz="2800" dirty="0">
                        <a:latin typeface="+mj-lt"/>
                      </a:endParaRPr>
                    </a:p>
                  </a:txBody>
                  <a:tcPr>
                    <a:solidFill>
                      <a:schemeClr val="accent5">
                        <a:lumMod val="20000"/>
                        <a:lumOff val="80000"/>
                      </a:schemeClr>
                    </a:solidFill>
                  </a:tcPr>
                </a:tc>
                <a:extLst>
                  <a:ext uri="{0D108BD9-81ED-4DB2-BD59-A6C34878D82A}">
                    <a16:rowId xmlns:a16="http://schemas.microsoft.com/office/drawing/2014/main" xmlns="" val="2803088022"/>
                  </a:ext>
                </a:extLst>
              </a:tr>
              <a:tr h="562679">
                <a:tc>
                  <a:txBody>
                    <a:bodyPr/>
                    <a:lstStyle/>
                    <a:p>
                      <a:pPr marL="0" indent="-457200" algn="l" defTabSz="914400" rtl="0" eaLnBrk="1" latinLnBrk="0" hangingPunct="1"/>
                      <a:r>
                        <a:rPr lang="en-US" sz="2800" kern="1200" dirty="0" smtClean="0">
                          <a:solidFill>
                            <a:schemeClr val="dk1"/>
                          </a:solidFill>
                          <a:latin typeface="+mj-lt"/>
                          <a:ea typeface="+mn-ea"/>
                          <a:cs typeface="+mn-cs"/>
                        </a:rPr>
                        <a:t>UAF Sustaining USArray </a:t>
                      </a:r>
                    </a:p>
                    <a:p>
                      <a:pPr marL="0" indent="-457200" algn="l" defTabSz="914400" rtl="0" eaLnBrk="1" latinLnBrk="0" hangingPunct="1"/>
                      <a:r>
                        <a:rPr lang="en-US" sz="2800" kern="1200" dirty="0" smtClean="0">
                          <a:solidFill>
                            <a:schemeClr val="dk1"/>
                          </a:solidFill>
                          <a:latin typeface="+mj-lt"/>
                          <a:ea typeface="+mn-ea"/>
                          <a:cs typeface="+mn-cs"/>
                        </a:rPr>
                        <a:t>     Capabilities in Alaska</a:t>
                      </a:r>
                      <a:endParaRPr lang="en-US" sz="2800" kern="1200" dirty="0">
                        <a:solidFill>
                          <a:schemeClr val="dk1"/>
                        </a:solidFill>
                        <a:latin typeface="+mj-lt"/>
                        <a:ea typeface="+mn-ea"/>
                        <a:cs typeface="+mn-cs"/>
                      </a:endParaRPr>
                    </a:p>
                  </a:txBody>
                  <a:tcPr>
                    <a:solidFill>
                      <a:schemeClr val="accent5">
                        <a:lumMod val="20000"/>
                        <a:lumOff val="80000"/>
                      </a:schemeClr>
                    </a:solidFill>
                  </a:tcPr>
                </a:tc>
                <a:tc>
                  <a:txBody>
                    <a:bodyPr/>
                    <a:lstStyle/>
                    <a:p>
                      <a:pPr algn="r"/>
                      <a:r>
                        <a:rPr lang="en-US" sz="2800" dirty="0" smtClean="0">
                          <a:latin typeface="+mj-lt"/>
                        </a:rPr>
                        <a:t>5.0</a:t>
                      </a:r>
                      <a:endParaRPr lang="en-US" sz="2800" dirty="0">
                        <a:latin typeface="+mj-lt"/>
                      </a:endParaRPr>
                    </a:p>
                  </a:txBody>
                  <a:tcPr>
                    <a:solidFill>
                      <a:schemeClr val="accent5">
                        <a:lumMod val="20000"/>
                        <a:lumOff val="80000"/>
                      </a:schemeClr>
                    </a:solidFill>
                  </a:tcPr>
                </a:tc>
                <a:tc>
                  <a:txBody>
                    <a:bodyPr/>
                    <a:lstStyle/>
                    <a:p>
                      <a:pPr algn="r"/>
                      <a:r>
                        <a:rPr lang="en-US" sz="2800" dirty="0" smtClean="0">
                          <a:latin typeface="+mj-lt"/>
                        </a:rPr>
                        <a:t>19.0</a:t>
                      </a:r>
                      <a:endParaRPr lang="en-US" sz="2800" dirty="0">
                        <a:latin typeface="+mj-lt"/>
                      </a:endParaRPr>
                    </a:p>
                  </a:txBody>
                  <a:tcPr>
                    <a:solidFill>
                      <a:schemeClr val="accent5">
                        <a:lumMod val="20000"/>
                        <a:lumOff val="80000"/>
                      </a:schemeClr>
                    </a:solidFill>
                  </a:tcPr>
                </a:tc>
                <a:tc>
                  <a:txBody>
                    <a:bodyPr/>
                    <a:lstStyle/>
                    <a:p>
                      <a:pPr algn="r"/>
                      <a:r>
                        <a:rPr lang="en-US" sz="2800" dirty="0" smtClean="0">
                          <a:latin typeface="+mj-lt"/>
                        </a:rPr>
                        <a:t>24.0</a:t>
                      </a:r>
                      <a:endParaRPr lang="en-US" sz="2800" dirty="0">
                        <a:latin typeface="+mj-lt"/>
                      </a:endParaRPr>
                    </a:p>
                  </a:txBody>
                  <a:tcPr>
                    <a:solidFill>
                      <a:schemeClr val="accent5">
                        <a:lumMod val="20000"/>
                        <a:lumOff val="80000"/>
                      </a:schemeClr>
                    </a:solidFill>
                  </a:tcPr>
                </a:tc>
                <a:extLst>
                  <a:ext uri="{0D108BD9-81ED-4DB2-BD59-A6C34878D82A}">
                    <a16:rowId xmlns:a16="http://schemas.microsoft.com/office/drawing/2014/main" xmlns="" val="1350128625"/>
                  </a:ext>
                </a:extLst>
              </a:tr>
              <a:tr h="562679">
                <a:tc>
                  <a:txBody>
                    <a:bodyPr/>
                    <a:lstStyle/>
                    <a:p>
                      <a:r>
                        <a:rPr lang="en-US" sz="2800" dirty="0" smtClean="0">
                          <a:latin typeface="+mj-lt"/>
                        </a:rPr>
                        <a:t>UA Digital Fabrication Laboratories</a:t>
                      </a:r>
                    </a:p>
                  </a:txBody>
                  <a:tcPr>
                    <a:solidFill>
                      <a:schemeClr val="accent5">
                        <a:lumMod val="20000"/>
                        <a:lumOff val="80000"/>
                      </a:schemeClr>
                    </a:solidFill>
                  </a:tcPr>
                </a:tc>
                <a:tc>
                  <a:txBody>
                    <a:bodyPr/>
                    <a:lstStyle/>
                    <a:p>
                      <a:pPr algn="r"/>
                      <a:r>
                        <a:rPr lang="en-US" sz="2800" dirty="0" smtClean="0">
                          <a:latin typeface="+mj-lt"/>
                        </a:rPr>
                        <a:t>2.0</a:t>
                      </a:r>
                      <a:endParaRPr lang="en-US" sz="2800" dirty="0">
                        <a:latin typeface="+mj-lt"/>
                      </a:endParaRPr>
                    </a:p>
                  </a:txBody>
                  <a:tcPr>
                    <a:solidFill>
                      <a:schemeClr val="accent5">
                        <a:lumMod val="20000"/>
                        <a:lumOff val="80000"/>
                      </a:schemeClr>
                    </a:solidFill>
                  </a:tcPr>
                </a:tc>
                <a:tc>
                  <a:txBody>
                    <a:bodyPr/>
                    <a:lstStyle/>
                    <a:p>
                      <a:pPr algn="r"/>
                      <a:endParaRPr lang="en-US" sz="2800" dirty="0">
                        <a:latin typeface="+mj-lt"/>
                      </a:endParaRPr>
                    </a:p>
                  </a:txBody>
                  <a:tcPr>
                    <a:solidFill>
                      <a:schemeClr val="accent5">
                        <a:lumMod val="20000"/>
                        <a:lumOff val="80000"/>
                      </a:schemeClr>
                    </a:solidFill>
                  </a:tcPr>
                </a:tc>
                <a:tc>
                  <a:txBody>
                    <a:bodyPr/>
                    <a:lstStyle/>
                    <a:p>
                      <a:pPr algn="r"/>
                      <a:r>
                        <a:rPr lang="en-US" sz="2800" dirty="0" smtClean="0">
                          <a:latin typeface="+mj-lt"/>
                        </a:rPr>
                        <a:t>2.0</a:t>
                      </a:r>
                      <a:endParaRPr lang="en-US" sz="2800" dirty="0">
                        <a:latin typeface="+mj-lt"/>
                      </a:endParaRPr>
                    </a:p>
                  </a:txBody>
                  <a:tcPr>
                    <a:solidFill>
                      <a:schemeClr val="accent5">
                        <a:lumMod val="20000"/>
                        <a:lumOff val="80000"/>
                      </a:schemeClr>
                    </a:solidFill>
                  </a:tcPr>
                </a:tc>
                <a:extLst>
                  <a:ext uri="{0D108BD9-81ED-4DB2-BD59-A6C34878D82A}">
                    <a16:rowId xmlns:a16="http://schemas.microsoft.com/office/drawing/2014/main" xmlns="" val="3279542416"/>
                  </a:ext>
                </a:extLst>
              </a:tr>
              <a:tr h="562679">
                <a:tc>
                  <a:txBody>
                    <a:bodyPr/>
                    <a:lstStyle/>
                    <a:p>
                      <a:pPr algn="r"/>
                      <a:r>
                        <a:rPr lang="en-US" sz="2800" dirty="0" smtClean="0">
                          <a:latin typeface="+mj-lt"/>
                        </a:rPr>
                        <a:t>Total</a:t>
                      </a:r>
                      <a:endParaRPr lang="en-US" sz="2800" dirty="0">
                        <a:latin typeface="+mj-lt"/>
                      </a:endParaRPr>
                    </a:p>
                  </a:txBody>
                  <a:tcPr>
                    <a:solidFill>
                      <a:srgbClr val="B4C7E7"/>
                    </a:solidFill>
                  </a:tcPr>
                </a:tc>
                <a:tc>
                  <a:txBody>
                    <a:bodyPr/>
                    <a:lstStyle/>
                    <a:p>
                      <a:pPr algn="r"/>
                      <a:r>
                        <a:rPr lang="en-US" sz="2800" dirty="0" smtClean="0">
                          <a:latin typeface="+mj-lt"/>
                        </a:rPr>
                        <a:t>$57.0</a:t>
                      </a:r>
                      <a:endParaRPr lang="en-US" sz="2800" dirty="0">
                        <a:latin typeface="+mj-lt"/>
                      </a:endParaRPr>
                    </a:p>
                  </a:txBody>
                  <a:tcPr>
                    <a:solidFill>
                      <a:srgbClr val="B4C7E7"/>
                    </a:solidFill>
                  </a:tcPr>
                </a:tc>
                <a:tc>
                  <a:txBody>
                    <a:bodyPr/>
                    <a:lstStyle/>
                    <a:p>
                      <a:pPr algn="r"/>
                      <a:r>
                        <a:rPr lang="en-US" sz="2800" dirty="0" smtClean="0">
                          <a:latin typeface="+mj-lt"/>
                        </a:rPr>
                        <a:t>$19.0</a:t>
                      </a:r>
                      <a:endParaRPr lang="en-US" sz="2800" dirty="0">
                        <a:latin typeface="+mj-lt"/>
                      </a:endParaRPr>
                    </a:p>
                  </a:txBody>
                  <a:tcPr>
                    <a:solidFill>
                      <a:srgbClr val="B4C7E7"/>
                    </a:solidFill>
                  </a:tcPr>
                </a:tc>
                <a:tc>
                  <a:txBody>
                    <a:bodyPr/>
                    <a:lstStyle/>
                    <a:p>
                      <a:pPr algn="r"/>
                      <a:r>
                        <a:rPr lang="en-US" sz="2800" dirty="0" smtClean="0">
                          <a:latin typeface="+mj-lt"/>
                        </a:rPr>
                        <a:t>$76.0</a:t>
                      </a:r>
                      <a:endParaRPr lang="en-US" sz="2800" dirty="0">
                        <a:latin typeface="+mj-lt"/>
                      </a:endParaRPr>
                    </a:p>
                  </a:txBody>
                  <a:tcPr>
                    <a:solidFill>
                      <a:srgbClr val="B4C7E7"/>
                    </a:solidFill>
                  </a:tcPr>
                </a:tc>
                <a:extLst>
                  <a:ext uri="{0D108BD9-81ED-4DB2-BD59-A6C34878D82A}">
                    <a16:rowId xmlns:a16="http://schemas.microsoft.com/office/drawing/2014/main" xmlns="" val="1291513962"/>
                  </a:ext>
                </a:extLst>
              </a:tr>
            </a:tbl>
          </a:graphicData>
        </a:graphic>
      </p:graphicFrame>
      <p:sp>
        <p:nvSpPr>
          <p:cNvPr id="5" name="Slide Number Placeholder 4"/>
          <p:cNvSpPr>
            <a:spLocks noGrp="1"/>
          </p:cNvSpPr>
          <p:nvPr>
            <p:ph type="sldNum" sz="quarter" idx="12"/>
          </p:nvPr>
        </p:nvSpPr>
        <p:spPr/>
        <p:txBody>
          <a:bodyPr/>
          <a:lstStyle/>
          <a:p>
            <a:fld id="{C4736C24-816A-4C93-B10F-DAAB356A1CF2}" type="slidenum">
              <a:rPr lang="en-US" smtClean="0"/>
              <a:t>53</a:t>
            </a:fld>
            <a:endParaRPr lang="en-US" dirty="0"/>
          </a:p>
        </p:txBody>
      </p:sp>
    </p:spTree>
    <p:extLst>
      <p:ext uri="{BB962C8B-B14F-4D97-AF65-F5344CB8AC3E}">
        <p14:creationId xmlns:p14="http://schemas.microsoft.com/office/powerpoint/2010/main" val="2044703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marL="0" indent="0" algn="ctr">
              <a:buNone/>
            </a:pPr>
            <a:r>
              <a:rPr lang="en-US" sz="4000" dirty="0" smtClean="0">
                <a:latin typeface="+mj-lt"/>
              </a:rPr>
              <a:t>Next Steps</a:t>
            </a:r>
            <a:endParaRPr lang="en-US" sz="4000" dirty="0">
              <a:latin typeface="+mj-lt"/>
            </a:endParaRPr>
          </a:p>
        </p:txBody>
      </p:sp>
      <p:sp>
        <p:nvSpPr>
          <p:cNvPr id="4" name="Slide Number Placeholder 3"/>
          <p:cNvSpPr>
            <a:spLocks noGrp="1"/>
          </p:cNvSpPr>
          <p:nvPr>
            <p:ph type="sldNum" sz="quarter" idx="12"/>
          </p:nvPr>
        </p:nvSpPr>
        <p:spPr/>
        <p:txBody>
          <a:bodyPr/>
          <a:lstStyle/>
          <a:p>
            <a:fld id="{C4736C24-816A-4C93-B10F-DAAB356A1CF2}" type="slidenum">
              <a:rPr lang="en-US" smtClean="0"/>
              <a:t>54</a:t>
            </a:fld>
            <a:endParaRPr lang="en-US" dirty="0"/>
          </a:p>
        </p:txBody>
      </p:sp>
    </p:spTree>
    <p:extLst>
      <p:ext uri="{BB962C8B-B14F-4D97-AF65-F5344CB8AC3E}">
        <p14:creationId xmlns:p14="http://schemas.microsoft.com/office/powerpoint/2010/main" val="9021404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0"/>
            <a:ext cx="10515600" cy="651107"/>
          </a:xfrm>
        </p:spPr>
        <p:txBody>
          <a:bodyPr>
            <a:normAutofit/>
          </a:bodyPr>
          <a:lstStyle/>
          <a:p>
            <a:pPr algn="ctr"/>
            <a:r>
              <a:rPr lang="en-US" sz="4000" dirty="0" smtClean="0"/>
              <a:t>Next Steps</a:t>
            </a:r>
            <a:endParaRPr lang="en-US" sz="4000" dirty="0"/>
          </a:p>
        </p:txBody>
      </p:sp>
      <p:sp>
        <p:nvSpPr>
          <p:cNvPr id="3" name="Content Placeholder 2"/>
          <p:cNvSpPr>
            <a:spLocks noGrp="1"/>
          </p:cNvSpPr>
          <p:nvPr>
            <p:ph idx="1"/>
          </p:nvPr>
        </p:nvSpPr>
        <p:spPr>
          <a:xfrm>
            <a:off x="465646" y="765407"/>
            <a:ext cx="11239927" cy="5745430"/>
          </a:xfrm>
        </p:spPr>
        <p:txBody>
          <a:bodyPr>
            <a:normAutofit lnSpcReduction="10000"/>
          </a:bodyPr>
          <a:lstStyle/>
          <a:p>
            <a:pPr marL="0" indent="0">
              <a:buNone/>
            </a:pPr>
            <a:r>
              <a:rPr lang="en-US" sz="2000" dirty="0" smtClean="0">
                <a:latin typeface="+mj-lt"/>
              </a:rPr>
              <a:t>November 2018</a:t>
            </a:r>
          </a:p>
          <a:p>
            <a:pPr marL="574675" indent="-342900">
              <a:buFont typeface="Wingdings" panose="05000000000000000000" pitchFamily="2" charset="2"/>
              <a:buChar char="ü"/>
            </a:pPr>
            <a:r>
              <a:rPr lang="en-US" sz="2000" dirty="0" smtClean="0">
                <a:latin typeface="+mj-lt"/>
              </a:rPr>
              <a:t>General Election day, Nov. 6</a:t>
            </a:r>
            <a:r>
              <a:rPr lang="en-US" sz="2000" baseline="30000" dirty="0" smtClean="0">
                <a:latin typeface="+mj-lt"/>
              </a:rPr>
              <a:t>th</a:t>
            </a:r>
            <a:r>
              <a:rPr lang="en-US" sz="2000" dirty="0" smtClean="0">
                <a:latin typeface="+mj-lt"/>
              </a:rPr>
              <a:t> </a:t>
            </a:r>
          </a:p>
          <a:p>
            <a:pPr marL="574675" indent="-342900">
              <a:buFont typeface="Wingdings" panose="05000000000000000000" pitchFamily="2" charset="2"/>
              <a:buChar char="ü"/>
            </a:pPr>
            <a:r>
              <a:rPr lang="en-US" sz="2000" dirty="0" smtClean="0">
                <a:latin typeface="+mj-lt"/>
              </a:rPr>
              <a:t>Transmit board approved budget request to Governor</a:t>
            </a:r>
          </a:p>
          <a:p>
            <a:pPr marL="460375"/>
            <a:r>
              <a:rPr lang="en-US" sz="2000" dirty="0" smtClean="0">
                <a:latin typeface="+mj-lt"/>
              </a:rPr>
              <a:t>Continue discussions with legislators</a:t>
            </a:r>
          </a:p>
          <a:p>
            <a:pPr marL="460375"/>
            <a:r>
              <a:rPr lang="en-US" sz="2000" dirty="0" smtClean="0">
                <a:latin typeface="+mj-lt"/>
              </a:rPr>
              <a:t>Internal organization and external advocacy</a:t>
            </a:r>
          </a:p>
          <a:p>
            <a:pPr marL="0" indent="0">
              <a:buNone/>
            </a:pPr>
            <a:r>
              <a:rPr lang="en-US" sz="2000" dirty="0" smtClean="0">
                <a:latin typeface="+mj-lt"/>
              </a:rPr>
              <a:t>December 2018</a:t>
            </a:r>
          </a:p>
          <a:p>
            <a:pPr marL="457200"/>
            <a:r>
              <a:rPr lang="en-US" sz="2000" dirty="0" smtClean="0">
                <a:latin typeface="+mj-lt"/>
              </a:rPr>
              <a:t>Governor’s term of office begins, Dec. 3</a:t>
            </a:r>
            <a:r>
              <a:rPr lang="en-US" sz="2000" baseline="30000" dirty="0" smtClean="0">
                <a:latin typeface="+mj-lt"/>
              </a:rPr>
              <a:t>rd</a:t>
            </a:r>
            <a:r>
              <a:rPr lang="en-US" sz="2000" dirty="0" smtClean="0">
                <a:latin typeface="+mj-lt"/>
              </a:rPr>
              <a:t> </a:t>
            </a:r>
            <a:endParaRPr lang="en-US" sz="2000" dirty="0">
              <a:latin typeface="+mj-lt"/>
            </a:endParaRPr>
          </a:p>
          <a:p>
            <a:pPr marL="460375"/>
            <a:r>
              <a:rPr lang="en-US" sz="2000" dirty="0">
                <a:latin typeface="+mj-lt"/>
              </a:rPr>
              <a:t>By </a:t>
            </a:r>
            <a:r>
              <a:rPr lang="en-US" sz="2000" dirty="0" smtClean="0">
                <a:latin typeface="+mj-lt"/>
              </a:rPr>
              <a:t>Dec. 15</a:t>
            </a:r>
            <a:r>
              <a:rPr lang="en-US" sz="2000" baseline="30000" dirty="0" smtClean="0">
                <a:latin typeface="+mj-lt"/>
              </a:rPr>
              <a:t>th</a:t>
            </a:r>
            <a:r>
              <a:rPr lang="en-US" sz="2000" dirty="0" smtClean="0">
                <a:latin typeface="+mj-lt"/>
              </a:rPr>
              <a:t>, Operating, capital and mental health budget bills are released, posted to OMB website, and transmitted to Legislative Finance</a:t>
            </a:r>
          </a:p>
          <a:p>
            <a:pPr marL="0" indent="0">
              <a:buNone/>
            </a:pPr>
            <a:r>
              <a:rPr lang="en-US" sz="2000" dirty="0" smtClean="0">
                <a:latin typeface="+mj-lt"/>
              </a:rPr>
              <a:t>January/February 2019</a:t>
            </a:r>
            <a:endParaRPr lang="en-US" sz="2000" dirty="0">
              <a:latin typeface="+mj-lt"/>
            </a:endParaRPr>
          </a:p>
          <a:p>
            <a:pPr marL="460375"/>
            <a:r>
              <a:rPr lang="en-US" sz="2000" dirty="0" smtClean="0">
                <a:latin typeface="+mj-lt"/>
              </a:rPr>
              <a:t>Public opinion survey</a:t>
            </a:r>
          </a:p>
          <a:p>
            <a:pPr marL="460375"/>
            <a:r>
              <a:rPr lang="en-US" sz="2000" dirty="0" smtClean="0">
                <a:latin typeface="+mj-lt"/>
              </a:rPr>
              <a:t>By Jan. 4</a:t>
            </a:r>
            <a:r>
              <a:rPr lang="en-US" sz="2000" baseline="30000" dirty="0" smtClean="0">
                <a:latin typeface="+mj-lt"/>
              </a:rPr>
              <a:t>th</a:t>
            </a:r>
            <a:r>
              <a:rPr lang="en-US" sz="2000" dirty="0" smtClean="0">
                <a:latin typeface="+mj-lt"/>
              </a:rPr>
              <a:t>, departments submit supplemental funding requests to OMB; bill is introduced Jan. 29</a:t>
            </a:r>
            <a:r>
              <a:rPr lang="en-US" sz="2000" baseline="30000" dirty="0" smtClean="0">
                <a:latin typeface="+mj-lt"/>
              </a:rPr>
              <a:t>th</a:t>
            </a:r>
            <a:r>
              <a:rPr lang="en-US" sz="2000" dirty="0" smtClean="0">
                <a:latin typeface="+mj-lt"/>
              </a:rPr>
              <a:t> </a:t>
            </a:r>
          </a:p>
          <a:p>
            <a:pPr marL="460375"/>
            <a:r>
              <a:rPr lang="en-US" sz="2000" dirty="0" smtClean="0">
                <a:latin typeface="+mj-lt"/>
              </a:rPr>
              <a:t>By Jan. 9</a:t>
            </a:r>
            <a:r>
              <a:rPr lang="en-US" sz="2000" baseline="30000" dirty="0" smtClean="0">
                <a:latin typeface="+mj-lt"/>
              </a:rPr>
              <a:t>th</a:t>
            </a:r>
            <a:r>
              <a:rPr lang="en-US" sz="2000" dirty="0" smtClean="0">
                <a:latin typeface="+mj-lt"/>
              </a:rPr>
              <a:t>, departments </a:t>
            </a:r>
            <a:r>
              <a:rPr lang="en-US" sz="2000" dirty="0">
                <a:latin typeface="+mj-lt"/>
              </a:rPr>
              <a:t>submit </a:t>
            </a:r>
            <a:r>
              <a:rPr lang="en-US" sz="2000" dirty="0" smtClean="0">
                <a:latin typeface="+mj-lt"/>
              </a:rPr>
              <a:t>budget bill amendment </a:t>
            </a:r>
            <a:r>
              <a:rPr lang="en-US" sz="2000" dirty="0">
                <a:latin typeface="+mj-lt"/>
              </a:rPr>
              <a:t>requests to </a:t>
            </a:r>
            <a:r>
              <a:rPr lang="en-US" sz="2000" dirty="0" smtClean="0">
                <a:latin typeface="+mj-lt"/>
              </a:rPr>
              <a:t>OMB; amendments are due to the Legislature Feb. 13</a:t>
            </a:r>
            <a:r>
              <a:rPr lang="en-US" sz="2000" baseline="30000" dirty="0" smtClean="0">
                <a:latin typeface="+mj-lt"/>
              </a:rPr>
              <a:t>th</a:t>
            </a:r>
            <a:r>
              <a:rPr lang="en-US" sz="2000" dirty="0" smtClean="0">
                <a:latin typeface="+mj-lt"/>
              </a:rPr>
              <a:t> </a:t>
            </a:r>
          </a:p>
          <a:p>
            <a:pPr marL="460375"/>
            <a:r>
              <a:rPr lang="en-US" sz="2000" dirty="0" smtClean="0">
                <a:latin typeface="+mj-lt"/>
              </a:rPr>
              <a:t>Legislative Session begins, Jan. 15</a:t>
            </a:r>
            <a:r>
              <a:rPr lang="en-US" sz="2000" baseline="30000" dirty="0" smtClean="0">
                <a:latin typeface="+mj-lt"/>
              </a:rPr>
              <a:t>th</a:t>
            </a:r>
          </a:p>
          <a:p>
            <a:pPr marL="460375"/>
            <a:r>
              <a:rPr lang="en-US" sz="2000" dirty="0" smtClean="0">
                <a:latin typeface="+mj-lt"/>
              </a:rPr>
              <a:t>Board of Regents meeting, Jan. 2019 TBD </a:t>
            </a:r>
          </a:p>
          <a:p>
            <a:pPr marL="460375"/>
            <a:endParaRPr lang="en-US" sz="2000" dirty="0" smtClean="0">
              <a:latin typeface="+mj-lt"/>
            </a:endParaRPr>
          </a:p>
          <a:p>
            <a:pPr marL="460375"/>
            <a:endParaRPr lang="en-US" dirty="0" smtClean="0">
              <a:latin typeface="+mj-lt"/>
            </a:endParaRPr>
          </a:p>
        </p:txBody>
      </p:sp>
      <p:sp>
        <p:nvSpPr>
          <p:cNvPr id="4" name="Slide Number Placeholder 3"/>
          <p:cNvSpPr>
            <a:spLocks noGrp="1"/>
          </p:cNvSpPr>
          <p:nvPr>
            <p:ph type="sldNum" sz="quarter" idx="12"/>
          </p:nvPr>
        </p:nvSpPr>
        <p:spPr/>
        <p:txBody>
          <a:bodyPr/>
          <a:lstStyle/>
          <a:p>
            <a:fld id="{C4736C24-816A-4C93-B10F-DAAB356A1CF2}" type="slidenum">
              <a:rPr lang="en-US" smtClean="0"/>
              <a:t>55</a:t>
            </a:fld>
            <a:endParaRPr lang="en-US" dirty="0"/>
          </a:p>
        </p:txBody>
      </p:sp>
    </p:spTree>
    <p:extLst>
      <p:ext uri="{BB962C8B-B14F-4D97-AF65-F5344CB8AC3E}">
        <p14:creationId xmlns:p14="http://schemas.microsoft.com/office/powerpoint/2010/main" val="597182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819"/>
            <a:ext cx="10515600" cy="839586"/>
          </a:xfrm>
        </p:spPr>
        <p:txBody>
          <a:bodyPr>
            <a:normAutofit/>
          </a:bodyPr>
          <a:lstStyle/>
          <a:p>
            <a:pPr algn="ctr"/>
            <a:r>
              <a:rPr lang="en-US" sz="4000" b="1" dirty="0" smtClean="0"/>
              <a:t>Meeting the Needs of the State</a:t>
            </a:r>
            <a:endParaRPr lang="en-US" sz="4000" b="1" dirty="0"/>
          </a:p>
        </p:txBody>
      </p:sp>
      <p:sp>
        <p:nvSpPr>
          <p:cNvPr id="3" name="Content Placeholder 2"/>
          <p:cNvSpPr>
            <a:spLocks noGrp="1"/>
          </p:cNvSpPr>
          <p:nvPr>
            <p:ph idx="1"/>
          </p:nvPr>
        </p:nvSpPr>
        <p:spPr>
          <a:xfrm>
            <a:off x="396815" y="1290627"/>
            <a:ext cx="11185585" cy="5176847"/>
          </a:xfrm>
        </p:spPr>
        <p:txBody>
          <a:bodyPr>
            <a:normAutofit fontScale="92500"/>
          </a:bodyPr>
          <a:lstStyle/>
          <a:p>
            <a:pPr marL="0" indent="0">
              <a:buNone/>
            </a:pPr>
            <a:r>
              <a:rPr lang="en-US" dirty="0" smtClean="0">
                <a:latin typeface="+mj-lt"/>
              </a:rPr>
              <a:t>We will, through our research, educational programs, and community service:</a:t>
            </a:r>
          </a:p>
          <a:p>
            <a:pPr marL="857250" indent="-400050"/>
            <a:r>
              <a:rPr lang="en-US" dirty="0" smtClean="0">
                <a:latin typeface="+mj-lt"/>
              </a:rPr>
              <a:t>Bring down health care costs 		</a:t>
            </a:r>
          </a:p>
          <a:p>
            <a:pPr marL="857250" indent="-400050"/>
            <a:r>
              <a:rPr lang="en-US" dirty="0" smtClean="0">
                <a:latin typeface="+mj-lt"/>
              </a:rPr>
              <a:t>Stimulate economic development 	</a:t>
            </a:r>
          </a:p>
          <a:p>
            <a:pPr marL="857250" indent="-400050"/>
            <a:r>
              <a:rPr lang="en-US" dirty="0" smtClean="0">
                <a:latin typeface="+mj-lt"/>
              </a:rPr>
              <a:t>Prepare Alaskans for Alaska’s jobs 				</a:t>
            </a:r>
          </a:p>
          <a:p>
            <a:pPr marL="857250" indent="-400050"/>
            <a:r>
              <a:rPr lang="en-US" dirty="0" smtClean="0">
                <a:latin typeface="+mj-lt"/>
              </a:rPr>
              <a:t>Contribute to Alaska’s job growth 			</a:t>
            </a:r>
          </a:p>
          <a:p>
            <a:pPr marL="857250" indent="-400050"/>
            <a:r>
              <a:rPr lang="en-US" dirty="0" smtClean="0">
                <a:latin typeface="+mj-lt"/>
              </a:rPr>
              <a:t>Build a culture of education 		</a:t>
            </a:r>
          </a:p>
          <a:p>
            <a:pPr marL="857250" indent="-400050"/>
            <a:r>
              <a:rPr lang="en-US" dirty="0" smtClean="0">
                <a:latin typeface="+mj-lt"/>
              </a:rPr>
              <a:t>Prepare Alaska’s teachers 				</a:t>
            </a:r>
          </a:p>
          <a:p>
            <a:pPr marL="857250" indent="-400050"/>
            <a:r>
              <a:rPr lang="en-US" dirty="0" smtClean="0">
                <a:latin typeface="+mj-lt"/>
              </a:rPr>
              <a:t>Understand climate change and mitigate its impacts on our communities</a:t>
            </a:r>
          </a:p>
          <a:p>
            <a:pPr marL="857250" indent="-400050"/>
            <a:r>
              <a:rPr lang="en-US" dirty="0" smtClean="0">
                <a:latin typeface="+mj-lt"/>
              </a:rPr>
              <a:t>Bring down the crime rate			</a:t>
            </a:r>
          </a:p>
          <a:p>
            <a:pPr marL="857250" indent="-400050"/>
            <a:r>
              <a:rPr lang="en-US" dirty="0" smtClean="0">
                <a:latin typeface="+mj-lt"/>
              </a:rPr>
              <a:t>Reduce energy costs 			</a:t>
            </a:r>
            <a:endParaRPr lang="en-US" dirty="0"/>
          </a:p>
        </p:txBody>
      </p:sp>
      <p:sp>
        <p:nvSpPr>
          <p:cNvPr id="4" name="Slide Number Placeholder 3"/>
          <p:cNvSpPr>
            <a:spLocks noGrp="1"/>
          </p:cNvSpPr>
          <p:nvPr>
            <p:ph type="sldNum" sz="quarter" idx="12"/>
          </p:nvPr>
        </p:nvSpPr>
        <p:spPr/>
        <p:txBody>
          <a:bodyPr/>
          <a:lstStyle/>
          <a:p>
            <a:fld id="{C4736C24-816A-4C93-B10F-DAAB356A1CF2}" type="slidenum">
              <a:rPr lang="en-US" smtClean="0"/>
              <a:t>6</a:t>
            </a:fld>
            <a:endParaRPr lang="en-US" dirty="0"/>
          </a:p>
        </p:txBody>
      </p:sp>
    </p:spTree>
    <p:extLst>
      <p:ext uri="{BB962C8B-B14F-4D97-AF65-F5344CB8AC3E}">
        <p14:creationId xmlns:p14="http://schemas.microsoft.com/office/powerpoint/2010/main" val="500913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181" y="440732"/>
            <a:ext cx="10515600" cy="839586"/>
          </a:xfrm>
        </p:spPr>
        <p:txBody>
          <a:bodyPr>
            <a:normAutofit fontScale="90000"/>
          </a:bodyPr>
          <a:lstStyle/>
          <a:p>
            <a:pPr algn="ctr"/>
            <a:r>
              <a:rPr lang="en-US" sz="4000" b="1" dirty="0" smtClean="0"/>
              <a:t>We are here to lead UA forward in service to our state</a:t>
            </a:r>
            <a:endParaRPr lang="en-US" sz="4000" b="1" dirty="0"/>
          </a:p>
        </p:txBody>
      </p:sp>
      <p:sp>
        <p:nvSpPr>
          <p:cNvPr id="3" name="Content Placeholder 2"/>
          <p:cNvSpPr>
            <a:spLocks noGrp="1"/>
          </p:cNvSpPr>
          <p:nvPr>
            <p:ph idx="1"/>
          </p:nvPr>
        </p:nvSpPr>
        <p:spPr>
          <a:xfrm>
            <a:off x="388188" y="1362065"/>
            <a:ext cx="11185585" cy="5176847"/>
          </a:xfrm>
        </p:spPr>
        <p:txBody>
          <a:bodyPr>
            <a:normAutofit fontScale="85000" lnSpcReduction="10000"/>
          </a:bodyPr>
          <a:lstStyle/>
          <a:p>
            <a:pPr marL="0" indent="0">
              <a:buNone/>
            </a:pPr>
            <a:r>
              <a:rPr lang="en-US" dirty="0" smtClean="0">
                <a:latin typeface="+mj-lt"/>
              </a:rPr>
              <a:t>You will:</a:t>
            </a:r>
          </a:p>
          <a:p>
            <a:r>
              <a:rPr lang="en-US" dirty="0" smtClean="0">
                <a:latin typeface="+mj-lt"/>
              </a:rPr>
              <a:t>Be part of the world’s debut of our 2040 vision</a:t>
            </a:r>
          </a:p>
          <a:p>
            <a:r>
              <a:rPr lang="en-US" dirty="0" smtClean="0">
                <a:latin typeface="+mj-lt"/>
              </a:rPr>
              <a:t>Learn about our 2020 plans, initiatives, budget</a:t>
            </a:r>
          </a:p>
          <a:p>
            <a:r>
              <a:rPr lang="en-US" dirty="0" smtClean="0">
                <a:latin typeface="+mj-lt"/>
              </a:rPr>
              <a:t>Hear our election round-up and, because you will need it this year, craft your elevator speech</a:t>
            </a:r>
          </a:p>
          <a:p>
            <a:r>
              <a:rPr lang="en-US" dirty="0" smtClean="0">
                <a:latin typeface="+mj-lt"/>
              </a:rPr>
              <a:t>Discuss our “culture of respect” and what it means to you </a:t>
            </a:r>
          </a:p>
          <a:p>
            <a:r>
              <a:rPr lang="en-US" dirty="0" smtClean="0">
                <a:latin typeface="+mj-lt"/>
              </a:rPr>
              <a:t>Get up to speed on our philanthropic campaign and your key role in it</a:t>
            </a:r>
          </a:p>
          <a:p>
            <a:pPr marL="0" indent="0">
              <a:buNone/>
            </a:pPr>
            <a:endParaRPr lang="en-US" dirty="0">
              <a:latin typeface="+mj-lt"/>
            </a:endParaRPr>
          </a:p>
          <a:p>
            <a:pPr marL="0" indent="0">
              <a:buNone/>
            </a:pPr>
            <a:r>
              <a:rPr lang="en-US" dirty="0" smtClean="0">
                <a:latin typeface="+mj-lt"/>
              </a:rPr>
              <a:t>So that Alaska, with increased education attainment across the board, will: </a:t>
            </a:r>
          </a:p>
          <a:p>
            <a:r>
              <a:rPr lang="en-US" dirty="0" smtClean="0">
                <a:latin typeface="+mj-lt"/>
              </a:rPr>
              <a:t>grow its own skilled workforce</a:t>
            </a:r>
          </a:p>
          <a:p>
            <a:r>
              <a:rPr lang="en-US" dirty="0" smtClean="0">
                <a:latin typeface="+mj-lt"/>
              </a:rPr>
              <a:t>create valuable knowledge to solve real problems and turn them into opportunities, </a:t>
            </a:r>
          </a:p>
          <a:p>
            <a:r>
              <a:rPr lang="en-US" dirty="0">
                <a:latin typeface="+mj-lt"/>
              </a:rPr>
              <a:t>d</a:t>
            </a:r>
            <a:r>
              <a:rPr lang="en-US" dirty="0" smtClean="0">
                <a:latin typeface="+mj-lt"/>
              </a:rPr>
              <a:t>evelop and diversify our economy, charting our own course toward a stronger and more sustainable way of life</a:t>
            </a:r>
          </a:p>
        </p:txBody>
      </p:sp>
      <p:sp>
        <p:nvSpPr>
          <p:cNvPr id="4" name="Slide Number Placeholder 3"/>
          <p:cNvSpPr>
            <a:spLocks noGrp="1"/>
          </p:cNvSpPr>
          <p:nvPr>
            <p:ph type="sldNum" sz="quarter" idx="12"/>
          </p:nvPr>
        </p:nvSpPr>
        <p:spPr/>
        <p:txBody>
          <a:bodyPr/>
          <a:lstStyle/>
          <a:p>
            <a:fld id="{C4736C24-816A-4C93-B10F-DAAB356A1CF2}" type="slidenum">
              <a:rPr lang="en-US" smtClean="0"/>
              <a:t>7</a:t>
            </a:fld>
            <a:endParaRPr lang="en-US" dirty="0"/>
          </a:p>
        </p:txBody>
      </p:sp>
    </p:spTree>
    <p:extLst>
      <p:ext uri="{BB962C8B-B14F-4D97-AF65-F5344CB8AC3E}">
        <p14:creationId xmlns:p14="http://schemas.microsoft.com/office/powerpoint/2010/main" val="546603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marL="0" indent="0" algn="ctr">
              <a:buNone/>
            </a:pPr>
            <a:r>
              <a:rPr lang="en-US" sz="4400" dirty="0" smtClean="0">
                <a:latin typeface="+mj-lt"/>
              </a:rPr>
              <a:t>The Big Picture</a:t>
            </a:r>
            <a:endParaRPr lang="en-US" sz="4400" dirty="0">
              <a:latin typeface="+mj-lt"/>
            </a:endParaRPr>
          </a:p>
        </p:txBody>
      </p:sp>
      <p:sp>
        <p:nvSpPr>
          <p:cNvPr id="4" name="Slide Number Placeholder 3"/>
          <p:cNvSpPr>
            <a:spLocks noGrp="1"/>
          </p:cNvSpPr>
          <p:nvPr>
            <p:ph type="sldNum" sz="quarter" idx="12"/>
          </p:nvPr>
        </p:nvSpPr>
        <p:spPr/>
        <p:txBody>
          <a:bodyPr/>
          <a:lstStyle/>
          <a:p>
            <a:fld id="{C4736C24-816A-4C93-B10F-DAAB356A1CF2}" type="slidenum">
              <a:rPr lang="en-US" smtClean="0"/>
              <a:t>8</a:t>
            </a:fld>
            <a:endParaRPr lang="en-US" dirty="0"/>
          </a:p>
        </p:txBody>
      </p:sp>
    </p:spTree>
    <p:extLst>
      <p:ext uri="{BB962C8B-B14F-4D97-AF65-F5344CB8AC3E}">
        <p14:creationId xmlns:p14="http://schemas.microsoft.com/office/powerpoint/2010/main" val="341247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383" y="365126"/>
            <a:ext cx="11191460" cy="817196"/>
          </a:xfrm>
        </p:spPr>
        <p:txBody>
          <a:bodyPr>
            <a:normAutofit fontScale="90000"/>
          </a:bodyPr>
          <a:lstStyle/>
          <a:p>
            <a:pPr algn="ctr"/>
            <a:r>
              <a:rPr lang="en-US" dirty="0"/>
              <a:t>Unrestricted General Funds History</a:t>
            </a:r>
            <a:r>
              <a:rPr lang="en-US" b="1" dirty="0"/>
              <a:t/>
            </a:r>
            <a:br>
              <a:rPr lang="en-US" b="1" dirty="0"/>
            </a:br>
            <a:r>
              <a:rPr lang="en-US" sz="2000" dirty="0"/>
              <a:t>(in millions of $)</a:t>
            </a:r>
          </a:p>
        </p:txBody>
      </p:sp>
      <p:sp>
        <p:nvSpPr>
          <p:cNvPr id="3" name="Slide Number Placeholder 2"/>
          <p:cNvSpPr>
            <a:spLocks noGrp="1"/>
          </p:cNvSpPr>
          <p:nvPr>
            <p:ph type="sldNum" sz="quarter" idx="12"/>
          </p:nvPr>
        </p:nvSpPr>
        <p:spPr/>
        <p:txBody>
          <a:bodyPr/>
          <a:lstStyle/>
          <a:p>
            <a:fld id="{C4736C24-816A-4C93-B10F-DAAB356A1CF2}" type="slidenum">
              <a:rPr lang="en-US" smtClean="0"/>
              <a:t>9</a:t>
            </a:fld>
            <a:endParaRPr lang="en-US" dirty="0"/>
          </a:p>
        </p:txBody>
      </p:sp>
      <p:graphicFrame>
        <p:nvGraphicFramePr>
          <p:cNvPr id="5" name="Chart 4">
            <a:extLst>
              <a:ext uri="{FF2B5EF4-FFF2-40B4-BE49-F238E27FC236}">
                <a16:creationId xmlns:a16="http://schemas.microsoft.com/office/drawing/2014/main" xmlns="" id="{00000000-0008-0000-0200-000003000000}"/>
              </a:ext>
            </a:extLst>
          </p:cNvPr>
          <p:cNvGraphicFramePr>
            <a:graphicFrameLocks/>
          </p:cNvGraphicFramePr>
          <p:nvPr>
            <p:extLst>
              <p:ext uri="{D42A27DB-BD31-4B8C-83A1-F6EECF244321}">
                <p14:modId xmlns:p14="http://schemas.microsoft.com/office/powerpoint/2010/main" val="3665153394"/>
              </p:ext>
            </p:extLst>
          </p:nvPr>
        </p:nvGraphicFramePr>
        <p:xfrm>
          <a:off x="640080" y="1182322"/>
          <a:ext cx="10978763" cy="52351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4005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7253</TotalTime>
  <Words>4326</Words>
  <Application>Microsoft Macintosh PowerPoint</Application>
  <PresentationFormat>Widescreen</PresentationFormat>
  <Paragraphs>1012</Paragraphs>
  <Slides>55</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Calibri</vt:lpstr>
      <vt:lpstr>Calibri Light</vt:lpstr>
      <vt:lpstr>Cambria</vt:lpstr>
      <vt:lpstr>Mangal</vt:lpstr>
      <vt:lpstr>MS Mincho</vt:lpstr>
      <vt:lpstr>Times New Roman</vt:lpstr>
      <vt:lpstr>Wingdings</vt:lpstr>
      <vt:lpstr>Arial</vt:lpstr>
      <vt:lpstr>Office Theme</vt:lpstr>
      <vt:lpstr>         The University of Alaska: Leading the Way  to  Alaska’s Future  Leadership Forum</vt:lpstr>
      <vt:lpstr>Overview</vt:lpstr>
      <vt:lpstr>PowerPoint Presentation</vt:lpstr>
      <vt:lpstr>  Our Mission</vt:lpstr>
      <vt:lpstr>Needs of the State</vt:lpstr>
      <vt:lpstr>Meeting the Needs of the State</vt:lpstr>
      <vt:lpstr>We are here to lead UA forward in service to our state</vt:lpstr>
      <vt:lpstr>PowerPoint Presentation</vt:lpstr>
      <vt:lpstr>Unrestricted General Funds History (in millions of $)</vt:lpstr>
      <vt:lpstr>UA Employee Headcount Reduction</vt:lpstr>
      <vt:lpstr>FY18 Operating Budget  Revenues and Expenditures</vt:lpstr>
      <vt:lpstr>Operating Budget Revenue by Source  FY14-FY19 Projection</vt:lpstr>
      <vt:lpstr>Facilities &amp; Infrastructure (Fall 2017)</vt:lpstr>
      <vt:lpstr>Capital Appropriation DM/R&amp;R History Unrestricted General Funds (in millions of $)</vt:lpstr>
      <vt:lpstr>UA Student Full-time Equivalent (FTE) Enrollment</vt:lpstr>
      <vt:lpstr>UA Research Expenditures</vt:lpstr>
      <vt:lpstr>PowerPoint Presentation</vt:lpstr>
      <vt:lpstr>PowerPoint Presentation</vt:lpstr>
      <vt:lpstr>2040 – BOR Strategies</vt:lpstr>
      <vt:lpstr>2040  - World Building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FY20 Operating Budget Request</vt:lpstr>
      <vt:lpstr>FY20 Operating Budget Request – Summary (in millions of $)</vt:lpstr>
      <vt:lpstr>Compensation</vt:lpstr>
      <vt:lpstr>Charge</vt:lpstr>
      <vt:lpstr>Guiding Principles</vt:lpstr>
      <vt:lpstr> Findings to Date </vt:lpstr>
      <vt:lpstr>Our Plan</vt:lpstr>
      <vt:lpstr>  Estimated Cost and Three-year Plan ($)  </vt:lpstr>
      <vt:lpstr>Timeline</vt:lpstr>
      <vt:lpstr>For More Information</vt:lpstr>
      <vt:lpstr>FY20 Request – Title IX / culture of respect     $1.8M</vt:lpstr>
      <vt:lpstr>FY20 Request – Continuing operating costs     $12.5M</vt:lpstr>
      <vt:lpstr>FY20 Request – Focus Areas      $10.0M</vt:lpstr>
      <vt:lpstr>PowerPoint Presentation</vt:lpstr>
      <vt:lpstr>PowerPoint Presentation</vt:lpstr>
      <vt:lpstr>PowerPoint Presentation</vt:lpstr>
      <vt:lpstr>PowerPoint Presentation</vt:lpstr>
      <vt:lpstr>PowerPoint Presentation</vt:lpstr>
      <vt:lpstr>PowerPoint Presentation</vt:lpstr>
      <vt:lpstr>FY20 Capital Budget Priorities (in millions of $)</vt:lpstr>
      <vt:lpstr>PowerPoint Presentation</vt:lpstr>
      <vt:lpstr>Next Steps</vt:lpstr>
    </vt:vector>
  </TitlesOfParts>
  <Company>University of Alaska Fairbanks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Alaska  Board of Regents  FY2020 Budget Preview</dc:title>
  <dc:creator>James R Johnsen</dc:creator>
  <cp:lastModifiedBy>Microsoft Office User</cp:lastModifiedBy>
  <cp:revision>291</cp:revision>
  <cp:lastPrinted>2018-11-01T23:16:45Z</cp:lastPrinted>
  <dcterms:created xsi:type="dcterms:W3CDTF">2018-08-21T15:44:12Z</dcterms:created>
  <dcterms:modified xsi:type="dcterms:W3CDTF">2018-11-20T21:34:38Z</dcterms:modified>
</cp:coreProperties>
</file>