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sldIdLst>
    <p:sldId id="345" r:id="rId2"/>
    <p:sldId id="347" r:id="rId3"/>
    <p:sldId id="350" r:id="rId4"/>
    <p:sldId id="352" r:id="rId5"/>
    <p:sldId id="349" r:id="rId6"/>
    <p:sldId id="351" r:id="rId7"/>
    <p:sldId id="346" r:id="rId8"/>
    <p:sldId id="400" r:id="rId9"/>
    <p:sldId id="354" r:id="rId10"/>
    <p:sldId id="355" r:id="rId11"/>
    <p:sldId id="397" r:id="rId12"/>
    <p:sldId id="356" r:id="rId13"/>
    <p:sldId id="396" r:id="rId14"/>
    <p:sldId id="358" r:id="rId15"/>
    <p:sldId id="399" r:id="rId16"/>
    <p:sldId id="359" r:id="rId17"/>
    <p:sldId id="401" r:id="rId18"/>
    <p:sldId id="353" r:id="rId19"/>
    <p:sldId id="365" r:id="rId20"/>
    <p:sldId id="366" r:id="rId21"/>
    <p:sldId id="367" r:id="rId22"/>
    <p:sldId id="360" r:id="rId23"/>
    <p:sldId id="361" r:id="rId24"/>
    <p:sldId id="362" r:id="rId25"/>
    <p:sldId id="264" r:id="rId26"/>
    <p:sldId id="283" r:id="rId27"/>
    <p:sldId id="263" r:id="rId28"/>
    <p:sldId id="282" r:id="rId29"/>
    <p:sldId id="269" r:id="rId30"/>
    <p:sldId id="288" r:id="rId31"/>
    <p:sldId id="266" r:id="rId32"/>
    <p:sldId id="285" r:id="rId33"/>
    <p:sldId id="265" r:id="rId34"/>
    <p:sldId id="284" r:id="rId35"/>
    <p:sldId id="267" r:id="rId36"/>
    <p:sldId id="286" r:id="rId37"/>
    <p:sldId id="268" r:id="rId38"/>
    <p:sldId id="287" r:id="rId39"/>
    <p:sldId id="272" r:id="rId40"/>
    <p:sldId id="291" r:id="rId41"/>
    <p:sldId id="261" r:id="rId42"/>
    <p:sldId id="280" r:id="rId43"/>
    <p:sldId id="262" r:id="rId44"/>
    <p:sldId id="281" r:id="rId45"/>
    <p:sldId id="273" r:id="rId46"/>
    <p:sldId id="292" r:id="rId47"/>
    <p:sldId id="372" r:id="rId48"/>
    <p:sldId id="373" r:id="rId49"/>
    <p:sldId id="374" r:id="rId50"/>
    <p:sldId id="375" r:id="rId51"/>
    <p:sldId id="376" r:id="rId52"/>
    <p:sldId id="377" r:id="rId53"/>
    <p:sldId id="378" r:id="rId54"/>
    <p:sldId id="379" r:id="rId55"/>
    <p:sldId id="380" r:id="rId56"/>
    <p:sldId id="381" r:id="rId57"/>
    <p:sldId id="382" r:id="rId58"/>
    <p:sldId id="383" r:id="rId59"/>
    <p:sldId id="384" r:id="rId60"/>
    <p:sldId id="385" r:id="rId61"/>
    <p:sldId id="386" r:id="rId62"/>
    <p:sldId id="387" r:id="rId63"/>
    <p:sldId id="388" r:id="rId64"/>
    <p:sldId id="389" r:id="rId65"/>
    <p:sldId id="390" r:id="rId66"/>
    <p:sldId id="391" r:id="rId67"/>
    <p:sldId id="392" r:id="rId68"/>
    <p:sldId id="393" r:id="rId69"/>
    <p:sldId id="394" r:id="rId70"/>
    <p:sldId id="395" r:id="rId71"/>
    <p:sldId id="335" r:id="rId72"/>
    <p:sldId id="299" r:id="rId73"/>
    <p:sldId id="403" r:id="rId74"/>
    <p:sldId id="404" r:id="rId75"/>
    <p:sldId id="323" r:id="rId76"/>
    <p:sldId id="402" r:id="rId77"/>
    <p:sldId id="368" r:id="rId78"/>
    <p:sldId id="405" r:id="rId79"/>
    <p:sldId id="293" r:id="rId80"/>
    <p:sldId id="276" r:id="rId81"/>
    <p:sldId id="318" r:id="rId82"/>
    <p:sldId id="338" r:id="rId83"/>
    <p:sldId id="277" r:id="rId84"/>
    <p:sldId id="319" r:id="rId85"/>
    <p:sldId id="317" r:id="rId86"/>
    <p:sldId id="297" r:id="rId87"/>
    <p:sldId id="340" r:id="rId8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4"/>
    <a:srgbClr val="EFFFDB"/>
    <a:srgbClr val="EEFFEE"/>
    <a:srgbClr val="7F7F7F"/>
    <a:srgbClr val="595959"/>
    <a:srgbClr val="000000"/>
    <a:srgbClr val="FAFFF4"/>
    <a:srgbClr val="FDFFF2"/>
    <a:srgbClr val="FFFDEC"/>
    <a:srgbClr val="FFF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31" autoAdjust="0"/>
    <p:restoredTop sz="94595"/>
  </p:normalViewPr>
  <p:slideViewPr>
    <p:cSldViewPr snapToGrid="0" snapToObjects="1">
      <p:cViewPr varScale="1">
        <p:scale>
          <a:sx n="89" d="100"/>
          <a:sy n="89" d="100"/>
        </p:scale>
        <p:origin x="952"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AD7E792-AC50-B248-AB95-0D8F19BBD1FD}" type="datetimeFigureOut">
              <a:rPr lang="en-US" smtClean="0"/>
              <a:t>11/9/18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0160C08-2027-2C4F-9A17-ECB223ED23F9}" type="slidenum">
              <a:rPr lang="en-US" smtClean="0"/>
              <a:t>‹#›</a:t>
            </a:fld>
            <a:endParaRPr lang="en-US"/>
          </a:p>
        </p:txBody>
      </p:sp>
    </p:spTree>
    <p:extLst>
      <p:ext uri="{BB962C8B-B14F-4D97-AF65-F5344CB8AC3E}">
        <p14:creationId xmlns:p14="http://schemas.microsoft.com/office/powerpoint/2010/main" val="32349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60C08-2027-2C4F-9A17-ECB223ED23F9}" type="slidenum">
              <a:rPr lang="en-US" smtClean="0"/>
              <a:t>1</a:t>
            </a:fld>
            <a:endParaRPr lang="en-US"/>
          </a:p>
        </p:txBody>
      </p:sp>
    </p:spTree>
    <p:extLst>
      <p:ext uri="{BB962C8B-B14F-4D97-AF65-F5344CB8AC3E}">
        <p14:creationId xmlns:p14="http://schemas.microsoft.com/office/powerpoint/2010/main" val="1459815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60C08-2027-2C4F-9A17-ECB223ED23F9}" type="slidenum">
              <a:rPr lang="en-US" smtClean="0"/>
              <a:t>36</a:t>
            </a:fld>
            <a:endParaRPr lang="en-US"/>
          </a:p>
        </p:txBody>
      </p:sp>
    </p:spTree>
    <p:extLst>
      <p:ext uri="{BB962C8B-B14F-4D97-AF65-F5344CB8AC3E}">
        <p14:creationId xmlns:p14="http://schemas.microsoft.com/office/powerpoint/2010/main" val="477483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867452-9F93-8C48-95DB-DAEAAAA53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CA0DCE6-70E6-8544-92E2-3A3E76D18C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09C0C0E-1D16-F74E-A575-0599E81D094F}"/>
              </a:ext>
            </a:extLst>
          </p:cNvPr>
          <p:cNvSpPr>
            <a:spLocks noGrp="1"/>
          </p:cNvSpPr>
          <p:nvPr>
            <p:ph type="dt" sz="half" idx="10"/>
          </p:nvPr>
        </p:nvSpPr>
        <p:spPr/>
        <p:txBody>
          <a:bodyPr/>
          <a:lstStyle/>
          <a:p>
            <a:fld id="{8A08FE9D-9591-9245-B348-A537CBA860E8}" type="datetimeFigureOut">
              <a:rPr lang="en-US" smtClean="0"/>
              <a:t>11/9/18</a:t>
            </a:fld>
            <a:endParaRPr lang="en-US"/>
          </a:p>
        </p:txBody>
      </p:sp>
      <p:sp>
        <p:nvSpPr>
          <p:cNvPr id="5" name="Footer Placeholder 4">
            <a:extLst>
              <a:ext uri="{FF2B5EF4-FFF2-40B4-BE49-F238E27FC236}">
                <a16:creationId xmlns:a16="http://schemas.microsoft.com/office/drawing/2014/main" xmlns="" id="{AEE5C6B4-39E7-EA48-9420-44D0892B9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AE1EDC-855C-EA41-90AC-C8549EB0777E}"/>
              </a:ext>
            </a:extLst>
          </p:cNvPr>
          <p:cNvSpPr>
            <a:spLocks noGrp="1"/>
          </p:cNvSpPr>
          <p:nvPr>
            <p:ph type="sldNum" sz="quarter" idx="12"/>
          </p:nvPr>
        </p:nvSpPr>
        <p:spPr/>
        <p:txBody>
          <a:bodyPr/>
          <a:lstStyle/>
          <a:p>
            <a:fld id="{F1DFD4D4-3429-A446-A7B6-919160729FFF}" type="slidenum">
              <a:rPr lang="en-US" smtClean="0"/>
              <a:t>‹#›</a:t>
            </a:fld>
            <a:endParaRPr lang="en-US"/>
          </a:p>
        </p:txBody>
      </p:sp>
      <p:sp>
        <p:nvSpPr>
          <p:cNvPr id="7" name="Rectangle 6">
            <a:extLst>
              <a:ext uri="{FF2B5EF4-FFF2-40B4-BE49-F238E27FC236}">
                <a16:creationId xmlns:a16="http://schemas.microsoft.com/office/drawing/2014/main" xmlns="" id="{FF2BF2B1-E342-4743-A4B3-9E2A9440BF73}"/>
              </a:ext>
            </a:extLst>
          </p:cNvPr>
          <p:cNvSpPr/>
          <p:nvPr userDrawn="1"/>
        </p:nvSpPr>
        <p:spPr>
          <a:xfrm>
            <a:off x="0" y="0"/>
            <a:ext cx="12192000"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36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B966F-9F49-7542-9A42-E3E62007E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0605FF6-4F9E-D841-871B-2FDD2FBC32E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8AB514-C5BE-C040-84FF-822DF1CBF16C}"/>
              </a:ext>
            </a:extLst>
          </p:cNvPr>
          <p:cNvSpPr>
            <a:spLocks noGrp="1"/>
          </p:cNvSpPr>
          <p:nvPr>
            <p:ph type="dt" sz="half" idx="10"/>
          </p:nvPr>
        </p:nvSpPr>
        <p:spPr/>
        <p:txBody>
          <a:bodyPr/>
          <a:lstStyle/>
          <a:p>
            <a:fld id="{8A08FE9D-9591-9245-B348-A537CBA860E8}" type="datetimeFigureOut">
              <a:rPr lang="en-US" smtClean="0"/>
              <a:t>11/9/18</a:t>
            </a:fld>
            <a:endParaRPr lang="en-US"/>
          </a:p>
        </p:txBody>
      </p:sp>
      <p:sp>
        <p:nvSpPr>
          <p:cNvPr id="5" name="Footer Placeholder 4">
            <a:extLst>
              <a:ext uri="{FF2B5EF4-FFF2-40B4-BE49-F238E27FC236}">
                <a16:creationId xmlns:a16="http://schemas.microsoft.com/office/drawing/2014/main" xmlns="" id="{C1C5051B-EAD1-7448-B571-B7392DC0D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791683-AFBE-7040-A6BF-C384ECB11323}"/>
              </a:ext>
            </a:extLst>
          </p:cNvPr>
          <p:cNvSpPr>
            <a:spLocks noGrp="1"/>
          </p:cNvSpPr>
          <p:nvPr>
            <p:ph type="sldNum" sz="quarter" idx="12"/>
          </p:nvPr>
        </p:nvSpPr>
        <p:spPr/>
        <p:txBody>
          <a:bodyPr/>
          <a:lstStyle/>
          <a:p>
            <a:fld id="{F1DFD4D4-3429-A446-A7B6-919160729FFF}" type="slidenum">
              <a:rPr lang="en-US" smtClean="0"/>
              <a:t>‹#›</a:t>
            </a:fld>
            <a:endParaRPr lang="en-US"/>
          </a:p>
        </p:txBody>
      </p:sp>
    </p:spTree>
    <p:extLst>
      <p:ext uri="{BB962C8B-B14F-4D97-AF65-F5344CB8AC3E}">
        <p14:creationId xmlns:p14="http://schemas.microsoft.com/office/powerpoint/2010/main" val="338630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001FD7E-3543-9C4E-B4B6-FEA7BDDADB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C42023-26BC-6C45-9FD3-15CF341AAB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F1AB43-7EB4-5D4E-BC65-29CD7A1E5F42}"/>
              </a:ext>
            </a:extLst>
          </p:cNvPr>
          <p:cNvSpPr>
            <a:spLocks noGrp="1"/>
          </p:cNvSpPr>
          <p:nvPr>
            <p:ph type="dt" sz="half" idx="10"/>
          </p:nvPr>
        </p:nvSpPr>
        <p:spPr/>
        <p:txBody>
          <a:bodyPr/>
          <a:lstStyle/>
          <a:p>
            <a:fld id="{8A08FE9D-9591-9245-B348-A537CBA860E8}" type="datetimeFigureOut">
              <a:rPr lang="en-US" smtClean="0"/>
              <a:t>11/9/18</a:t>
            </a:fld>
            <a:endParaRPr lang="en-US"/>
          </a:p>
        </p:txBody>
      </p:sp>
      <p:sp>
        <p:nvSpPr>
          <p:cNvPr id="5" name="Footer Placeholder 4">
            <a:extLst>
              <a:ext uri="{FF2B5EF4-FFF2-40B4-BE49-F238E27FC236}">
                <a16:creationId xmlns:a16="http://schemas.microsoft.com/office/drawing/2014/main" xmlns="" id="{519E8DE1-D2E5-2040-8580-1877A821F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190C5F-CCDD-9144-99A3-A6791B32942B}"/>
              </a:ext>
            </a:extLst>
          </p:cNvPr>
          <p:cNvSpPr>
            <a:spLocks noGrp="1"/>
          </p:cNvSpPr>
          <p:nvPr>
            <p:ph type="sldNum" sz="quarter" idx="12"/>
          </p:nvPr>
        </p:nvSpPr>
        <p:spPr/>
        <p:txBody>
          <a:bodyPr/>
          <a:lstStyle/>
          <a:p>
            <a:fld id="{F1DFD4D4-3429-A446-A7B6-919160729FFF}" type="slidenum">
              <a:rPr lang="en-US" smtClean="0"/>
              <a:t>‹#›</a:t>
            </a:fld>
            <a:endParaRPr lang="en-US"/>
          </a:p>
        </p:txBody>
      </p:sp>
    </p:spTree>
    <p:extLst>
      <p:ext uri="{BB962C8B-B14F-4D97-AF65-F5344CB8AC3E}">
        <p14:creationId xmlns:p14="http://schemas.microsoft.com/office/powerpoint/2010/main" val="716947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6059AD-8840-7743-99DF-EAA72B26B9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24F4DCD-C3E3-5C42-8076-113D34F164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A32FEF-7DD1-3B47-9C3D-8821A76E1D73}"/>
              </a:ext>
            </a:extLst>
          </p:cNvPr>
          <p:cNvSpPr>
            <a:spLocks noGrp="1"/>
          </p:cNvSpPr>
          <p:nvPr>
            <p:ph type="dt" sz="half" idx="10"/>
          </p:nvPr>
        </p:nvSpPr>
        <p:spPr/>
        <p:txBody>
          <a:bodyPr/>
          <a:lstStyle/>
          <a:p>
            <a:fld id="{8A08FE9D-9591-9245-B348-A537CBA860E8}" type="datetimeFigureOut">
              <a:rPr lang="en-US" smtClean="0"/>
              <a:t>11/9/18</a:t>
            </a:fld>
            <a:endParaRPr lang="en-US"/>
          </a:p>
        </p:txBody>
      </p:sp>
      <p:sp>
        <p:nvSpPr>
          <p:cNvPr id="5" name="Footer Placeholder 4">
            <a:extLst>
              <a:ext uri="{FF2B5EF4-FFF2-40B4-BE49-F238E27FC236}">
                <a16:creationId xmlns:a16="http://schemas.microsoft.com/office/drawing/2014/main" xmlns="" id="{84E49A91-A7E0-3E42-B242-D738F0455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F38B06-4FE3-6F4B-A465-B2C14F437F58}"/>
              </a:ext>
            </a:extLst>
          </p:cNvPr>
          <p:cNvSpPr>
            <a:spLocks noGrp="1"/>
          </p:cNvSpPr>
          <p:nvPr>
            <p:ph type="sldNum" sz="quarter" idx="12"/>
          </p:nvPr>
        </p:nvSpPr>
        <p:spPr/>
        <p:txBody>
          <a:bodyPr/>
          <a:lstStyle/>
          <a:p>
            <a:fld id="{F1DFD4D4-3429-A446-A7B6-919160729FFF}" type="slidenum">
              <a:rPr lang="en-US" smtClean="0"/>
              <a:t>‹#›</a:t>
            </a:fld>
            <a:endParaRPr lang="en-US"/>
          </a:p>
        </p:txBody>
      </p:sp>
    </p:spTree>
    <p:extLst>
      <p:ext uri="{BB962C8B-B14F-4D97-AF65-F5344CB8AC3E}">
        <p14:creationId xmlns:p14="http://schemas.microsoft.com/office/powerpoint/2010/main" val="181785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58CF-27DB-5741-A3FA-430672D95D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316C54F-EBA4-C344-BCEB-7007DDD94B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97C222B-0EAA-4C45-B14E-2DD6EAC3AA4D}"/>
              </a:ext>
            </a:extLst>
          </p:cNvPr>
          <p:cNvSpPr>
            <a:spLocks noGrp="1"/>
          </p:cNvSpPr>
          <p:nvPr>
            <p:ph type="dt" sz="half" idx="10"/>
          </p:nvPr>
        </p:nvSpPr>
        <p:spPr/>
        <p:txBody>
          <a:bodyPr/>
          <a:lstStyle/>
          <a:p>
            <a:fld id="{8A08FE9D-9591-9245-B348-A537CBA860E8}" type="datetimeFigureOut">
              <a:rPr lang="en-US" smtClean="0"/>
              <a:t>11/9/18</a:t>
            </a:fld>
            <a:endParaRPr lang="en-US"/>
          </a:p>
        </p:txBody>
      </p:sp>
      <p:sp>
        <p:nvSpPr>
          <p:cNvPr id="5" name="Footer Placeholder 4">
            <a:extLst>
              <a:ext uri="{FF2B5EF4-FFF2-40B4-BE49-F238E27FC236}">
                <a16:creationId xmlns:a16="http://schemas.microsoft.com/office/drawing/2014/main" xmlns="" id="{9DB9E046-FA00-A349-A614-CBADBE0D63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A230544-FA82-D74F-AE9A-9CCD9C6866EF}"/>
              </a:ext>
            </a:extLst>
          </p:cNvPr>
          <p:cNvSpPr>
            <a:spLocks noGrp="1"/>
          </p:cNvSpPr>
          <p:nvPr>
            <p:ph type="sldNum" sz="quarter" idx="12"/>
          </p:nvPr>
        </p:nvSpPr>
        <p:spPr/>
        <p:txBody>
          <a:bodyPr/>
          <a:lstStyle/>
          <a:p>
            <a:fld id="{F1DFD4D4-3429-A446-A7B6-919160729FFF}" type="slidenum">
              <a:rPr lang="en-US" smtClean="0"/>
              <a:t>‹#›</a:t>
            </a:fld>
            <a:endParaRPr lang="en-US"/>
          </a:p>
        </p:txBody>
      </p:sp>
    </p:spTree>
    <p:extLst>
      <p:ext uri="{BB962C8B-B14F-4D97-AF65-F5344CB8AC3E}">
        <p14:creationId xmlns:p14="http://schemas.microsoft.com/office/powerpoint/2010/main" val="3968890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620E5-74A2-7047-93DA-9CA8AF5D25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A11E1CC-3661-6841-BBBC-BC050A726D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64BFA6B-A617-DF4B-9C71-FA409B2DB4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5B086D-DF60-8245-9DDD-685CCE5720B9}"/>
              </a:ext>
            </a:extLst>
          </p:cNvPr>
          <p:cNvSpPr>
            <a:spLocks noGrp="1"/>
          </p:cNvSpPr>
          <p:nvPr>
            <p:ph type="dt" sz="half" idx="10"/>
          </p:nvPr>
        </p:nvSpPr>
        <p:spPr/>
        <p:txBody>
          <a:bodyPr/>
          <a:lstStyle/>
          <a:p>
            <a:fld id="{8A08FE9D-9591-9245-B348-A537CBA860E8}" type="datetimeFigureOut">
              <a:rPr lang="en-US" smtClean="0"/>
              <a:t>11/9/18</a:t>
            </a:fld>
            <a:endParaRPr lang="en-US"/>
          </a:p>
        </p:txBody>
      </p:sp>
      <p:sp>
        <p:nvSpPr>
          <p:cNvPr id="6" name="Footer Placeholder 5">
            <a:extLst>
              <a:ext uri="{FF2B5EF4-FFF2-40B4-BE49-F238E27FC236}">
                <a16:creationId xmlns:a16="http://schemas.microsoft.com/office/drawing/2014/main" xmlns="" id="{2C4C4A54-50FD-BD43-B752-B45205333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E7464DC-A611-7848-A4D6-4B39518A1377}"/>
              </a:ext>
            </a:extLst>
          </p:cNvPr>
          <p:cNvSpPr>
            <a:spLocks noGrp="1"/>
          </p:cNvSpPr>
          <p:nvPr>
            <p:ph type="sldNum" sz="quarter" idx="12"/>
          </p:nvPr>
        </p:nvSpPr>
        <p:spPr/>
        <p:txBody>
          <a:bodyPr/>
          <a:lstStyle/>
          <a:p>
            <a:fld id="{F1DFD4D4-3429-A446-A7B6-919160729FFF}" type="slidenum">
              <a:rPr lang="en-US" smtClean="0"/>
              <a:t>‹#›</a:t>
            </a:fld>
            <a:endParaRPr lang="en-US"/>
          </a:p>
        </p:txBody>
      </p:sp>
    </p:spTree>
    <p:extLst>
      <p:ext uri="{BB962C8B-B14F-4D97-AF65-F5344CB8AC3E}">
        <p14:creationId xmlns:p14="http://schemas.microsoft.com/office/powerpoint/2010/main" val="2621039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E8D6FD-C887-0B41-91B1-C8A46BAC22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04B089C-87AB-7F4B-9E2A-B95F2FB94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064C6BB-2D41-2945-B4AC-CFC8ACEE9B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E3D4B44-104A-3C4F-AD2B-05075B27DF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2CD5BA1-C45F-5245-A75A-25B4B0ABA6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0CAA4AF-970B-494D-8006-5DFE9ECAFAC3}"/>
              </a:ext>
            </a:extLst>
          </p:cNvPr>
          <p:cNvSpPr>
            <a:spLocks noGrp="1"/>
          </p:cNvSpPr>
          <p:nvPr>
            <p:ph type="dt" sz="half" idx="10"/>
          </p:nvPr>
        </p:nvSpPr>
        <p:spPr/>
        <p:txBody>
          <a:bodyPr/>
          <a:lstStyle/>
          <a:p>
            <a:fld id="{8A08FE9D-9591-9245-B348-A537CBA860E8}" type="datetimeFigureOut">
              <a:rPr lang="en-US" smtClean="0"/>
              <a:t>11/9/18</a:t>
            </a:fld>
            <a:endParaRPr lang="en-US"/>
          </a:p>
        </p:txBody>
      </p:sp>
      <p:sp>
        <p:nvSpPr>
          <p:cNvPr id="8" name="Footer Placeholder 7">
            <a:extLst>
              <a:ext uri="{FF2B5EF4-FFF2-40B4-BE49-F238E27FC236}">
                <a16:creationId xmlns:a16="http://schemas.microsoft.com/office/drawing/2014/main" xmlns="" id="{6C01DDDD-7F42-014E-B05D-0A153B6C4F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B4BA906-9F50-3D4D-8EE3-D60876F1C84F}"/>
              </a:ext>
            </a:extLst>
          </p:cNvPr>
          <p:cNvSpPr>
            <a:spLocks noGrp="1"/>
          </p:cNvSpPr>
          <p:nvPr>
            <p:ph type="sldNum" sz="quarter" idx="12"/>
          </p:nvPr>
        </p:nvSpPr>
        <p:spPr/>
        <p:txBody>
          <a:bodyPr/>
          <a:lstStyle/>
          <a:p>
            <a:fld id="{F1DFD4D4-3429-A446-A7B6-919160729FFF}" type="slidenum">
              <a:rPr lang="en-US" smtClean="0"/>
              <a:t>‹#›</a:t>
            </a:fld>
            <a:endParaRPr lang="en-US"/>
          </a:p>
        </p:txBody>
      </p:sp>
    </p:spTree>
    <p:extLst>
      <p:ext uri="{BB962C8B-B14F-4D97-AF65-F5344CB8AC3E}">
        <p14:creationId xmlns:p14="http://schemas.microsoft.com/office/powerpoint/2010/main" val="3540439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870219-4EDD-F540-BC24-BDBE95513A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2426B81-BDB7-FA47-9722-3FAB1967B7F6}"/>
              </a:ext>
            </a:extLst>
          </p:cNvPr>
          <p:cNvSpPr>
            <a:spLocks noGrp="1"/>
          </p:cNvSpPr>
          <p:nvPr>
            <p:ph type="dt" sz="half" idx="10"/>
          </p:nvPr>
        </p:nvSpPr>
        <p:spPr/>
        <p:txBody>
          <a:bodyPr/>
          <a:lstStyle/>
          <a:p>
            <a:fld id="{8A08FE9D-9591-9245-B348-A537CBA860E8}" type="datetimeFigureOut">
              <a:rPr lang="en-US" smtClean="0"/>
              <a:t>11/9/18</a:t>
            </a:fld>
            <a:endParaRPr lang="en-US"/>
          </a:p>
        </p:txBody>
      </p:sp>
      <p:sp>
        <p:nvSpPr>
          <p:cNvPr id="4" name="Footer Placeholder 3">
            <a:extLst>
              <a:ext uri="{FF2B5EF4-FFF2-40B4-BE49-F238E27FC236}">
                <a16:creationId xmlns:a16="http://schemas.microsoft.com/office/drawing/2014/main" xmlns="" id="{83B35727-7C62-A940-A0AE-17E79F709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21CC36B-88F6-6D49-AFF7-EF3F1E081127}"/>
              </a:ext>
            </a:extLst>
          </p:cNvPr>
          <p:cNvSpPr>
            <a:spLocks noGrp="1"/>
          </p:cNvSpPr>
          <p:nvPr>
            <p:ph type="sldNum" sz="quarter" idx="12"/>
          </p:nvPr>
        </p:nvSpPr>
        <p:spPr/>
        <p:txBody>
          <a:bodyPr/>
          <a:lstStyle/>
          <a:p>
            <a:fld id="{F1DFD4D4-3429-A446-A7B6-919160729FFF}" type="slidenum">
              <a:rPr lang="en-US" smtClean="0"/>
              <a:t>‹#›</a:t>
            </a:fld>
            <a:endParaRPr lang="en-US"/>
          </a:p>
        </p:txBody>
      </p:sp>
    </p:spTree>
    <p:extLst>
      <p:ext uri="{BB962C8B-B14F-4D97-AF65-F5344CB8AC3E}">
        <p14:creationId xmlns:p14="http://schemas.microsoft.com/office/powerpoint/2010/main" val="398931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E0CF050-7FBC-1447-9B91-8C001BF7D336}"/>
              </a:ext>
            </a:extLst>
          </p:cNvPr>
          <p:cNvSpPr>
            <a:spLocks noGrp="1"/>
          </p:cNvSpPr>
          <p:nvPr>
            <p:ph type="dt" sz="half" idx="10"/>
          </p:nvPr>
        </p:nvSpPr>
        <p:spPr/>
        <p:txBody>
          <a:bodyPr/>
          <a:lstStyle/>
          <a:p>
            <a:fld id="{8A08FE9D-9591-9245-B348-A537CBA860E8}" type="datetimeFigureOut">
              <a:rPr lang="en-US" smtClean="0"/>
              <a:t>11/9/18</a:t>
            </a:fld>
            <a:endParaRPr lang="en-US"/>
          </a:p>
        </p:txBody>
      </p:sp>
      <p:sp>
        <p:nvSpPr>
          <p:cNvPr id="3" name="Footer Placeholder 2">
            <a:extLst>
              <a:ext uri="{FF2B5EF4-FFF2-40B4-BE49-F238E27FC236}">
                <a16:creationId xmlns:a16="http://schemas.microsoft.com/office/drawing/2014/main" xmlns="" id="{E97B0A2D-BF51-F04B-BBB2-34371EE54C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953057B-2C27-9543-9F04-D65393FE6B60}"/>
              </a:ext>
            </a:extLst>
          </p:cNvPr>
          <p:cNvSpPr>
            <a:spLocks noGrp="1"/>
          </p:cNvSpPr>
          <p:nvPr>
            <p:ph type="sldNum" sz="quarter" idx="12"/>
          </p:nvPr>
        </p:nvSpPr>
        <p:spPr/>
        <p:txBody>
          <a:bodyPr/>
          <a:lstStyle/>
          <a:p>
            <a:fld id="{F1DFD4D4-3429-A446-A7B6-919160729FFF}" type="slidenum">
              <a:rPr lang="en-US" smtClean="0"/>
              <a:t>‹#›</a:t>
            </a:fld>
            <a:endParaRPr lang="en-US"/>
          </a:p>
        </p:txBody>
      </p:sp>
    </p:spTree>
    <p:extLst>
      <p:ext uri="{BB962C8B-B14F-4D97-AF65-F5344CB8AC3E}">
        <p14:creationId xmlns:p14="http://schemas.microsoft.com/office/powerpoint/2010/main" val="3850193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6476E2-9A8A-074A-A201-837D98533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853CEC2-751C-ED4A-87D0-AD82C4343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01C938E-AA0D-874A-BDF2-04E8FB9024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3CA5DA9-F2CF-8143-8E79-BFAED27B183F}"/>
              </a:ext>
            </a:extLst>
          </p:cNvPr>
          <p:cNvSpPr>
            <a:spLocks noGrp="1"/>
          </p:cNvSpPr>
          <p:nvPr>
            <p:ph type="dt" sz="half" idx="10"/>
          </p:nvPr>
        </p:nvSpPr>
        <p:spPr/>
        <p:txBody>
          <a:bodyPr/>
          <a:lstStyle/>
          <a:p>
            <a:fld id="{8A08FE9D-9591-9245-B348-A537CBA860E8}" type="datetimeFigureOut">
              <a:rPr lang="en-US" smtClean="0"/>
              <a:t>11/9/18</a:t>
            </a:fld>
            <a:endParaRPr lang="en-US"/>
          </a:p>
        </p:txBody>
      </p:sp>
      <p:sp>
        <p:nvSpPr>
          <p:cNvPr id="6" name="Footer Placeholder 5">
            <a:extLst>
              <a:ext uri="{FF2B5EF4-FFF2-40B4-BE49-F238E27FC236}">
                <a16:creationId xmlns:a16="http://schemas.microsoft.com/office/drawing/2014/main" xmlns="" id="{1E1864CB-73E2-F541-8FA8-3216A0CAD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ADD8DD-C57D-7D45-9674-3FD9ADA1063B}"/>
              </a:ext>
            </a:extLst>
          </p:cNvPr>
          <p:cNvSpPr>
            <a:spLocks noGrp="1"/>
          </p:cNvSpPr>
          <p:nvPr>
            <p:ph type="sldNum" sz="quarter" idx="12"/>
          </p:nvPr>
        </p:nvSpPr>
        <p:spPr/>
        <p:txBody>
          <a:bodyPr/>
          <a:lstStyle/>
          <a:p>
            <a:fld id="{F1DFD4D4-3429-A446-A7B6-919160729FFF}" type="slidenum">
              <a:rPr lang="en-US" smtClean="0"/>
              <a:t>‹#›</a:t>
            </a:fld>
            <a:endParaRPr lang="en-US"/>
          </a:p>
        </p:txBody>
      </p:sp>
    </p:spTree>
    <p:extLst>
      <p:ext uri="{BB962C8B-B14F-4D97-AF65-F5344CB8AC3E}">
        <p14:creationId xmlns:p14="http://schemas.microsoft.com/office/powerpoint/2010/main" val="1513189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187908-F069-864A-9059-51D83A1728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5F61F9B-9948-C44B-A6D7-FC5A37FC65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D0DCD4C-7A59-0843-9793-B4A56F0D5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C6C8ADD-BF4A-E740-B179-3FC2D5F51D8F}"/>
              </a:ext>
            </a:extLst>
          </p:cNvPr>
          <p:cNvSpPr>
            <a:spLocks noGrp="1"/>
          </p:cNvSpPr>
          <p:nvPr>
            <p:ph type="dt" sz="half" idx="10"/>
          </p:nvPr>
        </p:nvSpPr>
        <p:spPr/>
        <p:txBody>
          <a:bodyPr/>
          <a:lstStyle/>
          <a:p>
            <a:fld id="{8A08FE9D-9591-9245-B348-A537CBA860E8}" type="datetimeFigureOut">
              <a:rPr lang="en-US" smtClean="0"/>
              <a:t>11/9/18</a:t>
            </a:fld>
            <a:endParaRPr lang="en-US"/>
          </a:p>
        </p:txBody>
      </p:sp>
      <p:sp>
        <p:nvSpPr>
          <p:cNvPr id="6" name="Footer Placeholder 5">
            <a:extLst>
              <a:ext uri="{FF2B5EF4-FFF2-40B4-BE49-F238E27FC236}">
                <a16:creationId xmlns:a16="http://schemas.microsoft.com/office/drawing/2014/main" xmlns="" id="{9777C021-B8FA-7E48-930D-906ABA20B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FA415C-06CE-A34D-BF6E-0463700EF54C}"/>
              </a:ext>
            </a:extLst>
          </p:cNvPr>
          <p:cNvSpPr>
            <a:spLocks noGrp="1"/>
          </p:cNvSpPr>
          <p:nvPr>
            <p:ph type="sldNum" sz="quarter" idx="12"/>
          </p:nvPr>
        </p:nvSpPr>
        <p:spPr/>
        <p:txBody>
          <a:bodyPr/>
          <a:lstStyle/>
          <a:p>
            <a:fld id="{F1DFD4D4-3429-A446-A7B6-919160729FFF}" type="slidenum">
              <a:rPr lang="en-US" smtClean="0"/>
              <a:t>‹#›</a:t>
            </a:fld>
            <a:endParaRPr lang="en-US"/>
          </a:p>
        </p:txBody>
      </p:sp>
    </p:spTree>
    <p:extLst>
      <p:ext uri="{BB962C8B-B14F-4D97-AF65-F5344CB8AC3E}">
        <p14:creationId xmlns:p14="http://schemas.microsoft.com/office/powerpoint/2010/main" val="38242717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5375EC5-74B6-6548-A459-FE4B519554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32CC4EC-414D-2349-AB51-4F212B5BA56E}"/>
              </a:ext>
            </a:extLst>
          </p:cNvPr>
          <p:cNvSpPr>
            <a:spLocks noGrp="1"/>
          </p:cNvSpPr>
          <p:nvPr>
            <p:ph type="body" idx="1"/>
          </p:nvPr>
        </p:nvSpPr>
        <p:spPr>
          <a:xfrm>
            <a:off x="838200" y="1825625"/>
            <a:ext cx="10515600" cy="4351338"/>
          </a:xfrm>
          <a:prstGeom prst="rect">
            <a:avLst/>
          </a:prstGeom>
          <a:solidFill>
            <a:schemeClr val="tx1">
              <a:lumMod val="75000"/>
              <a:lumOff val="25000"/>
            </a:schemeClr>
          </a:solidFill>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3E9711E8-2E33-644B-A899-B18E09678E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8FE9D-9591-9245-B348-A537CBA860E8}" type="datetimeFigureOut">
              <a:rPr lang="en-US" smtClean="0"/>
              <a:t>11/9/18</a:t>
            </a:fld>
            <a:endParaRPr lang="en-US"/>
          </a:p>
        </p:txBody>
      </p:sp>
      <p:sp>
        <p:nvSpPr>
          <p:cNvPr id="5" name="Footer Placeholder 4">
            <a:extLst>
              <a:ext uri="{FF2B5EF4-FFF2-40B4-BE49-F238E27FC236}">
                <a16:creationId xmlns:a16="http://schemas.microsoft.com/office/drawing/2014/main" xmlns="" id="{566B25BB-06BF-4F40-BA99-7BAE8F891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8505F4D-E21D-C24C-A8B6-DFE62ED09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FD4D4-3429-A446-A7B6-919160729FFF}" type="slidenum">
              <a:rPr lang="en-US" smtClean="0"/>
              <a:t>‹#›</a:t>
            </a:fld>
            <a:endParaRPr lang="en-US"/>
          </a:p>
        </p:txBody>
      </p:sp>
    </p:spTree>
    <p:extLst>
      <p:ext uri="{BB962C8B-B14F-4D97-AF65-F5344CB8AC3E}">
        <p14:creationId xmlns:p14="http://schemas.microsoft.com/office/powerpoint/2010/main" val="36190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FFFF00"/>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FFFF00"/>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hyperlink" Target="http://waymarksystems.org:8000/report/MSI2018#/" TargetMode="External"/><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1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1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1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1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1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2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2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2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2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2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2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2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27.emf"/></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2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4.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6.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7.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2.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4.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5.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7.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8.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9.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0.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2.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3.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4.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5.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6.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7.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8.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9.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60.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6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62.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85.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65.tiff"/><Relationship Id="rId1" Type="http://schemas.openxmlformats.org/officeDocument/2006/relationships/slideLayout" Target="../slideLayouts/slideLayout4.xml"/><Relationship Id="rId2" Type="http://schemas.openxmlformats.org/officeDocument/2006/relationships/image" Target="../media/image6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uaa.alaska.edu/admissions/_images/_hero-images/Admissions_Summer_1200x5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12192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 y="1066800"/>
            <a:ext cx="12192000" cy="5796630"/>
          </a:xfrm>
          <a:prstGeom prst="rect">
            <a:avLst/>
          </a:prstGeom>
          <a:solidFill>
            <a:srgbClr val="7F7F7F">
              <a:alpha val="4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2BB67F73-54D3-2B46-BFF2-F9E7E04D063E}"/>
              </a:ext>
            </a:extLst>
          </p:cNvPr>
          <p:cNvPicPr>
            <a:picLocks noChangeAspect="1"/>
          </p:cNvPicPr>
          <p:nvPr/>
        </p:nvPicPr>
        <p:blipFill rotWithShape="1">
          <a:blip r:embed="rId4"/>
          <a:srcRect t="7611"/>
          <a:stretch/>
        </p:blipFill>
        <p:spPr>
          <a:xfrm>
            <a:off x="441009" y="4519301"/>
            <a:ext cx="2852898" cy="1931555"/>
          </a:xfrm>
          <a:prstGeom prst="rect">
            <a:avLst/>
          </a:prstGeom>
          <a:ln w="38100">
            <a:solidFill>
              <a:schemeClr val="tx1"/>
            </a:solidFill>
          </a:ln>
        </p:spPr>
      </p:pic>
      <p:pic>
        <p:nvPicPr>
          <p:cNvPr id="7" name="Picture 6">
            <a:extLst>
              <a:ext uri="{FF2B5EF4-FFF2-40B4-BE49-F238E27FC236}">
                <a16:creationId xmlns:a16="http://schemas.microsoft.com/office/drawing/2014/main" xmlns="" id="{F79E4810-FB08-784D-809D-933979180695}"/>
              </a:ext>
            </a:extLst>
          </p:cNvPr>
          <p:cNvPicPr>
            <a:picLocks noChangeAspect="1"/>
          </p:cNvPicPr>
          <p:nvPr/>
        </p:nvPicPr>
        <p:blipFill>
          <a:blip r:embed="rId5"/>
          <a:stretch>
            <a:fillRect/>
          </a:stretch>
        </p:blipFill>
        <p:spPr>
          <a:xfrm>
            <a:off x="9882074" y="4593266"/>
            <a:ext cx="1857590" cy="1857590"/>
          </a:xfrm>
          <a:prstGeom prst="rect">
            <a:avLst/>
          </a:prstGeom>
          <a:ln w="38100">
            <a:solidFill>
              <a:schemeClr val="tx1"/>
            </a:solidFill>
          </a:ln>
        </p:spPr>
      </p:pic>
      <p:sp>
        <p:nvSpPr>
          <p:cNvPr id="5" name="Title 1">
            <a:extLst>
              <a:ext uri="{FF2B5EF4-FFF2-40B4-BE49-F238E27FC236}">
                <a16:creationId xmlns:a16="http://schemas.microsoft.com/office/drawing/2014/main" xmlns="" id="{1A128CD4-9B45-BB4E-9B74-B4EFA23B1B88}"/>
              </a:ext>
            </a:extLst>
          </p:cNvPr>
          <p:cNvSpPr txBox="1">
            <a:spLocks/>
          </p:cNvSpPr>
          <p:nvPr/>
        </p:nvSpPr>
        <p:spPr>
          <a:xfrm>
            <a:off x="1925331" y="238483"/>
            <a:ext cx="8626928" cy="1299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4000" b="1" dirty="0">
                <a:solidFill>
                  <a:schemeClr val="bg1"/>
                </a:solidFill>
              </a:rPr>
              <a:t>The Future of Higher Education in Alaska</a:t>
            </a:r>
            <a:r>
              <a:rPr lang="en-US" sz="3600" b="1" dirty="0"/>
              <a:t/>
            </a:r>
            <a:br>
              <a:rPr lang="en-US" sz="3600" b="1" dirty="0"/>
            </a:br>
            <a:r>
              <a:rPr lang="en-US" sz="3600" b="1" dirty="0"/>
              <a:t>Stakeholder Interests from World Build Survey</a:t>
            </a:r>
          </a:p>
        </p:txBody>
      </p:sp>
    </p:spTree>
    <p:extLst>
      <p:ext uri="{BB962C8B-B14F-4D97-AF65-F5344CB8AC3E}">
        <p14:creationId xmlns:p14="http://schemas.microsoft.com/office/powerpoint/2010/main" val="2058673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biLevel thresh="50000"/>
          </a:blip>
          <a:stretch>
            <a:fillRect/>
          </a:stretch>
        </p:blipFill>
        <p:spPr>
          <a:xfrm>
            <a:off x="11575" y="3568"/>
            <a:ext cx="12192000" cy="6850864"/>
          </a:xfrm>
          <a:prstGeom prst="rect">
            <a:avLst/>
          </a:prstGeom>
        </p:spPr>
      </p:pic>
      <p:sp>
        <p:nvSpPr>
          <p:cNvPr id="4" name="TextBox 3"/>
          <p:cNvSpPr txBox="1"/>
          <p:nvPr/>
        </p:nvSpPr>
        <p:spPr>
          <a:xfrm>
            <a:off x="8634714" y="6609145"/>
            <a:ext cx="3568861" cy="246221"/>
          </a:xfrm>
          <a:prstGeom prst="rect">
            <a:avLst/>
          </a:prstGeom>
          <a:noFill/>
        </p:spPr>
        <p:txBody>
          <a:bodyPr wrap="square" rtlCol="0">
            <a:spAutoFit/>
          </a:bodyPr>
          <a:lstStyle/>
          <a:p>
            <a:pPr algn="r"/>
            <a:r>
              <a:rPr lang="en-US" sz="1000" b="1" i="1" dirty="0">
                <a:solidFill>
                  <a:schemeClr val="bg1"/>
                </a:solidFill>
              </a:rPr>
              <a:t>Source:  </a:t>
            </a:r>
            <a:r>
              <a:rPr lang="en-US" sz="1000" b="1" i="1" dirty="0" err="1">
                <a:solidFill>
                  <a:schemeClr val="bg1"/>
                </a:solidFill>
              </a:rPr>
              <a:t>UofA</a:t>
            </a:r>
            <a:r>
              <a:rPr lang="en-US" sz="1000" b="1" i="1" dirty="0">
                <a:solidFill>
                  <a:schemeClr val="bg1"/>
                </a:solidFill>
              </a:rPr>
              <a:t> Fairbanks and Alaska DNR</a:t>
            </a:r>
          </a:p>
        </p:txBody>
      </p:sp>
      <p:sp>
        <p:nvSpPr>
          <p:cNvPr id="6" name="Rectangle 5"/>
          <p:cNvSpPr/>
          <p:nvPr/>
        </p:nvSpPr>
        <p:spPr>
          <a:xfrm>
            <a:off x="11723" y="3568"/>
            <a:ext cx="12192000" cy="6858000"/>
          </a:xfrm>
          <a:prstGeom prst="rect">
            <a:avLst/>
          </a:prstGeom>
          <a:solidFill>
            <a:srgbClr val="7F7F7F">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Rectangle 7">
            <a:extLst>
              <a:ext uri="{FF2B5EF4-FFF2-40B4-BE49-F238E27FC236}">
                <a16:creationId xmlns:a16="http://schemas.microsoft.com/office/drawing/2014/main" xmlns="" id="{C9243AB1-38AE-F142-BCDB-1D1A42098C23}"/>
              </a:ext>
            </a:extLst>
          </p:cNvPr>
          <p:cNvSpPr/>
          <p:nvPr/>
        </p:nvSpPr>
        <p:spPr>
          <a:xfrm>
            <a:off x="228500" y="906965"/>
            <a:ext cx="11454063" cy="461665"/>
          </a:xfrm>
          <a:prstGeom prst="rect">
            <a:avLst/>
          </a:prstGeom>
          <a:noFill/>
        </p:spPr>
        <p:txBody>
          <a:bodyPr wrap="square">
            <a:spAutoFit/>
          </a:bodyPr>
          <a:lstStyle/>
          <a:p>
            <a:r>
              <a:rPr lang="en-US" sz="2400" b="1" dirty="0">
                <a:solidFill>
                  <a:schemeClr val="bg1"/>
                </a:solidFill>
                <a:latin typeface="Lato"/>
              </a:rPr>
              <a:t>Must have</a:t>
            </a:r>
            <a:r>
              <a:rPr lang="mr-IN" sz="2400" b="1" dirty="0">
                <a:solidFill>
                  <a:schemeClr val="bg1"/>
                </a:solidFill>
                <a:latin typeface="Lato"/>
              </a:rPr>
              <a:t>…</a:t>
            </a:r>
            <a:r>
              <a:rPr lang="en-US" sz="2400" b="1" dirty="0">
                <a:solidFill>
                  <a:schemeClr val="bg1"/>
                </a:solidFill>
                <a:latin typeface="Lato"/>
              </a:rPr>
              <a:t> </a:t>
            </a:r>
            <a:r>
              <a:rPr lang="en-US" sz="2400" b="1" i="1" dirty="0">
                <a:solidFill>
                  <a:schemeClr val="bg1"/>
                </a:solidFill>
                <a:latin typeface="Lato"/>
              </a:rPr>
              <a:t>(cont.)</a:t>
            </a:r>
          </a:p>
        </p:txBody>
      </p:sp>
      <p:sp>
        <p:nvSpPr>
          <p:cNvPr id="9" name="Content Placeholder 4">
            <a:extLst>
              <a:ext uri="{FF2B5EF4-FFF2-40B4-BE49-F238E27FC236}">
                <a16:creationId xmlns:a16="http://schemas.microsoft.com/office/drawing/2014/main" xmlns="" id="{4B24912D-DFB2-CD46-A90E-51A4B4FD619A}"/>
              </a:ext>
            </a:extLst>
          </p:cNvPr>
          <p:cNvSpPr>
            <a:spLocks noGrp="1"/>
          </p:cNvSpPr>
          <p:nvPr>
            <p:ph sz="half" idx="1"/>
          </p:nvPr>
        </p:nvSpPr>
        <p:spPr>
          <a:xfrm>
            <a:off x="256674" y="1489357"/>
            <a:ext cx="5594684" cy="5368643"/>
          </a:xfrm>
          <a:noFill/>
        </p:spPr>
        <p:txBody>
          <a:bodyPr>
            <a:normAutofit lnSpcReduction="10000"/>
          </a:bodyPr>
          <a:lstStyle/>
          <a:p>
            <a:pPr marL="0" indent="0">
              <a:lnSpc>
                <a:spcPct val="100000"/>
              </a:lnSpc>
              <a:buNone/>
            </a:pPr>
            <a:r>
              <a:rPr lang="en-US" sz="2200" b="1" i="1" u="sng" dirty="0"/>
              <a:t>Student Success (n=8)</a:t>
            </a:r>
          </a:p>
          <a:p>
            <a:pPr>
              <a:lnSpc>
                <a:spcPct val="100000"/>
              </a:lnSpc>
            </a:pPr>
            <a:r>
              <a:rPr lang="en-US" sz="2200" b="1" dirty="0"/>
              <a:t>The single, common value throughout UA that our student's success is paramount.</a:t>
            </a:r>
          </a:p>
          <a:p>
            <a:pPr>
              <a:lnSpc>
                <a:spcPct val="100000"/>
              </a:lnSpc>
            </a:pPr>
            <a:r>
              <a:rPr lang="en-US" sz="2200" b="1" dirty="0"/>
              <a:t>Resilience</a:t>
            </a:r>
          </a:p>
          <a:p>
            <a:pPr>
              <a:lnSpc>
                <a:spcPct val="100000"/>
              </a:lnSpc>
            </a:pPr>
            <a:r>
              <a:rPr lang="en-US" sz="2200" b="1" dirty="0"/>
              <a:t>Student success – pedagogy </a:t>
            </a:r>
          </a:p>
          <a:p>
            <a:pPr>
              <a:lnSpc>
                <a:spcPct val="100000"/>
              </a:lnSpc>
            </a:pPr>
            <a:r>
              <a:rPr lang="en-US" sz="2200" b="1" dirty="0"/>
              <a:t>Improved quality of life; fulfilling human potential of Alaska residents</a:t>
            </a:r>
            <a:endParaRPr lang="en-US" sz="2400" b="1" dirty="0"/>
          </a:p>
          <a:p>
            <a:pPr marL="0" indent="0">
              <a:lnSpc>
                <a:spcPct val="100000"/>
              </a:lnSpc>
              <a:buNone/>
            </a:pPr>
            <a:r>
              <a:rPr lang="en-US" sz="2200" b="1" i="1" u="sng" dirty="0"/>
              <a:t>Specific Educational Programs (n=4)</a:t>
            </a:r>
          </a:p>
          <a:p>
            <a:r>
              <a:rPr lang="en-US" sz="2200" b="1" dirty="0"/>
              <a:t>Entrepreneurship program at BA, MBA &amp; PhD levels</a:t>
            </a:r>
          </a:p>
          <a:p>
            <a:pPr lvl="0"/>
            <a:r>
              <a:rPr lang="en-US" sz="2200" b="1" dirty="0"/>
              <a:t>Marine and Artic Science leadership</a:t>
            </a:r>
          </a:p>
          <a:p>
            <a:pPr lvl="0"/>
            <a:r>
              <a:rPr lang="en-US" sz="2200" b="1" dirty="0"/>
              <a:t>Building applied health research in Alaska</a:t>
            </a:r>
          </a:p>
          <a:p>
            <a:pPr lvl="0"/>
            <a:r>
              <a:rPr lang="en-US" sz="2200" b="1" dirty="0"/>
              <a:t>Highly qualified teachers from Alaska who are prepared by the university</a:t>
            </a:r>
          </a:p>
          <a:p>
            <a:pPr>
              <a:lnSpc>
                <a:spcPct val="100000"/>
              </a:lnSpc>
            </a:pPr>
            <a:endParaRPr lang="en-US" sz="2200" b="1" dirty="0"/>
          </a:p>
          <a:p>
            <a:pPr>
              <a:lnSpc>
                <a:spcPct val="100000"/>
              </a:lnSpc>
            </a:pPr>
            <a:endParaRPr lang="en-US" sz="2200" b="1" dirty="0"/>
          </a:p>
          <a:p>
            <a:pPr marL="0" indent="0">
              <a:lnSpc>
                <a:spcPct val="100000"/>
              </a:lnSpc>
              <a:buNone/>
            </a:pPr>
            <a:endParaRPr lang="en-US" sz="2200" b="1" i="1" dirty="0"/>
          </a:p>
          <a:p>
            <a:pPr>
              <a:lnSpc>
                <a:spcPct val="110000"/>
              </a:lnSpc>
            </a:pPr>
            <a:endParaRPr lang="en-US" sz="2200" b="1" dirty="0"/>
          </a:p>
          <a:p>
            <a:pPr>
              <a:lnSpc>
                <a:spcPct val="110000"/>
              </a:lnSpc>
            </a:pPr>
            <a:endParaRPr lang="en-US" sz="2200" b="1" dirty="0"/>
          </a:p>
        </p:txBody>
      </p:sp>
      <p:sp>
        <p:nvSpPr>
          <p:cNvPr id="10" name="Content Placeholder 5">
            <a:extLst>
              <a:ext uri="{FF2B5EF4-FFF2-40B4-BE49-F238E27FC236}">
                <a16:creationId xmlns:a16="http://schemas.microsoft.com/office/drawing/2014/main" xmlns="" id="{8BDBD28D-C478-B140-AB25-4FE196B2171E}"/>
              </a:ext>
            </a:extLst>
          </p:cNvPr>
          <p:cNvSpPr txBox="1">
            <a:spLocks/>
          </p:cNvSpPr>
          <p:nvPr/>
        </p:nvSpPr>
        <p:spPr>
          <a:xfrm>
            <a:off x="6096457" y="1500554"/>
            <a:ext cx="6107118" cy="5353878"/>
          </a:xfrm>
          <a:prstGeom prst="rect">
            <a:avLst/>
          </a:prstGeom>
          <a:noFill/>
        </p:spPr>
        <p:txBody>
          <a:bodyPr>
            <a:no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FFFF00"/>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FFFF00"/>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200" b="1" i="1" u="sng" dirty="0"/>
              <a:t>Other (n=16)</a:t>
            </a:r>
          </a:p>
          <a:p>
            <a:pPr>
              <a:lnSpc>
                <a:spcPct val="100000"/>
              </a:lnSpc>
            </a:pPr>
            <a:r>
              <a:rPr lang="en-US" sz="2200" b="1" dirty="0"/>
              <a:t>Authority given to department and communities to set educational direction and focus</a:t>
            </a:r>
          </a:p>
          <a:p>
            <a:pPr>
              <a:lnSpc>
                <a:spcPct val="100000"/>
              </a:lnSpc>
            </a:pPr>
            <a:r>
              <a:rPr lang="en-US" sz="2200" b="1" dirty="0"/>
              <a:t>Renewable energy development</a:t>
            </a:r>
          </a:p>
          <a:p>
            <a:pPr>
              <a:lnSpc>
                <a:spcPct val="100000"/>
              </a:lnSpc>
            </a:pPr>
            <a:r>
              <a:rPr lang="en-US" sz="2200" b="1" dirty="0"/>
              <a:t>Diverse extramural funding portfolio</a:t>
            </a:r>
          </a:p>
          <a:p>
            <a:pPr>
              <a:lnSpc>
                <a:spcPct val="100000"/>
              </a:lnSpc>
            </a:pPr>
            <a:r>
              <a:rPr lang="en-US" sz="2200" b="1" dirty="0"/>
              <a:t>A working culture that is collaborative and cooperative.</a:t>
            </a:r>
          </a:p>
          <a:p>
            <a:pPr>
              <a:lnSpc>
                <a:spcPct val="100000"/>
              </a:lnSpc>
            </a:pPr>
            <a:r>
              <a:rPr lang="en-US" sz="2200" b="1" dirty="0"/>
              <a:t>a culture of innovation (silicon valley of the north)</a:t>
            </a:r>
          </a:p>
          <a:p>
            <a:pPr>
              <a:lnSpc>
                <a:spcPct val="100000"/>
              </a:lnSpc>
            </a:pPr>
            <a:r>
              <a:rPr lang="en-US" sz="2200" b="1" dirty="0"/>
              <a:t>An education you can ONLY get here.  Something that sets us apart and makes it the most desirable place to be for “X”</a:t>
            </a:r>
          </a:p>
          <a:p>
            <a:pPr marL="0" indent="0">
              <a:lnSpc>
                <a:spcPct val="100000"/>
              </a:lnSpc>
              <a:buFont typeface="Arial" panose="020B0604020202020204" pitchFamily="34" charset="0"/>
              <a:buNone/>
            </a:pPr>
            <a:endParaRPr lang="en-US" sz="2200" b="1" dirty="0"/>
          </a:p>
          <a:p>
            <a:pPr marL="0" indent="0">
              <a:lnSpc>
                <a:spcPct val="100000"/>
              </a:lnSpc>
              <a:buFont typeface="Arial" panose="020B0604020202020204" pitchFamily="34" charset="0"/>
              <a:buNone/>
            </a:pPr>
            <a:endParaRPr lang="en-US" sz="2200" b="1" dirty="0"/>
          </a:p>
        </p:txBody>
      </p:sp>
      <p:sp>
        <p:nvSpPr>
          <p:cNvPr id="11" name="Rounded Rectangle 10">
            <a:extLst>
              <a:ext uri="{FF2B5EF4-FFF2-40B4-BE49-F238E27FC236}">
                <a16:creationId xmlns:a16="http://schemas.microsoft.com/office/drawing/2014/main" xmlns="" id="{A0AE3F14-4924-1E49-AE5E-11CFC214676D}"/>
              </a:ext>
            </a:extLst>
          </p:cNvPr>
          <p:cNvSpPr/>
          <p:nvPr/>
        </p:nvSpPr>
        <p:spPr>
          <a:xfrm>
            <a:off x="0" y="1859431"/>
            <a:ext cx="6019800" cy="767841"/>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Tree>
    <p:extLst>
      <p:ext uri="{BB962C8B-B14F-4D97-AF65-F5344CB8AC3E}">
        <p14:creationId xmlns:p14="http://schemas.microsoft.com/office/powerpoint/2010/main" val="816129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biLevel thresh="50000"/>
          </a:blip>
          <a:stretch>
            <a:fillRect/>
          </a:stretch>
        </p:blipFill>
        <p:spPr>
          <a:xfrm>
            <a:off x="11575" y="3568"/>
            <a:ext cx="12192000" cy="6850864"/>
          </a:xfrm>
          <a:prstGeom prst="rect">
            <a:avLst/>
          </a:prstGeom>
        </p:spPr>
      </p:pic>
      <p:sp>
        <p:nvSpPr>
          <p:cNvPr id="4" name="TextBox 3"/>
          <p:cNvSpPr txBox="1"/>
          <p:nvPr/>
        </p:nvSpPr>
        <p:spPr>
          <a:xfrm>
            <a:off x="8634714" y="6609145"/>
            <a:ext cx="3568861" cy="246221"/>
          </a:xfrm>
          <a:prstGeom prst="rect">
            <a:avLst/>
          </a:prstGeom>
          <a:noFill/>
        </p:spPr>
        <p:txBody>
          <a:bodyPr wrap="square" rtlCol="0">
            <a:spAutoFit/>
          </a:bodyPr>
          <a:lstStyle/>
          <a:p>
            <a:pPr algn="r"/>
            <a:r>
              <a:rPr lang="en-US" sz="1000" b="1" i="1" dirty="0">
                <a:solidFill>
                  <a:schemeClr val="bg1"/>
                </a:solidFill>
              </a:rPr>
              <a:t>Source:  </a:t>
            </a:r>
            <a:r>
              <a:rPr lang="en-US" sz="1000" b="1" i="1" dirty="0" err="1">
                <a:solidFill>
                  <a:schemeClr val="bg1"/>
                </a:solidFill>
              </a:rPr>
              <a:t>UofA</a:t>
            </a:r>
            <a:r>
              <a:rPr lang="en-US" sz="1000" b="1" i="1" dirty="0">
                <a:solidFill>
                  <a:schemeClr val="bg1"/>
                </a:solidFill>
              </a:rPr>
              <a:t> Fairbanks and Alaska DNR</a:t>
            </a:r>
          </a:p>
        </p:txBody>
      </p:sp>
      <p:sp>
        <p:nvSpPr>
          <p:cNvPr id="6" name="Rectangle 5"/>
          <p:cNvSpPr/>
          <p:nvPr/>
        </p:nvSpPr>
        <p:spPr>
          <a:xfrm>
            <a:off x="11723" y="3568"/>
            <a:ext cx="6213231" cy="6858000"/>
          </a:xfrm>
          <a:prstGeom prst="rect">
            <a:avLst/>
          </a:prstGeom>
          <a:solidFill>
            <a:srgbClr val="7F7F7F">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Content Placeholder 4">
            <a:extLst>
              <a:ext uri="{FF2B5EF4-FFF2-40B4-BE49-F238E27FC236}">
                <a16:creationId xmlns:a16="http://schemas.microsoft.com/office/drawing/2014/main" xmlns="" id="{4B24912D-DFB2-CD46-A90E-51A4B4FD619A}"/>
              </a:ext>
            </a:extLst>
          </p:cNvPr>
          <p:cNvSpPr>
            <a:spLocks noGrp="1"/>
          </p:cNvSpPr>
          <p:nvPr>
            <p:ph sz="half" idx="1"/>
          </p:nvPr>
        </p:nvSpPr>
        <p:spPr>
          <a:xfrm>
            <a:off x="256674" y="1489357"/>
            <a:ext cx="5594684" cy="5368643"/>
          </a:xfrm>
          <a:noFill/>
        </p:spPr>
        <p:txBody>
          <a:bodyPr>
            <a:normAutofit/>
          </a:bodyPr>
          <a:lstStyle/>
          <a:p>
            <a:pPr marL="0" indent="0">
              <a:lnSpc>
                <a:spcPct val="100000"/>
              </a:lnSpc>
              <a:buNone/>
            </a:pPr>
            <a:r>
              <a:rPr lang="en-US" sz="2200" b="1" i="1" u="sng" dirty="0"/>
              <a:t>Observations on “Must Have” Responses:</a:t>
            </a:r>
          </a:p>
          <a:p>
            <a:pPr marL="0" indent="0">
              <a:lnSpc>
                <a:spcPct val="100000"/>
              </a:lnSpc>
              <a:buNone/>
            </a:pPr>
            <a:endParaRPr lang="en-US" sz="2200" b="1" dirty="0"/>
          </a:p>
          <a:p>
            <a:pPr marL="0" indent="0">
              <a:lnSpc>
                <a:spcPct val="100000"/>
              </a:lnSpc>
              <a:buNone/>
            </a:pPr>
            <a:r>
              <a:rPr lang="en-US" sz="2200" b="1" dirty="0"/>
              <a:t>Primary “must haves” center on employment opportunities after higher education, inputs from K-12 into higher education, and the educational accomplishments within higher education </a:t>
            </a:r>
            <a:r>
              <a:rPr lang="mr-IN" sz="2200" b="1" dirty="0"/>
              <a:t>–</a:t>
            </a:r>
            <a:r>
              <a:rPr lang="en-US" sz="2200" b="1" dirty="0"/>
              <a:t> what might be called the ecosystem trifecta.</a:t>
            </a:r>
          </a:p>
          <a:p>
            <a:pPr marL="0" indent="0">
              <a:lnSpc>
                <a:spcPct val="100000"/>
              </a:lnSpc>
              <a:buNone/>
            </a:pPr>
            <a:endParaRPr lang="en-US" sz="2200" b="1" dirty="0"/>
          </a:p>
          <a:p>
            <a:pPr marL="0" indent="0">
              <a:lnSpc>
                <a:spcPct val="100000"/>
              </a:lnSpc>
              <a:buNone/>
            </a:pPr>
            <a:r>
              <a:rPr lang="en-US" sz="2200" b="1" dirty="0"/>
              <a:t>Additional important “must haves” include increased accessibility of higher education and increased public appreciation for the role of higher education in society.</a:t>
            </a:r>
          </a:p>
          <a:p>
            <a:pPr>
              <a:lnSpc>
                <a:spcPct val="100000"/>
              </a:lnSpc>
            </a:pPr>
            <a:endParaRPr lang="en-US" sz="2200" b="1" dirty="0"/>
          </a:p>
          <a:p>
            <a:pPr>
              <a:lnSpc>
                <a:spcPct val="100000"/>
              </a:lnSpc>
            </a:pPr>
            <a:endParaRPr lang="en-US" sz="2200" b="1" dirty="0"/>
          </a:p>
          <a:p>
            <a:pPr marL="0" indent="0">
              <a:lnSpc>
                <a:spcPct val="100000"/>
              </a:lnSpc>
              <a:buNone/>
            </a:pPr>
            <a:endParaRPr lang="en-US" sz="2200" b="1" i="1" dirty="0"/>
          </a:p>
          <a:p>
            <a:pPr>
              <a:lnSpc>
                <a:spcPct val="110000"/>
              </a:lnSpc>
            </a:pPr>
            <a:endParaRPr lang="en-US" sz="2200" b="1" dirty="0"/>
          </a:p>
          <a:p>
            <a:pPr>
              <a:lnSpc>
                <a:spcPct val="110000"/>
              </a:lnSpc>
            </a:pPr>
            <a:endParaRPr lang="en-US" sz="2200" b="1" dirty="0"/>
          </a:p>
        </p:txBody>
      </p:sp>
    </p:spTree>
    <p:extLst>
      <p:ext uri="{BB962C8B-B14F-4D97-AF65-F5344CB8AC3E}">
        <p14:creationId xmlns:p14="http://schemas.microsoft.com/office/powerpoint/2010/main" val="1385942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biLevel thresh="50000"/>
          </a:blip>
          <a:stretch>
            <a:fillRect/>
          </a:stretch>
        </p:blipFill>
        <p:spPr>
          <a:xfrm>
            <a:off x="0" y="3568"/>
            <a:ext cx="12192000" cy="6850864"/>
          </a:xfrm>
          <a:prstGeom prst="rect">
            <a:avLst/>
          </a:prstGeom>
        </p:spPr>
      </p:pic>
      <p:sp>
        <p:nvSpPr>
          <p:cNvPr id="4" name="TextBox 3"/>
          <p:cNvSpPr txBox="1"/>
          <p:nvPr/>
        </p:nvSpPr>
        <p:spPr>
          <a:xfrm>
            <a:off x="8634714" y="6643869"/>
            <a:ext cx="3568861" cy="246221"/>
          </a:xfrm>
          <a:prstGeom prst="rect">
            <a:avLst/>
          </a:prstGeom>
          <a:noFill/>
        </p:spPr>
        <p:txBody>
          <a:bodyPr wrap="square" rtlCol="0">
            <a:spAutoFit/>
          </a:bodyPr>
          <a:lstStyle/>
          <a:p>
            <a:pPr algn="r"/>
            <a:r>
              <a:rPr lang="en-US" sz="1000" b="1" i="1" dirty="0">
                <a:solidFill>
                  <a:schemeClr val="bg1"/>
                </a:solidFill>
              </a:rPr>
              <a:t>Source:  </a:t>
            </a:r>
            <a:r>
              <a:rPr lang="en-US" sz="1000" b="1" i="1" dirty="0" err="1">
                <a:solidFill>
                  <a:schemeClr val="bg1"/>
                </a:solidFill>
              </a:rPr>
              <a:t>UofA</a:t>
            </a:r>
            <a:r>
              <a:rPr lang="en-US" sz="1000" b="1" i="1" dirty="0">
                <a:solidFill>
                  <a:schemeClr val="bg1"/>
                </a:solidFill>
              </a:rPr>
              <a:t> Fairbanks and Alaska DNR</a:t>
            </a:r>
          </a:p>
        </p:txBody>
      </p:sp>
      <p:sp>
        <p:nvSpPr>
          <p:cNvPr id="6" name="Rectangle 5"/>
          <p:cNvSpPr/>
          <p:nvPr/>
        </p:nvSpPr>
        <p:spPr>
          <a:xfrm>
            <a:off x="0" y="0"/>
            <a:ext cx="12192000" cy="6857999"/>
          </a:xfrm>
          <a:prstGeom prst="rect">
            <a:avLst/>
          </a:prstGeom>
          <a:solidFill>
            <a:srgbClr val="7F7F7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Rectangle 12"/>
          <p:cNvSpPr/>
          <p:nvPr/>
        </p:nvSpPr>
        <p:spPr>
          <a:xfrm>
            <a:off x="0" y="0"/>
            <a:ext cx="12203575" cy="10737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Rectangle 6">
            <a:extLst>
              <a:ext uri="{FF2B5EF4-FFF2-40B4-BE49-F238E27FC236}">
                <a16:creationId xmlns:a16="http://schemas.microsoft.com/office/drawing/2014/main" xmlns="" id="{C9243AB1-38AE-F142-BCDB-1D1A42098C23}"/>
              </a:ext>
            </a:extLst>
          </p:cNvPr>
          <p:cNvSpPr/>
          <p:nvPr/>
        </p:nvSpPr>
        <p:spPr>
          <a:xfrm>
            <a:off x="256673" y="159610"/>
            <a:ext cx="11454063" cy="830997"/>
          </a:xfrm>
          <a:prstGeom prst="rect">
            <a:avLst/>
          </a:prstGeom>
          <a:noFill/>
        </p:spPr>
        <p:txBody>
          <a:bodyPr wrap="square">
            <a:spAutoFit/>
          </a:bodyPr>
          <a:lstStyle/>
          <a:p>
            <a:r>
              <a:rPr lang="en-US" sz="2400" b="1" dirty="0">
                <a:solidFill>
                  <a:schemeClr val="bg1"/>
                </a:solidFill>
                <a:latin typeface="Lato"/>
              </a:rPr>
              <a:t>What is the biggest </a:t>
            </a:r>
            <a:r>
              <a:rPr lang="en-US" sz="2400" b="1" u="sng" dirty="0">
                <a:solidFill>
                  <a:schemeClr val="bg1"/>
                </a:solidFill>
                <a:latin typeface="Lato"/>
              </a:rPr>
              <a:t>barrier</a:t>
            </a:r>
            <a:r>
              <a:rPr lang="en-US" sz="2400" b="1" dirty="0">
                <a:solidFill>
                  <a:schemeClr val="bg1"/>
                </a:solidFill>
                <a:latin typeface="Lato"/>
              </a:rPr>
              <a:t> preventing or limiting your “must have?” </a:t>
            </a:r>
          </a:p>
          <a:p>
            <a:r>
              <a:rPr lang="en-US" sz="2400" i="1" dirty="0">
                <a:solidFill>
                  <a:schemeClr val="bg1"/>
                </a:solidFill>
                <a:latin typeface="Lato"/>
              </a:rPr>
              <a:t>(representative responses) </a:t>
            </a:r>
          </a:p>
        </p:txBody>
      </p:sp>
      <p:sp>
        <p:nvSpPr>
          <p:cNvPr id="8" name="Content Placeholder 2">
            <a:extLst>
              <a:ext uri="{FF2B5EF4-FFF2-40B4-BE49-F238E27FC236}">
                <a16:creationId xmlns:a16="http://schemas.microsoft.com/office/drawing/2014/main" xmlns="" id="{B133B6A4-F805-A842-AFCA-60B2A839CACE}"/>
              </a:ext>
            </a:extLst>
          </p:cNvPr>
          <p:cNvSpPr>
            <a:spLocks noGrp="1"/>
          </p:cNvSpPr>
          <p:nvPr>
            <p:ph sz="half" idx="1"/>
          </p:nvPr>
        </p:nvSpPr>
        <p:spPr>
          <a:xfrm>
            <a:off x="256673" y="1110150"/>
            <a:ext cx="5915527" cy="5614741"/>
          </a:xfrm>
          <a:noFill/>
        </p:spPr>
        <p:txBody>
          <a:bodyPr>
            <a:noAutofit/>
          </a:bodyPr>
          <a:lstStyle/>
          <a:p>
            <a:pPr marL="0" indent="0">
              <a:lnSpc>
                <a:spcPct val="100000"/>
              </a:lnSpc>
              <a:buNone/>
            </a:pPr>
            <a:r>
              <a:rPr lang="en-US" sz="2200" b="1" i="1" u="sng" dirty="0"/>
              <a:t>A Culture as a Barrier (n=25)</a:t>
            </a:r>
          </a:p>
          <a:p>
            <a:pPr>
              <a:lnSpc>
                <a:spcPct val="100000"/>
              </a:lnSpc>
            </a:pPr>
            <a:r>
              <a:rPr lang="en-US" sz="2200" b="1" dirty="0"/>
              <a:t>A culture that does not support education as a value</a:t>
            </a:r>
          </a:p>
          <a:p>
            <a:pPr>
              <a:lnSpc>
                <a:spcPct val="100000"/>
              </a:lnSpc>
            </a:pPr>
            <a:r>
              <a:rPr lang="en-US" sz="2200" b="1" dirty="0"/>
              <a:t>Tradition in AK of doing it my way with training on the job</a:t>
            </a:r>
          </a:p>
          <a:p>
            <a:pPr>
              <a:lnSpc>
                <a:spcPct val="100000"/>
              </a:lnSpc>
            </a:pPr>
            <a:r>
              <a:rPr lang="en-US" sz="2200" b="1" dirty="0"/>
              <a:t>An anti-science movement in society</a:t>
            </a:r>
          </a:p>
          <a:p>
            <a:pPr>
              <a:lnSpc>
                <a:spcPct val="100000"/>
              </a:lnSpc>
            </a:pPr>
            <a:r>
              <a:rPr lang="en-US" sz="2200" b="1" dirty="0"/>
              <a:t>Extremism in people’s beliefs and behaviors</a:t>
            </a:r>
          </a:p>
          <a:p>
            <a:pPr>
              <a:lnSpc>
                <a:spcPct val="100000"/>
              </a:lnSpc>
            </a:pPr>
            <a:r>
              <a:rPr lang="en-US" sz="2200" b="1" dirty="0"/>
              <a:t>There is an unfortunate, nation-wide, mis-trust of higher education among more conservative members of society, which are a dominant political force in Alaska.  We must find a way to appeal to this sector of Alaskans.</a:t>
            </a:r>
          </a:p>
          <a:p>
            <a:pPr>
              <a:lnSpc>
                <a:spcPct val="100000"/>
              </a:lnSpc>
            </a:pPr>
            <a:r>
              <a:rPr lang="en-US" sz="2200" b="1" dirty="0"/>
              <a:t>Institutional insularity, arrogance, racism</a:t>
            </a:r>
          </a:p>
          <a:p>
            <a:pPr>
              <a:lnSpc>
                <a:spcPct val="100000"/>
              </a:lnSpc>
            </a:pPr>
            <a:r>
              <a:rPr lang="en-US" sz="2200" b="1" dirty="0"/>
              <a:t>Fear of other born from ignorance of other</a:t>
            </a:r>
          </a:p>
          <a:p>
            <a:pPr>
              <a:lnSpc>
                <a:spcPct val="100000"/>
              </a:lnSpc>
            </a:pPr>
            <a:endParaRPr lang="en-US" sz="2200" b="1" dirty="0"/>
          </a:p>
          <a:p>
            <a:pPr marL="0" indent="0">
              <a:lnSpc>
                <a:spcPct val="100000"/>
              </a:lnSpc>
              <a:buNone/>
            </a:pPr>
            <a:endParaRPr lang="en-US" sz="2200" b="1" i="1" dirty="0"/>
          </a:p>
          <a:p>
            <a:pPr marL="0" indent="0">
              <a:lnSpc>
                <a:spcPct val="100000"/>
              </a:lnSpc>
              <a:buNone/>
            </a:pPr>
            <a:endParaRPr lang="en-US" sz="2200" b="1" dirty="0"/>
          </a:p>
        </p:txBody>
      </p:sp>
      <p:sp>
        <p:nvSpPr>
          <p:cNvPr id="9" name="Content Placeholder 4">
            <a:extLst>
              <a:ext uri="{FF2B5EF4-FFF2-40B4-BE49-F238E27FC236}">
                <a16:creationId xmlns:a16="http://schemas.microsoft.com/office/drawing/2014/main" xmlns="" id="{70D7A525-B58F-6444-9F03-7932AC3D4667}"/>
              </a:ext>
            </a:extLst>
          </p:cNvPr>
          <p:cNvSpPr txBox="1">
            <a:spLocks/>
          </p:cNvSpPr>
          <p:nvPr/>
        </p:nvSpPr>
        <p:spPr>
          <a:xfrm>
            <a:off x="6172199" y="1105812"/>
            <a:ext cx="6019800" cy="570810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FFFF00"/>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FFFF00"/>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200" b="1" i="1" u="sng" dirty="0"/>
              <a:t>Funding (n=25)</a:t>
            </a:r>
          </a:p>
          <a:p>
            <a:pPr>
              <a:lnSpc>
                <a:spcPct val="100000"/>
              </a:lnSpc>
            </a:pPr>
            <a:r>
              <a:rPr lang="en-US" sz="2200" b="1" dirty="0"/>
              <a:t>Lack of funding for higher education</a:t>
            </a:r>
          </a:p>
          <a:p>
            <a:pPr>
              <a:lnSpc>
                <a:spcPct val="100000"/>
              </a:lnSpc>
            </a:pPr>
            <a:r>
              <a:rPr lang="en-US" sz="2200" b="1" dirty="0"/>
              <a:t>Resources / budget spread too thin </a:t>
            </a:r>
          </a:p>
          <a:p>
            <a:pPr>
              <a:lnSpc>
                <a:spcPct val="100000"/>
              </a:lnSpc>
            </a:pPr>
            <a:r>
              <a:rPr lang="en-US" sz="2200" b="1" dirty="0"/>
              <a:t>Our collective unwillingness to invest in ourselves.</a:t>
            </a:r>
            <a:endParaRPr lang="en-US" sz="400" b="1" i="1" dirty="0"/>
          </a:p>
          <a:p>
            <a:pPr marL="0" indent="0">
              <a:lnSpc>
                <a:spcPct val="100000"/>
              </a:lnSpc>
              <a:buFont typeface="Arial" panose="020B0604020202020204" pitchFamily="34" charset="0"/>
              <a:buNone/>
            </a:pPr>
            <a:r>
              <a:rPr lang="en-US" sz="2200" b="1" i="1" u="sng" dirty="0"/>
              <a:t>Economic, Political, Educational Interdependencies (n=22)</a:t>
            </a:r>
          </a:p>
          <a:p>
            <a:pPr>
              <a:lnSpc>
                <a:spcPct val="100000"/>
              </a:lnSpc>
            </a:pPr>
            <a:r>
              <a:rPr lang="en-US" sz="2200" b="1" dirty="0"/>
              <a:t>University's lack of focus on the economy</a:t>
            </a:r>
          </a:p>
          <a:p>
            <a:pPr>
              <a:lnSpc>
                <a:spcPct val="100000"/>
              </a:lnSpc>
            </a:pPr>
            <a:r>
              <a:rPr lang="en-US" sz="2200" b="1" dirty="0"/>
              <a:t>Insufficient linkage between major economic and political factors with the education sector, K-12 and UA.</a:t>
            </a:r>
          </a:p>
          <a:p>
            <a:pPr>
              <a:lnSpc>
                <a:spcPct val="100000"/>
              </a:lnSpc>
            </a:pPr>
            <a:r>
              <a:rPr lang="en-US" sz="2200" b="1" dirty="0"/>
              <a:t>The narrowing focus of education for one specific job </a:t>
            </a:r>
          </a:p>
          <a:p>
            <a:pPr>
              <a:lnSpc>
                <a:spcPct val="100000"/>
              </a:lnSpc>
            </a:pPr>
            <a:r>
              <a:rPr lang="en-US" sz="2200" b="1" dirty="0"/>
              <a:t>Our focus on natural resources, such as petroleum, minerals, and seafood </a:t>
            </a:r>
          </a:p>
          <a:p>
            <a:pPr marL="0" indent="0">
              <a:lnSpc>
                <a:spcPct val="100000"/>
              </a:lnSpc>
              <a:buFont typeface="Arial" panose="020B0604020202020204" pitchFamily="34" charset="0"/>
              <a:buNone/>
            </a:pPr>
            <a:endParaRPr lang="en-US" sz="2200" b="1" i="1" dirty="0"/>
          </a:p>
        </p:txBody>
      </p:sp>
      <p:sp>
        <p:nvSpPr>
          <p:cNvPr id="10" name="Rounded Rectangle 9">
            <a:extLst>
              <a:ext uri="{FF2B5EF4-FFF2-40B4-BE49-F238E27FC236}">
                <a16:creationId xmlns:a16="http://schemas.microsoft.com/office/drawing/2014/main" xmlns="" id="{0B5DCA9E-C72A-AD47-8166-E4FE8EBC082D}"/>
              </a:ext>
            </a:extLst>
          </p:cNvPr>
          <p:cNvSpPr/>
          <p:nvPr/>
        </p:nvSpPr>
        <p:spPr>
          <a:xfrm>
            <a:off x="256673" y="1627078"/>
            <a:ext cx="5903951" cy="754857"/>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1" name="Rounded Rectangle 10">
            <a:extLst>
              <a:ext uri="{FF2B5EF4-FFF2-40B4-BE49-F238E27FC236}">
                <a16:creationId xmlns:a16="http://schemas.microsoft.com/office/drawing/2014/main" xmlns="" id="{64912DD2-BA18-8A4B-A623-32E666E1530B}"/>
              </a:ext>
            </a:extLst>
          </p:cNvPr>
          <p:cNvSpPr/>
          <p:nvPr/>
        </p:nvSpPr>
        <p:spPr>
          <a:xfrm>
            <a:off x="6172199" y="2381935"/>
            <a:ext cx="6019800" cy="677788"/>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2" name="Rounded Rectangle 11">
            <a:extLst>
              <a:ext uri="{FF2B5EF4-FFF2-40B4-BE49-F238E27FC236}">
                <a16:creationId xmlns:a16="http://schemas.microsoft.com/office/drawing/2014/main" xmlns="" id="{D4EF2ED8-066F-D046-A8FE-30252411DB72}"/>
              </a:ext>
            </a:extLst>
          </p:cNvPr>
          <p:cNvSpPr/>
          <p:nvPr/>
        </p:nvSpPr>
        <p:spPr>
          <a:xfrm>
            <a:off x="6172199" y="4278922"/>
            <a:ext cx="6019800" cy="973016"/>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Tree>
    <p:extLst>
      <p:ext uri="{BB962C8B-B14F-4D97-AF65-F5344CB8AC3E}">
        <p14:creationId xmlns:p14="http://schemas.microsoft.com/office/powerpoint/2010/main" val="715310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biLevel thresh="50000"/>
          </a:blip>
          <a:stretch>
            <a:fillRect/>
          </a:stretch>
        </p:blipFill>
        <p:spPr>
          <a:xfrm>
            <a:off x="0" y="3568"/>
            <a:ext cx="12192000" cy="6850864"/>
          </a:xfrm>
          <a:prstGeom prst="rect">
            <a:avLst/>
          </a:prstGeom>
        </p:spPr>
      </p:pic>
      <p:sp>
        <p:nvSpPr>
          <p:cNvPr id="4" name="TextBox 3"/>
          <p:cNvSpPr txBox="1"/>
          <p:nvPr/>
        </p:nvSpPr>
        <p:spPr>
          <a:xfrm>
            <a:off x="8634714" y="6643869"/>
            <a:ext cx="3568861" cy="246221"/>
          </a:xfrm>
          <a:prstGeom prst="rect">
            <a:avLst/>
          </a:prstGeom>
          <a:noFill/>
        </p:spPr>
        <p:txBody>
          <a:bodyPr wrap="square" rtlCol="0">
            <a:spAutoFit/>
          </a:bodyPr>
          <a:lstStyle/>
          <a:p>
            <a:pPr algn="r"/>
            <a:r>
              <a:rPr lang="en-US" sz="1000" b="1" i="1" dirty="0">
                <a:solidFill>
                  <a:schemeClr val="bg1"/>
                </a:solidFill>
              </a:rPr>
              <a:t>Source:  </a:t>
            </a:r>
            <a:r>
              <a:rPr lang="en-US" sz="1000" b="1" i="1" dirty="0" err="1">
                <a:solidFill>
                  <a:schemeClr val="bg1"/>
                </a:solidFill>
              </a:rPr>
              <a:t>UofA</a:t>
            </a:r>
            <a:r>
              <a:rPr lang="en-US" sz="1000" b="1" i="1" dirty="0">
                <a:solidFill>
                  <a:schemeClr val="bg1"/>
                </a:solidFill>
              </a:rPr>
              <a:t> Fairbanks and Alaska DNR</a:t>
            </a:r>
          </a:p>
        </p:txBody>
      </p:sp>
      <p:sp>
        <p:nvSpPr>
          <p:cNvPr id="6" name="Rectangle 5"/>
          <p:cNvSpPr/>
          <p:nvPr/>
        </p:nvSpPr>
        <p:spPr>
          <a:xfrm>
            <a:off x="0" y="0"/>
            <a:ext cx="12192000" cy="6858001"/>
          </a:xfrm>
          <a:prstGeom prst="rect">
            <a:avLst/>
          </a:prstGeom>
          <a:solidFill>
            <a:srgbClr val="7F7F7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C9243AB1-38AE-F142-BCDB-1D1A42098C23}"/>
              </a:ext>
            </a:extLst>
          </p:cNvPr>
          <p:cNvSpPr/>
          <p:nvPr/>
        </p:nvSpPr>
        <p:spPr>
          <a:xfrm>
            <a:off x="256673" y="96859"/>
            <a:ext cx="11454063" cy="461665"/>
          </a:xfrm>
          <a:prstGeom prst="rect">
            <a:avLst/>
          </a:prstGeom>
          <a:noFill/>
        </p:spPr>
        <p:txBody>
          <a:bodyPr wrap="square">
            <a:spAutoFit/>
          </a:bodyPr>
          <a:lstStyle/>
          <a:p>
            <a:r>
              <a:rPr lang="en-US" sz="2400" b="1" dirty="0">
                <a:solidFill>
                  <a:schemeClr val="bg1"/>
                </a:solidFill>
                <a:latin typeface="Lato"/>
              </a:rPr>
              <a:t>Biggest Barrier</a:t>
            </a:r>
            <a:r>
              <a:rPr lang="mr-IN" sz="2400" b="1" dirty="0">
                <a:solidFill>
                  <a:schemeClr val="bg1"/>
                </a:solidFill>
                <a:latin typeface="Lato"/>
              </a:rPr>
              <a:t>…</a:t>
            </a:r>
            <a:r>
              <a:rPr lang="en-US" sz="2400" b="1" dirty="0">
                <a:solidFill>
                  <a:schemeClr val="bg1"/>
                </a:solidFill>
                <a:latin typeface="Lato"/>
              </a:rPr>
              <a:t> </a:t>
            </a:r>
            <a:r>
              <a:rPr lang="en-US" sz="2400" b="1" i="1" dirty="0">
                <a:solidFill>
                  <a:schemeClr val="bg1"/>
                </a:solidFill>
                <a:latin typeface="Lato"/>
              </a:rPr>
              <a:t>(cont.)</a:t>
            </a:r>
          </a:p>
        </p:txBody>
      </p:sp>
      <p:sp>
        <p:nvSpPr>
          <p:cNvPr id="14" name="Content Placeholder 2">
            <a:extLst>
              <a:ext uri="{FF2B5EF4-FFF2-40B4-BE49-F238E27FC236}">
                <a16:creationId xmlns:a16="http://schemas.microsoft.com/office/drawing/2014/main" xmlns="" id="{B133B6A4-F805-A842-AFCA-60B2A839CACE}"/>
              </a:ext>
            </a:extLst>
          </p:cNvPr>
          <p:cNvSpPr>
            <a:spLocks noGrp="1"/>
          </p:cNvSpPr>
          <p:nvPr>
            <p:ph sz="half" idx="1"/>
          </p:nvPr>
        </p:nvSpPr>
        <p:spPr>
          <a:xfrm>
            <a:off x="256673" y="664032"/>
            <a:ext cx="5915527" cy="6193968"/>
          </a:xfrm>
          <a:noFill/>
        </p:spPr>
        <p:txBody>
          <a:bodyPr>
            <a:noAutofit/>
          </a:bodyPr>
          <a:lstStyle/>
          <a:p>
            <a:pPr marL="0" indent="0">
              <a:lnSpc>
                <a:spcPct val="100000"/>
              </a:lnSpc>
              <a:buNone/>
            </a:pPr>
            <a:r>
              <a:rPr lang="en-US" sz="2200" b="1" i="1" u="sng" dirty="0"/>
              <a:t>Leadership (n=18)</a:t>
            </a:r>
          </a:p>
          <a:p>
            <a:pPr>
              <a:lnSpc>
                <a:spcPct val="100000"/>
              </a:lnSpc>
            </a:pPr>
            <a:r>
              <a:rPr lang="en-US" sz="2200" b="1" dirty="0"/>
              <a:t>Lack of institutional support of pedagogy research</a:t>
            </a:r>
          </a:p>
          <a:p>
            <a:pPr>
              <a:lnSpc>
                <a:spcPct val="100000"/>
              </a:lnSpc>
            </a:pPr>
            <a:r>
              <a:rPr lang="en-US" sz="2200" b="1" dirty="0"/>
              <a:t>No agreement on a common value at UA. Each constituent group touts their own value(s).</a:t>
            </a:r>
          </a:p>
          <a:p>
            <a:pPr>
              <a:lnSpc>
                <a:spcPct val="100000"/>
              </a:lnSpc>
            </a:pPr>
            <a:r>
              <a:rPr lang="en-US" sz="2200" b="1" dirty="0"/>
              <a:t>The desire to have a broad offering and to accept mediocrity in order to do so</a:t>
            </a:r>
          </a:p>
          <a:p>
            <a:pPr>
              <a:lnSpc>
                <a:spcPct val="100000"/>
              </a:lnSpc>
            </a:pPr>
            <a:r>
              <a:rPr lang="en-US" sz="2200" b="1" dirty="0"/>
              <a:t>Political self-satisfaction from both ends of the spectrum, and too much emphasis on making minimums without enough emphasis on aspirational thinking</a:t>
            </a:r>
          </a:p>
          <a:p>
            <a:pPr>
              <a:lnSpc>
                <a:spcPct val="100000"/>
              </a:lnSpc>
            </a:pPr>
            <a:r>
              <a:rPr lang="en-US" sz="2200" b="1" dirty="0"/>
              <a:t>Attitude of Regents - think to small</a:t>
            </a:r>
          </a:p>
          <a:p>
            <a:pPr>
              <a:lnSpc>
                <a:spcPct val="100000"/>
              </a:lnSpc>
            </a:pPr>
            <a:r>
              <a:rPr lang="en-US" sz="2200" b="1" dirty="0"/>
              <a:t>Short-term thinking on behalf of administrators</a:t>
            </a:r>
          </a:p>
          <a:p>
            <a:pPr>
              <a:lnSpc>
                <a:spcPct val="100000"/>
              </a:lnSpc>
            </a:pPr>
            <a:r>
              <a:rPr lang="en-US" sz="2200" b="1" dirty="0"/>
              <a:t>[Lack of a] collaborative vision among the state, the private sector and the University</a:t>
            </a:r>
          </a:p>
          <a:p>
            <a:pPr marL="0" indent="0">
              <a:lnSpc>
                <a:spcPct val="100000"/>
              </a:lnSpc>
              <a:buNone/>
            </a:pPr>
            <a:endParaRPr lang="en-US" sz="2200" b="1" i="1" dirty="0"/>
          </a:p>
          <a:p>
            <a:pPr>
              <a:lnSpc>
                <a:spcPct val="100000"/>
              </a:lnSpc>
            </a:pPr>
            <a:endParaRPr lang="en-US" sz="2200" b="1" dirty="0"/>
          </a:p>
          <a:p>
            <a:pPr marL="0" indent="0">
              <a:lnSpc>
                <a:spcPct val="100000"/>
              </a:lnSpc>
              <a:buNone/>
            </a:pPr>
            <a:endParaRPr lang="en-US" sz="2200" b="1" i="1" dirty="0"/>
          </a:p>
          <a:p>
            <a:pPr marL="0" indent="0">
              <a:lnSpc>
                <a:spcPct val="100000"/>
              </a:lnSpc>
              <a:buNone/>
            </a:pPr>
            <a:endParaRPr lang="en-US" sz="2200" b="1" dirty="0"/>
          </a:p>
        </p:txBody>
      </p:sp>
      <p:sp>
        <p:nvSpPr>
          <p:cNvPr id="15" name="Content Placeholder 4">
            <a:extLst>
              <a:ext uri="{FF2B5EF4-FFF2-40B4-BE49-F238E27FC236}">
                <a16:creationId xmlns:a16="http://schemas.microsoft.com/office/drawing/2014/main" xmlns="" id="{70D7A525-B58F-6444-9F03-7932AC3D4667}"/>
              </a:ext>
            </a:extLst>
          </p:cNvPr>
          <p:cNvSpPr txBox="1">
            <a:spLocks/>
          </p:cNvSpPr>
          <p:nvPr/>
        </p:nvSpPr>
        <p:spPr>
          <a:xfrm>
            <a:off x="6172200" y="762000"/>
            <a:ext cx="5935132" cy="6096000"/>
          </a:xfrm>
          <a:prstGeom prst="rect">
            <a:avLst/>
          </a:prstGeom>
          <a:noFill/>
        </p:spPr>
        <p:txBody>
          <a:bodyPr>
            <a:norm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FFFF00"/>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FFFF00"/>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i="1" u="sng" dirty="0"/>
              <a:t>System Barriers (n=16)</a:t>
            </a:r>
          </a:p>
          <a:p>
            <a:pPr>
              <a:lnSpc>
                <a:spcPct val="100000"/>
              </a:lnSpc>
            </a:pPr>
            <a:r>
              <a:rPr lang="en-US" sz="2200" b="1" dirty="0"/>
              <a:t>No one has yet "cracked the code."  Need funding for experimentation and innovation</a:t>
            </a:r>
          </a:p>
          <a:p>
            <a:pPr>
              <a:lnSpc>
                <a:spcPct val="100000"/>
              </a:lnSpc>
            </a:pPr>
            <a:r>
              <a:rPr lang="en-US" sz="2200" b="1" dirty="0"/>
              <a:t>The system, technology, educational system</a:t>
            </a:r>
          </a:p>
          <a:p>
            <a:pPr>
              <a:lnSpc>
                <a:spcPct val="100000"/>
              </a:lnSpc>
            </a:pPr>
            <a:r>
              <a:rPr lang="en-US" sz="2200" b="1" dirty="0"/>
              <a:t>School districts’ structure</a:t>
            </a:r>
          </a:p>
          <a:p>
            <a:pPr>
              <a:lnSpc>
                <a:spcPct val="100000"/>
              </a:lnSpc>
            </a:pPr>
            <a:r>
              <a:rPr lang="en-US" sz="2200" b="1" dirty="0"/>
              <a:t>Compartmentalization</a:t>
            </a:r>
          </a:p>
          <a:p>
            <a:pPr>
              <a:lnSpc>
                <a:spcPct val="100000"/>
              </a:lnSpc>
            </a:pPr>
            <a:r>
              <a:rPr lang="en-US" sz="2200" b="1" dirty="0"/>
              <a:t>The silos that exist between departments and campuses.  There is no sense of team that crosses these department lines</a:t>
            </a:r>
          </a:p>
          <a:p>
            <a:pPr>
              <a:lnSpc>
                <a:spcPct val="100000"/>
              </a:lnSpc>
            </a:pPr>
            <a:r>
              <a:rPr lang="en-US" sz="2200" b="1" dirty="0"/>
              <a:t>The politics of the State and Federal Budget, and how the budget is applied at State and local levels</a:t>
            </a:r>
          </a:p>
          <a:p>
            <a:pPr>
              <a:lnSpc>
                <a:spcPct val="100000"/>
              </a:lnSpc>
            </a:pPr>
            <a:r>
              <a:rPr lang="en-US" sz="2200" b="1" dirty="0"/>
              <a:t>Long term plans are trumped by short term needs</a:t>
            </a:r>
          </a:p>
        </p:txBody>
      </p:sp>
      <p:sp>
        <p:nvSpPr>
          <p:cNvPr id="16" name="Rounded Rectangle 15">
            <a:extLst>
              <a:ext uri="{FF2B5EF4-FFF2-40B4-BE49-F238E27FC236}">
                <a16:creationId xmlns:a16="http://schemas.microsoft.com/office/drawing/2014/main" xmlns="" id="{10EEC186-B231-6D43-A41B-6A3EB4EFF731}"/>
              </a:ext>
            </a:extLst>
          </p:cNvPr>
          <p:cNvSpPr/>
          <p:nvPr/>
        </p:nvSpPr>
        <p:spPr>
          <a:xfrm>
            <a:off x="33866" y="3540374"/>
            <a:ext cx="6019800" cy="1389791"/>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7" name="Rounded Rectangle 16">
            <a:extLst>
              <a:ext uri="{FF2B5EF4-FFF2-40B4-BE49-F238E27FC236}">
                <a16:creationId xmlns:a16="http://schemas.microsoft.com/office/drawing/2014/main" xmlns="" id="{1ADCE92B-02B0-FC4E-8963-DE79E1BB3186}"/>
              </a:ext>
            </a:extLst>
          </p:cNvPr>
          <p:cNvSpPr/>
          <p:nvPr/>
        </p:nvSpPr>
        <p:spPr>
          <a:xfrm>
            <a:off x="6087532" y="1269955"/>
            <a:ext cx="6019800" cy="662643"/>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Tree>
    <p:extLst>
      <p:ext uri="{BB962C8B-B14F-4D97-AF65-F5344CB8AC3E}">
        <p14:creationId xmlns:p14="http://schemas.microsoft.com/office/powerpoint/2010/main" val="773982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biLevel thresh="50000"/>
          </a:blip>
          <a:stretch>
            <a:fillRect/>
          </a:stretch>
        </p:blipFill>
        <p:spPr>
          <a:xfrm>
            <a:off x="0" y="3568"/>
            <a:ext cx="12192000" cy="6850864"/>
          </a:xfrm>
          <a:prstGeom prst="rect">
            <a:avLst/>
          </a:prstGeom>
        </p:spPr>
      </p:pic>
      <p:sp>
        <p:nvSpPr>
          <p:cNvPr id="4" name="TextBox 3"/>
          <p:cNvSpPr txBox="1"/>
          <p:nvPr/>
        </p:nvSpPr>
        <p:spPr>
          <a:xfrm>
            <a:off x="8634714" y="6643869"/>
            <a:ext cx="3568861" cy="246221"/>
          </a:xfrm>
          <a:prstGeom prst="rect">
            <a:avLst/>
          </a:prstGeom>
          <a:noFill/>
        </p:spPr>
        <p:txBody>
          <a:bodyPr wrap="square" rtlCol="0">
            <a:spAutoFit/>
          </a:bodyPr>
          <a:lstStyle/>
          <a:p>
            <a:pPr algn="r"/>
            <a:r>
              <a:rPr lang="en-US" sz="1000" b="1" i="1" dirty="0">
                <a:solidFill>
                  <a:schemeClr val="bg1"/>
                </a:solidFill>
              </a:rPr>
              <a:t>Source:  </a:t>
            </a:r>
            <a:r>
              <a:rPr lang="en-US" sz="1000" b="1" i="1" dirty="0" err="1">
                <a:solidFill>
                  <a:schemeClr val="bg1"/>
                </a:solidFill>
              </a:rPr>
              <a:t>UofA</a:t>
            </a:r>
            <a:r>
              <a:rPr lang="en-US" sz="1000" b="1" i="1" dirty="0">
                <a:solidFill>
                  <a:schemeClr val="bg1"/>
                </a:solidFill>
              </a:rPr>
              <a:t> Fairbanks and Alaska DNR</a:t>
            </a:r>
          </a:p>
        </p:txBody>
      </p:sp>
      <p:sp>
        <p:nvSpPr>
          <p:cNvPr id="6" name="Rectangle 5"/>
          <p:cNvSpPr/>
          <p:nvPr/>
        </p:nvSpPr>
        <p:spPr>
          <a:xfrm>
            <a:off x="0" y="0"/>
            <a:ext cx="12192000" cy="6858001"/>
          </a:xfrm>
          <a:prstGeom prst="rect">
            <a:avLst/>
          </a:prstGeom>
          <a:solidFill>
            <a:srgbClr val="7F7F7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Content Placeholder 2">
            <a:extLst>
              <a:ext uri="{FF2B5EF4-FFF2-40B4-BE49-F238E27FC236}">
                <a16:creationId xmlns:a16="http://schemas.microsoft.com/office/drawing/2014/main" xmlns="" id="{B133B6A4-F805-A842-AFCA-60B2A839CACE}"/>
              </a:ext>
            </a:extLst>
          </p:cNvPr>
          <p:cNvSpPr>
            <a:spLocks noGrp="1"/>
          </p:cNvSpPr>
          <p:nvPr>
            <p:ph sz="half" idx="1"/>
          </p:nvPr>
        </p:nvSpPr>
        <p:spPr>
          <a:xfrm>
            <a:off x="256673" y="726830"/>
            <a:ext cx="5915527" cy="6131170"/>
          </a:xfrm>
          <a:noFill/>
        </p:spPr>
        <p:txBody>
          <a:bodyPr>
            <a:noAutofit/>
          </a:bodyPr>
          <a:lstStyle/>
          <a:p>
            <a:pPr marL="0" indent="0">
              <a:lnSpc>
                <a:spcPct val="100000"/>
              </a:lnSpc>
              <a:buNone/>
            </a:pPr>
            <a:endParaRPr lang="en-US" sz="2200" b="1" i="1" dirty="0"/>
          </a:p>
          <a:p>
            <a:pPr>
              <a:lnSpc>
                <a:spcPct val="100000"/>
              </a:lnSpc>
            </a:pPr>
            <a:endParaRPr lang="en-US" sz="2200" b="1" dirty="0"/>
          </a:p>
          <a:p>
            <a:pPr marL="0" indent="0">
              <a:lnSpc>
                <a:spcPct val="100000"/>
              </a:lnSpc>
              <a:buNone/>
            </a:pPr>
            <a:endParaRPr lang="en-US" sz="2200" b="1" i="1" dirty="0"/>
          </a:p>
          <a:p>
            <a:pPr marL="0" indent="0">
              <a:lnSpc>
                <a:spcPct val="100000"/>
              </a:lnSpc>
              <a:buNone/>
            </a:pPr>
            <a:endParaRPr lang="en-US" sz="2200" b="1" dirty="0"/>
          </a:p>
        </p:txBody>
      </p:sp>
      <p:sp>
        <p:nvSpPr>
          <p:cNvPr id="8" name="Content Placeholder 4">
            <a:extLst>
              <a:ext uri="{FF2B5EF4-FFF2-40B4-BE49-F238E27FC236}">
                <a16:creationId xmlns:a16="http://schemas.microsoft.com/office/drawing/2014/main" xmlns="" id="{70D7A525-B58F-6444-9F03-7932AC3D4667}"/>
              </a:ext>
            </a:extLst>
          </p:cNvPr>
          <p:cNvSpPr txBox="1">
            <a:spLocks/>
          </p:cNvSpPr>
          <p:nvPr/>
        </p:nvSpPr>
        <p:spPr>
          <a:xfrm>
            <a:off x="6172200" y="844062"/>
            <a:ext cx="5801264" cy="6013938"/>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FFFF00"/>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FFFF00"/>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200" b="1" i="1" u="sng" dirty="0"/>
              <a:t>Other (n=14)</a:t>
            </a:r>
          </a:p>
          <a:p>
            <a:pPr>
              <a:lnSpc>
                <a:spcPct val="100000"/>
              </a:lnSpc>
            </a:pPr>
            <a:r>
              <a:rPr lang="en-US" sz="2200" b="1" dirty="0"/>
              <a:t>UA faculty have far too much decision-making power</a:t>
            </a:r>
          </a:p>
          <a:p>
            <a:pPr>
              <a:lnSpc>
                <a:spcPct val="100000"/>
              </a:lnSpc>
            </a:pPr>
            <a:r>
              <a:rPr lang="en-US" sz="2200" b="1" dirty="0"/>
              <a:t>We define "broad" education to mean everything but technical. Yet, a bit of technical knowledge is key to understanding what drives social media, computer security, green energy etc. Public debate is swayed without any basis on technical reality.</a:t>
            </a:r>
          </a:p>
          <a:p>
            <a:pPr>
              <a:lnSpc>
                <a:spcPct val="100000"/>
              </a:lnSpc>
            </a:pPr>
            <a:r>
              <a:rPr lang="en-US" sz="2200" b="1" dirty="0"/>
              <a:t>Narrow focus on applied skill(s) to the exclusion of general education</a:t>
            </a:r>
          </a:p>
          <a:p>
            <a:pPr>
              <a:lnSpc>
                <a:spcPct val="100000"/>
              </a:lnSpc>
            </a:pPr>
            <a:r>
              <a:rPr lang="en-US" sz="2200" b="1" dirty="0"/>
              <a:t>UA as an institution is too focused on kids coming out of high school and really neglects adults returning to school to move to new careers or to further their current career</a:t>
            </a:r>
          </a:p>
          <a:p>
            <a:pPr>
              <a:lnSpc>
                <a:spcPct val="100000"/>
              </a:lnSpc>
            </a:pPr>
            <a:r>
              <a:rPr lang="en-US" sz="2200" b="1" dirty="0"/>
              <a:t>Recruitment of Alaskans into the teaching profession.</a:t>
            </a:r>
          </a:p>
          <a:p>
            <a:pPr marL="0" indent="0">
              <a:lnSpc>
                <a:spcPct val="100000"/>
              </a:lnSpc>
              <a:buFont typeface="Arial" panose="020B0604020202020204" pitchFamily="34" charset="0"/>
              <a:buNone/>
            </a:pPr>
            <a:endParaRPr lang="en-US" sz="2200" b="1" i="1" dirty="0"/>
          </a:p>
          <a:p>
            <a:pPr marL="0" indent="0">
              <a:lnSpc>
                <a:spcPct val="100000"/>
              </a:lnSpc>
              <a:buFont typeface="Arial" panose="020B0604020202020204" pitchFamily="34" charset="0"/>
              <a:buNone/>
            </a:pPr>
            <a:endParaRPr lang="en-US" sz="2200" b="1" i="1" dirty="0"/>
          </a:p>
        </p:txBody>
      </p:sp>
      <p:sp>
        <p:nvSpPr>
          <p:cNvPr id="9" name="Rounded Rectangle 8">
            <a:extLst>
              <a:ext uri="{FF2B5EF4-FFF2-40B4-BE49-F238E27FC236}">
                <a16:creationId xmlns:a16="http://schemas.microsoft.com/office/drawing/2014/main" xmlns="" id="{10EEC186-B231-6D43-A41B-6A3EB4EFF731}"/>
              </a:ext>
            </a:extLst>
          </p:cNvPr>
          <p:cNvSpPr/>
          <p:nvPr/>
        </p:nvSpPr>
        <p:spPr>
          <a:xfrm>
            <a:off x="0" y="1148867"/>
            <a:ext cx="6019800" cy="656486"/>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Rectangle 9">
            <a:extLst>
              <a:ext uri="{FF2B5EF4-FFF2-40B4-BE49-F238E27FC236}">
                <a16:creationId xmlns:a16="http://schemas.microsoft.com/office/drawing/2014/main" xmlns="" id="{C9243AB1-38AE-F142-BCDB-1D1A42098C23}"/>
              </a:ext>
            </a:extLst>
          </p:cNvPr>
          <p:cNvSpPr/>
          <p:nvPr/>
        </p:nvSpPr>
        <p:spPr>
          <a:xfrm>
            <a:off x="256673" y="98191"/>
            <a:ext cx="11454063" cy="461665"/>
          </a:xfrm>
          <a:prstGeom prst="rect">
            <a:avLst/>
          </a:prstGeom>
          <a:noFill/>
        </p:spPr>
        <p:txBody>
          <a:bodyPr wrap="square">
            <a:spAutoFit/>
          </a:bodyPr>
          <a:lstStyle/>
          <a:p>
            <a:r>
              <a:rPr lang="en-US" sz="2400" b="1" dirty="0">
                <a:solidFill>
                  <a:schemeClr val="bg1"/>
                </a:solidFill>
                <a:latin typeface="Lato"/>
              </a:rPr>
              <a:t>Biggest Barrier</a:t>
            </a:r>
            <a:r>
              <a:rPr lang="mr-IN" sz="2400" b="1" dirty="0">
                <a:solidFill>
                  <a:schemeClr val="bg1"/>
                </a:solidFill>
                <a:latin typeface="Lato"/>
              </a:rPr>
              <a:t>…</a:t>
            </a:r>
            <a:r>
              <a:rPr lang="en-US" sz="2400" b="1" dirty="0">
                <a:solidFill>
                  <a:schemeClr val="bg1"/>
                </a:solidFill>
                <a:latin typeface="Lato"/>
              </a:rPr>
              <a:t> </a:t>
            </a:r>
            <a:r>
              <a:rPr lang="en-US" sz="2400" b="1" i="1" dirty="0">
                <a:solidFill>
                  <a:schemeClr val="bg1"/>
                </a:solidFill>
                <a:latin typeface="Lato"/>
              </a:rPr>
              <a:t>(cont.)</a:t>
            </a:r>
          </a:p>
        </p:txBody>
      </p:sp>
      <p:sp>
        <p:nvSpPr>
          <p:cNvPr id="2" name="Rectangle 1"/>
          <p:cNvSpPr/>
          <p:nvPr/>
        </p:nvSpPr>
        <p:spPr>
          <a:xfrm>
            <a:off x="166437" y="741638"/>
            <a:ext cx="6096000" cy="6524863"/>
          </a:xfrm>
          <a:prstGeom prst="rect">
            <a:avLst/>
          </a:prstGeom>
        </p:spPr>
        <p:txBody>
          <a:bodyPr>
            <a:spAutoFit/>
          </a:bodyPr>
          <a:lstStyle/>
          <a:p>
            <a:pPr>
              <a:buClr>
                <a:srgbClr val="FFFF00"/>
              </a:buClr>
            </a:pPr>
            <a:r>
              <a:rPr lang="en-US" sz="2200" b="1" i="1" u="sng" dirty="0">
                <a:solidFill>
                  <a:schemeClr val="bg1"/>
                </a:solidFill>
              </a:rPr>
              <a:t>Barriers to Access and Graduation (n= 16)</a:t>
            </a:r>
          </a:p>
          <a:p>
            <a:pPr marL="342900" indent="-342900">
              <a:lnSpc>
                <a:spcPct val="100000"/>
              </a:lnSpc>
              <a:buClr>
                <a:srgbClr val="FFFF00"/>
              </a:buClr>
              <a:buFont typeface="Arial" charset="0"/>
              <a:buChar char="•"/>
            </a:pPr>
            <a:r>
              <a:rPr lang="en-US" sz="2200" b="1" dirty="0">
                <a:solidFill>
                  <a:schemeClr val="bg1"/>
                </a:solidFill>
              </a:rPr>
              <a:t>We need students to GET to college in order to earn a credential</a:t>
            </a:r>
          </a:p>
          <a:p>
            <a:pPr marL="342900" indent="-342900">
              <a:lnSpc>
                <a:spcPct val="100000"/>
              </a:lnSpc>
              <a:buClr>
                <a:srgbClr val="FFFF00"/>
              </a:buClr>
              <a:buFont typeface="Arial" charset="0"/>
              <a:buChar char="•"/>
            </a:pPr>
            <a:r>
              <a:rPr lang="en-US" sz="2200" b="1" dirty="0">
                <a:solidFill>
                  <a:schemeClr val="bg1"/>
                </a:solidFill>
              </a:rPr>
              <a:t>High tuition cost and additional general fees associated with 4-year University</a:t>
            </a:r>
          </a:p>
          <a:p>
            <a:pPr marL="342900" indent="-342900">
              <a:lnSpc>
                <a:spcPct val="100000"/>
              </a:lnSpc>
              <a:buClr>
                <a:srgbClr val="FFFF00"/>
              </a:buClr>
              <a:buFont typeface="Arial" charset="0"/>
              <a:buChar char="•"/>
            </a:pPr>
            <a:r>
              <a:rPr lang="en-US" sz="2200" b="1" dirty="0">
                <a:solidFill>
                  <a:schemeClr val="bg1"/>
                </a:solidFill>
              </a:rPr>
              <a:t>College student financial problems</a:t>
            </a:r>
          </a:p>
          <a:p>
            <a:pPr marL="342900" indent="-342900">
              <a:lnSpc>
                <a:spcPct val="100000"/>
              </a:lnSpc>
              <a:buClr>
                <a:srgbClr val="FFFF00"/>
              </a:buClr>
              <a:buFont typeface="Arial" charset="0"/>
              <a:buChar char="•"/>
            </a:pPr>
            <a:r>
              <a:rPr lang="en-US" sz="2200" b="1" dirty="0">
                <a:solidFill>
                  <a:schemeClr val="bg1"/>
                </a:solidFill>
              </a:rPr>
              <a:t>Excessive Math requirements</a:t>
            </a:r>
          </a:p>
          <a:p>
            <a:pPr marL="342900" indent="-342900">
              <a:lnSpc>
                <a:spcPct val="100000"/>
              </a:lnSpc>
              <a:buClr>
                <a:srgbClr val="FFFF00"/>
              </a:buClr>
              <a:buFont typeface="Arial" charset="0"/>
              <a:buChar char="•"/>
            </a:pPr>
            <a:r>
              <a:rPr lang="en-US" sz="2200" b="1" dirty="0">
                <a:solidFill>
                  <a:schemeClr val="bg1"/>
                </a:solidFill>
              </a:rPr>
              <a:t>Lack of access to higher education for all people, regardless of ability to pay; and high non-retention rates.</a:t>
            </a:r>
          </a:p>
          <a:p>
            <a:pPr marL="342900" indent="-342900">
              <a:lnSpc>
                <a:spcPct val="100000"/>
              </a:lnSpc>
              <a:buClr>
                <a:srgbClr val="FFFF00"/>
              </a:buClr>
              <a:buFont typeface="Arial" charset="0"/>
              <a:buChar char="•"/>
            </a:pPr>
            <a:r>
              <a:rPr lang="en-US" sz="2200" b="1" dirty="0">
                <a:solidFill>
                  <a:schemeClr val="bg1"/>
                </a:solidFill>
              </a:rPr>
              <a:t>Higher education remains exclusive, especially to academically under-served and under-prepared citizens.</a:t>
            </a:r>
          </a:p>
          <a:p>
            <a:pPr marL="342900" indent="-342900">
              <a:lnSpc>
                <a:spcPct val="100000"/>
              </a:lnSpc>
              <a:buClr>
                <a:srgbClr val="FFFF00"/>
              </a:buClr>
              <a:buFont typeface="Arial" charset="0"/>
              <a:buChar char="•"/>
            </a:pPr>
            <a:r>
              <a:rPr lang="en-US" sz="2200" b="1" dirty="0">
                <a:solidFill>
                  <a:schemeClr val="bg1"/>
                </a:solidFill>
              </a:rPr>
              <a:t>Most programs/courses offered during the day</a:t>
            </a:r>
          </a:p>
          <a:p>
            <a:pPr marL="342900" indent="-342900">
              <a:lnSpc>
                <a:spcPct val="100000"/>
              </a:lnSpc>
              <a:buClr>
                <a:srgbClr val="FFFF00"/>
              </a:buClr>
              <a:buFont typeface="Arial" charset="0"/>
              <a:buChar char="•"/>
            </a:pPr>
            <a:r>
              <a:rPr lang="en-US" sz="2200" b="1" dirty="0">
                <a:solidFill>
                  <a:schemeClr val="bg1"/>
                </a:solidFill>
              </a:rPr>
              <a:t>Not enough focus on soft skills and critical thinking that enable an individual to pivot in the workforce.</a:t>
            </a:r>
          </a:p>
          <a:p>
            <a:pPr>
              <a:buClr>
                <a:srgbClr val="FFFF00"/>
              </a:buClr>
            </a:pPr>
            <a:endParaRPr lang="en-US" sz="2200" b="1" i="1" dirty="0">
              <a:solidFill>
                <a:schemeClr val="bg1"/>
              </a:solidFill>
            </a:endParaRPr>
          </a:p>
          <a:p>
            <a:pPr>
              <a:buClr>
                <a:srgbClr val="FFFF00"/>
              </a:buClr>
            </a:pPr>
            <a:endParaRPr lang="en-US" sz="2200" b="1" i="1" dirty="0">
              <a:solidFill>
                <a:schemeClr val="bg1"/>
              </a:solidFill>
            </a:endParaRPr>
          </a:p>
        </p:txBody>
      </p:sp>
    </p:spTree>
    <p:extLst>
      <p:ext uri="{BB962C8B-B14F-4D97-AF65-F5344CB8AC3E}">
        <p14:creationId xmlns:p14="http://schemas.microsoft.com/office/powerpoint/2010/main" val="217432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biLevel thresh="50000"/>
          </a:blip>
          <a:stretch>
            <a:fillRect/>
          </a:stretch>
        </p:blipFill>
        <p:spPr>
          <a:xfrm>
            <a:off x="11575" y="3568"/>
            <a:ext cx="12192000" cy="6850864"/>
          </a:xfrm>
          <a:prstGeom prst="rect">
            <a:avLst/>
          </a:prstGeom>
        </p:spPr>
      </p:pic>
      <p:sp>
        <p:nvSpPr>
          <p:cNvPr id="4" name="TextBox 3"/>
          <p:cNvSpPr txBox="1"/>
          <p:nvPr/>
        </p:nvSpPr>
        <p:spPr>
          <a:xfrm>
            <a:off x="8634714" y="6609145"/>
            <a:ext cx="3568861" cy="246221"/>
          </a:xfrm>
          <a:prstGeom prst="rect">
            <a:avLst/>
          </a:prstGeom>
          <a:noFill/>
        </p:spPr>
        <p:txBody>
          <a:bodyPr wrap="square" rtlCol="0">
            <a:spAutoFit/>
          </a:bodyPr>
          <a:lstStyle/>
          <a:p>
            <a:pPr algn="r"/>
            <a:r>
              <a:rPr lang="en-US" sz="1000" b="1" i="1" dirty="0">
                <a:solidFill>
                  <a:schemeClr val="bg1"/>
                </a:solidFill>
              </a:rPr>
              <a:t>Source:  </a:t>
            </a:r>
            <a:r>
              <a:rPr lang="en-US" sz="1000" b="1" i="1" dirty="0" err="1">
                <a:solidFill>
                  <a:schemeClr val="bg1"/>
                </a:solidFill>
              </a:rPr>
              <a:t>UofA</a:t>
            </a:r>
            <a:r>
              <a:rPr lang="en-US" sz="1000" b="1" i="1" dirty="0">
                <a:solidFill>
                  <a:schemeClr val="bg1"/>
                </a:solidFill>
              </a:rPr>
              <a:t> Fairbanks and Alaska DNR</a:t>
            </a:r>
          </a:p>
        </p:txBody>
      </p:sp>
      <p:sp>
        <p:nvSpPr>
          <p:cNvPr id="6" name="Rectangle 5"/>
          <p:cNvSpPr/>
          <p:nvPr/>
        </p:nvSpPr>
        <p:spPr>
          <a:xfrm>
            <a:off x="5978769" y="3568"/>
            <a:ext cx="6213231" cy="6858000"/>
          </a:xfrm>
          <a:prstGeom prst="rect">
            <a:avLst/>
          </a:prstGeom>
          <a:solidFill>
            <a:srgbClr val="7F7F7F">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Content Placeholder 4">
            <a:extLst>
              <a:ext uri="{FF2B5EF4-FFF2-40B4-BE49-F238E27FC236}">
                <a16:creationId xmlns:a16="http://schemas.microsoft.com/office/drawing/2014/main" xmlns="" id="{4B24912D-DFB2-CD46-A90E-51A4B4FD619A}"/>
              </a:ext>
            </a:extLst>
          </p:cNvPr>
          <p:cNvSpPr>
            <a:spLocks noGrp="1"/>
          </p:cNvSpPr>
          <p:nvPr>
            <p:ph sz="half" idx="1"/>
          </p:nvPr>
        </p:nvSpPr>
        <p:spPr>
          <a:xfrm>
            <a:off x="6411289" y="1485789"/>
            <a:ext cx="5594684" cy="5368643"/>
          </a:xfrm>
          <a:noFill/>
        </p:spPr>
        <p:txBody>
          <a:bodyPr>
            <a:normAutofit/>
          </a:bodyPr>
          <a:lstStyle/>
          <a:p>
            <a:pPr marL="0" indent="0">
              <a:lnSpc>
                <a:spcPct val="100000"/>
              </a:lnSpc>
              <a:buNone/>
            </a:pPr>
            <a:r>
              <a:rPr lang="en-US" sz="2200" b="1" i="1" u="sng" dirty="0"/>
              <a:t>Observations on “Must Have” Barriers:</a:t>
            </a:r>
          </a:p>
          <a:p>
            <a:pPr marL="0" indent="0">
              <a:lnSpc>
                <a:spcPct val="100000"/>
              </a:lnSpc>
              <a:buNone/>
            </a:pPr>
            <a:endParaRPr lang="en-US" sz="2200" b="1" dirty="0"/>
          </a:p>
          <a:p>
            <a:pPr marL="0" indent="0">
              <a:lnSpc>
                <a:spcPct val="100000"/>
              </a:lnSpc>
              <a:buNone/>
            </a:pPr>
            <a:r>
              <a:rPr lang="en-US" sz="2200" b="1" dirty="0"/>
              <a:t>Culture and funding stand out as the top two barriers to the “must haves,” each with very different implications in order to be addressed (with funding more transactional and culture more deeply embedded).</a:t>
            </a:r>
          </a:p>
          <a:p>
            <a:pPr marL="0" indent="0">
              <a:lnSpc>
                <a:spcPct val="100000"/>
              </a:lnSpc>
              <a:buNone/>
            </a:pPr>
            <a:endParaRPr lang="en-US" sz="2200" b="1" dirty="0"/>
          </a:p>
          <a:p>
            <a:pPr marL="0" indent="0">
              <a:lnSpc>
                <a:spcPct val="100000"/>
              </a:lnSpc>
              <a:buNone/>
            </a:pPr>
            <a:r>
              <a:rPr lang="en-US" sz="2200" b="1" dirty="0"/>
              <a:t>Leadership and complex systems factors are highlighted among the barriers, with leadership possible to demonstrate in the short run and systems change needing a much longer horizon.</a:t>
            </a:r>
          </a:p>
          <a:p>
            <a:pPr>
              <a:lnSpc>
                <a:spcPct val="100000"/>
              </a:lnSpc>
            </a:pPr>
            <a:endParaRPr lang="en-US" sz="2200" b="1" dirty="0"/>
          </a:p>
          <a:p>
            <a:pPr marL="0" indent="0">
              <a:lnSpc>
                <a:spcPct val="100000"/>
              </a:lnSpc>
              <a:buNone/>
            </a:pPr>
            <a:endParaRPr lang="en-US" sz="2200" b="1" i="1" dirty="0"/>
          </a:p>
          <a:p>
            <a:pPr>
              <a:lnSpc>
                <a:spcPct val="110000"/>
              </a:lnSpc>
            </a:pPr>
            <a:endParaRPr lang="en-US" sz="2200" b="1" dirty="0"/>
          </a:p>
          <a:p>
            <a:pPr>
              <a:lnSpc>
                <a:spcPct val="110000"/>
              </a:lnSpc>
            </a:pPr>
            <a:endParaRPr lang="en-US" sz="2200" b="1" dirty="0"/>
          </a:p>
        </p:txBody>
      </p:sp>
    </p:spTree>
    <p:extLst>
      <p:ext uri="{BB962C8B-B14F-4D97-AF65-F5344CB8AC3E}">
        <p14:creationId xmlns:p14="http://schemas.microsoft.com/office/powerpoint/2010/main" val="1581936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biLevel thresh="50000"/>
          </a:blip>
          <a:stretch>
            <a:fillRect/>
          </a:stretch>
        </p:blipFill>
        <p:spPr>
          <a:xfrm>
            <a:off x="0" y="3568"/>
            <a:ext cx="12192000" cy="6850864"/>
          </a:xfrm>
          <a:prstGeom prst="rect">
            <a:avLst/>
          </a:prstGeom>
        </p:spPr>
      </p:pic>
      <p:sp>
        <p:nvSpPr>
          <p:cNvPr id="4" name="TextBox 3"/>
          <p:cNvSpPr txBox="1"/>
          <p:nvPr/>
        </p:nvSpPr>
        <p:spPr>
          <a:xfrm>
            <a:off x="8634714" y="6632143"/>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UofA</a:t>
            </a:r>
            <a:r>
              <a:rPr lang="en-US" sz="1000" i="1" dirty="0">
                <a:solidFill>
                  <a:schemeClr val="bg1"/>
                </a:solidFill>
              </a:rPr>
              <a:t> Fairbanks and Alaska DNR</a:t>
            </a:r>
          </a:p>
        </p:txBody>
      </p:sp>
      <p:sp>
        <p:nvSpPr>
          <p:cNvPr id="6" name="Rectangle 5"/>
          <p:cNvSpPr/>
          <p:nvPr/>
        </p:nvSpPr>
        <p:spPr>
          <a:xfrm>
            <a:off x="0" y="5355"/>
            <a:ext cx="12192000" cy="4385014"/>
          </a:xfrm>
          <a:prstGeom prst="rect">
            <a:avLst/>
          </a:prstGeom>
          <a:solidFill>
            <a:srgbClr val="7F7F7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5822814" y="786207"/>
            <a:ext cx="6033226" cy="3218428"/>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467833" y="786207"/>
            <a:ext cx="5219752" cy="3218428"/>
          </a:xfrm>
          <a:prstGeom prst="rect">
            <a:avLst/>
          </a:prstGeom>
          <a:ln>
            <a:solidFill>
              <a:schemeClr val="tx1"/>
            </a:solidFill>
          </a:ln>
        </p:spPr>
      </p:pic>
      <p:sp>
        <p:nvSpPr>
          <p:cNvPr id="11" name="TextBox 10">
            <a:extLst>
              <a:ext uri="{FF2B5EF4-FFF2-40B4-BE49-F238E27FC236}">
                <a16:creationId xmlns:a16="http://schemas.microsoft.com/office/drawing/2014/main" xmlns="" id="{EB996316-0E3A-4144-A220-1CFC609CB997}"/>
              </a:ext>
            </a:extLst>
          </p:cNvPr>
          <p:cNvSpPr txBox="1"/>
          <p:nvPr/>
        </p:nvSpPr>
        <p:spPr>
          <a:xfrm>
            <a:off x="1532467" y="28801"/>
            <a:ext cx="2882348" cy="584775"/>
          </a:xfrm>
          <a:prstGeom prst="rect">
            <a:avLst/>
          </a:prstGeom>
          <a:noFill/>
        </p:spPr>
        <p:txBody>
          <a:bodyPr wrap="square" rtlCol="0">
            <a:spAutoFit/>
          </a:bodyPr>
          <a:lstStyle/>
          <a:p>
            <a:pPr algn="ctr"/>
            <a:r>
              <a:rPr lang="en-US" sz="3200" b="1" dirty="0">
                <a:solidFill>
                  <a:schemeClr val="bg1"/>
                </a:solidFill>
              </a:rPr>
              <a:t>“Must Have”</a:t>
            </a:r>
          </a:p>
        </p:txBody>
      </p:sp>
      <p:sp>
        <p:nvSpPr>
          <p:cNvPr id="12" name="TextBox 11">
            <a:extLst>
              <a:ext uri="{FF2B5EF4-FFF2-40B4-BE49-F238E27FC236}">
                <a16:creationId xmlns:a16="http://schemas.microsoft.com/office/drawing/2014/main" xmlns="" id="{791ED4CD-A08B-DE43-B013-5C97687DFADC}"/>
              </a:ext>
            </a:extLst>
          </p:cNvPr>
          <p:cNvSpPr txBox="1"/>
          <p:nvPr/>
        </p:nvSpPr>
        <p:spPr>
          <a:xfrm>
            <a:off x="7290537" y="28801"/>
            <a:ext cx="2882348" cy="584775"/>
          </a:xfrm>
          <a:prstGeom prst="rect">
            <a:avLst/>
          </a:prstGeom>
          <a:noFill/>
        </p:spPr>
        <p:txBody>
          <a:bodyPr wrap="square" rtlCol="0">
            <a:spAutoFit/>
          </a:bodyPr>
          <a:lstStyle/>
          <a:p>
            <a:pPr algn="ctr"/>
            <a:r>
              <a:rPr lang="en-US" sz="3200" b="1" dirty="0">
                <a:solidFill>
                  <a:schemeClr val="bg1"/>
                </a:solidFill>
              </a:rPr>
              <a:t>Barriers</a:t>
            </a:r>
          </a:p>
        </p:txBody>
      </p:sp>
    </p:spTree>
    <p:extLst>
      <p:ext uri="{BB962C8B-B14F-4D97-AF65-F5344CB8AC3E}">
        <p14:creationId xmlns:p14="http://schemas.microsoft.com/office/powerpoint/2010/main" val="1972207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ali Nasjonalpark, Alaska."/>
          <p:cNvPicPr>
            <a:picLocks noChangeAspect="1" noChangeArrowheads="1"/>
          </p:cNvPicPr>
          <p:nvPr/>
        </p:nvPicPr>
        <p:blipFill rotWithShape="1">
          <a:blip r:embed="rId2">
            <a:extLst>
              <a:ext uri="{28A0092B-C50C-407E-A947-70E740481C1C}">
                <a14:useLocalDpi xmlns:a14="http://schemas.microsoft.com/office/drawing/2010/main" val="0"/>
              </a:ext>
            </a:extLst>
          </a:blip>
          <a:srcRect r="12592"/>
          <a:stretch/>
        </p:blipFill>
        <p:spPr bwMode="auto">
          <a:xfrm>
            <a:off x="11575" y="0"/>
            <a:ext cx="12187318" cy="68553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8" name="Rectangle 7"/>
          <p:cNvSpPr/>
          <p:nvPr/>
        </p:nvSpPr>
        <p:spPr>
          <a:xfrm>
            <a:off x="1802087" y="2278250"/>
            <a:ext cx="8617057" cy="1585732"/>
          </a:xfrm>
          <a:prstGeom prst="rect">
            <a:avLst/>
          </a:prstGeom>
          <a:solidFill>
            <a:schemeClr val="tx1">
              <a:lumMod val="75000"/>
              <a:lumOff val="2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Responses to Future Provocations</a:t>
            </a:r>
          </a:p>
        </p:txBody>
      </p:sp>
    </p:spTree>
    <p:extLst>
      <p:ext uri="{BB962C8B-B14F-4D97-AF65-F5344CB8AC3E}">
        <p14:creationId xmlns:p14="http://schemas.microsoft.com/office/powerpoint/2010/main" val="826659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6" name="Rectangle 5"/>
          <p:cNvSpPr/>
          <p:nvPr/>
        </p:nvSpPr>
        <p:spPr>
          <a:xfrm>
            <a:off x="0" y="873889"/>
            <a:ext cx="6516547"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89053" y="1305740"/>
            <a:ext cx="6096000" cy="5632311"/>
          </a:xfrm>
          <a:prstGeom prst="rect">
            <a:avLst/>
          </a:prstGeom>
        </p:spPr>
        <p:txBody>
          <a:bodyPr>
            <a:spAutoFit/>
          </a:bodyPr>
          <a:lstStyle/>
          <a:p>
            <a:pPr marL="514350" indent="-514350">
              <a:buFont typeface="+mj-lt"/>
              <a:buAutoNum type="arabicPeriod"/>
            </a:pPr>
            <a:r>
              <a:rPr lang="en-US" sz="2000" b="1" dirty="0">
                <a:solidFill>
                  <a:schemeClr val="bg1"/>
                </a:solidFill>
              </a:rPr>
              <a:t>What if higher education in Alaska led the world in advancing knowledge about all aspects of the Arctic? </a:t>
            </a:r>
          </a:p>
          <a:p>
            <a:pPr marL="514350" indent="-514350">
              <a:buFont typeface="+mj-lt"/>
              <a:buAutoNum type="arabicPeriod"/>
            </a:pPr>
            <a:r>
              <a:rPr lang="en-US" sz="2000" b="1" dirty="0">
                <a:solidFill>
                  <a:schemeClr val="bg1"/>
                </a:solidFill>
              </a:rPr>
              <a:t>What if higher education in Alaska was transforming learning across the Arctic?</a:t>
            </a:r>
          </a:p>
          <a:p>
            <a:pPr marL="514350" indent="-514350">
              <a:buFont typeface="+mj-lt"/>
              <a:buAutoNum type="arabicPeriod"/>
            </a:pPr>
            <a:r>
              <a:rPr lang="en-US" sz="2000" b="1" dirty="0">
                <a:solidFill>
                  <a:schemeClr val="bg1"/>
                </a:solidFill>
              </a:rPr>
              <a:t>What if every student coming from K-12 schools was effectively prepared for higher education in Alaska?</a:t>
            </a:r>
          </a:p>
          <a:p>
            <a:pPr marL="514350" indent="-514350">
              <a:buFont typeface="+mj-lt"/>
              <a:buAutoNum type="arabicPeriod"/>
            </a:pPr>
            <a:r>
              <a:rPr lang="en-US" sz="2000" b="1" dirty="0">
                <a:solidFill>
                  <a:schemeClr val="bg1"/>
                </a:solidFill>
              </a:rPr>
              <a:t>What if every K-12 student in Alaska thought of themselves as continuing onto higher education?</a:t>
            </a:r>
          </a:p>
          <a:p>
            <a:pPr marL="514350" indent="-514350">
              <a:buFont typeface="+mj-lt"/>
              <a:buAutoNum type="arabicPeriod"/>
            </a:pPr>
            <a:r>
              <a:rPr lang="en-US" sz="2000" b="1" dirty="0">
                <a:solidFill>
                  <a:schemeClr val="bg1"/>
                </a:solidFill>
              </a:rPr>
              <a:t>What if every student graduating from higher education in Alaska was able to successfully transition from college to career in Alaska?</a:t>
            </a:r>
          </a:p>
          <a:p>
            <a:pPr marL="514350" indent="-514350">
              <a:buFont typeface="+mj-lt"/>
              <a:buAutoNum type="arabicPeriod"/>
            </a:pPr>
            <a:r>
              <a:rPr lang="en-US" sz="2000" b="1" dirty="0">
                <a:solidFill>
                  <a:schemeClr val="bg1"/>
                </a:solidFill>
              </a:rPr>
              <a:t>What if positive core values of indigenous cultures were interwoven throughout the higher education experience in Alaska?</a:t>
            </a:r>
          </a:p>
          <a:p>
            <a:pPr marL="514350" indent="-514350">
              <a:buFont typeface="+mj-lt"/>
              <a:buAutoNum type="arabicPeriod"/>
            </a:pPr>
            <a:endParaRPr lang="en-US" sz="2000" b="1" dirty="0">
              <a:solidFill>
                <a:schemeClr val="bg1"/>
              </a:solidFill>
            </a:endParaRPr>
          </a:p>
          <a:p>
            <a:endParaRPr lang="en-US" sz="2000" b="1" dirty="0">
              <a:solidFill>
                <a:schemeClr val="bg1"/>
              </a:solidFill>
            </a:endParaRPr>
          </a:p>
        </p:txBody>
      </p:sp>
      <p:sp>
        <p:nvSpPr>
          <p:cNvPr id="7" name="Rectangle 6"/>
          <p:cNvSpPr/>
          <p:nvPr/>
        </p:nvSpPr>
        <p:spPr>
          <a:xfrm>
            <a:off x="189053" y="134744"/>
            <a:ext cx="7735451" cy="523220"/>
          </a:xfrm>
          <a:prstGeom prst="rect">
            <a:avLst/>
          </a:prstGeom>
        </p:spPr>
        <p:txBody>
          <a:bodyPr wrap="none">
            <a:spAutoFit/>
          </a:bodyPr>
          <a:lstStyle/>
          <a:p>
            <a:r>
              <a:rPr lang="en-US" sz="2800" b="1" dirty="0">
                <a:solidFill>
                  <a:schemeClr val="bg1"/>
                </a:solidFill>
              </a:rPr>
              <a:t>Initial provocations </a:t>
            </a:r>
            <a:r>
              <a:rPr lang="en-US" sz="2800" i="1" dirty="0">
                <a:solidFill>
                  <a:schemeClr val="bg1"/>
                </a:solidFill>
              </a:rPr>
              <a:t>(in the order used in the survey)</a:t>
            </a:r>
          </a:p>
        </p:txBody>
      </p:sp>
    </p:spTree>
    <p:extLst>
      <p:ext uri="{BB962C8B-B14F-4D97-AF65-F5344CB8AC3E}">
        <p14:creationId xmlns:p14="http://schemas.microsoft.com/office/powerpoint/2010/main" val="1624052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6" name="Rectangle 5"/>
          <p:cNvSpPr/>
          <p:nvPr/>
        </p:nvSpPr>
        <p:spPr>
          <a:xfrm>
            <a:off x="5660025" y="873889"/>
            <a:ext cx="6516547"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802779" y="889052"/>
            <a:ext cx="6327494" cy="5940088"/>
          </a:xfrm>
          <a:prstGeom prst="rect">
            <a:avLst/>
          </a:prstGeom>
        </p:spPr>
        <p:txBody>
          <a:bodyPr wrap="square">
            <a:spAutoFit/>
          </a:bodyPr>
          <a:lstStyle/>
          <a:p>
            <a:pPr marL="514350" indent="-514350">
              <a:buFont typeface="+mj-lt"/>
              <a:buAutoNum type="arabicPeriod" startAt="7"/>
            </a:pPr>
            <a:r>
              <a:rPr lang="en-US" sz="2000" b="1" dirty="0">
                <a:solidFill>
                  <a:schemeClr val="bg1"/>
                </a:solidFill>
              </a:rPr>
              <a:t>What if indigenous traditions of self-sufficiency, innovation, and hard work were combined with access to new technology in ways that enabled people to make what they need locally and to advance the frontiers of new technology in ways relevant to Alaska?</a:t>
            </a:r>
          </a:p>
          <a:p>
            <a:pPr marL="514350" indent="-514350">
              <a:buFont typeface="+mj-lt"/>
              <a:buAutoNum type="arabicPeriod" startAt="7"/>
            </a:pPr>
            <a:r>
              <a:rPr lang="en-US" sz="2000" b="1" dirty="0">
                <a:solidFill>
                  <a:schemeClr val="bg1"/>
                </a:solidFill>
              </a:rPr>
              <a:t>What if every generation of students coming out of higher education was deeply committed to be an effective steward of the arctic environment?</a:t>
            </a:r>
          </a:p>
          <a:p>
            <a:pPr marL="514350" indent="-514350">
              <a:buFont typeface="+mj-lt"/>
              <a:buAutoNum type="arabicPeriod" startAt="7"/>
            </a:pPr>
            <a:r>
              <a:rPr lang="en-US" sz="2000" b="1" dirty="0">
                <a:solidFill>
                  <a:schemeClr val="bg1"/>
                </a:solidFill>
              </a:rPr>
              <a:t>What if higher education was able to help Alaska move beyond the boom/bust economic cycles?</a:t>
            </a:r>
          </a:p>
          <a:p>
            <a:pPr marL="514350" indent="-514350">
              <a:buFont typeface="+mj-lt"/>
              <a:buAutoNum type="arabicPeriod" startAt="7"/>
            </a:pPr>
            <a:r>
              <a:rPr lang="en-US" sz="2000" b="1" dirty="0">
                <a:solidFill>
                  <a:schemeClr val="bg1"/>
                </a:solidFill>
              </a:rPr>
              <a:t>What if the business and industry leaders in Alaska saw higher education as the go-to institution for workforce development and leading-edge research?</a:t>
            </a:r>
          </a:p>
          <a:p>
            <a:pPr marL="514350" indent="-514350">
              <a:buFont typeface="+mj-lt"/>
              <a:buAutoNum type="arabicPeriod" startAt="7"/>
            </a:pPr>
            <a:r>
              <a:rPr lang="en-US" sz="2000" b="1" dirty="0">
                <a:solidFill>
                  <a:schemeClr val="bg1"/>
                </a:solidFill>
              </a:rPr>
              <a:t>What if leaders in all professions across Alaska ascribed their success to higher education in Alaska?</a:t>
            </a:r>
          </a:p>
          <a:p>
            <a:pPr marL="514350" indent="-514350">
              <a:buFont typeface="+mj-lt"/>
              <a:buAutoNum type="arabicPeriod" startAt="7"/>
            </a:pPr>
            <a:r>
              <a:rPr lang="en-US" sz="2000" b="1" dirty="0">
                <a:solidFill>
                  <a:schemeClr val="bg1"/>
                </a:solidFill>
              </a:rPr>
              <a:t>What if all relevant stakeholders were fully engaged in a state-wide initiative to build the future of higher education in Alaska?</a:t>
            </a:r>
          </a:p>
        </p:txBody>
      </p:sp>
      <p:sp>
        <p:nvSpPr>
          <p:cNvPr id="7" name="Rectangle 6"/>
          <p:cNvSpPr/>
          <p:nvPr/>
        </p:nvSpPr>
        <p:spPr>
          <a:xfrm>
            <a:off x="7959941" y="197564"/>
            <a:ext cx="4111831" cy="523220"/>
          </a:xfrm>
          <a:prstGeom prst="rect">
            <a:avLst/>
          </a:prstGeom>
        </p:spPr>
        <p:txBody>
          <a:bodyPr wrap="none">
            <a:spAutoFit/>
          </a:bodyPr>
          <a:lstStyle/>
          <a:p>
            <a:r>
              <a:rPr lang="en-US" sz="2800" b="1" dirty="0">
                <a:solidFill>
                  <a:schemeClr val="bg1"/>
                </a:solidFill>
              </a:rPr>
              <a:t>Initial provocations </a:t>
            </a:r>
            <a:r>
              <a:rPr lang="en-US" sz="2800" i="1" dirty="0">
                <a:solidFill>
                  <a:schemeClr val="bg1"/>
                </a:solidFill>
              </a:rPr>
              <a:t>(cont.)</a:t>
            </a:r>
          </a:p>
        </p:txBody>
      </p:sp>
    </p:spTree>
    <p:extLst>
      <p:ext uri="{BB962C8B-B14F-4D97-AF65-F5344CB8AC3E}">
        <p14:creationId xmlns:p14="http://schemas.microsoft.com/office/powerpoint/2010/main" val="1746887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uaa.alaska.edu/admissions/_images/_hero-images/Admissions_Summer_1200x5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12192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061370"/>
            <a:ext cx="6736466" cy="5796630"/>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1885" y="2230724"/>
            <a:ext cx="6088284" cy="4216376"/>
          </a:xfrm>
          <a:prstGeom prst="rect">
            <a:avLst/>
          </a:prstGeom>
        </p:spPr>
        <p:txBody>
          <a:bodyPr wrap="square">
            <a:spAutoFit/>
          </a:bodyPr>
          <a:lstStyle/>
          <a:p>
            <a:pPr>
              <a:lnSpc>
                <a:spcPct val="150000"/>
              </a:lnSpc>
            </a:pPr>
            <a:r>
              <a:rPr lang="en-US" sz="2000" b="1" dirty="0">
                <a:solidFill>
                  <a:schemeClr val="bg1"/>
                </a:solidFill>
              </a:rPr>
              <a:t>Executive Summary</a:t>
            </a:r>
          </a:p>
          <a:p>
            <a:pPr>
              <a:lnSpc>
                <a:spcPct val="150000"/>
              </a:lnSpc>
            </a:pPr>
            <a:r>
              <a:rPr lang="en-US" sz="2000" b="1" dirty="0">
                <a:solidFill>
                  <a:schemeClr val="bg1"/>
                </a:solidFill>
              </a:rPr>
              <a:t>Survey Invitation and Respondent Profile</a:t>
            </a:r>
          </a:p>
          <a:p>
            <a:pPr>
              <a:lnSpc>
                <a:spcPct val="150000"/>
              </a:lnSpc>
            </a:pPr>
            <a:r>
              <a:rPr lang="en-US" sz="2000" b="1" dirty="0">
                <a:solidFill>
                  <a:schemeClr val="bg1"/>
                </a:solidFill>
              </a:rPr>
              <a:t>Selected “Must Have” and “Barriers” Responses</a:t>
            </a:r>
          </a:p>
          <a:p>
            <a:pPr>
              <a:lnSpc>
                <a:spcPct val="150000"/>
              </a:lnSpc>
            </a:pPr>
            <a:r>
              <a:rPr lang="en-US" sz="2000" b="1" dirty="0">
                <a:solidFill>
                  <a:schemeClr val="bg1"/>
                </a:solidFill>
              </a:rPr>
              <a:t>Provocations and Data Visualizations</a:t>
            </a:r>
          </a:p>
          <a:p>
            <a:pPr>
              <a:lnSpc>
                <a:spcPct val="150000"/>
              </a:lnSpc>
            </a:pPr>
            <a:r>
              <a:rPr lang="en-US" sz="2000" b="1" dirty="0">
                <a:solidFill>
                  <a:schemeClr val="bg1"/>
                </a:solidFill>
              </a:rPr>
              <a:t>Provocations Rank Ordering by Gap</a:t>
            </a:r>
          </a:p>
          <a:p>
            <a:pPr>
              <a:lnSpc>
                <a:spcPct val="150000"/>
              </a:lnSpc>
            </a:pPr>
            <a:r>
              <a:rPr lang="en-US" sz="2000" b="1" dirty="0">
                <a:solidFill>
                  <a:schemeClr val="bg1"/>
                </a:solidFill>
              </a:rPr>
              <a:t>Challenges and Strengths </a:t>
            </a:r>
          </a:p>
          <a:p>
            <a:pPr>
              <a:lnSpc>
                <a:spcPct val="150000"/>
              </a:lnSpc>
            </a:pPr>
            <a:r>
              <a:rPr lang="en-US" sz="2000" b="1" dirty="0">
                <a:solidFill>
                  <a:schemeClr val="bg1"/>
                </a:solidFill>
              </a:rPr>
              <a:t>Selected Phrases and Metaphors</a:t>
            </a:r>
          </a:p>
          <a:p>
            <a:pPr>
              <a:lnSpc>
                <a:spcPct val="150000"/>
              </a:lnSpc>
            </a:pPr>
            <a:r>
              <a:rPr lang="en-US" sz="2000" b="1" dirty="0">
                <a:solidFill>
                  <a:schemeClr val="bg1"/>
                </a:solidFill>
              </a:rPr>
              <a:t>Selected Statements on Long-Term Success</a:t>
            </a:r>
          </a:p>
          <a:p>
            <a:pPr>
              <a:lnSpc>
                <a:spcPct val="150000"/>
              </a:lnSpc>
            </a:pPr>
            <a:r>
              <a:rPr lang="en-US" sz="2000" b="1" dirty="0">
                <a:solidFill>
                  <a:schemeClr val="bg1"/>
                </a:solidFill>
              </a:rPr>
              <a:t>Additional Comments</a:t>
            </a:r>
          </a:p>
        </p:txBody>
      </p:sp>
      <p:sp>
        <p:nvSpPr>
          <p:cNvPr id="3" name="Rectangle 2"/>
          <p:cNvSpPr/>
          <p:nvPr/>
        </p:nvSpPr>
        <p:spPr>
          <a:xfrm>
            <a:off x="1406023" y="1293460"/>
            <a:ext cx="2734468" cy="671851"/>
          </a:xfrm>
          <a:prstGeom prst="rect">
            <a:avLst/>
          </a:prstGeom>
        </p:spPr>
        <p:txBody>
          <a:bodyPr wrap="none">
            <a:spAutoFit/>
          </a:bodyPr>
          <a:lstStyle/>
          <a:p>
            <a:pPr algn="ctr">
              <a:lnSpc>
                <a:spcPct val="150000"/>
              </a:lnSpc>
            </a:pPr>
            <a:r>
              <a:rPr lang="en-US" sz="2800" b="1" dirty="0">
                <a:solidFill>
                  <a:schemeClr val="bg1"/>
                </a:solidFill>
              </a:rPr>
              <a:t>Table of contents</a:t>
            </a:r>
          </a:p>
        </p:txBody>
      </p:sp>
      <p:sp>
        <p:nvSpPr>
          <p:cNvPr id="13" name="TextBox 12"/>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UofA</a:t>
            </a:r>
            <a:r>
              <a:rPr lang="en-US" sz="1000" i="1" dirty="0">
                <a:solidFill>
                  <a:schemeClr val="bg1"/>
                </a:solidFill>
              </a:rPr>
              <a:t> Anchorage</a:t>
            </a:r>
          </a:p>
        </p:txBody>
      </p:sp>
      <p:sp>
        <p:nvSpPr>
          <p:cNvPr id="15" name="Title 1">
            <a:extLst>
              <a:ext uri="{FF2B5EF4-FFF2-40B4-BE49-F238E27FC236}">
                <a16:creationId xmlns:a16="http://schemas.microsoft.com/office/drawing/2014/main" xmlns="" id="{1A128CD4-9B45-BB4E-9B74-B4EFA23B1B88}"/>
              </a:ext>
            </a:extLst>
          </p:cNvPr>
          <p:cNvSpPr txBox="1">
            <a:spLocks/>
          </p:cNvSpPr>
          <p:nvPr/>
        </p:nvSpPr>
        <p:spPr>
          <a:xfrm>
            <a:off x="1921396" y="101517"/>
            <a:ext cx="9350421" cy="8013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4000" b="1" dirty="0">
                <a:solidFill>
                  <a:schemeClr val="bg1"/>
                </a:solidFill>
              </a:rPr>
              <a:t>The Future of Higher Education in Alaska</a:t>
            </a:r>
            <a:endParaRPr lang="en-US" sz="3600" b="1" dirty="0"/>
          </a:p>
        </p:txBody>
      </p:sp>
    </p:spTree>
    <p:extLst>
      <p:ext uri="{BB962C8B-B14F-4D97-AF65-F5344CB8AC3E}">
        <p14:creationId xmlns:p14="http://schemas.microsoft.com/office/powerpoint/2010/main" val="1261299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6" name="Rectangle 5"/>
          <p:cNvSpPr/>
          <p:nvPr/>
        </p:nvSpPr>
        <p:spPr>
          <a:xfrm>
            <a:off x="0" y="873889"/>
            <a:ext cx="7176304"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89052" y="900625"/>
            <a:ext cx="6813631" cy="5632311"/>
          </a:xfrm>
          <a:prstGeom prst="rect">
            <a:avLst/>
          </a:prstGeom>
        </p:spPr>
        <p:txBody>
          <a:bodyPr wrap="square">
            <a:spAutoFit/>
          </a:bodyPr>
          <a:lstStyle/>
          <a:p>
            <a:pPr marL="514350" indent="-514350">
              <a:buFont typeface="+mj-lt"/>
              <a:buAutoNum type="arabicPeriod" startAt="13"/>
            </a:pPr>
            <a:r>
              <a:rPr lang="en-US" sz="2000" b="1" dirty="0">
                <a:solidFill>
                  <a:schemeClr val="bg1"/>
                </a:solidFill>
              </a:rPr>
              <a:t>What if Alaska attracted students to U of A by highlighting its magnificence of place as well as its specialized geo-political issues like climate change and trade relations?</a:t>
            </a:r>
          </a:p>
          <a:p>
            <a:pPr marL="514350" indent="-514350">
              <a:buFont typeface="+mj-lt"/>
              <a:buAutoNum type="arabicPeriod" startAt="13"/>
            </a:pPr>
            <a:r>
              <a:rPr lang="en-US" sz="2000" b="1" dirty="0">
                <a:solidFill>
                  <a:schemeClr val="bg1"/>
                </a:solidFill>
              </a:rPr>
              <a:t>What if there were U of A initiatives in every community in Alaska to develop K12 pathways from middle school to Higher Education?</a:t>
            </a:r>
          </a:p>
          <a:p>
            <a:pPr marL="514350" indent="-514350">
              <a:buFont typeface="+mj-lt"/>
              <a:buAutoNum type="arabicPeriod" startAt="13"/>
            </a:pPr>
            <a:r>
              <a:rPr lang="en-US" sz="2000" b="1" dirty="0">
                <a:solidFill>
                  <a:schemeClr val="bg1"/>
                </a:solidFill>
              </a:rPr>
              <a:t>What if U of A had a program that incentivized the choice of teaching as a career, increasing the number of Alaskan teachers in the K-12 System?</a:t>
            </a:r>
          </a:p>
          <a:p>
            <a:pPr marL="514350" indent="-514350">
              <a:buFont typeface="+mj-lt"/>
              <a:buAutoNum type="arabicPeriod" startAt="13"/>
            </a:pPr>
            <a:r>
              <a:rPr lang="en-US" sz="2000" b="1" dirty="0">
                <a:solidFill>
                  <a:schemeClr val="bg1"/>
                </a:solidFill>
              </a:rPr>
              <a:t>How Important: What if the business and industry leaders in Alaska saw higher education as the go-to institution for workforce development?</a:t>
            </a:r>
          </a:p>
          <a:p>
            <a:pPr marL="514350" indent="-514350">
              <a:buFont typeface="+mj-lt"/>
              <a:buAutoNum type="arabicPeriod" startAt="13"/>
            </a:pPr>
            <a:r>
              <a:rPr lang="en-US" sz="2000" b="1" dirty="0">
                <a:solidFill>
                  <a:schemeClr val="bg1"/>
                </a:solidFill>
              </a:rPr>
              <a:t>What if global business and industry leaders saw the University of Alaska as their partner for tech innovation and cutting-edge research?</a:t>
            </a:r>
          </a:p>
          <a:p>
            <a:pPr marL="514350" indent="-514350">
              <a:buFont typeface="+mj-lt"/>
              <a:buAutoNum type="arabicPeriod" startAt="13"/>
            </a:pPr>
            <a:r>
              <a:rPr lang="en-US" sz="2000" b="1" dirty="0">
                <a:solidFill>
                  <a:schemeClr val="bg1"/>
                </a:solidFill>
              </a:rPr>
              <a:t>What if U of A became a pioneer in harnessing a blend of indigenous, new and emerging technologies to help Alaska move beyond the boom/bust economic cycles?</a:t>
            </a:r>
          </a:p>
        </p:txBody>
      </p:sp>
      <p:sp>
        <p:nvSpPr>
          <p:cNvPr id="7" name="Rectangle 6"/>
          <p:cNvSpPr/>
          <p:nvPr/>
        </p:nvSpPr>
        <p:spPr>
          <a:xfrm>
            <a:off x="189053" y="134744"/>
            <a:ext cx="8932061" cy="523220"/>
          </a:xfrm>
          <a:prstGeom prst="rect">
            <a:avLst/>
          </a:prstGeom>
        </p:spPr>
        <p:txBody>
          <a:bodyPr wrap="none">
            <a:spAutoFit/>
          </a:bodyPr>
          <a:lstStyle/>
          <a:p>
            <a:r>
              <a:rPr lang="en-US" sz="2800" b="1" dirty="0">
                <a:solidFill>
                  <a:schemeClr val="bg1"/>
                </a:solidFill>
              </a:rPr>
              <a:t>Supplemental Provocations </a:t>
            </a:r>
            <a:r>
              <a:rPr lang="en-US" sz="2800" i="1" dirty="0">
                <a:solidFill>
                  <a:schemeClr val="bg1"/>
                </a:solidFill>
              </a:rPr>
              <a:t>(in the order used in the survey)</a:t>
            </a:r>
          </a:p>
        </p:txBody>
      </p:sp>
    </p:spTree>
    <p:extLst>
      <p:ext uri="{BB962C8B-B14F-4D97-AF65-F5344CB8AC3E}">
        <p14:creationId xmlns:p14="http://schemas.microsoft.com/office/powerpoint/2010/main" val="12760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27" y="889052"/>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79728" y="6609145"/>
            <a:ext cx="3923848"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6" name="Rectangle 5"/>
          <p:cNvSpPr/>
          <p:nvPr/>
        </p:nvSpPr>
        <p:spPr>
          <a:xfrm>
            <a:off x="3865944" y="873889"/>
            <a:ext cx="8310629"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016416" y="889052"/>
            <a:ext cx="8113858" cy="5940088"/>
          </a:xfrm>
          <a:prstGeom prst="rect">
            <a:avLst/>
          </a:prstGeom>
        </p:spPr>
        <p:txBody>
          <a:bodyPr wrap="square">
            <a:spAutoFit/>
          </a:bodyPr>
          <a:lstStyle/>
          <a:p>
            <a:pPr marL="514350" indent="-514350">
              <a:buFont typeface="+mj-lt"/>
              <a:buAutoNum type="arabicPeriod" startAt="19"/>
            </a:pPr>
            <a:r>
              <a:rPr lang="en-US" sz="2000" b="1" dirty="0">
                <a:solidFill>
                  <a:schemeClr val="bg1"/>
                </a:solidFill>
              </a:rPr>
              <a:t>What if the U of A led a consortium of universities and indigenous organizations in all Arctic Council nations to form an integrated Arctic higher education network to guide the future of the region?</a:t>
            </a:r>
          </a:p>
          <a:p>
            <a:pPr marL="514350" indent="-514350">
              <a:buFont typeface="+mj-lt"/>
              <a:buAutoNum type="arabicPeriod" startAt="19"/>
            </a:pPr>
            <a:r>
              <a:rPr lang="en-US" sz="2000" b="1" dirty="0">
                <a:solidFill>
                  <a:schemeClr val="bg1"/>
                </a:solidFill>
              </a:rPr>
              <a:t>What if the U of A pioneered the use of autonomous aircraft/vehicles allowed easy transport of people and goods to rural communities catalyzing an urban to rural innovation movement?</a:t>
            </a:r>
          </a:p>
          <a:p>
            <a:pPr marL="514350" indent="-514350">
              <a:buFont typeface="+mj-lt"/>
              <a:buAutoNum type="arabicPeriod" startAt="19"/>
            </a:pPr>
            <a:r>
              <a:rPr lang="en-US" sz="2000" b="1" dirty="0">
                <a:solidFill>
                  <a:schemeClr val="bg1"/>
                </a:solidFill>
              </a:rPr>
              <a:t>What if the U of A's new Microsystems and </a:t>
            </a:r>
            <a:r>
              <a:rPr lang="en-US" sz="2000" b="1" dirty="0" err="1">
                <a:solidFill>
                  <a:schemeClr val="bg1"/>
                </a:solidFill>
              </a:rPr>
              <a:t>Microgrids</a:t>
            </a:r>
            <a:r>
              <a:rPr lang="en-US" sz="2000" b="1" dirty="0">
                <a:solidFill>
                  <a:schemeClr val="bg1"/>
                </a:solidFill>
              </a:rPr>
              <a:t> Institute attracted people from around the world to Alaska to study new models for rural energy and self-sufficiency?</a:t>
            </a:r>
          </a:p>
          <a:p>
            <a:pPr marL="514350" indent="-514350">
              <a:buFont typeface="+mj-lt"/>
              <a:buAutoNum type="arabicPeriod" startAt="19"/>
            </a:pPr>
            <a:r>
              <a:rPr lang="en-US" sz="2000" b="1" dirty="0">
                <a:solidFill>
                  <a:schemeClr val="bg1"/>
                </a:solidFill>
              </a:rPr>
              <a:t>What if a One Health Initiative (health of animals, people, and the environment) led to a fundamental rethinking of health and health care in society?</a:t>
            </a:r>
          </a:p>
          <a:p>
            <a:pPr marL="514350" indent="-514350">
              <a:buFont typeface="+mj-lt"/>
              <a:buAutoNum type="arabicPeriod" startAt="19"/>
            </a:pPr>
            <a:r>
              <a:rPr lang="en-US" sz="2000" b="1" dirty="0">
                <a:solidFill>
                  <a:schemeClr val="bg1"/>
                </a:solidFill>
              </a:rPr>
              <a:t>What if the U of A were known for its agility, building out a nimble Pop-Up Center system, giving students the opportunity to work on timely and relevant interdisciplinary problems as they arise?</a:t>
            </a:r>
          </a:p>
          <a:p>
            <a:pPr marL="514350" indent="-514350">
              <a:buFont typeface="+mj-lt"/>
              <a:buAutoNum type="arabicPeriod" startAt="19"/>
            </a:pPr>
            <a:r>
              <a:rPr lang="en-US" sz="2000" b="1" dirty="0">
                <a:solidFill>
                  <a:schemeClr val="bg1"/>
                </a:solidFill>
              </a:rPr>
              <a:t>What if higher education in Alaska were centered on the principle of “paying it forward” so that all students would have an option for a defined period of service to the people of Alaska in exchange for all costs of higher education being covered?</a:t>
            </a:r>
          </a:p>
        </p:txBody>
      </p:sp>
      <p:sp>
        <p:nvSpPr>
          <p:cNvPr id="7" name="Rectangle 6"/>
          <p:cNvSpPr/>
          <p:nvPr/>
        </p:nvSpPr>
        <p:spPr>
          <a:xfrm>
            <a:off x="6686727" y="197564"/>
            <a:ext cx="5299784" cy="523220"/>
          </a:xfrm>
          <a:prstGeom prst="rect">
            <a:avLst/>
          </a:prstGeom>
        </p:spPr>
        <p:txBody>
          <a:bodyPr wrap="none">
            <a:spAutoFit/>
          </a:bodyPr>
          <a:lstStyle/>
          <a:p>
            <a:r>
              <a:rPr lang="en-US" sz="2800" b="1" dirty="0">
                <a:solidFill>
                  <a:schemeClr val="bg1"/>
                </a:solidFill>
              </a:rPr>
              <a:t>Supplemental provocations </a:t>
            </a:r>
            <a:r>
              <a:rPr lang="en-US" sz="2800" i="1" dirty="0">
                <a:solidFill>
                  <a:schemeClr val="bg1"/>
                </a:solidFill>
              </a:rPr>
              <a:t>(cont.)</a:t>
            </a:r>
          </a:p>
        </p:txBody>
      </p:sp>
    </p:spTree>
    <p:extLst>
      <p:ext uri="{BB962C8B-B14F-4D97-AF65-F5344CB8AC3E}">
        <p14:creationId xmlns:p14="http://schemas.microsoft.com/office/powerpoint/2010/main" val="1869750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6" name="Rectangle 5"/>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xmlns="" id="{7F819906-B4C6-464F-9CCD-DFDB9CA8B15D}"/>
              </a:ext>
            </a:extLst>
          </p:cNvPr>
          <p:cNvPicPr>
            <a:picLocks noChangeAspect="1"/>
          </p:cNvPicPr>
          <p:nvPr/>
        </p:nvPicPr>
        <p:blipFill>
          <a:blip r:embed="rId3"/>
          <a:stretch>
            <a:fillRect/>
          </a:stretch>
        </p:blipFill>
        <p:spPr>
          <a:xfrm>
            <a:off x="5856836" y="990600"/>
            <a:ext cx="5035728" cy="3338149"/>
          </a:xfrm>
          <a:prstGeom prst="rect">
            <a:avLst/>
          </a:prstGeom>
        </p:spPr>
      </p:pic>
      <p:sp>
        <p:nvSpPr>
          <p:cNvPr id="8" name="Title 1"/>
          <p:cNvSpPr>
            <a:spLocks noGrp="1"/>
          </p:cNvSpPr>
          <p:nvPr>
            <p:ph type="title"/>
          </p:nvPr>
        </p:nvSpPr>
        <p:spPr>
          <a:xfrm>
            <a:off x="0" y="0"/>
            <a:ext cx="8229600" cy="990600"/>
          </a:xfrm>
        </p:spPr>
        <p:txBody>
          <a:bodyPr>
            <a:normAutofit/>
          </a:bodyPr>
          <a:lstStyle/>
          <a:p>
            <a:r>
              <a:rPr lang="en-US" sz="3600" b="1" dirty="0"/>
              <a:t>Reading a z-</a:t>
            </a:r>
            <a:r>
              <a:rPr lang="en-US" sz="3600" b="1" dirty="0" err="1"/>
              <a:t>flower</a:t>
            </a:r>
            <a:r>
              <a:rPr lang="en-US" sz="3600" b="1" baseline="30000" dirty="0" err="1"/>
              <a:t>TM</a:t>
            </a:r>
            <a:r>
              <a:rPr lang="en-US" sz="3600" b="1" dirty="0"/>
              <a:t> </a:t>
            </a:r>
          </a:p>
        </p:txBody>
      </p:sp>
      <p:grpSp>
        <p:nvGrpSpPr>
          <p:cNvPr id="9" name="Group 8"/>
          <p:cNvGrpSpPr/>
          <p:nvPr/>
        </p:nvGrpSpPr>
        <p:grpSpPr>
          <a:xfrm>
            <a:off x="152400" y="1041401"/>
            <a:ext cx="4981993" cy="2879450"/>
            <a:chOff x="152400" y="1143000"/>
            <a:chExt cx="8839200" cy="4602311"/>
          </a:xfrm>
        </p:grpSpPr>
        <p:sp>
          <p:nvSpPr>
            <p:cNvPr id="10" name="Rounded Rectangle 9"/>
            <p:cNvSpPr/>
            <p:nvPr/>
          </p:nvSpPr>
          <p:spPr>
            <a:xfrm>
              <a:off x="152400" y="1143000"/>
              <a:ext cx="8839200" cy="460231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p:cNvPicPr>
              <a:picLocks noChangeAspect="1"/>
            </p:cNvPicPr>
            <p:nvPr/>
          </p:nvPicPr>
          <p:blipFill>
            <a:blip r:embed="rId4"/>
            <a:stretch>
              <a:fillRect/>
            </a:stretch>
          </p:blipFill>
          <p:spPr>
            <a:xfrm>
              <a:off x="457200" y="1745663"/>
              <a:ext cx="8229600" cy="1058587"/>
            </a:xfrm>
            <a:prstGeom prst="rect">
              <a:avLst/>
            </a:prstGeom>
          </p:spPr>
        </p:pic>
        <p:pic>
          <p:nvPicPr>
            <p:cNvPr id="12" name="Picture 11"/>
            <p:cNvPicPr>
              <a:picLocks noChangeAspect="1"/>
            </p:cNvPicPr>
            <p:nvPr/>
          </p:nvPicPr>
          <p:blipFill>
            <a:blip r:embed="rId5"/>
            <a:stretch>
              <a:fillRect/>
            </a:stretch>
          </p:blipFill>
          <p:spPr>
            <a:xfrm>
              <a:off x="712088" y="2191520"/>
              <a:ext cx="952500" cy="1955800"/>
            </a:xfrm>
            <a:prstGeom prst="rect">
              <a:avLst/>
            </a:prstGeom>
          </p:spPr>
        </p:pic>
        <p:pic>
          <p:nvPicPr>
            <p:cNvPr id="13" name="Picture 12"/>
            <p:cNvPicPr>
              <a:picLocks noChangeAspect="1"/>
            </p:cNvPicPr>
            <p:nvPr/>
          </p:nvPicPr>
          <p:blipFill>
            <a:blip r:embed="rId5"/>
            <a:stretch>
              <a:fillRect/>
            </a:stretch>
          </p:blipFill>
          <p:spPr>
            <a:xfrm>
              <a:off x="1664588" y="2191520"/>
              <a:ext cx="952500" cy="1955800"/>
            </a:xfrm>
            <a:prstGeom prst="rect">
              <a:avLst/>
            </a:prstGeom>
          </p:spPr>
        </p:pic>
        <p:pic>
          <p:nvPicPr>
            <p:cNvPr id="14" name="Picture 13"/>
            <p:cNvPicPr>
              <a:picLocks noChangeAspect="1"/>
            </p:cNvPicPr>
            <p:nvPr/>
          </p:nvPicPr>
          <p:blipFill>
            <a:blip r:embed="rId5"/>
            <a:stretch>
              <a:fillRect/>
            </a:stretch>
          </p:blipFill>
          <p:spPr>
            <a:xfrm>
              <a:off x="2617088" y="2191520"/>
              <a:ext cx="952500" cy="1955800"/>
            </a:xfrm>
            <a:prstGeom prst="rect">
              <a:avLst/>
            </a:prstGeom>
          </p:spPr>
        </p:pic>
        <p:pic>
          <p:nvPicPr>
            <p:cNvPr id="15" name="Picture 14"/>
            <p:cNvPicPr>
              <a:picLocks noChangeAspect="1"/>
            </p:cNvPicPr>
            <p:nvPr/>
          </p:nvPicPr>
          <p:blipFill>
            <a:blip r:embed="rId5"/>
            <a:stretch>
              <a:fillRect/>
            </a:stretch>
          </p:blipFill>
          <p:spPr>
            <a:xfrm>
              <a:off x="4799685" y="2191520"/>
              <a:ext cx="952500" cy="1955800"/>
            </a:xfrm>
            <a:prstGeom prst="rect">
              <a:avLst/>
            </a:prstGeom>
          </p:spPr>
        </p:pic>
        <p:pic>
          <p:nvPicPr>
            <p:cNvPr id="16" name="Picture 15"/>
            <p:cNvPicPr>
              <a:picLocks noChangeAspect="1"/>
            </p:cNvPicPr>
            <p:nvPr/>
          </p:nvPicPr>
          <p:blipFill>
            <a:blip r:embed="rId5"/>
            <a:stretch>
              <a:fillRect/>
            </a:stretch>
          </p:blipFill>
          <p:spPr>
            <a:xfrm>
              <a:off x="7734300" y="2191520"/>
              <a:ext cx="952500" cy="1955800"/>
            </a:xfrm>
            <a:prstGeom prst="rect">
              <a:avLst/>
            </a:prstGeom>
          </p:spPr>
        </p:pic>
        <p:pic>
          <p:nvPicPr>
            <p:cNvPr id="17" name="Picture 16"/>
            <p:cNvPicPr>
              <a:picLocks noChangeAspect="1"/>
            </p:cNvPicPr>
            <p:nvPr/>
          </p:nvPicPr>
          <p:blipFill>
            <a:blip r:embed="rId6"/>
            <a:stretch>
              <a:fillRect/>
            </a:stretch>
          </p:blipFill>
          <p:spPr>
            <a:xfrm>
              <a:off x="3569588" y="2258043"/>
              <a:ext cx="1282700" cy="1828800"/>
            </a:xfrm>
            <a:prstGeom prst="rect">
              <a:avLst/>
            </a:prstGeom>
          </p:spPr>
        </p:pic>
        <p:pic>
          <p:nvPicPr>
            <p:cNvPr id="18" name="Picture 17"/>
            <p:cNvPicPr>
              <a:picLocks noChangeAspect="1"/>
            </p:cNvPicPr>
            <p:nvPr/>
          </p:nvPicPr>
          <p:blipFill>
            <a:blip r:embed="rId6"/>
            <a:stretch>
              <a:fillRect/>
            </a:stretch>
          </p:blipFill>
          <p:spPr>
            <a:xfrm>
              <a:off x="5745129" y="2258043"/>
              <a:ext cx="1282700" cy="1828800"/>
            </a:xfrm>
            <a:prstGeom prst="rect">
              <a:avLst/>
            </a:prstGeom>
          </p:spPr>
        </p:pic>
        <p:pic>
          <p:nvPicPr>
            <p:cNvPr id="19" name="Picture 18"/>
            <p:cNvPicPr>
              <a:picLocks noChangeAspect="1"/>
            </p:cNvPicPr>
            <p:nvPr/>
          </p:nvPicPr>
          <p:blipFill>
            <a:blip r:embed="rId6"/>
            <a:stretch>
              <a:fillRect/>
            </a:stretch>
          </p:blipFill>
          <p:spPr>
            <a:xfrm>
              <a:off x="6733722" y="2255024"/>
              <a:ext cx="1282700" cy="1828800"/>
            </a:xfrm>
            <a:prstGeom prst="rect">
              <a:avLst/>
            </a:prstGeom>
          </p:spPr>
        </p:pic>
        <p:pic>
          <p:nvPicPr>
            <p:cNvPr id="20" name="Picture 19"/>
            <p:cNvPicPr>
              <a:picLocks noChangeAspect="1"/>
            </p:cNvPicPr>
            <p:nvPr/>
          </p:nvPicPr>
          <p:blipFill>
            <a:blip r:embed="rId7"/>
            <a:stretch>
              <a:fillRect/>
            </a:stretch>
          </p:blipFill>
          <p:spPr>
            <a:xfrm>
              <a:off x="457200" y="4859316"/>
              <a:ext cx="8229600" cy="406400"/>
            </a:xfrm>
            <a:prstGeom prst="rect">
              <a:avLst/>
            </a:prstGeom>
          </p:spPr>
        </p:pic>
      </p:grpSp>
      <p:sp>
        <p:nvSpPr>
          <p:cNvPr id="21" name="TextBox 20"/>
          <p:cNvSpPr txBox="1"/>
          <p:nvPr/>
        </p:nvSpPr>
        <p:spPr>
          <a:xfrm>
            <a:off x="790906" y="4085942"/>
            <a:ext cx="3353798" cy="2308324"/>
          </a:xfrm>
          <a:prstGeom prst="rect">
            <a:avLst/>
          </a:prstGeom>
          <a:noFill/>
          <a:ln w="38100">
            <a:solidFill>
              <a:schemeClr val="bg1"/>
            </a:solidFill>
          </a:ln>
        </p:spPr>
        <p:txBody>
          <a:bodyPr wrap="square" rtlCol="0">
            <a:spAutoFit/>
          </a:bodyPr>
          <a:lstStyle/>
          <a:p>
            <a:r>
              <a:rPr lang="en-US" b="1" i="1" dirty="0">
                <a:solidFill>
                  <a:schemeClr val="bg1"/>
                </a:solidFill>
              </a:rPr>
              <a:t>A color coded hexagon for every stakeholder</a:t>
            </a:r>
          </a:p>
          <a:p>
            <a:r>
              <a:rPr lang="en-US" b="1" u="sng" dirty="0">
                <a:solidFill>
                  <a:schemeClr val="bg1"/>
                </a:solidFill>
              </a:rPr>
              <a:t>Key:</a:t>
            </a:r>
          </a:p>
          <a:p>
            <a:r>
              <a:rPr lang="en-US" b="1" dirty="0">
                <a:solidFill>
                  <a:schemeClr val="bg1"/>
                </a:solidFill>
              </a:rPr>
              <a:t>Shades of green:  Positive</a:t>
            </a:r>
          </a:p>
          <a:p>
            <a:r>
              <a:rPr lang="en-US" b="1" dirty="0">
                <a:solidFill>
                  <a:schemeClr val="bg1"/>
                </a:solidFill>
              </a:rPr>
              <a:t>Shades of yellow:  Neutral</a:t>
            </a:r>
          </a:p>
          <a:p>
            <a:r>
              <a:rPr lang="en-US" b="1" dirty="0">
                <a:solidFill>
                  <a:schemeClr val="bg1"/>
                </a:solidFill>
              </a:rPr>
              <a:t>Shades of red:  Negative</a:t>
            </a:r>
          </a:p>
          <a:p>
            <a:r>
              <a:rPr lang="en-US" b="1" dirty="0">
                <a:solidFill>
                  <a:schemeClr val="bg1"/>
                </a:solidFill>
              </a:rPr>
              <a:t>Blank:  Don’t know/Not applicable/No response</a:t>
            </a:r>
          </a:p>
        </p:txBody>
      </p:sp>
      <p:cxnSp>
        <p:nvCxnSpPr>
          <p:cNvPr id="22" name="Straight Arrow Connector 21"/>
          <p:cNvCxnSpPr>
            <a:cxnSpLocks/>
            <a:stCxn id="23" idx="2"/>
          </p:cNvCxnSpPr>
          <p:nvPr/>
        </p:nvCxnSpPr>
        <p:spPr>
          <a:xfrm>
            <a:off x="6227677" y="757681"/>
            <a:ext cx="1202896" cy="2012903"/>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cxnSpLocks/>
            <a:stCxn id="24" idx="2"/>
          </p:cNvCxnSpPr>
          <p:nvPr/>
        </p:nvCxnSpPr>
        <p:spPr>
          <a:xfrm flipH="1">
            <a:off x="8465602" y="736134"/>
            <a:ext cx="1745198" cy="1573103"/>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8">
            <a:alphaModFix amt="44000"/>
          </a:blip>
          <a:stretch>
            <a:fillRect/>
          </a:stretch>
        </p:blipFill>
        <p:spPr>
          <a:xfrm>
            <a:off x="7454328" y="1176339"/>
            <a:ext cx="1881870" cy="1994091"/>
          </a:xfrm>
          <a:prstGeom prst="rect">
            <a:avLst/>
          </a:prstGeom>
        </p:spPr>
      </p:pic>
      <p:cxnSp>
        <p:nvCxnSpPr>
          <p:cNvPr id="28" name="Straight Arrow Connector 27"/>
          <p:cNvCxnSpPr>
            <a:cxnSpLocks/>
            <a:stCxn id="34" idx="2"/>
          </p:cNvCxnSpPr>
          <p:nvPr/>
        </p:nvCxnSpPr>
        <p:spPr>
          <a:xfrm flipH="1">
            <a:off x="7465252" y="751072"/>
            <a:ext cx="637305" cy="992138"/>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734945" y="4906380"/>
            <a:ext cx="3494655" cy="923330"/>
          </a:xfrm>
          <a:prstGeom prst="rect">
            <a:avLst/>
          </a:prstGeom>
          <a:noFill/>
          <a:ln w="38100" cmpd="sng">
            <a:solidFill>
              <a:schemeClr val="bg1"/>
            </a:solidFill>
          </a:ln>
        </p:spPr>
        <p:txBody>
          <a:bodyPr wrap="square" rtlCol="0">
            <a:spAutoFit/>
          </a:bodyPr>
          <a:lstStyle/>
          <a:p>
            <a:pPr algn="ctr"/>
            <a:r>
              <a:rPr lang="en-US" b="1" dirty="0">
                <a:solidFill>
                  <a:schemeClr val="bg1"/>
                </a:solidFill>
              </a:rPr>
              <a:t>Hexagons tiled in a spiral, from the mean in </a:t>
            </a:r>
            <a:r>
              <a:rPr lang="en-US" b="1">
                <a:solidFill>
                  <a:schemeClr val="bg1"/>
                </a:solidFill>
              </a:rPr>
              <a:t>the middle, alternating </a:t>
            </a:r>
            <a:r>
              <a:rPr lang="en-US" b="1" dirty="0">
                <a:solidFill>
                  <a:schemeClr val="bg1"/>
                </a:solidFill>
              </a:rPr>
              <a:t>above and below the mean</a:t>
            </a:r>
          </a:p>
        </p:txBody>
      </p:sp>
      <p:sp>
        <p:nvSpPr>
          <p:cNvPr id="30" name="Rectangle 29"/>
          <p:cNvSpPr/>
          <p:nvPr/>
        </p:nvSpPr>
        <p:spPr>
          <a:xfrm>
            <a:off x="0" y="6550223"/>
            <a:ext cx="6220229" cy="307777"/>
          </a:xfrm>
          <a:prstGeom prst="rect">
            <a:avLst/>
          </a:prstGeom>
        </p:spPr>
        <p:txBody>
          <a:bodyPr wrap="none">
            <a:spAutoFit/>
          </a:bodyPr>
          <a:lstStyle/>
          <a:p>
            <a:r>
              <a:rPr lang="en-US" sz="1400" b="1" dirty="0">
                <a:solidFill>
                  <a:schemeClr val="bg1"/>
                </a:solidFill>
              </a:rPr>
              <a:t> Visualizations available at: </a:t>
            </a:r>
            <a:r>
              <a:rPr lang="en-US" sz="1400" b="1" dirty="0">
                <a:solidFill>
                  <a:schemeClr val="bg1"/>
                </a:solidFill>
                <a:hlinkClick r:id="rId9"/>
              </a:rPr>
              <a:t>http://waymarksystems.org:8000/report/MSI2018#/</a:t>
            </a:r>
            <a:r>
              <a:rPr lang="en-US" sz="1400" b="1" dirty="0">
                <a:solidFill>
                  <a:schemeClr val="bg1"/>
                </a:solidFill>
              </a:rPr>
              <a:t> </a:t>
            </a:r>
          </a:p>
        </p:txBody>
      </p:sp>
      <p:sp>
        <p:nvSpPr>
          <p:cNvPr id="24" name="TextBox 23"/>
          <p:cNvSpPr txBox="1"/>
          <p:nvPr/>
        </p:nvSpPr>
        <p:spPr>
          <a:xfrm>
            <a:off x="9660668" y="89803"/>
            <a:ext cx="1100263" cy="646331"/>
          </a:xfrm>
          <a:prstGeom prst="rect">
            <a:avLst/>
          </a:prstGeom>
          <a:noFill/>
          <a:ln w="38100" cmpd="sng">
            <a:solidFill>
              <a:schemeClr val="bg1"/>
            </a:solidFill>
          </a:ln>
        </p:spPr>
        <p:txBody>
          <a:bodyPr wrap="square" rtlCol="0">
            <a:spAutoFit/>
          </a:bodyPr>
          <a:lstStyle/>
          <a:p>
            <a:pPr algn="ctr"/>
            <a:r>
              <a:rPr lang="en-US" b="1" dirty="0">
                <a:solidFill>
                  <a:schemeClr val="bg1"/>
                </a:solidFill>
              </a:rPr>
              <a:t>Central tendency</a:t>
            </a:r>
          </a:p>
        </p:txBody>
      </p:sp>
      <p:sp>
        <p:nvSpPr>
          <p:cNvPr id="23" name="TextBox 22"/>
          <p:cNvSpPr txBox="1"/>
          <p:nvPr/>
        </p:nvSpPr>
        <p:spPr>
          <a:xfrm>
            <a:off x="5484811" y="388349"/>
            <a:ext cx="1485731" cy="369332"/>
          </a:xfrm>
          <a:prstGeom prst="rect">
            <a:avLst/>
          </a:prstGeom>
          <a:noFill/>
          <a:ln w="38100" cmpd="sng">
            <a:solidFill>
              <a:schemeClr val="bg1"/>
            </a:solidFill>
          </a:ln>
        </p:spPr>
        <p:txBody>
          <a:bodyPr wrap="square" rtlCol="0">
            <a:spAutoFit/>
          </a:bodyPr>
          <a:lstStyle/>
          <a:p>
            <a:pPr algn="ctr"/>
            <a:r>
              <a:rPr lang="en-US" b="1" dirty="0">
                <a:solidFill>
                  <a:schemeClr val="bg1"/>
                </a:solidFill>
              </a:rPr>
              <a:t>No response</a:t>
            </a:r>
          </a:p>
        </p:txBody>
      </p:sp>
      <p:sp>
        <p:nvSpPr>
          <p:cNvPr id="31" name="TextBox 30"/>
          <p:cNvSpPr txBox="1"/>
          <p:nvPr/>
        </p:nvSpPr>
        <p:spPr>
          <a:xfrm>
            <a:off x="6028841" y="5927222"/>
            <a:ext cx="5960282" cy="646331"/>
          </a:xfrm>
          <a:prstGeom prst="rect">
            <a:avLst/>
          </a:prstGeom>
          <a:noFill/>
          <a:ln w="38100" cmpd="sng">
            <a:solidFill>
              <a:schemeClr val="bg1"/>
            </a:solidFill>
          </a:ln>
        </p:spPr>
        <p:txBody>
          <a:bodyPr wrap="square" rtlCol="0">
            <a:spAutoFit/>
          </a:bodyPr>
          <a:lstStyle/>
          <a:p>
            <a:pPr algn="ctr"/>
            <a:r>
              <a:rPr lang="en-US" b="1" dirty="0">
                <a:solidFill>
                  <a:schemeClr val="bg1"/>
                </a:solidFill>
              </a:rPr>
              <a:t>All slides with z-flowers hove a gap indicated by subtracting the mean on “importance” from the mean on </a:t>
            </a:r>
            <a:r>
              <a:rPr lang="en-US" b="1">
                <a:solidFill>
                  <a:schemeClr val="bg1"/>
                </a:solidFill>
              </a:rPr>
              <a:t>“ease”</a:t>
            </a:r>
            <a:endParaRPr lang="en-US" b="1" dirty="0">
              <a:solidFill>
                <a:schemeClr val="bg1"/>
              </a:solidFill>
            </a:endParaRPr>
          </a:p>
        </p:txBody>
      </p:sp>
      <p:sp>
        <p:nvSpPr>
          <p:cNvPr id="34" name="TextBox 33">
            <a:extLst>
              <a:ext uri="{FF2B5EF4-FFF2-40B4-BE49-F238E27FC236}">
                <a16:creationId xmlns:a16="http://schemas.microsoft.com/office/drawing/2014/main" xmlns="" id="{F7C1B3EC-93A5-364D-87C7-CF5D04E8CB55}"/>
              </a:ext>
            </a:extLst>
          </p:cNvPr>
          <p:cNvSpPr txBox="1"/>
          <p:nvPr/>
        </p:nvSpPr>
        <p:spPr>
          <a:xfrm>
            <a:off x="7587112" y="381740"/>
            <a:ext cx="1030890" cy="369332"/>
          </a:xfrm>
          <a:prstGeom prst="rect">
            <a:avLst/>
          </a:prstGeom>
          <a:noFill/>
          <a:ln w="38100" cmpd="sng">
            <a:solidFill>
              <a:schemeClr val="bg1"/>
            </a:solidFill>
          </a:ln>
        </p:spPr>
        <p:txBody>
          <a:bodyPr wrap="square" rtlCol="0">
            <a:spAutoFit/>
          </a:bodyPr>
          <a:lstStyle/>
          <a:p>
            <a:pPr algn="ctr"/>
            <a:r>
              <a:rPr lang="en-US" b="1" dirty="0">
                <a:solidFill>
                  <a:schemeClr val="bg1"/>
                </a:solidFill>
              </a:rPr>
              <a:t>Outliers</a:t>
            </a:r>
          </a:p>
        </p:txBody>
      </p:sp>
    </p:spTree>
    <p:extLst>
      <p:ext uri="{BB962C8B-B14F-4D97-AF65-F5344CB8AC3E}">
        <p14:creationId xmlns:p14="http://schemas.microsoft.com/office/powerpoint/2010/main" val="16488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6" name="Rectangle 5"/>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9243AB1-38AE-F142-BCDB-1D1A42098C23}"/>
              </a:ext>
            </a:extLst>
          </p:cNvPr>
          <p:cNvSpPr/>
          <p:nvPr/>
        </p:nvSpPr>
        <p:spPr>
          <a:xfrm>
            <a:off x="22869" y="197745"/>
            <a:ext cx="11454063" cy="707886"/>
          </a:xfrm>
          <a:prstGeom prst="rect">
            <a:avLst/>
          </a:prstGeom>
        </p:spPr>
        <p:txBody>
          <a:bodyPr wrap="square">
            <a:spAutoFit/>
          </a:bodyPr>
          <a:lstStyle/>
          <a:p>
            <a:r>
              <a:rPr lang="en-US" sz="2000" dirty="0">
                <a:solidFill>
                  <a:schemeClr val="bg1"/>
                </a:solidFill>
              </a:rPr>
              <a:t>Provocation 1. What if higher education in Alaska led the world in advancing knowledge about all aspects of the Arctic? </a:t>
            </a:r>
          </a:p>
        </p:txBody>
      </p:sp>
      <p:sp>
        <p:nvSpPr>
          <p:cNvPr id="8" name="TextBox 7">
            <a:extLst>
              <a:ext uri="{FF2B5EF4-FFF2-40B4-BE49-F238E27FC236}">
                <a16:creationId xmlns:a16="http://schemas.microsoft.com/office/drawing/2014/main" xmlns="" id="{26FA834F-B763-8D41-A103-AFE0FB93CDE4}"/>
              </a:ext>
            </a:extLst>
          </p:cNvPr>
          <p:cNvSpPr txBox="1"/>
          <p:nvPr/>
        </p:nvSpPr>
        <p:spPr>
          <a:xfrm>
            <a:off x="4435642" y="4941748"/>
            <a:ext cx="3320716" cy="369332"/>
          </a:xfrm>
          <a:prstGeom prst="rect">
            <a:avLst/>
          </a:prstGeom>
          <a:noFill/>
        </p:spPr>
        <p:txBody>
          <a:bodyPr wrap="square" rtlCol="0">
            <a:spAutoFit/>
          </a:bodyPr>
          <a:lstStyle/>
          <a:p>
            <a:pPr algn="ctr"/>
            <a:r>
              <a:rPr lang="en-US" b="1" dirty="0">
                <a:solidFill>
                  <a:schemeClr val="bg1"/>
                </a:solidFill>
              </a:rPr>
              <a:t>Gap:  .80 - .43 = .37</a:t>
            </a:r>
          </a:p>
        </p:txBody>
      </p:sp>
      <p:sp>
        <p:nvSpPr>
          <p:cNvPr id="9" name="Rectangle 8">
            <a:extLst>
              <a:ext uri="{FF2B5EF4-FFF2-40B4-BE49-F238E27FC236}">
                <a16:creationId xmlns:a16="http://schemas.microsoft.com/office/drawing/2014/main" xmlns="" id="{D2FA76D9-1532-3944-985E-4C521B15A93A}"/>
              </a:ext>
            </a:extLst>
          </p:cNvPr>
          <p:cNvSpPr/>
          <p:nvPr/>
        </p:nvSpPr>
        <p:spPr>
          <a:xfrm>
            <a:off x="0" y="6550223"/>
            <a:ext cx="7321941" cy="307777"/>
          </a:xfrm>
          <a:prstGeom prst="rect">
            <a:avLst/>
          </a:prstGeom>
        </p:spPr>
        <p:txBody>
          <a:bodyPr wrap="none">
            <a:spAutoFit/>
          </a:bodyPr>
          <a:lstStyle/>
          <a:p>
            <a:r>
              <a:rPr lang="en-US" sz="1400" b="1" dirty="0">
                <a:solidFill>
                  <a:schemeClr val="bg1"/>
                </a:solidFill>
              </a:rPr>
              <a:t> Initial </a:t>
            </a:r>
            <a:r>
              <a:rPr lang="en-US" sz="1400" b="1">
                <a:solidFill>
                  <a:schemeClr val="bg1"/>
                </a:solidFill>
              </a:rPr>
              <a:t>survey response </a:t>
            </a:r>
            <a:r>
              <a:rPr lang="en-US" sz="1400" b="1" dirty="0">
                <a:solidFill>
                  <a:schemeClr val="bg1"/>
                </a:solidFill>
              </a:rPr>
              <a:t>visualizations available at</a:t>
            </a:r>
            <a:r>
              <a:rPr lang="en-US" sz="1400" b="1">
                <a:solidFill>
                  <a:schemeClr val="bg1"/>
                </a:solidFill>
              </a:rPr>
              <a:t>: http://3gne.com:8000/report/ALASKA2018#/</a:t>
            </a:r>
            <a:endParaRPr lang="en-US" sz="1400" b="1" dirty="0">
              <a:solidFill>
                <a:schemeClr val="bg1"/>
              </a:solidFill>
            </a:endParaRPr>
          </a:p>
        </p:txBody>
      </p:sp>
      <p:sp>
        <p:nvSpPr>
          <p:cNvPr id="15" name="TextBox 14"/>
          <p:cNvSpPr txBox="1"/>
          <p:nvPr/>
        </p:nvSpPr>
        <p:spPr>
          <a:xfrm>
            <a:off x="445477" y="5528426"/>
            <a:ext cx="11301046" cy="646331"/>
          </a:xfrm>
          <a:prstGeom prst="rect">
            <a:avLst/>
          </a:prstGeom>
          <a:solidFill>
            <a:srgbClr val="FFFFF4"/>
          </a:solidFill>
          <a:ln w="38100">
            <a:solidFill>
              <a:schemeClr val="tx1"/>
            </a:solidFill>
          </a:ln>
        </p:spPr>
        <p:txBody>
          <a:bodyPr wrap="square" rtlCol="0">
            <a:spAutoFit/>
          </a:bodyPr>
          <a:lstStyle/>
          <a:p>
            <a:r>
              <a:rPr lang="en-US" b="1" i="1" dirty="0"/>
              <a:t>Comments:  Most stakeholders are positive, over 10% are surprisingly negative about leading the world in Arctic knowledge.  Views on the relative ease are bi-modal, with approximately one third positive and two-thirds negative.</a:t>
            </a:r>
          </a:p>
        </p:txBody>
      </p:sp>
      <p:pic>
        <p:nvPicPr>
          <p:cNvPr id="4" name="Picture 3">
            <a:extLst>
              <a:ext uri="{FF2B5EF4-FFF2-40B4-BE49-F238E27FC236}">
                <a16:creationId xmlns:a16="http://schemas.microsoft.com/office/drawing/2014/main" xmlns="" id="{B81BD093-7B60-F344-9608-BD48BD879D08}"/>
              </a:ext>
            </a:extLst>
          </p:cNvPr>
          <p:cNvPicPr>
            <a:picLocks noChangeAspect="1"/>
          </p:cNvPicPr>
          <p:nvPr/>
        </p:nvPicPr>
        <p:blipFill>
          <a:blip r:embed="rId3"/>
          <a:stretch>
            <a:fillRect/>
          </a:stretch>
        </p:blipFill>
        <p:spPr>
          <a:xfrm>
            <a:off x="508000" y="1087807"/>
            <a:ext cx="11176000" cy="3721100"/>
          </a:xfrm>
          <a:prstGeom prst="rect">
            <a:avLst/>
          </a:prstGeom>
        </p:spPr>
      </p:pic>
    </p:spTree>
    <p:extLst>
      <p:ext uri="{BB962C8B-B14F-4D97-AF65-F5344CB8AC3E}">
        <p14:creationId xmlns:p14="http://schemas.microsoft.com/office/powerpoint/2010/main" val="541514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6" name="Rectangle 5"/>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9243AB1-38AE-F142-BCDB-1D1A42098C23}"/>
              </a:ext>
            </a:extLst>
          </p:cNvPr>
          <p:cNvSpPr/>
          <p:nvPr/>
        </p:nvSpPr>
        <p:spPr>
          <a:xfrm>
            <a:off x="0" y="111978"/>
            <a:ext cx="12203575" cy="707886"/>
          </a:xfrm>
          <a:prstGeom prst="rect">
            <a:avLst/>
          </a:prstGeom>
        </p:spPr>
        <p:txBody>
          <a:bodyPr wrap="square">
            <a:spAutoFit/>
          </a:bodyPr>
          <a:lstStyle/>
          <a:p>
            <a:r>
              <a:rPr lang="en-US" sz="2000" dirty="0">
                <a:solidFill>
                  <a:schemeClr val="bg1"/>
                </a:solidFill>
              </a:rPr>
              <a:t>Provocation 1. What if higher education in Alaska led the world in advancing knowledge about all aspects of the Arctic?  (cont.)</a:t>
            </a:r>
          </a:p>
        </p:txBody>
      </p:sp>
      <p:pic>
        <p:nvPicPr>
          <p:cNvPr id="2" name="Picture 1"/>
          <p:cNvPicPr>
            <a:picLocks noChangeAspect="1"/>
          </p:cNvPicPr>
          <p:nvPr/>
        </p:nvPicPr>
        <p:blipFill>
          <a:blip r:embed="rId3"/>
          <a:stretch>
            <a:fillRect/>
          </a:stretch>
        </p:blipFill>
        <p:spPr>
          <a:xfrm>
            <a:off x="1308100" y="954454"/>
            <a:ext cx="9395069" cy="5084115"/>
          </a:xfrm>
          <a:prstGeom prst="rect">
            <a:avLst/>
          </a:prstGeom>
        </p:spPr>
      </p:pic>
      <p:sp>
        <p:nvSpPr>
          <p:cNvPr id="3" name="TextBox 2"/>
          <p:cNvSpPr txBox="1"/>
          <p:nvPr/>
        </p:nvSpPr>
        <p:spPr>
          <a:xfrm>
            <a:off x="410307" y="6119446"/>
            <a:ext cx="11570677" cy="646331"/>
          </a:xfrm>
          <a:prstGeom prst="rect">
            <a:avLst/>
          </a:prstGeom>
          <a:solidFill>
            <a:schemeClr val="bg1"/>
          </a:solidFill>
          <a:ln w="38100">
            <a:solidFill>
              <a:schemeClr val="tx1"/>
            </a:solidFill>
          </a:ln>
        </p:spPr>
        <p:txBody>
          <a:bodyPr wrap="square" rtlCol="0">
            <a:spAutoFit/>
          </a:bodyPr>
          <a:lstStyle/>
          <a:p>
            <a:r>
              <a:rPr lang="en-US" b="1" i="1" dirty="0"/>
              <a:t>Comments:  Arctic leadership by higher education is important to all </a:t>
            </a:r>
            <a:r>
              <a:rPr lang="en-US" b="1" i="1"/>
              <a:t>stakeholder types, </a:t>
            </a:r>
            <a:r>
              <a:rPr lang="en-US" b="1" i="1" dirty="0"/>
              <a:t>but less so to K-12, community college, and industry/business stakeholders </a:t>
            </a:r>
            <a:r>
              <a:rPr lang="mr-IN" b="1" i="1" dirty="0"/>
              <a:t>–</a:t>
            </a:r>
            <a:r>
              <a:rPr lang="en-US" b="1" i="1" dirty="0"/>
              <a:t> all groups who will need additional engagement in the vision. </a:t>
            </a:r>
          </a:p>
        </p:txBody>
      </p:sp>
    </p:spTree>
    <p:extLst>
      <p:ext uri="{BB962C8B-B14F-4D97-AF65-F5344CB8AC3E}">
        <p14:creationId xmlns:p14="http://schemas.microsoft.com/office/powerpoint/2010/main" val="200774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220266"/>
            <a:ext cx="11454063" cy="400110"/>
          </a:xfrm>
          <a:prstGeom prst="rect">
            <a:avLst/>
          </a:prstGeom>
        </p:spPr>
        <p:txBody>
          <a:bodyPr wrap="square">
            <a:spAutoFit/>
          </a:bodyPr>
          <a:lstStyle/>
          <a:p>
            <a:r>
              <a:rPr lang="en-US" sz="2000" dirty="0">
                <a:solidFill>
                  <a:schemeClr val="bg1"/>
                </a:solidFill>
              </a:rPr>
              <a:t>Provocation 2. What if higher education in Alaska was transforming learning across the Arctic?</a:t>
            </a:r>
          </a:p>
        </p:txBody>
      </p:sp>
      <p:sp>
        <p:nvSpPr>
          <p:cNvPr id="6" name="TextBox 5">
            <a:extLst>
              <a:ext uri="{FF2B5EF4-FFF2-40B4-BE49-F238E27FC236}">
                <a16:creationId xmlns:a16="http://schemas.microsoft.com/office/drawing/2014/main" xmlns="" id="{4041A32A-E05E-8740-963B-1BAA5E480513}"/>
              </a:ext>
            </a:extLst>
          </p:cNvPr>
          <p:cNvSpPr txBox="1"/>
          <p:nvPr/>
        </p:nvSpPr>
        <p:spPr>
          <a:xfrm>
            <a:off x="4621090" y="5125035"/>
            <a:ext cx="3320716" cy="369332"/>
          </a:xfrm>
          <a:prstGeom prst="rect">
            <a:avLst/>
          </a:prstGeom>
          <a:noFill/>
        </p:spPr>
        <p:txBody>
          <a:bodyPr wrap="square" rtlCol="0">
            <a:spAutoFit/>
          </a:bodyPr>
          <a:lstStyle/>
          <a:p>
            <a:pPr algn="ctr"/>
            <a:r>
              <a:rPr lang="en-US" b="1" dirty="0">
                <a:solidFill>
                  <a:schemeClr val="bg1"/>
                </a:solidFill>
              </a:rPr>
              <a:t>Gap:  .80 - .30 = .50</a:t>
            </a:r>
          </a:p>
        </p:txBody>
      </p:sp>
      <p:sp>
        <p:nvSpPr>
          <p:cNvPr id="14" name="Rectangle 13">
            <a:extLst>
              <a:ext uri="{FF2B5EF4-FFF2-40B4-BE49-F238E27FC236}">
                <a16:creationId xmlns:a16="http://schemas.microsoft.com/office/drawing/2014/main" xmlns="" id="{D2FA76D9-1532-3944-985E-4C521B15A93A}"/>
              </a:ext>
            </a:extLst>
          </p:cNvPr>
          <p:cNvSpPr/>
          <p:nvPr/>
        </p:nvSpPr>
        <p:spPr>
          <a:xfrm>
            <a:off x="0" y="6550223"/>
            <a:ext cx="7321941" cy="307777"/>
          </a:xfrm>
          <a:prstGeom prst="rect">
            <a:avLst/>
          </a:prstGeom>
        </p:spPr>
        <p:txBody>
          <a:bodyPr wrap="none">
            <a:spAutoFit/>
          </a:bodyPr>
          <a:lstStyle/>
          <a:p>
            <a:r>
              <a:rPr lang="en-US" sz="1400" b="1" dirty="0">
                <a:solidFill>
                  <a:schemeClr val="bg1"/>
                </a:solidFill>
              </a:rPr>
              <a:t> Initial </a:t>
            </a:r>
            <a:r>
              <a:rPr lang="en-US" sz="1400" b="1">
                <a:solidFill>
                  <a:schemeClr val="bg1"/>
                </a:solidFill>
              </a:rPr>
              <a:t>survey response </a:t>
            </a:r>
            <a:r>
              <a:rPr lang="en-US" sz="1400" b="1" dirty="0">
                <a:solidFill>
                  <a:schemeClr val="bg1"/>
                </a:solidFill>
              </a:rPr>
              <a:t>visualizations available at</a:t>
            </a:r>
            <a:r>
              <a:rPr lang="en-US" sz="1400" b="1">
                <a:solidFill>
                  <a:schemeClr val="bg1"/>
                </a:solidFill>
              </a:rPr>
              <a:t>: http://3gne.com:8000/report/ALASKA2018#/</a:t>
            </a:r>
            <a:endParaRPr lang="en-US" sz="1400" b="1" dirty="0">
              <a:solidFill>
                <a:schemeClr val="bg1"/>
              </a:solidFill>
            </a:endParaRPr>
          </a:p>
        </p:txBody>
      </p:sp>
      <p:sp>
        <p:nvSpPr>
          <p:cNvPr id="15" name="TextBox 14"/>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Nearly all stakeholders are positive about transforming learning across the Arctic (with a small pocket of about 5% who are negative).  While some are optimistic that this will not be hard to do, most see it as very difficult.  Over 20% answered either not applicable or do not know.</a:t>
            </a:r>
          </a:p>
        </p:txBody>
      </p:sp>
      <p:pic>
        <p:nvPicPr>
          <p:cNvPr id="2" name="Picture 1">
            <a:extLst>
              <a:ext uri="{FF2B5EF4-FFF2-40B4-BE49-F238E27FC236}">
                <a16:creationId xmlns:a16="http://schemas.microsoft.com/office/drawing/2014/main" xmlns="" id="{286B54A7-7C40-5943-8B02-EF0C114BF7F0}"/>
              </a:ext>
            </a:extLst>
          </p:cNvPr>
          <p:cNvPicPr>
            <a:picLocks noChangeAspect="1"/>
          </p:cNvPicPr>
          <p:nvPr/>
        </p:nvPicPr>
        <p:blipFill>
          <a:blip r:embed="rId3"/>
          <a:stretch>
            <a:fillRect/>
          </a:stretch>
        </p:blipFill>
        <p:spPr>
          <a:xfrm>
            <a:off x="508000" y="1205037"/>
            <a:ext cx="11176000" cy="3721100"/>
          </a:xfrm>
          <a:prstGeom prst="rect">
            <a:avLst/>
          </a:prstGeom>
        </p:spPr>
      </p:pic>
    </p:spTree>
    <p:extLst>
      <p:ext uri="{BB962C8B-B14F-4D97-AF65-F5344CB8AC3E}">
        <p14:creationId xmlns:p14="http://schemas.microsoft.com/office/powerpoint/2010/main" val="3648881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8" name="Rectangle 7"/>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278141"/>
            <a:ext cx="11454063" cy="400110"/>
          </a:xfrm>
          <a:prstGeom prst="rect">
            <a:avLst/>
          </a:prstGeom>
        </p:spPr>
        <p:txBody>
          <a:bodyPr wrap="square">
            <a:spAutoFit/>
          </a:bodyPr>
          <a:lstStyle/>
          <a:p>
            <a:r>
              <a:rPr lang="en-US" sz="2000" dirty="0">
                <a:solidFill>
                  <a:schemeClr val="bg1"/>
                </a:solidFill>
              </a:rPr>
              <a:t>Provocation 2. What if higher education in Alaska was transforming learning across the Arctic? (cont.)</a:t>
            </a:r>
          </a:p>
        </p:txBody>
      </p:sp>
      <p:sp>
        <p:nvSpPr>
          <p:cNvPr id="9" name="TextBox 8"/>
          <p:cNvSpPr txBox="1"/>
          <p:nvPr/>
        </p:nvSpPr>
        <p:spPr>
          <a:xfrm>
            <a:off x="433754" y="6096000"/>
            <a:ext cx="11301046" cy="646331"/>
          </a:xfrm>
          <a:prstGeom prst="rect">
            <a:avLst/>
          </a:prstGeom>
          <a:solidFill>
            <a:schemeClr val="bg1"/>
          </a:solidFill>
          <a:ln w="38100">
            <a:solidFill>
              <a:schemeClr val="tx1"/>
            </a:solidFill>
          </a:ln>
        </p:spPr>
        <p:txBody>
          <a:bodyPr wrap="square" rtlCol="0">
            <a:spAutoFit/>
          </a:bodyPr>
          <a:lstStyle/>
          <a:p>
            <a:r>
              <a:rPr lang="en-US" b="1" i="1" dirty="0"/>
              <a:t>Comments:  This transformational provocation is seen as particularly important by tribal stakeholders and K-12 educators, both of whom are also among those who see it as most difficult.</a:t>
            </a:r>
          </a:p>
        </p:txBody>
      </p:sp>
      <p:pic>
        <p:nvPicPr>
          <p:cNvPr id="2" name="Picture 1"/>
          <p:cNvPicPr>
            <a:picLocks noChangeAspect="1"/>
          </p:cNvPicPr>
          <p:nvPr/>
        </p:nvPicPr>
        <p:blipFill>
          <a:blip r:embed="rId3"/>
          <a:stretch>
            <a:fillRect/>
          </a:stretch>
        </p:blipFill>
        <p:spPr>
          <a:xfrm>
            <a:off x="1396353" y="966999"/>
            <a:ext cx="9822631" cy="5027148"/>
          </a:xfrm>
          <a:prstGeom prst="rect">
            <a:avLst/>
          </a:prstGeom>
        </p:spPr>
      </p:pic>
    </p:spTree>
    <p:extLst>
      <p:ext uri="{BB962C8B-B14F-4D97-AF65-F5344CB8AC3E}">
        <p14:creationId xmlns:p14="http://schemas.microsoft.com/office/powerpoint/2010/main" val="164906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243416"/>
            <a:ext cx="11454063" cy="707886"/>
          </a:xfrm>
          <a:prstGeom prst="rect">
            <a:avLst/>
          </a:prstGeom>
        </p:spPr>
        <p:txBody>
          <a:bodyPr wrap="square">
            <a:spAutoFit/>
          </a:bodyPr>
          <a:lstStyle/>
          <a:p>
            <a:r>
              <a:rPr lang="en-US" sz="2000" dirty="0">
                <a:solidFill>
                  <a:schemeClr val="bg1"/>
                </a:solidFill>
              </a:rPr>
              <a:t>Provocation 3. What if every student coming from K-12 schools was effectively prepared for higher education in Alaska?</a:t>
            </a:r>
            <a:endParaRPr lang="en-US" sz="2800" dirty="0">
              <a:solidFill>
                <a:schemeClr val="bg1"/>
              </a:solidFill>
            </a:endParaRPr>
          </a:p>
        </p:txBody>
      </p:sp>
      <p:sp>
        <p:nvSpPr>
          <p:cNvPr id="6" name="TextBox 5">
            <a:extLst>
              <a:ext uri="{FF2B5EF4-FFF2-40B4-BE49-F238E27FC236}">
                <a16:creationId xmlns:a16="http://schemas.microsoft.com/office/drawing/2014/main" xmlns="" id="{275D2988-A341-1F4D-96F7-5AE8DF3B4ED8}"/>
              </a:ext>
            </a:extLst>
          </p:cNvPr>
          <p:cNvSpPr txBox="1"/>
          <p:nvPr/>
        </p:nvSpPr>
        <p:spPr>
          <a:xfrm>
            <a:off x="4539029" y="5043913"/>
            <a:ext cx="3320716" cy="369332"/>
          </a:xfrm>
          <a:prstGeom prst="rect">
            <a:avLst/>
          </a:prstGeom>
          <a:noFill/>
        </p:spPr>
        <p:txBody>
          <a:bodyPr wrap="square" rtlCol="0">
            <a:spAutoFit/>
          </a:bodyPr>
          <a:lstStyle/>
          <a:p>
            <a:pPr algn="ctr"/>
            <a:r>
              <a:rPr lang="en-US" b="1" dirty="0">
                <a:solidFill>
                  <a:schemeClr val="bg1"/>
                </a:solidFill>
              </a:rPr>
              <a:t>Gap: .90- .19 = .71</a:t>
            </a:r>
          </a:p>
        </p:txBody>
      </p:sp>
      <p:sp>
        <p:nvSpPr>
          <p:cNvPr id="14" name="Rectangle 13">
            <a:extLst>
              <a:ext uri="{FF2B5EF4-FFF2-40B4-BE49-F238E27FC236}">
                <a16:creationId xmlns:a16="http://schemas.microsoft.com/office/drawing/2014/main" xmlns="" id="{D2FA76D9-1532-3944-985E-4C521B15A93A}"/>
              </a:ext>
            </a:extLst>
          </p:cNvPr>
          <p:cNvSpPr/>
          <p:nvPr/>
        </p:nvSpPr>
        <p:spPr>
          <a:xfrm>
            <a:off x="0" y="6550223"/>
            <a:ext cx="7321941" cy="307777"/>
          </a:xfrm>
          <a:prstGeom prst="rect">
            <a:avLst/>
          </a:prstGeom>
        </p:spPr>
        <p:txBody>
          <a:bodyPr wrap="none">
            <a:spAutoFit/>
          </a:bodyPr>
          <a:lstStyle/>
          <a:p>
            <a:r>
              <a:rPr lang="en-US" sz="1400" b="1" dirty="0">
                <a:solidFill>
                  <a:schemeClr val="bg1"/>
                </a:solidFill>
              </a:rPr>
              <a:t> Initial </a:t>
            </a:r>
            <a:r>
              <a:rPr lang="en-US" sz="1400" b="1">
                <a:solidFill>
                  <a:schemeClr val="bg1"/>
                </a:solidFill>
              </a:rPr>
              <a:t>survey response </a:t>
            </a:r>
            <a:r>
              <a:rPr lang="en-US" sz="1400" b="1" dirty="0">
                <a:solidFill>
                  <a:schemeClr val="bg1"/>
                </a:solidFill>
              </a:rPr>
              <a:t>visualizations available at</a:t>
            </a:r>
            <a:r>
              <a:rPr lang="en-US" sz="1400" b="1">
                <a:solidFill>
                  <a:schemeClr val="bg1"/>
                </a:solidFill>
              </a:rPr>
              <a:t>: http://3gne.com:8000/report/ALASKA2018#/</a:t>
            </a:r>
            <a:endParaRPr lang="en-US" sz="1400" b="1" dirty="0">
              <a:solidFill>
                <a:schemeClr val="bg1"/>
              </a:solidFill>
            </a:endParaRPr>
          </a:p>
        </p:txBody>
      </p:sp>
      <p:sp>
        <p:nvSpPr>
          <p:cNvPr id="15" name="TextBox 14"/>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Nearly all stakeholders see K-12 students being effectively prepared for higher education as very important, but nearly all also see this as very difficult to do.  One bright spot is about 5% who do not see it as difficult as most.</a:t>
            </a:r>
          </a:p>
        </p:txBody>
      </p:sp>
      <p:pic>
        <p:nvPicPr>
          <p:cNvPr id="2" name="Picture 1">
            <a:extLst>
              <a:ext uri="{FF2B5EF4-FFF2-40B4-BE49-F238E27FC236}">
                <a16:creationId xmlns:a16="http://schemas.microsoft.com/office/drawing/2014/main" xmlns="" id="{DC2EE9D5-D581-664D-8110-B1806EBF31D1}"/>
              </a:ext>
            </a:extLst>
          </p:cNvPr>
          <p:cNvPicPr>
            <a:picLocks noChangeAspect="1"/>
          </p:cNvPicPr>
          <p:nvPr/>
        </p:nvPicPr>
        <p:blipFill>
          <a:blip r:embed="rId3"/>
          <a:stretch>
            <a:fillRect/>
          </a:stretch>
        </p:blipFill>
        <p:spPr>
          <a:xfrm>
            <a:off x="508000" y="1158145"/>
            <a:ext cx="11176000" cy="3721100"/>
          </a:xfrm>
          <a:prstGeom prst="rect">
            <a:avLst/>
          </a:prstGeom>
        </p:spPr>
      </p:pic>
    </p:spTree>
    <p:extLst>
      <p:ext uri="{BB962C8B-B14F-4D97-AF65-F5344CB8AC3E}">
        <p14:creationId xmlns:p14="http://schemas.microsoft.com/office/powerpoint/2010/main" val="2612616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8" name="Rectangle 7"/>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1"/>
            <a:ext cx="11454063" cy="707886"/>
          </a:xfrm>
          <a:prstGeom prst="rect">
            <a:avLst/>
          </a:prstGeom>
        </p:spPr>
        <p:txBody>
          <a:bodyPr wrap="square">
            <a:spAutoFit/>
          </a:bodyPr>
          <a:lstStyle/>
          <a:p>
            <a:r>
              <a:rPr lang="en-US" sz="2000" dirty="0">
                <a:solidFill>
                  <a:schemeClr val="bg1"/>
                </a:solidFill>
              </a:rPr>
              <a:t>Provocation 3. What if every student coming from K-12 schools was effectively prepared for higher education in Alaska? (cont.)</a:t>
            </a:r>
            <a:endParaRPr lang="en-US" sz="2800" dirty="0">
              <a:solidFill>
                <a:schemeClr val="bg1"/>
              </a:solidFill>
            </a:endParaRPr>
          </a:p>
        </p:txBody>
      </p:sp>
      <p:sp>
        <p:nvSpPr>
          <p:cNvPr id="9" name="TextBox 8"/>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K-12 students being effectively prepared for higher education is important to all stakeholders and is seen by all as very difficult to do. </a:t>
            </a:r>
          </a:p>
        </p:txBody>
      </p:sp>
      <p:pic>
        <p:nvPicPr>
          <p:cNvPr id="2" name="Picture 1"/>
          <p:cNvPicPr>
            <a:picLocks noChangeAspect="1"/>
          </p:cNvPicPr>
          <p:nvPr/>
        </p:nvPicPr>
        <p:blipFill>
          <a:blip r:embed="rId3"/>
          <a:stretch>
            <a:fillRect/>
          </a:stretch>
        </p:blipFill>
        <p:spPr>
          <a:xfrm>
            <a:off x="1328127" y="994633"/>
            <a:ext cx="9339873" cy="5054245"/>
          </a:xfrm>
          <a:prstGeom prst="rect">
            <a:avLst/>
          </a:prstGeom>
        </p:spPr>
      </p:pic>
    </p:spTree>
    <p:extLst>
      <p:ext uri="{BB962C8B-B14F-4D97-AF65-F5344CB8AC3E}">
        <p14:creationId xmlns:p14="http://schemas.microsoft.com/office/powerpoint/2010/main" val="2688219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15" name="Rectangle 14"/>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97118"/>
            <a:ext cx="11454063" cy="707886"/>
          </a:xfrm>
          <a:prstGeom prst="rect">
            <a:avLst/>
          </a:prstGeom>
        </p:spPr>
        <p:txBody>
          <a:bodyPr wrap="square">
            <a:spAutoFit/>
          </a:bodyPr>
          <a:lstStyle/>
          <a:p>
            <a:r>
              <a:rPr lang="en-US" sz="2000" dirty="0">
                <a:solidFill>
                  <a:schemeClr val="bg1"/>
                </a:solidFill>
              </a:rPr>
              <a:t>Provocation 4. What if every K-12 student in Alaska thought of themselves as continuing onto higher education?</a:t>
            </a:r>
          </a:p>
        </p:txBody>
      </p:sp>
      <p:sp>
        <p:nvSpPr>
          <p:cNvPr id="6" name="TextBox 5">
            <a:extLst>
              <a:ext uri="{FF2B5EF4-FFF2-40B4-BE49-F238E27FC236}">
                <a16:creationId xmlns:a16="http://schemas.microsoft.com/office/drawing/2014/main" xmlns="" id="{E9C138B9-05DE-5640-AEE2-6D2981B50156}"/>
              </a:ext>
            </a:extLst>
          </p:cNvPr>
          <p:cNvSpPr txBox="1"/>
          <p:nvPr/>
        </p:nvSpPr>
        <p:spPr>
          <a:xfrm>
            <a:off x="4435642" y="5089667"/>
            <a:ext cx="3320716" cy="369332"/>
          </a:xfrm>
          <a:prstGeom prst="rect">
            <a:avLst/>
          </a:prstGeom>
          <a:noFill/>
        </p:spPr>
        <p:txBody>
          <a:bodyPr wrap="square" rtlCol="0">
            <a:spAutoFit/>
          </a:bodyPr>
          <a:lstStyle/>
          <a:p>
            <a:pPr algn="ctr"/>
            <a:r>
              <a:rPr lang="en-US" b="1" dirty="0">
                <a:solidFill>
                  <a:schemeClr val="bg1"/>
                </a:solidFill>
              </a:rPr>
              <a:t>Gap:  .77 - .23 = .54</a:t>
            </a:r>
          </a:p>
        </p:txBody>
      </p:sp>
      <p:sp>
        <p:nvSpPr>
          <p:cNvPr id="17" name="Rectangle 16">
            <a:extLst>
              <a:ext uri="{FF2B5EF4-FFF2-40B4-BE49-F238E27FC236}">
                <a16:creationId xmlns:a16="http://schemas.microsoft.com/office/drawing/2014/main" xmlns="" id="{D2FA76D9-1532-3944-985E-4C521B15A93A}"/>
              </a:ext>
            </a:extLst>
          </p:cNvPr>
          <p:cNvSpPr/>
          <p:nvPr/>
        </p:nvSpPr>
        <p:spPr>
          <a:xfrm>
            <a:off x="0" y="6550223"/>
            <a:ext cx="7321941" cy="307777"/>
          </a:xfrm>
          <a:prstGeom prst="rect">
            <a:avLst/>
          </a:prstGeom>
        </p:spPr>
        <p:txBody>
          <a:bodyPr wrap="none">
            <a:spAutoFit/>
          </a:bodyPr>
          <a:lstStyle/>
          <a:p>
            <a:r>
              <a:rPr lang="en-US" sz="1400" b="1" dirty="0">
                <a:solidFill>
                  <a:schemeClr val="bg1"/>
                </a:solidFill>
              </a:rPr>
              <a:t> Initial </a:t>
            </a:r>
            <a:r>
              <a:rPr lang="en-US" sz="1400" b="1">
                <a:solidFill>
                  <a:schemeClr val="bg1"/>
                </a:solidFill>
              </a:rPr>
              <a:t>survey response </a:t>
            </a:r>
            <a:r>
              <a:rPr lang="en-US" sz="1400" b="1" dirty="0">
                <a:solidFill>
                  <a:schemeClr val="bg1"/>
                </a:solidFill>
              </a:rPr>
              <a:t>visualizations available at</a:t>
            </a:r>
            <a:r>
              <a:rPr lang="en-US" sz="1400" b="1">
                <a:solidFill>
                  <a:schemeClr val="bg1"/>
                </a:solidFill>
              </a:rPr>
              <a:t>: http://3gne.com:8000/report/ALASKA2018#/</a:t>
            </a:r>
            <a:endParaRPr lang="en-US" sz="1400" b="1" dirty="0">
              <a:solidFill>
                <a:schemeClr val="bg1"/>
              </a:solidFill>
            </a:endParaRPr>
          </a:p>
        </p:txBody>
      </p:sp>
      <p:sp>
        <p:nvSpPr>
          <p:cNvPr id="18" name="TextBox 17"/>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Although most stakeholders are positive about K-12 students seeing themselves as continuing on to higher education, approximately 15% have negative views.  Nearly all stakeholders see this as difficult to do, but small group of around 5% do not see it as so difficult.</a:t>
            </a:r>
          </a:p>
        </p:txBody>
      </p:sp>
      <p:pic>
        <p:nvPicPr>
          <p:cNvPr id="2" name="Picture 1">
            <a:extLst>
              <a:ext uri="{FF2B5EF4-FFF2-40B4-BE49-F238E27FC236}">
                <a16:creationId xmlns:a16="http://schemas.microsoft.com/office/drawing/2014/main" xmlns="" id="{52411F06-0A8E-0849-A88D-167809F4BAA3}"/>
              </a:ext>
            </a:extLst>
          </p:cNvPr>
          <p:cNvPicPr>
            <a:picLocks noChangeAspect="1"/>
          </p:cNvPicPr>
          <p:nvPr/>
        </p:nvPicPr>
        <p:blipFill>
          <a:blip r:embed="rId3"/>
          <a:stretch>
            <a:fillRect/>
          </a:stretch>
        </p:blipFill>
        <p:spPr>
          <a:xfrm>
            <a:off x="457200" y="1136785"/>
            <a:ext cx="11176000" cy="3721100"/>
          </a:xfrm>
          <a:prstGeom prst="rect">
            <a:avLst/>
          </a:prstGeom>
        </p:spPr>
      </p:pic>
    </p:spTree>
    <p:extLst>
      <p:ext uri="{BB962C8B-B14F-4D97-AF65-F5344CB8AC3E}">
        <p14:creationId xmlns:p14="http://schemas.microsoft.com/office/powerpoint/2010/main" val="3042354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uaa.alaska.edu/admissions/_images/_hero-images/Admissions_Summer_1200x5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375"/>
            <a:ext cx="12192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061370"/>
            <a:ext cx="9583838" cy="5796630"/>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82006" y="1160833"/>
            <a:ext cx="9349453" cy="5632311"/>
          </a:xfrm>
          <a:prstGeom prst="rect">
            <a:avLst/>
          </a:prstGeom>
        </p:spPr>
        <p:txBody>
          <a:bodyPr wrap="square">
            <a:spAutoFit/>
          </a:bodyPr>
          <a:lstStyle/>
          <a:p>
            <a:r>
              <a:rPr lang="en-US" b="1" dirty="0">
                <a:solidFill>
                  <a:schemeClr val="bg1"/>
                </a:solidFill>
              </a:rPr>
              <a:t>A cross-section of 132 stakeholders were surveyed about an initiative in which higher education helps to build the Alaska of the future.  The top "must haves" include increased employment opportunities, documented educational outcomes, improved access, increased value of higher education in the community, and student success.  Cultural barriers, funding variability, lack of connectivity and quality with respect to K-12, are seen as </a:t>
            </a:r>
            <a:r>
              <a:rPr lang="en-US" b="1" dirty="0" smtClean="0">
                <a:solidFill>
                  <a:schemeClr val="bg1"/>
                </a:solidFill>
              </a:rPr>
              <a:t>barriers </a:t>
            </a:r>
            <a:r>
              <a:rPr lang="en-US" b="1" dirty="0">
                <a:solidFill>
                  <a:schemeClr val="bg1"/>
                </a:solidFill>
              </a:rPr>
              <a:t>to the “must haves.” </a:t>
            </a:r>
          </a:p>
          <a:p>
            <a:endParaRPr lang="en-US" b="1" dirty="0">
              <a:solidFill>
                <a:schemeClr val="bg1"/>
              </a:solidFill>
            </a:endParaRPr>
          </a:p>
          <a:p>
            <a:r>
              <a:rPr lang="en-US" b="1" dirty="0">
                <a:solidFill>
                  <a:schemeClr val="bg1"/>
                </a:solidFill>
              </a:rPr>
              <a:t>When asked about the importance and difficulty associated with various provocations, the biggest gaps (that is, very important, but very difficult), were economic factors (e.g. What if higher education was able to help Alaska move beyond the boom/bust economic cycles?) and the K-12 system and career transitions (e.g. What if every student coming from K-12 schools was effectively prepared for higher education in Alaska?).   Incentivizing careers for Alaskans as K-12 teachers, serving as the go-to institution for workforce development, and advancing innovation around microsystems/</a:t>
            </a:r>
            <a:r>
              <a:rPr lang="en-US" b="1" dirty="0" err="1">
                <a:solidFill>
                  <a:schemeClr val="bg1"/>
                </a:solidFill>
              </a:rPr>
              <a:t>microgrids</a:t>
            </a:r>
            <a:r>
              <a:rPr lang="en-US" b="1" dirty="0">
                <a:solidFill>
                  <a:schemeClr val="bg1"/>
                </a:solidFill>
              </a:rPr>
              <a:t> are seen as relatively achievable early steps in the transformation process.</a:t>
            </a:r>
          </a:p>
          <a:p>
            <a:endParaRPr lang="en-US" b="1" dirty="0">
              <a:solidFill>
                <a:schemeClr val="bg1"/>
              </a:solidFill>
            </a:endParaRPr>
          </a:p>
          <a:p>
            <a:r>
              <a:rPr lang="en-US" b="1" dirty="0">
                <a:solidFill>
                  <a:schemeClr val="bg1"/>
                </a:solidFill>
              </a:rPr>
              <a:t>Overall, there are high degrees of alignment across stakeholder types in the views on the various provocations.  Some of the provocations were part of an initial survey and others were part of a supplemental survey following two workshops (with a smaller number of respondents, 72, some from people taking the initial survey and some new ones).  The survey was IRB approved (Institutional Review board) to protect human subjects.</a:t>
            </a:r>
          </a:p>
        </p:txBody>
      </p:sp>
      <p:sp>
        <p:nvSpPr>
          <p:cNvPr id="13" name="TextBox 12"/>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UofA</a:t>
            </a:r>
            <a:r>
              <a:rPr lang="en-US" sz="1000" i="1" dirty="0">
                <a:solidFill>
                  <a:schemeClr val="bg1"/>
                </a:solidFill>
              </a:rPr>
              <a:t> Anchorage</a:t>
            </a:r>
          </a:p>
        </p:txBody>
      </p:sp>
      <p:sp>
        <p:nvSpPr>
          <p:cNvPr id="8" name="Title 1">
            <a:extLst>
              <a:ext uri="{FF2B5EF4-FFF2-40B4-BE49-F238E27FC236}">
                <a16:creationId xmlns:a16="http://schemas.microsoft.com/office/drawing/2014/main" xmlns="" id="{1A128CD4-9B45-BB4E-9B74-B4EFA23B1B88}"/>
              </a:ext>
            </a:extLst>
          </p:cNvPr>
          <p:cNvSpPr txBox="1">
            <a:spLocks/>
          </p:cNvSpPr>
          <p:nvPr/>
        </p:nvSpPr>
        <p:spPr>
          <a:xfrm>
            <a:off x="289512" y="29984"/>
            <a:ext cx="9350421" cy="8013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200" b="1">
                <a:solidFill>
                  <a:schemeClr val="bg1"/>
                </a:solidFill>
              </a:rPr>
              <a:t>Executive Summary</a:t>
            </a:r>
            <a:endParaRPr lang="en-US" sz="2800" b="1" dirty="0"/>
          </a:p>
        </p:txBody>
      </p:sp>
    </p:spTree>
    <p:extLst>
      <p:ext uri="{BB962C8B-B14F-4D97-AF65-F5344CB8AC3E}">
        <p14:creationId xmlns:p14="http://schemas.microsoft.com/office/powerpoint/2010/main" val="1953125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8" name="Rectangle 7"/>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38853"/>
            <a:ext cx="11454063" cy="707886"/>
          </a:xfrm>
          <a:prstGeom prst="rect">
            <a:avLst/>
          </a:prstGeom>
        </p:spPr>
        <p:txBody>
          <a:bodyPr wrap="square">
            <a:spAutoFit/>
          </a:bodyPr>
          <a:lstStyle/>
          <a:p>
            <a:r>
              <a:rPr lang="en-US" sz="2000" dirty="0">
                <a:solidFill>
                  <a:schemeClr val="bg1"/>
                </a:solidFill>
              </a:rPr>
              <a:t>Provocation 4. What if every K-12 student in Alaska thought of themselves as continuing onto higher education? (cont.)</a:t>
            </a:r>
          </a:p>
        </p:txBody>
      </p:sp>
      <p:sp>
        <p:nvSpPr>
          <p:cNvPr id="9" name="TextBox 8"/>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Compared to being prepared for higher education, the importance of actually continuing on to higher education is lower, suggesting careful consideration to what people see as relevant alternatives.</a:t>
            </a:r>
          </a:p>
        </p:txBody>
      </p:sp>
      <p:pic>
        <p:nvPicPr>
          <p:cNvPr id="2" name="Picture 1"/>
          <p:cNvPicPr>
            <a:picLocks noChangeAspect="1"/>
          </p:cNvPicPr>
          <p:nvPr/>
        </p:nvPicPr>
        <p:blipFill>
          <a:blip r:embed="rId3"/>
          <a:stretch>
            <a:fillRect/>
          </a:stretch>
        </p:blipFill>
        <p:spPr>
          <a:xfrm>
            <a:off x="1417022" y="942188"/>
            <a:ext cx="9344762" cy="5056891"/>
          </a:xfrm>
          <a:prstGeom prst="rect">
            <a:avLst/>
          </a:prstGeom>
        </p:spPr>
      </p:pic>
    </p:spTree>
    <p:extLst>
      <p:ext uri="{BB962C8B-B14F-4D97-AF65-F5344CB8AC3E}">
        <p14:creationId xmlns:p14="http://schemas.microsoft.com/office/powerpoint/2010/main" val="4044882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13" name="Rectangle 12"/>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92946"/>
            <a:ext cx="11454063" cy="707886"/>
          </a:xfrm>
          <a:prstGeom prst="rect">
            <a:avLst/>
          </a:prstGeom>
        </p:spPr>
        <p:txBody>
          <a:bodyPr wrap="square">
            <a:spAutoFit/>
          </a:bodyPr>
          <a:lstStyle/>
          <a:p>
            <a:r>
              <a:rPr lang="en-US" sz="2000" dirty="0">
                <a:solidFill>
                  <a:schemeClr val="bg1"/>
                </a:solidFill>
              </a:rPr>
              <a:t>Provocation 5. What if every student graduating from higher education in Alaska was able to successfully transition from college to career in Alaska?</a:t>
            </a:r>
          </a:p>
        </p:txBody>
      </p:sp>
      <p:sp>
        <p:nvSpPr>
          <p:cNvPr id="6" name="TextBox 5">
            <a:extLst>
              <a:ext uri="{FF2B5EF4-FFF2-40B4-BE49-F238E27FC236}">
                <a16:creationId xmlns:a16="http://schemas.microsoft.com/office/drawing/2014/main" xmlns="" id="{3BD627DA-5658-7B44-A98F-DD54A979315C}"/>
              </a:ext>
            </a:extLst>
          </p:cNvPr>
          <p:cNvSpPr txBox="1"/>
          <p:nvPr/>
        </p:nvSpPr>
        <p:spPr>
          <a:xfrm>
            <a:off x="4550752" y="4963316"/>
            <a:ext cx="3320716" cy="369332"/>
          </a:xfrm>
          <a:prstGeom prst="rect">
            <a:avLst/>
          </a:prstGeom>
          <a:noFill/>
        </p:spPr>
        <p:txBody>
          <a:bodyPr wrap="square" rtlCol="0">
            <a:spAutoFit/>
          </a:bodyPr>
          <a:lstStyle/>
          <a:p>
            <a:pPr algn="ctr"/>
            <a:r>
              <a:rPr lang="en-US" b="1" dirty="0">
                <a:solidFill>
                  <a:schemeClr val="bg1"/>
                </a:solidFill>
              </a:rPr>
              <a:t>Gap:  .88 - .28 = .60</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7321941" cy="307777"/>
          </a:xfrm>
          <a:prstGeom prst="rect">
            <a:avLst/>
          </a:prstGeom>
        </p:spPr>
        <p:txBody>
          <a:bodyPr wrap="none">
            <a:spAutoFit/>
          </a:bodyPr>
          <a:lstStyle/>
          <a:p>
            <a:r>
              <a:rPr lang="en-US" sz="1400" b="1" dirty="0">
                <a:solidFill>
                  <a:schemeClr val="bg1"/>
                </a:solidFill>
              </a:rPr>
              <a:t> Initial </a:t>
            </a:r>
            <a:r>
              <a:rPr lang="en-US" sz="1400" b="1">
                <a:solidFill>
                  <a:schemeClr val="bg1"/>
                </a:solidFill>
              </a:rPr>
              <a:t>survey response </a:t>
            </a:r>
            <a:r>
              <a:rPr lang="en-US" sz="1400" b="1" dirty="0">
                <a:solidFill>
                  <a:schemeClr val="bg1"/>
                </a:solidFill>
              </a:rPr>
              <a:t>visualizations available at</a:t>
            </a:r>
            <a:r>
              <a:rPr lang="en-US" sz="1400" b="1">
                <a:solidFill>
                  <a:schemeClr val="bg1"/>
                </a:solidFill>
              </a:rPr>
              <a:t>: http://3gne.com:8000/report/ALASKA2018#/</a:t>
            </a:r>
            <a:endParaRPr lang="en-US" sz="1400" b="1" dirty="0">
              <a:solidFill>
                <a:schemeClr val="bg1"/>
              </a:solidFill>
            </a:endParaRPr>
          </a:p>
        </p:txBody>
      </p:sp>
      <p:sp>
        <p:nvSpPr>
          <p:cNvPr id="17" name="TextBox 16"/>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Nearly all stakeholders are very positive about all students being able to transition from college to career.  While most see this as very difficult, there are about 10% who are more positive about this not being so difficult.</a:t>
            </a:r>
          </a:p>
        </p:txBody>
      </p:sp>
      <p:pic>
        <p:nvPicPr>
          <p:cNvPr id="2" name="Picture 1">
            <a:extLst>
              <a:ext uri="{FF2B5EF4-FFF2-40B4-BE49-F238E27FC236}">
                <a16:creationId xmlns:a16="http://schemas.microsoft.com/office/drawing/2014/main" xmlns="" id="{CCADEDDF-0A72-264E-9927-00BCCE8B60D9}"/>
              </a:ext>
            </a:extLst>
          </p:cNvPr>
          <p:cNvPicPr>
            <a:picLocks noChangeAspect="1"/>
          </p:cNvPicPr>
          <p:nvPr/>
        </p:nvPicPr>
        <p:blipFill>
          <a:blip r:embed="rId3"/>
          <a:stretch>
            <a:fillRect/>
          </a:stretch>
        </p:blipFill>
        <p:spPr>
          <a:xfrm>
            <a:off x="508000" y="1084827"/>
            <a:ext cx="11176000" cy="3721100"/>
          </a:xfrm>
          <a:prstGeom prst="rect">
            <a:avLst/>
          </a:prstGeom>
        </p:spPr>
      </p:pic>
    </p:spTree>
    <p:extLst>
      <p:ext uri="{BB962C8B-B14F-4D97-AF65-F5344CB8AC3E}">
        <p14:creationId xmlns:p14="http://schemas.microsoft.com/office/powerpoint/2010/main" val="3124691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58222"/>
            <a:ext cx="11454063" cy="707886"/>
          </a:xfrm>
          <a:prstGeom prst="rect">
            <a:avLst/>
          </a:prstGeom>
        </p:spPr>
        <p:txBody>
          <a:bodyPr wrap="square">
            <a:spAutoFit/>
          </a:bodyPr>
          <a:lstStyle/>
          <a:p>
            <a:r>
              <a:rPr lang="en-US" sz="2000" dirty="0">
                <a:solidFill>
                  <a:schemeClr val="bg1"/>
                </a:solidFill>
              </a:rPr>
              <a:t>Provocation 5. What if every student graduating from higher education in Alaska was able to successfully transition from college to career in Alaska? (cont.)</a:t>
            </a:r>
          </a:p>
        </p:txBody>
      </p:sp>
      <p:sp>
        <p:nvSpPr>
          <p:cNvPr id="8" name="TextBox 7"/>
          <p:cNvSpPr txBox="1"/>
          <p:nvPr/>
        </p:nvSpPr>
        <p:spPr>
          <a:xfrm>
            <a:off x="410308" y="6119446"/>
            <a:ext cx="11301046" cy="369332"/>
          </a:xfrm>
          <a:prstGeom prst="rect">
            <a:avLst/>
          </a:prstGeom>
          <a:solidFill>
            <a:schemeClr val="bg1"/>
          </a:solidFill>
          <a:ln w="38100">
            <a:solidFill>
              <a:schemeClr val="tx1"/>
            </a:solidFill>
          </a:ln>
        </p:spPr>
        <p:txBody>
          <a:bodyPr wrap="square" rtlCol="0">
            <a:spAutoFit/>
          </a:bodyPr>
          <a:lstStyle/>
          <a:p>
            <a:r>
              <a:rPr lang="en-US" b="1" i="1" dirty="0"/>
              <a:t>Comments:  Transitioning from college to career is uniformly seen as important, but difficult to do.</a:t>
            </a:r>
          </a:p>
        </p:txBody>
      </p:sp>
      <p:pic>
        <p:nvPicPr>
          <p:cNvPr id="2" name="Picture 1"/>
          <p:cNvPicPr>
            <a:picLocks noChangeAspect="1"/>
          </p:cNvPicPr>
          <p:nvPr/>
        </p:nvPicPr>
        <p:blipFill>
          <a:blip r:embed="rId3"/>
          <a:stretch>
            <a:fillRect/>
          </a:stretch>
        </p:blipFill>
        <p:spPr>
          <a:xfrm>
            <a:off x="1383461" y="961292"/>
            <a:ext cx="9332716" cy="5050373"/>
          </a:xfrm>
          <a:prstGeom prst="rect">
            <a:avLst/>
          </a:prstGeom>
        </p:spPr>
      </p:pic>
    </p:spTree>
    <p:extLst>
      <p:ext uri="{BB962C8B-B14F-4D97-AF65-F5344CB8AC3E}">
        <p14:creationId xmlns:p14="http://schemas.microsoft.com/office/powerpoint/2010/main" val="686597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8"/>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873888"/>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92945"/>
            <a:ext cx="11454063" cy="707886"/>
          </a:xfrm>
          <a:prstGeom prst="rect">
            <a:avLst/>
          </a:prstGeom>
        </p:spPr>
        <p:txBody>
          <a:bodyPr wrap="square">
            <a:spAutoFit/>
          </a:bodyPr>
          <a:lstStyle/>
          <a:p>
            <a:r>
              <a:rPr lang="en-US" sz="2000" dirty="0">
                <a:solidFill>
                  <a:schemeClr val="bg1"/>
                </a:solidFill>
              </a:rPr>
              <a:t>Provocation 6. What if positive core values of indigenous cultures were interwoven throughout the higher education experience in Alaska?</a:t>
            </a:r>
          </a:p>
        </p:txBody>
      </p:sp>
      <p:sp>
        <p:nvSpPr>
          <p:cNvPr id="6" name="TextBox 5">
            <a:extLst>
              <a:ext uri="{FF2B5EF4-FFF2-40B4-BE49-F238E27FC236}">
                <a16:creationId xmlns:a16="http://schemas.microsoft.com/office/drawing/2014/main" xmlns="" id="{7371D6AD-BF68-C241-A0DA-3C7EA60BFE06}"/>
              </a:ext>
            </a:extLst>
          </p:cNvPr>
          <p:cNvSpPr txBox="1"/>
          <p:nvPr/>
        </p:nvSpPr>
        <p:spPr>
          <a:xfrm>
            <a:off x="4621090" y="4976137"/>
            <a:ext cx="3320716" cy="369332"/>
          </a:xfrm>
          <a:prstGeom prst="rect">
            <a:avLst/>
          </a:prstGeom>
          <a:noFill/>
        </p:spPr>
        <p:txBody>
          <a:bodyPr wrap="square" rtlCol="0">
            <a:spAutoFit/>
          </a:bodyPr>
          <a:lstStyle/>
          <a:p>
            <a:pPr algn="ctr"/>
            <a:r>
              <a:rPr lang="en-US" b="1" dirty="0">
                <a:solidFill>
                  <a:schemeClr val="bg1"/>
                </a:solidFill>
              </a:rPr>
              <a:t>Gap:  .72 - .45 = .37</a:t>
            </a:r>
          </a:p>
        </p:txBody>
      </p:sp>
      <p:sp>
        <p:nvSpPr>
          <p:cNvPr id="17" name="Rectangle 16">
            <a:extLst>
              <a:ext uri="{FF2B5EF4-FFF2-40B4-BE49-F238E27FC236}">
                <a16:creationId xmlns:a16="http://schemas.microsoft.com/office/drawing/2014/main" xmlns="" id="{D2FA76D9-1532-3944-985E-4C521B15A93A}"/>
              </a:ext>
            </a:extLst>
          </p:cNvPr>
          <p:cNvSpPr/>
          <p:nvPr/>
        </p:nvSpPr>
        <p:spPr>
          <a:xfrm>
            <a:off x="0" y="6550223"/>
            <a:ext cx="7321941" cy="307777"/>
          </a:xfrm>
          <a:prstGeom prst="rect">
            <a:avLst/>
          </a:prstGeom>
        </p:spPr>
        <p:txBody>
          <a:bodyPr wrap="none">
            <a:spAutoFit/>
          </a:bodyPr>
          <a:lstStyle/>
          <a:p>
            <a:r>
              <a:rPr lang="en-US" sz="1400" b="1" dirty="0">
                <a:solidFill>
                  <a:schemeClr val="bg1"/>
                </a:solidFill>
              </a:rPr>
              <a:t> Initial </a:t>
            </a:r>
            <a:r>
              <a:rPr lang="en-US" sz="1400" b="1">
                <a:solidFill>
                  <a:schemeClr val="bg1"/>
                </a:solidFill>
              </a:rPr>
              <a:t>survey response </a:t>
            </a:r>
            <a:r>
              <a:rPr lang="en-US" sz="1400" b="1" dirty="0">
                <a:solidFill>
                  <a:schemeClr val="bg1"/>
                </a:solidFill>
              </a:rPr>
              <a:t>visualizations available at</a:t>
            </a:r>
            <a:r>
              <a:rPr lang="en-US" sz="1400" b="1">
                <a:solidFill>
                  <a:schemeClr val="bg1"/>
                </a:solidFill>
              </a:rPr>
              <a:t>: http://3gne.com:8000/report/ALASKA2018#/</a:t>
            </a:r>
            <a:endParaRPr lang="en-US" sz="1400" b="1" dirty="0">
              <a:solidFill>
                <a:schemeClr val="bg1"/>
              </a:solidFill>
            </a:endParaRPr>
          </a:p>
        </p:txBody>
      </p:sp>
      <p:sp>
        <p:nvSpPr>
          <p:cNvPr id="18" name="TextBox 17"/>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Although a majority of stakeholders are positive regarding indigenous culture values being interwoven in higher education, approximately 10% are strongly negative.  This split needs to be more fully understood.  Stakeholders are split in their views of how difficult it will be to do this, with over 10% non responses.</a:t>
            </a:r>
          </a:p>
        </p:txBody>
      </p:sp>
      <p:pic>
        <p:nvPicPr>
          <p:cNvPr id="2" name="Picture 1">
            <a:extLst>
              <a:ext uri="{FF2B5EF4-FFF2-40B4-BE49-F238E27FC236}">
                <a16:creationId xmlns:a16="http://schemas.microsoft.com/office/drawing/2014/main" xmlns="" id="{44EEBBBB-408C-F545-94EC-7A8F4BDC64F8}"/>
              </a:ext>
            </a:extLst>
          </p:cNvPr>
          <p:cNvPicPr>
            <a:picLocks noChangeAspect="1"/>
          </p:cNvPicPr>
          <p:nvPr/>
        </p:nvPicPr>
        <p:blipFill>
          <a:blip r:embed="rId3"/>
          <a:stretch>
            <a:fillRect/>
          </a:stretch>
        </p:blipFill>
        <p:spPr>
          <a:xfrm>
            <a:off x="534736" y="1144847"/>
            <a:ext cx="11176000" cy="3721100"/>
          </a:xfrm>
          <a:prstGeom prst="rect">
            <a:avLst/>
          </a:prstGeom>
        </p:spPr>
      </p:pic>
    </p:spTree>
    <p:extLst>
      <p:ext uri="{BB962C8B-B14F-4D97-AF65-F5344CB8AC3E}">
        <p14:creationId xmlns:p14="http://schemas.microsoft.com/office/powerpoint/2010/main" val="2521445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1"/>
            <a:ext cx="11454063" cy="707886"/>
          </a:xfrm>
          <a:prstGeom prst="rect">
            <a:avLst/>
          </a:prstGeom>
        </p:spPr>
        <p:txBody>
          <a:bodyPr wrap="square">
            <a:spAutoFit/>
          </a:bodyPr>
          <a:lstStyle/>
          <a:p>
            <a:r>
              <a:rPr lang="en-US" sz="2000" dirty="0">
                <a:solidFill>
                  <a:schemeClr val="bg1"/>
                </a:solidFill>
              </a:rPr>
              <a:t>Provocation 6. What if positive core values of indigenous cultures were interwoven throughout the higher education experience in Alaska? (cont.)</a:t>
            </a:r>
          </a:p>
        </p:txBody>
      </p:sp>
      <p:sp>
        <p:nvSpPr>
          <p:cNvPr id="8" name="TextBox 7"/>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Tribal stakeholders see the need to interweave indigenous culture into higher education as very important, while other stakeholders do not feel as strongly, possibly pointing to subtle divides on this issue.  </a:t>
            </a:r>
          </a:p>
        </p:txBody>
      </p:sp>
      <p:pic>
        <p:nvPicPr>
          <p:cNvPr id="2" name="Picture 1"/>
          <p:cNvPicPr>
            <a:picLocks noChangeAspect="1"/>
          </p:cNvPicPr>
          <p:nvPr/>
        </p:nvPicPr>
        <p:blipFill>
          <a:blip r:embed="rId3"/>
          <a:stretch>
            <a:fillRect/>
          </a:stretch>
        </p:blipFill>
        <p:spPr>
          <a:xfrm>
            <a:off x="1664676" y="1000725"/>
            <a:ext cx="9186635" cy="5034090"/>
          </a:xfrm>
          <a:prstGeom prst="rect">
            <a:avLst/>
          </a:prstGeom>
        </p:spPr>
      </p:pic>
    </p:spTree>
    <p:extLst>
      <p:ext uri="{BB962C8B-B14F-4D97-AF65-F5344CB8AC3E}">
        <p14:creationId xmlns:p14="http://schemas.microsoft.com/office/powerpoint/2010/main" val="483301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51343"/>
            <a:ext cx="11751297" cy="1015663"/>
          </a:xfrm>
          <a:prstGeom prst="rect">
            <a:avLst/>
          </a:prstGeom>
        </p:spPr>
        <p:txBody>
          <a:bodyPr wrap="square">
            <a:spAutoFit/>
          </a:bodyPr>
          <a:lstStyle/>
          <a:p>
            <a:r>
              <a:rPr lang="en-US" sz="2000" dirty="0">
                <a:solidFill>
                  <a:schemeClr val="bg1"/>
                </a:solidFill>
              </a:rPr>
              <a:t>Provocation 7. What if indigenous traditions of self-sufficiency, innovation, and hard work were combined with access to new technology in ways that enabled people to make what they need locally and to advance the frontiers of new technology in ways relevant to Alaska?</a:t>
            </a:r>
          </a:p>
        </p:txBody>
      </p:sp>
      <p:sp>
        <p:nvSpPr>
          <p:cNvPr id="6" name="TextBox 5">
            <a:extLst>
              <a:ext uri="{FF2B5EF4-FFF2-40B4-BE49-F238E27FC236}">
                <a16:creationId xmlns:a16="http://schemas.microsoft.com/office/drawing/2014/main" xmlns="" id="{3E46D88E-3550-6741-BA3C-DA34579D5D89}"/>
              </a:ext>
            </a:extLst>
          </p:cNvPr>
          <p:cNvSpPr txBox="1"/>
          <p:nvPr/>
        </p:nvSpPr>
        <p:spPr>
          <a:xfrm>
            <a:off x="4679706" y="5102211"/>
            <a:ext cx="3320716" cy="369332"/>
          </a:xfrm>
          <a:prstGeom prst="rect">
            <a:avLst/>
          </a:prstGeom>
          <a:noFill/>
        </p:spPr>
        <p:txBody>
          <a:bodyPr wrap="square" rtlCol="0">
            <a:spAutoFit/>
          </a:bodyPr>
          <a:lstStyle/>
          <a:p>
            <a:pPr algn="ctr"/>
            <a:r>
              <a:rPr lang="en-US" b="1" dirty="0">
                <a:solidFill>
                  <a:schemeClr val="bg1"/>
                </a:solidFill>
              </a:rPr>
              <a:t>Gap:  .78 - .31 = .47</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7321941" cy="307777"/>
          </a:xfrm>
          <a:prstGeom prst="rect">
            <a:avLst/>
          </a:prstGeom>
        </p:spPr>
        <p:txBody>
          <a:bodyPr wrap="none">
            <a:spAutoFit/>
          </a:bodyPr>
          <a:lstStyle/>
          <a:p>
            <a:r>
              <a:rPr lang="en-US" sz="1400" b="1" dirty="0">
                <a:solidFill>
                  <a:schemeClr val="bg1"/>
                </a:solidFill>
              </a:rPr>
              <a:t> Initial </a:t>
            </a:r>
            <a:r>
              <a:rPr lang="en-US" sz="1400" b="1">
                <a:solidFill>
                  <a:schemeClr val="bg1"/>
                </a:solidFill>
              </a:rPr>
              <a:t>survey response </a:t>
            </a:r>
            <a:r>
              <a:rPr lang="en-US" sz="1400" b="1" dirty="0">
                <a:solidFill>
                  <a:schemeClr val="bg1"/>
                </a:solidFill>
              </a:rPr>
              <a:t>visualizations available at</a:t>
            </a:r>
            <a:r>
              <a:rPr lang="en-US" sz="1400" b="1">
                <a:solidFill>
                  <a:schemeClr val="bg1"/>
                </a:solidFill>
              </a:rPr>
              <a:t>: http://3gne.com:8000/report/ALASKA2018#/</a:t>
            </a:r>
            <a:endParaRPr lang="en-US" sz="1400" b="1" dirty="0">
              <a:solidFill>
                <a:schemeClr val="bg1"/>
              </a:solidFill>
            </a:endParaRPr>
          </a:p>
        </p:txBody>
      </p:sp>
      <p:sp>
        <p:nvSpPr>
          <p:cNvPr id="17" name="TextBox 16"/>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Most stakeholders are positive about this approach to technology, self-sufficiency and indigenous traditions, but some are negative or non-responding.  Most see this as very difficult, but over 10% are somewhat positive and more than 15% chose not to respond.</a:t>
            </a:r>
          </a:p>
        </p:txBody>
      </p:sp>
      <p:pic>
        <p:nvPicPr>
          <p:cNvPr id="2" name="Picture 1">
            <a:extLst>
              <a:ext uri="{FF2B5EF4-FFF2-40B4-BE49-F238E27FC236}">
                <a16:creationId xmlns:a16="http://schemas.microsoft.com/office/drawing/2014/main" xmlns="" id="{F3E412AE-F67F-4646-8FF9-7A617C1D20FF}"/>
              </a:ext>
            </a:extLst>
          </p:cNvPr>
          <p:cNvPicPr>
            <a:picLocks noChangeAspect="1"/>
          </p:cNvPicPr>
          <p:nvPr/>
        </p:nvPicPr>
        <p:blipFill>
          <a:blip r:embed="rId3"/>
          <a:stretch>
            <a:fillRect/>
          </a:stretch>
        </p:blipFill>
        <p:spPr>
          <a:xfrm>
            <a:off x="508000" y="1172715"/>
            <a:ext cx="11176000" cy="3721100"/>
          </a:xfrm>
          <a:prstGeom prst="rect">
            <a:avLst/>
          </a:prstGeom>
        </p:spPr>
      </p:pic>
    </p:spTree>
    <p:extLst>
      <p:ext uri="{BB962C8B-B14F-4D97-AF65-F5344CB8AC3E}">
        <p14:creationId xmlns:p14="http://schemas.microsoft.com/office/powerpoint/2010/main" val="3621771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57752"/>
            <a:ext cx="11716791" cy="1015663"/>
          </a:xfrm>
          <a:prstGeom prst="rect">
            <a:avLst/>
          </a:prstGeom>
        </p:spPr>
        <p:txBody>
          <a:bodyPr wrap="square">
            <a:spAutoFit/>
          </a:bodyPr>
          <a:lstStyle/>
          <a:p>
            <a:r>
              <a:rPr lang="en-US" sz="2000" dirty="0">
                <a:solidFill>
                  <a:schemeClr val="bg1"/>
                </a:solidFill>
              </a:rPr>
              <a:t>Provocation 7. What if indigenous traditions of self-sufficiency, innovation, and hard work were combined with access to new technology in ways that enabled people to make what they need locally and to advance the frontiers of new technology in ways relevant to Alaska? (cont.)</a:t>
            </a:r>
          </a:p>
        </p:txBody>
      </p:sp>
      <p:sp>
        <p:nvSpPr>
          <p:cNvPr id="8" name="TextBox 7"/>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The earlier responses on indigenous culture (provocation number 6) are tempered somewhat when joined with issues of new technology and self-sufficiency.</a:t>
            </a:r>
          </a:p>
        </p:txBody>
      </p:sp>
      <p:pic>
        <p:nvPicPr>
          <p:cNvPr id="2" name="Picture 1"/>
          <p:cNvPicPr>
            <a:picLocks noChangeAspect="1"/>
          </p:cNvPicPr>
          <p:nvPr/>
        </p:nvPicPr>
        <p:blipFill>
          <a:blip r:embed="rId4"/>
          <a:stretch>
            <a:fillRect/>
          </a:stretch>
        </p:blipFill>
        <p:spPr>
          <a:xfrm>
            <a:off x="1650726" y="993080"/>
            <a:ext cx="9204843" cy="5044068"/>
          </a:xfrm>
          <a:prstGeom prst="rect">
            <a:avLst/>
          </a:prstGeom>
        </p:spPr>
      </p:pic>
    </p:spTree>
    <p:extLst>
      <p:ext uri="{BB962C8B-B14F-4D97-AF65-F5344CB8AC3E}">
        <p14:creationId xmlns:p14="http://schemas.microsoft.com/office/powerpoint/2010/main" val="2297863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2"/>
            <a:ext cx="11454063" cy="707886"/>
          </a:xfrm>
          <a:prstGeom prst="rect">
            <a:avLst/>
          </a:prstGeom>
        </p:spPr>
        <p:txBody>
          <a:bodyPr wrap="square">
            <a:spAutoFit/>
          </a:bodyPr>
          <a:lstStyle/>
          <a:p>
            <a:r>
              <a:rPr lang="en-US" sz="2000" dirty="0">
                <a:solidFill>
                  <a:schemeClr val="bg1"/>
                </a:solidFill>
              </a:rPr>
              <a:t>Provocation 8. What if every generation of students coming out of higher education was deeply committed to be an effective steward of the Arctic environment? </a:t>
            </a:r>
          </a:p>
        </p:txBody>
      </p:sp>
      <p:sp>
        <p:nvSpPr>
          <p:cNvPr id="6" name="TextBox 5">
            <a:extLst>
              <a:ext uri="{FF2B5EF4-FFF2-40B4-BE49-F238E27FC236}">
                <a16:creationId xmlns:a16="http://schemas.microsoft.com/office/drawing/2014/main" xmlns="" id="{CC3B1501-432F-0F46-8BBC-0EEDDD605E14}"/>
              </a:ext>
            </a:extLst>
          </p:cNvPr>
          <p:cNvSpPr txBox="1"/>
          <p:nvPr/>
        </p:nvSpPr>
        <p:spPr>
          <a:xfrm>
            <a:off x="4597644" y="5042775"/>
            <a:ext cx="3320716" cy="369332"/>
          </a:xfrm>
          <a:prstGeom prst="rect">
            <a:avLst/>
          </a:prstGeom>
          <a:noFill/>
        </p:spPr>
        <p:txBody>
          <a:bodyPr wrap="square" rtlCol="0">
            <a:spAutoFit/>
          </a:bodyPr>
          <a:lstStyle/>
          <a:p>
            <a:pPr algn="ctr"/>
            <a:r>
              <a:rPr lang="en-US" b="1" dirty="0">
                <a:solidFill>
                  <a:schemeClr val="bg1"/>
                </a:solidFill>
              </a:rPr>
              <a:t>Gap:  .75 - .33 = .42</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7321941" cy="307777"/>
          </a:xfrm>
          <a:prstGeom prst="rect">
            <a:avLst/>
          </a:prstGeom>
        </p:spPr>
        <p:txBody>
          <a:bodyPr wrap="none">
            <a:spAutoFit/>
          </a:bodyPr>
          <a:lstStyle/>
          <a:p>
            <a:r>
              <a:rPr lang="en-US" sz="1400" b="1" dirty="0">
                <a:solidFill>
                  <a:schemeClr val="bg1"/>
                </a:solidFill>
              </a:rPr>
              <a:t> Initial </a:t>
            </a:r>
            <a:r>
              <a:rPr lang="en-US" sz="1400" b="1">
                <a:solidFill>
                  <a:schemeClr val="bg1"/>
                </a:solidFill>
              </a:rPr>
              <a:t>survey response </a:t>
            </a:r>
            <a:r>
              <a:rPr lang="en-US" sz="1400" b="1" dirty="0">
                <a:solidFill>
                  <a:schemeClr val="bg1"/>
                </a:solidFill>
              </a:rPr>
              <a:t>visualizations available at</a:t>
            </a:r>
            <a:r>
              <a:rPr lang="en-US" sz="1400" b="1">
                <a:solidFill>
                  <a:schemeClr val="bg1"/>
                </a:solidFill>
              </a:rPr>
              <a:t>: http://3gne.com:8000/report/ALASKA2018#/</a:t>
            </a:r>
            <a:endParaRPr lang="en-US" sz="1400" b="1" dirty="0">
              <a:solidFill>
                <a:schemeClr val="bg1"/>
              </a:solidFill>
            </a:endParaRPr>
          </a:p>
        </p:txBody>
      </p:sp>
      <p:sp>
        <p:nvSpPr>
          <p:cNvPr id="17" name="TextBox 16"/>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While most stakeholders are very positive about students being committed stewarding the Arctic environment, a subset of over 10% have strong negative views.  Views are bimodal on difficulty, with approximately two-thirds seeing this as very difficult and approximately one third seeing as less difficult.  </a:t>
            </a:r>
          </a:p>
        </p:txBody>
      </p:sp>
      <p:pic>
        <p:nvPicPr>
          <p:cNvPr id="2" name="Picture 1">
            <a:extLst>
              <a:ext uri="{FF2B5EF4-FFF2-40B4-BE49-F238E27FC236}">
                <a16:creationId xmlns:a16="http://schemas.microsoft.com/office/drawing/2014/main" xmlns="" id="{A3E476EA-1C32-144C-923D-62624637DAAB}"/>
              </a:ext>
            </a:extLst>
          </p:cNvPr>
          <p:cNvPicPr>
            <a:picLocks noChangeAspect="1"/>
          </p:cNvPicPr>
          <p:nvPr/>
        </p:nvPicPr>
        <p:blipFill>
          <a:blip r:embed="rId3"/>
          <a:stretch>
            <a:fillRect/>
          </a:stretch>
        </p:blipFill>
        <p:spPr>
          <a:xfrm>
            <a:off x="508000" y="1205356"/>
            <a:ext cx="11176000" cy="3721100"/>
          </a:xfrm>
          <a:prstGeom prst="rect">
            <a:avLst/>
          </a:prstGeom>
        </p:spPr>
      </p:pic>
    </p:spTree>
    <p:extLst>
      <p:ext uri="{BB962C8B-B14F-4D97-AF65-F5344CB8AC3E}">
        <p14:creationId xmlns:p14="http://schemas.microsoft.com/office/powerpoint/2010/main" val="1363208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16095"/>
            <a:ext cx="11454063" cy="707886"/>
          </a:xfrm>
          <a:prstGeom prst="rect">
            <a:avLst/>
          </a:prstGeom>
        </p:spPr>
        <p:txBody>
          <a:bodyPr wrap="square">
            <a:spAutoFit/>
          </a:bodyPr>
          <a:lstStyle/>
          <a:p>
            <a:r>
              <a:rPr lang="en-US" sz="2000" dirty="0">
                <a:solidFill>
                  <a:schemeClr val="bg1"/>
                </a:solidFill>
              </a:rPr>
              <a:t>Provocation 8. What if every generation of students coming out of higher education was deeply committed to be an effective steward of the arctic environment?  (cont.)</a:t>
            </a:r>
          </a:p>
        </p:txBody>
      </p:sp>
      <p:sp>
        <p:nvSpPr>
          <p:cNvPr id="8" name="TextBox 7"/>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Stewardship of the arctic environment by every generation varies in perceived importance and perceived difficulty, interestingly with the lowest importance among government, industry, and students as stakeholders.  </a:t>
            </a:r>
          </a:p>
        </p:txBody>
      </p:sp>
      <p:pic>
        <p:nvPicPr>
          <p:cNvPr id="2" name="Picture 1"/>
          <p:cNvPicPr>
            <a:picLocks noChangeAspect="1"/>
          </p:cNvPicPr>
          <p:nvPr/>
        </p:nvPicPr>
        <p:blipFill>
          <a:blip r:embed="rId3"/>
          <a:stretch>
            <a:fillRect/>
          </a:stretch>
        </p:blipFill>
        <p:spPr>
          <a:xfrm>
            <a:off x="1594338" y="934672"/>
            <a:ext cx="9378462" cy="5075128"/>
          </a:xfrm>
          <a:prstGeom prst="rect">
            <a:avLst/>
          </a:prstGeom>
        </p:spPr>
      </p:pic>
    </p:spTree>
    <p:extLst>
      <p:ext uri="{BB962C8B-B14F-4D97-AF65-F5344CB8AC3E}">
        <p14:creationId xmlns:p14="http://schemas.microsoft.com/office/powerpoint/2010/main" val="1084515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31007"/>
            <a:ext cx="11454063" cy="707886"/>
          </a:xfrm>
          <a:prstGeom prst="rect">
            <a:avLst/>
          </a:prstGeom>
        </p:spPr>
        <p:txBody>
          <a:bodyPr wrap="square">
            <a:spAutoFit/>
          </a:bodyPr>
          <a:lstStyle/>
          <a:p>
            <a:r>
              <a:rPr lang="en-US" sz="2000">
                <a:solidFill>
                  <a:schemeClr val="bg1"/>
                </a:solidFill>
              </a:rPr>
              <a:t>Provocation 9</a:t>
            </a:r>
            <a:r>
              <a:rPr lang="en-US" sz="2000" dirty="0">
                <a:solidFill>
                  <a:schemeClr val="bg1"/>
                </a:solidFill>
              </a:rPr>
              <a:t>. What if higher education was able to help Alaska move beyond the boom/bust economic cycles?</a:t>
            </a:r>
          </a:p>
        </p:txBody>
      </p:sp>
      <p:sp>
        <p:nvSpPr>
          <p:cNvPr id="6" name="TextBox 5">
            <a:extLst>
              <a:ext uri="{FF2B5EF4-FFF2-40B4-BE49-F238E27FC236}">
                <a16:creationId xmlns:a16="http://schemas.microsoft.com/office/drawing/2014/main" xmlns="" id="{F992E446-0898-3A4F-9789-0143E3618643}"/>
              </a:ext>
            </a:extLst>
          </p:cNvPr>
          <p:cNvSpPr txBox="1"/>
          <p:nvPr/>
        </p:nvSpPr>
        <p:spPr>
          <a:xfrm>
            <a:off x="4574198" y="5019328"/>
            <a:ext cx="3320716" cy="369332"/>
          </a:xfrm>
          <a:prstGeom prst="rect">
            <a:avLst/>
          </a:prstGeom>
          <a:noFill/>
        </p:spPr>
        <p:txBody>
          <a:bodyPr wrap="square" rtlCol="0">
            <a:spAutoFit/>
          </a:bodyPr>
          <a:lstStyle/>
          <a:p>
            <a:pPr algn="ctr"/>
            <a:r>
              <a:rPr lang="en-US" b="1" dirty="0">
                <a:solidFill>
                  <a:schemeClr val="bg1"/>
                </a:solidFill>
              </a:rPr>
              <a:t>Gap:  .94 - .20 = .74</a:t>
            </a:r>
          </a:p>
        </p:txBody>
      </p:sp>
      <p:sp>
        <p:nvSpPr>
          <p:cNvPr id="15" name="Rectangle 14">
            <a:extLst>
              <a:ext uri="{FF2B5EF4-FFF2-40B4-BE49-F238E27FC236}">
                <a16:creationId xmlns:a16="http://schemas.microsoft.com/office/drawing/2014/main" xmlns="" id="{D2FA76D9-1532-3944-985E-4C521B15A93A}"/>
              </a:ext>
            </a:extLst>
          </p:cNvPr>
          <p:cNvSpPr/>
          <p:nvPr/>
        </p:nvSpPr>
        <p:spPr>
          <a:xfrm>
            <a:off x="0" y="6550223"/>
            <a:ext cx="7321941" cy="307777"/>
          </a:xfrm>
          <a:prstGeom prst="rect">
            <a:avLst/>
          </a:prstGeom>
        </p:spPr>
        <p:txBody>
          <a:bodyPr wrap="none">
            <a:spAutoFit/>
          </a:bodyPr>
          <a:lstStyle/>
          <a:p>
            <a:r>
              <a:rPr lang="en-US" sz="1400" b="1" dirty="0">
                <a:solidFill>
                  <a:schemeClr val="bg1"/>
                </a:solidFill>
              </a:rPr>
              <a:t> Initial </a:t>
            </a:r>
            <a:r>
              <a:rPr lang="en-US" sz="1400" b="1">
                <a:solidFill>
                  <a:schemeClr val="bg1"/>
                </a:solidFill>
              </a:rPr>
              <a:t>survey response </a:t>
            </a:r>
            <a:r>
              <a:rPr lang="en-US" sz="1400" b="1" dirty="0">
                <a:solidFill>
                  <a:schemeClr val="bg1"/>
                </a:solidFill>
              </a:rPr>
              <a:t>visualizations available at</a:t>
            </a:r>
            <a:r>
              <a:rPr lang="en-US" sz="1400" b="1">
                <a:solidFill>
                  <a:schemeClr val="bg1"/>
                </a:solidFill>
              </a:rPr>
              <a:t>: http://3gne.com:8000/report/ALASKA2018#/</a:t>
            </a:r>
            <a:endParaRPr lang="en-US" sz="1400" b="1" dirty="0">
              <a:solidFill>
                <a:schemeClr val="bg1"/>
              </a:solidFill>
            </a:endParaRPr>
          </a:p>
        </p:txBody>
      </p:sp>
      <p:sp>
        <p:nvSpPr>
          <p:cNvPr id="16" name="TextBox 15"/>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All responding stakeholders are very positive on the importance of moving beyond boom/bust economic cycles, though over a quarter responded do not know or not applicable.  An even higher number of stakeholders did not respond on difficulty, but nearly all who did so saw this as very difficult to do. </a:t>
            </a:r>
          </a:p>
        </p:txBody>
      </p:sp>
      <p:pic>
        <p:nvPicPr>
          <p:cNvPr id="2" name="Picture 1">
            <a:extLst>
              <a:ext uri="{FF2B5EF4-FFF2-40B4-BE49-F238E27FC236}">
                <a16:creationId xmlns:a16="http://schemas.microsoft.com/office/drawing/2014/main" xmlns="" id="{4273B86B-AB8B-B44C-B508-18B8081966FF}"/>
              </a:ext>
            </a:extLst>
          </p:cNvPr>
          <p:cNvPicPr>
            <a:picLocks noChangeAspect="1"/>
          </p:cNvPicPr>
          <p:nvPr/>
        </p:nvPicPr>
        <p:blipFill>
          <a:blip r:embed="rId3"/>
          <a:stretch>
            <a:fillRect/>
          </a:stretch>
        </p:blipFill>
        <p:spPr>
          <a:xfrm>
            <a:off x="508000" y="1158462"/>
            <a:ext cx="11176000" cy="3721100"/>
          </a:xfrm>
          <a:prstGeom prst="rect">
            <a:avLst/>
          </a:prstGeom>
        </p:spPr>
      </p:pic>
    </p:spTree>
    <p:extLst>
      <p:ext uri="{BB962C8B-B14F-4D97-AF65-F5344CB8AC3E}">
        <p14:creationId xmlns:p14="http://schemas.microsoft.com/office/powerpoint/2010/main" val="3506491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4572"/>
            <a:ext cx="12189905" cy="3553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UofA</a:t>
            </a:r>
            <a:r>
              <a:rPr lang="en-US" sz="1000" i="1" dirty="0">
                <a:solidFill>
                  <a:schemeClr val="bg1"/>
                </a:solidFill>
              </a:rPr>
              <a:t> Fairbanks</a:t>
            </a:r>
          </a:p>
        </p:txBody>
      </p:sp>
      <p:sp>
        <p:nvSpPr>
          <p:cNvPr id="7" name="Rectangle 6"/>
          <p:cNvSpPr/>
          <p:nvPr/>
        </p:nvSpPr>
        <p:spPr>
          <a:xfrm>
            <a:off x="2789499" y="3303793"/>
            <a:ext cx="9400405" cy="3486337"/>
          </a:xfrm>
          <a:prstGeom prst="rect">
            <a:avLst/>
          </a:prstGeom>
          <a:solidFill>
            <a:srgbClr val="7F7F7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346AE298-959B-EF41-AF7D-A87922FC4C9C}"/>
              </a:ext>
            </a:extLst>
          </p:cNvPr>
          <p:cNvSpPr/>
          <p:nvPr/>
        </p:nvSpPr>
        <p:spPr>
          <a:xfrm>
            <a:off x="2805989" y="53237"/>
            <a:ext cx="9324281" cy="6863417"/>
          </a:xfrm>
          <a:prstGeom prst="rect">
            <a:avLst/>
          </a:prstGeom>
        </p:spPr>
        <p:txBody>
          <a:bodyPr wrap="square">
            <a:spAutoFit/>
          </a:bodyPr>
          <a:lstStyle/>
          <a:p>
            <a:r>
              <a:rPr lang="en-US" sz="2400" b="1" dirty="0">
                <a:solidFill>
                  <a:schemeClr val="bg1"/>
                </a:solidFill>
                <a:latin typeface="Calibri" panose="020F0502020204030204" pitchFamily="34" charset="0"/>
                <a:ea typeface="MS Mincho" panose="02020609040205080304" pitchFamily="49" charset="-128"/>
                <a:cs typeface="Times New Roman" panose="02020603050405020304" pitchFamily="18" charset="0"/>
              </a:rPr>
              <a:t>Stakeholder Survey Invitation:</a:t>
            </a:r>
          </a:p>
          <a:p>
            <a:endParaRPr lang="en-US" sz="2000" b="1" dirty="0">
              <a:solidFill>
                <a:schemeClr val="bg1"/>
              </a:solidFill>
              <a:latin typeface="Calibri" panose="020F0502020204030204" pitchFamily="34" charset="0"/>
              <a:ea typeface="MS Mincho" panose="02020609040205080304" pitchFamily="49" charset="-128"/>
              <a:cs typeface="Times New Roman" panose="02020603050405020304" pitchFamily="18" charset="0"/>
            </a:endParaRPr>
          </a:p>
          <a:p>
            <a:r>
              <a:rPr lang="en-US" b="1" dirty="0">
                <a:solidFill>
                  <a:schemeClr val="bg1"/>
                </a:solidFill>
                <a:latin typeface="Calibri" panose="020F0502020204030204" pitchFamily="34" charset="0"/>
                <a:ea typeface="MS Mincho" panose="02020609040205080304" pitchFamily="49" charset="-128"/>
                <a:cs typeface="Times New Roman" panose="02020603050405020304" pitchFamily="18" charset="0"/>
              </a:rPr>
              <a:t>The University of Alaska, in partnership with the world building team Experimental Design, invites you to participate in a landmark survey. A survey strategically designed to help in the fundamental information gathering and research around the future of higher education in Alaska. </a:t>
            </a:r>
          </a:p>
          <a:p>
            <a:endParaRPr lang="en-US" b="1" dirty="0">
              <a:solidFill>
                <a:schemeClr val="bg1"/>
              </a:solidFill>
              <a:latin typeface="Calibri" panose="020F0502020204030204" pitchFamily="34" charset="0"/>
              <a:ea typeface="MS Mincho" panose="02020609040205080304" pitchFamily="49" charset="-128"/>
              <a:cs typeface="Times New Roman" panose="02020603050405020304" pitchFamily="18" charset="0"/>
            </a:endParaRPr>
          </a:p>
          <a:p>
            <a:r>
              <a:rPr lang="en-US" b="1" dirty="0">
                <a:solidFill>
                  <a:schemeClr val="bg1"/>
                </a:solidFill>
                <a:latin typeface="Calibri" panose="020F0502020204030204" pitchFamily="34" charset="0"/>
                <a:ea typeface="MS Mincho" panose="02020609040205080304" pitchFamily="49" charset="-128"/>
                <a:cs typeface="Times New Roman" panose="02020603050405020304" pitchFamily="18" charset="0"/>
              </a:rPr>
              <a:t>The aim of this survey is for us to hear from a diverse mix of community stakeholders to help the university reach its full potential for Alaska, Alaskans, and the broader Arctic.   </a:t>
            </a:r>
          </a:p>
          <a:p>
            <a:endParaRPr lang="en-US" b="1" dirty="0">
              <a:solidFill>
                <a:schemeClr val="bg1"/>
              </a:solidFill>
              <a:latin typeface="Calibri" panose="020F0502020204030204" pitchFamily="34" charset="0"/>
              <a:ea typeface="MS Mincho" panose="02020609040205080304" pitchFamily="49" charset="-128"/>
              <a:cs typeface="Times New Roman" panose="02020603050405020304" pitchFamily="18" charset="0"/>
            </a:endParaRPr>
          </a:p>
          <a:p>
            <a:r>
              <a:rPr lang="en-US" b="1" dirty="0">
                <a:solidFill>
                  <a:schemeClr val="bg1"/>
                </a:solidFill>
                <a:latin typeface="Calibri" panose="020F0502020204030204" pitchFamily="34" charset="0"/>
                <a:ea typeface="MS Mincho" panose="02020609040205080304" pitchFamily="49" charset="-128"/>
                <a:cs typeface="Times New Roman" panose="02020603050405020304" pitchFamily="18" charset="0"/>
              </a:rPr>
              <a:t>The survey will help this innovative  world building process, which combines the power of research information and collective storytelling to make sense of—and take a hand in creating—the rapidly changing world around us. The  Experimental Design Studio was founded by Alex McDowell, Alan Gershenfeld and Larry Goldberg to harness the power of world building to empower diverse organizations to prototype the future and provoke change . For more background, here is a link to the World Building Institute website and a brief video highlighting their approach through examples of past and current projects.</a:t>
            </a:r>
          </a:p>
          <a:p>
            <a:endParaRPr lang="en-US" b="1" dirty="0">
              <a:solidFill>
                <a:schemeClr val="bg1"/>
              </a:solidFill>
              <a:latin typeface="Calibri" panose="020F0502020204030204" pitchFamily="34" charset="0"/>
              <a:ea typeface="MS Mincho" panose="02020609040205080304" pitchFamily="49" charset="-128"/>
              <a:cs typeface="Times New Roman" panose="02020603050405020304" pitchFamily="18" charset="0"/>
            </a:endParaRPr>
          </a:p>
          <a:p>
            <a:r>
              <a:rPr lang="en-US" b="1" dirty="0">
                <a:solidFill>
                  <a:schemeClr val="bg1"/>
                </a:solidFill>
                <a:latin typeface="Calibri" panose="020F0502020204030204" pitchFamily="34" charset="0"/>
                <a:ea typeface="MS Mincho" panose="02020609040205080304" pitchFamily="49" charset="-128"/>
                <a:cs typeface="Times New Roman" panose="02020603050405020304" pitchFamily="18" charset="0"/>
              </a:rPr>
              <a:t>The survey has been designed by Experimental Design in partnership with </a:t>
            </a:r>
            <a:r>
              <a:rPr lang="en-US" b="1" dirty="0" err="1">
                <a:solidFill>
                  <a:schemeClr val="bg1"/>
                </a:solidFill>
                <a:latin typeface="Calibri" panose="020F0502020204030204" pitchFamily="34" charset="0"/>
                <a:ea typeface="MS Mincho" panose="02020609040205080304" pitchFamily="49" charset="-128"/>
                <a:cs typeface="Times New Roman" panose="02020603050405020304" pitchFamily="18" charset="0"/>
              </a:rPr>
              <a:t>WayMark</a:t>
            </a:r>
            <a:r>
              <a:rPr lang="en-US" b="1" dirty="0">
                <a:solidFill>
                  <a:schemeClr val="bg1"/>
                </a:solidFill>
                <a:latin typeface="Calibri" panose="020F0502020204030204" pitchFamily="34" charset="0"/>
                <a:ea typeface="MS Mincho" panose="02020609040205080304" pitchFamily="49" charset="-128"/>
                <a:cs typeface="Times New Roman" panose="02020603050405020304" pitchFamily="18" charset="0"/>
              </a:rPr>
              <a:t> Analytics a company co-founded by Joel Cutcher-Gershenfeld, Barbara </a:t>
            </a:r>
            <a:r>
              <a:rPr lang="en-US" b="1" dirty="0" err="1">
                <a:solidFill>
                  <a:schemeClr val="bg1"/>
                </a:solidFill>
                <a:latin typeface="Calibri" panose="020F0502020204030204" pitchFamily="34" charset="0"/>
                <a:ea typeface="MS Mincho" panose="02020609040205080304" pitchFamily="49" charset="-128"/>
                <a:cs typeface="Times New Roman" panose="02020603050405020304" pitchFamily="18" charset="0"/>
              </a:rPr>
              <a:t>Mittleman</a:t>
            </a:r>
            <a:r>
              <a:rPr lang="en-US" b="1" dirty="0">
                <a:solidFill>
                  <a:schemeClr val="bg1"/>
                </a:solidFill>
                <a:latin typeface="Calibri" panose="020F0502020204030204" pitchFamily="34" charset="0"/>
                <a:ea typeface="MS Mincho" panose="02020609040205080304" pitchFamily="49" charset="-128"/>
                <a:cs typeface="Times New Roman" panose="02020603050405020304" pitchFamily="18" charset="0"/>
              </a:rPr>
              <a:t>., and others. </a:t>
            </a:r>
            <a:r>
              <a:rPr lang="en-US" b="1" dirty="0" err="1">
                <a:solidFill>
                  <a:schemeClr val="bg1"/>
                </a:solidFill>
                <a:latin typeface="Calibri" panose="020F0502020204030204" pitchFamily="34" charset="0"/>
                <a:ea typeface="MS Mincho" panose="02020609040205080304" pitchFamily="49" charset="-128"/>
                <a:cs typeface="Times New Roman" panose="02020603050405020304" pitchFamily="18" charset="0"/>
              </a:rPr>
              <a:t>WayMark</a:t>
            </a:r>
            <a:r>
              <a:rPr lang="en-US" b="1" dirty="0">
                <a:solidFill>
                  <a:schemeClr val="bg1"/>
                </a:solidFill>
                <a:latin typeface="Calibri" panose="020F0502020204030204" pitchFamily="34" charset="0"/>
                <a:ea typeface="MS Mincho" panose="02020609040205080304" pitchFamily="49" charset="-128"/>
                <a:cs typeface="Times New Roman" panose="02020603050405020304" pitchFamily="18" charset="0"/>
              </a:rPr>
              <a:t> Analytics is dedicated to enabling multi-stakeholder engagement and alignment in transforming complex organizations and systems. </a:t>
            </a:r>
          </a:p>
          <a:p>
            <a:endParaRPr lang="en-US" b="1" dirty="0">
              <a:solidFill>
                <a:schemeClr val="bg1"/>
              </a:solidFill>
              <a:latin typeface="Calibri" panose="020F0502020204030204" pitchFamily="34" charset="0"/>
              <a:ea typeface="MS Mincho" panose="02020609040205080304" pitchFamily="49" charset="-128"/>
              <a:cs typeface="Times New Roman" panose="02020603050405020304" pitchFamily="18" charset="0"/>
            </a:endParaRPr>
          </a:p>
          <a:p>
            <a:r>
              <a:rPr lang="en-US" b="1" dirty="0">
                <a:solidFill>
                  <a:schemeClr val="bg1"/>
                </a:solidFill>
                <a:latin typeface="Calibri" panose="020F0502020204030204" pitchFamily="34" charset="0"/>
                <a:ea typeface="MS Mincho" panose="02020609040205080304" pitchFamily="49" charset="-128"/>
                <a:cs typeface="Times New Roman" panose="02020603050405020304" pitchFamily="18" charset="0"/>
              </a:rPr>
              <a:t>Thank you in advance for your participation in the survey.</a:t>
            </a:r>
          </a:p>
        </p:txBody>
      </p:sp>
    </p:spTree>
    <p:extLst>
      <p:ext uri="{BB962C8B-B14F-4D97-AF65-F5344CB8AC3E}">
        <p14:creationId xmlns:p14="http://schemas.microsoft.com/office/powerpoint/2010/main" val="1593488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38659"/>
            <a:ext cx="11454063" cy="707886"/>
          </a:xfrm>
          <a:prstGeom prst="rect">
            <a:avLst/>
          </a:prstGeom>
        </p:spPr>
        <p:txBody>
          <a:bodyPr wrap="square">
            <a:spAutoFit/>
          </a:bodyPr>
          <a:lstStyle/>
          <a:p>
            <a:r>
              <a:rPr lang="en-US" sz="2000">
                <a:solidFill>
                  <a:schemeClr val="bg1"/>
                </a:solidFill>
              </a:rPr>
              <a:t>Provocation 9</a:t>
            </a:r>
            <a:r>
              <a:rPr lang="en-US" sz="2000" dirty="0">
                <a:solidFill>
                  <a:schemeClr val="bg1"/>
                </a:solidFill>
              </a:rPr>
              <a:t>. What if higher education was able to help Alaska move beyond the boom/bust economic cycles?</a:t>
            </a:r>
          </a:p>
        </p:txBody>
      </p:sp>
      <p:sp>
        <p:nvSpPr>
          <p:cNvPr id="8" name="TextBox 7"/>
          <p:cNvSpPr txBox="1"/>
          <p:nvPr/>
        </p:nvSpPr>
        <p:spPr>
          <a:xfrm>
            <a:off x="293077" y="6107723"/>
            <a:ext cx="11641015" cy="646331"/>
          </a:xfrm>
          <a:prstGeom prst="rect">
            <a:avLst/>
          </a:prstGeom>
          <a:solidFill>
            <a:schemeClr val="bg1"/>
          </a:solidFill>
          <a:ln w="38100">
            <a:solidFill>
              <a:schemeClr val="tx1"/>
            </a:solidFill>
          </a:ln>
        </p:spPr>
        <p:txBody>
          <a:bodyPr wrap="square" rtlCol="0">
            <a:spAutoFit/>
          </a:bodyPr>
          <a:lstStyle/>
          <a:p>
            <a:r>
              <a:rPr lang="en-US" b="1" i="1" dirty="0"/>
              <a:t>Comments:  Moving beyond the boom/bust cycles stands out of the highest importance to all stakeholders and as very difficult to do (see also provocation number 18).  Demonstrating even some progress on this would be of great value.</a:t>
            </a:r>
          </a:p>
        </p:txBody>
      </p:sp>
      <p:pic>
        <p:nvPicPr>
          <p:cNvPr id="2" name="Picture 1"/>
          <p:cNvPicPr>
            <a:picLocks noChangeAspect="1"/>
          </p:cNvPicPr>
          <p:nvPr/>
        </p:nvPicPr>
        <p:blipFill>
          <a:blip r:embed="rId3"/>
          <a:stretch>
            <a:fillRect/>
          </a:stretch>
        </p:blipFill>
        <p:spPr>
          <a:xfrm>
            <a:off x="1485776" y="1005627"/>
            <a:ext cx="9236213" cy="4998150"/>
          </a:xfrm>
          <a:prstGeom prst="rect">
            <a:avLst/>
          </a:prstGeom>
        </p:spPr>
      </p:pic>
    </p:spTree>
    <p:extLst>
      <p:ext uri="{BB962C8B-B14F-4D97-AF65-F5344CB8AC3E}">
        <p14:creationId xmlns:p14="http://schemas.microsoft.com/office/powerpoint/2010/main" val="1741988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04518"/>
            <a:ext cx="11454063" cy="707886"/>
          </a:xfrm>
          <a:prstGeom prst="rect">
            <a:avLst/>
          </a:prstGeom>
        </p:spPr>
        <p:txBody>
          <a:bodyPr wrap="square">
            <a:spAutoFit/>
          </a:bodyPr>
          <a:lstStyle/>
          <a:p>
            <a:r>
              <a:rPr lang="en-US" sz="2000" dirty="0">
                <a:solidFill>
                  <a:schemeClr val="bg1"/>
                </a:solidFill>
              </a:rPr>
              <a:t>Provocation 10. What if the business and industry leaders in Alaska saw higher education as the go-to institution for workforce development and leading-edge research?</a:t>
            </a:r>
          </a:p>
        </p:txBody>
      </p:sp>
      <p:sp>
        <p:nvSpPr>
          <p:cNvPr id="7" name="TextBox 6">
            <a:extLst>
              <a:ext uri="{FF2B5EF4-FFF2-40B4-BE49-F238E27FC236}">
                <a16:creationId xmlns:a16="http://schemas.microsoft.com/office/drawing/2014/main" xmlns="" id="{85063338-DFF6-A84C-AE09-C1419C7CC917}"/>
              </a:ext>
            </a:extLst>
          </p:cNvPr>
          <p:cNvSpPr txBox="1"/>
          <p:nvPr/>
        </p:nvSpPr>
        <p:spPr>
          <a:xfrm>
            <a:off x="4435642" y="5160002"/>
            <a:ext cx="3320716" cy="369332"/>
          </a:xfrm>
          <a:prstGeom prst="rect">
            <a:avLst/>
          </a:prstGeom>
          <a:noFill/>
        </p:spPr>
        <p:txBody>
          <a:bodyPr wrap="square" rtlCol="0">
            <a:spAutoFit/>
          </a:bodyPr>
          <a:lstStyle/>
          <a:p>
            <a:pPr algn="ctr"/>
            <a:r>
              <a:rPr lang="en-US" b="1" dirty="0">
                <a:solidFill>
                  <a:schemeClr val="bg1"/>
                </a:solidFill>
              </a:rPr>
              <a:t>Gap:  .92 - .35 = .57</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7321941" cy="307777"/>
          </a:xfrm>
          <a:prstGeom prst="rect">
            <a:avLst/>
          </a:prstGeom>
        </p:spPr>
        <p:txBody>
          <a:bodyPr wrap="none">
            <a:spAutoFit/>
          </a:bodyPr>
          <a:lstStyle/>
          <a:p>
            <a:r>
              <a:rPr lang="en-US" sz="1400" b="1" dirty="0">
                <a:solidFill>
                  <a:schemeClr val="bg1"/>
                </a:solidFill>
              </a:rPr>
              <a:t> Initial </a:t>
            </a:r>
            <a:r>
              <a:rPr lang="en-US" sz="1400" b="1">
                <a:solidFill>
                  <a:schemeClr val="bg1"/>
                </a:solidFill>
              </a:rPr>
              <a:t>survey response </a:t>
            </a:r>
            <a:r>
              <a:rPr lang="en-US" sz="1400" b="1" dirty="0">
                <a:solidFill>
                  <a:schemeClr val="bg1"/>
                </a:solidFill>
              </a:rPr>
              <a:t>visualizations available at</a:t>
            </a:r>
            <a:r>
              <a:rPr lang="en-US" sz="1400" b="1">
                <a:solidFill>
                  <a:schemeClr val="bg1"/>
                </a:solidFill>
              </a:rPr>
              <a:t>: http://3gne.com:8000/report/ALASKA2018#/</a:t>
            </a:r>
            <a:endParaRPr lang="en-US" sz="1400" b="1" dirty="0">
              <a:solidFill>
                <a:schemeClr val="bg1"/>
              </a:solidFill>
            </a:endParaRPr>
          </a:p>
        </p:txBody>
      </p:sp>
      <p:sp>
        <p:nvSpPr>
          <p:cNvPr id="17" name="TextBox 16"/>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Every stakeholder who responded was positive about higher education being the go-to institution for workforce development and leading-edge research, though a high number of people did not respond.  Most see this as difficult to do, though there are some bright spots who do not see this as difficulty to do.</a:t>
            </a:r>
          </a:p>
        </p:txBody>
      </p:sp>
      <p:pic>
        <p:nvPicPr>
          <p:cNvPr id="2" name="Picture 1">
            <a:extLst>
              <a:ext uri="{FF2B5EF4-FFF2-40B4-BE49-F238E27FC236}">
                <a16:creationId xmlns:a16="http://schemas.microsoft.com/office/drawing/2014/main" xmlns="" id="{6174E17B-0152-5946-98BA-85AB455A81E3}"/>
              </a:ext>
            </a:extLst>
          </p:cNvPr>
          <p:cNvPicPr>
            <a:picLocks noChangeAspect="1"/>
          </p:cNvPicPr>
          <p:nvPr/>
        </p:nvPicPr>
        <p:blipFill>
          <a:blip r:embed="rId3"/>
          <a:stretch>
            <a:fillRect/>
          </a:stretch>
        </p:blipFill>
        <p:spPr>
          <a:xfrm>
            <a:off x="508000" y="1180828"/>
            <a:ext cx="11176000" cy="3721100"/>
          </a:xfrm>
          <a:prstGeom prst="rect">
            <a:avLst/>
          </a:prstGeom>
        </p:spPr>
      </p:pic>
    </p:spTree>
    <p:extLst>
      <p:ext uri="{BB962C8B-B14F-4D97-AF65-F5344CB8AC3E}">
        <p14:creationId xmlns:p14="http://schemas.microsoft.com/office/powerpoint/2010/main" val="3550004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92946"/>
            <a:ext cx="11454063" cy="707886"/>
          </a:xfrm>
          <a:prstGeom prst="rect">
            <a:avLst/>
          </a:prstGeom>
        </p:spPr>
        <p:txBody>
          <a:bodyPr wrap="square">
            <a:spAutoFit/>
          </a:bodyPr>
          <a:lstStyle/>
          <a:p>
            <a:r>
              <a:rPr lang="en-US" sz="2000" dirty="0">
                <a:solidFill>
                  <a:schemeClr val="bg1"/>
                </a:solidFill>
              </a:rPr>
              <a:t>Provocation 10. What if the business and industry leaders in Alaska saw higher education as the go-to institution for workforce development and leading-edge research? (cont.)</a:t>
            </a:r>
          </a:p>
        </p:txBody>
      </p:sp>
      <p:sp>
        <p:nvSpPr>
          <p:cNvPr id="6" name="TextBox 5"/>
          <p:cNvSpPr txBox="1"/>
          <p:nvPr/>
        </p:nvSpPr>
        <p:spPr>
          <a:xfrm>
            <a:off x="410308" y="5861540"/>
            <a:ext cx="11301046" cy="923330"/>
          </a:xfrm>
          <a:prstGeom prst="rect">
            <a:avLst/>
          </a:prstGeom>
          <a:solidFill>
            <a:schemeClr val="bg1"/>
          </a:solidFill>
          <a:ln w="38100">
            <a:solidFill>
              <a:schemeClr val="tx1"/>
            </a:solidFill>
          </a:ln>
        </p:spPr>
        <p:txBody>
          <a:bodyPr wrap="square" rtlCol="0">
            <a:spAutoFit/>
          </a:bodyPr>
          <a:lstStyle/>
          <a:p>
            <a:r>
              <a:rPr lang="en-US" b="1" i="1" dirty="0"/>
              <a:t>Comments:  Higher education as the “go-to” institution is uniformly seen as very important and is seen as relatively easier to accomplish by non-profit and industry leaders (much less so by government).  See supplementary provocations 16 and 17 to break out the responses between workforce development and leading-edge research.</a:t>
            </a:r>
          </a:p>
        </p:txBody>
      </p:sp>
      <p:pic>
        <p:nvPicPr>
          <p:cNvPr id="2" name="Picture 1"/>
          <p:cNvPicPr>
            <a:picLocks noChangeAspect="1"/>
          </p:cNvPicPr>
          <p:nvPr/>
        </p:nvPicPr>
        <p:blipFill>
          <a:blip r:embed="rId3"/>
          <a:stretch>
            <a:fillRect/>
          </a:stretch>
        </p:blipFill>
        <p:spPr>
          <a:xfrm>
            <a:off x="1747707" y="961219"/>
            <a:ext cx="8920293" cy="4827191"/>
          </a:xfrm>
          <a:prstGeom prst="rect">
            <a:avLst/>
          </a:prstGeom>
        </p:spPr>
      </p:pic>
    </p:spTree>
    <p:extLst>
      <p:ext uri="{BB962C8B-B14F-4D97-AF65-F5344CB8AC3E}">
        <p14:creationId xmlns:p14="http://schemas.microsoft.com/office/powerpoint/2010/main" val="1420736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54157"/>
            <a:ext cx="11454063" cy="707886"/>
          </a:xfrm>
          <a:prstGeom prst="rect">
            <a:avLst/>
          </a:prstGeom>
        </p:spPr>
        <p:txBody>
          <a:bodyPr wrap="square">
            <a:spAutoFit/>
          </a:bodyPr>
          <a:lstStyle/>
          <a:p>
            <a:r>
              <a:rPr lang="en-US" sz="2000">
                <a:solidFill>
                  <a:schemeClr val="bg1"/>
                </a:solidFill>
              </a:rPr>
              <a:t>Provocation 11</a:t>
            </a:r>
            <a:r>
              <a:rPr lang="en-US" sz="2000" dirty="0">
                <a:solidFill>
                  <a:schemeClr val="bg1"/>
                </a:solidFill>
              </a:rPr>
              <a:t>. What if leaders in all professions across Alaska ascribed their success to higher education in Alaska?</a:t>
            </a:r>
          </a:p>
        </p:txBody>
      </p:sp>
      <p:sp>
        <p:nvSpPr>
          <p:cNvPr id="6" name="TextBox 5">
            <a:extLst>
              <a:ext uri="{FF2B5EF4-FFF2-40B4-BE49-F238E27FC236}">
                <a16:creationId xmlns:a16="http://schemas.microsoft.com/office/drawing/2014/main" xmlns="" id="{73563C9D-8ADB-0D48-8D7C-EA880CC6BC68}"/>
              </a:ext>
            </a:extLst>
          </p:cNvPr>
          <p:cNvSpPr txBox="1"/>
          <p:nvPr/>
        </p:nvSpPr>
        <p:spPr>
          <a:xfrm>
            <a:off x="4539028" y="5160006"/>
            <a:ext cx="3320716" cy="369332"/>
          </a:xfrm>
          <a:prstGeom prst="rect">
            <a:avLst/>
          </a:prstGeom>
          <a:noFill/>
        </p:spPr>
        <p:txBody>
          <a:bodyPr wrap="square" rtlCol="0">
            <a:spAutoFit/>
          </a:bodyPr>
          <a:lstStyle/>
          <a:p>
            <a:pPr algn="ctr"/>
            <a:r>
              <a:rPr lang="en-US" b="1" dirty="0">
                <a:solidFill>
                  <a:schemeClr val="bg1"/>
                </a:solidFill>
              </a:rPr>
              <a:t>Gap:  .70 - .29 = .41</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7321941" cy="307777"/>
          </a:xfrm>
          <a:prstGeom prst="rect">
            <a:avLst/>
          </a:prstGeom>
        </p:spPr>
        <p:txBody>
          <a:bodyPr wrap="none">
            <a:spAutoFit/>
          </a:bodyPr>
          <a:lstStyle/>
          <a:p>
            <a:r>
              <a:rPr lang="en-US" sz="1400" b="1" dirty="0">
                <a:solidFill>
                  <a:schemeClr val="bg1"/>
                </a:solidFill>
              </a:rPr>
              <a:t> Initial </a:t>
            </a:r>
            <a:r>
              <a:rPr lang="en-US" sz="1400" b="1">
                <a:solidFill>
                  <a:schemeClr val="bg1"/>
                </a:solidFill>
              </a:rPr>
              <a:t>survey response </a:t>
            </a:r>
            <a:r>
              <a:rPr lang="en-US" sz="1400" b="1" dirty="0">
                <a:solidFill>
                  <a:schemeClr val="bg1"/>
                </a:solidFill>
              </a:rPr>
              <a:t>visualizations available at</a:t>
            </a:r>
            <a:r>
              <a:rPr lang="en-US" sz="1400" b="1">
                <a:solidFill>
                  <a:schemeClr val="bg1"/>
                </a:solidFill>
              </a:rPr>
              <a:t>: http://3gne.com:8000/report/ALASKA2018#/</a:t>
            </a:r>
            <a:endParaRPr lang="en-US" sz="1400" b="1" dirty="0">
              <a:solidFill>
                <a:schemeClr val="bg1"/>
              </a:solidFill>
            </a:endParaRPr>
          </a:p>
        </p:txBody>
      </p:sp>
      <p:sp>
        <p:nvSpPr>
          <p:cNvPr id="17" name="TextBox 16"/>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Most stakeholders are positive about leaders ascribing their success to higher education in Alaska, but over 15% have relatively strong negative views on this provocation.  Most stakeholders see this as very difficult to do, but over 10% do not see it as that difficult. </a:t>
            </a:r>
          </a:p>
        </p:txBody>
      </p:sp>
      <p:pic>
        <p:nvPicPr>
          <p:cNvPr id="2" name="Picture 1">
            <a:extLst>
              <a:ext uri="{FF2B5EF4-FFF2-40B4-BE49-F238E27FC236}">
                <a16:creationId xmlns:a16="http://schemas.microsoft.com/office/drawing/2014/main" xmlns="" id="{CEABC174-2394-6549-AE04-9FCC7AECE771}"/>
              </a:ext>
            </a:extLst>
          </p:cNvPr>
          <p:cNvPicPr>
            <a:picLocks noChangeAspect="1"/>
          </p:cNvPicPr>
          <p:nvPr/>
        </p:nvPicPr>
        <p:blipFill>
          <a:blip r:embed="rId3"/>
          <a:stretch>
            <a:fillRect/>
          </a:stretch>
        </p:blipFill>
        <p:spPr>
          <a:xfrm>
            <a:off x="508000" y="1156398"/>
            <a:ext cx="11176000" cy="3721100"/>
          </a:xfrm>
          <a:prstGeom prst="rect">
            <a:avLst/>
          </a:prstGeom>
        </p:spPr>
      </p:pic>
    </p:spTree>
    <p:extLst>
      <p:ext uri="{BB962C8B-B14F-4D97-AF65-F5344CB8AC3E}">
        <p14:creationId xmlns:p14="http://schemas.microsoft.com/office/powerpoint/2010/main" val="506066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23161"/>
            <a:ext cx="11935327" cy="707886"/>
          </a:xfrm>
          <a:prstGeom prst="rect">
            <a:avLst/>
          </a:prstGeom>
        </p:spPr>
        <p:txBody>
          <a:bodyPr wrap="square">
            <a:spAutoFit/>
          </a:bodyPr>
          <a:lstStyle/>
          <a:p>
            <a:r>
              <a:rPr lang="en-US" sz="2000">
                <a:solidFill>
                  <a:schemeClr val="bg1"/>
                </a:solidFill>
              </a:rPr>
              <a:t>Provocation 11</a:t>
            </a:r>
            <a:r>
              <a:rPr lang="en-US" sz="2000" dirty="0">
                <a:solidFill>
                  <a:schemeClr val="bg1"/>
                </a:solidFill>
              </a:rPr>
              <a:t>. What if leaders in all professions across Alaska ascribed their success to higher education in Alaska? (cont.)</a:t>
            </a:r>
          </a:p>
        </p:txBody>
      </p:sp>
      <p:sp>
        <p:nvSpPr>
          <p:cNvPr id="8" name="TextBox 7"/>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This is more important and seen as relatively easier to do by tribal stakeholders, but is not as pressing across all stakeholders as most of the other stakeholders.</a:t>
            </a:r>
          </a:p>
        </p:txBody>
      </p:sp>
      <p:pic>
        <p:nvPicPr>
          <p:cNvPr id="2" name="Picture 1"/>
          <p:cNvPicPr>
            <a:picLocks noChangeAspect="1"/>
          </p:cNvPicPr>
          <p:nvPr/>
        </p:nvPicPr>
        <p:blipFill>
          <a:blip r:embed="rId3"/>
          <a:stretch>
            <a:fillRect/>
          </a:stretch>
        </p:blipFill>
        <p:spPr>
          <a:xfrm>
            <a:off x="1558551" y="939912"/>
            <a:ext cx="9331569" cy="5113511"/>
          </a:xfrm>
          <a:prstGeom prst="rect">
            <a:avLst/>
          </a:prstGeom>
        </p:spPr>
      </p:pic>
    </p:spTree>
    <p:extLst>
      <p:ext uri="{BB962C8B-B14F-4D97-AF65-F5344CB8AC3E}">
        <p14:creationId xmlns:p14="http://schemas.microsoft.com/office/powerpoint/2010/main" val="476723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1"/>
            <a:ext cx="11454063" cy="707886"/>
          </a:xfrm>
          <a:prstGeom prst="rect">
            <a:avLst/>
          </a:prstGeom>
        </p:spPr>
        <p:txBody>
          <a:bodyPr wrap="square">
            <a:spAutoFit/>
          </a:bodyPr>
          <a:lstStyle/>
          <a:p>
            <a:r>
              <a:rPr lang="en-US" sz="2000" dirty="0">
                <a:solidFill>
                  <a:schemeClr val="bg1"/>
                </a:solidFill>
              </a:rPr>
              <a:t>Provocation 12. What if all relevant stakeholders were fully engaged in a state-wide initiative to build the future of higher education in Alaska?</a:t>
            </a: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539029" y="5054497"/>
            <a:ext cx="3320716" cy="369332"/>
          </a:xfrm>
          <a:prstGeom prst="rect">
            <a:avLst/>
          </a:prstGeom>
          <a:noFill/>
        </p:spPr>
        <p:txBody>
          <a:bodyPr wrap="square" rtlCol="0">
            <a:spAutoFit/>
          </a:bodyPr>
          <a:lstStyle/>
          <a:p>
            <a:pPr algn="ctr"/>
            <a:r>
              <a:rPr lang="en-US" b="1" dirty="0">
                <a:solidFill>
                  <a:schemeClr val="bg1"/>
                </a:solidFill>
              </a:rPr>
              <a:t>Gap:  .88 - .28 = .60</a:t>
            </a:r>
          </a:p>
        </p:txBody>
      </p:sp>
      <p:sp>
        <p:nvSpPr>
          <p:cNvPr id="12" name="Rectangle 11">
            <a:extLst>
              <a:ext uri="{FF2B5EF4-FFF2-40B4-BE49-F238E27FC236}">
                <a16:creationId xmlns:a16="http://schemas.microsoft.com/office/drawing/2014/main" xmlns="" id="{D2FA76D9-1532-3944-985E-4C521B15A93A}"/>
              </a:ext>
            </a:extLst>
          </p:cNvPr>
          <p:cNvSpPr/>
          <p:nvPr/>
        </p:nvSpPr>
        <p:spPr>
          <a:xfrm>
            <a:off x="0" y="6550223"/>
            <a:ext cx="7321941" cy="307777"/>
          </a:xfrm>
          <a:prstGeom prst="rect">
            <a:avLst/>
          </a:prstGeom>
        </p:spPr>
        <p:txBody>
          <a:bodyPr wrap="none">
            <a:spAutoFit/>
          </a:bodyPr>
          <a:lstStyle/>
          <a:p>
            <a:r>
              <a:rPr lang="en-US" sz="1400" b="1" dirty="0">
                <a:solidFill>
                  <a:schemeClr val="bg1"/>
                </a:solidFill>
              </a:rPr>
              <a:t> Initial </a:t>
            </a:r>
            <a:r>
              <a:rPr lang="en-US" sz="1400" b="1">
                <a:solidFill>
                  <a:schemeClr val="bg1"/>
                </a:solidFill>
              </a:rPr>
              <a:t>survey response </a:t>
            </a:r>
            <a:r>
              <a:rPr lang="en-US" sz="1400" b="1" dirty="0">
                <a:solidFill>
                  <a:schemeClr val="bg1"/>
                </a:solidFill>
              </a:rPr>
              <a:t>visualizations available at</a:t>
            </a:r>
            <a:r>
              <a:rPr lang="en-US" sz="1400" b="1">
                <a:solidFill>
                  <a:schemeClr val="bg1"/>
                </a:solidFill>
              </a:rPr>
              <a:t>: http://3gne.com:8000/report/ALASKA2018#/</a:t>
            </a:r>
            <a:endParaRPr lang="en-US" sz="1400" b="1" dirty="0">
              <a:solidFill>
                <a:schemeClr val="bg1"/>
              </a:solidFill>
            </a:endParaRPr>
          </a:p>
        </p:txBody>
      </p:sp>
      <p:sp>
        <p:nvSpPr>
          <p:cNvPr id="13" name="TextBox 12"/>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There is strong and uniform support for higher education bringing in stakeholders on a state-wide initiative to build the future of higher education in Alaska.  Most stakeholders see this as very difficult to do, although over 10% are somewhat or very positive about this not being so difficult.</a:t>
            </a:r>
          </a:p>
        </p:txBody>
      </p:sp>
      <p:pic>
        <p:nvPicPr>
          <p:cNvPr id="2" name="Picture 1">
            <a:extLst>
              <a:ext uri="{FF2B5EF4-FFF2-40B4-BE49-F238E27FC236}">
                <a16:creationId xmlns:a16="http://schemas.microsoft.com/office/drawing/2014/main" xmlns="" id="{6A29E86B-F542-214F-A5A2-5CA4C0B5513E}"/>
              </a:ext>
            </a:extLst>
          </p:cNvPr>
          <p:cNvPicPr>
            <a:picLocks noChangeAspect="1"/>
          </p:cNvPicPr>
          <p:nvPr/>
        </p:nvPicPr>
        <p:blipFill>
          <a:blip r:embed="rId3"/>
          <a:stretch>
            <a:fillRect/>
          </a:stretch>
        </p:blipFill>
        <p:spPr>
          <a:xfrm>
            <a:off x="508000" y="1103643"/>
            <a:ext cx="11176000" cy="3721100"/>
          </a:xfrm>
          <a:prstGeom prst="rect">
            <a:avLst/>
          </a:prstGeom>
        </p:spPr>
      </p:pic>
    </p:spTree>
    <p:extLst>
      <p:ext uri="{BB962C8B-B14F-4D97-AF65-F5344CB8AC3E}">
        <p14:creationId xmlns:p14="http://schemas.microsoft.com/office/powerpoint/2010/main" val="1156327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8826"/>
            <a:ext cx="11454063" cy="707886"/>
          </a:xfrm>
          <a:prstGeom prst="rect">
            <a:avLst/>
          </a:prstGeom>
        </p:spPr>
        <p:txBody>
          <a:bodyPr wrap="square">
            <a:spAutoFit/>
          </a:bodyPr>
          <a:lstStyle/>
          <a:p>
            <a:r>
              <a:rPr lang="en-US" sz="2000">
                <a:solidFill>
                  <a:schemeClr val="bg1"/>
                </a:solidFill>
              </a:rPr>
              <a:t>Provocation 12</a:t>
            </a:r>
            <a:r>
              <a:rPr lang="en-US" sz="2000" dirty="0">
                <a:solidFill>
                  <a:schemeClr val="bg1"/>
                </a:solidFill>
              </a:rPr>
              <a:t>. What if all relevant stakeholders were fully engaged in a state-wide initiative to build the future of higher education in Alaska? (cont.)</a:t>
            </a:r>
          </a:p>
        </p:txBody>
      </p:sp>
      <p:sp>
        <p:nvSpPr>
          <p:cNvPr id="8" name="TextBox 7"/>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A state-wide initiative to build the future of higher education is seen positively across all stakeholders (with government as least positive), but also seen as relatively hard to do.</a:t>
            </a:r>
          </a:p>
        </p:txBody>
      </p:sp>
      <p:pic>
        <p:nvPicPr>
          <p:cNvPr id="2" name="Picture 1"/>
          <p:cNvPicPr>
            <a:picLocks noChangeAspect="1"/>
          </p:cNvPicPr>
          <p:nvPr/>
        </p:nvPicPr>
        <p:blipFill>
          <a:blip r:embed="rId3"/>
          <a:stretch>
            <a:fillRect/>
          </a:stretch>
        </p:blipFill>
        <p:spPr>
          <a:xfrm>
            <a:off x="1699846" y="1019996"/>
            <a:ext cx="9006402" cy="4935327"/>
          </a:xfrm>
          <a:prstGeom prst="rect">
            <a:avLst/>
          </a:prstGeom>
        </p:spPr>
      </p:pic>
    </p:spTree>
    <p:extLst>
      <p:ext uri="{BB962C8B-B14F-4D97-AF65-F5344CB8AC3E}">
        <p14:creationId xmlns:p14="http://schemas.microsoft.com/office/powerpoint/2010/main" val="3044199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1"/>
            <a:ext cx="11454063" cy="1015663"/>
          </a:xfrm>
          <a:prstGeom prst="rect">
            <a:avLst/>
          </a:prstGeom>
        </p:spPr>
        <p:txBody>
          <a:bodyPr wrap="square">
            <a:spAutoFit/>
          </a:bodyPr>
          <a:lstStyle/>
          <a:p>
            <a:r>
              <a:rPr lang="en-US" sz="2000" dirty="0">
                <a:solidFill>
                  <a:schemeClr val="bg1"/>
                </a:solidFill>
              </a:rPr>
              <a:t>Provocation 13. (supplement) What if Alaska attracted students to U of A by highlighting its magnificence of place as well as its specialized geo-political issues like climate change and trade relations?</a:t>
            </a:r>
          </a:p>
          <a:p>
            <a:endParaRPr lang="en-US" sz="2000" dirty="0">
              <a:solidFill>
                <a:schemeClr val="bg1"/>
              </a:solidFill>
            </a:endParaRP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603954" y="4925545"/>
            <a:ext cx="3320716" cy="369332"/>
          </a:xfrm>
          <a:prstGeom prst="rect">
            <a:avLst/>
          </a:prstGeom>
          <a:noFill/>
        </p:spPr>
        <p:txBody>
          <a:bodyPr wrap="square" rtlCol="0">
            <a:spAutoFit/>
          </a:bodyPr>
          <a:lstStyle/>
          <a:p>
            <a:pPr algn="ctr"/>
            <a:r>
              <a:rPr lang="en-US" b="1" dirty="0">
                <a:solidFill>
                  <a:schemeClr val="bg1"/>
                </a:solidFill>
              </a:rPr>
              <a:t>Gap:  .73 - .54 = .19</a:t>
            </a:r>
          </a:p>
        </p:txBody>
      </p:sp>
      <p:sp>
        <p:nvSpPr>
          <p:cNvPr id="9" name="Rectangle 8">
            <a:extLst>
              <a:ext uri="{FF2B5EF4-FFF2-40B4-BE49-F238E27FC236}">
                <a16:creationId xmlns:a16="http://schemas.microsoft.com/office/drawing/2014/main" xmlns="" id="{D2FA76D9-1532-3944-985E-4C521B15A93A}"/>
              </a:ext>
            </a:extLst>
          </p:cNvPr>
          <p:cNvSpPr/>
          <p:nvPr/>
        </p:nvSpPr>
        <p:spPr>
          <a:xfrm>
            <a:off x="0" y="6550223"/>
            <a:ext cx="8009629" cy="307777"/>
          </a:xfrm>
          <a:prstGeom prst="rect">
            <a:avLst/>
          </a:prstGeom>
        </p:spPr>
        <p:txBody>
          <a:bodyPr wrap="none">
            <a:spAutoFit/>
          </a:bodyPr>
          <a:lstStyle/>
          <a:p>
            <a:r>
              <a:rPr lang="en-US" sz="1400" b="1" dirty="0">
                <a:solidFill>
                  <a:schemeClr val="bg1"/>
                </a:solidFill>
              </a:rPr>
              <a:t> Supplemental survey response visualizations available at: http</a:t>
            </a:r>
            <a:r>
              <a:rPr lang="en-US" sz="1400" b="1">
                <a:solidFill>
                  <a:schemeClr val="bg1"/>
                </a:solidFill>
              </a:rPr>
              <a:t>://3gne.com:8000/report/ALASKA2018S#/</a:t>
            </a:r>
            <a:endParaRPr lang="en-US" sz="1400" b="1" dirty="0">
              <a:solidFill>
                <a:schemeClr val="bg1"/>
              </a:solidFill>
            </a:endParaRPr>
          </a:p>
        </p:txBody>
      </p:sp>
      <p:sp>
        <p:nvSpPr>
          <p:cNvPr id="14" name="TextBox 13"/>
          <p:cNvSpPr txBox="1"/>
          <p:nvPr/>
        </p:nvSpPr>
        <p:spPr>
          <a:xfrm>
            <a:off x="445476" y="5340858"/>
            <a:ext cx="11371385" cy="1200329"/>
          </a:xfrm>
          <a:prstGeom prst="rect">
            <a:avLst/>
          </a:prstGeom>
          <a:solidFill>
            <a:srgbClr val="FFFFF4"/>
          </a:solidFill>
          <a:ln w="38100">
            <a:solidFill>
              <a:schemeClr val="tx1"/>
            </a:solidFill>
          </a:ln>
        </p:spPr>
        <p:txBody>
          <a:bodyPr wrap="square" rtlCol="0">
            <a:spAutoFit/>
          </a:bodyPr>
          <a:lstStyle/>
          <a:p>
            <a:r>
              <a:rPr lang="en-US" b="1" i="1" dirty="0"/>
              <a:t>Comments:  Most stakeholders are positive about students being attracted to the U of A based on the magnificence of place and specialized geo-political issues (with only about 15% being very positive) and over 10% are somewhat or very negative.  The stakeholders are spit on how difficult this is </a:t>
            </a:r>
            <a:r>
              <a:rPr lang="mr-IN" b="1" i="1" dirty="0"/>
              <a:t>–</a:t>
            </a:r>
            <a:r>
              <a:rPr lang="en-US" b="1" i="1" dirty="0"/>
              <a:t> with about half saying it not very difficult and half saying it is. </a:t>
            </a:r>
          </a:p>
        </p:txBody>
      </p:sp>
      <p:pic>
        <p:nvPicPr>
          <p:cNvPr id="5" name="Picture 4">
            <a:extLst>
              <a:ext uri="{FF2B5EF4-FFF2-40B4-BE49-F238E27FC236}">
                <a16:creationId xmlns:a16="http://schemas.microsoft.com/office/drawing/2014/main" xmlns="" id="{57816081-C264-6B48-A43C-4AB9A1ADA4B7}"/>
              </a:ext>
            </a:extLst>
          </p:cNvPr>
          <p:cNvPicPr>
            <a:picLocks noChangeAspect="1"/>
          </p:cNvPicPr>
          <p:nvPr/>
        </p:nvPicPr>
        <p:blipFill>
          <a:blip r:embed="rId3"/>
          <a:stretch>
            <a:fillRect/>
          </a:stretch>
        </p:blipFill>
        <p:spPr>
          <a:xfrm>
            <a:off x="508000" y="1097034"/>
            <a:ext cx="11176000" cy="3721100"/>
          </a:xfrm>
          <a:prstGeom prst="rect">
            <a:avLst/>
          </a:prstGeom>
        </p:spPr>
      </p:pic>
    </p:spTree>
    <p:extLst>
      <p:ext uri="{BB962C8B-B14F-4D97-AF65-F5344CB8AC3E}">
        <p14:creationId xmlns:p14="http://schemas.microsoft.com/office/powerpoint/2010/main" val="18908757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8826"/>
            <a:ext cx="11454063" cy="707886"/>
          </a:xfrm>
          <a:prstGeom prst="rect">
            <a:avLst/>
          </a:prstGeom>
        </p:spPr>
        <p:txBody>
          <a:bodyPr wrap="square">
            <a:spAutoFit/>
          </a:bodyPr>
          <a:lstStyle/>
          <a:p>
            <a:r>
              <a:rPr lang="en-US" sz="2000">
                <a:solidFill>
                  <a:schemeClr val="bg1"/>
                </a:solidFill>
              </a:rPr>
              <a:t>Provocation 13</a:t>
            </a:r>
            <a:r>
              <a:rPr lang="en-US" sz="2000" dirty="0">
                <a:solidFill>
                  <a:schemeClr val="bg1"/>
                </a:solidFill>
              </a:rPr>
              <a:t>. (supplement) What if Alaska attracted students to U of A by highlighting its magnificence of place as well as its specialized geo-political issues like climate change and trade relations? (cont.)</a:t>
            </a:r>
          </a:p>
        </p:txBody>
      </p:sp>
      <p:sp>
        <p:nvSpPr>
          <p:cNvPr id="5" name="TextBox 4"/>
          <p:cNvSpPr txBox="1"/>
          <p:nvPr/>
        </p:nvSpPr>
        <p:spPr>
          <a:xfrm>
            <a:off x="410308" y="5826371"/>
            <a:ext cx="11301046" cy="923330"/>
          </a:xfrm>
          <a:prstGeom prst="rect">
            <a:avLst/>
          </a:prstGeom>
          <a:solidFill>
            <a:schemeClr val="bg1"/>
          </a:solidFill>
          <a:ln w="38100">
            <a:solidFill>
              <a:schemeClr val="tx1"/>
            </a:solidFill>
          </a:ln>
        </p:spPr>
        <p:txBody>
          <a:bodyPr wrap="square" rtlCol="0">
            <a:spAutoFit/>
          </a:bodyPr>
          <a:lstStyle/>
          <a:p>
            <a:r>
              <a:rPr lang="en-US" b="1" i="1" dirty="0"/>
              <a:t>Comments:  This is an unusual case where an emphasis on magnificence of place and geo-political issues is not seen as very important, even if it is seen as not hard to do.  Note that  this is the first of the supplemental provocations surveyed after two workshops and reaching a smaller number of respondents.</a:t>
            </a:r>
          </a:p>
        </p:txBody>
      </p:sp>
      <p:pic>
        <p:nvPicPr>
          <p:cNvPr id="2" name="Picture 1"/>
          <p:cNvPicPr>
            <a:picLocks noChangeAspect="1"/>
          </p:cNvPicPr>
          <p:nvPr/>
        </p:nvPicPr>
        <p:blipFill>
          <a:blip r:embed="rId3"/>
          <a:stretch>
            <a:fillRect/>
          </a:stretch>
        </p:blipFill>
        <p:spPr>
          <a:xfrm>
            <a:off x="2004646" y="954536"/>
            <a:ext cx="8695283" cy="4764840"/>
          </a:xfrm>
          <a:prstGeom prst="rect">
            <a:avLst/>
          </a:prstGeom>
        </p:spPr>
      </p:pic>
    </p:spTree>
    <p:extLst>
      <p:ext uri="{BB962C8B-B14F-4D97-AF65-F5344CB8AC3E}">
        <p14:creationId xmlns:p14="http://schemas.microsoft.com/office/powerpoint/2010/main" val="1485738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1"/>
            <a:ext cx="11454063" cy="707886"/>
          </a:xfrm>
          <a:prstGeom prst="rect">
            <a:avLst/>
          </a:prstGeom>
        </p:spPr>
        <p:txBody>
          <a:bodyPr wrap="square">
            <a:spAutoFit/>
          </a:bodyPr>
          <a:lstStyle/>
          <a:p>
            <a:r>
              <a:rPr lang="en-US" sz="2000" dirty="0">
                <a:solidFill>
                  <a:schemeClr val="bg1"/>
                </a:solidFill>
              </a:rPr>
              <a:t>Provocation 14. (supplement) What if there were U of A initiatives in every community in Alaska to develop K12 pathways from middle school to Higher Education?</a:t>
            </a: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688913" y="5011973"/>
            <a:ext cx="3320716" cy="369332"/>
          </a:xfrm>
          <a:prstGeom prst="rect">
            <a:avLst/>
          </a:prstGeom>
          <a:noFill/>
        </p:spPr>
        <p:txBody>
          <a:bodyPr wrap="square" rtlCol="0">
            <a:spAutoFit/>
          </a:bodyPr>
          <a:lstStyle/>
          <a:p>
            <a:pPr algn="ctr"/>
            <a:r>
              <a:rPr lang="en-US" b="1" dirty="0">
                <a:solidFill>
                  <a:schemeClr val="bg1"/>
                </a:solidFill>
              </a:rPr>
              <a:t>Gap:  .85 - .26 = .59</a:t>
            </a:r>
          </a:p>
        </p:txBody>
      </p:sp>
      <p:sp>
        <p:nvSpPr>
          <p:cNvPr id="9" name="TextBox 8"/>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Nearly all stakeholders are very positive about every community in Alaska having pathways to higher education (with a few having strong negative views).  Nearly all also see this as very difficult to do (with over 10% indicating that they don’t see it as very difficult).</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8009629" cy="307777"/>
          </a:xfrm>
          <a:prstGeom prst="rect">
            <a:avLst/>
          </a:prstGeom>
        </p:spPr>
        <p:txBody>
          <a:bodyPr wrap="none">
            <a:spAutoFit/>
          </a:bodyPr>
          <a:lstStyle/>
          <a:p>
            <a:r>
              <a:rPr lang="en-US" sz="1400" b="1" dirty="0">
                <a:solidFill>
                  <a:schemeClr val="bg1"/>
                </a:solidFill>
              </a:rPr>
              <a:t> Supplemental survey response visualizations available at: http</a:t>
            </a:r>
            <a:r>
              <a:rPr lang="en-US" sz="1400" b="1">
                <a:solidFill>
                  <a:schemeClr val="bg1"/>
                </a:solidFill>
              </a:rPr>
              <a:t>://3gne.com:8000/report/ALASKA2018S#/</a:t>
            </a:r>
            <a:endParaRPr lang="en-US" sz="1400" b="1" dirty="0">
              <a:solidFill>
                <a:schemeClr val="bg1"/>
              </a:solidFill>
            </a:endParaRPr>
          </a:p>
        </p:txBody>
      </p:sp>
      <p:pic>
        <p:nvPicPr>
          <p:cNvPr id="5" name="Picture 4">
            <a:extLst>
              <a:ext uri="{FF2B5EF4-FFF2-40B4-BE49-F238E27FC236}">
                <a16:creationId xmlns:a16="http://schemas.microsoft.com/office/drawing/2014/main" xmlns="" id="{C1D11309-F104-7E4F-82C7-C3E26F4F8467}"/>
              </a:ext>
            </a:extLst>
          </p:cNvPr>
          <p:cNvPicPr>
            <a:picLocks noChangeAspect="1"/>
          </p:cNvPicPr>
          <p:nvPr/>
        </p:nvPicPr>
        <p:blipFill>
          <a:blip r:embed="rId3"/>
          <a:stretch>
            <a:fillRect/>
          </a:stretch>
        </p:blipFill>
        <p:spPr>
          <a:xfrm>
            <a:off x="508000" y="1082381"/>
            <a:ext cx="11176000" cy="3721100"/>
          </a:xfrm>
          <a:prstGeom prst="rect">
            <a:avLst/>
          </a:prstGeom>
        </p:spPr>
      </p:pic>
    </p:spTree>
    <p:extLst>
      <p:ext uri="{BB962C8B-B14F-4D97-AF65-F5344CB8AC3E}">
        <p14:creationId xmlns:p14="http://schemas.microsoft.com/office/powerpoint/2010/main" val="1090153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4572"/>
            <a:ext cx="12189905" cy="3553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UofA</a:t>
            </a:r>
            <a:r>
              <a:rPr lang="en-US" sz="1000" i="1" dirty="0">
                <a:solidFill>
                  <a:schemeClr val="bg1"/>
                </a:solidFill>
              </a:rPr>
              <a:t> Fairbanks</a:t>
            </a:r>
          </a:p>
        </p:txBody>
      </p:sp>
      <p:graphicFrame>
        <p:nvGraphicFramePr>
          <p:cNvPr id="6" name="Table 5">
            <a:extLst>
              <a:ext uri="{FF2B5EF4-FFF2-40B4-BE49-F238E27FC236}">
                <a16:creationId xmlns:a16="http://schemas.microsoft.com/office/drawing/2014/main" xmlns="" id="{36C48C45-C240-6441-98C4-0EDCF59A182E}"/>
              </a:ext>
            </a:extLst>
          </p:cNvPr>
          <p:cNvGraphicFramePr>
            <a:graphicFrameLocks noGrp="1"/>
          </p:cNvGraphicFramePr>
          <p:nvPr>
            <p:extLst>
              <p:ext uri="{D42A27DB-BD31-4B8C-83A1-F6EECF244321}">
                <p14:modId xmlns:p14="http://schemas.microsoft.com/office/powerpoint/2010/main" val="3815807235"/>
              </p:ext>
            </p:extLst>
          </p:nvPr>
        </p:nvGraphicFramePr>
        <p:xfrm>
          <a:off x="1066800" y="160501"/>
          <a:ext cx="10857089" cy="5635692"/>
        </p:xfrm>
        <a:graphic>
          <a:graphicData uri="http://schemas.openxmlformats.org/drawingml/2006/table">
            <a:tbl>
              <a:tblPr firstRow="1" firstCol="1" bandRow="1">
                <a:tableStyleId>{5C22544A-7EE6-4342-B048-85BDC9FD1C3A}</a:tableStyleId>
              </a:tblPr>
              <a:tblGrid>
                <a:gridCol w="6795496">
                  <a:extLst>
                    <a:ext uri="{9D8B030D-6E8A-4147-A177-3AD203B41FA5}">
                      <a16:colId xmlns:a16="http://schemas.microsoft.com/office/drawing/2014/main" xmlns="" val="5905548"/>
                    </a:ext>
                  </a:extLst>
                </a:gridCol>
                <a:gridCol w="2030216">
                  <a:extLst>
                    <a:ext uri="{9D8B030D-6E8A-4147-A177-3AD203B41FA5}">
                      <a16:colId xmlns:a16="http://schemas.microsoft.com/office/drawing/2014/main" xmlns="" val="4236807294"/>
                    </a:ext>
                  </a:extLst>
                </a:gridCol>
                <a:gridCol w="2031377">
                  <a:extLst>
                    <a:ext uri="{9D8B030D-6E8A-4147-A177-3AD203B41FA5}">
                      <a16:colId xmlns:a16="http://schemas.microsoft.com/office/drawing/2014/main" xmlns="" val="619094400"/>
                    </a:ext>
                  </a:extLst>
                </a:gridCol>
              </a:tblGrid>
              <a:tr h="718729">
                <a:tc>
                  <a:txBody>
                    <a:bodyPr/>
                    <a:lstStyle/>
                    <a:p>
                      <a:pPr marL="0" marR="0">
                        <a:spcBef>
                          <a:spcPts val="0"/>
                        </a:spcBef>
                        <a:spcAft>
                          <a:spcPts val="0"/>
                        </a:spcAft>
                      </a:pPr>
                      <a:r>
                        <a:rPr lang="en-US" sz="1200" dirty="0">
                          <a:effectLst/>
                        </a:rPr>
                        <a:t> </a:t>
                      </a:r>
                    </a:p>
                    <a:p>
                      <a:pPr marL="0" marR="0">
                        <a:spcBef>
                          <a:spcPts val="0"/>
                        </a:spcBef>
                        <a:spcAft>
                          <a:spcPts val="0"/>
                        </a:spcAft>
                      </a:pPr>
                      <a:r>
                        <a:rPr lang="en-US" sz="2000" dirty="0">
                          <a:effectLst/>
                        </a:rPr>
                        <a:t>   Roles </a:t>
                      </a:r>
                    </a:p>
                    <a:p>
                      <a:pPr marL="0" marR="0">
                        <a:spcBef>
                          <a:spcPts val="0"/>
                        </a:spcBef>
                        <a:spcAft>
                          <a:spcPts val="0"/>
                        </a:spcAft>
                      </a:pPr>
                      <a:r>
                        <a:rPr lang="en-US" sz="2000" dirty="0">
                          <a:effectLst/>
                        </a:rPr>
                        <a:t>   (complete n=132; supplement n=72;additional partial n=28)</a:t>
                      </a:r>
                    </a:p>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490"/>
                      </a:srgbClr>
                    </a:solidFill>
                  </a:tcPr>
                </a:tc>
                <a:tc>
                  <a:txBody>
                    <a:bodyPr/>
                    <a:lstStyle/>
                    <a:p>
                      <a:pPr marL="0" marR="0">
                        <a:spcBef>
                          <a:spcPts val="0"/>
                        </a:spcBef>
                        <a:spcAft>
                          <a:spcPts val="0"/>
                        </a:spcAft>
                      </a:pPr>
                      <a:endParaRPr lang="en-US" sz="1200" dirty="0">
                        <a:effectLst/>
                      </a:endParaRPr>
                    </a:p>
                    <a:p>
                      <a:pPr marL="0" marR="0">
                        <a:spcBef>
                          <a:spcPts val="0"/>
                        </a:spcBef>
                        <a:spcAft>
                          <a:spcPts val="0"/>
                        </a:spcAft>
                      </a:pPr>
                      <a:r>
                        <a:rPr lang="en-US" sz="2000" dirty="0">
                          <a:effectLst/>
                        </a:rPr>
                        <a:t>Primary Role (select one)</a:t>
                      </a: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490"/>
                      </a:srgbClr>
                    </a:solidFill>
                  </a:tcPr>
                </a:tc>
                <a:tc>
                  <a:txBody>
                    <a:bodyPr/>
                    <a:lstStyle/>
                    <a:p>
                      <a:pPr marL="0" marR="0">
                        <a:spcBef>
                          <a:spcPts val="0"/>
                        </a:spcBef>
                        <a:spcAft>
                          <a:spcPts val="0"/>
                        </a:spcAft>
                      </a:pPr>
                      <a:endParaRPr lang="en-US" sz="1400" dirty="0">
                        <a:effectLst/>
                      </a:endParaRPr>
                    </a:p>
                    <a:p>
                      <a:pPr marL="0" marR="0">
                        <a:spcBef>
                          <a:spcPts val="0"/>
                        </a:spcBef>
                        <a:spcAft>
                          <a:spcPts val="0"/>
                        </a:spcAft>
                      </a:pPr>
                      <a:r>
                        <a:rPr lang="en-US" sz="2000" dirty="0">
                          <a:effectLst/>
                        </a:rPr>
                        <a:t>All Roles (select all that apply)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490"/>
                      </a:srgbClr>
                    </a:solidFill>
                  </a:tcPr>
                </a:tc>
                <a:extLst>
                  <a:ext uri="{0D108BD9-81ED-4DB2-BD59-A6C34878D82A}">
                    <a16:rowId xmlns:a16="http://schemas.microsoft.com/office/drawing/2014/main" xmlns="" val="581192735"/>
                  </a:ext>
                </a:extLst>
              </a:tr>
              <a:tr h="362004">
                <a:tc>
                  <a:txBody>
                    <a:bodyPr/>
                    <a:lstStyle/>
                    <a:p>
                      <a:pPr marL="0" marR="0">
                        <a:spcBef>
                          <a:spcPts val="0"/>
                        </a:spcBef>
                        <a:spcAft>
                          <a:spcPts val="0"/>
                        </a:spcAft>
                      </a:pPr>
                      <a:r>
                        <a:rPr lang="en-US" sz="2000" dirty="0">
                          <a:effectLst/>
                        </a:rPr>
                        <a:t>  Alaskan tribal elder, leader or member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0.6%         </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5.7%</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2745759363"/>
                  </a:ext>
                </a:extLst>
              </a:tr>
              <a:tr h="362004">
                <a:tc>
                  <a:txBody>
                    <a:bodyPr/>
                    <a:lstStyle/>
                    <a:p>
                      <a:pPr marL="0" marR="0">
                        <a:spcBef>
                          <a:spcPts val="0"/>
                        </a:spcBef>
                        <a:spcAft>
                          <a:spcPts val="0"/>
                        </a:spcAft>
                      </a:pPr>
                      <a:r>
                        <a:rPr lang="en-US" sz="2000" dirty="0">
                          <a:effectLst/>
                        </a:rPr>
                        <a:t>  Alaska Native for-profit corporation leader or member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2.5%	</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5.0%</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568580284"/>
                  </a:ext>
                </a:extLst>
              </a:tr>
              <a:tr h="362004">
                <a:tc>
                  <a:txBody>
                    <a:bodyPr/>
                    <a:lstStyle/>
                    <a:p>
                      <a:pPr marL="0" marR="0">
                        <a:spcBef>
                          <a:spcPts val="0"/>
                        </a:spcBef>
                        <a:spcAft>
                          <a:spcPts val="0"/>
                        </a:spcAft>
                      </a:pPr>
                      <a:r>
                        <a:rPr lang="en-US" sz="2000" dirty="0">
                          <a:effectLst/>
                        </a:rPr>
                        <a:t>  State, city, or village elected official or staff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6.3%	</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8.2%</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267241084"/>
                  </a:ext>
                </a:extLst>
              </a:tr>
              <a:tr h="362004">
                <a:tc>
                  <a:txBody>
                    <a:bodyPr/>
                    <a:lstStyle/>
                    <a:p>
                      <a:pPr marL="0" marR="0">
                        <a:spcBef>
                          <a:spcPts val="0"/>
                        </a:spcBef>
                        <a:spcAft>
                          <a:spcPts val="0"/>
                        </a:spcAft>
                      </a:pPr>
                      <a:r>
                        <a:rPr lang="en-US" sz="2000" baseline="0" dirty="0">
                          <a:effectLst/>
                          <a:latin typeface="Calibri" panose="020F0502020204030204" pitchFamily="34" charset="0"/>
                          <a:ea typeface="Calibri" panose="020F0502020204030204" pitchFamily="34" charset="0"/>
                          <a:cs typeface="Times New Roman" panose="02020603050405020304" pitchFamily="18" charset="0"/>
                        </a:rPr>
                        <a:t>  K-12 Educator or administrator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1.3%</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1.9%</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10004"/>
                  </a:ext>
                </a:extLst>
              </a:tr>
              <a:tr h="362004">
                <a:tc>
                  <a:txBody>
                    <a:bodyPr/>
                    <a:lstStyle/>
                    <a:p>
                      <a:pPr marL="0" marR="0">
                        <a:spcBef>
                          <a:spcPts val="0"/>
                        </a:spcBef>
                        <a:spcAft>
                          <a:spcPts val="0"/>
                        </a:spcAft>
                      </a:pPr>
                      <a:r>
                        <a:rPr lang="en-US" sz="2000" dirty="0">
                          <a:effectLst/>
                        </a:rPr>
                        <a:t>  Community college educator or administrator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4.4%</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5.0%</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3183702464"/>
                  </a:ext>
                </a:extLst>
              </a:tr>
              <a:tr h="362004">
                <a:tc>
                  <a:txBody>
                    <a:bodyPr/>
                    <a:lstStyle/>
                    <a:p>
                      <a:pPr marL="0" marR="0">
                        <a:spcBef>
                          <a:spcPts val="0"/>
                        </a:spcBef>
                        <a:spcAft>
                          <a:spcPts val="0"/>
                        </a:spcAft>
                      </a:pPr>
                      <a:r>
                        <a:rPr lang="en-US" sz="2000" dirty="0">
                          <a:effectLst/>
                        </a:rPr>
                        <a:t>  Industry/business leader or employee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15.7%</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23.3%</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2132017953"/>
                  </a:ext>
                </a:extLst>
              </a:tr>
              <a:tr h="362004">
                <a:tc>
                  <a:txBody>
                    <a:bodyPr/>
                    <a:lstStyle/>
                    <a:p>
                      <a:pPr marL="0" marR="0">
                        <a:spcBef>
                          <a:spcPts val="0"/>
                        </a:spcBef>
                        <a:spcAft>
                          <a:spcPts val="0"/>
                        </a:spcAft>
                      </a:pPr>
                      <a:r>
                        <a:rPr lang="en-US" sz="2000" dirty="0">
                          <a:effectLst/>
                        </a:rPr>
                        <a:t>  Non-profit organizational leader or staff</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5.0%</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22.6%</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743009681"/>
                  </a:ext>
                </a:extLst>
              </a:tr>
              <a:tr h="362004">
                <a:tc>
                  <a:txBody>
                    <a:bodyPr/>
                    <a:lstStyle/>
                    <a:p>
                      <a:pPr marL="0" marR="0">
                        <a:spcBef>
                          <a:spcPts val="0"/>
                        </a:spcBef>
                        <a:spcAft>
                          <a:spcPts val="0"/>
                        </a:spcAft>
                      </a:pPr>
                      <a:r>
                        <a:rPr lang="en-US" sz="2000" dirty="0">
                          <a:effectLst/>
                        </a:rPr>
                        <a:t>  University executive or academic leader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28.3%</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30.8%</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3400708977"/>
                  </a:ext>
                </a:extLst>
              </a:tr>
              <a:tr h="362004">
                <a:tc>
                  <a:txBody>
                    <a:bodyPr/>
                    <a:lstStyle/>
                    <a:p>
                      <a:pPr marL="0" marR="0">
                        <a:spcBef>
                          <a:spcPts val="0"/>
                        </a:spcBef>
                        <a:spcAft>
                          <a:spcPts val="0"/>
                        </a:spcAft>
                      </a:pPr>
                      <a:r>
                        <a:rPr lang="en-US" sz="2000" dirty="0">
                          <a:effectLst/>
                        </a:rPr>
                        <a:t>  University faculty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11.9%</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19.5%</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2848081078"/>
                  </a:ext>
                </a:extLst>
              </a:tr>
              <a:tr h="362004">
                <a:tc>
                  <a:txBody>
                    <a:bodyPr/>
                    <a:lstStyle/>
                    <a:p>
                      <a:pPr marL="0" marR="0">
                        <a:spcBef>
                          <a:spcPts val="0"/>
                        </a:spcBef>
                        <a:spcAft>
                          <a:spcPts val="0"/>
                        </a:spcAft>
                      </a:pPr>
                      <a:r>
                        <a:rPr lang="en-US" sz="2000" dirty="0">
                          <a:effectLst/>
                        </a:rPr>
                        <a:t>  University staff</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14.5%</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22.0%</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2261979462"/>
                  </a:ext>
                </a:extLst>
              </a:tr>
              <a:tr h="362004">
                <a:tc>
                  <a:txBody>
                    <a:bodyPr/>
                    <a:lstStyle/>
                    <a:p>
                      <a:pPr marL="0" marR="0">
                        <a:spcBef>
                          <a:spcPts val="0"/>
                        </a:spcBef>
                        <a:spcAft>
                          <a:spcPts val="0"/>
                        </a:spcAft>
                      </a:pPr>
                      <a:r>
                        <a:rPr lang="en-US" sz="2000" dirty="0">
                          <a:effectLst/>
                        </a:rPr>
                        <a:t>  University student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2.5%</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5.0%</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1350417972"/>
                  </a:ext>
                </a:extLst>
              </a:tr>
              <a:tr h="362004">
                <a:tc>
                  <a:txBody>
                    <a:bodyPr/>
                    <a:lstStyle/>
                    <a:p>
                      <a:pPr marL="0" marR="0">
                        <a:spcBef>
                          <a:spcPts val="0"/>
                        </a:spcBef>
                        <a:spcAft>
                          <a:spcPts val="0"/>
                        </a:spcAft>
                      </a:pPr>
                      <a:r>
                        <a:rPr lang="en-US" sz="2000" dirty="0">
                          <a:effectLst/>
                        </a:rPr>
                        <a:t>  Parent of school-age children (K-12 and college)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3.8%</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32.7%</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2825864259"/>
                  </a:ext>
                </a:extLst>
              </a:tr>
              <a:tr h="362004">
                <a:tc>
                  <a:txBody>
                    <a:bodyPr/>
                    <a:lstStyle/>
                    <a:p>
                      <a:pPr marL="0" marR="0">
                        <a:spcBef>
                          <a:spcPts val="0"/>
                        </a:spcBef>
                        <a:spcAft>
                          <a:spcPts val="0"/>
                        </a:spcAft>
                      </a:pPr>
                      <a:r>
                        <a:rPr lang="en-US" sz="2000" dirty="0">
                          <a:effectLst/>
                        </a:rPr>
                        <a:t>  Other (please specify) (click to view)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6275"/>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3.1%</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20.8%</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7F7F">
                        <a:alpha val="65882"/>
                      </a:srgbClr>
                    </a:solidFill>
                  </a:tcPr>
                </a:tc>
                <a:extLst>
                  <a:ext uri="{0D108BD9-81ED-4DB2-BD59-A6C34878D82A}">
                    <a16:rowId xmlns:a16="http://schemas.microsoft.com/office/drawing/2014/main" xmlns="" val="2902612682"/>
                  </a:ext>
                </a:extLst>
              </a:tr>
            </a:tbl>
          </a:graphicData>
        </a:graphic>
      </p:graphicFrame>
      <p:sp>
        <p:nvSpPr>
          <p:cNvPr id="7" name="TextBox 6"/>
          <p:cNvSpPr txBox="1"/>
          <p:nvPr/>
        </p:nvSpPr>
        <p:spPr>
          <a:xfrm>
            <a:off x="92988" y="5978770"/>
            <a:ext cx="11910645" cy="646331"/>
          </a:xfrm>
          <a:prstGeom prst="rect">
            <a:avLst/>
          </a:prstGeom>
          <a:solidFill>
            <a:srgbClr val="7F7F7F"/>
          </a:solidFill>
          <a:ln w="38100">
            <a:solidFill>
              <a:schemeClr val="bg1"/>
            </a:solidFill>
          </a:ln>
        </p:spPr>
        <p:txBody>
          <a:bodyPr wrap="square" rtlCol="0">
            <a:spAutoFit/>
          </a:bodyPr>
          <a:lstStyle/>
          <a:p>
            <a:r>
              <a:rPr lang="en-US" b="1" i="1" dirty="0">
                <a:solidFill>
                  <a:schemeClr val="bg1"/>
                </a:solidFill>
              </a:rPr>
              <a:t>Note:  </a:t>
            </a:r>
            <a:r>
              <a:rPr lang="en-US" b="1" dirty="0">
                <a:solidFill>
                  <a:schemeClr val="bg1"/>
                </a:solidFill>
              </a:rPr>
              <a:t>Analysis of stakeholder views on key provocations (beginning on slide 22) are presented based on “all roles that apply” in order to reflect the highest possible input by stakeholder role.  On average 1.9 roles were recorded by stakeholder.</a:t>
            </a:r>
            <a:endParaRPr lang="en-US" b="1" i="1" dirty="0">
              <a:solidFill>
                <a:schemeClr val="bg1"/>
              </a:solidFill>
            </a:endParaRPr>
          </a:p>
        </p:txBody>
      </p:sp>
    </p:spTree>
    <p:extLst>
      <p:ext uri="{BB962C8B-B14F-4D97-AF65-F5344CB8AC3E}">
        <p14:creationId xmlns:p14="http://schemas.microsoft.com/office/powerpoint/2010/main" val="821750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8826"/>
            <a:ext cx="11454063" cy="707886"/>
          </a:xfrm>
          <a:prstGeom prst="rect">
            <a:avLst/>
          </a:prstGeom>
        </p:spPr>
        <p:txBody>
          <a:bodyPr wrap="square">
            <a:spAutoFit/>
          </a:bodyPr>
          <a:lstStyle/>
          <a:p>
            <a:r>
              <a:rPr lang="en-US" sz="2000">
                <a:solidFill>
                  <a:schemeClr val="bg1"/>
                </a:solidFill>
              </a:rPr>
              <a:t>Provocation 14</a:t>
            </a:r>
            <a:r>
              <a:rPr lang="en-US" sz="2000" dirty="0">
                <a:solidFill>
                  <a:schemeClr val="bg1"/>
                </a:solidFill>
              </a:rPr>
              <a:t>. (supplement) What if there were U of A initiatives in every community in Alaska to develop K-12 pathways from middle school to Higher Education? (cont.)</a:t>
            </a:r>
          </a:p>
        </p:txBody>
      </p:sp>
      <p:sp>
        <p:nvSpPr>
          <p:cNvPr id="5" name="TextBox 4"/>
          <p:cNvSpPr txBox="1"/>
          <p:nvPr/>
        </p:nvSpPr>
        <p:spPr>
          <a:xfrm>
            <a:off x="410308" y="5861540"/>
            <a:ext cx="11301046" cy="923330"/>
          </a:xfrm>
          <a:prstGeom prst="rect">
            <a:avLst/>
          </a:prstGeom>
          <a:solidFill>
            <a:schemeClr val="bg1"/>
          </a:solidFill>
          <a:ln w="38100">
            <a:solidFill>
              <a:schemeClr val="tx1"/>
            </a:solidFill>
          </a:ln>
        </p:spPr>
        <p:txBody>
          <a:bodyPr wrap="square" rtlCol="0">
            <a:spAutoFit/>
          </a:bodyPr>
          <a:lstStyle/>
          <a:p>
            <a:r>
              <a:rPr lang="en-US" b="1" i="1" dirty="0"/>
              <a:t>Comments:  U of A initiatives in every community are seen as important to most stakeholders, with the lowest level of support among university faculty.  Low support is also recorded among the small number of K-12 respondents, but caution is urged in this case given the small number of respondents.</a:t>
            </a:r>
          </a:p>
        </p:txBody>
      </p:sp>
      <p:pic>
        <p:nvPicPr>
          <p:cNvPr id="2" name="Picture 1"/>
          <p:cNvPicPr>
            <a:picLocks noChangeAspect="1"/>
          </p:cNvPicPr>
          <p:nvPr/>
        </p:nvPicPr>
        <p:blipFill>
          <a:blip r:embed="rId3"/>
          <a:stretch>
            <a:fillRect/>
          </a:stretch>
        </p:blipFill>
        <p:spPr>
          <a:xfrm>
            <a:off x="1688125" y="961292"/>
            <a:ext cx="8950190" cy="4843370"/>
          </a:xfrm>
          <a:prstGeom prst="rect">
            <a:avLst/>
          </a:prstGeom>
        </p:spPr>
      </p:pic>
    </p:spTree>
    <p:extLst>
      <p:ext uri="{BB962C8B-B14F-4D97-AF65-F5344CB8AC3E}">
        <p14:creationId xmlns:p14="http://schemas.microsoft.com/office/powerpoint/2010/main" val="2034680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1"/>
            <a:ext cx="11454063" cy="707886"/>
          </a:xfrm>
          <a:prstGeom prst="rect">
            <a:avLst/>
          </a:prstGeom>
        </p:spPr>
        <p:txBody>
          <a:bodyPr wrap="square">
            <a:spAutoFit/>
          </a:bodyPr>
          <a:lstStyle/>
          <a:p>
            <a:r>
              <a:rPr lang="en-US" sz="2000" dirty="0">
                <a:solidFill>
                  <a:schemeClr val="bg1"/>
                </a:solidFill>
              </a:rPr>
              <a:t>Provocation 15. (supplement) What if U of A had a program that incentivized the choice of teaching as a career, increasing the number of Alaskan teachers in the K-12 System?</a:t>
            </a: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435642" y="5042775"/>
            <a:ext cx="3320716" cy="369332"/>
          </a:xfrm>
          <a:prstGeom prst="rect">
            <a:avLst/>
          </a:prstGeom>
          <a:noFill/>
        </p:spPr>
        <p:txBody>
          <a:bodyPr wrap="square" rtlCol="0">
            <a:spAutoFit/>
          </a:bodyPr>
          <a:lstStyle/>
          <a:p>
            <a:pPr algn="ctr"/>
            <a:r>
              <a:rPr lang="en-US" b="1" dirty="0">
                <a:solidFill>
                  <a:schemeClr val="bg1"/>
                </a:solidFill>
              </a:rPr>
              <a:t>Gap:  .81 - .42= .39</a:t>
            </a:r>
          </a:p>
        </p:txBody>
      </p:sp>
      <p:sp>
        <p:nvSpPr>
          <p:cNvPr id="9" name="TextBox 8"/>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There is strong support among stakeholders for incentivizing teaching as a career among Alaskans, with a few exceptions.  There is a bimodal distribution regarding now difficult this is seen, with some seeing it as very difficult and some as relatively easy.</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8009629" cy="307777"/>
          </a:xfrm>
          <a:prstGeom prst="rect">
            <a:avLst/>
          </a:prstGeom>
        </p:spPr>
        <p:txBody>
          <a:bodyPr wrap="none">
            <a:spAutoFit/>
          </a:bodyPr>
          <a:lstStyle/>
          <a:p>
            <a:r>
              <a:rPr lang="en-US" sz="1400" b="1" dirty="0">
                <a:solidFill>
                  <a:schemeClr val="bg1"/>
                </a:solidFill>
              </a:rPr>
              <a:t> Supplemental survey response visualizations available at: http</a:t>
            </a:r>
            <a:r>
              <a:rPr lang="en-US" sz="1400" b="1">
                <a:solidFill>
                  <a:schemeClr val="bg1"/>
                </a:solidFill>
              </a:rPr>
              <a:t>://3gne.com:8000/report/ALASKA2018S#/</a:t>
            </a:r>
            <a:endParaRPr lang="en-US" sz="1400" b="1" dirty="0">
              <a:solidFill>
                <a:schemeClr val="bg1"/>
              </a:solidFill>
            </a:endParaRPr>
          </a:p>
        </p:txBody>
      </p:sp>
      <p:pic>
        <p:nvPicPr>
          <p:cNvPr id="5" name="Picture 4">
            <a:extLst>
              <a:ext uri="{FF2B5EF4-FFF2-40B4-BE49-F238E27FC236}">
                <a16:creationId xmlns:a16="http://schemas.microsoft.com/office/drawing/2014/main" xmlns="" id="{2C069BBF-53B0-314C-A57E-A6DE0ABE86F1}"/>
              </a:ext>
            </a:extLst>
          </p:cNvPr>
          <p:cNvPicPr>
            <a:picLocks noChangeAspect="1"/>
          </p:cNvPicPr>
          <p:nvPr/>
        </p:nvPicPr>
        <p:blipFill>
          <a:blip r:embed="rId3"/>
          <a:stretch>
            <a:fillRect/>
          </a:stretch>
        </p:blipFill>
        <p:spPr>
          <a:xfrm>
            <a:off x="508000" y="1073228"/>
            <a:ext cx="11176000" cy="3721100"/>
          </a:xfrm>
          <a:prstGeom prst="rect">
            <a:avLst/>
          </a:prstGeom>
        </p:spPr>
      </p:pic>
    </p:spTree>
    <p:extLst>
      <p:ext uri="{BB962C8B-B14F-4D97-AF65-F5344CB8AC3E}">
        <p14:creationId xmlns:p14="http://schemas.microsoft.com/office/powerpoint/2010/main" val="10478950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8826"/>
            <a:ext cx="11454063" cy="707886"/>
          </a:xfrm>
          <a:prstGeom prst="rect">
            <a:avLst/>
          </a:prstGeom>
        </p:spPr>
        <p:txBody>
          <a:bodyPr wrap="square">
            <a:spAutoFit/>
          </a:bodyPr>
          <a:lstStyle/>
          <a:p>
            <a:r>
              <a:rPr lang="en-US" sz="2000">
                <a:solidFill>
                  <a:schemeClr val="bg1"/>
                </a:solidFill>
              </a:rPr>
              <a:t>Provocation 15</a:t>
            </a:r>
            <a:r>
              <a:rPr lang="en-US" sz="2000" dirty="0">
                <a:solidFill>
                  <a:schemeClr val="bg1"/>
                </a:solidFill>
              </a:rPr>
              <a:t>. (supplement) What if U of A had a program that incentivized the choice of teaching as a career, increasing the number of Alaskan teachers in the K-12 System? (cont.)</a:t>
            </a:r>
          </a:p>
        </p:txBody>
      </p:sp>
      <p:sp>
        <p:nvSpPr>
          <p:cNvPr id="5" name="TextBox 4"/>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Incentivizing teaching as a career for Alaskans is “low hanging fruit” </a:t>
            </a:r>
            <a:r>
              <a:rPr lang="mr-IN" b="1" i="1" dirty="0"/>
              <a:t>–</a:t>
            </a:r>
            <a:r>
              <a:rPr lang="en-US" b="1" i="1" dirty="0"/>
              <a:t> somewhat important and not seen as very difficult to so.  This stands out as a promising early initiative. </a:t>
            </a:r>
          </a:p>
        </p:txBody>
      </p:sp>
      <p:pic>
        <p:nvPicPr>
          <p:cNvPr id="2" name="Picture 1"/>
          <p:cNvPicPr>
            <a:picLocks noChangeAspect="1"/>
          </p:cNvPicPr>
          <p:nvPr/>
        </p:nvPicPr>
        <p:blipFill>
          <a:blip r:embed="rId3"/>
          <a:stretch>
            <a:fillRect/>
          </a:stretch>
        </p:blipFill>
        <p:spPr>
          <a:xfrm>
            <a:off x="1594337" y="945781"/>
            <a:ext cx="9227409" cy="5056434"/>
          </a:xfrm>
          <a:prstGeom prst="rect">
            <a:avLst/>
          </a:prstGeom>
        </p:spPr>
      </p:pic>
    </p:spTree>
    <p:extLst>
      <p:ext uri="{BB962C8B-B14F-4D97-AF65-F5344CB8AC3E}">
        <p14:creationId xmlns:p14="http://schemas.microsoft.com/office/powerpoint/2010/main" val="458901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1"/>
            <a:ext cx="11454063" cy="707886"/>
          </a:xfrm>
          <a:prstGeom prst="rect">
            <a:avLst/>
          </a:prstGeom>
        </p:spPr>
        <p:txBody>
          <a:bodyPr wrap="square">
            <a:spAutoFit/>
          </a:bodyPr>
          <a:lstStyle/>
          <a:p>
            <a:r>
              <a:rPr lang="en-US" sz="2000" dirty="0">
                <a:solidFill>
                  <a:schemeClr val="bg1"/>
                </a:solidFill>
              </a:rPr>
              <a:t>Provocation 16. (supplement) What if the business and industry leaders in Alaska saw higher education as the go-to institution for workforce development?</a:t>
            </a: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435642" y="5101390"/>
            <a:ext cx="3320716" cy="369332"/>
          </a:xfrm>
          <a:prstGeom prst="rect">
            <a:avLst/>
          </a:prstGeom>
          <a:noFill/>
        </p:spPr>
        <p:txBody>
          <a:bodyPr wrap="square" rtlCol="0">
            <a:spAutoFit/>
          </a:bodyPr>
          <a:lstStyle/>
          <a:p>
            <a:pPr algn="ctr"/>
            <a:r>
              <a:rPr lang="en-US" b="1" dirty="0">
                <a:solidFill>
                  <a:schemeClr val="bg1"/>
                </a:solidFill>
              </a:rPr>
              <a:t>Gap:  .90 - .42 = .48</a:t>
            </a:r>
          </a:p>
        </p:txBody>
      </p:sp>
      <p:sp>
        <p:nvSpPr>
          <p:cNvPr id="9" name="TextBox 8"/>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Serving as the go-to institution in Alaska for workforce development has complete alignment among all stakeholders (focusing on just this part of provocation number 10).  The views on how difficult this will be to accomplish are split almost evenly between those who see it as very difficult and those who see it as relatively easy.</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8009629" cy="307777"/>
          </a:xfrm>
          <a:prstGeom prst="rect">
            <a:avLst/>
          </a:prstGeom>
        </p:spPr>
        <p:txBody>
          <a:bodyPr wrap="none">
            <a:spAutoFit/>
          </a:bodyPr>
          <a:lstStyle/>
          <a:p>
            <a:r>
              <a:rPr lang="en-US" sz="1400" b="1" dirty="0">
                <a:solidFill>
                  <a:schemeClr val="bg1"/>
                </a:solidFill>
              </a:rPr>
              <a:t> Supplemental survey response visualizations available at: http</a:t>
            </a:r>
            <a:r>
              <a:rPr lang="en-US" sz="1400" b="1">
                <a:solidFill>
                  <a:schemeClr val="bg1"/>
                </a:solidFill>
              </a:rPr>
              <a:t>://3gne.com:8000/report/ALASKA2018S#/</a:t>
            </a:r>
            <a:endParaRPr lang="en-US" sz="1400" b="1" dirty="0">
              <a:solidFill>
                <a:schemeClr val="bg1"/>
              </a:solidFill>
            </a:endParaRPr>
          </a:p>
        </p:txBody>
      </p:sp>
      <p:pic>
        <p:nvPicPr>
          <p:cNvPr id="5" name="Picture 4">
            <a:extLst>
              <a:ext uri="{FF2B5EF4-FFF2-40B4-BE49-F238E27FC236}">
                <a16:creationId xmlns:a16="http://schemas.microsoft.com/office/drawing/2014/main" xmlns="" id="{2EBC80AB-BDAE-C94E-8F73-F14E1024BB89}"/>
              </a:ext>
            </a:extLst>
          </p:cNvPr>
          <p:cNvPicPr>
            <a:picLocks noChangeAspect="1"/>
          </p:cNvPicPr>
          <p:nvPr/>
        </p:nvPicPr>
        <p:blipFill>
          <a:blip r:embed="rId3"/>
          <a:stretch>
            <a:fillRect/>
          </a:stretch>
        </p:blipFill>
        <p:spPr>
          <a:xfrm>
            <a:off x="508000" y="1127090"/>
            <a:ext cx="11176000" cy="3721100"/>
          </a:xfrm>
          <a:prstGeom prst="rect">
            <a:avLst/>
          </a:prstGeom>
        </p:spPr>
      </p:pic>
    </p:spTree>
    <p:extLst>
      <p:ext uri="{BB962C8B-B14F-4D97-AF65-F5344CB8AC3E}">
        <p14:creationId xmlns:p14="http://schemas.microsoft.com/office/powerpoint/2010/main" val="1918722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92943"/>
            <a:ext cx="11454063" cy="707886"/>
          </a:xfrm>
          <a:prstGeom prst="rect">
            <a:avLst/>
          </a:prstGeom>
        </p:spPr>
        <p:txBody>
          <a:bodyPr wrap="square">
            <a:spAutoFit/>
          </a:bodyPr>
          <a:lstStyle/>
          <a:p>
            <a:r>
              <a:rPr lang="en-US" sz="2000" dirty="0">
                <a:solidFill>
                  <a:schemeClr val="bg1"/>
                </a:solidFill>
              </a:rPr>
              <a:t>Provocation 16. (supplement) What if the business and industry leaders in Alaska saw higher education as the go-to institution for workforce development? (cont.)</a:t>
            </a:r>
          </a:p>
        </p:txBody>
      </p:sp>
      <p:sp>
        <p:nvSpPr>
          <p:cNvPr id="5" name="TextBox 4"/>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Being the go-to institution for workforce development is seen as uniformly important and relatively achievable.  The earlier provocation (number 10) is broken out here and in the next one (number 17).</a:t>
            </a:r>
          </a:p>
        </p:txBody>
      </p:sp>
      <p:pic>
        <p:nvPicPr>
          <p:cNvPr id="2" name="Picture 1"/>
          <p:cNvPicPr>
            <a:picLocks noChangeAspect="1"/>
          </p:cNvPicPr>
          <p:nvPr/>
        </p:nvPicPr>
        <p:blipFill>
          <a:blip r:embed="rId3"/>
          <a:stretch>
            <a:fillRect/>
          </a:stretch>
        </p:blipFill>
        <p:spPr>
          <a:xfrm>
            <a:off x="1473433" y="931007"/>
            <a:ext cx="9377766" cy="5138826"/>
          </a:xfrm>
          <a:prstGeom prst="rect">
            <a:avLst/>
          </a:prstGeom>
        </p:spPr>
      </p:pic>
    </p:spTree>
    <p:extLst>
      <p:ext uri="{BB962C8B-B14F-4D97-AF65-F5344CB8AC3E}">
        <p14:creationId xmlns:p14="http://schemas.microsoft.com/office/powerpoint/2010/main" val="1355572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1"/>
            <a:ext cx="11454063" cy="707886"/>
          </a:xfrm>
          <a:prstGeom prst="rect">
            <a:avLst/>
          </a:prstGeom>
        </p:spPr>
        <p:txBody>
          <a:bodyPr wrap="square">
            <a:spAutoFit/>
          </a:bodyPr>
          <a:lstStyle/>
          <a:p>
            <a:r>
              <a:rPr lang="en-US" sz="2000" dirty="0">
                <a:solidFill>
                  <a:schemeClr val="bg1"/>
                </a:solidFill>
              </a:rPr>
              <a:t>Provocation 17. (supplement) What if global business and industry leaders saw the University of Alaska as their partner for tech innovation and cutting-edge research?</a:t>
            </a: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435642" y="5077943"/>
            <a:ext cx="3320716" cy="369332"/>
          </a:xfrm>
          <a:prstGeom prst="rect">
            <a:avLst/>
          </a:prstGeom>
          <a:noFill/>
        </p:spPr>
        <p:txBody>
          <a:bodyPr wrap="square" rtlCol="0">
            <a:spAutoFit/>
          </a:bodyPr>
          <a:lstStyle/>
          <a:p>
            <a:pPr algn="ctr"/>
            <a:r>
              <a:rPr lang="en-US" b="1" dirty="0">
                <a:solidFill>
                  <a:schemeClr val="bg1"/>
                </a:solidFill>
              </a:rPr>
              <a:t>Gap:  .81 - .26 = .55</a:t>
            </a:r>
          </a:p>
        </p:txBody>
      </p:sp>
      <p:sp>
        <p:nvSpPr>
          <p:cNvPr id="9" name="TextBox 8"/>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Most stakeholders are relatively positive around the U of A being the go-to institution for tech innovation and cutting-edge research (focusing just on this part of provocation number 10).  Most also see this as very difficult to do, with over 10% as a bright spot seeing it as relatively easy.</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8009629" cy="307777"/>
          </a:xfrm>
          <a:prstGeom prst="rect">
            <a:avLst/>
          </a:prstGeom>
        </p:spPr>
        <p:txBody>
          <a:bodyPr wrap="none">
            <a:spAutoFit/>
          </a:bodyPr>
          <a:lstStyle/>
          <a:p>
            <a:r>
              <a:rPr lang="en-US" sz="1400" b="1" dirty="0">
                <a:solidFill>
                  <a:schemeClr val="bg1"/>
                </a:solidFill>
              </a:rPr>
              <a:t> Supplemental survey response visualizations available at: http</a:t>
            </a:r>
            <a:r>
              <a:rPr lang="en-US" sz="1400" b="1">
                <a:solidFill>
                  <a:schemeClr val="bg1"/>
                </a:solidFill>
              </a:rPr>
              <a:t>://3gne.com:8000/report/ALASKA2018S#/</a:t>
            </a:r>
            <a:endParaRPr lang="en-US" sz="1400" b="1" dirty="0">
              <a:solidFill>
                <a:schemeClr val="bg1"/>
              </a:solidFill>
            </a:endParaRPr>
          </a:p>
        </p:txBody>
      </p:sp>
      <p:pic>
        <p:nvPicPr>
          <p:cNvPr id="5" name="Picture 4">
            <a:extLst>
              <a:ext uri="{FF2B5EF4-FFF2-40B4-BE49-F238E27FC236}">
                <a16:creationId xmlns:a16="http://schemas.microsoft.com/office/drawing/2014/main" xmlns="" id="{871FE24B-F999-BC49-8427-FE030E83A564}"/>
              </a:ext>
            </a:extLst>
          </p:cNvPr>
          <p:cNvPicPr>
            <a:picLocks noChangeAspect="1"/>
          </p:cNvPicPr>
          <p:nvPr/>
        </p:nvPicPr>
        <p:blipFill>
          <a:blip r:embed="rId3"/>
          <a:stretch>
            <a:fillRect/>
          </a:stretch>
        </p:blipFill>
        <p:spPr>
          <a:xfrm>
            <a:off x="508000" y="1108397"/>
            <a:ext cx="11176000" cy="3721100"/>
          </a:xfrm>
          <a:prstGeom prst="rect">
            <a:avLst/>
          </a:prstGeom>
        </p:spPr>
      </p:pic>
    </p:spTree>
    <p:extLst>
      <p:ext uri="{BB962C8B-B14F-4D97-AF65-F5344CB8AC3E}">
        <p14:creationId xmlns:p14="http://schemas.microsoft.com/office/powerpoint/2010/main" val="1476331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92943"/>
            <a:ext cx="11454063" cy="707886"/>
          </a:xfrm>
          <a:prstGeom prst="rect">
            <a:avLst/>
          </a:prstGeom>
        </p:spPr>
        <p:txBody>
          <a:bodyPr wrap="square">
            <a:spAutoFit/>
          </a:bodyPr>
          <a:lstStyle/>
          <a:p>
            <a:r>
              <a:rPr lang="en-US" sz="2000" dirty="0">
                <a:solidFill>
                  <a:schemeClr val="bg1"/>
                </a:solidFill>
              </a:rPr>
              <a:t>Provocation 17. (supplement) What if global business and industry leaders saw the University of Alaska as their partner for tech innovation and cutting-edge research? (cont.)</a:t>
            </a:r>
          </a:p>
        </p:txBody>
      </p:sp>
      <p:sp>
        <p:nvSpPr>
          <p:cNvPr id="5" name="TextBox 4"/>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Being the go-to institution for innovation is seen as valued differently across different stakeholders and seen as hard to do.  The earlier provocation (number 10) is broken out here and in the prior provocation (number 16).</a:t>
            </a:r>
          </a:p>
        </p:txBody>
      </p:sp>
      <p:pic>
        <p:nvPicPr>
          <p:cNvPr id="2" name="Picture 1"/>
          <p:cNvPicPr>
            <a:picLocks noChangeAspect="1"/>
          </p:cNvPicPr>
          <p:nvPr/>
        </p:nvPicPr>
        <p:blipFill>
          <a:blip r:embed="rId3"/>
          <a:stretch>
            <a:fillRect/>
          </a:stretch>
        </p:blipFill>
        <p:spPr>
          <a:xfrm>
            <a:off x="1547446" y="936484"/>
            <a:ext cx="9324982" cy="5109902"/>
          </a:xfrm>
          <a:prstGeom prst="rect">
            <a:avLst/>
          </a:prstGeom>
        </p:spPr>
      </p:pic>
    </p:spTree>
    <p:extLst>
      <p:ext uri="{BB962C8B-B14F-4D97-AF65-F5344CB8AC3E}">
        <p14:creationId xmlns:p14="http://schemas.microsoft.com/office/powerpoint/2010/main" val="6809757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1"/>
            <a:ext cx="11454063" cy="707886"/>
          </a:xfrm>
          <a:prstGeom prst="rect">
            <a:avLst/>
          </a:prstGeom>
        </p:spPr>
        <p:txBody>
          <a:bodyPr wrap="square">
            <a:spAutoFit/>
          </a:bodyPr>
          <a:lstStyle/>
          <a:p>
            <a:r>
              <a:rPr lang="en-US" sz="2000" dirty="0">
                <a:solidFill>
                  <a:schemeClr val="bg1"/>
                </a:solidFill>
              </a:rPr>
              <a:t>Provocation 18. (supplement) What if U of A became a pioneer in harnessing a blend of indigenous, new and emerging technologies to help Alaska move beyond the boom/bust economic cycles?</a:t>
            </a: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435642" y="5054498"/>
            <a:ext cx="3320716" cy="369332"/>
          </a:xfrm>
          <a:prstGeom prst="rect">
            <a:avLst/>
          </a:prstGeom>
          <a:noFill/>
        </p:spPr>
        <p:txBody>
          <a:bodyPr wrap="square" rtlCol="0">
            <a:spAutoFit/>
          </a:bodyPr>
          <a:lstStyle/>
          <a:p>
            <a:pPr algn="ctr"/>
            <a:r>
              <a:rPr lang="en-US" b="1" dirty="0">
                <a:solidFill>
                  <a:schemeClr val="bg1"/>
                </a:solidFill>
              </a:rPr>
              <a:t>Gap:  .85 - .28 = .57</a:t>
            </a:r>
          </a:p>
        </p:txBody>
      </p:sp>
      <p:sp>
        <p:nvSpPr>
          <p:cNvPr id="9" name="TextBox 8"/>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This elaborates on provocation number 9 and has nearly as positive views on blending indigenous and emerging technologies to get beyond boom-bust cycles.  Most stakeholders see this as very difficult to do, with over 10% as a bright spot seeing it as relatively easy. </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8009629" cy="307777"/>
          </a:xfrm>
          <a:prstGeom prst="rect">
            <a:avLst/>
          </a:prstGeom>
        </p:spPr>
        <p:txBody>
          <a:bodyPr wrap="none">
            <a:spAutoFit/>
          </a:bodyPr>
          <a:lstStyle/>
          <a:p>
            <a:r>
              <a:rPr lang="en-US" sz="1400" b="1" dirty="0">
                <a:solidFill>
                  <a:schemeClr val="bg1"/>
                </a:solidFill>
              </a:rPr>
              <a:t> Supplemental survey response visualizations available at: http</a:t>
            </a:r>
            <a:r>
              <a:rPr lang="en-US" sz="1400" b="1">
                <a:solidFill>
                  <a:schemeClr val="bg1"/>
                </a:solidFill>
              </a:rPr>
              <a:t>://3gne.com:8000/report/ALASKA2018S#/</a:t>
            </a:r>
            <a:endParaRPr lang="en-US" sz="1400" b="1" dirty="0">
              <a:solidFill>
                <a:schemeClr val="bg1"/>
              </a:solidFill>
            </a:endParaRPr>
          </a:p>
        </p:txBody>
      </p:sp>
      <p:pic>
        <p:nvPicPr>
          <p:cNvPr id="5" name="Picture 4">
            <a:extLst>
              <a:ext uri="{FF2B5EF4-FFF2-40B4-BE49-F238E27FC236}">
                <a16:creationId xmlns:a16="http://schemas.microsoft.com/office/drawing/2014/main" xmlns="" id="{F300B3E5-B315-5E4E-B154-7528DE4FD694}"/>
              </a:ext>
            </a:extLst>
          </p:cNvPr>
          <p:cNvPicPr>
            <a:picLocks noChangeAspect="1"/>
          </p:cNvPicPr>
          <p:nvPr/>
        </p:nvPicPr>
        <p:blipFill>
          <a:blip r:embed="rId3"/>
          <a:stretch>
            <a:fillRect/>
          </a:stretch>
        </p:blipFill>
        <p:spPr>
          <a:xfrm>
            <a:off x="508000" y="1127090"/>
            <a:ext cx="11176000" cy="3721100"/>
          </a:xfrm>
          <a:prstGeom prst="rect">
            <a:avLst/>
          </a:prstGeom>
        </p:spPr>
      </p:pic>
    </p:spTree>
    <p:extLst>
      <p:ext uri="{BB962C8B-B14F-4D97-AF65-F5344CB8AC3E}">
        <p14:creationId xmlns:p14="http://schemas.microsoft.com/office/powerpoint/2010/main" val="1172193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92943"/>
            <a:ext cx="11454063" cy="707886"/>
          </a:xfrm>
          <a:prstGeom prst="rect">
            <a:avLst/>
          </a:prstGeom>
        </p:spPr>
        <p:txBody>
          <a:bodyPr wrap="square">
            <a:spAutoFit/>
          </a:bodyPr>
          <a:lstStyle/>
          <a:p>
            <a:r>
              <a:rPr lang="en-US" sz="2000" dirty="0">
                <a:solidFill>
                  <a:schemeClr val="bg1"/>
                </a:solidFill>
              </a:rPr>
              <a:t>Provocation 18. (supplement) What if U of A became a pioneer in harnessing a blend of indigenous, new and emerging technologies to help Alaska move beyond the boom/bust economic cycles? (cont.)</a:t>
            </a:r>
          </a:p>
        </p:txBody>
      </p:sp>
      <p:sp>
        <p:nvSpPr>
          <p:cNvPr id="5" name="TextBox 4"/>
          <p:cNvSpPr txBox="1"/>
          <p:nvPr/>
        </p:nvSpPr>
        <p:spPr>
          <a:xfrm>
            <a:off x="410308" y="5861540"/>
            <a:ext cx="11301046" cy="923330"/>
          </a:xfrm>
          <a:prstGeom prst="rect">
            <a:avLst/>
          </a:prstGeom>
          <a:solidFill>
            <a:schemeClr val="bg1"/>
          </a:solidFill>
          <a:ln w="38100">
            <a:solidFill>
              <a:schemeClr val="tx1"/>
            </a:solidFill>
          </a:ln>
        </p:spPr>
        <p:txBody>
          <a:bodyPr wrap="square" rtlCol="0">
            <a:spAutoFit/>
          </a:bodyPr>
          <a:lstStyle/>
          <a:p>
            <a:r>
              <a:rPr lang="en-US" b="1" i="1" dirty="0"/>
              <a:t>Comments:  While there is high importance given to moving beyond the boom-bust cycle (see provocation number 9), connecting it to indigenous and new technologies  tempers to some degree the perceived importance, but also increases to some degree </a:t>
            </a:r>
            <a:r>
              <a:rPr lang="en-US" b="1" i="1"/>
              <a:t>to perceived </a:t>
            </a:r>
            <a:r>
              <a:rPr lang="en-US" b="1" i="1" dirty="0"/>
              <a:t>ease </a:t>
            </a:r>
            <a:r>
              <a:rPr lang="en-US" b="1" i="1"/>
              <a:t>in doing so..  </a:t>
            </a:r>
            <a:endParaRPr lang="en-US" b="1" i="1" dirty="0"/>
          </a:p>
        </p:txBody>
      </p:sp>
      <p:pic>
        <p:nvPicPr>
          <p:cNvPr id="2" name="Picture 1"/>
          <p:cNvPicPr>
            <a:picLocks noChangeAspect="1"/>
          </p:cNvPicPr>
          <p:nvPr/>
        </p:nvPicPr>
        <p:blipFill>
          <a:blip r:embed="rId3"/>
          <a:stretch>
            <a:fillRect/>
          </a:stretch>
        </p:blipFill>
        <p:spPr>
          <a:xfrm>
            <a:off x="1887417" y="955756"/>
            <a:ext cx="8797442" cy="4820821"/>
          </a:xfrm>
          <a:prstGeom prst="rect">
            <a:avLst/>
          </a:prstGeom>
        </p:spPr>
      </p:pic>
    </p:spTree>
    <p:extLst>
      <p:ext uri="{BB962C8B-B14F-4D97-AF65-F5344CB8AC3E}">
        <p14:creationId xmlns:p14="http://schemas.microsoft.com/office/powerpoint/2010/main" val="402525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58111"/>
            <a:ext cx="11454063" cy="1015663"/>
          </a:xfrm>
          <a:prstGeom prst="rect">
            <a:avLst/>
          </a:prstGeom>
        </p:spPr>
        <p:txBody>
          <a:bodyPr wrap="square">
            <a:spAutoFit/>
          </a:bodyPr>
          <a:lstStyle/>
          <a:p>
            <a:r>
              <a:rPr lang="en-US" sz="2000" dirty="0">
                <a:solidFill>
                  <a:schemeClr val="bg1"/>
                </a:solidFill>
              </a:rPr>
              <a:t>Provocation 19. (supplement) What if the U of A led a consortium of universities and indigenous organizations in all Arctic Council nations to form an integrated Arctic higher education network to guide the future of the region?</a:t>
            </a: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323346" y="5089667"/>
            <a:ext cx="3320716" cy="369332"/>
          </a:xfrm>
          <a:prstGeom prst="rect">
            <a:avLst/>
          </a:prstGeom>
          <a:noFill/>
        </p:spPr>
        <p:txBody>
          <a:bodyPr wrap="square" rtlCol="0">
            <a:spAutoFit/>
          </a:bodyPr>
          <a:lstStyle/>
          <a:p>
            <a:pPr algn="ctr"/>
            <a:r>
              <a:rPr lang="en-US" b="1" dirty="0">
                <a:solidFill>
                  <a:schemeClr val="bg1"/>
                </a:solidFill>
              </a:rPr>
              <a:t>Gap:  .66 - .34 = .32</a:t>
            </a:r>
          </a:p>
        </p:txBody>
      </p:sp>
      <p:sp>
        <p:nvSpPr>
          <p:cNvPr id="9" name="TextBox 8"/>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There considerable misalignment on the idea of a trans-arctic consortium, with some stakeholders very positive on the idea, some strongly negative and some neutral.  There is also a diversity of views on how easy or difficult this will be.</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8009629" cy="307777"/>
          </a:xfrm>
          <a:prstGeom prst="rect">
            <a:avLst/>
          </a:prstGeom>
        </p:spPr>
        <p:txBody>
          <a:bodyPr wrap="none">
            <a:spAutoFit/>
          </a:bodyPr>
          <a:lstStyle/>
          <a:p>
            <a:r>
              <a:rPr lang="en-US" sz="1400" b="1" dirty="0">
                <a:solidFill>
                  <a:schemeClr val="bg1"/>
                </a:solidFill>
              </a:rPr>
              <a:t> Supplemental survey response visualizations available at: http</a:t>
            </a:r>
            <a:r>
              <a:rPr lang="en-US" sz="1400" b="1">
                <a:solidFill>
                  <a:schemeClr val="bg1"/>
                </a:solidFill>
              </a:rPr>
              <a:t>://3gne.com:8000/report/ALASKA2018S#/</a:t>
            </a:r>
            <a:endParaRPr lang="en-US" sz="1400" b="1" dirty="0">
              <a:solidFill>
                <a:schemeClr val="bg1"/>
              </a:solidFill>
            </a:endParaRPr>
          </a:p>
        </p:txBody>
      </p:sp>
      <p:pic>
        <p:nvPicPr>
          <p:cNvPr id="3" name="Picture 2">
            <a:extLst>
              <a:ext uri="{FF2B5EF4-FFF2-40B4-BE49-F238E27FC236}">
                <a16:creationId xmlns:a16="http://schemas.microsoft.com/office/drawing/2014/main" xmlns="" id="{F06288A4-C3FB-3848-A100-7F442DFAA1E3}"/>
              </a:ext>
            </a:extLst>
          </p:cNvPr>
          <p:cNvPicPr>
            <a:picLocks noChangeAspect="1"/>
          </p:cNvPicPr>
          <p:nvPr/>
        </p:nvPicPr>
        <p:blipFill>
          <a:blip r:embed="rId3"/>
          <a:stretch>
            <a:fillRect/>
          </a:stretch>
        </p:blipFill>
        <p:spPr>
          <a:xfrm>
            <a:off x="508000" y="1163059"/>
            <a:ext cx="11176000" cy="3721100"/>
          </a:xfrm>
          <a:prstGeom prst="rect">
            <a:avLst/>
          </a:prstGeom>
        </p:spPr>
      </p:pic>
    </p:spTree>
    <p:extLst>
      <p:ext uri="{BB962C8B-B14F-4D97-AF65-F5344CB8AC3E}">
        <p14:creationId xmlns:p14="http://schemas.microsoft.com/office/powerpoint/2010/main" val="810665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4572"/>
            <a:ext cx="12189905" cy="3553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UofA</a:t>
            </a:r>
            <a:r>
              <a:rPr lang="en-US" sz="1000" i="1" dirty="0">
                <a:solidFill>
                  <a:schemeClr val="bg1"/>
                </a:solidFill>
              </a:rPr>
              <a:t> Fairbanks</a:t>
            </a:r>
          </a:p>
        </p:txBody>
      </p:sp>
      <p:sp>
        <p:nvSpPr>
          <p:cNvPr id="4" name="TextBox 3">
            <a:extLst>
              <a:ext uri="{FF2B5EF4-FFF2-40B4-BE49-F238E27FC236}">
                <a16:creationId xmlns:a16="http://schemas.microsoft.com/office/drawing/2014/main" xmlns="" id="{F2C527FC-735D-0F4B-899B-BD4401E4E52E}"/>
              </a:ext>
            </a:extLst>
          </p:cNvPr>
          <p:cNvSpPr txBox="1"/>
          <p:nvPr/>
        </p:nvSpPr>
        <p:spPr>
          <a:xfrm>
            <a:off x="965196" y="634981"/>
            <a:ext cx="4978401" cy="2677656"/>
          </a:xfrm>
          <a:prstGeom prst="rect">
            <a:avLst/>
          </a:prstGeom>
          <a:solidFill>
            <a:schemeClr val="tx1">
              <a:lumMod val="75000"/>
              <a:lumOff val="25000"/>
              <a:alpha val="65098"/>
            </a:schemeClr>
          </a:solidFill>
          <a:ln w="38100">
            <a:solidFill>
              <a:schemeClr val="bg1"/>
            </a:solidFill>
          </a:ln>
        </p:spPr>
        <p:txBody>
          <a:bodyPr wrap="square" rtlCol="0">
            <a:spAutoFit/>
          </a:bodyPr>
          <a:lstStyle/>
          <a:p>
            <a:r>
              <a:rPr lang="en-US" sz="2400" b="1" dirty="0">
                <a:solidFill>
                  <a:schemeClr val="bg1"/>
                </a:solidFill>
              </a:rPr>
              <a:t>Years of Experience in Primary Role</a:t>
            </a:r>
          </a:p>
          <a:p>
            <a:r>
              <a:rPr lang="en-US" sz="2400" dirty="0">
                <a:solidFill>
                  <a:schemeClr val="bg1"/>
                </a:solidFill>
              </a:rPr>
              <a:t>Under 5 years			7.6%</a:t>
            </a:r>
          </a:p>
          <a:p>
            <a:r>
              <a:rPr lang="en-US" sz="2400" dirty="0">
                <a:solidFill>
                  <a:schemeClr val="bg1"/>
                </a:solidFill>
              </a:rPr>
              <a:t>5-10 years			15.9%</a:t>
            </a:r>
          </a:p>
          <a:p>
            <a:r>
              <a:rPr lang="en-US" sz="2400" dirty="0">
                <a:solidFill>
                  <a:schemeClr val="bg1"/>
                </a:solidFill>
              </a:rPr>
              <a:t>11-20 years			34.4%</a:t>
            </a:r>
          </a:p>
          <a:p>
            <a:r>
              <a:rPr lang="en-US" sz="2400" dirty="0">
                <a:solidFill>
                  <a:schemeClr val="bg1"/>
                </a:solidFill>
              </a:rPr>
              <a:t>21-30 years			25.5%</a:t>
            </a:r>
          </a:p>
          <a:p>
            <a:r>
              <a:rPr lang="en-US" sz="2400" dirty="0">
                <a:solidFill>
                  <a:schemeClr val="bg1"/>
                </a:solidFill>
              </a:rPr>
              <a:t>31-40 years			13.4%</a:t>
            </a:r>
          </a:p>
          <a:p>
            <a:r>
              <a:rPr lang="en-US" sz="2400" dirty="0">
                <a:solidFill>
                  <a:schemeClr val="bg1"/>
                </a:solidFill>
              </a:rPr>
              <a:t>Over 40 years			3.2%</a:t>
            </a:r>
          </a:p>
        </p:txBody>
      </p:sp>
      <p:sp>
        <p:nvSpPr>
          <p:cNvPr id="6" name="TextBox 5">
            <a:extLst>
              <a:ext uri="{FF2B5EF4-FFF2-40B4-BE49-F238E27FC236}">
                <a16:creationId xmlns:a16="http://schemas.microsoft.com/office/drawing/2014/main" xmlns="" id="{60069088-49D0-5A4C-AAA4-103E0CDD4EDA}"/>
              </a:ext>
            </a:extLst>
          </p:cNvPr>
          <p:cNvSpPr txBox="1"/>
          <p:nvPr/>
        </p:nvSpPr>
        <p:spPr>
          <a:xfrm>
            <a:off x="6095998" y="3802937"/>
            <a:ext cx="5689602" cy="1569660"/>
          </a:xfrm>
          <a:prstGeom prst="rect">
            <a:avLst/>
          </a:prstGeom>
          <a:solidFill>
            <a:schemeClr val="tx1">
              <a:lumMod val="75000"/>
              <a:lumOff val="25000"/>
              <a:alpha val="65098"/>
            </a:schemeClr>
          </a:solidFill>
          <a:ln w="38100">
            <a:solidFill>
              <a:schemeClr val="bg1"/>
            </a:solidFill>
          </a:ln>
        </p:spPr>
        <p:txBody>
          <a:bodyPr wrap="square" rtlCol="0">
            <a:spAutoFit/>
          </a:bodyPr>
          <a:lstStyle/>
          <a:p>
            <a:r>
              <a:rPr lang="en-US" sz="2400" b="1" dirty="0">
                <a:solidFill>
                  <a:schemeClr val="bg1"/>
                </a:solidFill>
              </a:rPr>
              <a:t>Were You Born in Alaska?</a:t>
            </a:r>
          </a:p>
          <a:p>
            <a:r>
              <a:rPr lang="en-US" sz="2400" dirty="0">
                <a:solidFill>
                  <a:schemeClr val="bg1"/>
                </a:solidFill>
              </a:rPr>
              <a:t>Yes					25.0%</a:t>
            </a:r>
          </a:p>
          <a:p>
            <a:r>
              <a:rPr lang="en-US" sz="2400" dirty="0">
                <a:solidFill>
                  <a:schemeClr val="bg1"/>
                </a:solidFill>
              </a:rPr>
              <a:t>No					72.4%</a:t>
            </a:r>
          </a:p>
          <a:p>
            <a:r>
              <a:rPr lang="en-US" sz="2400" dirty="0">
                <a:solidFill>
                  <a:schemeClr val="bg1"/>
                </a:solidFill>
              </a:rPr>
              <a:t>It’s complicated			2.6%</a:t>
            </a:r>
          </a:p>
        </p:txBody>
      </p:sp>
      <p:sp>
        <p:nvSpPr>
          <p:cNvPr id="7" name="TextBox 6">
            <a:extLst>
              <a:ext uri="{FF2B5EF4-FFF2-40B4-BE49-F238E27FC236}">
                <a16:creationId xmlns:a16="http://schemas.microsoft.com/office/drawing/2014/main" xmlns="" id="{E2682FA4-C93E-424D-83FC-BDFA6D34010C}"/>
              </a:ext>
            </a:extLst>
          </p:cNvPr>
          <p:cNvSpPr txBox="1"/>
          <p:nvPr/>
        </p:nvSpPr>
        <p:spPr>
          <a:xfrm>
            <a:off x="965195" y="3445512"/>
            <a:ext cx="4978401" cy="1938992"/>
          </a:xfrm>
          <a:prstGeom prst="rect">
            <a:avLst/>
          </a:prstGeom>
          <a:solidFill>
            <a:schemeClr val="tx1">
              <a:lumMod val="75000"/>
              <a:lumOff val="25000"/>
              <a:alpha val="65098"/>
            </a:schemeClr>
          </a:solidFill>
          <a:ln w="38100">
            <a:solidFill>
              <a:schemeClr val="bg1"/>
            </a:solidFill>
          </a:ln>
        </p:spPr>
        <p:txBody>
          <a:bodyPr wrap="square" rtlCol="0">
            <a:spAutoFit/>
          </a:bodyPr>
          <a:lstStyle/>
          <a:p>
            <a:r>
              <a:rPr lang="en-US" sz="2400" b="1" dirty="0">
                <a:solidFill>
                  <a:schemeClr val="bg1"/>
                </a:solidFill>
              </a:rPr>
              <a:t>Gender</a:t>
            </a:r>
          </a:p>
          <a:p>
            <a:r>
              <a:rPr lang="en-US" sz="2400" dirty="0">
                <a:solidFill>
                  <a:schemeClr val="bg1"/>
                </a:solidFill>
              </a:rPr>
              <a:t>Female				44.6%</a:t>
            </a:r>
          </a:p>
          <a:p>
            <a:r>
              <a:rPr lang="en-US" sz="2400" dirty="0">
                <a:solidFill>
                  <a:schemeClr val="bg1"/>
                </a:solidFill>
              </a:rPr>
              <a:t>Male				55.4%</a:t>
            </a:r>
          </a:p>
          <a:p>
            <a:r>
              <a:rPr lang="en-US" sz="2400" dirty="0">
                <a:solidFill>
                  <a:schemeClr val="bg1"/>
                </a:solidFill>
              </a:rPr>
              <a:t>Other Gender Identity		0.0%</a:t>
            </a:r>
          </a:p>
          <a:p>
            <a:r>
              <a:rPr lang="en-US" sz="2400" dirty="0">
                <a:solidFill>
                  <a:schemeClr val="bg1"/>
                </a:solidFill>
              </a:rPr>
              <a:t>Prefer Not to Answer		0.0%</a:t>
            </a:r>
          </a:p>
        </p:txBody>
      </p:sp>
      <p:sp>
        <p:nvSpPr>
          <p:cNvPr id="8" name="TextBox 7">
            <a:extLst>
              <a:ext uri="{FF2B5EF4-FFF2-40B4-BE49-F238E27FC236}">
                <a16:creationId xmlns:a16="http://schemas.microsoft.com/office/drawing/2014/main" xmlns="" id="{96E8CB8D-E150-2642-81A8-1B6E9ED4046B}"/>
              </a:ext>
            </a:extLst>
          </p:cNvPr>
          <p:cNvSpPr txBox="1"/>
          <p:nvPr/>
        </p:nvSpPr>
        <p:spPr>
          <a:xfrm>
            <a:off x="6095998" y="634981"/>
            <a:ext cx="5689602" cy="3046988"/>
          </a:xfrm>
          <a:prstGeom prst="rect">
            <a:avLst/>
          </a:prstGeom>
          <a:solidFill>
            <a:schemeClr val="tx1">
              <a:lumMod val="75000"/>
              <a:lumOff val="25000"/>
              <a:alpha val="65098"/>
            </a:schemeClr>
          </a:solidFill>
          <a:ln w="38100">
            <a:solidFill>
              <a:schemeClr val="bg1"/>
            </a:solidFill>
          </a:ln>
        </p:spPr>
        <p:txBody>
          <a:bodyPr wrap="square" rtlCol="0">
            <a:spAutoFit/>
          </a:bodyPr>
          <a:lstStyle/>
          <a:p>
            <a:r>
              <a:rPr lang="en-US" sz="2400" b="1" dirty="0">
                <a:solidFill>
                  <a:schemeClr val="bg1"/>
                </a:solidFill>
              </a:rPr>
              <a:t>Education (highest level)</a:t>
            </a:r>
          </a:p>
          <a:p>
            <a:r>
              <a:rPr lang="en-US" sz="2400" dirty="0">
                <a:solidFill>
                  <a:schemeClr val="bg1"/>
                </a:solidFill>
              </a:rPr>
              <a:t>High school degree			0.6%</a:t>
            </a:r>
          </a:p>
          <a:p>
            <a:r>
              <a:rPr lang="en-US" sz="2400" dirty="0">
                <a:solidFill>
                  <a:schemeClr val="bg1"/>
                </a:solidFill>
              </a:rPr>
              <a:t>Some college, no degree		2.5%</a:t>
            </a:r>
          </a:p>
          <a:p>
            <a:r>
              <a:rPr lang="en-US" sz="2400" dirty="0">
                <a:solidFill>
                  <a:schemeClr val="bg1"/>
                </a:solidFill>
              </a:rPr>
              <a:t>Apprenticeship			0.0%</a:t>
            </a:r>
          </a:p>
          <a:p>
            <a:r>
              <a:rPr lang="en-US" sz="2400" dirty="0" smtClean="0">
                <a:solidFill>
                  <a:schemeClr val="bg1"/>
                </a:solidFill>
              </a:rPr>
              <a:t>Associate </a:t>
            </a:r>
            <a:r>
              <a:rPr lang="en-US" sz="2400" dirty="0">
                <a:solidFill>
                  <a:schemeClr val="bg1"/>
                </a:solidFill>
              </a:rPr>
              <a:t>degree			1.9%</a:t>
            </a:r>
          </a:p>
          <a:p>
            <a:r>
              <a:rPr lang="en-US" sz="2400" dirty="0">
                <a:solidFill>
                  <a:schemeClr val="bg1"/>
                </a:solidFill>
              </a:rPr>
              <a:t>Bachelor degree			25.5%</a:t>
            </a:r>
          </a:p>
          <a:p>
            <a:r>
              <a:rPr lang="en-US" sz="2400" dirty="0">
                <a:solidFill>
                  <a:schemeClr val="bg1"/>
                </a:solidFill>
              </a:rPr>
              <a:t>Graduate degree (non doctoral)	34.4%</a:t>
            </a:r>
          </a:p>
          <a:p>
            <a:r>
              <a:rPr lang="en-US" sz="2400" dirty="0">
                <a:solidFill>
                  <a:schemeClr val="bg1"/>
                </a:solidFill>
              </a:rPr>
              <a:t>Doctoral degree			35.0%</a:t>
            </a:r>
          </a:p>
        </p:txBody>
      </p:sp>
    </p:spTree>
    <p:extLst>
      <p:ext uri="{BB962C8B-B14F-4D97-AF65-F5344CB8AC3E}">
        <p14:creationId xmlns:p14="http://schemas.microsoft.com/office/powerpoint/2010/main" val="1683378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62037"/>
            <a:ext cx="11838871" cy="1015663"/>
          </a:xfrm>
          <a:prstGeom prst="rect">
            <a:avLst/>
          </a:prstGeom>
        </p:spPr>
        <p:txBody>
          <a:bodyPr wrap="square">
            <a:spAutoFit/>
          </a:bodyPr>
          <a:lstStyle/>
          <a:p>
            <a:r>
              <a:rPr lang="en-US" sz="2000">
                <a:solidFill>
                  <a:schemeClr val="bg1"/>
                </a:solidFill>
              </a:rPr>
              <a:t>Provocation 19</a:t>
            </a:r>
            <a:r>
              <a:rPr lang="en-US" sz="2000" dirty="0">
                <a:solidFill>
                  <a:schemeClr val="bg1"/>
                </a:solidFill>
              </a:rPr>
              <a:t>. (supplement) What if the U of A led a consortium of universities and indigenous organizations in all Arctic Council nations to form an integrated Arctic higher education network to guide the future of the region? (cont.)</a:t>
            </a:r>
          </a:p>
        </p:txBody>
      </p:sp>
      <p:sp>
        <p:nvSpPr>
          <p:cNvPr id="5" name="TextBox 4"/>
          <p:cNvSpPr txBox="1"/>
          <p:nvPr/>
        </p:nvSpPr>
        <p:spPr>
          <a:xfrm>
            <a:off x="257909" y="5838094"/>
            <a:ext cx="11685236" cy="923330"/>
          </a:xfrm>
          <a:prstGeom prst="rect">
            <a:avLst/>
          </a:prstGeom>
          <a:solidFill>
            <a:schemeClr val="bg1"/>
          </a:solidFill>
          <a:ln w="38100">
            <a:solidFill>
              <a:schemeClr val="tx1"/>
            </a:solidFill>
          </a:ln>
        </p:spPr>
        <p:txBody>
          <a:bodyPr wrap="square" rtlCol="0">
            <a:spAutoFit/>
          </a:bodyPr>
          <a:lstStyle/>
          <a:p>
            <a:r>
              <a:rPr lang="en-US" b="1" i="1" dirty="0"/>
              <a:t>Comments:  There is no stakeholder for whom this is a high priority, even if it is seen as relatively achievable by most.  This may fall into the category of something not seen as important going in, but valued later for what it makes possible.  This provocation and the next one (number 20) may be high risk, but prove to be high reward over time). </a:t>
            </a:r>
          </a:p>
        </p:txBody>
      </p:sp>
      <p:pic>
        <p:nvPicPr>
          <p:cNvPr id="2" name="Picture 1"/>
          <p:cNvPicPr>
            <a:picLocks noChangeAspect="1"/>
          </p:cNvPicPr>
          <p:nvPr/>
        </p:nvPicPr>
        <p:blipFill>
          <a:blip r:embed="rId3"/>
          <a:stretch>
            <a:fillRect/>
          </a:stretch>
        </p:blipFill>
        <p:spPr>
          <a:xfrm>
            <a:off x="1946031" y="987877"/>
            <a:ext cx="8674849" cy="4753642"/>
          </a:xfrm>
          <a:prstGeom prst="rect">
            <a:avLst/>
          </a:prstGeom>
        </p:spPr>
      </p:pic>
    </p:spTree>
    <p:extLst>
      <p:ext uri="{BB962C8B-B14F-4D97-AF65-F5344CB8AC3E}">
        <p14:creationId xmlns:p14="http://schemas.microsoft.com/office/powerpoint/2010/main" val="1210616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1"/>
            <a:ext cx="11454063" cy="707886"/>
          </a:xfrm>
          <a:prstGeom prst="rect">
            <a:avLst/>
          </a:prstGeom>
        </p:spPr>
        <p:txBody>
          <a:bodyPr wrap="square">
            <a:spAutoFit/>
          </a:bodyPr>
          <a:lstStyle/>
          <a:p>
            <a:r>
              <a:rPr lang="en-US" sz="2000" dirty="0">
                <a:solidFill>
                  <a:schemeClr val="bg1"/>
                </a:solidFill>
              </a:rPr>
              <a:t>Provocation 20. (supplement) What if the U of A pioneered the use of autonomous aircraft/vehicles allowed easy transport of people and goods to rural communities catalyzing an urban to rural innovation movement?</a:t>
            </a: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435642" y="5089667"/>
            <a:ext cx="3320716" cy="369332"/>
          </a:xfrm>
          <a:prstGeom prst="rect">
            <a:avLst/>
          </a:prstGeom>
          <a:noFill/>
        </p:spPr>
        <p:txBody>
          <a:bodyPr wrap="square" rtlCol="0">
            <a:spAutoFit/>
          </a:bodyPr>
          <a:lstStyle/>
          <a:p>
            <a:pPr algn="ctr"/>
            <a:r>
              <a:rPr lang="en-US" b="1" dirty="0">
                <a:solidFill>
                  <a:schemeClr val="bg1"/>
                </a:solidFill>
              </a:rPr>
              <a:t>Gap:  .65 - .17 = .48</a:t>
            </a:r>
          </a:p>
        </p:txBody>
      </p:sp>
      <p:sp>
        <p:nvSpPr>
          <p:cNvPr id="9" name="TextBox 8"/>
          <p:cNvSpPr txBox="1"/>
          <p:nvPr/>
        </p:nvSpPr>
        <p:spPr>
          <a:xfrm>
            <a:off x="445477" y="5528426"/>
            <a:ext cx="11301046" cy="646331"/>
          </a:xfrm>
          <a:prstGeom prst="rect">
            <a:avLst/>
          </a:prstGeom>
          <a:solidFill>
            <a:srgbClr val="FFFFF4"/>
          </a:solidFill>
          <a:ln w="38100">
            <a:solidFill>
              <a:schemeClr val="tx1"/>
            </a:solidFill>
          </a:ln>
        </p:spPr>
        <p:txBody>
          <a:bodyPr wrap="square" rtlCol="0">
            <a:spAutoFit/>
          </a:bodyPr>
          <a:lstStyle/>
          <a:p>
            <a:r>
              <a:rPr lang="en-US" b="1" i="1" dirty="0"/>
              <a:t>Comments:  Views on pioneering autonomous aircraft/vehicles to serve remote locations draws a mix of strong support, strong opposition, and neutral views.  There is relatively consistent views on this being very difficult to do</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8009629" cy="307777"/>
          </a:xfrm>
          <a:prstGeom prst="rect">
            <a:avLst/>
          </a:prstGeom>
        </p:spPr>
        <p:txBody>
          <a:bodyPr wrap="none">
            <a:spAutoFit/>
          </a:bodyPr>
          <a:lstStyle/>
          <a:p>
            <a:r>
              <a:rPr lang="en-US" sz="1400" b="1" dirty="0">
                <a:solidFill>
                  <a:schemeClr val="bg1"/>
                </a:solidFill>
              </a:rPr>
              <a:t> Supplemental survey response visualizations available at: http</a:t>
            </a:r>
            <a:r>
              <a:rPr lang="en-US" sz="1400" b="1">
                <a:solidFill>
                  <a:schemeClr val="bg1"/>
                </a:solidFill>
              </a:rPr>
              <a:t>://3gne.com:8000/report/ALASKA2018S#/</a:t>
            </a:r>
            <a:endParaRPr lang="en-US" sz="1400" b="1" dirty="0">
              <a:solidFill>
                <a:schemeClr val="bg1"/>
              </a:solidFill>
            </a:endParaRPr>
          </a:p>
        </p:txBody>
      </p:sp>
      <p:pic>
        <p:nvPicPr>
          <p:cNvPr id="5" name="Picture 4">
            <a:extLst>
              <a:ext uri="{FF2B5EF4-FFF2-40B4-BE49-F238E27FC236}">
                <a16:creationId xmlns:a16="http://schemas.microsoft.com/office/drawing/2014/main" xmlns="" id="{4F9C54B3-F615-3749-AAC1-B9619FB3CFC1}"/>
              </a:ext>
            </a:extLst>
          </p:cNvPr>
          <p:cNvPicPr>
            <a:picLocks noChangeAspect="1"/>
          </p:cNvPicPr>
          <p:nvPr/>
        </p:nvPicPr>
        <p:blipFill>
          <a:blip r:embed="rId3"/>
          <a:stretch>
            <a:fillRect/>
          </a:stretch>
        </p:blipFill>
        <p:spPr>
          <a:xfrm>
            <a:off x="508000" y="1124083"/>
            <a:ext cx="11176000" cy="3721100"/>
          </a:xfrm>
          <a:prstGeom prst="rect">
            <a:avLst/>
          </a:prstGeom>
        </p:spPr>
      </p:pic>
    </p:spTree>
    <p:extLst>
      <p:ext uri="{BB962C8B-B14F-4D97-AF65-F5344CB8AC3E}">
        <p14:creationId xmlns:p14="http://schemas.microsoft.com/office/powerpoint/2010/main" val="360604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92943"/>
            <a:ext cx="11838871" cy="707886"/>
          </a:xfrm>
          <a:prstGeom prst="rect">
            <a:avLst/>
          </a:prstGeom>
        </p:spPr>
        <p:txBody>
          <a:bodyPr wrap="square">
            <a:spAutoFit/>
          </a:bodyPr>
          <a:lstStyle/>
          <a:p>
            <a:r>
              <a:rPr lang="en-US" sz="2000" dirty="0">
                <a:solidFill>
                  <a:schemeClr val="bg1"/>
                </a:solidFill>
              </a:rPr>
              <a:t>Provocation 20. (supplement) What if the U of A pioneered the use of autonomous aircraft/vehicles allowed easy transport of people and goods to rural communities catalyzing an urban to rural innovation movement? (cont.)</a:t>
            </a:r>
          </a:p>
        </p:txBody>
      </p:sp>
      <p:sp>
        <p:nvSpPr>
          <p:cNvPr id="5" name="TextBox 4"/>
          <p:cNvSpPr txBox="1"/>
          <p:nvPr/>
        </p:nvSpPr>
        <p:spPr>
          <a:xfrm>
            <a:off x="410308" y="5849817"/>
            <a:ext cx="11301046" cy="923330"/>
          </a:xfrm>
          <a:prstGeom prst="rect">
            <a:avLst/>
          </a:prstGeom>
          <a:solidFill>
            <a:schemeClr val="bg1"/>
          </a:solidFill>
          <a:ln w="38100">
            <a:solidFill>
              <a:schemeClr val="tx1"/>
            </a:solidFill>
          </a:ln>
        </p:spPr>
        <p:txBody>
          <a:bodyPr wrap="square" rtlCol="0">
            <a:spAutoFit/>
          </a:bodyPr>
          <a:lstStyle/>
          <a:p>
            <a:r>
              <a:rPr lang="en-US" b="1" i="1" dirty="0"/>
              <a:t>Comments:  Pioneering the use of autonomous aircraft/vehicles in remote locations is not a high priority, but like the last provocation (number 19), this may be a case where the enthusiasm would be higher visible progress.  It is a high risk domain that may be high reward over time. </a:t>
            </a:r>
          </a:p>
        </p:txBody>
      </p:sp>
      <p:pic>
        <p:nvPicPr>
          <p:cNvPr id="3" name="Picture 2"/>
          <p:cNvPicPr>
            <a:picLocks noChangeAspect="1"/>
          </p:cNvPicPr>
          <p:nvPr/>
        </p:nvPicPr>
        <p:blipFill>
          <a:blip r:embed="rId3"/>
          <a:stretch>
            <a:fillRect/>
          </a:stretch>
        </p:blipFill>
        <p:spPr>
          <a:xfrm>
            <a:off x="1908612" y="1000725"/>
            <a:ext cx="8694188" cy="4764239"/>
          </a:xfrm>
          <a:prstGeom prst="rect">
            <a:avLst/>
          </a:prstGeom>
        </p:spPr>
      </p:pic>
    </p:spTree>
    <p:extLst>
      <p:ext uri="{BB962C8B-B14F-4D97-AF65-F5344CB8AC3E}">
        <p14:creationId xmlns:p14="http://schemas.microsoft.com/office/powerpoint/2010/main" val="483046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1"/>
            <a:ext cx="11454063" cy="707886"/>
          </a:xfrm>
          <a:prstGeom prst="rect">
            <a:avLst/>
          </a:prstGeom>
        </p:spPr>
        <p:txBody>
          <a:bodyPr wrap="square">
            <a:spAutoFit/>
          </a:bodyPr>
          <a:lstStyle/>
          <a:p>
            <a:r>
              <a:rPr lang="en-US" sz="2000" dirty="0">
                <a:solidFill>
                  <a:schemeClr val="bg1"/>
                </a:solidFill>
              </a:rPr>
              <a:t>Provocation 21. (supplement) What if the U of A's new Microsystems and </a:t>
            </a:r>
            <a:r>
              <a:rPr lang="en-US" sz="2000" dirty="0" err="1">
                <a:solidFill>
                  <a:schemeClr val="bg1"/>
                </a:solidFill>
              </a:rPr>
              <a:t>Microgrids</a:t>
            </a:r>
            <a:r>
              <a:rPr lang="en-US" sz="2000" dirty="0">
                <a:solidFill>
                  <a:schemeClr val="bg1"/>
                </a:solidFill>
              </a:rPr>
              <a:t> Institute attracted people from around the world to Alaska to study new models for rural energy and self-sufficiency?</a:t>
            </a: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435642" y="5113113"/>
            <a:ext cx="3320716" cy="369332"/>
          </a:xfrm>
          <a:prstGeom prst="rect">
            <a:avLst/>
          </a:prstGeom>
          <a:noFill/>
        </p:spPr>
        <p:txBody>
          <a:bodyPr wrap="square" rtlCol="0">
            <a:spAutoFit/>
          </a:bodyPr>
          <a:lstStyle/>
          <a:p>
            <a:pPr algn="ctr"/>
            <a:r>
              <a:rPr lang="en-US" b="1" dirty="0">
                <a:solidFill>
                  <a:schemeClr val="bg1"/>
                </a:solidFill>
              </a:rPr>
              <a:t>Gap:  .79 - .43 = .36</a:t>
            </a:r>
          </a:p>
        </p:txBody>
      </p:sp>
      <p:sp>
        <p:nvSpPr>
          <p:cNvPr id="9" name="TextBox 8"/>
          <p:cNvSpPr txBox="1"/>
          <p:nvPr/>
        </p:nvSpPr>
        <p:spPr>
          <a:xfrm>
            <a:off x="445477" y="5528426"/>
            <a:ext cx="11301046" cy="646331"/>
          </a:xfrm>
          <a:prstGeom prst="rect">
            <a:avLst/>
          </a:prstGeom>
          <a:solidFill>
            <a:srgbClr val="FFFFF4"/>
          </a:solidFill>
          <a:ln w="38100">
            <a:solidFill>
              <a:schemeClr val="tx1"/>
            </a:solidFill>
          </a:ln>
        </p:spPr>
        <p:txBody>
          <a:bodyPr wrap="square" rtlCol="0">
            <a:spAutoFit/>
          </a:bodyPr>
          <a:lstStyle/>
          <a:p>
            <a:r>
              <a:rPr lang="en-US" b="1" i="1" dirty="0"/>
              <a:t>Comments:  There is consistent, positive support among stakeholders for a microsystems/</a:t>
            </a:r>
            <a:r>
              <a:rPr lang="en-US" b="1" i="1" dirty="0" err="1"/>
              <a:t>microgrids</a:t>
            </a:r>
            <a:r>
              <a:rPr lang="en-US" b="1" i="1" dirty="0"/>
              <a:t> focus.  Stakeholders are split on how easy or difficult this would be.</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8009629" cy="307777"/>
          </a:xfrm>
          <a:prstGeom prst="rect">
            <a:avLst/>
          </a:prstGeom>
        </p:spPr>
        <p:txBody>
          <a:bodyPr wrap="none">
            <a:spAutoFit/>
          </a:bodyPr>
          <a:lstStyle/>
          <a:p>
            <a:r>
              <a:rPr lang="en-US" sz="1400" b="1" dirty="0">
                <a:solidFill>
                  <a:schemeClr val="bg1"/>
                </a:solidFill>
              </a:rPr>
              <a:t> Supplemental survey response visualizations available at: http</a:t>
            </a:r>
            <a:r>
              <a:rPr lang="en-US" sz="1400" b="1">
                <a:solidFill>
                  <a:schemeClr val="bg1"/>
                </a:solidFill>
              </a:rPr>
              <a:t>://3gne.com:8000/report/ALASKA2018S#/</a:t>
            </a:r>
            <a:endParaRPr lang="en-US" sz="1400" b="1" dirty="0">
              <a:solidFill>
                <a:schemeClr val="bg1"/>
              </a:solidFill>
            </a:endParaRPr>
          </a:p>
        </p:txBody>
      </p:sp>
      <p:pic>
        <p:nvPicPr>
          <p:cNvPr id="5" name="Picture 4">
            <a:extLst>
              <a:ext uri="{FF2B5EF4-FFF2-40B4-BE49-F238E27FC236}">
                <a16:creationId xmlns:a16="http://schemas.microsoft.com/office/drawing/2014/main" xmlns="" id="{EE2DE955-DFC6-5D4B-859D-6256468A5F5E}"/>
              </a:ext>
            </a:extLst>
          </p:cNvPr>
          <p:cNvPicPr>
            <a:picLocks noChangeAspect="1"/>
          </p:cNvPicPr>
          <p:nvPr/>
        </p:nvPicPr>
        <p:blipFill>
          <a:blip r:embed="rId3"/>
          <a:stretch>
            <a:fillRect/>
          </a:stretch>
        </p:blipFill>
        <p:spPr>
          <a:xfrm>
            <a:off x="508000" y="1124083"/>
            <a:ext cx="11176000" cy="3721100"/>
          </a:xfrm>
          <a:prstGeom prst="rect">
            <a:avLst/>
          </a:prstGeom>
        </p:spPr>
      </p:pic>
    </p:spTree>
    <p:extLst>
      <p:ext uri="{BB962C8B-B14F-4D97-AF65-F5344CB8AC3E}">
        <p14:creationId xmlns:p14="http://schemas.microsoft.com/office/powerpoint/2010/main" val="11180946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92943"/>
            <a:ext cx="11838871" cy="707886"/>
          </a:xfrm>
          <a:prstGeom prst="rect">
            <a:avLst/>
          </a:prstGeom>
        </p:spPr>
        <p:txBody>
          <a:bodyPr wrap="square">
            <a:spAutoFit/>
          </a:bodyPr>
          <a:lstStyle/>
          <a:p>
            <a:r>
              <a:rPr lang="en-US" sz="2000" dirty="0">
                <a:solidFill>
                  <a:schemeClr val="bg1"/>
                </a:solidFill>
              </a:rPr>
              <a:t>Provocation 21. (supplement) What if the U of A's new Microsystems and </a:t>
            </a:r>
            <a:r>
              <a:rPr lang="en-US" sz="2000" dirty="0" err="1">
                <a:solidFill>
                  <a:schemeClr val="bg1"/>
                </a:solidFill>
              </a:rPr>
              <a:t>Microgrids</a:t>
            </a:r>
            <a:r>
              <a:rPr lang="en-US" sz="2000" dirty="0">
                <a:solidFill>
                  <a:schemeClr val="bg1"/>
                </a:solidFill>
              </a:rPr>
              <a:t> Institute attracted people from around the world to Alaska to study new models for rural energy and self-sufficiency? (cont.)</a:t>
            </a:r>
          </a:p>
        </p:txBody>
      </p:sp>
      <p:sp>
        <p:nvSpPr>
          <p:cNvPr id="5" name="TextBox 4"/>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Progress with microsystems and </a:t>
            </a:r>
            <a:r>
              <a:rPr lang="en-US" b="1" i="1" dirty="0" err="1"/>
              <a:t>microgrids</a:t>
            </a:r>
            <a:r>
              <a:rPr lang="en-US" b="1" i="1" dirty="0"/>
              <a:t> are seen as relatively important and relatively easy to accomplish </a:t>
            </a:r>
            <a:r>
              <a:rPr lang="mr-IN" b="1" i="1" dirty="0"/>
              <a:t>–</a:t>
            </a:r>
            <a:r>
              <a:rPr lang="en-US" b="1" i="1" dirty="0"/>
              <a:t> low-hanging fruit </a:t>
            </a:r>
            <a:r>
              <a:rPr lang="mr-IN" b="1" i="1" dirty="0"/>
              <a:t>–</a:t>
            </a:r>
            <a:r>
              <a:rPr lang="en-US" b="1" i="1" dirty="0"/>
              <a:t> with relatively consistent views across stakeholders. </a:t>
            </a:r>
          </a:p>
        </p:txBody>
      </p:sp>
      <p:pic>
        <p:nvPicPr>
          <p:cNvPr id="3" name="Picture 2"/>
          <p:cNvPicPr>
            <a:picLocks noChangeAspect="1"/>
          </p:cNvPicPr>
          <p:nvPr/>
        </p:nvPicPr>
        <p:blipFill>
          <a:blip r:embed="rId3"/>
          <a:stretch>
            <a:fillRect/>
          </a:stretch>
        </p:blipFill>
        <p:spPr>
          <a:xfrm>
            <a:off x="1529133" y="932635"/>
            <a:ext cx="9297037" cy="5094588"/>
          </a:xfrm>
          <a:prstGeom prst="rect">
            <a:avLst/>
          </a:prstGeom>
        </p:spPr>
      </p:pic>
    </p:spTree>
    <p:extLst>
      <p:ext uri="{BB962C8B-B14F-4D97-AF65-F5344CB8AC3E}">
        <p14:creationId xmlns:p14="http://schemas.microsoft.com/office/powerpoint/2010/main" val="13354259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81371"/>
            <a:ext cx="11454063" cy="707886"/>
          </a:xfrm>
          <a:prstGeom prst="rect">
            <a:avLst/>
          </a:prstGeom>
        </p:spPr>
        <p:txBody>
          <a:bodyPr wrap="square">
            <a:spAutoFit/>
          </a:bodyPr>
          <a:lstStyle/>
          <a:p>
            <a:r>
              <a:rPr lang="en-US" sz="2000" dirty="0">
                <a:solidFill>
                  <a:schemeClr val="bg1"/>
                </a:solidFill>
              </a:rPr>
              <a:t>Provocation 22. (supplement) What if a One Health Initiative (health of animals, people, and the environment) led to a fundamental rethinking of health and health care in society?</a:t>
            </a: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435642" y="5054497"/>
            <a:ext cx="3320716" cy="369332"/>
          </a:xfrm>
          <a:prstGeom prst="rect">
            <a:avLst/>
          </a:prstGeom>
          <a:noFill/>
        </p:spPr>
        <p:txBody>
          <a:bodyPr wrap="square" rtlCol="0">
            <a:spAutoFit/>
          </a:bodyPr>
          <a:lstStyle/>
          <a:p>
            <a:pPr algn="ctr"/>
            <a:r>
              <a:rPr lang="en-US" b="1" dirty="0">
                <a:solidFill>
                  <a:schemeClr val="bg1"/>
                </a:solidFill>
              </a:rPr>
              <a:t>Gap:  .80 - .26 = .54</a:t>
            </a:r>
          </a:p>
        </p:txBody>
      </p:sp>
      <p:sp>
        <p:nvSpPr>
          <p:cNvPr id="9" name="TextBox 8"/>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There is relatively strong support across stakeholders for a One Health Initiative, with just a few stakeholders expressing negative views.  Most stakeholders also see this as very difficult to do, though there is a bright spot with approximately 10% of the stakeholders indicating that they see it as moderately easy.</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8009629" cy="307777"/>
          </a:xfrm>
          <a:prstGeom prst="rect">
            <a:avLst/>
          </a:prstGeom>
        </p:spPr>
        <p:txBody>
          <a:bodyPr wrap="none">
            <a:spAutoFit/>
          </a:bodyPr>
          <a:lstStyle/>
          <a:p>
            <a:r>
              <a:rPr lang="en-US" sz="1400" b="1" dirty="0">
                <a:solidFill>
                  <a:schemeClr val="bg1"/>
                </a:solidFill>
              </a:rPr>
              <a:t> Supplemental survey response visualizations available at: http</a:t>
            </a:r>
            <a:r>
              <a:rPr lang="en-US" sz="1400" b="1">
                <a:solidFill>
                  <a:schemeClr val="bg1"/>
                </a:solidFill>
              </a:rPr>
              <a:t>://3gne.com:8000/report/ALASKA2018S#/</a:t>
            </a:r>
            <a:endParaRPr lang="en-US" sz="1400" b="1" dirty="0">
              <a:solidFill>
                <a:schemeClr val="bg1"/>
              </a:solidFill>
            </a:endParaRPr>
          </a:p>
        </p:txBody>
      </p:sp>
      <p:pic>
        <p:nvPicPr>
          <p:cNvPr id="3" name="Picture 2">
            <a:extLst>
              <a:ext uri="{FF2B5EF4-FFF2-40B4-BE49-F238E27FC236}">
                <a16:creationId xmlns:a16="http://schemas.microsoft.com/office/drawing/2014/main" xmlns="" id="{14C179DA-7066-AA4D-97B7-61FF01133CB7}"/>
              </a:ext>
            </a:extLst>
          </p:cNvPr>
          <p:cNvPicPr>
            <a:picLocks noChangeAspect="1"/>
          </p:cNvPicPr>
          <p:nvPr/>
        </p:nvPicPr>
        <p:blipFill>
          <a:blip r:embed="rId3"/>
          <a:stretch>
            <a:fillRect/>
          </a:stretch>
        </p:blipFill>
        <p:spPr>
          <a:xfrm>
            <a:off x="508000" y="1228800"/>
            <a:ext cx="11176000" cy="3721100"/>
          </a:xfrm>
          <a:prstGeom prst="rect">
            <a:avLst/>
          </a:prstGeom>
        </p:spPr>
      </p:pic>
    </p:spTree>
    <p:extLst>
      <p:ext uri="{BB962C8B-B14F-4D97-AF65-F5344CB8AC3E}">
        <p14:creationId xmlns:p14="http://schemas.microsoft.com/office/powerpoint/2010/main" val="1633946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92943"/>
            <a:ext cx="11838871" cy="707886"/>
          </a:xfrm>
          <a:prstGeom prst="rect">
            <a:avLst/>
          </a:prstGeom>
        </p:spPr>
        <p:txBody>
          <a:bodyPr wrap="square">
            <a:spAutoFit/>
          </a:bodyPr>
          <a:lstStyle/>
          <a:p>
            <a:r>
              <a:rPr lang="en-US" sz="2000" dirty="0">
                <a:solidFill>
                  <a:schemeClr val="bg1"/>
                </a:solidFill>
              </a:rPr>
              <a:t>Provocation 22. (supplement) What if a One Health Initiative (health of animals, people, and the environment) led to a fundamental rethinking of health and health care in society? (cont.)</a:t>
            </a:r>
          </a:p>
        </p:txBody>
      </p:sp>
      <p:sp>
        <p:nvSpPr>
          <p:cNvPr id="5" name="TextBox 4"/>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The One Health Initiative is seen as relatively important and relatively difficult to accomplish with consistent views across stakeholders (not giving too much weight to categories with just one </a:t>
            </a:r>
            <a:r>
              <a:rPr lang="en-US" b="1" i="1" dirty="0" err="1"/>
              <a:t>repsonse</a:t>
            </a:r>
            <a:r>
              <a:rPr lang="en-US" b="1" i="1" dirty="0"/>
              <a:t>).</a:t>
            </a:r>
          </a:p>
        </p:txBody>
      </p:sp>
      <p:pic>
        <p:nvPicPr>
          <p:cNvPr id="2" name="Picture 1"/>
          <p:cNvPicPr>
            <a:picLocks noChangeAspect="1"/>
          </p:cNvPicPr>
          <p:nvPr/>
        </p:nvPicPr>
        <p:blipFill>
          <a:blip r:embed="rId3"/>
          <a:stretch>
            <a:fillRect/>
          </a:stretch>
        </p:blipFill>
        <p:spPr>
          <a:xfrm>
            <a:off x="1535722" y="930060"/>
            <a:ext cx="9336704" cy="5116326"/>
          </a:xfrm>
          <a:prstGeom prst="rect">
            <a:avLst/>
          </a:prstGeom>
        </p:spPr>
      </p:pic>
    </p:spTree>
    <p:extLst>
      <p:ext uri="{BB962C8B-B14F-4D97-AF65-F5344CB8AC3E}">
        <p14:creationId xmlns:p14="http://schemas.microsoft.com/office/powerpoint/2010/main" val="18733137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58111"/>
            <a:ext cx="11454063" cy="1015663"/>
          </a:xfrm>
          <a:prstGeom prst="rect">
            <a:avLst/>
          </a:prstGeom>
        </p:spPr>
        <p:txBody>
          <a:bodyPr wrap="square">
            <a:spAutoFit/>
          </a:bodyPr>
          <a:lstStyle/>
          <a:p>
            <a:r>
              <a:rPr lang="en-US" sz="2000">
                <a:solidFill>
                  <a:schemeClr val="bg1"/>
                </a:solidFill>
              </a:rPr>
              <a:t>Provocation 23</a:t>
            </a:r>
            <a:r>
              <a:rPr lang="en-US" sz="2000" dirty="0">
                <a:solidFill>
                  <a:schemeClr val="bg1"/>
                </a:solidFill>
              </a:rPr>
              <a:t>. (supplement) What if the U of A were known for its agility, building out a nimble Pop-Up Center system, giving students the opportunity to work on timely and relevant interdisciplinary problems as they arise?</a:t>
            </a: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435642" y="5042774"/>
            <a:ext cx="3320716" cy="369332"/>
          </a:xfrm>
          <a:prstGeom prst="rect">
            <a:avLst/>
          </a:prstGeom>
          <a:noFill/>
        </p:spPr>
        <p:txBody>
          <a:bodyPr wrap="square" rtlCol="0">
            <a:spAutoFit/>
          </a:bodyPr>
          <a:lstStyle/>
          <a:p>
            <a:pPr algn="ctr"/>
            <a:r>
              <a:rPr lang="en-US" b="1" dirty="0">
                <a:solidFill>
                  <a:schemeClr val="bg1"/>
                </a:solidFill>
              </a:rPr>
              <a:t>Gap:  .74 - .34 = .40</a:t>
            </a:r>
          </a:p>
        </p:txBody>
      </p:sp>
      <p:sp>
        <p:nvSpPr>
          <p:cNvPr id="9" name="TextBox 8"/>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Most stakeholders are very positive about the pop-up institutional agility provocation, though nearly 15% are negative in their views.  Most also see it as relatively difficult to accomplish, but about 15% see it as relatively easy to do.</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8009629" cy="307777"/>
          </a:xfrm>
          <a:prstGeom prst="rect">
            <a:avLst/>
          </a:prstGeom>
        </p:spPr>
        <p:txBody>
          <a:bodyPr wrap="none">
            <a:spAutoFit/>
          </a:bodyPr>
          <a:lstStyle/>
          <a:p>
            <a:r>
              <a:rPr lang="en-US" sz="1400" b="1" dirty="0">
                <a:solidFill>
                  <a:schemeClr val="bg1"/>
                </a:solidFill>
              </a:rPr>
              <a:t> Supplemental survey response visualizations available at: http</a:t>
            </a:r>
            <a:r>
              <a:rPr lang="en-US" sz="1400" b="1">
                <a:solidFill>
                  <a:schemeClr val="bg1"/>
                </a:solidFill>
              </a:rPr>
              <a:t>://3gne.com:8000/report/ALASKA2018S#/</a:t>
            </a:r>
            <a:endParaRPr lang="en-US" sz="1400" b="1" dirty="0">
              <a:solidFill>
                <a:schemeClr val="bg1"/>
              </a:solidFill>
            </a:endParaRPr>
          </a:p>
        </p:txBody>
      </p:sp>
      <p:pic>
        <p:nvPicPr>
          <p:cNvPr id="5" name="Picture 4">
            <a:extLst>
              <a:ext uri="{FF2B5EF4-FFF2-40B4-BE49-F238E27FC236}">
                <a16:creationId xmlns:a16="http://schemas.microsoft.com/office/drawing/2014/main" xmlns="" id="{FE427274-944E-F44F-940E-5DEA127E09CC}"/>
              </a:ext>
            </a:extLst>
          </p:cNvPr>
          <p:cNvPicPr>
            <a:picLocks noChangeAspect="1"/>
          </p:cNvPicPr>
          <p:nvPr/>
        </p:nvPicPr>
        <p:blipFill>
          <a:blip r:embed="rId3"/>
          <a:stretch>
            <a:fillRect/>
          </a:stretch>
        </p:blipFill>
        <p:spPr>
          <a:xfrm>
            <a:off x="515815" y="1139613"/>
            <a:ext cx="11176000" cy="3721100"/>
          </a:xfrm>
          <a:prstGeom prst="rect">
            <a:avLst/>
          </a:prstGeom>
        </p:spPr>
      </p:pic>
    </p:spTree>
    <p:extLst>
      <p:ext uri="{BB962C8B-B14F-4D97-AF65-F5344CB8AC3E}">
        <p14:creationId xmlns:p14="http://schemas.microsoft.com/office/powerpoint/2010/main" val="2571804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5543"/>
            <a:ext cx="11838871" cy="1015663"/>
          </a:xfrm>
          <a:prstGeom prst="rect">
            <a:avLst/>
          </a:prstGeom>
        </p:spPr>
        <p:txBody>
          <a:bodyPr wrap="square">
            <a:spAutoFit/>
          </a:bodyPr>
          <a:lstStyle/>
          <a:p>
            <a:r>
              <a:rPr lang="en-US" sz="2000">
                <a:solidFill>
                  <a:schemeClr val="bg1"/>
                </a:solidFill>
              </a:rPr>
              <a:t>Provocation 23</a:t>
            </a:r>
            <a:r>
              <a:rPr lang="en-US" sz="2000" dirty="0">
                <a:solidFill>
                  <a:schemeClr val="bg1"/>
                </a:solidFill>
              </a:rPr>
              <a:t>. (supplement) What if the U of A were known for its agility, building out a nimble Pop-Up Center system, giving students the opportunity to work on timely and relevant interdisciplinary problems as they arise? (cont.)</a:t>
            </a:r>
          </a:p>
        </p:txBody>
      </p:sp>
      <p:sp>
        <p:nvSpPr>
          <p:cNvPr id="5" name="TextBox 4"/>
          <p:cNvSpPr txBox="1"/>
          <p:nvPr/>
        </p:nvSpPr>
        <p:spPr>
          <a:xfrm>
            <a:off x="410308" y="6119446"/>
            <a:ext cx="11301046" cy="646331"/>
          </a:xfrm>
          <a:prstGeom prst="rect">
            <a:avLst/>
          </a:prstGeom>
          <a:solidFill>
            <a:schemeClr val="bg1"/>
          </a:solidFill>
          <a:ln w="38100">
            <a:solidFill>
              <a:schemeClr val="tx1"/>
            </a:solidFill>
          </a:ln>
        </p:spPr>
        <p:txBody>
          <a:bodyPr wrap="square" rtlCol="0">
            <a:spAutoFit/>
          </a:bodyPr>
          <a:lstStyle/>
          <a:p>
            <a:r>
              <a:rPr lang="en-US" b="1" i="1" dirty="0"/>
              <a:t>Comments:  The agile pop-up idea is seen differently across stakeholders, with high support among tribal stakeholders and low support from community college respondents, but most see it as relatively achievable.</a:t>
            </a:r>
          </a:p>
        </p:txBody>
      </p:sp>
      <p:pic>
        <p:nvPicPr>
          <p:cNvPr id="2" name="Picture 1"/>
          <p:cNvPicPr>
            <a:picLocks noChangeAspect="1"/>
          </p:cNvPicPr>
          <p:nvPr/>
        </p:nvPicPr>
        <p:blipFill>
          <a:blip r:embed="rId3"/>
          <a:stretch>
            <a:fillRect/>
          </a:stretch>
        </p:blipFill>
        <p:spPr>
          <a:xfrm>
            <a:off x="1465384" y="923156"/>
            <a:ext cx="9390185" cy="5081472"/>
          </a:xfrm>
          <a:prstGeom prst="rect">
            <a:avLst/>
          </a:prstGeom>
        </p:spPr>
      </p:pic>
    </p:spTree>
    <p:extLst>
      <p:ext uri="{BB962C8B-B14F-4D97-AF65-F5344CB8AC3E}">
        <p14:creationId xmlns:p14="http://schemas.microsoft.com/office/powerpoint/2010/main" val="16952464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46250"/>
            <a:ext cx="11454063" cy="1015663"/>
          </a:xfrm>
          <a:prstGeom prst="rect">
            <a:avLst/>
          </a:prstGeom>
        </p:spPr>
        <p:txBody>
          <a:bodyPr wrap="square">
            <a:spAutoFit/>
          </a:bodyPr>
          <a:lstStyle/>
          <a:p>
            <a:r>
              <a:rPr lang="en-US" sz="2000" dirty="0">
                <a:solidFill>
                  <a:schemeClr val="bg1"/>
                </a:solidFill>
              </a:rPr>
              <a:t>Provocation 24. (supplement) What if higher education in Alaska were centered on the principle of “paying it forward” so that all students would have an option for a defined period of service to the people of Alaska in exchange for all costs of higher education being covered?</a:t>
            </a:r>
          </a:p>
        </p:txBody>
      </p:sp>
      <p:sp>
        <p:nvSpPr>
          <p:cNvPr id="6" name="TextBox 5">
            <a:extLst>
              <a:ext uri="{FF2B5EF4-FFF2-40B4-BE49-F238E27FC236}">
                <a16:creationId xmlns:a16="http://schemas.microsoft.com/office/drawing/2014/main" xmlns="" id="{CF2B6EA1-9C39-6F45-A28E-C49B6259B0AA}"/>
              </a:ext>
            </a:extLst>
          </p:cNvPr>
          <p:cNvSpPr txBox="1"/>
          <p:nvPr/>
        </p:nvSpPr>
        <p:spPr>
          <a:xfrm>
            <a:off x="4435642" y="5089667"/>
            <a:ext cx="3320716" cy="369332"/>
          </a:xfrm>
          <a:prstGeom prst="rect">
            <a:avLst/>
          </a:prstGeom>
          <a:noFill/>
        </p:spPr>
        <p:txBody>
          <a:bodyPr wrap="square" rtlCol="0">
            <a:spAutoFit/>
          </a:bodyPr>
          <a:lstStyle/>
          <a:p>
            <a:pPr algn="ctr"/>
            <a:r>
              <a:rPr lang="en-US" b="1" dirty="0">
                <a:solidFill>
                  <a:schemeClr val="bg1"/>
                </a:solidFill>
              </a:rPr>
              <a:t>Gap:  .80 - .39 = .41</a:t>
            </a:r>
          </a:p>
        </p:txBody>
      </p:sp>
      <p:sp>
        <p:nvSpPr>
          <p:cNvPr id="9" name="TextBox 8"/>
          <p:cNvSpPr txBox="1"/>
          <p:nvPr/>
        </p:nvSpPr>
        <p:spPr>
          <a:xfrm>
            <a:off x="445477" y="5528426"/>
            <a:ext cx="11301046" cy="923330"/>
          </a:xfrm>
          <a:prstGeom prst="rect">
            <a:avLst/>
          </a:prstGeom>
          <a:solidFill>
            <a:srgbClr val="FFFFF4"/>
          </a:solidFill>
          <a:ln w="38100">
            <a:solidFill>
              <a:schemeClr val="tx1"/>
            </a:solidFill>
          </a:ln>
        </p:spPr>
        <p:txBody>
          <a:bodyPr wrap="square" rtlCol="0">
            <a:spAutoFit/>
          </a:bodyPr>
          <a:lstStyle/>
          <a:p>
            <a:r>
              <a:rPr lang="en-US" b="1" i="1" dirty="0"/>
              <a:t>Comments:  Nearly all stakeholders are positive in their views of the ”paying it forward” provocation, although about 10% are negative or neutral.   About two-thirds of stakeholders see this as difficult to do, while about one-third see this as relatively easy to do.</a:t>
            </a:r>
          </a:p>
        </p:txBody>
      </p:sp>
      <p:sp>
        <p:nvSpPr>
          <p:cNvPr id="16" name="Rectangle 15">
            <a:extLst>
              <a:ext uri="{FF2B5EF4-FFF2-40B4-BE49-F238E27FC236}">
                <a16:creationId xmlns:a16="http://schemas.microsoft.com/office/drawing/2014/main" xmlns="" id="{D2FA76D9-1532-3944-985E-4C521B15A93A}"/>
              </a:ext>
            </a:extLst>
          </p:cNvPr>
          <p:cNvSpPr/>
          <p:nvPr/>
        </p:nvSpPr>
        <p:spPr>
          <a:xfrm>
            <a:off x="0" y="6550223"/>
            <a:ext cx="8009629" cy="307777"/>
          </a:xfrm>
          <a:prstGeom prst="rect">
            <a:avLst/>
          </a:prstGeom>
        </p:spPr>
        <p:txBody>
          <a:bodyPr wrap="none">
            <a:spAutoFit/>
          </a:bodyPr>
          <a:lstStyle/>
          <a:p>
            <a:r>
              <a:rPr lang="en-US" sz="1400" b="1" dirty="0">
                <a:solidFill>
                  <a:schemeClr val="bg1"/>
                </a:solidFill>
              </a:rPr>
              <a:t> Supplemental survey response visualizations available at: http://3gne.com:8000/report/ALASKA2018S#/</a:t>
            </a:r>
          </a:p>
        </p:txBody>
      </p:sp>
      <p:pic>
        <p:nvPicPr>
          <p:cNvPr id="5" name="Picture 4">
            <a:extLst>
              <a:ext uri="{FF2B5EF4-FFF2-40B4-BE49-F238E27FC236}">
                <a16:creationId xmlns:a16="http://schemas.microsoft.com/office/drawing/2014/main" xmlns="" id="{D568DAF7-298D-4A43-960E-7D2605086A20}"/>
              </a:ext>
            </a:extLst>
          </p:cNvPr>
          <p:cNvPicPr>
            <a:picLocks noChangeAspect="1"/>
          </p:cNvPicPr>
          <p:nvPr/>
        </p:nvPicPr>
        <p:blipFill>
          <a:blip r:embed="rId3"/>
          <a:stretch>
            <a:fillRect/>
          </a:stretch>
        </p:blipFill>
        <p:spPr>
          <a:xfrm>
            <a:off x="508000" y="1258377"/>
            <a:ext cx="11176000" cy="3721100"/>
          </a:xfrm>
          <a:prstGeom prst="rect">
            <a:avLst/>
          </a:prstGeom>
        </p:spPr>
      </p:pic>
    </p:spTree>
    <p:extLst>
      <p:ext uri="{BB962C8B-B14F-4D97-AF65-F5344CB8AC3E}">
        <p14:creationId xmlns:p14="http://schemas.microsoft.com/office/powerpoint/2010/main" val="875120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biLevel thresh="50000"/>
          </a:blip>
          <a:stretch>
            <a:fillRect/>
          </a:stretch>
        </p:blipFill>
        <p:spPr>
          <a:xfrm>
            <a:off x="0" y="3568"/>
            <a:ext cx="12192000" cy="6850864"/>
          </a:xfrm>
          <a:prstGeom prst="rect">
            <a:avLst/>
          </a:prstGeom>
        </p:spPr>
      </p:pic>
      <p:sp>
        <p:nvSpPr>
          <p:cNvPr id="13" name="TextBox 12"/>
          <p:cNvSpPr txBox="1"/>
          <p:nvPr/>
        </p:nvSpPr>
        <p:spPr>
          <a:xfrm>
            <a:off x="8634714" y="6609145"/>
            <a:ext cx="3568861" cy="246221"/>
          </a:xfrm>
          <a:prstGeom prst="rect">
            <a:avLst/>
          </a:prstGeom>
          <a:noFill/>
        </p:spPr>
        <p:txBody>
          <a:bodyPr wrap="square" rtlCol="0">
            <a:spAutoFit/>
          </a:bodyPr>
          <a:lstStyle/>
          <a:p>
            <a:pPr algn="r"/>
            <a:r>
              <a:rPr lang="en-US" sz="1000" b="1" i="1" dirty="0">
                <a:solidFill>
                  <a:schemeClr val="bg1"/>
                </a:solidFill>
              </a:rPr>
              <a:t>Source:  </a:t>
            </a:r>
            <a:r>
              <a:rPr lang="en-US" sz="1000" b="1" i="1" dirty="0" err="1">
                <a:solidFill>
                  <a:schemeClr val="bg1"/>
                </a:solidFill>
              </a:rPr>
              <a:t>UofA</a:t>
            </a:r>
            <a:r>
              <a:rPr lang="en-US" sz="1000" b="1" i="1" dirty="0">
                <a:solidFill>
                  <a:schemeClr val="bg1"/>
                </a:solidFill>
              </a:rPr>
              <a:t> Fairbanks and Alaska DNR</a:t>
            </a:r>
          </a:p>
        </p:txBody>
      </p:sp>
      <p:sp>
        <p:nvSpPr>
          <p:cNvPr id="14" name="Rectangle 13"/>
          <p:cNvSpPr/>
          <p:nvPr/>
        </p:nvSpPr>
        <p:spPr>
          <a:xfrm>
            <a:off x="1802087" y="2278250"/>
            <a:ext cx="8617057" cy="1585732"/>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Responses to “Must Have” </a:t>
            </a:r>
            <a:r>
              <a:rPr lang="en-US" sz="3200"/>
              <a:t>and Barriers Questions</a:t>
            </a:r>
          </a:p>
        </p:txBody>
      </p:sp>
    </p:spTree>
    <p:extLst>
      <p:ext uri="{BB962C8B-B14F-4D97-AF65-F5344CB8AC3E}">
        <p14:creationId xmlns:p14="http://schemas.microsoft.com/office/powerpoint/2010/main" val="6447891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889"/>
            <a:ext cx="12192000" cy="5984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873889"/>
            <a:ext cx="12192000" cy="598411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69551"/>
            <a:ext cx="11838871" cy="1015663"/>
          </a:xfrm>
          <a:prstGeom prst="rect">
            <a:avLst/>
          </a:prstGeom>
        </p:spPr>
        <p:txBody>
          <a:bodyPr wrap="square">
            <a:spAutoFit/>
          </a:bodyPr>
          <a:lstStyle/>
          <a:p>
            <a:r>
              <a:rPr lang="en-US" sz="2000" dirty="0">
                <a:solidFill>
                  <a:schemeClr val="bg1"/>
                </a:solidFill>
              </a:rPr>
              <a:t>Provocation 24. (supplement) What if higher education in Alaska were centered on the principle of “paying it forward” so that all students would have an option for a defined period of service to the people of Alaska in exchange for all costs of higher education being covered?(cont.)</a:t>
            </a:r>
          </a:p>
        </p:txBody>
      </p:sp>
      <p:sp>
        <p:nvSpPr>
          <p:cNvPr id="5" name="TextBox 4"/>
          <p:cNvSpPr txBox="1"/>
          <p:nvPr/>
        </p:nvSpPr>
        <p:spPr>
          <a:xfrm>
            <a:off x="293078" y="6119446"/>
            <a:ext cx="11685236" cy="646331"/>
          </a:xfrm>
          <a:prstGeom prst="rect">
            <a:avLst/>
          </a:prstGeom>
          <a:solidFill>
            <a:schemeClr val="bg1"/>
          </a:solidFill>
          <a:ln w="38100">
            <a:solidFill>
              <a:schemeClr val="tx1"/>
            </a:solidFill>
          </a:ln>
        </p:spPr>
        <p:txBody>
          <a:bodyPr wrap="square" rtlCol="0">
            <a:spAutoFit/>
          </a:bodyPr>
          <a:lstStyle/>
          <a:p>
            <a:r>
              <a:rPr lang="en-US" b="1" i="1" dirty="0"/>
              <a:t>Comments:  A ”paying it forward approach” is relatively highly valued across stakeholders, with high variation in how easy or difficult it is seen (with government, K-12 and faculty as most positive </a:t>
            </a:r>
            <a:r>
              <a:rPr lang="en-US" b="1" i="1"/>
              <a:t>on feasibility among stakeholders).</a:t>
            </a:r>
            <a:endParaRPr lang="en-US" b="1" i="1" dirty="0"/>
          </a:p>
        </p:txBody>
      </p:sp>
      <p:pic>
        <p:nvPicPr>
          <p:cNvPr id="2" name="Picture 1"/>
          <p:cNvPicPr>
            <a:picLocks noChangeAspect="1"/>
          </p:cNvPicPr>
          <p:nvPr/>
        </p:nvPicPr>
        <p:blipFill>
          <a:blip r:embed="rId3"/>
          <a:stretch>
            <a:fillRect/>
          </a:stretch>
        </p:blipFill>
        <p:spPr>
          <a:xfrm>
            <a:off x="1559169" y="962180"/>
            <a:ext cx="9218876" cy="5051758"/>
          </a:xfrm>
          <a:prstGeom prst="rect">
            <a:avLst/>
          </a:prstGeom>
        </p:spPr>
      </p:pic>
    </p:spTree>
    <p:extLst>
      <p:ext uri="{BB962C8B-B14F-4D97-AF65-F5344CB8AC3E}">
        <p14:creationId xmlns:p14="http://schemas.microsoft.com/office/powerpoint/2010/main" val="31434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0979"/>
            <a:ext cx="12192000" cy="5607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7" name="Rectangle 6"/>
          <p:cNvSpPr/>
          <p:nvPr/>
        </p:nvSpPr>
        <p:spPr>
          <a:xfrm>
            <a:off x="0" y="1250979"/>
            <a:ext cx="12192000" cy="560702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59C40F7E-D31D-4845-8533-994645C56962}"/>
              </a:ext>
            </a:extLst>
          </p:cNvPr>
          <p:cNvSpPr>
            <a:spLocks noGrp="1"/>
          </p:cNvSpPr>
          <p:nvPr>
            <p:ph sz="half" idx="1"/>
          </p:nvPr>
        </p:nvSpPr>
        <p:spPr>
          <a:xfrm>
            <a:off x="495301" y="1438833"/>
            <a:ext cx="11217170" cy="5443228"/>
          </a:xfrm>
          <a:noFill/>
        </p:spPr>
        <p:txBody>
          <a:bodyPr>
            <a:normAutofit/>
          </a:bodyPr>
          <a:lstStyle/>
          <a:p>
            <a:r>
              <a:rPr lang="en-US" sz="2400" dirty="0"/>
              <a:t>What if higher education was able to help Alaska move beyond the boom/bust economic cycles?  </a:t>
            </a:r>
            <a:r>
              <a:rPr lang="en-US" sz="2400" b="1" dirty="0"/>
              <a:t>Gap:  .94 - .20 = .74</a:t>
            </a:r>
          </a:p>
          <a:p>
            <a:r>
              <a:rPr lang="en-US" sz="2400" dirty="0"/>
              <a:t>What if every student coming from K-12 schools was effectively prepared for higher education in Alaska? </a:t>
            </a:r>
            <a:r>
              <a:rPr lang="en-US" sz="2400" b="1" dirty="0"/>
              <a:t>Gap: .90 - .19 = .71</a:t>
            </a:r>
          </a:p>
          <a:p>
            <a:r>
              <a:rPr lang="en-US" sz="2400" dirty="0"/>
              <a:t> What if every student graduating from higher education in Alaska was able to successfully transition from college to career in Alaska? </a:t>
            </a:r>
            <a:r>
              <a:rPr lang="en-US" sz="2400" b="1" dirty="0"/>
              <a:t>Gap:  .88 - .28 = .60</a:t>
            </a:r>
          </a:p>
          <a:p>
            <a:r>
              <a:rPr lang="en-US" sz="2400" dirty="0"/>
              <a:t>What if all relevant stakeholders were fully engaged in a state-wide initiative to build the future of higher education in Alaska? </a:t>
            </a:r>
            <a:r>
              <a:rPr lang="en-US" sz="2400" b="1" dirty="0"/>
              <a:t>Gap:  .88 - .28 = .60</a:t>
            </a:r>
          </a:p>
          <a:p>
            <a:r>
              <a:rPr lang="en-US" sz="2400" dirty="0"/>
              <a:t>What if the business and industry leaders in Alaska saw higher education as the go-to institution for workforce development and leading-edge research? </a:t>
            </a:r>
            <a:r>
              <a:rPr lang="en-US" sz="2400" b="1" dirty="0"/>
              <a:t>Gap:  .92 - .15 = .57</a:t>
            </a:r>
          </a:p>
          <a:p>
            <a:r>
              <a:rPr lang="en-US" sz="2400" dirty="0"/>
              <a:t>What if every K-12 student in Alaska thought of themselves as continuing onto higher education? </a:t>
            </a:r>
            <a:r>
              <a:rPr lang="en-US" sz="2400" b="1" dirty="0"/>
              <a:t>Gap:  .77 - .23 = .54</a:t>
            </a: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endParaRPr lang="en-US" sz="2400" dirty="0"/>
          </a:p>
        </p:txBody>
      </p:sp>
      <p:sp>
        <p:nvSpPr>
          <p:cNvPr id="4" name="Rectangle 3">
            <a:extLst>
              <a:ext uri="{FF2B5EF4-FFF2-40B4-BE49-F238E27FC236}">
                <a16:creationId xmlns:a16="http://schemas.microsoft.com/office/drawing/2014/main" xmlns="" id="{5C552245-0DA2-A343-AEB1-947E98FE8E09}"/>
              </a:ext>
            </a:extLst>
          </p:cNvPr>
          <p:cNvSpPr/>
          <p:nvPr/>
        </p:nvSpPr>
        <p:spPr>
          <a:xfrm>
            <a:off x="1984678" y="19873"/>
            <a:ext cx="8375113" cy="1231106"/>
          </a:xfrm>
          <a:prstGeom prst="rect">
            <a:avLst/>
          </a:prstGeom>
        </p:spPr>
        <p:txBody>
          <a:bodyPr wrap="none">
            <a:spAutoFit/>
          </a:bodyPr>
          <a:lstStyle/>
          <a:p>
            <a:pPr algn="ctr"/>
            <a:r>
              <a:rPr lang="en-US" sz="2400" b="1" dirty="0">
                <a:solidFill>
                  <a:schemeClr val="bg1"/>
                </a:solidFill>
              </a:rPr>
              <a:t>Initial Provocations, in order by size of gap – Largest </a:t>
            </a:r>
          </a:p>
          <a:p>
            <a:pPr algn="ctr">
              <a:lnSpc>
                <a:spcPts val="3040"/>
              </a:lnSpc>
            </a:pPr>
            <a:r>
              <a:rPr lang="en-US" sz="2400" b="1" i="1" dirty="0">
                <a:solidFill>
                  <a:schemeClr val="bg1"/>
                </a:solidFill>
              </a:rPr>
              <a:t> </a:t>
            </a:r>
            <a:r>
              <a:rPr lang="en-US" i="1" dirty="0">
                <a:solidFill>
                  <a:schemeClr val="bg1"/>
                </a:solidFill>
              </a:rPr>
              <a:t>Note: The mean for “importance” – the mean for “</a:t>
            </a:r>
            <a:r>
              <a:rPr lang="en-US" i="1" dirty="0">
                <a:solidFill>
                  <a:schemeClr val="bg1"/>
                </a:solidFill>
                <a:sym typeface="Wingdings" pitchFamily="2" charset="2"/>
              </a:rPr>
              <a:t>difficulty” = gap</a:t>
            </a:r>
          </a:p>
          <a:p>
            <a:pPr algn="ctr">
              <a:lnSpc>
                <a:spcPts val="3040"/>
              </a:lnSpc>
            </a:pPr>
            <a:r>
              <a:rPr lang="en-US" i="1" dirty="0">
                <a:solidFill>
                  <a:schemeClr val="bg1"/>
                </a:solidFill>
                <a:sym typeface="Wingdings" pitchFamily="2" charset="2"/>
              </a:rPr>
              <a:t>It is all on a scale from 1 to 1.0 so, for example, the first issue is a mean of .94 - .20 = .74</a:t>
            </a:r>
            <a:endParaRPr lang="en-US" sz="2000" i="1" dirty="0">
              <a:solidFill>
                <a:schemeClr val="bg1"/>
              </a:solidFill>
            </a:endParaRPr>
          </a:p>
        </p:txBody>
      </p:sp>
    </p:spTree>
    <p:extLst>
      <p:ext uri="{BB962C8B-B14F-4D97-AF65-F5344CB8AC3E}">
        <p14:creationId xmlns:p14="http://schemas.microsoft.com/office/powerpoint/2010/main" val="22586321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0979"/>
            <a:ext cx="12192000" cy="56070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250979"/>
            <a:ext cx="12192000" cy="560702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59C40F7E-D31D-4845-8533-994645C56962}"/>
              </a:ext>
            </a:extLst>
          </p:cNvPr>
          <p:cNvSpPr>
            <a:spLocks noGrp="1"/>
          </p:cNvSpPr>
          <p:nvPr>
            <p:ph sz="half" idx="1"/>
          </p:nvPr>
        </p:nvSpPr>
        <p:spPr>
          <a:xfrm>
            <a:off x="640775" y="1438833"/>
            <a:ext cx="10955482" cy="5443228"/>
          </a:xfrm>
          <a:noFill/>
        </p:spPr>
        <p:txBody>
          <a:bodyPr>
            <a:normAutofit/>
          </a:bodyPr>
          <a:lstStyle/>
          <a:p>
            <a:r>
              <a:rPr lang="en-US" sz="2400" dirty="0"/>
              <a:t>What if higher education in Alaska was transforming learning across the Arctic?   </a:t>
            </a:r>
            <a:r>
              <a:rPr lang="en-US" sz="2400" b="1" dirty="0"/>
              <a:t>Gap:  .80 - .30 = .50</a:t>
            </a:r>
          </a:p>
          <a:p>
            <a:r>
              <a:rPr lang="en-US" sz="2400" dirty="0"/>
              <a:t>What if indigenous traditions of self-sufficiency, innovation, and hard work were combined with access to new technology in ways that enabled people to make what they need locally and to advance the frontiers of new technology in ways relevant to Alaska?  </a:t>
            </a:r>
            <a:r>
              <a:rPr lang="en-US" sz="2400" b="1" dirty="0"/>
              <a:t>Gap:  .78 - .31 = .47</a:t>
            </a:r>
          </a:p>
          <a:p>
            <a:r>
              <a:rPr lang="en-US" sz="2400" dirty="0"/>
              <a:t>What if every generation of students coming out of higher education was deeply committed to be an effective steward of the arctic environment? </a:t>
            </a:r>
            <a:r>
              <a:rPr lang="en-US" sz="2400" b="1" dirty="0"/>
              <a:t>Gap:  .75 - .33 = .42</a:t>
            </a:r>
          </a:p>
          <a:p>
            <a:r>
              <a:rPr lang="en-US" sz="2400" dirty="0"/>
              <a:t>What if leaders in all professions across Alaska ascribed their success to higher education in Alaska? </a:t>
            </a:r>
            <a:r>
              <a:rPr lang="en-US" sz="2400" b="1" dirty="0"/>
              <a:t>Gap:  .70 - .29 = .41</a:t>
            </a:r>
          </a:p>
          <a:p>
            <a:r>
              <a:rPr lang="en-US" sz="2400" dirty="0"/>
              <a:t>What if higher education in Alaska led the world in advancing knowledge about all aspects of the Arctic? </a:t>
            </a:r>
            <a:r>
              <a:rPr lang="en-US" sz="2400" b="1" dirty="0"/>
              <a:t>Gap:  .80 - .43 = .37</a:t>
            </a:r>
          </a:p>
          <a:p>
            <a:r>
              <a:rPr lang="en-US" sz="2400" dirty="0"/>
              <a:t>What if positive core values of indigenous cultures were interwoven throughout the higher education experience in Alaska? </a:t>
            </a:r>
            <a:r>
              <a:rPr lang="en-US" sz="2400" b="1" dirty="0"/>
              <a:t>Gap:  .72 - .45 = .37</a:t>
            </a:r>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endParaRPr lang="en-US" sz="2400" dirty="0"/>
          </a:p>
        </p:txBody>
      </p:sp>
      <p:sp>
        <p:nvSpPr>
          <p:cNvPr id="4" name="Rectangle 3">
            <a:extLst>
              <a:ext uri="{FF2B5EF4-FFF2-40B4-BE49-F238E27FC236}">
                <a16:creationId xmlns:a16="http://schemas.microsoft.com/office/drawing/2014/main" xmlns="" id="{5C552245-0DA2-A343-AEB1-947E98FE8E09}"/>
              </a:ext>
            </a:extLst>
          </p:cNvPr>
          <p:cNvSpPr/>
          <p:nvPr/>
        </p:nvSpPr>
        <p:spPr>
          <a:xfrm>
            <a:off x="1984678" y="19873"/>
            <a:ext cx="8375113" cy="1231106"/>
          </a:xfrm>
          <a:prstGeom prst="rect">
            <a:avLst/>
          </a:prstGeom>
        </p:spPr>
        <p:txBody>
          <a:bodyPr wrap="none">
            <a:spAutoFit/>
          </a:bodyPr>
          <a:lstStyle/>
          <a:p>
            <a:pPr algn="ctr"/>
            <a:r>
              <a:rPr lang="en-US" sz="2400" b="1" dirty="0">
                <a:solidFill>
                  <a:schemeClr val="bg1"/>
                </a:solidFill>
              </a:rPr>
              <a:t>Initial Provocations, in order by size of gap -- Smaller</a:t>
            </a:r>
          </a:p>
          <a:p>
            <a:pPr algn="ctr">
              <a:lnSpc>
                <a:spcPts val="3040"/>
              </a:lnSpc>
            </a:pPr>
            <a:r>
              <a:rPr lang="en-US" sz="2400" b="1" i="1" dirty="0">
                <a:solidFill>
                  <a:schemeClr val="bg1"/>
                </a:solidFill>
              </a:rPr>
              <a:t> </a:t>
            </a:r>
            <a:r>
              <a:rPr lang="en-US" i="1" dirty="0">
                <a:solidFill>
                  <a:schemeClr val="bg1"/>
                </a:solidFill>
              </a:rPr>
              <a:t>Note: The mean for “importance” – the mean for “</a:t>
            </a:r>
            <a:r>
              <a:rPr lang="en-US" i="1" dirty="0">
                <a:solidFill>
                  <a:schemeClr val="bg1"/>
                </a:solidFill>
                <a:sym typeface="Wingdings" pitchFamily="2" charset="2"/>
              </a:rPr>
              <a:t>difficulty” = gap</a:t>
            </a:r>
          </a:p>
          <a:p>
            <a:pPr algn="ctr">
              <a:lnSpc>
                <a:spcPts val="3040"/>
              </a:lnSpc>
            </a:pPr>
            <a:r>
              <a:rPr lang="en-US" i="1" dirty="0">
                <a:solidFill>
                  <a:schemeClr val="bg1"/>
                </a:solidFill>
                <a:sym typeface="Wingdings" pitchFamily="2" charset="2"/>
              </a:rPr>
              <a:t>It is all on a scale from 1 to 1.0 so, for example, the first issue is a mean of .94 - .20 = .74</a:t>
            </a:r>
            <a:endParaRPr lang="en-US" sz="2000" i="1" dirty="0">
              <a:solidFill>
                <a:schemeClr val="bg1"/>
              </a:solidFill>
            </a:endParaRPr>
          </a:p>
        </p:txBody>
      </p:sp>
      <p:sp>
        <p:nvSpPr>
          <p:cNvPr id="6" name="TextBox 5"/>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Tree>
    <p:extLst>
      <p:ext uri="{BB962C8B-B14F-4D97-AF65-F5344CB8AC3E}">
        <p14:creationId xmlns:p14="http://schemas.microsoft.com/office/powerpoint/2010/main" val="31561347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0979"/>
            <a:ext cx="12192000" cy="5607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
        <p:nvSpPr>
          <p:cNvPr id="7" name="Rectangle 6"/>
          <p:cNvSpPr/>
          <p:nvPr/>
        </p:nvSpPr>
        <p:spPr>
          <a:xfrm>
            <a:off x="0" y="1250979"/>
            <a:ext cx="12192000" cy="560702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59C40F7E-D31D-4845-8533-994645C56962}"/>
              </a:ext>
            </a:extLst>
          </p:cNvPr>
          <p:cNvSpPr>
            <a:spLocks noGrp="1"/>
          </p:cNvSpPr>
          <p:nvPr>
            <p:ph sz="half" idx="1"/>
          </p:nvPr>
        </p:nvSpPr>
        <p:spPr>
          <a:xfrm>
            <a:off x="495301" y="1438833"/>
            <a:ext cx="11217170" cy="5443228"/>
          </a:xfrm>
          <a:noFill/>
        </p:spPr>
        <p:txBody>
          <a:bodyPr>
            <a:normAutofit fontScale="92500" lnSpcReduction="10000"/>
          </a:bodyPr>
          <a:lstStyle/>
          <a:p>
            <a:r>
              <a:rPr lang="en-US" sz="2400" dirty="0"/>
              <a:t>What if there were U of A initiatives in every community in Alaska to develop K12 pathways from middle school to Higher Education? </a:t>
            </a:r>
            <a:r>
              <a:rPr lang="mr-IN" sz="2400" dirty="0" err="1"/>
              <a:t>Gap</a:t>
            </a:r>
            <a:r>
              <a:rPr lang="mr-IN" sz="2400" dirty="0"/>
              <a:t>: .85-.26= .59</a:t>
            </a:r>
          </a:p>
          <a:p>
            <a:r>
              <a:rPr lang="en-US" sz="2400" dirty="0"/>
              <a:t>What if U of A became a pioneer in harnessing a blend of indigenous, new and emerging technologies to help Alaska move beyond the boom/bust economic cycles? </a:t>
            </a:r>
            <a:r>
              <a:rPr lang="mr-IN" sz="2400" dirty="0" err="1"/>
              <a:t>Gap</a:t>
            </a:r>
            <a:r>
              <a:rPr lang="mr-IN" sz="2400" dirty="0"/>
              <a:t>: .85-.28= .57</a:t>
            </a:r>
            <a:endParaRPr lang="en-US" sz="2400" dirty="0"/>
          </a:p>
          <a:p>
            <a:r>
              <a:rPr lang="en-US" sz="2400" dirty="0"/>
              <a:t>What if global business and industry leaders saw the University of Alaska as their partner for tech innovation and cutting-edge research? </a:t>
            </a:r>
            <a:r>
              <a:rPr lang="mr-IN" sz="2400" dirty="0" err="1"/>
              <a:t>Gap</a:t>
            </a:r>
            <a:r>
              <a:rPr lang="mr-IN" sz="2400" dirty="0"/>
              <a:t>: .81-.26= .55</a:t>
            </a:r>
            <a:endParaRPr lang="en-US" sz="2400" dirty="0"/>
          </a:p>
          <a:p>
            <a:r>
              <a:rPr lang="en-US" sz="2400" dirty="0"/>
              <a:t>What if a One Health Initiative (health of animals, people, and the environment) led to a fundamental rethinking of health and health care in society? </a:t>
            </a:r>
            <a:r>
              <a:rPr lang="mr-IN" sz="2400" dirty="0" err="1"/>
              <a:t>Gap</a:t>
            </a:r>
            <a:r>
              <a:rPr lang="mr-IN" sz="2400" dirty="0"/>
              <a:t>: .80-.26= .54</a:t>
            </a:r>
            <a:endParaRPr lang="en-US" sz="2400" dirty="0"/>
          </a:p>
          <a:p>
            <a:r>
              <a:rPr lang="en-US" sz="2400" dirty="0"/>
              <a:t>What if the business and industry leaders in Alaska saw higher education as the go-to institution for workforce development? </a:t>
            </a:r>
            <a:r>
              <a:rPr lang="mr-IN" sz="2400" dirty="0" err="1"/>
              <a:t>Gap</a:t>
            </a:r>
            <a:r>
              <a:rPr lang="mr-IN" sz="2400" dirty="0"/>
              <a:t>: .90-.42= .48</a:t>
            </a:r>
          </a:p>
          <a:p>
            <a:r>
              <a:rPr lang="en-US" sz="2400" dirty="0"/>
              <a:t>What if the U of A pioneered the use of autonomous aircraft/vehicles allowed easy transport of people and goods to rural communities catalyzing an urban to rural innovation movement? </a:t>
            </a:r>
            <a:r>
              <a:rPr lang="mr-IN" sz="2400" b="1" dirty="0" err="1"/>
              <a:t>Gap</a:t>
            </a:r>
            <a:r>
              <a:rPr lang="mr-IN" sz="2400" b="1" dirty="0"/>
              <a:t>: .65-.17= .48</a:t>
            </a:r>
          </a:p>
          <a:p>
            <a:r>
              <a:rPr lang="en-US" sz="2400" dirty="0"/>
              <a:t>What if higher education in Alaska were centered on the principle of “paying it forward” so that all students would have an option for a defined period of service to the people of Alaska in exchange for all costs of higher education being </a:t>
            </a:r>
            <a:r>
              <a:rPr lang="en-US" sz="2400" dirty="0" err="1"/>
              <a:t>covered?</a:t>
            </a:r>
            <a:r>
              <a:rPr lang="en-US" sz="2400" b="1" dirty="0" err="1"/>
              <a:t>Gap</a:t>
            </a:r>
            <a:r>
              <a:rPr lang="en-US" sz="2400" b="1" dirty="0"/>
              <a:t>:  </a:t>
            </a:r>
            <a:r>
              <a:rPr lang="en-US" sz="2400" dirty="0"/>
              <a:t>.</a:t>
            </a:r>
            <a:r>
              <a:rPr lang="mr-IN" sz="2400" dirty="0"/>
              <a:t> </a:t>
            </a:r>
            <a:r>
              <a:rPr lang="mr-IN" sz="2400" dirty="0" err="1"/>
              <a:t>Gap</a:t>
            </a:r>
            <a:r>
              <a:rPr lang="mr-IN" sz="2400" dirty="0"/>
              <a:t>: .80-.39= .</a:t>
            </a:r>
            <a:r>
              <a:rPr lang="mr-IN" sz="2400" b="1" dirty="0"/>
              <a:t>41</a:t>
            </a: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endParaRPr lang="en-US" sz="2400" dirty="0"/>
          </a:p>
        </p:txBody>
      </p:sp>
      <p:sp>
        <p:nvSpPr>
          <p:cNvPr id="4" name="Rectangle 3">
            <a:extLst>
              <a:ext uri="{FF2B5EF4-FFF2-40B4-BE49-F238E27FC236}">
                <a16:creationId xmlns:a16="http://schemas.microsoft.com/office/drawing/2014/main" xmlns="" id="{5C552245-0DA2-A343-AEB1-947E98FE8E09}"/>
              </a:ext>
            </a:extLst>
          </p:cNvPr>
          <p:cNvSpPr/>
          <p:nvPr/>
        </p:nvSpPr>
        <p:spPr>
          <a:xfrm>
            <a:off x="2227661" y="190353"/>
            <a:ext cx="7889146" cy="846386"/>
          </a:xfrm>
          <a:prstGeom prst="rect">
            <a:avLst/>
          </a:prstGeom>
        </p:spPr>
        <p:txBody>
          <a:bodyPr wrap="none">
            <a:spAutoFit/>
          </a:bodyPr>
          <a:lstStyle/>
          <a:p>
            <a:pPr algn="ctr"/>
            <a:r>
              <a:rPr lang="en-US" sz="2400" b="1" dirty="0">
                <a:solidFill>
                  <a:schemeClr val="bg1"/>
                </a:solidFill>
              </a:rPr>
              <a:t>Supplemental Provocations, in order by size of gap – Largest </a:t>
            </a:r>
          </a:p>
          <a:p>
            <a:pPr algn="ctr">
              <a:lnSpc>
                <a:spcPts val="3040"/>
              </a:lnSpc>
            </a:pPr>
            <a:r>
              <a:rPr lang="en-US" sz="2400" b="1" i="1" dirty="0">
                <a:solidFill>
                  <a:schemeClr val="bg1"/>
                </a:solidFill>
              </a:rPr>
              <a:t> </a:t>
            </a:r>
            <a:r>
              <a:rPr lang="en-US" i="1" dirty="0">
                <a:solidFill>
                  <a:schemeClr val="bg1"/>
                </a:solidFill>
              </a:rPr>
              <a:t>Note: The mean for “importance” – the mean for “</a:t>
            </a:r>
            <a:r>
              <a:rPr lang="en-US" i="1" dirty="0">
                <a:solidFill>
                  <a:schemeClr val="bg1"/>
                </a:solidFill>
                <a:sym typeface="Wingdings" pitchFamily="2" charset="2"/>
              </a:rPr>
              <a:t>difficulty” = gap</a:t>
            </a:r>
          </a:p>
        </p:txBody>
      </p:sp>
    </p:spTree>
    <p:extLst>
      <p:ext uri="{BB962C8B-B14F-4D97-AF65-F5344CB8AC3E}">
        <p14:creationId xmlns:p14="http://schemas.microsoft.com/office/powerpoint/2010/main" val="12365163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ali Nasjonalpar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0979"/>
            <a:ext cx="12192000" cy="56070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250979"/>
            <a:ext cx="12192000" cy="5607022"/>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59C40F7E-D31D-4845-8533-994645C56962}"/>
              </a:ext>
            </a:extLst>
          </p:cNvPr>
          <p:cNvSpPr>
            <a:spLocks noGrp="1"/>
          </p:cNvSpPr>
          <p:nvPr>
            <p:ph sz="half" idx="1"/>
          </p:nvPr>
        </p:nvSpPr>
        <p:spPr>
          <a:xfrm>
            <a:off x="640774" y="1438833"/>
            <a:ext cx="11164363" cy="5443228"/>
          </a:xfrm>
          <a:noFill/>
        </p:spPr>
        <p:txBody>
          <a:bodyPr>
            <a:normAutofit/>
          </a:bodyPr>
          <a:lstStyle/>
          <a:p>
            <a:r>
              <a:rPr lang="en-US" sz="2400" dirty="0"/>
              <a:t>What if the U of A were known for its agility, building out a nimble Pop-Up Center system, giving students the opportunity to work on timely and relevant interdisciplinary problems as they arise? </a:t>
            </a:r>
            <a:r>
              <a:rPr lang="mr-IN" sz="2400" dirty="0" err="1"/>
              <a:t>Gap</a:t>
            </a:r>
            <a:r>
              <a:rPr lang="mr-IN" sz="2400" dirty="0"/>
              <a:t>:  .74-.34= .40</a:t>
            </a:r>
          </a:p>
          <a:p>
            <a:r>
              <a:rPr lang="en-US" sz="2400" dirty="0"/>
              <a:t> What if U of A had a program that incentivized the choice of teaching as a career, increasing the number of Alaskan teachers in the K-12 System? </a:t>
            </a:r>
            <a:r>
              <a:rPr lang="mr-IN" sz="2400" dirty="0" err="1"/>
              <a:t>Gap</a:t>
            </a:r>
            <a:r>
              <a:rPr lang="mr-IN" sz="2400" dirty="0"/>
              <a:t>: .81-.42= .39</a:t>
            </a:r>
          </a:p>
          <a:p>
            <a:r>
              <a:rPr lang="en-US" sz="2400" dirty="0"/>
              <a:t>What if the U of A's new Microsystems and </a:t>
            </a:r>
            <a:r>
              <a:rPr lang="en-US" sz="2400" dirty="0" err="1"/>
              <a:t>Microgrids</a:t>
            </a:r>
            <a:r>
              <a:rPr lang="en-US" sz="2400" dirty="0"/>
              <a:t> Institute attracted people from around the world to Alaska to study new models for rural energy and self-sufficiency? </a:t>
            </a:r>
            <a:r>
              <a:rPr lang="mr-IN" sz="2400" dirty="0" err="1"/>
              <a:t>Gap</a:t>
            </a:r>
            <a:r>
              <a:rPr lang="mr-IN" sz="2400" dirty="0"/>
              <a:t>: .</a:t>
            </a:r>
            <a:r>
              <a:rPr lang="en-US" sz="2400" dirty="0"/>
              <a:t>79</a:t>
            </a:r>
            <a:r>
              <a:rPr lang="mr-IN" sz="2400" dirty="0"/>
              <a:t>-.</a:t>
            </a:r>
            <a:r>
              <a:rPr lang="en-US" sz="2400" dirty="0"/>
              <a:t>43</a:t>
            </a:r>
            <a:r>
              <a:rPr lang="mr-IN" sz="2400" dirty="0"/>
              <a:t>= .</a:t>
            </a:r>
            <a:r>
              <a:rPr lang="en-US" sz="2400" dirty="0"/>
              <a:t>36</a:t>
            </a:r>
            <a:endParaRPr lang="mr-IN" sz="2400" dirty="0"/>
          </a:p>
          <a:p>
            <a:r>
              <a:rPr lang="en-US" sz="2400" dirty="0"/>
              <a:t>What if the U of A led a consortium of universities and indigenous organizations in all Arctic Council nations to form an integrated Arctic higher education network to guide the future of the region? </a:t>
            </a:r>
            <a:r>
              <a:rPr lang="mr-IN" sz="2400" dirty="0" err="1"/>
              <a:t>Gap</a:t>
            </a:r>
            <a:r>
              <a:rPr lang="mr-IN" sz="2400" dirty="0"/>
              <a:t>:  .66-.34= .32</a:t>
            </a:r>
          </a:p>
          <a:p>
            <a:r>
              <a:rPr lang="en-US" sz="2400" dirty="0"/>
              <a:t>What if Alaska attracted students to U of A by highlighting its magnificence of place as well as its specialized geo-political issues like climate change and trade relations? </a:t>
            </a:r>
            <a:r>
              <a:rPr lang="mr-IN" sz="2400" dirty="0" err="1"/>
              <a:t>Gap</a:t>
            </a:r>
            <a:r>
              <a:rPr lang="mr-IN" sz="2400" dirty="0"/>
              <a:t>:  .73-.54= .19</a:t>
            </a:r>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endParaRPr lang="en-US" sz="2400" dirty="0"/>
          </a:p>
        </p:txBody>
      </p:sp>
      <p:sp>
        <p:nvSpPr>
          <p:cNvPr id="4" name="Rectangle 3">
            <a:extLst>
              <a:ext uri="{FF2B5EF4-FFF2-40B4-BE49-F238E27FC236}">
                <a16:creationId xmlns:a16="http://schemas.microsoft.com/office/drawing/2014/main" xmlns="" id="{5C552245-0DA2-A343-AEB1-947E98FE8E09}"/>
              </a:ext>
            </a:extLst>
          </p:cNvPr>
          <p:cNvSpPr/>
          <p:nvPr/>
        </p:nvSpPr>
        <p:spPr>
          <a:xfrm>
            <a:off x="2160303" y="221351"/>
            <a:ext cx="8023863" cy="846386"/>
          </a:xfrm>
          <a:prstGeom prst="rect">
            <a:avLst/>
          </a:prstGeom>
        </p:spPr>
        <p:txBody>
          <a:bodyPr wrap="none">
            <a:spAutoFit/>
          </a:bodyPr>
          <a:lstStyle/>
          <a:p>
            <a:pPr algn="ctr"/>
            <a:r>
              <a:rPr lang="en-US" sz="2400" b="1" dirty="0">
                <a:solidFill>
                  <a:schemeClr val="bg1"/>
                </a:solidFill>
              </a:rPr>
              <a:t>Supplemental Provocations, in order by size of gap -- Smaller</a:t>
            </a:r>
          </a:p>
          <a:p>
            <a:pPr algn="ctr">
              <a:lnSpc>
                <a:spcPts val="3040"/>
              </a:lnSpc>
            </a:pPr>
            <a:r>
              <a:rPr lang="en-US" sz="2400" b="1" i="1" dirty="0">
                <a:solidFill>
                  <a:schemeClr val="bg1"/>
                </a:solidFill>
              </a:rPr>
              <a:t> </a:t>
            </a:r>
            <a:r>
              <a:rPr lang="en-US" i="1" dirty="0">
                <a:solidFill>
                  <a:schemeClr val="bg1"/>
                </a:solidFill>
              </a:rPr>
              <a:t>Note: The mean for “importance” – the mean for “</a:t>
            </a:r>
            <a:r>
              <a:rPr lang="en-US" i="1" dirty="0">
                <a:solidFill>
                  <a:schemeClr val="bg1"/>
                </a:solidFill>
                <a:sym typeface="Wingdings" pitchFamily="2" charset="2"/>
              </a:rPr>
              <a:t>difficulty” = gap</a:t>
            </a:r>
          </a:p>
        </p:txBody>
      </p:sp>
      <p:sp>
        <p:nvSpPr>
          <p:cNvPr id="6" name="TextBox 5"/>
          <p:cNvSpPr txBox="1"/>
          <p:nvPr/>
        </p:nvSpPr>
        <p:spPr>
          <a:xfrm>
            <a:off x="8634714" y="6609145"/>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Pixibay</a:t>
            </a:r>
            <a:endParaRPr lang="en-US" sz="1000" i="1" dirty="0">
              <a:solidFill>
                <a:schemeClr val="bg1"/>
              </a:solidFill>
            </a:endParaRPr>
          </a:p>
        </p:txBody>
      </p:sp>
    </p:spTree>
    <p:extLst>
      <p:ext uri="{BB962C8B-B14F-4D97-AF65-F5344CB8AC3E}">
        <p14:creationId xmlns:p14="http://schemas.microsoft.com/office/powerpoint/2010/main" val="9308239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20496" y="32089"/>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634714" y="6643869"/>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
        <p:nvSpPr>
          <p:cNvPr id="19" name="Rectangle 18"/>
          <p:cNvSpPr/>
          <p:nvPr/>
        </p:nvSpPr>
        <p:spPr>
          <a:xfrm>
            <a:off x="1802087" y="2278250"/>
            <a:ext cx="8617057" cy="1585732"/>
          </a:xfrm>
          <a:prstGeom prst="rect">
            <a:avLst/>
          </a:prstGeom>
          <a:solidFill>
            <a:schemeClr val="tx1">
              <a:lumMod val="75000"/>
              <a:lumOff val="2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Responses to Structured Questions on</a:t>
            </a:r>
          </a:p>
          <a:p>
            <a:pPr algn="ctr"/>
            <a:r>
              <a:rPr lang="en-US" sz="3200" dirty="0"/>
              <a:t>Challenges and Strengths</a:t>
            </a:r>
          </a:p>
        </p:txBody>
      </p:sp>
    </p:spTree>
    <p:extLst>
      <p:ext uri="{BB962C8B-B14F-4D97-AF65-F5344CB8AC3E}">
        <p14:creationId xmlns:p14="http://schemas.microsoft.com/office/powerpoint/2010/main" val="13844123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6282" y="0"/>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0496" y="22586"/>
            <a:ext cx="12183079" cy="6835415"/>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p:cNvSpPr/>
          <p:nvPr/>
        </p:nvSpPr>
        <p:spPr>
          <a:xfrm>
            <a:off x="0" y="1"/>
            <a:ext cx="12203575" cy="8639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B5313800-B032-E443-A962-2CE09FC52528}"/>
              </a:ext>
            </a:extLst>
          </p:cNvPr>
          <p:cNvSpPr/>
          <p:nvPr/>
        </p:nvSpPr>
        <p:spPr>
          <a:xfrm>
            <a:off x="-16937" y="22586"/>
            <a:ext cx="12581466" cy="830997"/>
          </a:xfrm>
          <a:prstGeom prst="rect">
            <a:avLst/>
          </a:prstGeom>
        </p:spPr>
        <p:txBody>
          <a:bodyPr wrap="square">
            <a:spAutoFit/>
          </a:bodyPr>
          <a:lstStyle/>
          <a:p>
            <a:r>
              <a:rPr lang="en-US" sz="2400" dirty="0">
                <a:solidFill>
                  <a:schemeClr val="bg1"/>
                </a:solidFill>
                <a:latin typeface="Calibri" panose="020F0502020204030204" pitchFamily="34" charset="0"/>
                <a:ea typeface="Times New Roman" panose="02020603050405020304" pitchFamily="18" charset="0"/>
              </a:rPr>
              <a:t>Select top three high-level </a:t>
            </a:r>
            <a:r>
              <a:rPr lang="en-US" sz="2400" b="1" dirty="0">
                <a:solidFill>
                  <a:schemeClr val="bg1"/>
                </a:solidFill>
                <a:latin typeface="Calibri" panose="020F0502020204030204" pitchFamily="34" charset="0"/>
                <a:ea typeface="Times New Roman" panose="02020603050405020304" pitchFamily="18" charset="0"/>
              </a:rPr>
              <a:t>challenges </a:t>
            </a:r>
            <a:r>
              <a:rPr lang="en-US" sz="2400" dirty="0">
                <a:solidFill>
                  <a:schemeClr val="bg1"/>
                </a:solidFill>
                <a:latin typeface="Calibri" panose="020F0502020204030204" pitchFamily="34" charset="0"/>
                <a:ea typeface="Times New Roman" panose="02020603050405020304" pitchFamily="18" charset="0"/>
              </a:rPr>
              <a:t>that you believe are most worrisome, needing immediate attention for an initiative in which higher education helps to build the Alaska of the Future.</a:t>
            </a:r>
            <a:endParaRPr lang="en-US" sz="2400" dirty="0">
              <a:solidFill>
                <a:schemeClr val="bg1"/>
              </a:solidFill>
            </a:endParaRPr>
          </a:p>
        </p:txBody>
      </p:sp>
      <p:sp>
        <p:nvSpPr>
          <p:cNvPr id="13" name="Rectangle 12">
            <a:extLst>
              <a:ext uri="{FF2B5EF4-FFF2-40B4-BE49-F238E27FC236}">
                <a16:creationId xmlns:a16="http://schemas.microsoft.com/office/drawing/2014/main" xmlns="" id="{1C4F2E9B-1813-A941-8C6B-ABB235D0E2EE}"/>
              </a:ext>
            </a:extLst>
          </p:cNvPr>
          <p:cNvSpPr/>
          <p:nvPr/>
        </p:nvSpPr>
        <p:spPr>
          <a:xfrm>
            <a:off x="1444678" y="834684"/>
            <a:ext cx="4706571" cy="6093976"/>
          </a:xfrm>
          <a:prstGeom prst="rect">
            <a:avLst/>
          </a:prstGeom>
        </p:spPr>
        <p:txBody>
          <a:bodyPr wrap="square">
            <a:spAutoFit/>
          </a:bodyPr>
          <a:lstStyle/>
          <a:p>
            <a:pPr marR="0" lvl="0">
              <a:spcBef>
                <a:spcPts val="0"/>
              </a:spcBef>
              <a:buSzPts val="1200"/>
            </a:pPr>
            <a:r>
              <a:rPr lang="en-US" sz="20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Strategy</a:t>
            </a: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Building a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shared vision</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Sharing a sense of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urgency</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Creating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value</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Mitigating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risk</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Ensuring effective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leadership</a:t>
            </a:r>
          </a:p>
          <a:p>
            <a:pPr marR="0" lvl="0">
              <a:spcBef>
                <a:spcPts val="600"/>
              </a:spcBef>
              <a:buSzPts val="1200"/>
            </a:pPr>
            <a:r>
              <a:rPr lang="en-US" sz="20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Process</a:t>
            </a: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Supporting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problem-solving</a:t>
            </a: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in decisions</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Fostering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inclusivity</a:t>
            </a: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in decision making</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Ensuring effective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conflict resolution</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Providing timely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feedback</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Ensuring effective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communication</a:t>
            </a:r>
            <a:endParaRPr lang="en-US" sz="2000" b="1"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Ensuring effective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learning and education</a:t>
            </a:r>
          </a:p>
          <a:p>
            <a:pPr marR="0" lvl="0">
              <a:spcBef>
                <a:spcPts val="600"/>
              </a:spcBef>
              <a:buSzPts val="1200"/>
            </a:pPr>
            <a:r>
              <a:rPr lang="en-US" sz="20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Structure</a:t>
            </a: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Specifying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roles/responsibilities</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Making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metrics </a:t>
            </a: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visible</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Providing effective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incentives</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Ensuring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transparent information</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Maintaining dependable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funding</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14" name="Rectangle 13">
            <a:extLst>
              <a:ext uri="{FF2B5EF4-FFF2-40B4-BE49-F238E27FC236}">
                <a16:creationId xmlns:a16="http://schemas.microsoft.com/office/drawing/2014/main" xmlns="" id="{3D1FB7B9-6562-994A-AC01-B726BBA00697}"/>
              </a:ext>
            </a:extLst>
          </p:cNvPr>
          <p:cNvSpPr/>
          <p:nvPr/>
        </p:nvSpPr>
        <p:spPr>
          <a:xfrm>
            <a:off x="6172649" y="919348"/>
            <a:ext cx="5430253" cy="4170372"/>
          </a:xfrm>
          <a:prstGeom prst="rect">
            <a:avLst/>
          </a:prstGeom>
        </p:spPr>
        <p:txBody>
          <a:bodyPr wrap="square">
            <a:spAutoFit/>
          </a:bodyPr>
          <a:lstStyle/>
          <a:p>
            <a:pPr marR="0" lvl="0">
              <a:spcBef>
                <a:spcPts val="0"/>
              </a:spcBef>
              <a:buSzPts val="1200"/>
            </a:pPr>
            <a:r>
              <a:rPr lang="en-US" sz="2000" b="1" i="1" dirty="0">
                <a:solidFill>
                  <a:schemeClr val="bg1"/>
                </a:solidFill>
                <a:ea typeface="Times New Roman" panose="02020603050405020304" pitchFamily="18" charset="0"/>
                <a:cs typeface="Times New Roman" panose="02020603050405020304" pitchFamily="18" charset="0"/>
              </a:rPr>
              <a:t>Culture</a:t>
            </a: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Reinforcing </a:t>
            </a:r>
            <a:r>
              <a:rPr lang="en-US" sz="2000" b="1" dirty="0">
                <a:solidFill>
                  <a:schemeClr val="bg1"/>
                </a:solidFill>
                <a:ea typeface="Times New Roman" panose="02020603050405020304" pitchFamily="18" charset="0"/>
                <a:cs typeface="Times New Roman" panose="02020603050405020304" pitchFamily="18" charset="0"/>
              </a:rPr>
              <a:t>shared values</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Transforming </a:t>
            </a:r>
            <a:r>
              <a:rPr lang="en-US" sz="2000" b="1" dirty="0">
                <a:solidFill>
                  <a:schemeClr val="bg1"/>
                </a:solidFill>
                <a:ea typeface="Times New Roman" panose="02020603050405020304" pitchFamily="18" charset="0"/>
                <a:cs typeface="Times New Roman" panose="02020603050405020304" pitchFamily="18" charset="0"/>
              </a:rPr>
              <a:t>underlying assumptions</a:t>
            </a:r>
            <a:r>
              <a:rPr lang="en-US" sz="2000" dirty="0">
                <a:solidFill>
                  <a:schemeClr val="bg1"/>
                </a:solidFill>
                <a:ea typeface="Times New Roman" panose="02020603050405020304" pitchFamily="18" charset="0"/>
                <a:cs typeface="Times New Roman" panose="02020603050405020304" pitchFamily="18" charset="0"/>
              </a:rPr>
              <a:t> </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Ensuring effective </a:t>
            </a:r>
            <a:r>
              <a:rPr lang="en-US" sz="2000" b="1" dirty="0">
                <a:solidFill>
                  <a:schemeClr val="bg1"/>
                </a:solidFill>
                <a:ea typeface="Times New Roman" panose="02020603050405020304" pitchFamily="18" charset="0"/>
                <a:cs typeface="Times New Roman" panose="02020603050405020304" pitchFamily="18" charset="0"/>
              </a:rPr>
              <a:t>cooperation</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Ensuring constructive </a:t>
            </a:r>
            <a:r>
              <a:rPr lang="en-US" sz="2000" b="1" dirty="0">
                <a:solidFill>
                  <a:schemeClr val="bg1"/>
                </a:solidFill>
                <a:ea typeface="Times New Roman" panose="02020603050405020304" pitchFamily="18" charset="0"/>
                <a:cs typeface="Times New Roman" panose="02020603050405020304" pitchFamily="18" charset="0"/>
              </a:rPr>
              <a:t>competition</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Sustaining </a:t>
            </a:r>
            <a:r>
              <a:rPr lang="en-US" sz="2000" b="1" dirty="0">
                <a:solidFill>
                  <a:schemeClr val="bg1"/>
                </a:solidFill>
                <a:ea typeface="Times New Roman" panose="02020603050405020304" pitchFamily="18" charset="0"/>
                <a:cs typeface="Times New Roman" panose="02020603050405020304" pitchFamily="18" charset="0"/>
              </a:rPr>
              <a:t>trust</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Being open to </a:t>
            </a:r>
            <a:r>
              <a:rPr lang="en-US" sz="2000" b="1" dirty="0">
                <a:solidFill>
                  <a:schemeClr val="bg1"/>
                </a:solidFill>
                <a:ea typeface="Times New Roman" panose="02020603050405020304" pitchFamily="18" charset="0"/>
                <a:cs typeface="Times New Roman" panose="02020603050405020304" pitchFamily="18" charset="0"/>
              </a:rPr>
              <a:t>change</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Appreciating </a:t>
            </a:r>
            <a:r>
              <a:rPr lang="en-US" sz="2000" b="1" dirty="0">
                <a:solidFill>
                  <a:schemeClr val="bg1"/>
                </a:solidFill>
                <a:ea typeface="Times New Roman" panose="02020603050405020304" pitchFamily="18" charset="0"/>
                <a:cs typeface="Times New Roman" panose="02020603050405020304" pitchFamily="18" charset="0"/>
              </a:rPr>
              <a:t>shared and separate interests</a:t>
            </a:r>
            <a:endParaRPr lang="en-US" sz="2000" b="1" dirty="0">
              <a:solidFill>
                <a:schemeClr val="bg1"/>
              </a:solidFill>
              <a:ea typeface="MS Mincho" panose="02020609040205080304" pitchFamily="49" charset="-128"/>
              <a:cs typeface="Times New Roman" panose="02020603050405020304" pitchFamily="18" charset="0"/>
            </a:endParaRPr>
          </a:p>
          <a:p>
            <a:pPr marR="0" lvl="0">
              <a:spcBef>
                <a:spcPts val="600"/>
              </a:spcBef>
              <a:buSzPts val="1200"/>
            </a:pPr>
            <a:r>
              <a:rPr lang="en-US" sz="2000" b="1" i="1" dirty="0">
                <a:solidFill>
                  <a:schemeClr val="bg1"/>
                </a:solidFill>
                <a:ea typeface="MS Mincho" panose="02020609040205080304" pitchFamily="49" charset="-128"/>
                <a:cs typeface="Times New Roman" panose="02020603050405020304" pitchFamily="18" charset="0"/>
              </a:rPr>
              <a:t>Technology</a:t>
            </a: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Addressing </a:t>
            </a:r>
            <a:r>
              <a:rPr lang="en-US" sz="2000" b="1" dirty="0">
                <a:solidFill>
                  <a:schemeClr val="bg1"/>
                </a:solidFill>
                <a:ea typeface="Times New Roman" panose="02020603050405020304" pitchFamily="18" charset="0"/>
                <a:cs typeface="Times New Roman" panose="02020603050405020304" pitchFamily="18" charset="0"/>
              </a:rPr>
              <a:t>disruptive technology</a:t>
            </a:r>
            <a:r>
              <a:rPr lang="en-US" sz="2000" dirty="0">
                <a:solidFill>
                  <a:schemeClr val="bg1"/>
                </a:solidFill>
                <a:ea typeface="Times New Roman" panose="02020603050405020304" pitchFamily="18" charset="0"/>
                <a:cs typeface="Times New Roman" panose="02020603050405020304" pitchFamily="18" charset="0"/>
              </a:rPr>
              <a:t> changes</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Addressing </a:t>
            </a:r>
            <a:r>
              <a:rPr lang="en-US" sz="2000" b="1" dirty="0">
                <a:solidFill>
                  <a:schemeClr val="bg1"/>
                </a:solidFill>
                <a:ea typeface="Times New Roman" panose="02020603050405020304" pitchFamily="18" charset="0"/>
                <a:cs typeface="Times New Roman" panose="02020603050405020304" pitchFamily="18" charset="0"/>
              </a:rPr>
              <a:t>incremental technology</a:t>
            </a:r>
            <a:r>
              <a:rPr lang="en-US" sz="2000" dirty="0">
                <a:solidFill>
                  <a:schemeClr val="bg1"/>
                </a:solidFill>
                <a:ea typeface="Times New Roman" panose="02020603050405020304" pitchFamily="18" charset="0"/>
                <a:cs typeface="Times New Roman" panose="02020603050405020304" pitchFamily="18" charset="0"/>
              </a:rPr>
              <a:t> changes</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Using shared </a:t>
            </a:r>
            <a:r>
              <a:rPr lang="en-US" sz="2000" b="1" dirty="0">
                <a:solidFill>
                  <a:schemeClr val="bg1"/>
                </a:solidFill>
                <a:ea typeface="Times New Roman" panose="02020603050405020304" pitchFamily="18" charset="0"/>
                <a:cs typeface="Times New Roman" panose="02020603050405020304" pitchFamily="18" charset="0"/>
              </a:rPr>
              <a:t>technology standards</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Developing an effective </a:t>
            </a:r>
            <a:r>
              <a:rPr lang="en-US" sz="2000" b="1" dirty="0">
                <a:solidFill>
                  <a:schemeClr val="bg1"/>
                </a:solidFill>
                <a:ea typeface="Times New Roman" panose="02020603050405020304" pitchFamily="18" charset="0"/>
                <a:cs typeface="Times New Roman" panose="02020603050405020304" pitchFamily="18" charset="0"/>
              </a:rPr>
              <a:t>technology architecture</a:t>
            </a:r>
            <a:endParaRPr lang="en-US" sz="2000" dirty="0">
              <a:solidFill>
                <a:schemeClr val="bg1"/>
              </a:solidFill>
              <a:ea typeface="MS Mincho" panose="02020609040205080304" pitchFamily="49" charset="-128"/>
              <a:cs typeface="Times New Roman" panose="02020603050405020304" pitchFamily="18" charset="0"/>
            </a:endParaRPr>
          </a:p>
        </p:txBody>
      </p:sp>
      <p:sp>
        <p:nvSpPr>
          <p:cNvPr id="12" name="Rectangle 11">
            <a:extLst>
              <a:ext uri="{FF2B5EF4-FFF2-40B4-BE49-F238E27FC236}">
                <a16:creationId xmlns:a16="http://schemas.microsoft.com/office/drawing/2014/main" xmlns="" id="{CC5E6173-A968-BC41-9CF7-8D9C44382552}"/>
              </a:ext>
            </a:extLst>
          </p:cNvPr>
          <p:cNvSpPr/>
          <p:nvPr/>
        </p:nvSpPr>
        <p:spPr>
          <a:xfrm>
            <a:off x="0" y="1192658"/>
            <a:ext cx="5981018" cy="31296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#2 – 30.9%</a:t>
            </a:r>
          </a:p>
        </p:txBody>
      </p:sp>
      <p:sp>
        <p:nvSpPr>
          <p:cNvPr id="23" name="Rectangle 22">
            <a:extLst>
              <a:ext uri="{FF2B5EF4-FFF2-40B4-BE49-F238E27FC236}">
                <a16:creationId xmlns:a16="http://schemas.microsoft.com/office/drawing/2014/main" xmlns="" id="{CE6B0B50-0BD1-E246-B495-7E6EB3391D5A}"/>
              </a:ext>
            </a:extLst>
          </p:cNvPr>
          <p:cNvSpPr/>
          <p:nvPr/>
        </p:nvSpPr>
        <p:spPr>
          <a:xfrm>
            <a:off x="0" y="2382743"/>
            <a:ext cx="5981018" cy="32500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#4 – 23.5%</a:t>
            </a:r>
          </a:p>
        </p:txBody>
      </p:sp>
      <p:sp>
        <p:nvSpPr>
          <p:cNvPr id="25" name="Rectangle 24">
            <a:extLst>
              <a:ext uri="{FF2B5EF4-FFF2-40B4-BE49-F238E27FC236}">
                <a16:creationId xmlns:a16="http://schemas.microsoft.com/office/drawing/2014/main" xmlns="" id="{65B816C4-204E-1D49-A016-24F101992C3C}"/>
              </a:ext>
            </a:extLst>
          </p:cNvPr>
          <p:cNvSpPr/>
          <p:nvPr/>
        </p:nvSpPr>
        <p:spPr>
          <a:xfrm>
            <a:off x="20496" y="6553198"/>
            <a:ext cx="5960520" cy="24587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#1  – 42.6%</a:t>
            </a:r>
          </a:p>
        </p:txBody>
      </p:sp>
      <p:sp>
        <p:nvSpPr>
          <p:cNvPr id="26" name="Rectangle 25">
            <a:extLst>
              <a:ext uri="{FF2B5EF4-FFF2-40B4-BE49-F238E27FC236}">
                <a16:creationId xmlns:a16="http://schemas.microsoft.com/office/drawing/2014/main" xmlns="" id="{67BEFD46-4ED3-304C-89E4-4198D751044D}"/>
              </a:ext>
            </a:extLst>
          </p:cNvPr>
          <p:cNvSpPr/>
          <p:nvPr/>
        </p:nvSpPr>
        <p:spPr>
          <a:xfrm>
            <a:off x="6189582" y="2803468"/>
            <a:ext cx="6002418" cy="28339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bg1"/>
                </a:solidFill>
              </a:rPr>
              <a:t>#3 – 28.7%</a:t>
            </a:r>
          </a:p>
        </p:txBody>
      </p:sp>
      <p:sp>
        <p:nvSpPr>
          <p:cNvPr id="11" name="Rectangle 10">
            <a:extLst>
              <a:ext uri="{FF2B5EF4-FFF2-40B4-BE49-F238E27FC236}">
                <a16:creationId xmlns:a16="http://schemas.microsoft.com/office/drawing/2014/main" xmlns="" id="{B3D89DA1-4EB9-604F-92B2-020D73944ACE}"/>
              </a:ext>
            </a:extLst>
          </p:cNvPr>
          <p:cNvSpPr/>
          <p:nvPr/>
        </p:nvSpPr>
        <p:spPr>
          <a:xfrm>
            <a:off x="-19829" y="4646586"/>
            <a:ext cx="6002418" cy="28339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#5 – 21.3%</a:t>
            </a:r>
          </a:p>
        </p:txBody>
      </p:sp>
      <p:sp>
        <p:nvSpPr>
          <p:cNvPr id="18" name="TextBox 17"/>
          <p:cNvSpPr txBox="1"/>
          <p:nvPr/>
        </p:nvSpPr>
        <p:spPr>
          <a:xfrm>
            <a:off x="8634714" y="6643869"/>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Tree>
    <p:extLst>
      <p:ext uri="{BB962C8B-B14F-4D97-AF65-F5344CB8AC3E}">
        <p14:creationId xmlns:p14="http://schemas.microsoft.com/office/powerpoint/2010/main" val="8870043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6282" y="0"/>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2586"/>
            <a:ext cx="12192000" cy="6835415"/>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p:nvSpPr>
        <p:spPr>
          <a:xfrm>
            <a:off x="0" y="1"/>
            <a:ext cx="12203575" cy="8639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B5313800-B032-E443-A962-2CE09FC52528}"/>
              </a:ext>
            </a:extLst>
          </p:cNvPr>
          <p:cNvSpPr/>
          <p:nvPr/>
        </p:nvSpPr>
        <p:spPr>
          <a:xfrm>
            <a:off x="320840" y="56452"/>
            <a:ext cx="11654591" cy="830997"/>
          </a:xfrm>
          <a:prstGeom prst="rect">
            <a:avLst/>
          </a:prstGeom>
        </p:spPr>
        <p:txBody>
          <a:bodyPr wrap="square">
            <a:spAutoFit/>
          </a:bodyPr>
          <a:lstStyle/>
          <a:p>
            <a:r>
              <a:rPr lang="en-US" sz="2400" dirty="0">
                <a:solidFill>
                  <a:schemeClr val="bg1"/>
                </a:solidFill>
                <a:latin typeface="Calibri" panose="020F0502020204030204" pitchFamily="34" charset="0"/>
                <a:ea typeface="Times New Roman" panose="02020603050405020304" pitchFamily="18" charset="0"/>
              </a:rPr>
              <a:t>Please select the top three general organizational </a:t>
            </a:r>
            <a:r>
              <a:rPr lang="en-US" sz="2400" b="1" dirty="0">
                <a:solidFill>
                  <a:schemeClr val="bg1"/>
                </a:solidFill>
                <a:latin typeface="Calibri" panose="020F0502020204030204" pitchFamily="34" charset="0"/>
                <a:ea typeface="Times New Roman" panose="02020603050405020304" pitchFamily="18" charset="0"/>
              </a:rPr>
              <a:t>strengths </a:t>
            </a:r>
            <a:r>
              <a:rPr lang="en-US" sz="2400" dirty="0">
                <a:solidFill>
                  <a:schemeClr val="bg1"/>
                </a:solidFill>
                <a:latin typeface="Calibri" panose="020F0502020204030204" pitchFamily="34" charset="0"/>
                <a:ea typeface="Times New Roman" panose="02020603050405020304" pitchFamily="18" charset="0"/>
              </a:rPr>
              <a:t>that an initiative in which higher education helps to build the Alaska of the Future can depend on now. </a:t>
            </a:r>
            <a:endParaRPr lang="en-US" sz="2400" dirty="0">
              <a:solidFill>
                <a:schemeClr val="bg1"/>
              </a:solidFill>
            </a:endParaRPr>
          </a:p>
        </p:txBody>
      </p:sp>
      <p:sp>
        <p:nvSpPr>
          <p:cNvPr id="8" name="Rectangle 7">
            <a:extLst>
              <a:ext uri="{FF2B5EF4-FFF2-40B4-BE49-F238E27FC236}">
                <a16:creationId xmlns:a16="http://schemas.microsoft.com/office/drawing/2014/main" xmlns="" id="{1C4F2E9B-1813-A941-8C6B-ABB235D0E2EE}"/>
              </a:ext>
            </a:extLst>
          </p:cNvPr>
          <p:cNvSpPr/>
          <p:nvPr/>
        </p:nvSpPr>
        <p:spPr>
          <a:xfrm>
            <a:off x="1444678" y="919349"/>
            <a:ext cx="4706571" cy="6093976"/>
          </a:xfrm>
          <a:prstGeom prst="rect">
            <a:avLst/>
          </a:prstGeom>
        </p:spPr>
        <p:txBody>
          <a:bodyPr wrap="square">
            <a:spAutoFit/>
          </a:bodyPr>
          <a:lstStyle/>
          <a:p>
            <a:pPr marR="0" lvl="0">
              <a:spcBef>
                <a:spcPts val="0"/>
              </a:spcBef>
              <a:buSzPts val="1200"/>
            </a:pPr>
            <a:r>
              <a:rPr lang="en-US" sz="20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Strategy</a:t>
            </a: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Building a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shared vision</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Sharing a sense of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urgency</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Creating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value</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Mitigating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risk</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Ensuring effective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leadership</a:t>
            </a:r>
          </a:p>
          <a:p>
            <a:pPr marR="0" lvl="0">
              <a:spcBef>
                <a:spcPts val="600"/>
              </a:spcBef>
              <a:buSzPts val="1200"/>
            </a:pPr>
            <a:r>
              <a:rPr lang="en-US" sz="20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Process</a:t>
            </a: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Supporting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problem-solving</a:t>
            </a: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in decisions</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Fostering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inclusivity</a:t>
            </a: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in decision making</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Ensuring effective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conflict resolution</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Providing timely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feedback</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Ensuring effective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communication</a:t>
            </a:r>
            <a:endParaRPr lang="en-US" sz="2000" b="1"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Ensuring effective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learning and education</a:t>
            </a:r>
          </a:p>
          <a:p>
            <a:pPr marR="0" lvl="0">
              <a:spcBef>
                <a:spcPts val="600"/>
              </a:spcBef>
              <a:buSzPts val="1200"/>
            </a:pPr>
            <a:r>
              <a:rPr lang="en-US" sz="20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Structure</a:t>
            </a: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Specifying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roles/responsibilities</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Making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metrics </a:t>
            </a: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visible</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Providing effective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incentives</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Ensuring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transparent information</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Maintaining dependable </a:t>
            </a:r>
            <a:r>
              <a:rPr lang="en-U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funding</a:t>
            </a: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9" name="Rectangle 8">
            <a:extLst>
              <a:ext uri="{FF2B5EF4-FFF2-40B4-BE49-F238E27FC236}">
                <a16:creationId xmlns:a16="http://schemas.microsoft.com/office/drawing/2014/main" xmlns="" id="{3D1FB7B9-6562-994A-AC01-B726BBA00697}"/>
              </a:ext>
            </a:extLst>
          </p:cNvPr>
          <p:cNvSpPr/>
          <p:nvPr/>
        </p:nvSpPr>
        <p:spPr>
          <a:xfrm>
            <a:off x="6172649" y="1004013"/>
            <a:ext cx="5430253" cy="4170372"/>
          </a:xfrm>
          <a:prstGeom prst="rect">
            <a:avLst/>
          </a:prstGeom>
        </p:spPr>
        <p:txBody>
          <a:bodyPr wrap="square">
            <a:spAutoFit/>
          </a:bodyPr>
          <a:lstStyle/>
          <a:p>
            <a:pPr marR="0" lvl="0">
              <a:spcBef>
                <a:spcPts val="0"/>
              </a:spcBef>
              <a:buSzPts val="1200"/>
            </a:pPr>
            <a:r>
              <a:rPr lang="en-US" sz="2000" b="1" i="1" dirty="0">
                <a:solidFill>
                  <a:schemeClr val="bg1"/>
                </a:solidFill>
                <a:ea typeface="Times New Roman" panose="02020603050405020304" pitchFamily="18" charset="0"/>
                <a:cs typeface="Times New Roman" panose="02020603050405020304" pitchFamily="18" charset="0"/>
              </a:rPr>
              <a:t>Culture</a:t>
            </a: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Reinforcing </a:t>
            </a:r>
            <a:r>
              <a:rPr lang="en-US" sz="2000" b="1" dirty="0">
                <a:solidFill>
                  <a:schemeClr val="bg1"/>
                </a:solidFill>
                <a:ea typeface="Times New Roman" panose="02020603050405020304" pitchFamily="18" charset="0"/>
                <a:cs typeface="Times New Roman" panose="02020603050405020304" pitchFamily="18" charset="0"/>
              </a:rPr>
              <a:t>shared values</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Transforming </a:t>
            </a:r>
            <a:r>
              <a:rPr lang="en-US" sz="2000" b="1" dirty="0">
                <a:solidFill>
                  <a:schemeClr val="bg1"/>
                </a:solidFill>
                <a:ea typeface="Times New Roman" panose="02020603050405020304" pitchFamily="18" charset="0"/>
                <a:cs typeface="Times New Roman" panose="02020603050405020304" pitchFamily="18" charset="0"/>
              </a:rPr>
              <a:t>underlying assumptions</a:t>
            </a:r>
            <a:r>
              <a:rPr lang="en-US" sz="2000" dirty="0">
                <a:solidFill>
                  <a:schemeClr val="bg1"/>
                </a:solidFill>
                <a:ea typeface="Times New Roman" panose="02020603050405020304" pitchFamily="18" charset="0"/>
                <a:cs typeface="Times New Roman" panose="02020603050405020304" pitchFamily="18" charset="0"/>
              </a:rPr>
              <a:t> </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Ensuring effective </a:t>
            </a:r>
            <a:r>
              <a:rPr lang="en-US" sz="2000" b="1" dirty="0">
                <a:solidFill>
                  <a:schemeClr val="bg1"/>
                </a:solidFill>
                <a:ea typeface="Times New Roman" panose="02020603050405020304" pitchFamily="18" charset="0"/>
                <a:cs typeface="Times New Roman" panose="02020603050405020304" pitchFamily="18" charset="0"/>
              </a:rPr>
              <a:t>cooperation</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Ensuring constructive </a:t>
            </a:r>
            <a:r>
              <a:rPr lang="en-US" sz="2000" b="1" dirty="0">
                <a:solidFill>
                  <a:schemeClr val="bg1"/>
                </a:solidFill>
                <a:ea typeface="Times New Roman" panose="02020603050405020304" pitchFamily="18" charset="0"/>
                <a:cs typeface="Times New Roman" panose="02020603050405020304" pitchFamily="18" charset="0"/>
              </a:rPr>
              <a:t>competition</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Sustaining </a:t>
            </a:r>
            <a:r>
              <a:rPr lang="en-US" sz="2000" b="1" dirty="0">
                <a:solidFill>
                  <a:schemeClr val="bg1"/>
                </a:solidFill>
                <a:ea typeface="Times New Roman" panose="02020603050405020304" pitchFamily="18" charset="0"/>
                <a:cs typeface="Times New Roman" panose="02020603050405020304" pitchFamily="18" charset="0"/>
              </a:rPr>
              <a:t>trust</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Being open to </a:t>
            </a:r>
            <a:r>
              <a:rPr lang="en-US" sz="2000" b="1" dirty="0">
                <a:solidFill>
                  <a:schemeClr val="bg1"/>
                </a:solidFill>
                <a:ea typeface="Times New Roman" panose="02020603050405020304" pitchFamily="18" charset="0"/>
                <a:cs typeface="Times New Roman" panose="02020603050405020304" pitchFamily="18" charset="0"/>
              </a:rPr>
              <a:t>change</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Appreciating </a:t>
            </a:r>
            <a:r>
              <a:rPr lang="en-US" sz="2000" b="1" dirty="0">
                <a:solidFill>
                  <a:schemeClr val="bg1"/>
                </a:solidFill>
                <a:ea typeface="Times New Roman" panose="02020603050405020304" pitchFamily="18" charset="0"/>
                <a:cs typeface="Times New Roman" panose="02020603050405020304" pitchFamily="18" charset="0"/>
              </a:rPr>
              <a:t>shared and separate interests</a:t>
            </a:r>
            <a:endParaRPr lang="en-US" sz="2000" b="1" dirty="0">
              <a:solidFill>
                <a:schemeClr val="bg1"/>
              </a:solidFill>
              <a:ea typeface="MS Mincho" panose="02020609040205080304" pitchFamily="49" charset="-128"/>
              <a:cs typeface="Times New Roman" panose="02020603050405020304" pitchFamily="18" charset="0"/>
            </a:endParaRPr>
          </a:p>
          <a:p>
            <a:pPr marR="0" lvl="0">
              <a:spcBef>
                <a:spcPts val="600"/>
              </a:spcBef>
              <a:buSzPts val="1200"/>
            </a:pPr>
            <a:r>
              <a:rPr lang="en-US" sz="2000" b="1" i="1" dirty="0">
                <a:solidFill>
                  <a:schemeClr val="bg1"/>
                </a:solidFill>
                <a:ea typeface="MS Mincho" panose="02020609040205080304" pitchFamily="49" charset="-128"/>
                <a:cs typeface="Times New Roman" panose="02020603050405020304" pitchFamily="18" charset="0"/>
              </a:rPr>
              <a:t>Technology</a:t>
            </a: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Addressing </a:t>
            </a:r>
            <a:r>
              <a:rPr lang="en-US" sz="2000" b="1" dirty="0">
                <a:solidFill>
                  <a:schemeClr val="bg1"/>
                </a:solidFill>
                <a:ea typeface="Times New Roman" panose="02020603050405020304" pitchFamily="18" charset="0"/>
                <a:cs typeface="Times New Roman" panose="02020603050405020304" pitchFamily="18" charset="0"/>
              </a:rPr>
              <a:t>disruptive technology</a:t>
            </a:r>
            <a:r>
              <a:rPr lang="en-US" sz="2000" dirty="0">
                <a:solidFill>
                  <a:schemeClr val="bg1"/>
                </a:solidFill>
                <a:ea typeface="Times New Roman" panose="02020603050405020304" pitchFamily="18" charset="0"/>
                <a:cs typeface="Times New Roman" panose="02020603050405020304" pitchFamily="18" charset="0"/>
              </a:rPr>
              <a:t> changes</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Addressing </a:t>
            </a:r>
            <a:r>
              <a:rPr lang="en-US" sz="2000" b="1" dirty="0">
                <a:solidFill>
                  <a:schemeClr val="bg1"/>
                </a:solidFill>
                <a:ea typeface="Times New Roman" panose="02020603050405020304" pitchFamily="18" charset="0"/>
                <a:cs typeface="Times New Roman" panose="02020603050405020304" pitchFamily="18" charset="0"/>
              </a:rPr>
              <a:t>incremental technology</a:t>
            </a:r>
            <a:r>
              <a:rPr lang="en-US" sz="2000" dirty="0">
                <a:solidFill>
                  <a:schemeClr val="bg1"/>
                </a:solidFill>
                <a:ea typeface="Times New Roman" panose="02020603050405020304" pitchFamily="18" charset="0"/>
                <a:cs typeface="Times New Roman" panose="02020603050405020304" pitchFamily="18" charset="0"/>
              </a:rPr>
              <a:t> changes</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Using shared </a:t>
            </a:r>
            <a:r>
              <a:rPr lang="en-US" sz="2000" b="1" dirty="0">
                <a:solidFill>
                  <a:schemeClr val="bg1"/>
                </a:solidFill>
                <a:ea typeface="Times New Roman" panose="02020603050405020304" pitchFamily="18" charset="0"/>
                <a:cs typeface="Times New Roman" panose="02020603050405020304" pitchFamily="18" charset="0"/>
              </a:rPr>
              <a:t>technology standards</a:t>
            </a:r>
            <a:endParaRPr lang="en-US" sz="2000" dirty="0">
              <a:solidFill>
                <a:schemeClr val="bg1"/>
              </a:solidFill>
              <a:ea typeface="MS Mincho" panose="02020609040205080304" pitchFamily="49" charset="-128"/>
              <a:cs typeface="Times New Roman" panose="02020603050405020304" pitchFamily="18" charset="0"/>
            </a:endParaRPr>
          </a:p>
          <a:p>
            <a:pPr marR="0" lvl="0">
              <a:spcBef>
                <a:spcPts val="0"/>
              </a:spcBef>
              <a:buSzPts val="1200"/>
            </a:pPr>
            <a:r>
              <a:rPr lang="en-US" sz="2000" dirty="0">
                <a:solidFill>
                  <a:schemeClr val="bg1"/>
                </a:solidFill>
                <a:ea typeface="Times New Roman" panose="02020603050405020304" pitchFamily="18" charset="0"/>
                <a:cs typeface="Times New Roman" panose="02020603050405020304" pitchFamily="18" charset="0"/>
              </a:rPr>
              <a:t>Developing an effective </a:t>
            </a:r>
            <a:r>
              <a:rPr lang="en-US" sz="2000" b="1" dirty="0">
                <a:solidFill>
                  <a:schemeClr val="bg1"/>
                </a:solidFill>
                <a:ea typeface="Times New Roman" panose="02020603050405020304" pitchFamily="18" charset="0"/>
                <a:cs typeface="Times New Roman" panose="02020603050405020304" pitchFamily="18" charset="0"/>
              </a:rPr>
              <a:t>technology architecture</a:t>
            </a:r>
            <a:endParaRPr lang="en-US" sz="2000" dirty="0">
              <a:solidFill>
                <a:schemeClr val="bg1"/>
              </a:solidFill>
              <a:ea typeface="MS Mincho" panose="02020609040205080304" pitchFamily="49" charset="-128"/>
              <a:cs typeface="Times New Roman" panose="02020603050405020304" pitchFamily="18" charset="0"/>
            </a:endParaRPr>
          </a:p>
        </p:txBody>
      </p:sp>
      <p:sp>
        <p:nvSpPr>
          <p:cNvPr id="10" name="Rectangle 9">
            <a:extLst>
              <a:ext uri="{FF2B5EF4-FFF2-40B4-BE49-F238E27FC236}">
                <a16:creationId xmlns:a16="http://schemas.microsoft.com/office/drawing/2014/main" xmlns="" id="{FB6BAF6E-07FA-AE4D-9729-542DE2BF2AD2}"/>
              </a:ext>
            </a:extLst>
          </p:cNvPr>
          <p:cNvSpPr/>
          <p:nvPr/>
        </p:nvSpPr>
        <p:spPr>
          <a:xfrm>
            <a:off x="15151" y="1238078"/>
            <a:ext cx="5839326" cy="36090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#3 – 20.8%</a:t>
            </a:r>
          </a:p>
        </p:txBody>
      </p:sp>
      <p:sp>
        <p:nvSpPr>
          <p:cNvPr id="11" name="Rectangle 10">
            <a:extLst>
              <a:ext uri="{FF2B5EF4-FFF2-40B4-BE49-F238E27FC236}">
                <a16:creationId xmlns:a16="http://schemas.microsoft.com/office/drawing/2014/main" xmlns="" id="{C2321582-1E51-2B40-A5AE-DA865C6F60CA}"/>
              </a:ext>
            </a:extLst>
          </p:cNvPr>
          <p:cNvSpPr/>
          <p:nvPr/>
        </p:nvSpPr>
        <p:spPr>
          <a:xfrm>
            <a:off x="10981" y="5706876"/>
            <a:ext cx="6002418" cy="30984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#5 – 15.4%</a:t>
            </a:r>
          </a:p>
        </p:txBody>
      </p:sp>
      <p:sp>
        <p:nvSpPr>
          <p:cNvPr id="12" name="Rectangle 11">
            <a:extLst>
              <a:ext uri="{FF2B5EF4-FFF2-40B4-BE49-F238E27FC236}">
                <a16:creationId xmlns:a16="http://schemas.microsoft.com/office/drawing/2014/main" xmlns="" id="{48DA08C2-32CA-4B44-AA4D-BBD68D76D296}"/>
              </a:ext>
            </a:extLst>
          </p:cNvPr>
          <p:cNvSpPr/>
          <p:nvPr/>
        </p:nvSpPr>
        <p:spPr>
          <a:xfrm>
            <a:off x="0" y="3483581"/>
            <a:ext cx="5854477" cy="35870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#2 – 23.8%</a:t>
            </a:r>
          </a:p>
        </p:txBody>
      </p:sp>
      <p:sp>
        <p:nvSpPr>
          <p:cNvPr id="13" name="Rectangle 12">
            <a:extLst>
              <a:ext uri="{FF2B5EF4-FFF2-40B4-BE49-F238E27FC236}">
                <a16:creationId xmlns:a16="http://schemas.microsoft.com/office/drawing/2014/main" xmlns="" id="{E65FCC28-EC3E-E14D-A96E-ACEA3BA3A0E5}"/>
              </a:ext>
            </a:extLst>
          </p:cNvPr>
          <p:cNvSpPr/>
          <p:nvPr/>
        </p:nvSpPr>
        <p:spPr>
          <a:xfrm>
            <a:off x="15151" y="1593912"/>
            <a:ext cx="5849130" cy="33610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#1  – 37.7%</a:t>
            </a:r>
          </a:p>
        </p:txBody>
      </p:sp>
      <p:sp>
        <p:nvSpPr>
          <p:cNvPr id="14" name="Rectangle 13">
            <a:extLst>
              <a:ext uri="{FF2B5EF4-FFF2-40B4-BE49-F238E27FC236}">
                <a16:creationId xmlns:a16="http://schemas.microsoft.com/office/drawing/2014/main" xmlns="" id="{700188A4-4C1C-2E42-937C-9DFCB2B87E0C}"/>
              </a:ext>
            </a:extLst>
          </p:cNvPr>
          <p:cNvSpPr/>
          <p:nvPr/>
        </p:nvSpPr>
        <p:spPr>
          <a:xfrm>
            <a:off x="6189582" y="3181925"/>
            <a:ext cx="5981018" cy="3740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bg1"/>
                </a:solidFill>
              </a:rPr>
              <a:t>#4 – 18.5%</a:t>
            </a:r>
          </a:p>
        </p:txBody>
      </p:sp>
      <p:sp>
        <p:nvSpPr>
          <p:cNvPr id="18" name="TextBox 17"/>
          <p:cNvSpPr txBox="1"/>
          <p:nvPr/>
        </p:nvSpPr>
        <p:spPr>
          <a:xfrm>
            <a:off x="8634714" y="6643869"/>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Tree>
    <p:extLst>
      <p:ext uri="{BB962C8B-B14F-4D97-AF65-F5344CB8AC3E}">
        <p14:creationId xmlns:p14="http://schemas.microsoft.com/office/powerpoint/2010/main" val="9614429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20496" y="32089"/>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634714" y="6643869"/>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
        <p:nvSpPr>
          <p:cNvPr id="19" name="Rectangle 18"/>
          <p:cNvSpPr/>
          <p:nvPr/>
        </p:nvSpPr>
        <p:spPr>
          <a:xfrm>
            <a:off x="1815339" y="2278250"/>
            <a:ext cx="8617057" cy="1585732"/>
          </a:xfrm>
          <a:prstGeom prst="rect">
            <a:avLst/>
          </a:prstGeom>
          <a:solidFill>
            <a:schemeClr val="tx1">
              <a:lumMod val="75000"/>
              <a:lumOff val="2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Responses to Questions on Metaphors and Vision</a:t>
            </a:r>
          </a:p>
        </p:txBody>
      </p:sp>
    </p:spTree>
    <p:extLst>
      <p:ext uri="{BB962C8B-B14F-4D97-AF65-F5344CB8AC3E}">
        <p14:creationId xmlns:p14="http://schemas.microsoft.com/office/powerpoint/2010/main" val="9716979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6282" y="0"/>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22586"/>
            <a:ext cx="12191999" cy="6835415"/>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0" y="1"/>
            <a:ext cx="12203575" cy="8639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30703"/>
            <a:ext cx="11454063" cy="830997"/>
          </a:xfrm>
          <a:prstGeom prst="rect">
            <a:avLst/>
          </a:prstGeom>
        </p:spPr>
        <p:txBody>
          <a:bodyPr wrap="square">
            <a:spAutoFit/>
          </a:bodyPr>
          <a:lstStyle/>
          <a:p>
            <a:r>
              <a:rPr lang="en-US" sz="2400" dirty="0">
                <a:solidFill>
                  <a:schemeClr val="bg1"/>
                </a:solidFill>
              </a:rPr>
              <a:t>If you could use </a:t>
            </a:r>
            <a:r>
              <a:rPr lang="en-US" sz="2400" b="1" dirty="0">
                <a:solidFill>
                  <a:schemeClr val="bg1"/>
                </a:solidFill>
              </a:rPr>
              <a:t>one phrase or metaphor to summarize your vision </a:t>
            </a:r>
            <a:r>
              <a:rPr lang="en-US" sz="2400" dirty="0">
                <a:solidFill>
                  <a:schemeClr val="bg1"/>
                </a:solidFill>
              </a:rPr>
              <a:t>regarding an initiative in which higher education helps to build the Alaska of the Future, what would it be? </a:t>
            </a:r>
          </a:p>
        </p:txBody>
      </p:sp>
      <p:sp>
        <p:nvSpPr>
          <p:cNvPr id="5" name="Content Placeholder 4">
            <a:extLst>
              <a:ext uri="{FF2B5EF4-FFF2-40B4-BE49-F238E27FC236}">
                <a16:creationId xmlns:a16="http://schemas.microsoft.com/office/drawing/2014/main" xmlns="" id="{F361CBD7-8E4B-704F-BDBE-2CA007EE8274}"/>
              </a:ext>
            </a:extLst>
          </p:cNvPr>
          <p:cNvSpPr>
            <a:spLocks noGrp="1"/>
          </p:cNvSpPr>
          <p:nvPr>
            <p:ph sz="half" idx="1"/>
          </p:nvPr>
        </p:nvSpPr>
        <p:spPr>
          <a:xfrm>
            <a:off x="425302" y="1196030"/>
            <a:ext cx="5735322" cy="5526505"/>
          </a:xfrm>
          <a:noFill/>
        </p:spPr>
        <p:txBody>
          <a:bodyPr>
            <a:normAutofit lnSpcReduction="10000"/>
          </a:bodyPr>
          <a:lstStyle/>
          <a:p>
            <a:pPr marL="0" indent="0">
              <a:buNone/>
            </a:pPr>
            <a:r>
              <a:rPr lang="en-US" sz="2200" b="1" i="1" u="sng" dirty="0"/>
              <a:t>Future Creation (n=33)</a:t>
            </a:r>
          </a:p>
          <a:p>
            <a:r>
              <a:rPr lang="en-US" sz="2200" dirty="0"/>
              <a:t>Moving from the Last Frontier to the Next Frontier</a:t>
            </a:r>
          </a:p>
          <a:p>
            <a:r>
              <a:rPr lang="en-US" sz="2200" dirty="0"/>
              <a:t>Higher education for Alaskans, opportunities for the world</a:t>
            </a:r>
          </a:p>
          <a:p>
            <a:r>
              <a:rPr lang="en-US" sz="2200" dirty="0"/>
              <a:t>Creating a new future for Alaska and the Arctic</a:t>
            </a:r>
          </a:p>
          <a:p>
            <a:r>
              <a:rPr lang="en-US" sz="2200" dirty="0"/>
              <a:t>Knowledge is strength</a:t>
            </a:r>
          </a:p>
          <a:p>
            <a:r>
              <a:rPr lang="en-US" sz="2200" dirty="0"/>
              <a:t>Alaskans need inspiration. The University can/should help us reclaim our "North to the Future" mentality</a:t>
            </a:r>
          </a:p>
          <a:p>
            <a:r>
              <a:rPr lang="en-US" sz="2200" dirty="0"/>
              <a:t>Preparing Alaskans for Alaska's Future</a:t>
            </a:r>
          </a:p>
          <a:p>
            <a:r>
              <a:rPr lang="en-US" sz="2200" dirty="0"/>
              <a:t>Passion with Purpose</a:t>
            </a:r>
          </a:p>
          <a:p>
            <a:r>
              <a:rPr lang="en-US" sz="2200" dirty="0"/>
              <a:t>Dream big</a:t>
            </a:r>
          </a:p>
          <a:p>
            <a:r>
              <a:rPr lang="en-US" sz="2200" dirty="0"/>
              <a:t>Higher education is the pathway to prosperity in Alaska</a:t>
            </a:r>
          </a:p>
          <a:p>
            <a:endParaRPr lang="en-US" sz="2200" dirty="0"/>
          </a:p>
          <a:p>
            <a:endParaRPr lang="en-US" sz="2200" dirty="0"/>
          </a:p>
          <a:p>
            <a:endParaRPr lang="en-US" sz="2200" dirty="0"/>
          </a:p>
          <a:p>
            <a:endParaRPr lang="en-US" sz="2200" dirty="0"/>
          </a:p>
          <a:p>
            <a:endParaRPr lang="en-US" sz="2200" dirty="0"/>
          </a:p>
        </p:txBody>
      </p:sp>
      <p:sp>
        <p:nvSpPr>
          <p:cNvPr id="6" name="Content Placeholder 5">
            <a:extLst>
              <a:ext uri="{FF2B5EF4-FFF2-40B4-BE49-F238E27FC236}">
                <a16:creationId xmlns:a16="http://schemas.microsoft.com/office/drawing/2014/main" xmlns="" id="{189C3FCA-3CF5-3B47-B853-1DCE156DB803}"/>
              </a:ext>
            </a:extLst>
          </p:cNvPr>
          <p:cNvSpPr>
            <a:spLocks noGrp="1"/>
          </p:cNvSpPr>
          <p:nvPr>
            <p:ph sz="half" idx="2"/>
          </p:nvPr>
        </p:nvSpPr>
        <p:spPr>
          <a:xfrm>
            <a:off x="6172199" y="1196030"/>
            <a:ext cx="5342467" cy="5526505"/>
          </a:xfrm>
          <a:noFill/>
        </p:spPr>
        <p:txBody>
          <a:bodyPr>
            <a:normAutofit lnSpcReduction="10000"/>
          </a:bodyPr>
          <a:lstStyle/>
          <a:p>
            <a:pPr marL="0" indent="0">
              <a:buNone/>
            </a:pPr>
            <a:r>
              <a:rPr lang="en-US" sz="2200" b="1" i="1" u="sng" dirty="0"/>
              <a:t>Process (n=23)</a:t>
            </a:r>
          </a:p>
          <a:p>
            <a:r>
              <a:rPr lang="en-US" sz="2200" dirty="0"/>
              <a:t>Wayne Gretzky when asked about his success stated "I skate to where the puck is going to be, not to where it has been."  We need to do the same with planning for higher education of the future.</a:t>
            </a:r>
          </a:p>
          <a:p>
            <a:r>
              <a:rPr lang="en-US" sz="2200" dirty="0"/>
              <a:t>The worst action is no action</a:t>
            </a:r>
          </a:p>
          <a:p>
            <a:r>
              <a:rPr lang="en-US" sz="2200" dirty="0"/>
              <a:t>Continuity and stability are needed</a:t>
            </a:r>
          </a:p>
          <a:p>
            <a:r>
              <a:rPr lang="en-US" sz="2200" dirty="0"/>
              <a:t>Major stakeholders all rowing in the same direction.</a:t>
            </a:r>
          </a:p>
          <a:p>
            <a:r>
              <a:rPr lang="en-US" sz="2200" dirty="0"/>
              <a:t>The salmon has the resources, strength and tenacity to reach its destination</a:t>
            </a:r>
          </a:p>
          <a:p>
            <a:r>
              <a:rPr lang="en-US" sz="2200" dirty="0"/>
              <a:t>A tree with deep roots and many branches that has a solid trunk connecting everything together.  Trees weather storms, bend but do not break, and adapt to seasonal changes.</a:t>
            </a:r>
          </a:p>
        </p:txBody>
      </p:sp>
      <p:sp>
        <p:nvSpPr>
          <p:cNvPr id="11" name="TextBox 10"/>
          <p:cNvSpPr txBox="1"/>
          <p:nvPr/>
        </p:nvSpPr>
        <p:spPr>
          <a:xfrm>
            <a:off x="8634714" y="6643869"/>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Tree>
    <p:extLst>
      <p:ext uri="{BB962C8B-B14F-4D97-AF65-F5344CB8AC3E}">
        <p14:creationId xmlns:p14="http://schemas.microsoft.com/office/powerpoint/2010/main" val="373652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biLevel thresh="50000"/>
          </a:blip>
          <a:stretch>
            <a:fillRect/>
          </a:stretch>
        </p:blipFill>
        <p:spPr>
          <a:xfrm>
            <a:off x="0" y="3568"/>
            <a:ext cx="12192000" cy="6850864"/>
          </a:xfrm>
          <a:prstGeom prst="rect">
            <a:avLst/>
          </a:prstGeom>
        </p:spPr>
      </p:pic>
      <p:sp>
        <p:nvSpPr>
          <p:cNvPr id="12" name="Rectangle 11"/>
          <p:cNvSpPr/>
          <p:nvPr/>
        </p:nvSpPr>
        <p:spPr>
          <a:xfrm>
            <a:off x="-7036" y="0"/>
            <a:ext cx="12192000" cy="6858000"/>
          </a:xfrm>
          <a:prstGeom prst="rect">
            <a:avLst/>
          </a:prstGeom>
          <a:solidFill>
            <a:srgbClr val="7F7F7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634714" y="6609145"/>
            <a:ext cx="3568861" cy="246221"/>
          </a:xfrm>
          <a:prstGeom prst="rect">
            <a:avLst/>
          </a:prstGeom>
          <a:noFill/>
        </p:spPr>
        <p:txBody>
          <a:bodyPr wrap="square" rtlCol="0">
            <a:spAutoFit/>
          </a:bodyPr>
          <a:lstStyle/>
          <a:p>
            <a:pPr algn="r"/>
            <a:r>
              <a:rPr lang="en-US" sz="1000" b="1" i="1" dirty="0">
                <a:solidFill>
                  <a:schemeClr val="bg1"/>
                </a:solidFill>
              </a:rPr>
              <a:t>Source:  </a:t>
            </a:r>
            <a:r>
              <a:rPr lang="en-US" sz="1000" b="1" i="1" dirty="0" err="1">
                <a:solidFill>
                  <a:schemeClr val="bg1"/>
                </a:solidFill>
              </a:rPr>
              <a:t>UofA</a:t>
            </a:r>
            <a:r>
              <a:rPr lang="en-US" sz="1000" b="1" i="1" dirty="0">
                <a:solidFill>
                  <a:schemeClr val="bg1"/>
                </a:solidFill>
              </a:rPr>
              <a:t> Fairbanks and Alaska DNR</a:t>
            </a:r>
          </a:p>
        </p:txBody>
      </p:sp>
      <p:sp>
        <p:nvSpPr>
          <p:cNvPr id="6" name="Rectangle 5"/>
          <p:cNvSpPr/>
          <p:nvPr/>
        </p:nvSpPr>
        <p:spPr>
          <a:xfrm>
            <a:off x="0" y="0"/>
            <a:ext cx="12203575" cy="1585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9243AB1-38AE-F142-BCDB-1D1A42098C23}"/>
              </a:ext>
            </a:extLst>
          </p:cNvPr>
          <p:cNvSpPr/>
          <p:nvPr/>
        </p:nvSpPr>
        <p:spPr>
          <a:xfrm>
            <a:off x="0" y="4913"/>
            <a:ext cx="12192000" cy="1938992"/>
          </a:xfrm>
          <a:prstGeom prst="rect">
            <a:avLst/>
          </a:prstGeom>
          <a:noFill/>
        </p:spPr>
        <p:txBody>
          <a:bodyPr wrap="square">
            <a:spAutoFit/>
          </a:bodyPr>
          <a:lstStyle/>
          <a:p>
            <a:r>
              <a:rPr lang="en-US" sz="2400" b="1" dirty="0">
                <a:solidFill>
                  <a:schemeClr val="bg1"/>
                </a:solidFill>
                <a:latin typeface="Lato"/>
              </a:rPr>
              <a:t>If an initiative in which higher education helps to build the Alaska of the Future could successfully deliver one thing to you, "</a:t>
            </a:r>
            <a:r>
              <a:rPr lang="en-US" sz="2400" b="1" u="sng" dirty="0">
                <a:solidFill>
                  <a:schemeClr val="bg1"/>
                </a:solidFill>
                <a:latin typeface="Lato"/>
              </a:rPr>
              <a:t>a must have</a:t>
            </a:r>
            <a:r>
              <a:rPr lang="en-US" sz="2400" b="1" dirty="0">
                <a:solidFill>
                  <a:schemeClr val="bg1"/>
                </a:solidFill>
                <a:latin typeface="Lato"/>
              </a:rPr>
              <a:t>," what would it be?</a:t>
            </a:r>
          </a:p>
          <a:p>
            <a:pPr lvl="1"/>
            <a:r>
              <a:rPr lang="en-US" sz="2400" dirty="0">
                <a:solidFill>
                  <a:schemeClr val="bg1"/>
                </a:solidFill>
                <a:latin typeface="Lato"/>
              </a:rPr>
              <a:t>(Something that you personally value or that is professionally useful to you.  It would motivate you to want this to move forward.) </a:t>
            </a:r>
            <a:r>
              <a:rPr lang="en-US" sz="2400" i="1" dirty="0">
                <a:solidFill>
                  <a:schemeClr val="bg1"/>
                </a:solidFill>
                <a:latin typeface="Lato"/>
              </a:rPr>
              <a:t> (representative responses)</a:t>
            </a:r>
          </a:p>
          <a:p>
            <a:endParaRPr lang="en-US" sz="2400" b="1" dirty="0">
              <a:solidFill>
                <a:schemeClr val="bg1"/>
              </a:solidFill>
              <a:latin typeface="Lato"/>
            </a:endParaRPr>
          </a:p>
        </p:txBody>
      </p:sp>
      <p:sp>
        <p:nvSpPr>
          <p:cNvPr id="8" name="Content Placeholder 4">
            <a:extLst>
              <a:ext uri="{FF2B5EF4-FFF2-40B4-BE49-F238E27FC236}">
                <a16:creationId xmlns:a16="http://schemas.microsoft.com/office/drawing/2014/main" xmlns="" id="{4B24912D-DFB2-CD46-A90E-51A4B4FD619A}"/>
              </a:ext>
            </a:extLst>
          </p:cNvPr>
          <p:cNvSpPr>
            <a:spLocks noGrp="1"/>
          </p:cNvSpPr>
          <p:nvPr>
            <p:ph sz="half" idx="1"/>
          </p:nvPr>
        </p:nvSpPr>
        <p:spPr>
          <a:xfrm>
            <a:off x="248651" y="1716504"/>
            <a:ext cx="5763127" cy="5141496"/>
          </a:xfrm>
          <a:noFill/>
        </p:spPr>
        <p:txBody>
          <a:bodyPr>
            <a:normAutofit fontScale="92500" lnSpcReduction="20000"/>
          </a:bodyPr>
          <a:lstStyle/>
          <a:p>
            <a:pPr marL="0" indent="0">
              <a:lnSpc>
                <a:spcPct val="100000"/>
              </a:lnSpc>
              <a:buNone/>
            </a:pPr>
            <a:r>
              <a:rPr lang="en-US" sz="2400" b="1" i="1" u="sng" dirty="0"/>
              <a:t>Employment Opportunities (n= 27)</a:t>
            </a:r>
          </a:p>
          <a:p>
            <a:pPr>
              <a:lnSpc>
                <a:spcPct val="100000"/>
              </a:lnSpc>
            </a:pPr>
            <a:r>
              <a:rPr lang="en-US" sz="2400" b="1" dirty="0"/>
              <a:t>Align higher </a:t>
            </a:r>
            <a:r>
              <a:rPr lang="en-US" sz="2400" b="1" dirty="0" err="1"/>
              <a:t>ed</a:t>
            </a:r>
            <a:r>
              <a:rPr lang="en-US" sz="2400" b="1" dirty="0"/>
              <a:t> with current and future Alaskan job market/economy </a:t>
            </a:r>
          </a:p>
          <a:p>
            <a:pPr>
              <a:lnSpc>
                <a:spcPct val="100000"/>
              </a:lnSpc>
            </a:pPr>
            <a:r>
              <a:rPr lang="en-US" sz="2400" b="1" dirty="0"/>
              <a:t>The capacity (ideas, people, technology) to create a strong, sustainable economy</a:t>
            </a:r>
          </a:p>
          <a:p>
            <a:pPr>
              <a:lnSpc>
                <a:spcPct val="100000"/>
              </a:lnSpc>
            </a:pPr>
            <a:r>
              <a:rPr lang="en-US" sz="2400" b="1" dirty="0"/>
              <a:t>Creation and development of new business opportunities and ways to conduct business in the Artic</a:t>
            </a:r>
          </a:p>
          <a:p>
            <a:pPr>
              <a:lnSpc>
                <a:spcPct val="100000"/>
              </a:lnSpc>
            </a:pPr>
            <a:r>
              <a:rPr lang="en-US" sz="2400" b="1" dirty="0"/>
              <a:t>A large talent pool for computer programming jobs</a:t>
            </a:r>
          </a:p>
          <a:p>
            <a:pPr>
              <a:lnSpc>
                <a:spcPct val="100000"/>
              </a:lnSpc>
            </a:pPr>
            <a:r>
              <a:rPr lang="en-US" sz="2400" b="1" dirty="0"/>
              <a:t>Entrepreneurial talent</a:t>
            </a:r>
          </a:p>
          <a:p>
            <a:pPr>
              <a:lnSpc>
                <a:spcPct val="100000"/>
              </a:lnSpc>
            </a:pPr>
            <a:r>
              <a:rPr lang="en-US" sz="2400" b="1" dirty="0"/>
              <a:t>A pathway to work which engages me and serves Alaskans</a:t>
            </a:r>
          </a:p>
          <a:p>
            <a:r>
              <a:rPr lang="en-US" sz="2400" b="1" dirty="0"/>
              <a:t>Keeping talent in the state</a:t>
            </a:r>
            <a:endParaRPr lang="en-US" sz="2400" b="1" i="1" dirty="0"/>
          </a:p>
          <a:p>
            <a:pPr>
              <a:lnSpc>
                <a:spcPct val="100000"/>
              </a:lnSpc>
            </a:pPr>
            <a:endParaRPr lang="en-US" sz="2400" b="1" dirty="0"/>
          </a:p>
          <a:p>
            <a:pPr>
              <a:lnSpc>
                <a:spcPct val="100000"/>
              </a:lnSpc>
            </a:pPr>
            <a:endParaRPr lang="en-US" sz="2400" b="1" dirty="0"/>
          </a:p>
          <a:p>
            <a:pPr>
              <a:lnSpc>
                <a:spcPct val="100000"/>
              </a:lnSpc>
            </a:pPr>
            <a:endParaRPr lang="en-US" sz="2400" b="1" dirty="0"/>
          </a:p>
        </p:txBody>
      </p:sp>
      <p:sp>
        <p:nvSpPr>
          <p:cNvPr id="9" name="Content Placeholder 5">
            <a:extLst>
              <a:ext uri="{FF2B5EF4-FFF2-40B4-BE49-F238E27FC236}">
                <a16:creationId xmlns:a16="http://schemas.microsoft.com/office/drawing/2014/main" xmlns="" id="{8BDBD28D-C478-B140-AB25-4FE196B2171E}"/>
              </a:ext>
            </a:extLst>
          </p:cNvPr>
          <p:cNvSpPr txBox="1">
            <a:spLocks/>
          </p:cNvSpPr>
          <p:nvPr/>
        </p:nvSpPr>
        <p:spPr>
          <a:xfrm>
            <a:off x="6172199" y="1728081"/>
            <a:ext cx="5859379" cy="5158858"/>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FFFF00"/>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FFFF00"/>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i="1" dirty="0"/>
              <a:t> </a:t>
            </a:r>
            <a:r>
              <a:rPr lang="en-US" sz="2400" b="1" i="1" u="sng" dirty="0"/>
              <a:t>Educational Outcomes (n=27)</a:t>
            </a:r>
          </a:p>
          <a:p>
            <a:pPr>
              <a:lnSpc>
                <a:spcPct val="100000"/>
              </a:lnSpc>
            </a:pPr>
            <a:r>
              <a:rPr lang="en-US" sz="2400" b="1" dirty="0"/>
              <a:t>Critical thinking skills </a:t>
            </a:r>
          </a:p>
          <a:p>
            <a:pPr>
              <a:lnSpc>
                <a:spcPct val="100000"/>
              </a:lnSpc>
            </a:pPr>
            <a:r>
              <a:rPr lang="en-US" sz="2400" b="1" dirty="0"/>
              <a:t>Well-rounded education </a:t>
            </a:r>
          </a:p>
          <a:p>
            <a:pPr>
              <a:lnSpc>
                <a:spcPct val="100000"/>
              </a:lnSpc>
            </a:pPr>
            <a:r>
              <a:rPr lang="en-US" sz="2400" b="1" dirty="0"/>
              <a:t>Spark curiosity </a:t>
            </a:r>
          </a:p>
          <a:p>
            <a:pPr>
              <a:lnSpc>
                <a:spcPct val="100000"/>
              </a:lnSpc>
            </a:pPr>
            <a:r>
              <a:rPr lang="en-US" sz="2400" b="1" dirty="0"/>
              <a:t>Career/job ready individuals</a:t>
            </a:r>
          </a:p>
          <a:p>
            <a:pPr>
              <a:lnSpc>
                <a:spcPct val="100000"/>
              </a:lnSpc>
            </a:pPr>
            <a:r>
              <a:rPr lang="en-US" sz="2400" b="1" dirty="0"/>
              <a:t>Scientifically-literate population </a:t>
            </a:r>
          </a:p>
          <a:p>
            <a:pPr>
              <a:lnSpc>
                <a:spcPct val="100000"/>
              </a:lnSpc>
            </a:pPr>
            <a:r>
              <a:rPr lang="en-US" sz="2400" b="1" dirty="0"/>
              <a:t>Students educated well in the liberal arts</a:t>
            </a:r>
          </a:p>
          <a:p>
            <a:pPr>
              <a:lnSpc>
                <a:spcPct val="100000"/>
              </a:lnSpc>
            </a:pPr>
            <a:r>
              <a:rPr lang="en-US" sz="2400" b="1" dirty="0"/>
              <a:t>Quality educational outcomes from a respected institution across all academic fields</a:t>
            </a:r>
          </a:p>
          <a:p>
            <a:pPr>
              <a:lnSpc>
                <a:spcPct val="100000"/>
              </a:lnSpc>
            </a:pPr>
            <a:r>
              <a:rPr lang="en-US" sz="2400" b="1" dirty="0"/>
              <a:t>A department that [is] best in the nation in something.</a:t>
            </a:r>
          </a:p>
          <a:p>
            <a:pPr>
              <a:lnSpc>
                <a:spcPct val="100000"/>
              </a:lnSpc>
            </a:pPr>
            <a:r>
              <a:rPr lang="en-US" sz="2400" b="1" dirty="0"/>
              <a:t>Alaska Native language revitalization and community wellbeing</a:t>
            </a:r>
          </a:p>
        </p:txBody>
      </p:sp>
      <p:sp>
        <p:nvSpPr>
          <p:cNvPr id="10" name="Rounded Rectangle 9">
            <a:extLst>
              <a:ext uri="{FF2B5EF4-FFF2-40B4-BE49-F238E27FC236}">
                <a16:creationId xmlns:a16="http://schemas.microsoft.com/office/drawing/2014/main" xmlns="" id="{1F763F26-0182-034D-90CD-0CBC4CD84712}"/>
              </a:ext>
            </a:extLst>
          </p:cNvPr>
          <p:cNvSpPr/>
          <p:nvPr/>
        </p:nvSpPr>
        <p:spPr>
          <a:xfrm>
            <a:off x="67732" y="2743200"/>
            <a:ext cx="6019800" cy="651898"/>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Rounded Rectangle 10">
            <a:extLst>
              <a:ext uri="{FF2B5EF4-FFF2-40B4-BE49-F238E27FC236}">
                <a16:creationId xmlns:a16="http://schemas.microsoft.com/office/drawing/2014/main" xmlns="" id="{EA471F0F-EE29-0649-96E7-0BAB18530E58}"/>
              </a:ext>
            </a:extLst>
          </p:cNvPr>
          <p:cNvSpPr/>
          <p:nvPr/>
        </p:nvSpPr>
        <p:spPr>
          <a:xfrm>
            <a:off x="6122468" y="6137329"/>
            <a:ext cx="6019800" cy="72800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1610412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6282" y="0"/>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283" y="10862"/>
            <a:ext cx="12185717" cy="6835415"/>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0" y="1"/>
            <a:ext cx="12203575" cy="8639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44276"/>
            <a:ext cx="11454063" cy="461665"/>
          </a:xfrm>
          <a:prstGeom prst="rect">
            <a:avLst/>
          </a:prstGeom>
        </p:spPr>
        <p:txBody>
          <a:bodyPr wrap="square">
            <a:spAutoFit/>
          </a:bodyPr>
          <a:lstStyle/>
          <a:p>
            <a:r>
              <a:rPr lang="en-US" sz="2400" b="1" dirty="0">
                <a:solidFill>
                  <a:schemeClr val="bg1"/>
                </a:solidFill>
              </a:rPr>
              <a:t>Phrase or metaphor </a:t>
            </a:r>
            <a:r>
              <a:rPr lang="en-US" sz="2400" i="1" dirty="0">
                <a:solidFill>
                  <a:schemeClr val="bg1"/>
                </a:solidFill>
              </a:rPr>
              <a:t>(cont.)</a:t>
            </a:r>
            <a:endParaRPr lang="en-US" sz="2400" dirty="0">
              <a:solidFill>
                <a:schemeClr val="bg1"/>
              </a:solidFill>
            </a:endParaRPr>
          </a:p>
        </p:txBody>
      </p:sp>
      <p:sp>
        <p:nvSpPr>
          <p:cNvPr id="5" name="Content Placeholder 4">
            <a:extLst>
              <a:ext uri="{FF2B5EF4-FFF2-40B4-BE49-F238E27FC236}">
                <a16:creationId xmlns:a16="http://schemas.microsoft.com/office/drawing/2014/main" xmlns="" id="{61DA8A74-6187-3545-8E59-4F15DD98C99F}"/>
              </a:ext>
            </a:extLst>
          </p:cNvPr>
          <p:cNvSpPr>
            <a:spLocks noGrp="1"/>
          </p:cNvSpPr>
          <p:nvPr>
            <p:ph sz="half" idx="1"/>
          </p:nvPr>
        </p:nvSpPr>
        <p:spPr>
          <a:xfrm>
            <a:off x="389467" y="997403"/>
            <a:ext cx="5469913" cy="5848874"/>
          </a:xfrm>
          <a:noFill/>
        </p:spPr>
        <p:txBody>
          <a:bodyPr>
            <a:normAutofit/>
          </a:bodyPr>
          <a:lstStyle/>
          <a:p>
            <a:pPr marL="0" indent="0">
              <a:buNone/>
            </a:pPr>
            <a:r>
              <a:rPr lang="en-US" sz="2200" b="1" i="1" u="sng" dirty="0"/>
              <a:t>Outcomes (n=17)</a:t>
            </a:r>
          </a:p>
          <a:p>
            <a:r>
              <a:rPr lang="en-US" sz="2200" dirty="0"/>
              <a:t>Alaska is a resource-based economy.   We need to also be a knowledge-based economy. </a:t>
            </a:r>
          </a:p>
          <a:p>
            <a:r>
              <a:rPr lang="en-US" sz="2200" dirty="0"/>
              <a:t>Move towards training and development of energy independence and renewable energy in Alaska</a:t>
            </a:r>
          </a:p>
          <a:p>
            <a:r>
              <a:rPr lang="en-US" sz="2200" dirty="0"/>
              <a:t>Graduate problem solvers with marketable programming skills</a:t>
            </a:r>
          </a:p>
          <a:p>
            <a:r>
              <a:rPr lang="en-US" sz="2200" dirty="0"/>
              <a:t>UA needs to be our people pipeline that delivers curious, skilled Alaskans to a marketplace of ideas and opportunities.</a:t>
            </a:r>
          </a:p>
          <a:p>
            <a:r>
              <a:rPr lang="en-US" sz="2200" dirty="0"/>
              <a:t>Creating a culture that values education.</a:t>
            </a:r>
          </a:p>
          <a:p>
            <a:r>
              <a:rPr lang="en-US" sz="2200" dirty="0"/>
              <a:t>knowledge is survival</a:t>
            </a:r>
          </a:p>
          <a:p>
            <a:r>
              <a:rPr lang="en-US" sz="2200" dirty="0"/>
              <a:t>Higher education is imperative for a functioning democracy</a:t>
            </a:r>
          </a:p>
          <a:p>
            <a:endParaRPr lang="en-US" sz="2200" dirty="0"/>
          </a:p>
          <a:p>
            <a:endParaRPr lang="en-US" sz="2200" dirty="0"/>
          </a:p>
        </p:txBody>
      </p:sp>
      <p:sp>
        <p:nvSpPr>
          <p:cNvPr id="6" name="Content Placeholder 5">
            <a:extLst>
              <a:ext uri="{FF2B5EF4-FFF2-40B4-BE49-F238E27FC236}">
                <a16:creationId xmlns:a16="http://schemas.microsoft.com/office/drawing/2014/main" xmlns="" id="{29F950DE-62AD-8D43-BAD7-5E445F099DE6}"/>
              </a:ext>
            </a:extLst>
          </p:cNvPr>
          <p:cNvSpPr txBox="1">
            <a:spLocks/>
          </p:cNvSpPr>
          <p:nvPr/>
        </p:nvSpPr>
        <p:spPr>
          <a:xfrm>
            <a:off x="6172200" y="997403"/>
            <a:ext cx="5538536" cy="5860597"/>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FF00"/>
              </a:buClr>
              <a:buNone/>
            </a:pPr>
            <a:r>
              <a:rPr lang="en-US" sz="2200" b="1" i="1" u="sng" dirty="0">
                <a:solidFill>
                  <a:schemeClr val="bg1"/>
                </a:solidFill>
              </a:rPr>
              <a:t>Inclusivity (n=12)</a:t>
            </a:r>
          </a:p>
          <a:p>
            <a:pPr>
              <a:buClr>
                <a:srgbClr val="FFFF00"/>
              </a:buClr>
            </a:pPr>
            <a:r>
              <a:rPr lang="en-US" sz="2200" dirty="0">
                <a:solidFill>
                  <a:schemeClr val="bg1"/>
                </a:solidFill>
              </a:rPr>
              <a:t>The university for Alaska</a:t>
            </a:r>
          </a:p>
          <a:p>
            <a:pPr>
              <a:buClr>
                <a:srgbClr val="FFFF00"/>
              </a:buClr>
            </a:pPr>
            <a:r>
              <a:rPr lang="en-US" sz="2200" dirty="0">
                <a:solidFill>
                  <a:schemeClr val="bg1"/>
                </a:solidFill>
              </a:rPr>
              <a:t>Changing one life changes Alaska's future</a:t>
            </a:r>
          </a:p>
          <a:p>
            <a:pPr>
              <a:buClr>
                <a:srgbClr val="FFFF00"/>
              </a:buClr>
            </a:pPr>
            <a:r>
              <a:rPr lang="en-US" sz="2200" dirty="0">
                <a:solidFill>
                  <a:schemeClr val="bg1"/>
                </a:solidFill>
              </a:rPr>
              <a:t>Inclusivity</a:t>
            </a:r>
          </a:p>
          <a:p>
            <a:pPr>
              <a:buClr>
                <a:srgbClr val="FFFF00"/>
              </a:buClr>
            </a:pPr>
            <a:r>
              <a:rPr lang="en-US" sz="2200" dirty="0">
                <a:solidFill>
                  <a:schemeClr val="bg1"/>
                </a:solidFill>
              </a:rPr>
              <a:t>Education for ALL Alaskans</a:t>
            </a:r>
          </a:p>
          <a:p>
            <a:pPr marL="0" indent="0">
              <a:buClr>
                <a:srgbClr val="FFFF00"/>
              </a:buClr>
              <a:buNone/>
            </a:pPr>
            <a:endParaRPr lang="en-US" sz="700" b="1" dirty="0">
              <a:solidFill>
                <a:schemeClr val="bg1"/>
              </a:solidFill>
            </a:endParaRPr>
          </a:p>
          <a:p>
            <a:pPr marL="0" indent="0">
              <a:buClr>
                <a:srgbClr val="FFFF00"/>
              </a:buClr>
              <a:buNone/>
            </a:pPr>
            <a:r>
              <a:rPr lang="en-US" sz="2200" b="1" i="1" u="sng" dirty="0">
                <a:solidFill>
                  <a:schemeClr val="bg1"/>
                </a:solidFill>
              </a:rPr>
              <a:t>Structure (n=11)</a:t>
            </a:r>
          </a:p>
          <a:p>
            <a:pPr>
              <a:buClr>
                <a:srgbClr val="FFFF00"/>
              </a:buClr>
            </a:pPr>
            <a:r>
              <a:rPr lang="en-US" sz="2200" dirty="0">
                <a:solidFill>
                  <a:schemeClr val="bg1"/>
                </a:solidFill>
              </a:rPr>
              <a:t>Things would line up from K-12 to Higher Ed to employment for all Alaskans</a:t>
            </a:r>
          </a:p>
          <a:p>
            <a:pPr>
              <a:buClr>
                <a:srgbClr val="FFFF00"/>
              </a:buClr>
            </a:pPr>
            <a:r>
              <a:rPr lang="en-US" sz="2200" dirty="0">
                <a:solidFill>
                  <a:schemeClr val="bg1"/>
                </a:solidFill>
              </a:rPr>
              <a:t>The UA of the future cannot be built by carpenters trained in the past. The UA of the future can only be built by builders trained for tomorrow.</a:t>
            </a:r>
          </a:p>
          <a:p>
            <a:pPr>
              <a:buClr>
                <a:srgbClr val="FFFF00"/>
              </a:buClr>
            </a:pPr>
            <a:r>
              <a:rPr lang="en-US" sz="2200" dirty="0">
                <a:solidFill>
                  <a:schemeClr val="bg1"/>
                </a:solidFill>
              </a:rPr>
              <a:t>Competition and decentralized decision making</a:t>
            </a:r>
          </a:p>
          <a:p>
            <a:pPr>
              <a:buClr>
                <a:srgbClr val="FFFF00"/>
              </a:buClr>
            </a:pPr>
            <a:r>
              <a:rPr lang="en-US" sz="2200" dirty="0">
                <a:solidFill>
                  <a:schemeClr val="bg1"/>
                </a:solidFill>
              </a:rPr>
              <a:t>Multiple pathways to success</a:t>
            </a:r>
          </a:p>
          <a:p>
            <a:pPr>
              <a:buClr>
                <a:srgbClr val="FFFF00"/>
              </a:buClr>
            </a:pPr>
            <a:endParaRPr lang="en-US" sz="2200" dirty="0">
              <a:solidFill>
                <a:schemeClr val="bg1"/>
              </a:solidFill>
            </a:endParaRPr>
          </a:p>
          <a:p>
            <a:pPr>
              <a:buClr>
                <a:srgbClr val="FFFF00"/>
              </a:buClr>
            </a:pPr>
            <a:endParaRPr lang="en-US" sz="2200" dirty="0">
              <a:solidFill>
                <a:schemeClr val="bg1"/>
              </a:solidFill>
            </a:endParaRPr>
          </a:p>
        </p:txBody>
      </p:sp>
      <p:sp>
        <p:nvSpPr>
          <p:cNvPr id="11" name="TextBox 10"/>
          <p:cNvSpPr txBox="1"/>
          <p:nvPr/>
        </p:nvSpPr>
        <p:spPr>
          <a:xfrm>
            <a:off x="8634714" y="6643869"/>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Tree>
    <p:extLst>
      <p:ext uri="{BB962C8B-B14F-4D97-AF65-F5344CB8AC3E}">
        <p14:creationId xmlns:p14="http://schemas.microsoft.com/office/powerpoint/2010/main" val="35563307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6282" y="0"/>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292" y="37910"/>
            <a:ext cx="12197292" cy="6835415"/>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0" y="1"/>
            <a:ext cx="12203575" cy="8639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43417"/>
            <a:ext cx="11454063" cy="461665"/>
          </a:xfrm>
          <a:prstGeom prst="rect">
            <a:avLst/>
          </a:prstGeom>
        </p:spPr>
        <p:txBody>
          <a:bodyPr wrap="square">
            <a:spAutoFit/>
          </a:bodyPr>
          <a:lstStyle/>
          <a:p>
            <a:r>
              <a:rPr lang="en-US" sz="2400" b="1" dirty="0">
                <a:solidFill>
                  <a:schemeClr val="bg1"/>
                </a:solidFill>
              </a:rPr>
              <a:t>Phrase or metaphor </a:t>
            </a:r>
            <a:r>
              <a:rPr lang="en-US" sz="2400" i="1" dirty="0">
                <a:solidFill>
                  <a:schemeClr val="bg1"/>
                </a:solidFill>
              </a:rPr>
              <a:t>(cont.)</a:t>
            </a:r>
            <a:endParaRPr lang="en-US" sz="2400" dirty="0">
              <a:solidFill>
                <a:schemeClr val="bg1"/>
              </a:solidFill>
            </a:endParaRPr>
          </a:p>
        </p:txBody>
      </p:sp>
      <p:sp>
        <p:nvSpPr>
          <p:cNvPr id="5" name="Content Placeholder 4">
            <a:extLst>
              <a:ext uri="{FF2B5EF4-FFF2-40B4-BE49-F238E27FC236}">
                <a16:creationId xmlns:a16="http://schemas.microsoft.com/office/drawing/2014/main" xmlns="" id="{61DA8A74-6187-3545-8E59-4F15DD98C99F}"/>
              </a:ext>
            </a:extLst>
          </p:cNvPr>
          <p:cNvSpPr>
            <a:spLocks noGrp="1"/>
          </p:cNvSpPr>
          <p:nvPr>
            <p:ph sz="half" idx="1"/>
          </p:nvPr>
        </p:nvSpPr>
        <p:spPr>
          <a:xfrm>
            <a:off x="256673" y="969496"/>
            <a:ext cx="5693553" cy="5888503"/>
          </a:xfrm>
          <a:noFill/>
        </p:spPr>
        <p:txBody>
          <a:bodyPr>
            <a:normAutofit lnSpcReduction="10000"/>
          </a:bodyPr>
          <a:lstStyle/>
          <a:p>
            <a:pPr marL="0" indent="0">
              <a:buNone/>
            </a:pPr>
            <a:r>
              <a:rPr lang="en-US" sz="2200" b="1" i="1" u="sng" dirty="0"/>
              <a:t>Concerns (n=7)</a:t>
            </a:r>
          </a:p>
          <a:p>
            <a:r>
              <a:rPr lang="en-US" sz="2200" dirty="0"/>
              <a:t>A near impossible vision</a:t>
            </a:r>
          </a:p>
          <a:p>
            <a:r>
              <a:rPr lang="en-US" sz="2200" dirty="0"/>
              <a:t>Not the Titanic - I struggle for a positive metaphor for the vision, so let's say we all know the long process of mistakes and false assumptions that led to the loss of life and the un-egalitarian nature of that tragedy. I hope UAF/UA doesn't sink.</a:t>
            </a:r>
          </a:p>
          <a:p>
            <a:r>
              <a:rPr lang="en-US" sz="2200" dirty="0"/>
              <a:t>A tough nut to crack.</a:t>
            </a:r>
          </a:p>
          <a:p>
            <a:r>
              <a:rPr lang="en-US" sz="2200" dirty="0"/>
              <a:t>Stop stumbling over our own shoelaces and get it done</a:t>
            </a:r>
          </a:p>
          <a:p>
            <a:r>
              <a:rPr lang="en-US" sz="2200" dirty="0"/>
              <a:t>Alaska needs a shared vision... period. Too much undervaluing of the importance of higher education and lack of understanding regarding its role in economic development.</a:t>
            </a:r>
          </a:p>
          <a:p>
            <a:r>
              <a:rPr lang="en-US" sz="2200" dirty="0"/>
              <a:t>Alaska is not as unique as you think it is. Look at Louisiana.</a:t>
            </a:r>
          </a:p>
          <a:p>
            <a:endParaRPr lang="en-US" sz="2200" dirty="0"/>
          </a:p>
          <a:p>
            <a:endParaRPr lang="en-US" sz="2200" dirty="0"/>
          </a:p>
        </p:txBody>
      </p:sp>
      <p:sp>
        <p:nvSpPr>
          <p:cNvPr id="6" name="Content Placeholder 5">
            <a:extLst>
              <a:ext uri="{FF2B5EF4-FFF2-40B4-BE49-F238E27FC236}">
                <a16:creationId xmlns:a16="http://schemas.microsoft.com/office/drawing/2014/main" xmlns="" id="{29F950DE-62AD-8D43-BAD7-5E445F099DE6}"/>
              </a:ext>
            </a:extLst>
          </p:cNvPr>
          <p:cNvSpPr txBox="1">
            <a:spLocks/>
          </p:cNvSpPr>
          <p:nvPr/>
        </p:nvSpPr>
        <p:spPr>
          <a:xfrm>
            <a:off x="6172200" y="969496"/>
            <a:ext cx="5538536" cy="5888503"/>
          </a:xfrm>
          <a:prstGeom prst="rect">
            <a:avLst/>
          </a:prstGeom>
        </p:spPr>
        <p:txBody>
          <a:bodyPr>
            <a:normAutofit/>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FF00"/>
              </a:buClr>
              <a:buNone/>
            </a:pPr>
            <a:r>
              <a:rPr lang="en-US" sz="2200" b="1" i="1" u="sng" dirty="0">
                <a:solidFill>
                  <a:schemeClr val="bg1"/>
                </a:solidFill>
              </a:rPr>
              <a:t>Other (n=12)</a:t>
            </a:r>
          </a:p>
          <a:p>
            <a:pPr>
              <a:buClr>
                <a:srgbClr val="FFFF00"/>
              </a:buClr>
            </a:pPr>
            <a:r>
              <a:rPr lang="en-US" sz="2200" dirty="0">
                <a:solidFill>
                  <a:schemeClr val="bg1"/>
                </a:solidFill>
              </a:rPr>
              <a:t>Instill desire</a:t>
            </a:r>
          </a:p>
          <a:p>
            <a:pPr>
              <a:buClr>
                <a:srgbClr val="FFFF00"/>
              </a:buClr>
            </a:pPr>
            <a:r>
              <a:rPr lang="en-US" sz="2200" dirty="0">
                <a:solidFill>
                  <a:schemeClr val="bg1"/>
                </a:solidFill>
              </a:rPr>
              <a:t>'Higher' education is just a label and not a judgement. The university is where questions are answered and new things/ideas are learned. Higher or lower? All learning is valued and supported.</a:t>
            </a:r>
          </a:p>
          <a:p>
            <a:pPr>
              <a:buClr>
                <a:srgbClr val="FFFF00"/>
              </a:buClr>
            </a:pPr>
            <a:r>
              <a:rPr lang="en-US" sz="2200" dirty="0">
                <a:solidFill>
                  <a:schemeClr val="bg1"/>
                </a:solidFill>
              </a:rPr>
              <a:t>We have the opportunity to establish a whole new model for a lifetime continuum of learning for our people. We will never serve EVERY student, we will never educate EVERY leader, we will not provide 100% of Alaska's workforce. We CAN make sure we meet students where they are, maintain open access, focus on areas of excellence and grow those, be strategic in our decision making.</a:t>
            </a:r>
          </a:p>
        </p:txBody>
      </p:sp>
      <p:sp>
        <p:nvSpPr>
          <p:cNvPr id="11" name="TextBox 10"/>
          <p:cNvSpPr txBox="1"/>
          <p:nvPr/>
        </p:nvSpPr>
        <p:spPr>
          <a:xfrm>
            <a:off x="8634714" y="6643869"/>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Tree>
    <p:extLst>
      <p:ext uri="{BB962C8B-B14F-4D97-AF65-F5344CB8AC3E}">
        <p14:creationId xmlns:p14="http://schemas.microsoft.com/office/powerpoint/2010/main" val="25820075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6282" y="0"/>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22586"/>
            <a:ext cx="12192000" cy="6835415"/>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0" y="1"/>
            <a:ext cx="12203575" cy="8639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31695"/>
            <a:ext cx="11454063" cy="830997"/>
          </a:xfrm>
          <a:prstGeom prst="rect">
            <a:avLst/>
          </a:prstGeom>
        </p:spPr>
        <p:txBody>
          <a:bodyPr wrap="square">
            <a:spAutoFit/>
          </a:bodyPr>
          <a:lstStyle/>
          <a:p>
            <a:r>
              <a:rPr lang="en-US" sz="2400" dirty="0">
                <a:solidFill>
                  <a:schemeClr val="bg1"/>
                </a:solidFill>
              </a:rPr>
              <a:t>Please use one sentence to summarize what would constitute </a:t>
            </a:r>
            <a:r>
              <a:rPr lang="en-US" sz="2400" b="1" dirty="0">
                <a:solidFill>
                  <a:schemeClr val="bg1"/>
                </a:solidFill>
              </a:rPr>
              <a:t>long-term success </a:t>
            </a:r>
            <a:r>
              <a:rPr lang="en-US" sz="2400" dirty="0">
                <a:solidFill>
                  <a:schemeClr val="bg1"/>
                </a:solidFill>
              </a:rPr>
              <a:t>for an initiative in which higher education helps to build the Alaska of the Future.</a:t>
            </a:r>
          </a:p>
        </p:txBody>
      </p:sp>
      <p:sp>
        <p:nvSpPr>
          <p:cNvPr id="5" name="Content Placeholder 4">
            <a:extLst>
              <a:ext uri="{FF2B5EF4-FFF2-40B4-BE49-F238E27FC236}">
                <a16:creationId xmlns:a16="http://schemas.microsoft.com/office/drawing/2014/main" xmlns="" id="{6E0FFD96-94CA-F64C-84E4-DC0335863626}"/>
              </a:ext>
            </a:extLst>
          </p:cNvPr>
          <p:cNvSpPr>
            <a:spLocks noGrp="1"/>
          </p:cNvSpPr>
          <p:nvPr>
            <p:ph sz="half" idx="1"/>
          </p:nvPr>
        </p:nvSpPr>
        <p:spPr>
          <a:xfrm>
            <a:off x="256673" y="1073426"/>
            <a:ext cx="5602707" cy="5784573"/>
          </a:xfrm>
          <a:noFill/>
        </p:spPr>
        <p:txBody>
          <a:bodyPr>
            <a:normAutofit lnSpcReduction="10000"/>
          </a:bodyPr>
          <a:lstStyle/>
          <a:p>
            <a:pPr marL="0" indent="0">
              <a:lnSpc>
                <a:spcPct val="100000"/>
              </a:lnSpc>
              <a:buNone/>
            </a:pPr>
            <a:r>
              <a:rPr lang="en-US" sz="2200" b="1" i="1" u="sng" dirty="0"/>
              <a:t>Building Societal Capability (n=26)</a:t>
            </a:r>
          </a:p>
          <a:p>
            <a:pPr>
              <a:lnSpc>
                <a:spcPct val="100000"/>
              </a:lnSpc>
            </a:pPr>
            <a:r>
              <a:rPr lang="en-US" sz="2200" dirty="0"/>
              <a:t>Cultivating a thriving Alaskan citizenry capacitated by a rich educational experience</a:t>
            </a:r>
          </a:p>
          <a:p>
            <a:pPr>
              <a:lnSpc>
                <a:spcPct val="100000"/>
              </a:lnSpc>
            </a:pPr>
            <a:r>
              <a:rPr lang="en-US" sz="2200" dirty="0"/>
              <a:t>Equipping citizens with knowledge, critical thinking, and resourcefulness</a:t>
            </a:r>
          </a:p>
          <a:p>
            <a:pPr>
              <a:lnSpc>
                <a:spcPct val="100000"/>
              </a:lnSpc>
            </a:pPr>
            <a:r>
              <a:rPr lang="en-US" sz="2200" dirty="0"/>
              <a:t>An informed populace will make the best decisions to guide Alaska's growth and development for the future.</a:t>
            </a:r>
          </a:p>
          <a:p>
            <a:pPr>
              <a:lnSpc>
                <a:spcPct val="100000"/>
              </a:lnSpc>
            </a:pPr>
            <a:r>
              <a:rPr lang="en-US" sz="2200" dirty="0"/>
              <a:t>The people, land, and animals are healthy and a diversified sustainable economy provides for future generations</a:t>
            </a:r>
          </a:p>
          <a:p>
            <a:pPr>
              <a:lnSpc>
                <a:spcPct val="100000"/>
              </a:lnSpc>
            </a:pPr>
            <a:r>
              <a:rPr lang="en-US" sz="2200" dirty="0"/>
              <a:t>Empowering Alaskans to build healthy, vibrant, and sustainable communities</a:t>
            </a:r>
          </a:p>
          <a:p>
            <a:pPr>
              <a:lnSpc>
                <a:spcPct val="100000"/>
              </a:lnSpc>
            </a:pPr>
            <a:r>
              <a:rPr lang="en-US" sz="2200" dirty="0"/>
              <a:t>Alaska becomes the jewel of the American Republic.</a:t>
            </a:r>
          </a:p>
          <a:p>
            <a:pPr>
              <a:lnSpc>
                <a:spcPct val="100000"/>
              </a:lnSpc>
            </a:pPr>
            <a:endParaRPr lang="en-US" sz="2200" dirty="0"/>
          </a:p>
          <a:p>
            <a:pPr>
              <a:lnSpc>
                <a:spcPct val="100000"/>
              </a:lnSpc>
            </a:pPr>
            <a:endParaRPr lang="en-US" sz="2200" dirty="0"/>
          </a:p>
          <a:p>
            <a:pPr>
              <a:lnSpc>
                <a:spcPct val="100000"/>
              </a:lnSpc>
            </a:pPr>
            <a:endParaRPr lang="en-US" sz="2200" dirty="0"/>
          </a:p>
        </p:txBody>
      </p:sp>
      <p:sp>
        <p:nvSpPr>
          <p:cNvPr id="6" name="Content Placeholder 5">
            <a:extLst>
              <a:ext uri="{FF2B5EF4-FFF2-40B4-BE49-F238E27FC236}">
                <a16:creationId xmlns:a16="http://schemas.microsoft.com/office/drawing/2014/main" xmlns="" id="{7A13CF76-A4D1-7847-BDE5-FB574567647B}"/>
              </a:ext>
            </a:extLst>
          </p:cNvPr>
          <p:cNvSpPr txBox="1">
            <a:spLocks/>
          </p:cNvSpPr>
          <p:nvPr/>
        </p:nvSpPr>
        <p:spPr>
          <a:xfrm>
            <a:off x="6172200" y="1073426"/>
            <a:ext cx="5538536" cy="5784573"/>
          </a:xfrm>
          <a:prstGeom prst="rect">
            <a:avLst/>
          </a:prstGeom>
        </p:spPr>
        <p:txBody>
          <a:bodyPr>
            <a:normAutofit/>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FFFF00"/>
              </a:buClr>
              <a:buNone/>
            </a:pPr>
            <a:r>
              <a:rPr lang="en-US" sz="2200" b="1" i="1" u="sng" dirty="0">
                <a:solidFill>
                  <a:schemeClr val="bg1"/>
                </a:solidFill>
              </a:rPr>
              <a:t>The University for Alaska (n=24)</a:t>
            </a:r>
          </a:p>
          <a:p>
            <a:pPr>
              <a:lnSpc>
                <a:spcPct val="100000"/>
              </a:lnSpc>
              <a:buClr>
                <a:srgbClr val="FFFF00"/>
              </a:buClr>
            </a:pPr>
            <a:r>
              <a:rPr lang="en-US" sz="2200" dirty="0">
                <a:solidFill>
                  <a:schemeClr val="bg1"/>
                </a:solidFill>
              </a:rPr>
              <a:t>UA would be viewed as the University for Alaska - not the University of Alaska.</a:t>
            </a:r>
          </a:p>
          <a:p>
            <a:pPr>
              <a:lnSpc>
                <a:spcPct val="100000"/>
              </a:lnSpc>
              <a:buClr>
                <a:srgbClr val="FFFF00"/>
              </a:buClr>
            </a:pPr>
            <a:r>
              <a:rPr lang="en-US" sz="2200" dirty="0">
                <a:solidFill>
                  <a:schemeClr val="bg1"/>
                </a:solidFill>
              </a:rPr>
              <a:t>The University of Alaska is the top choice of Alaskans for getting an education, conducting research, and hiring employees</a:t>
            </a:r>
          </a:p>
          <a:p>
            <a:pPr>
              <a:lnSpc>
                <a:spcPct val="100000"/>
              </a:lnSpc>
              <a:buClr>
                <a:srgbClr val="FFFF00"/>
              </a:buClr>
            </a:pPr>
            <a:r>
              <a:rPr lang="en-US" sz="2200" dirty="0">
                <a:solidFill>
                  <a:schemeClr val="bg1"/>
                </a:solidFill>
              </a:rPr>
              <a:t>UA is the "go to" institution for Alaska.</a:t>
            </a:r>
          </a:p>
          <a:p>
            <a:pPr>
              <a:lnSpc>
                <a:spcPct val="100000"/>
              </a:lnSpc>
              <a:buClr>
                <a:srgbClr val="FFFF00"/>
              </a:buClr>
            </a:pPr>
            <a:r>
              <a:rPr lang="en-US" sz="2200" dirty="0">
                <a:solidFill>
                  <a:schemeClr val="bg1"/>
                </a:solidFill>
              </a:rPr>
              <a:t>The University of Alaska is a trusted thought leader and catalyst for the strategic growth and diversification of Alaska's economy.</a:t>
            </a:r>
          </a:p>
          <a:p>
            <a:pPr>
              <a:lnSpc>
                <a:spcPct val="100000"/>
              </a:lnSpc>
              <a:buClr>
                <a:srgbClr val="FFFF00"/>
              </a:buClr>
            </a:pPr>
            <a:r>
              <a:rPr lang="en-US" sz="2200" dirty="0">
                <a:solidFill>
                  <a:schemeClr val="bg1"/>
                </a:solidFill>
              </a:rPr>
              <a:t>UA is a high-quality educational choice, known for its ease of access, commitment to a great student experience, and ability to educate and train students for the economy of the future.</a:t>
            </a:r>
          </a:p>
          <a:p>
            <a:pPr>
              <a:buClr>
                <a:srgbClr val="FFFF00"/>
              </a:buClr>
            </a:pPr>
            <a:endParaRPr lang="en-US" sz="2200" dirty="0">
              <a:solidFill>
                <a:schemeClr val="bg1"/>
              </a:solidFill>
            </a:endParaRPr>
          </a:p>
          <a:p>
            <a:pPr>
              <a:buClr>
                <a:srgbClr val="FFFF00"/>
              </a:buClr>
            </a:pPr>
            <a:endParaRPr lang="en-US" sz="2200" dirty="0">
              <a:solidFill>
                <a:schemeClr val="bg1"/>
              </a:solidFill>
            </a:endParaRPr>
          </a:p>
          <a:p>
            <a:pPr>
              <a:buClr>
                <a:srgbClr val="FFFF00"/>
              </a:buClr>
            </a:pPr>
            <a:endParaRPr lang="en-US" sz="2200" dirty="0">
              <a:solidFill>
                <a:schemeClr val="bg1"/>
              </a:solidFill>
            </a:endParaRPr>
          </a:p>
          <a:p>
            <a:pPr>
              <a:buClr>
                <a:srgbClr val="FFFF00"/>
              </a:buClr>
            </a:pPr>
            <a:endParaRPr lang="en-US" sz="2200" dirty="0">
              <a:solidFill>
                <a:schemeClr val="bg1"/>
              </a:solidFill>
            </a:endParaRPr>
          </a:p>
        </p:txBody>
      </p:sp>
      <p:sp>
        <p:nvSpPr>
          <p:cNvPr id="11" name="TextBox 10"/>
          <p:cNvSpPr txBox="1"/>
          <p:nvPr/>
        </p:nvSpPr>
        <p:spPr>
          <a:xfrm>
            <a:off x="8634714" y="6643869"/>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Tree>
    <p:extLst>
      <p:ext uri="{BB962C8B-B14F-4D97-AF65-F5344CB8AC3E}">
        <p14:creationId xmlns:p14="http://schemas.microsoft.com/office/powerpoint/2010/main" val="31988016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6282" y="0"/>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22586"/>
            <a:ext cx="12192000" cy="6835415"/>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0" y="1"/>
            <a:ext cx="12203575" cy="8639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59610"/>
            <a:ext cx="11454063" cy="461665"/>
          </a:xfrm>
          <a:prstGeom prst="rect">
            <a:avLst/>
          </a:prstGeom>
        </p:spPr>
        <p:txBody>
          <a:bodyPr wrap="square">
            <a:spAutoFit/>
          </a:bodyPr>
          <a:lstStyle/>
          <a:p>
            <a:r>
              <a:rPr lang="en-US" sz="2400" b="1" dirty="0">
                <a:solidFill>
                  <a:schemeClr val="bg1"/>
                </a:solidFill>
              </a:rPr>
              <a:t>long-term success </a:t>
            </a:r>
            <a:r>
              <a:rPr lang="en-US" sz="2400" i="1" dirty="0">
                <a:solidFill>
                  <a:schemeClr val="bg1"/>
                </a:solidFill>
              </a:rPr>
              <a:t>(cont.)</a:t>
            </a:r>
            <a:endParaRPr lang="en-US" sz="2400" dirty="0">
              <a:solidFill>
                <a:schemeClr val="bg1"/>
              </a:solidFill>
            </a:endParaRPr>
          </a:p>
        </p:txBody>
      </p:sp>
      <p:sp>
        <p:nvSpPr>
          <p:cNvPr id="5" name="Content Placeholder 4">
            <a:extLst>
              <a:ext uri="{FF2B5EF4-FFF2-40B4-BE49-F238E27FC236}">
                <a16:creationId xmlns:a16="http://schemas.microsoft.com/office/drawing/2014/main" xmlns="" id="{6E0FFD96-94CA-F64C-84E4-DC0335863626}"/>
              </a:ext>
            </a:extLst>
          </p:cNvPr>
          <p:cNvSpPr>
            <a:spLocks noGrp="1"/>
          </p:cNvSpPr>
          <p:nvPr>
            <p:ph sz="half" idx="1"/>
          </p:nvPr>
        </p:nvSpPr>
        <p:spPr>
          <a:xfrm>
            <a:off x="256673" y="1151468"/>
            <a:ext cx="5602707" cy="5706532"/>
          </a:xfrm>
          <a:noFill/>
        </p:spPr>
        <p:txBody>
          <a:bodyPr>
            <a:normAutofit/>
          </a:bodyPr>
          <a:lstStyle/>
          <a:p>
            <a:pPr marL="0" indent="0">
              <a:buNone/>
            </a:pPr>
            <a:r>
              <a:rPr lang="en-US" sz="2200" b="1" i="1" u="sng" dirty="0"/>
              <a:t>Economic Growth (n=23)</a:t>
            </a:r>
          </a:p>
          <a:p>
            <a:r>
              <a:rPr lang="en-US" sz="2200" dirty="0"/>
              <a:t>A state in which higher education is the backbone for innovation, leadership, and a robust economy.</a:t>
            </a:r>
          </a:p>
          <a:p>
            <a:r>
              <a:rPr lang="en-US" sz="2200" dirty="0"/>
              <a:t>Highly educated workforce in modern fields producing diversified revenues for the state.</a:t>
            </a:r>
          </a:p>
          <a:p>
            <a:r>
              <a:rPr lang="en-US" sz="2200" dirty="0"/>
              <a:t>A workforce equipped to contribute to a vibrant, endogenous technology sector with national reach.</a:t>
            </a:r>
          </a:p>
          <a:p>
            <a:r>
              <a:rPr lang="en-US" sz="2200" dirty="0"/>
              <a:t>New businesses, led by a young and educated workforce, have helped Alaska diversify its revenue stream so the state is no longer dependent on oil revenue, the Federal government or the Permanent Fund to finance state government.</a:t>
            </a:r>
          </a:p>
          <a:p>
            <a:endParaRPr lang="en-US" sz="2200" dirty="0"/>
          </a:p>
          <a:p>
            <a:pPr>
              <a:lnSpc>
                <a:spcPct val="100000"/>
              </a:lnSpc>
            </a:pPr>
            <a:endParaRPr lang="en-US" sz="2200" dirty="0"/>
          </a:p>
          <a:p>
            <a:pPr>
              <a:lnSpc>
                <a:spcPct val="100000"/>
              </a:lnSpc>
            </a:pPr>
            <a:endParaRPr lang="en-US" sz="2200" dirty="0"/>
          </a:p>
        </p:txBody>
      </p:sp>
      <p:sp>
        <p:nvSpPr>
          <p:cNvPr id="6" name="Content Placeholder 5">
            <a:extLst>
              <a:ext uri="{FF2B5EF4-FFF2-40B4-BE49-F238E27FC236}">
                <a16:creationId xmlns:a16="http://schemas.microsoft.com/office/drawing/2014/main" xmlns="" id="{7A13CF76-A4D1-7847-BDE5-FB574567647B}"/>
              </a:ext>
            </a:extLst>
          </p:cNvPr>
          <p:cNvSpPr txBox="1">
            <a:spLocks/>
          </p:cNvSpPr>
          <p:nvPr/>
        </p:nvSpPr>
        <p:spPr>
          <a:xfrm>
            <a:off x="6172200" y="1151468"/>
            <a:ext cx="5538536" cy="5706532"/>
          </a:xfrm>
          <a:prstGeom prst="rect">
            <a:avLst/>
          </a:prstGeom>
        </p:spPr>
        <p:txBody>
          <a:bodyPr>
            <a:normAutofit/>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FF00"/>
              </a:buClr>
              <a:buNone/>
            </a:pPr>
            <a:r>
              <a:rPr lang="en-US" sz="2200" b="1" i="1" u="sng" dirty="0">
                <a:solidFill>
                  <a:schemeClr val="bg1"/>
                </a:solidFill>
              </a:rPr>
              <a:t>Student Opportunity and Success (n=21)</a:t>
            </a:r>
          </a:p>
          <a:p>
            <a:pPr>
              <a:buClr>
                <a:srgbClr val="FFFF00"/>
              </a:buClr>
            </a:pPr>
            <a:r>
              <a:rPr lang="en-US" sz="2200" dirty="0">
                <a:solidFill>
                  <a:schemeClr val="bg1"/>
                </a:solidFill>
              </a:rPr>
              <a:t>Every kid who said in high school that they wanted to go to college actually did, and graduated with a degree</a:t>
            </a:r>
          </a:p>
          <a:p>
            <a:pPr>
              <a:buClr>
                <a:srgbClr val="FFFF00"/>
              </a:buClr>
            </a:pPr>
            <a:r>
              <a:rPr lang="en-US" sz="2200" dirty="0">
                <a:solidFill>
                  <a:schemeClr val="bg1"/>
                </a:solidFill>
              </a:rPr>
              <a:t>Graduation rates commensurate with student interests </a:t>
            </a:r>
          </a:p>
          <a:p>
            <a:pPr>
              <a:buClr>
                <a:srgbClr val="FFFF00"/>
              </a:buClr>
            </a:pPr>
            <a:r>
              <a:rPr lang="en-US" sz="2200" dirty="0">
                <a:solidFill>
                  <a:schemeClr val="bg1"/>
                </a:solidFill>
              </a:rPr>
              <a:t>Education paves the path to life-long success and happiness</a:t>
            </a:r>
          </a:p>
          <a:p>
            <a:pPr>
              <a:buClr>
                <a:srgbClr val="FFFF00"/>
              </a:buClr>
            </a:pPr>
            <a:r>
              <a:rPr lang="en-US" sz="2200" dirty="0">
                <a:solidFill>
                  <a:schemeClr val="bg1"/>
                </a:solidFill>
              </a:rPr>
              <a:t>The number of Alaskans with post secondary education or training would double over the next 10-20 years.</a:t>
            </a:r>
          </a:p>
          <a:p>
            <a:pPr>
              <a:buClr>
                <a:srgbClr val="FFFF00"/>
              </a:buClr>
            </a:pPr>
            <a:r>
              <a:rPr lang="en-US" sz="2200" dirty="0">
                <a:solidFill>
                  <a:schemeClr val="bg1"/>
                </a:solidFill>
              </a:rPr>
              <a:t>Success will be when students have the opportunity to go onto college, apprenticeship, and choose a meaningful career.</a:t>
            </a:r>
          </a:p>
          <a:p>
            <a:pPr marL="0" indent="0">
              <a:buClr>
                <a:srgbClr val="FFFF00"/>
              </a:buClr>
              <a:buNone/>
            </a:pPr>
            <a:endParaRPr lang="en-US" sz="700" dirty="0">
              <a:solidFill>
                <a:schemeClr val="bg1"/>
              </a:solidFill>
            </a:endParaRPr>
          </a:p>
          <a:p>
            <a:pPr>
              <a:buClr>
                <a:srgbClr val="FFFF00"/>
              </a:buClr>
            </a:pPr>
            <a:endParaRPr lang="en-US" sz="2200" dirty="0">
              <a:solidFill>
                <a:schemeClr val="bg1"/>
              </a:solidFill>
            </a:endParaRPr>
          </a:p>
          <a:p>
            <a:pPr>
              <a:buClr>
                <a:srgbClr val="FFFF00"/>
              </a:buClr>
            </a:pPr>
            <a:endParaRPr lang="en-US" sz="2200" dirty="0">
              <a:solidFill>
                <a:schemeClr val="bg1"/>
              </a:solidFill>
            </a:endParaRPr>
          </a:p>
          <a:p>
            <a:pPr>
              <a:buClr>
                <a:srgbClr val="FFFF00"/>
              </a:buClr>
            </a:pPr>
            <a:endParaRPr lang="en-US" sz="2200" dirty="0">
              <a:solidFill>
                <a:schemeClr val="bg1"/>
              </a:solidFill>
            </a:endParaRPr>
          </a:p>
          <a:p>
            <a:pPr>
              <a:buClr>
                <a:srgbClr val="FFFF00"/>
              </a:buClr>
            </a:pPr>
            <a:endParaRPr lang="en-US" sz="2200" dirty="0">
              <a:solidFill>
                <a:schemeClr val="bg1"/>
              </a:solidFill>
            </a:endParaRPr>
          </a:p>
          <a:p>
            <a:pPr>
              <a:buClr>
                <a:srgbClr val="FFFF00"/>
              </a:buClr>
            </a:pPr>
            <a:endParaRPr lang="en-US" sz="2200" dirty="0">
              <a:solidFill>
                <a:schemeClr val="bg1"/>
              </a:solidFill>
            </a:endParaRPr>
          </a:p>
          <a:p>
            <a:pPr marL="0" indent="0">
              <a:buClr>
                <a:srgbClr val="FFFF00"/>
              </a:buClr>
              <a:buNone/>
            </a:pPr>
            <a:endParaRPr lang="en-US" sz="2200" b="1" dirty="0">
              <a:solidFill>
                <a:schemeClr val="bg1"/>
              </a:solidFill>
            </a:endParaRPr>
          </a:p>
          <a:p>
            <a:pPr>
              <a:buClr>
                <a:srgbClr val="FFFF00"/>
              </a:buClr>
            </a:pPr>
            <a:endParaRPr lang="en-US" sz="2200" dirty="0">
              <a:solidFill>
                <a:schemeClr val="bg1"/>
              </a:solidFill>
            </a:endParaRPr>
          </a:p>
          <a:p>
            <a:pPr>
              <a:buClr>
                <a:srgbClr val="FFFF00"/>
              </a:buClr>
            </a:pPr>
            <a:endParaRPr lang="en-US" sz="2200" dirty="0">
              <a:solidFill>
                <a:schemeClr val="bg1"/>
              </a:solidFill>
            </a:endParaRPr>
          </a:p>
          <a:p>
            <a:pPr>
              <a:buClr>
                <a:srgbClr val="FFFF00"/>
              </a:buClr>
            </a:pPr>
            <a:endParaRPr lang="en-US" sz="2200" dirty="0">
              <a:solidFill>
                <a:schemeClr val="bg1"/>
              </a:solidFill>
            </a:endParaRPr>
          </a:p>
        </p:txBody>
      </p:sp>
      <p:sp>
        <p:nvSpPr>
          <p:cNvPr id="11" name="TextBox 10"/>
          <p:cNvSpPr txBox="1"/>
          <p:nvPr/>
        </p:nvSpPr>
        <p:spPr>
          <a:xfrm>
            <a:off x="8634714" y="6643869"/>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Tree>
    <p:extLst>
      <p:ext uri="{BB962C8B-B14F-4D97-AF65-F5344CB8AC3E}">
        <p14:creationId xmlns:p14="http://schemas.microsoft.com/office/powerpoint/2010/main" val="32062050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6282" y="0"/>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22586"/>
            <a:ext cx="12192000" cy="6835415"/>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0" y="1"/>
            <a:ext cx="12203575" cy="8639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199249"/>
            <a:ext cx="11454063" cy="461665"/>
          </a:xfrm>
          <a:prstGeom prst="rect">
            <a:avLst/>
          </a:prstGeom>
        </p:spPr>
        <p:txBody>
          <a:bodyPr wrap="square">
            <a:spAutoFit/>
          </a:bodyPr>
          <a:lstStyle/>
          <a:p>
            <a:r>
              <a:rPr lang="en-US" sz="2400" b="1" dirty="0">
                <a:solidFill>
                  <a:schemeClr val="bg1"/>
                </a:solidFill>
              </a:rPr>
              <a:t>long-term success </a:t>
            </a:r>
            <a:r>
              <a:rPr lang="en-US" sz="2400" i="1" dirty="0">
                <a:solidFill>
                  <a:schemeClr val="bg1"/>
                </a:solidFill>
              </a:rPr>
              <a:t>(cont.)</a:t>
            </a:r>
            <a:endParaRPr lang="en-US" sz="2400" dirty="0">
              <a:solidFill>
                <a:schemeClr val="bg1"/>
              </a:solidFill>
            </a:endParaRPr>
          </a:p>
        </p:txBody>
      </p:sp>
      <p:sp>
        <p:nvSpPr>
          <p:cNvPr id="5" name="Content Placeholder 4">
            <a:extLst>
              <a:ext uri="{FF2B5EF4-FFF2-40B4-BE49-F238E27FC236}">
                <a16:creationId xmlns:a16="http://schemas.microsoft.com/office/drawing/2014/main" xmlns="" id="{6E0FFD96-94CA-F64C-84E4-DC0335863626}"/>
              </a:ext>
            </a:extLst>
          </p:cNvPr>
          <p:cNvSpPr>
            <a:spLocks noGrp="1"/>
          </p:cNvSpPr>
          <p:nvPr>
            <p:ph sz="half" idx="1"/>
          </p:nvPr>
        </p:nvSpPr>
        <p:spPr>
          <a:xfrm>
            <a:off x="256673" y="886574"/>
            <a:ext cx="5786318" cy="5971426"/>
          </a:xfrm>
          <a:noFill/>
        </p:spPr>
        <p:txBody>
          <a:bodyPr>
            <a:normAutofit/>
          </a:bodyPr>
          <a:lstStyle/>
          <a:p>
            <a:pPr marL="0" indent="0">
              <a:buNone/>
            </a:pPr>
            <a:r>
              <a:rPr lang="en-US" sz="2200" b="1" i="1" u="sng" dirty="0"/>
              <a:t>Excellence (n=7)</a:t>
            </a:r>
          </a:p>
          <a:p>
            <a:r>
              <a:rPr lang="en-US" sz="2200" dirty="0"/>
              <a:t>World class research/teaching faculty empowered and appreciated</a:t>
            </a:r>
          </a:p>
          <a:p>
            <a:r>
              <a:rPr lang="en-US" sz="2200" dirty="0"/>
              <a:t>A small and focused university offering is truly excellent at a national level</a:t>
            </a:r>
          </a:p>
          <a:p>
            <a:endParaRPr lang="en-US" sz="900" dirty="0"/>
          </a:p>
          <a:p>
            <a:pPr marL="0" indent="0">
              <a:lnSpc>
                <a:spcPct val="100000"/>
              </a:lnSpc>
              <a:buNone/>
            </a:pPr>
            <a:r>
              <a:rPr lang="en-US" sz="2200" b="1" i="1" u="sng" dirty="0"/>
              <a:t>Observations (n=6)</a:t>
            </a:r>
          </a:p>
          <a:p>
            <a:pPr>
              <a:lnSpc>
                <a:spcPct val="100000"/>
              </a:lnSpc>
            </a:pPr>
            <a:r>
              <a:rPr lang="en-US" sz="2200" dirty="0"/>
              <a:t>Stop undermining your own vision. Be open to change.</a:t>
            </a:r>
          </a:p>
          <a:p>
            <a:pPr>
              <a:lnSpc>
                <a:spcPct val="100000"/>
              </a:lnSpc>
            </a:pPr>
            <a:r>
              <a:rPr lang="en-US" sz="2200" dirty="0"/>
              <a:t>Continuing on the path currently set before us to determine what works and what doesn’t.</a:t>
            </a:r>
          </a:p>
          <a:p>
            <a:pPr>
              <a:lnSpc>
                <a:spcPct val="100000"/>
              </a:lnSpc>
            </a:pPr>
            <a:r>
              <a:rPr lang="en-US" sz="2200" dirty="0"/>
              <a:t>Return to the natural way that children learn (see "Life of the Inuit: A Year in the Arctic" for successful example of how children are meant to learn)</a:t>
            </a:r>
          </a:p>
          <a:p>
            <a:pPr marL="0" indent="0">
              <a:lnSpc>
                <a:spcPct val="100000"/>
              </a:lnSpc>
              <a:buNone/>
            </a:pPr>
            <a:endParaRPr lang="en-US" sz="2200" b="1" dirty="0"/>
          </a:p>
          <a:p>
            <a:pPr>
              <a:lnSpc>
                <a:spcPct val="100000"/>
              </a:lnSpc>
            </a:pPr>
            <a:endParaRPr lang="en-US" sz="2200" dirty="0"/>
          </a:p>
        </p:txBody>
      </p:sp>
      <p:sp>
        <p:nvSpPr>
          <p:cNvPr id="6" name="Content Placeholder 5">
            <a:extLst>
              <a:ext uri="{FF2B5EF4-FFF2-40B4-BE49-F238E27FC236}">
                <a16:creationId xmlns:a16="http://schemas.microsoft.com/office/drawing/2014/main" xmlns="" id="{7A13CF76-A4D1-7847-BDE5-FB574567647B}"/>
              </a:ext>
            </a:extLst>
          </p:cNvPr>
          <p:cNvSpPr txBox="1">
            <a:spLocks/>
          </p:cNvSpPr>
          <p:nvPr/>
        </p:nvSpPr>
        <p:spPr>
          <a:xfrm>
            <a:off x="6172200" y="1040652"/>
            <a:ext cx="5538536" cy="5817347"/>
          </a:xfrm>
          <a:prstGeom prst="rect">
            <a:avLst/>
          </a:prstGeom>
        </p:spPr>
        <p:txBody>
          <a:bodyPr>
            <a:normAutofit/>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FF00"/>
              </a:buClr>
              <a:buNone/>
            </a:pPr>
            <a:r>
              <a:rPr lang="en-US" sz="2200" b="1" i="1" u="sng" dirty="0">
                <a:solidFill>
                  <a:schemeClr val="bg1"/>
                </a:solidFill>
              </a:rPr>
              <a:t>Other (n=6)</a:t>
            </a:r>
          </a:p>
          <a:p>
            <a:pPr>
              <a:buClr>
                <a:srgbClr val="FFFF00"/>
              </a:buClr>
            </a:pPr>
            <a:r>
              <a:rPr lang="en-US" sz="2200" dirty="0">
                <a:solidFill>
                  <a:schemeClr val="bg1"/>
                </a:solidFill>
              </a:rPr>
              <a:t>Helping stakeholders to get over the myth of the fixed pie.</a:t>
            </a:r>
          </a:p>
          <a:p>
            <a:pPr>
              <a:buClr>
                <a:srgbClr val="FFFF00"/>
              </a:buClr>
            </a:pPr>
            <a:r>
              <a:rPr lang="en-US" sz="2200" dirty="0">
                <a:solidFill>
                  <a:schemeClr val="bg1"/>
                </a:solidFill>
              </a:rPr>
              <a:t> Not all students will go to academic higher education .. make higher education include all aspects of earning a living after high school</a:t>
            </a:r>
          </a:p>
          <a:p>
            <a:pPr>
              <a:buClr>
                <a:srgbClr val="FFFF00"/>
              </a:buClr>
            </a:pPr>
            <a:r>
              <a:rPr lang="en-US" sz="2200" dirty="0">
                <a:solidFill>
                  <a:schemeClr val="bg1"/>
                </a:solidFill>
              </a:rPr>
              <a:t>Success for an initiative in which higher education helps to build the Alaska of the future would be indicated by clear understanding in the system of what excellence is and how we sort students and faculty and administrators into or out of this category as appropriate for their learning, teaching/research/service, and leadership.</a:t>
            </a:r>
          </a:p>
          <a:p>
            <a:pPr>
              <a:buClr>
                <a:srgbClr val="FFFF00"/>
              </a:buClr>
            </a:pPr>
            <a:r>
              <a:rPr lang="en-US" sz="2200" dirty="0">
                <a:solidFill>
                  <a:schemeClr val="bg1"/>
                </a:solidFill>
              </a:rPr>
              <a:t>Unite with foresight and preserve for posterity.</a:t>
            </a:r>
          </a:p>
          <a:p>
            <a:pPr>
              <a:buClr>
                <a:srgbClr val="FFFF00"/>
              </a:buClr>
            </a:pPr>
            <a:endParaRPr lang="en-US" sz="2200" dirty="0">
              <a:solidFill>
                <a:schemeClr val="bg1"/>
              </a:solidFill>
            </a:endParaRPr>
          </a:p>
          <a:p>
            <a:pPr>
              <a:buClr>
                <a:srgbClr val="FFFF00"/>
              </a:buClr>
            </a:pPr>
            <a:endParaRPr lang="en-US" sz="2200" dirty="0">
              <a:solidFill>
                <a:schemeClr val="bg1"/>
              </a:solidFill>
            </a:endParaRPr>
          </a:p>
          <a:p>
            <a:pPr>
              <a:buClr>
                <a:srgbClr val="FFFF00"/>
              </a:buClr>
            </a:pPr>
            <a:endParaRPr lang="en-US" sz="2200" dirty="0">
              <a:solidFill>
                <a:schemeClr val="bg1"/>
              </a:solidFill>
            </a:endParaRPr>
          </a:p>
          <a:p>
            <a:pPr>
              <a:buClr>
                <a:srgbClr val="FFFF00"/>
              </a:buClr>
            </a:pPr>
            <a:endParaRPr lang="en-US" sz="2200" dirty="0">
              <a:solidFill>
                <a:schemeClr val="bg1"/>
              </a:solidFill>
            </a:endParaRPr>
          </a:p>
          <a:p>
            <a:pPr>
              <a:buClr>
                <a:srgbClr val="FFFF00"/>
              </a:buClr>
            </a:pPr>
            <a:endParaRPr lang="en-US" sz="2200" dirty="0">
              <a:solidFill>
                <a:schemeClr val="bg1"/>
              </a:solidFill>
            </a:endParaRPr>
          </a:p>
        </p:txBody>
      </p:sp>
      <p:sp>
        <p:nvSpPr>
          <p:cNvPr id="11" name="TextBox 10"/>
          <p:cNvSpPr txBox="1"/>
          <p:nvPr/>
        </p:nvSpPr>
        <p:spPr>
          <a:xfrm>
            <a:off x="8634714" y="6643869"/>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Tree>
    <p:extLst>
      <p:ext uri="{BB962C8B-B14F-4D97-AF65-F5344CB8AC3E}">
        <p14:creationId xmlns:p14="http://schemas.microsoft.com/office/powerpoint/2010/main" val="28075778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6282" y="0"/>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2396124"/>
            <a:ext cx="12192000" cy="4461877"/>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xmlns="" id="{690DC9BE-87CE-294D-BF35-D8D99BF16B4C}"/>
              </a:ext>
            </a:extLst>
          </p:cNvPr>
          <p:cNvSpPr txBox="1"/>
          <p:nvPr/>
        </p:nvSpPr>
        <p:spPr>
          <a:xfrm>
            <a:off x="595999" y="2412166"/>
            <a:ext cx="4810536" cy="584775"/>
          </a:xfrm>
          <a:prstGeom prst="rect">
            <a:avLst/>
          </a:prstGeom>
          <a:noFill/>
        </p:spPr>
        <p:txBody>
          <a:bodyPr wrap="square" rtlCol="0">
            <a:spAutoFit/>
          </a:bodyPr>
          <a:lstStyle/>
          <a:p>
            <a:pPr algn="ctr"/>
            <a:r>
              <a:rPr lang="en-US" sz="3200" b="1" dirty="0">
                <a:solidFill>
                  <a:schemeClr val="bg1"/>
                </a:solidFill>
              </a:rPr>
              <a:t>Vision Phrase or Metaphor</a:t>
            </a:r>
          </a:p>
        </p:txBody>
      </p:sp>
      <p:sp>
        <p:nvSpPr>
          <p:cNvPr id="8" name="TextBox 7">
            <a:extLst>
              <a:ext uri="{FF2B5EF4-FFF2-40B4-BE49-F238E27FC236}">
                <a16:creationId xmlns:a16="http://schemas.microsoft.com/office/drawing/2014/main" xmlns="" id="{DEB8679A-9518-ED4A-83B8-0E7E08F283A7}"/>
              </a:ext>
            </a:extLst>
          </p:cNvPr>
          <p:cNvSpPr txBox="1"/>
          <p:nvPr/>
        </p:nvSpPr>
        <p:spPr>
          <a:xfrm>
            <a:off x="6448928" y="2396124"/>
            <a:ext cx="5197642" cy="584775"/>
          </a:xfrm>
          <a:prstGeom prst="rect">
            <a:avLst/>
          </a:prstGeom>
          <a:noFill/>
        </p:spPr>
        <p:txBody>
          <a:bodyPr wrap="square" rtlCol="0">
            <a:spAutoFit/>
          </a:bodyPr>
          <a:lstStyle/>
          <a:p>
            <a:pPr algn="ctr"/>
            <a:r>
              <a:rPr lang="en-US" sz="3200" b="1" dirty="0">
                <a:solidFill>
                  <a:schemeClr val="bg1"/>
                </a:solidFill>
              </a:rPr>
              <a:t>Long-Term Success Statement</a:t>
            </a:r>
          </a:p>
        </p:txBody>
      </p:sp>
      <p:pic>
        <p:nvPicPr>
          <p:cNvPr id="2" name="Picture 1"/>
          <p:cNvPicPr>
            <a:picLocks noChangeAspect="1"/>
          </p:cNvPicPr>
          <p:nvPr/>
        </p:nvPicPr>
        <p:blipFill>
          <a:blip r:embed="rId3"/>
          <a:stretch>
            <a:fillRect/>
          </a:stretch>
        </p:blipFill>
        <p:spPr>
          <a:xfrm>
            <a:off x="300188" y="3072510"/>
            <a:ext cx="5526453" cy="3391062"/>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5977975" y="3056363"/>
            <a:ext cx="5961714" cy="3433589"/>
          </a:xfrm>
          <a:prstGeom prst="rect">
            <a:avLst/>
          </a:prstGeom>
          <a:ln>
            <a:solidFill>
              <a:schemeClr val="tx1"/>
            </a:solidFill>
          </a:ln>
        </p:spPr>
      </p:pic>
      <p:sp>
        <p:nvSpPr>
          <p:cNvPr id="11" name="TextBox 10"/>
          <p:cNvSpPr txBox="1"/>
          <p:nvPr/>
        </p:nvSpPr>
        <p:spPr>
          <a:xfrm>
            <a:off x="8634714" y="6643869"/>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Tree>
    <p:extLst>
      <p:ext uri="{BB962C8B-B14F-4D97-AF65-F5344CB8AC3E}">
        <p14:creationId xmlns:p14="http://schemas.microsoft.com/office/powerpoint/2010/main" val="1743365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0" y="11292"/>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22586"/>
            <a:ext cx="12192000" cy="6835415"/>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0" y="1"/>
            <a:ext cx="12203575" cy="8639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C9243AB1-38AE-F142-BCDB-1D1A42098C23}"/>
              </a:ext>
            </a:extLst>
          </p:cNvPr>
          <p:cNvSpPr/>
          <p:nvPr/>
        </p:nvSpPr>
        <p:spPr>
          <a:xfrm>
            <a:off x="292768" y="254695"/>
            <a:ext cx="11454063" cy="461665"/>
          </a:xfrm>
          <a:prstGeom prst="rect">
            <a:avLst/>
          </a:prstGeom>
        </p:spPr>
        <p:txBody>
          <a:bodyPr wrap="square">
            <a:spAutoFit/>
          </a:bodyPr>
          <a:lstStyle/>
          <a:p>
            <a:r>
              <a:rPr lang="en-US" sz="2400" b="1" dirty="0">
                <a:solidFill>
                  <a:schemeClr val="bg1"/>
                </a:solidFill>
              </a:rPr>
              <a:t>Selected Additional Comments (n=48)</a:t>
            </a:r>
          </a:p>
        </p:txBody>
      </p:sp>
      <p:sp>
        <p:nvSpPr>
          <p:cNvPr id="5" name="Content Placeholder 4">
            <a:extLst>
              <a:ext uri="{FF2B5EF4-FFF2-40B4-BE49-F238E27FC236}">
                <a16:creationId xmlns:a16="http://schemas.microsoft.com/office/drawing/2014/main" xmlns="" id="{6030483D-BA6D-FF47-97D3-77FAAD8BF434}"/>
              </a:ext>
            </a:extLst>
          </p:cNvPr>
          <p:cNvSpPr>
            <a:spLocks noGrp="1"/>
          </p:cNvSpPr>
          <p:nvPr>
            <p:ph sz="half" idx="1"/>
          </p:nvPr>
        </p:nvSpPr>
        <p:spPr>
          <a:xfrm>
            <a:off x="541867" y="935438"/>
            <a:ext cx="5477933" cy="5922561"/>
          </a:xfrm>
          <a:noFill/>
        </p:spPr>
        <p:txBody>
          <a:bodyPr>
            <a:normAutofit lnSpcReduction="10000"/>
          </a:bodyPr>
          <a:lstStyle/>
          <a:p>
            <a:pPr>
              <a:lnSpc>
                <a:spcPct val="100000"/>
              </a:lnSpc>
            </a:pPr>
            <a:r>
              <a:rPr lang="en-US" sz="2200" b="1" dirty="0"/>
              <a:t>Shifting the mindset of Alaskans to independence to co-dependence on UA is a heavy lift.  Critical to strategically communicate the benefit of UA and importance of UA.  Need business to champion the UA cause.</a:t>
            </a:r>
          </a:p>
          <a:p>
            <a:pPr>
              <a:lnSpc>
                <a:spcPct val="100000"/>
              </a:lnSpc>
            </a:pPr>
            <a:r>
              <a:rPr lang="en-US" sz="2200" b="1" dirty="0"/>
              <a:t>As hard it is to do, we must find ways to shift the focus away from compliance, conformity, and the comfort zone. We have to give ourselves the freedom to try things, including the freedom to occasionally falter or fail at some things. Real change only occurs in the presence of risk.</a:t>
            </a:r>
          </a:p>
          <a:p>
            <a:pPr>
              <a:lnSpc>
                <a:spcPct val="100000"/>
              </a:lnSpc>
            </a:pPr>
            <a:r>
              <a:rPr lang="en-US" sz="2200" b="1" dirty="0"/>
              <a:t>We need to develop a compelling vision and communicate that with clarity and passion to the public, elected officials, and other leaders to gain support (financial and other) for the vision.</a:t>
            </a:r>
          </a:p>
          <a:p>
            <a:pPr>
              <a:lnSpc>
                <a:spcPct val="100000"/>
              </a:lnSpc>
            </a:pPr>
            <a:endParaRPr lang="en-US" sz="2200" b="1" dirty="0"/>
          </a:p>
          <a:p>
            <a:pPr marL="0" indent="0">
              <a:lnSpc>
                <a:spcPct val="100000"/>
              </a:lnSpc>
              <a:buNone/>
            </a:pPr>
            <a:endParaRPr lang="en-US" sz="2200" b="1" dirty="0"/>
          </a:p>
          <a:p>
            <a:pPr>
              <a:lnSpc>
                <a:spcPct val="100000"/>
              </a:lnSpc>
            </a:pPr>
            <a:endParaRPr lang="en-US" sz="2200" b="1" dirty="0"/>
          </a:p>
        </p:txBody>
      </p:sp>
      <p:sp>
        <p:nvSpPr>
          <p:cNvPr id="3" name="Content Placeholder 2">
            <a:extLst>
              <a:ext uri="{FF2B5EF4-FFF2-40B4-BE49-F238E27FC236}">
                <a16:creationId xmlns:a16="http://schemas.microsoft.com/office/drawing/2014/main" xmlns="" id="{F72673C0-08CE-3B4B-83A8-30AEA18FA020}"/>
              </a:ext>
            </a:extLst>
          </p:cNvPr>
          <p:cNvSpPr>
            <a:spLocks noGrp="1"/>
          </p:cNvSpPr>
          <p:nvPr>
            <p:ph sz="half" idx="2"/>
          </p:nvPr>
        </p:nvSpPr>
        <p:spPr>
          <a:xfrm>
            <a:off x="6172199" y="982133"/>
            <a:ext cx="5681133" cy="5875866"/>
          </a:xfrm>
          <a:noFill/>
        </p:spPr>
        <p:txBody>
          <a:bodyPr>
            <a:normAutofit lnSpcReduction="10000"/>
          </a:bodyPr>
          <a:lstStyle/>
          <a:p>
            <a:pPr>
              <a:lnSpc>
                <a:spcPct val="100000"/>
              </a:lnSpc>
            </a:pPr>
            <a:r>
              <a:rPr lang="en-US" sz="2200" b="1" dirty="0"/>
              <a:t>The UA system needs to foster economic development through applied research that creates opportunities for value-adding activities to our natural resources while respecting our environment and providing individuals the education to obtain a prosperous lifestyle.</a:t>
            </a:r>
          </a:p>
          <a:p>
            <a:pPr>
              <a:lnSpc>
                <a:spcPct val="100000"/>
              </a:lnSpc>
            </a:pPr>
            <a:r>
              <a:rPr lang="en-US" sz="2200" b="1" dirty="0"/>
              <a:t>We are still disconnected -- from each other and from the community.  No trust has been established.</a:t>
            </a:r>
          </a:p>
          <a:p>
            <a:pPr>
              <a:lnSpc>
                <a:spcPct val="100000"/>
              </a:lnSpc>
            </a:pPr>
            <a:r>
              <a:rPr lang="en-US" sz="2200" b="1" dirty="0"/>
              <a:t>As long as we continue to focus on Alaska as a resource-based economy we will never be a self-sufficient state. Transition to a knowledge economy will ensure a balanced set of strengths that will truly move Alaska from a colony to a state. This is essential in the Pacific and Arctic century. </a:t>
            </a:r>
          </a:p>
          <a:p>
            <a:pPr>
              <a:lnSpc>
                <a:spcPct val="100000"/>
              </a:lnSpc>
            </a:pPr>
            <a:endParaRPr lang="en-US" sz="2200" b="1" dirty="0"/>
          </a:p>
          <a:p>
            <a:pPr>
              <a:lnSpc>
                <a:spcPct val="100000"/>
              </a:lnSpc>
            </a:pPr>
            <a:endParaRPr lang="en-US" sz="2200" b="1" dirty="0"/>
          </a:p>
        </p:txBody>
      </p:sp>
      <p:sp>
        <p:nvSpPr>
          <p:cNvPr id="10" name="TextBox 9"/>
          <p:cNvSpPr txBox="1"/>
          <p:nvPr/>
        </p:nvSpPr>
        <p:spPr>
          <a:xfrm>
            <a:off x="8634714" y="6643869"/>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Tree>
    <p:extLst>
      <p:ext uri="{BB962C8B-B14F-4D97-AF65-F5344CB8AC3E}">
        <p14:creationId xmlns:p14="http://schemas.microsoft.com/office/powerpoint/2010/main" val="3011880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www.hollandamerica.com/content/dam/hal/inventory-assets/destinations/Alaska-Yukon/whale-alaska-c040.jpg.image.750.563.l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8774"/>
          <a:stretch/>
        </p:blipFill>
        <p:spPr bwMode="auto">
          <a:xfrm>
            <a:off x="6282" y="0"/>
            <a:ext cx="12185718"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282" y="22586"/>
            <a:ext cx="12185717" cy="6835415"/>
          </a:xfrm>
          <a:prstGeom prst="rect">
            <a:avLst/>
          </a:prstGeom>
          <a:solidFill>
            <a:srgbClr val="7F7F7F">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0" y="1"/>
            <a:ext cx="12203575" cy="8639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C9243AB1-38AE-F142-BCDB-1D1A42098C23}"/>
              </a:ext>
            </a:extLst>
          </p:cNvPr>
          <p:cNvSpPr/>
          <p:nvPr/>
        </p:nvSpPr>
        <p:spPr>
          <a:xfrm>
            <a:off x="256673" y="278141"/>
            <a:ext cx="11454063" cy="461665"/>
          </a:xfrm>
          <a:prstGeom prst="rect">
            <a:avLst/>
          </a:prstGeom>
        </p:spPr>
        <p:txBody>
          <a:bodyPr wrap="square">
            <a:spAutoFit/>
          </a:bodyPr>
          <a:lstStyle/>
          <a:p>
            <a:r>
              <a:rPr lang="en-US" sz="2400" b="1" dirty="0">
                <a:solidFill>
                  <a:schemeClr val="bg1"/>
                </a:solidFill>
              </a:rPr>
              <a:t>Selected Additional Comments (n=48)</a:t>
            </a:r>
            <a:r>
              <a:rPr lang="en-US" sz="2400" dirty="0">
                <a:solidFill>
                  <a:schemeClr val="bg1"/>
                </a:solidFill>
              </a:rPr>
              <a:t> </a:t>
            </a:r>
            <a:r>
              <a:rPr lang="en-US" sz="2400" i="1" dirty="0">
                <a:solidFill>
                  <a:schemeClr val="bg1"/>
                </a:solidFill>
              </a:rPr>
              <a:t>(cont.)</a:t>
            </a:r>
            <a:r>
              <a:rPr lang="en-US" sz="2400" b="1" i="1" dirty="0">
                <a:solidFill>
                  <a:schemeClr val="bg1"/>
                </a:solidFill>
              </a:rPr>
              <a:t> </a:t>
            </a:r>
          </a:p>
        </p:txBody>
      </p:sp>
      <p:sp>
        <p:nvSpPr>
          <p:cNvPr id="5" name="Content Placeholder 4">
            <a:extLst>
              <a:ext uri="{FF2B5EF4-FFF2-40B4-BE49-F238E27FC236}">
                <a16:creationId xmlns:a16="http://schemas.microsoft.com/office/drawing/2014/main" xmlns="" id="{6030483D-BA6D-FF47-97D3-77FAAD8BF434}"/>
              </a:ext>
            </a:extLst>
          </p:cNvPr>
          <p:cNvSpPr>
            <a:spLocks noGrp="1"/>
          </p:cNvSpPr>
          <p:nvPr>
            <p:ph sz="half" idx="1"/>
          </p:nvPr>
        </p:nvSpPr>
        <p:spPr>
          <a:xfrm>
            <a:off x="541867" y="935438"/>
            <a:ext cx="5477933" cy="5922561"/>
          </a:xfrm>
          <a:noFill/>
        </p:spPr>
        <p:txBody>
          <a:bodyPr>
            <a:normAutofit lnSpcReduction="10000"/>
          </a:bodyPr>
          <a:lstStyle/>
          <a:p>
            <a:pPr>
              <a:lnSpc>
                <a:spcPct val="100000"/>
              </a:lnSpc>
            </a:pPr>
            <a:r>
              <a:rPr lang="en-US" sz="2200" b="1" dirty="0"/>
              <a:t> We need administration and leadership that knows how to navigate during times of fiscal austerity. In Southeast, there's just not acknowledgement of the REAL issues we face. We are not doing anything to become better. We allow our faculty to make decisions that hinder our student success for their own personal preferences, which causes a rolling list of issues for students and the staff who try to work with them to get them matriculated. </a:t>
            </a:r>
          </a:p>
          <a:p>
            <a:pPr>
              <a:lnSpc>
                <a:spcPct val="100000"/>
              </a:lnSpc>
            </a:pPr>
            <a:r>
              <a:rPr lang="en-US" sz="2200" b="1" dirty="0"/>
              <a:t>I hope this survey gets a diversity of views and enough responses to be useful. The current trend seems to be toward the </a:t>
            </a:r>
            <a:r>
              <a:rPr lang="en-US" sz="2200" b="1" dirty="0" err="1"/>
              <a:t>voc</a:t>
            </a:r>
            <a:r>
              <a:rPr lang="en-US" sz="2200" b="1" dirty="0"/>
              <a:t>/tech or immediate employability goal at the expense of higher </a:t>
            </a:r>
            <a:r>
              <a:rPr lang="en-US" sz="2200" b="1" dirty="0" err="1"/>
              <a:t>ed</a:t>
            </a:r>
            <a:r>
              <a:rPr lang="en-US" sz="2200" b="1" dirty="0"/>
              <a:t> goals for research and current problem solving that involves many individuals and views.</a:t>
            </a:r>
          </a:p>
          <a:p>
            <a:pPr>
              <a:lnSpc>
                <a:spcPct val="100000"/>
              </a:lnSpc>
            </a:pPr>
            <a:endParaRPr lang="en-US" sz="2200" b="1" dirty="0"/>
          </a:p>
          <a:p>
            <a:pPr marL="0" indent="0">
              <a:lnSpc>
                <a:spcPct val="100000"/>
              </a:lnSpc>
              <a:buNone/>
            </a:pPr>
            <a:endParaRPr lang="en-US" sz="2200" b="1" dirty="0"/>
          </a:p>
          <a:p>
            <a:pPr>
              <a:lnSpc>
                <a:spcPct val="100000"/>
              </a:lnSpc>
            </a:pPr>
            <a:endParaRPr lang="en-US" sz="2200" b="1" dirty="0"/>
          </a:p>
        </p:txBody>
      </p:sp>
      <p:sp>
        <p:nvSpPr>
          <p:cNvPr id="3" name="Content Placeholder 2">
            <a:extLst>
              <a:ext uri="{FF2B5EF4-FFF2-40B4-BE49-F238E27FC236}">
                <a16:creationId xmlns:a16="http://schemas.microsoft.com/office/drawing/2014/main" xmlns="" id="{F72673C0-08CE-3B4B-83A8-30AEA18FA020}"/>
              </a:ext>
            </a:extLst>
          </p:cNvPr>
          <p:cNvSpPr>
            <a:spLocks noGrp="1"/>
          </p:cNvSpPr>
          <p:nvPr>
            <p:ph sz="half" idx="2"/>
          </p:nvPr>
        </p:nvSpPr>
        <p:spPr>
          <a:xfrm>
            <a:off x="6172199" y="982133"/>
            <a:ext cx="5681133" cy="5875866"/>
          </a:xfrm>
          <a:noFill/>
        </p:spPr>
        <p:txBody>
          <a:bodyPr>
            <a:normAutofit lnSpcReduction="10000"/>
          </a:bodyPr>
          <a:lstStyle/>
          <a:p>
            <a:pPr>
              <a:lnSpc>
                <a:spcPct val="100000"/>
              </a:lnSpc>
            </a:pPr>
            <a:r>
              <a:rPr lang="en-US" sz="2200" b="1" dirty="0"/>
              <a:t>I don't believe we should aim for ALL students transitioning from higher </a:t>
            </a:r>
            <a:r>
              <a:rPr lang="en-US" sz="2200" b="1" dirty="0" err="1"/>
              <a:t>ed</a:t>
            </a:r>
            <a:r>
              <a:rPr lang="en-US" sz="2200" b="1" dirty="0"/>
              <a:t> to career in Alaska. Students attend college for a variety of reasons and not all want to transition to a new career. Some students will [hopefully!] come from other states and co</a:t>
            </a:r>
          </a:p>
          <a:p>
            <a:pPr>
              <a:lnSpc>
                <a:spcPct val="100000"/>
              </a:lnSpc>
            </a:pPr>
            <a:r>
              <a:rPr lang="en-US" sz="2200" b="1" dirty="0"/>
              <a:t>We are very good at surveying and asking people. But bold changes never happen due to political pressure. Strat Pathways suggested some real good changes. None could be implemented. This exercise is useless unless the leadership has the courage to execute what they know is right.</a:t>
            </a:r>
          </a:p>
          <a:p>
            <a:pPr>
              <a:lnSpc>
                <a:spcPct val="100000"/>
              </a:lnSpc>
            </a:pPr>
            <a:r>
              <a:rPr lang="en-US" sz="2200" b="1" dirty="0"/>
              <a:t>Bigger is not better, and being spread out does not help efficiency. </a:t>
            </a:r>
          </a:p>
          <a:p>
            <a:pPr>
              <a:lnSpc>
                <a:spcPct val="100000"/>
              </a:lnSpc>
            </a:pPr>
            <a:r>
              <a:rPr lang="en-US" sz="2200" b="1" dirty="0"/>
              <a:t>Thank you!</a:t>
            </a:r>
          </a:p>
          <a:p>
            <a:pPr>
              <a:lnSpc>
                <a:spcPct val="100000"/>
              </a:lnSpc>
            </a:pPr>
            <a:endParaRPr lang="en-US" sz="2200" b="1" dirty="0"/>
          </a:p>
          <a:p>
            <a:pPr>
              <a:lnSpc>
                <a:spcPct val="100000"/>
              </a:lnSpc>
            </a:pPr>
            <a:endParaRPr lang="en-US" sz="2200" b="1" dirty="0"/>
          </a:p>
        </p:txBody>
      </p:sp>
      <p:sp>
        <p:nvSpPr>
          <p:cNvPr id="10" name="TextBox 9"/>
          <p:cNvSpPr txBox="1"/>
          <p:nvPr/>
        </p:nvSpPr>
        <p:spPr>
          <a:xfrm>
            <a:off x="8634714" y="6632146"/>
            <a:ext cx="3568861" cy="246221"/>
          </a:xfrm>
          <a:prstGeom prst="rect">
            <a:avLst/>
          </a:prstGeom>
          <a:noFill/>
        </p:spPr>
        <p:txBody>
          <a:bodyPr wrap="square" rtlCol="0">
            <a:spAutoFit/>
          </a:bodyPr>
          <a:lstStyle/>
          <a:p>
            <a:pPr algn="r"/>
            <a:r>
              <a:rPr lang="en-US" sz="1000" i="1" dirty="0">
                <a:solidFill>
                  <a:schemeClr val="bg1"/>
                </a:solidFill>
              </a:rPr>
              <a:t>Source:  </a:t>
            </a:r>
            <a:r>
              <a:rPr lang="en-US" sz="1000" i="1" dirty="0" err="1">
                <a:solidFill>
                  <a:schemeClr val="bg1"/>
                </a:solidFill>
              </a:rPr>
              <a:t>HollandAmerica</a:t>
            </a:r>
            <a:endParaRPr lang="en-US" sz="1000" i="1" dirty="0">
              <a:solidFill>
                <a:schemeClr val="bg1"/>
              </a:solidFill>
            </a:endParaRPr>
          </a:p>
        </p:txBody>
      </p:sp>
    </p:spTree>
    <p:extLst>
      <p:ext uri="{BB962C8B-B14F-4D97-AF65-F5344CB8AC3E}">
        <p14:creationId xmlns:p14="http://schemas.microsoft.com/office/powerpoint/2010/main" val="1334398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biLevel thresh="50000"/>
          </a:blip>
          <a:stretch>
            <a:fillRect/>
          </a:stretch>
        </p:blipFill>
        <p:spPr>
          <a:xfrm>
            <a:off x="0" y="3568"/>
            <a:ext cx="12192000" cy="6850864"/>
          </a:xfrm>
          <a:prstGeom prst="rect">
            <a:avLst/>
          </a:prstGeom>
        </p:spPr>
      </p:pic>
      <p:sp>
        <p:nvSpPr>
          <p:cNvPr id="4" name="TextBox 3"/>
          <p:cNvSpPr txBox="1"/>
          <p:nvPr/>
        </p:nvSpPr>
        <p:spPr>
          <a:xfrm>
            <a:off x="8634714" y="6609145"/>
            <a:ext cx="3568861" cy="246221"/>
          </a:xfrm>
          <a:prstGeom prst="rect">
            <a:avLst/>
          </a:prstGeom>
          <a:noFill/>
        </p:spPr>
        <p:txBody>
          <a:bodyPr wrap="square" rtlCol="0">
            <a:spAutoFit/>
          </a:bodyPr>
          <a:lstStyle/>
          <a:p>
            <a:pPr algn="r"/>
            <a:r>
              <a:rPr lang="en-US" sz="1000" b="1" i="1" dirty="0">
                <a:solidFill>
                  <a:schemeClr val="bg1"/>
                </a:solidFill>
              </a:rPr>
              <a:t>Source:  </a:t>
            </a:r>
            <a:r>
              <a:rPr lang="en-US" sz="1000" b="1" i="1" dirty="0" err="1">
                <a:solidFill>
                  <a:schemeClr val="bg1"/>
                </a:solidFill>
              </a:rPr>
              <a:t>UofA</a:t>
            </a:r>
            <a:r>
              <a:rPr lang="en-US" sz="1000" b="1" i="1" dirty="0">
                <a:solidFill>
                  <a:schemeClr val="bg1"/>
                </a:solidFill>
              </a:rPr>
              <a:t> Fairbanks and Alaska DNR</a:t>
            </a:r>
          </a:p>
        </p:txBody>
      </p:sp>
      <p:sp>
        <p:nvSpPr>
          <p:cNvPr id="6" name="Rectangle 5"/>
          <p:cNvSpPr/>
          <p:nvPr/>
        </p:nvSpPr>
        <p:spPr>
          <a:xfrm>
            <a:off x="11575" y="0"/>
            <a:ext cx="12192000" cy="6858000"/>
          </a:xfrm>
          <a:prstGeom prst="rect">
            <a:avLst/>
          </a:prstGeom>
          <a:solidFill>
            <a:srgbClr val="7F7F7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Rectangle 6">
            <a:extLst>
              <a:ext uri="{FF2B5EF4-FFF2-40B4-BE49-F238E27FC236}">
                <a16:creationId xmlns:a16="http://schemas.microsoft.com/office/drawing/2014/main" xmlns="" id="{C9243AB1-38AE-F142-BCDB-1D1A42098C23}"/>
              </a:ext>
            </a:extLst>
          </p:cNvPr>
          <p:cNvSpPr/>
          <p:nvPr/>
        </p:nvSpPr>
        <p:spPr>
          <a:xfrm>
            <a:off x="256674" y="964319"/>
            <a:ext cx="11454063" cy="461665"/>
          </a:xfrm>
          <a:prstGeom prst="rect">
            <a:avLst/>
          </a:prstGeom>
          <a:noFill/>
        </p:spPr>
        <p:txBody>
          <a:bodyPr wrap="square">
            <a:spAutoFit/>
          </a:bodyPr>
          <a:lstStyle/>
          <a:p>
            <a:r>
              <a:rPr lang="en-US" sz="2400" b="1" dirty="0">
                <a:solidFill>
                  <a:schemeClr val="bg1"/>
                </a:solidFill>
                <a:latin typeface="Lato"/>
              </a:rPr>
              <a:t>Must have</a:t>
            </a:r>
            <a:r>
              <a:rPr lang="mr-IN" sz="2400" b="1" dirty="0">
                <a:solidFill>
                  <a:schemeClr val="bg1"/>
                </a:solidFill>
                <a:latin typeface="Lato"/>
              </a:rPr>
              <a:t>…</a:t>
            </a:r>
            <a:r>
              <a:rPr lang="en-US" sz="2400" b="1" dirty="0">
                <a:solidFill>
                  <a:schemeClr val="bg1"/>
                </a:solidFill>
                <a:latin typeface="Lato"/>
              </a:rPr>
              <a:t> </a:t>
            </a:r>
            <a:r>
              <a:rPr lang="en-US" sz="2400" i="1" dirty="0">
                <a:solidFill>
                  <a:schemeClr val="bg1"/>
                </a:solidFill>
                <a:latin typeface="Lato"/>
              </a:rPr>
              <a:t>(cont.)</a:t>
            </a:r>
          </a:p>
        </p:txBody>
      </p:sp>
      <p:sp>
        <p:nvSpPr>
          <p:cNvPr id="8" name="Content Placeholder 4">
            <a:extLst>
              <a:ext uri="{FF2B5EF4-FFF2-40B4-BE49-F238E27FC236}">
                <a16:creationId xmlns:a16="http://schemas.microsoft.com/office/drawing/2014/main" xmlns="" id="{4B24912D-DFB2-CD46-A90E-51A4B4FD619A}"/>
              </a:ext>
            </a:extLst>
          </p:cNvPr>
          <p:cNvSpPr>
            <a:spLocks noGrp="1"/>
          </p:cNvSpPr>
          <p:nvPr>
            <p:ph sz="half" idx="1"/>
          </p:nvPr>
        </p:nvSpPr>
        <p:spPr>
          <a:xfrm>
            <a:off x="256674" y="1613552"/>
            <a:ext cx="5594684" cy="5244448"/>
          </a:xfrm>
          <a:noFill/>
        </p:spPr>
        <p:txBody>
          <a:bodyPr>
            <a:normAutofit fontScale="92500" lnSpcReduction="10000"/>
          </a:bodyPr>
          <a:lstStyle/>
          <a:p>
            <a:pPr marL="0" indent="0">
              <a:lnSpc>
                <a:spcPct val="100000"/>
              </a:lnSpc>
              <a:buNone/>
            </a:pPr>
            <a:r>
              <a:rPr lang="en-US" sz="2400" b="1" i="1" u="sng" dirty="0"/>
              <a:t>Accessible Education (n=21)</a:t>
            </a:r>
          </a:p>
          <a:p>
            <a:pPr>
              <a:lnSpc>
                <a:spcPct val="100000"/>
              </a:lnSpc>
            </a:pPr>
            <a:r>
              <a:rPr lang="en-US" sz="2400" b="1" dirty="0"/>
              <a:t>Access and inclusion in higher education for all Alaskans </a:t>
            </a:r>
          </a:p>
          <a:p>
            <a:pPr>
              <a:lnSpc>
                <a:spcPct val="100000"/>
              </a:lnSpc>
            </a:pPr>
            <a:r>
              <a:rPr lang="en-US" sz="2400" b="1" dirty="0"/>
              <a:t>Affordable access to 1- and 2-year degrees</a:t>
            </a:r>
          </a:p>
          <a:p>
            <a:pPr>
              <a:lnSpc>
                <a:spcPct val="100000"/>
              </a:lnSpc>
            </a:pPr>
            <a:r>
              <a:rPr lang="en-US" sz="2400" b="1" dirty="0"/>
              <a:t>More degrees can be obtained online</a:t>
            </a:r>
          </a:p>
          <a:p>
            <a:pPr lvl="0"/>
            <a:r>
              <a:rPr lang="en-US" sz="2400" b="1" dirty="0"/>
              <a:t>Accessibility in eLearning (full compliance with ADA and other federal regulations and laws)</a:t>
            </a:r>
          </a:p>
          <a:p>
            <a:pPr lvl="0"/>
            <a:r>
              <a:rPr lang="en-US" sz="2400" b="1" dirty="0"/>
              <a:t>Creating a new pre-K to post-secondary, lifelong learning model of education that incorporates Alaska Native knowledge and wisdom. Also, preparing those who will lead in both the public and private sectors.</a:t>
            </a:r>
            <a:r>
              <a:rPr lang="en-US" b="1" dirty="0"/>
              <a:t> </a:t>
            </a:r>
          </a:p>
          <a:p>
            <a:pPr lvl="0"/>
            <a:r>
              <a:rPr lang="en-US" sz="2600" b="1" dirty="0"/>
              <a:t>Online programs for full time workers</a:t>
            </a:r>
          </a:p>
          <a:p>
            <a:pPr>
              <a:lnSpc>
                <a:spcPct val="100000"/>
              </a:lnSpc>
            </a:pPr>
            <a:endParaRPr lang="en-US" b="1" dirty="0"/>
          </a:p>
          <a:p>
            <a:pPr marL="0" indent="0">
              <a:lnSpc>
                <a:spcPct val="100000"/>
              </a:lnSpc>
              <a:buNone/>
            </a:pPr>
            <a:endParaRPr lang="en-US" sz="500" b="1" i="1" dirty="0"/>
          </a:p>
          <a:p>
            <a:pPr>
              <a:lnSpc>
                <a:spcPct val="110000"/>
              </a:lnSpc>
            </a:pPr>
            <a:endParaRPr lang="en-US" sz="2400" b="1" dirty="0"/>
          </a:p>
          <a:p>
            <a:pPr>
              <a:lnSpc>
                <a:spcPct val="110000"/>
              </a:lnSpc>
            </a:pPr>
            <a:endParaRPr lang="en-US" sz="2400" b="1" dirty="0"/>
          </a:p>
        </p:txBody>
      </p:sp>
      <p:sp>
        <p:nvSpPr>
          <p:cNvPr id="9" name="Content Placeholder 5">
            <a:extLst>
              <a:ext uri="{FF2B5EF4-FFF2-40B4-BE49-F238E27FC236}">
                <a16:creationId xmlns:a16="http://schemas.microsoft.com/office/drawing/2014/main" xmlns="" id="{8BDBD28D-C478-B140-AB25-4FE196B2171E}"/>
              </a:ext>
            </a:extLst>
          </p:cNvPr>
          <p:cNvSpPr txBox="1">
            <a:spLocks/>
          </p:cNvSpPr>
          <p:nvPr/>
        </p:nvSpPr>
        <p:spPr>
          <a:xfrm>
            <a:off x="6276473" y="1613552"/>
            <a:ext cx="5755105" cy="5140477"/>
          </a:xfrm>
          <a:prstGeom prst="rect">
            <a:avLst/>
          </a:prstGeom>
          <a:noFill/>
        </p:spPr>
        <p:txBody>
          <a:bodyPr>
            <a:no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FFFF00"/>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FFFF00"/>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FFFF00"/>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200" b="1" i="1" u="sng" dirty="0"/>
              <a:t>Community Valuing Higher Education (n=14)</a:t>
            </a:r>
          </a:p>
          <a:p>
            <a:pPr>
              <a:lnSpc>
                <a:spcPct val="100000"/>
              </a:lnSpc>
            </a:pPr>
            <a:r>
              <a:rPr lang="en-US" sz="2200" b="1" dirty="0"/>
              <a:t>Culture of education; move away from frontier mindset</a:t>
            </a:r>
          </a:p>
          <a:p>
            <a:pPr>
              <a:lnSpc>
                <a:spcPct val="100000"/>
              </a:lnSpc>
            </a:pPr>
            <a:r>
              <a:rPr lang="en-US" sz="2200" b="1" dirty="0"/>
              <a:t>A statewide commitment to education</a:t>
            </a:r>
          </a:p>
          <a:p>
            <a:pPr>
              <a:lnSpc>
                <a:spcPct val="100000"/>
              </a:lnSpc>
            </a:pPr>
            <a:r>
              <a:rPr lang="en-US" sz="2200" b="1" dirty="0"/>
              <a:t>Community buy-in that education and scientific research are important to Alaska</a:t>
            </a:r>
          </a:p>
          <a:p>
            <a:pPr>
              <a:lnSpc>
                <a:spcPct val="100000"/>
              </a:lnSpc>
            </a:pPr>
            <a:r>
              <a:rPr lang="en-US" sz="2200" b="1" dirty="0"/>
              <a:t>Pride in university education; greater understanding of value of degree</a:t>
            </a:r>
          </a:p>
          <a:p>
            <a:pPr>
              <a:lnSpc>
                <a:spcPct val="100000"/>
              </a:lnSpc>
            </a:pPr>
            <a:r>
              <a:rPr lang="en-US" sz="2200" b="1" dirty="0"/>
              <a:t>Better preparation of Alaska high school students for university</a:t>
            </a:r>
          </a:p>
          <a:p>
            <a:pPr>
              <a:lnSpc>
                <a:spcPct val="100000"/>
              </a:lnSpc>
            </a:pPr>
            <a:r>
              <a:rPr lang="en-US" sz="2200" b="1" dirty="0"/>
              <a:t>A future where all Alaskans see education as available, attainable, essential</a:t>
            </a:r>
          </a:p>
          <a:p>
            <a:pPr marL="0" indent="0">
              <a:lnSpc>
                <a:spcPct val="100000"/>
              </a:lnSpc>
              <a:buFont typeface="Arial" panose="020B0604020202020204" pitchFamily="34" charset="0"/>
              <a:buNone/>
            </a:pPr>
            <a:endParaRPr lang="en-US" sz="2200" b="1" dirty="0"/>
          </a:p>
        </p:txBody>
      </p:sp>
      <p:sp>
        <p:nvSpPr>
          <p:cNvPr id="10" name="Rounded Rectangle 9">
            <a:extLst>
              <a:ext uri="{FF2B5EF4-FFF2-40B4-BE49-F238E27FC236}">
                <a16:creationId xmlns:a16="http://schemas.microsoft.com/office/drawing/2014/main" xmlns="" id="{A0AE3F14-4924-1E49-AE5E-11CFC214676D}"/>
              </a:ext>
            </a:extLst>
          </p:cNvPr>
          <p:cNvSpPr/>
          <p:nvPr/>
        </p:nvSpPr>
        <p:spPr>
          <a:xfrm>
            <a:off x="0" y="1989017"/>
            <a:ext cx="6019800" cy="76200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1" name="Rounded Rectangle 10">
            <a:extLst>
              <a:ext uri="{FF2B5EF4-FFF2-40B4-BE49-F238E27FC236}">
                <a16:creationId xmlns:a16="http://schemas.microsoft.com/office/drawing/2014/main" xmlns="" id="{FE7B706E-C8A7-8949-B5A6-C3B08018A1D9}"/>
              </a:ext>
            </a:extLst>
          </p:cNvPr>
          <p:cNvSpPr/>
          <p:nvPr/>
        </p:nvSpPr>
        <p:spPr>
          <a:xfrm>
            <a:off x="6193040" y="3322431"/>
            <a:ext cx="6019800" cy="795867"/>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Tree>
    <p:extLst>
      <p:ext uri="{BB962C8B-B14F-4D97-AF65-F5344CB8AC3E}">
        <p14:creationId xmlns:p14="http://schemas.microsoft.com/office/powerpoint/2010/main" val="251506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12076</TotalTime>
  <Words>9855</Words>
  <Application>Microsoft Macintosh PowerPoint</Application>
  <PresentationFormat>Widescreen</PresentationFormat>
  <Paragraphs>729</Paragraphs>
  <Slides>87</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87</vt:i4>
      </vt:variant>
    </vt:vector>
  </HeadingPairs>
  <TitlesOfParts>
    <vt:vector size="97" baseType="lpstr">
      <vt:lpstr>Arial</vt:lpstr>
      <vt:lpstr>Calibri</vt:lpstr>
      <vt:lpstr>Calibri Light</vt:lpstr>
      <vt:lpstr>Cambria</vt:lpstr>
      <vt:lpstr>Lato</vt:lpstr>
      <vt:lpstr>Mangal</vt:lpstr>
      <vt:lpstr>MS Mincho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a z-flowerTM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Cutcher-Gershenfeld</dc:creator>
  <cp:lastModifiedBy>source source</cp:lastModifiedBy>
  <cp:revision>499</cp:revision>
  <cp:lastPrinted>2018-11-01T00:59:09Z</cp:lastPrinted>
  <dcterms:created xsi:type="dcterms:W3CDTF">2018-05-12T21:12:00Z</dcterms:created>
  <dcterms:modified xsi:type="dcterms:W3CDTF">2018-11-10T22:15:45Z</dcterms:modified>
</cp:coreProperties>
</file>