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65" r:id="rId1"/>
  </p:sldMasterIdLst>
  <p:notesMasterIdLst>
    <p:notesMasterId r:id="rId89"/>
  </p:notesMasterIdLst>
  <p:sldIdLst>
    <p:sldId id="256" r:id="rId2"/>
    <p:sldId id="396" r:id="rId3"/>
    <p:sldId id="511" r:id="rId4"/>
    <p:sldId id="408" r:id="rId5"/>
    <p:sldId id="412" r:id="rId6"/>
    <p:sldId id="409" r:id="rId7"/>
    <p:sldId id="411" r:id="rId8"/>
    <p:sldId id="410" r:id="rId9"/>
    <p:sldId id="413" r:id="rId10"/>
    <p:sldId id="425" r:id="rId11"/>
    <p:sldId id="480" r:id="rId12"/>
    <p:sldId id="415" r:id="rId13"/>
    <p:sldId id="416" r:id="rId14"/>
    <p:sldId id="417" r:id="rId15"/>
    <p:sldId id="483" r:id="rId16"/>
    <p:sldId id="418" r:id="rId17"/>
    <p:sldId id="502" r:id="rId18"/>
    <p:sldId id="507" r:id="rId19"/>
    <p:sldId id="433" r:id="rId20"/>
    <p:sldId id="427" r:id="rId21"/>
    <p:sldId id="505" r:id="rId22"/>
    <p:sldId id="495" r:id="rId23"/>
    <p:sldId id="432" r:id="rId24"/>
    <p:sldId id="442" r:id="rId25"/>
    <p:sldId id="439" r:id="rId26"/>
    <p:sldId id="440" r:id="rId27"/>
    <p:sldId id="500" r:id="rId28"/>
    <p:sldId id="441" r:id="rId29"/>
    <p:sldId id="430" r:id="rId30"/>
    <p:sldId id="435" r:id="rId31"/>
    <p:sldId id="489" r:id="rId32"/>
    <p:sldId id="437" r:id="rId33"/>
    <p:sldId id="438" r:id="rId34"/>
    <p:sldId id="431" r:id="rId35"/>
    <p:sldId id="443" r:id="rId36"/>
    <p:sldId id="444" r:id="rId37"/>
    <p:sldId id="445" r:id="rId38"/>
    <p:sldId id="446" r:id="rId39"/>
    <p:sldId id="414" r:id="rId40"/>
    <p:sldId id="429" r:id="rId41"/>
    <p:sldId id="447" r:id="rId42"/>
    <p:sldId id="448" r:id="rId43"/>
    <p:sldId id="484" r:id="rId44"/>
    <p:sldId id="450" r:id="rId45"/>
    <p:sldId id="451" r:id="rId46"/>
    <p:sldId id="455" r:id="rId47"/>
    <p:sldId id="456" r:id="rId48"/>
    <p:sldId id="457" r:id="rId49"/>
    <p:sldId id="510" r:id="rId50"/>
    <p:sldId id="494" r:id="rId51"/>
    <p:sldId id="452" r:id="rId52"/>
    <p:sldId id="453" r:id="rId53"/>
    <p:sldId id="454" r:id="rId54"/>
    <p:sldId id="458" r:id="rId55"/>
    <p:sldId id="459" r:id="rId56"/>
    <p:sldId id="460" r:id="rId57"/>
    <p:sldId id="461" r:id="rId58"/>
    <p:sldId id="485" r:id="rId59"/>
    <p:sldId id="463" r:id="rId60"/>
    <p:sldId id="464" r:id="rId61"/>
    <p:sldId id="467" r:id="rId62"/>
    <p:sldId id="465" r:id="rId63"/>
    <p:sldId id="466" r:id="rId64"/>
    <p:sldId id="468" r:id="rId65"/>
    <p:sldId id="469" r:id="rId66"/>
    <p:sldId id="508" r:id="rId67"/>
    <p:sldId id="490" r:id="rId68"/>
    <p:sldId id="471" r:id="rId69"/>
    <p:sldId id="486" r:id="rId70"/>
    <p:sldId id="472" r:id="rId71"/>
    <p:sldId id="473" r:id="rId72"/>
    <p:sldId id="474" r:id="rId73"/>
    <p:sldId id="487" r:id="rId74"/>
    <p:sldId id="475" r:id="rId75"/>
    <p:sldId id="491" r:id="rId76"/>
    <p:sldId id="488" r:id="rId77"/>
    <p:sldId id="476" r:id="rId78"/>
    <p:sldId id="477" r:id="rId79"/>
    <p:sldId id="492" r:id="rId80"/>
    <p:sldId id="481" r:id="rId81"/>
    <p:sldId id="478" r:id="rId82"/>
    <p:sldId id="493" r:id="rId83"/>
    <p:sldId id="496" r:id="rId84"/>
    <p:sldId id="499" r:id="rId85"/>
    <p:sldId id="479" r:id="rId86"/>
    <p:sldId id="509" r:id="rId87"/>
    <p:sldId id="482" r:id="rId88"/>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000000"/>
          </p15:clr>
        </p15:guide>
        <p15:guide id="2" pos="2880" userDrawn="1">
          <p15:clr>
            <a:srgbClr val="000000"/>
          </p15:clr>
        </p15:guide>
      </p15:sldGuideLst>
    </p:ext>
    <p:ext uri="{2D200454-40CA-4A62-9FC3-DE9A4176ACB9}">
      <p15:notesGuideLst xmlns:p15="http://schemas.microsoft.com/office/powerpoint/2012/main"/>
    </p:ext>
    <p: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12" roundtripDataSignature="AMtx7mjeMlQNEfHV9Vfmr/82GSAsLCSRsA=="/>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bert Hall II" initials="RHI" lastIdx="3" clrIdx="0">
    <p:extLst>
      <p:ext uri="{19B8F6BF-5375-455C-9EA6-DF929625EA0E}">
        <p15:presenceInfo xmlns:p15="http://schemas.microsoft.com/office/powerpoint/2012/main" userId="S-1-5-21-985031297-1542154364-2908406550-106409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16C97"/>
    <a:srgbClr val="0000FF"/>
    <a:srgbClr val="CC9B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E0BEAE4-1CE7-4A67-9DB3-96AC758986C9}">
  <a:tblStyle styleId="{0E0BEAE4-1CE7-4A67-9DB3-96AC758986C9}"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7EAEE"/>
          </a:solidFill>
        </a:fill>
      </a:tcStyle>
    </a:wholeTbl>
    <a:band1H>
      <a:tcTxStyle/>
      <a:tcStyle>
        <a:tcBdr/>
        <a:fill>
          <a:solidFill>
            <a:srgbClr val="CBD1DB"/>
          </a:solidFill>
        </a:fill>
      </a:tcStyle>
    </a:band1H>
    <a:band2H>
      <a:tcTxStyle/>
      <a:tcStyle>
        <a:tcBdr/>
      </a:tcStyle>
    </a:band2H>
    <a:band1V>
      <a:tcTxStyle/>
      <a:tcStyle>
        <a:tcBdr/>
        <a:fill>
          <a:solidFill>
            <a:srgbClr val="CBD1DB"/>
          </a:solidFill>
        </a:fill>
      </a:tcStyle>
    </a:band1V>
    <a:band2V>
      <a:tcTxStyle/>
      <a:tcStyle>
        <a:tcBdr/>
      </a:tcStyle>
    </a:band2V>
    <a:lastCol>
      <a:tcTxStyle b="on" i="off">
        <a:font>
          <a:latin typeface="Calibri"/>
          <a:ea typeface="Calibri"/>
          <a:cs typeface="Calibri"/>
        </a:font>
        <a:schemeClr val="lt1"/>
      </a:tcTxStyle>
      <a:tcStyle>
        <a:tcBdr/>
        <a:fill>
          <a:solidFill>
            <a:schemeClr val="dk1"/>
          </a:solidFill>
        </a:fill>
      </a:tcStyle>
    </a:lastCol>
    <a:firstCol>
      <a:tcTxStyle b="on" i="off">
        <a:font>
          <a:latin typeface="Calibri"/>
          <a:ea typeface="Calibri"/>
          <a:cs typeface="Calibri"/>
        </a:font>
        <a:schemeClr val="lt1"/>
      </a:tcTxStyle>
      <a:tcStyle>
        <a:tcBdr/>
        <a:fill>
          <a:solidFill>
            <a:schemeClr val="dk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dk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dk1"/>
          </a:solidFill>
        </a:fill>
      </a:tcStyle>
    </a:firstRow>
    <a:neCell>
      <a:tcTxStyle/>
      <a:tcStyle>
        <a:tcBdr/>
      </a:tcStyle>
    </a:neCell>
    <a:nwCell>
      <a:tcTxStyle/>
      <a:tcStyle>
        <a:tcBdr/>
      </a:tcStyle>
    </a:nwCell>
  </a:tblStyle>
  <a:tblStyle styleId="{996CEA28-A0FB-4A19-BB50-005BE2BB141C}" styleName="Table_1">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autoAdjust="0"/>
  </p:normalViewPr>
  <p:slideViewPr>
    <p:cSldViewPr snapToGrid="0">
      <p:cViewPr varScale="1">
        <p:scale>
          <a:sx n="105" d="100"/>
          <a:sy n="105" d="100"/>
        </p:scale>
        <p:origin x="1692" y="96"/>
      </p:cViewPr>
      <p:guideLst>
        <p:guide orient="horz" pos="2160"/>
        <p:guide pos="2880"/>
      </p:guideLst>
    </p:cSldViewPr>
  </p:slideViewPr>
  <p:outlineViewPr>
    <p:cViewPr>
      <p:scale>
        <a:sx n="33" d="100"/>
        <a:sy n="33" d="100"/>
      </p:scale>
      <p:origin x="0" y="-6792"/>
    </p:cViewPr>
  </p:outlineViewPr>
  <p:notesTextViewPr>
    <p:cViewPr>
      <p:scale>
        <a:sx n="1" d="1"/>
        <a:sy n="1" d="1"/>
      </p:scale>
      <p:origin x="0" y="0"/>
    </p:cViewPr>
  </p:notesTextViewPr>
  <p:sorterViewPr>
    <p:cViewPr>
      <p:scale>
        <a:sx n="100" d="100"/>
        <a:sy n="100" d="100"/>
      </p:scale>
      <p:origin x="0" y="-11736"/>
    </p:cViewPr>
  </p:sorterViewPr>
  <p:notesViewPr>
    <p:cSldViewPr snapToGrid="0">
      <p:cViewPr varScale="1">
        <p:scale>
          <a:sx n="84" d="100"/>
          <a:sy n="84" d="100"/>
        </p:scale>
        <p:origin x="3828" y="102"/>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tableStyles" Target="tableStyle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notesMaster" Target="notesMasters/notesMaster1.xml"/><Relationship Id="rId112" Type="http://customschemas.google.com/relationships/presentationmetadata" Target="metadata"/><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1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14"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5"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C9D381-E28A-48BA-8E7A-AC540653E4E2}" type="doc">
      <dgm:prSet loTypeId="urn:microsoft.com/office/officeart/2005/8/layout/hList1" loCatId="list" qsTypeId="urn:microsoft.com/office/officeart/2005/8/quickstyle/simple3" qsCatId="simple" csTypeId="urn:microsoft.com/office/officeart/2005/8/colors/accent0_1" csCatId="mainScheme" phldr="1"/>
      <dgm:spPr/>
      <dgm:t>
        <a:bodyPr/>
        <a:lstStyle/>
        <a:p>
          <a:endParaRPr lang="en-US"/>
        </a:p>
      </dgm:t>
    </dgm:pt>
    <dgm:pt modelId="{8EC998DE-3BE7-4DA8-B57B-1B878D018B28}">
      <dgm:prSet phldrT="[Text]"/>
      <dgm:spPr/>
      <dgm:t>
        <a:bodyPr/>
        <a:lstStyle/>
        <a:p>
          <a:r>
            <a:rPr lang="en-US" dirty="0"/>
            <a:t>Supervisor</a:t>
          </a:r>
        </a:p>
      </dgm:t>
    </dgm:pt>
    <dgm:pt modelId="{233C8DDB-3A77-496B-8A14-4C1C65426ED8}" type="parTrans" cxnId="{8E345F14-0286-4BB0-97AE-37AAFC321FC6}">
      <dgm:prSet/>
      <dgm:spPr/>
      <dgm:t>
        <a:bodyPr/>
        <a:lstStyle/>
        <a:p>
          <a:endParaRPr lang="en-US"/>
        </a:p>
      </dgm:t>
    </dgm:pt>
    <dgm:pt modelId="{65F80016-FE8D-4F7C-9B72-2F0264D2D21F}" type="sibTrans" cxnId="{8E345F14-0286-4BB0-97AE-37AAFC321FC6}">
      <dgm:prSet/>
      <dgm:spPr/>
      <dgm:t>
        <a:bodyPr/>
        <a:lstStyle/>
        <a:p>
          <a:endParaRPr lang="en-US"/>
        </a:p>
      </dgm:t>
    </dgm:pt>
    <dgm:pt modelId="{9B35BFFB-5DF0-4B06-A4C8-1E6502BC970E}">
      <dgm:prSet phldrT="[Text]"/>
      <dgm:spPr/>
      <dgm:t>
        <a:bodyPr/>
        <a:lstStyle/>
        <a:p>
          <a:r>
            <a:rPr lang="en-US" dirty="0"/>
            <a:t>HR Coordinator</a:t>
          </a:r>
        </a:p>
      </dgm:t>
    </dgm:pt>
    <dgm:pt modelId="{096B9C97-2431-4908-A503-985ADC3DBE3C}" type="parTrans" cxnId="{36F3CEBD-988D-416F-B3E5-004B923D9795}">
      <dgm:prSet/>
      <dgm:spPr/>
      <dgm:t>
        <a:bodyPr/>
        <a:lstStyle/>
        <a:p>
          <a:endParaRPr lang="en-US"/>
        </a:p>
      </dgm:t>
    </dgm:pt>
    <dgm:pt modelId="{F4CC894C-FA51-4F08-BEC8-D7136F5F1DB0}" type="sibTrans" cxnId="{36F3CEBD-988D-416F-B3E5-004B923D9795}">
      <dgm:prSet/>
      <dgm:spPr/>
      <dgm:t>
        <a:bodyPr/>
        <a:lstStyle/>
        <a:p>
          <a:endParaRPr lang="en-US"/>
        </a:p>
      </dgm:t>
    </dgm:pt>
    <dgm:pt modelId="{67953B8F-1EE4-4FA8-B3AF-93B09811C044}">
      <dgm:prSet phldrT="[Text]"/>
      <dgm:spPr/>
      <dgm:t>
        <a:bodyPr/>
        <a:lstStyle/>
        <a:p>
          <a:r>
            <a:rPr lang="en-US" dirty="0"/>
            <a:t>Position responsibilities &amp; expectations</a:t>
          </a:r>
        </a:p>
      </dgm:t>
    </dgm:pt>
    <dgm:pt modelId="{63FB5F9D-EC1E-47AA-85C3-F5DB4BA86A08}" type="parTrans" cxnId="{6F7EE524-C34A-4AB6-AD6D-6B3A19CAAC05}">
      <dgm:prSet/>
      <dgm:spPr/>
      <dgm:t>
        <a:bodyPr/>
        <a:lstStyle/>
        <a:p>
          <a:endParaRPr lang="en-US"/>
        </a:p>
      </dgm:t>
    </dgm:pt>
    <dgm:pt modelId="{1465B6CF-A87D-451A-9748-EF907B07340C}" type="sibTrans" cxnId="{6F7EE524-C34A-4AB6-AD6D-6B3A19CAAC05}">
      <dgm:prSet/>
      <dgm:spPr/>
      <dgm:t>
        <a:bodyPr/>
        <a:lstStyle/>
        <a:p>
          <a:endParaRPr lang="en-US"/>
        </a:p>
      </dgm:t>
    </dgm:pt>
    <dgm:pt modelId="{5F83CE59-9E62-4819-AEA3-FE12D7F62284}">
      <dgm:prSet phldrT="[Text]"/>
      <dgm:spPr/>
      <dgm:t>
        <a:bodyPr/>
        <a:lstStyle/>
        <a:p>
          <a:r>
            <a:rPr lang="en-US" dirty="0"/>
            <a:t>Work/life balance &amp; schedule</a:t>
          </a:r>
        </a:p>
      </dgm:t>
    </dgm:pt>
    <dgm:pt modelId="{619FD125-3593-4E4E-A5C4-E9D401EB1D7B}" type="parTrans" cxnId="{5D869A7A-C43B-4797-834E-DB2587E1EA51}">
      <dgm:prSet/>
      <dgm:spPr/>
      <dgm:t>
        <a:bodyPr/>
        <a:lstStyle/>
        <a:p>
          <a:endParaRPr lang="en-US"/>
        </a:p>
      </dgm:t>
    </dgm:pt>
    <dgm:pt modelId="{66546639-C82F-4A19-982E-150329A32FE2}" type="sibTrans" cxnId="{5D869A7A-C43B-4797-834E-DB2587E1EA51}">
      <dgm:prSet/>
      <dgm:spPr/>
      <dgm:t>
        <a:bodyPr/>
        <a:lstStyle/>
        <a:p>
          <a:endParaRPr lang="en-US"/>
        </a:p>
      </dgm:t>
    </dgm:pt>
    <dgm:pt modelId="{DE00FBA9-A92E-4898-9F05-91156C34CB10}">
      <dgm:prSet phldrT="[Text]"/>
      <dgm:spPr/>
      <dgm:t>
        <a:bodyPr/>
        <a:lstStyle/>
        <a:p>
          <a:r>
            <a:rPr lang="en-US" dirty="0"/>
            <a:t>Annual leave requests</a:t>
          </a:r>
        </a:p>
      </dgm:t>
    </dgm:pt>
    <dgm:pt modelId="{8484AC68-7547-4103-A294-0511FC8F6FCD}" type="parTrans" cxnId="{DC3F4BB9-67D3-4ADD-B47D-F9943C9BCD32}">
      <dgm:prSet/>
      <dgm:spPr/>
      <dgm:t>
        <a:bodyPr/>
        <a:lstStyle/>
        <a:p>
          <a:endParaRPr lang="en-US"/>
        </a:p>
      </dgm:t>
    </dgm:pt>
    <dgm:pt modelId="{E4A733EF-6CE6-4748-A4DC-A8EC436740A0}" type="sibTrans" cxnId="{DC3F4BB9-67D3-4ADD-B47D-F9943C9BCD32}">
      <dgm:prSet/>
      <dgm:spPr/>
      <dgm:t>
        <a:bodyPr/>
        <a:lstStyle/>
        <a:p>
          <a:endParaRPr lang="en-US"/>
        </a:p>
      </dgm:t>
    </dgm:pt>
    <dgm:pt modelId="{32F1291E-8800-4D76-8E87-74DAE1135657}">
      <dgm:prSet phldrT="[Text]"/>
      <dgm:spPr/>
      <dgm:t>
        <a:bodyPr/>
        <a:lstStyle/>
        <a:p>
          <a:r>
            <a:rPr lang="en-US" dirty="0"/>
            <a:t>Training &amp; professional development</a:t>
          </a:r>
        </a:p>
      </dgm:t>
    </dgm:pt>
    <dgm:pt modelId="{847E80A5-BB96-49C3-A4A9-27C962B47DA0}" type="parTrans" cxnId="{96ADF297-3FAA-4B7C-9E04-501169178D9D}">
      <dgm:prSet/>
      <dgm:spPr/>
      <dgm:t>
        <a:bodyPr/>
        <a:lstStyle/>
        <a:p>
          <a:endParaRPr lang="en-US"/>
        </a:p>
      </dgm:t>
    </dgm:pt>
    <dgm:pt modelId="{74FA2E0C-816C-49DA-9721-076549518FCA}" type="sibTrans" cxnId="{96ADF297-3FAA-4B7C-9E04-501169178D9D}">
      <dgm:prSet/>
      <dgm:spPr/>
      <dgm:t>
        <a:bodyPr/>
        <a:lstStyle/>
        <a:p>
          <a:endParaRPr lang="en-US"/>
        </a:p>
      </dgm:t>
    </dgm:pt>
    <dgm:pt modelId="{D1CFE24B-C18C-4BD0-B14E-265EE846D602}">
      <dgm:prSet phldrT="[Text]"/>
      <dgm:spPr/>
      <dgm:t>
        <a:bodyPr/>
        <a:lstStyle/>
        <a:p>
          <a:r>
            <a:rPr lang="en-US" dirty="0"/>
            <a:t>Performance reviews</a:t>
          </a:r>
        </a:p>
      </dgm:t>
    </dgm:pt>
    <dgm:pt modelId="{59EE61EE-689C-4808-B22F-ACF89D77823E}" type="parTrans" cxnId="{C39690B4-8075-4E39-929D-E6FE8D253FD0}">
      <dgm:prSet/>
      <dgm:spPr/>
      <dgm:t>
        <a:bodyPr/>
        <a:lstStyle/>
        <a:p>
          <a:endParaRPr lang="en-US"/>
        </a:p>
      </dgm:t>
    </dgm:pt>
    <dgm:pt modelId="{6FD698A7-F9AF-4AD5-AEAC-A76B0B24F43D}" type="sibTrans" cxnId="{C39690B4-8075-4E39-929D-E6FE8D253FD0}">
      <dgm:prSet/>
      <dgm:spPr/>
      <dgm:t>
        <a:bodyPr/>
        <a:lstStyle/>
        <a:p>
          <a:endParaRPr lang="en-US"/>
        </a:p>
      </dgm:t>
    </dgm:pt>
    <dgm:pt modelId="{6B48844C-805D-4785-842D-B70D5816EEF5}">
      <dgm:prSet phldrT="[Text]"/>
      <dgm:spPr/>
      <dgm:t>
        <a:bodyPr/>
        <a:lstStyle/>
        <a:p>
          <a:r>
            <a:rPr lang="en-US" dirty="0"/>
            <a:t>New hire paperwork (I-9, W-4, etc.)</a:t>
          </a:r>
        </a:p>
      </dgm:t>
    </dgm:pt>
    <dgm:pt modelId="{76A2832C-0A6F-4A32-B007-04078C8D6A55}" type="parTrans" cxnId="{8A43E36C-D632-4B68-9FE9-FCA9645C1C29}">
      <dgm:prSet/>
      <dgm:spPr/>
      <dgm:t>
        <a:bodyPr/>
        <a:lstStyle/>
        <a:p>
          <a:endParaRPr lang="en-US"/>
        </a:p>
      </dgm:t>
    </dgm:pt>
    <dgm:pt modelId="{72DFE662-121F-4DFA-84C1-79486623F9DB}" type="sibTrans" cxnId="{8A43E36C-D632-4B68-9FE9-FCA9645C1C29}">
      <dgm:prSet/>
      <dgm:spPr/>
      <dgm:t>
        <a:bodyPr/>
        <a:lstStyle/>
        <a:p>
          <a:endParaRPr lang="en-US"/>
        </a:p>
      </dgm:t>
    </dgm:pt>
    <dgm:pt modelId="{37D5D9E4-06BA-4128-BDE0-541DB489ED9A}">
      <dgm:prSet phldrT="[Text]"/>
      <dgm:spPr/>
      <dgm:t>
        <a:bodyPr/>
        <a:lstStyle/>
        <a:p>
          <a:r>
            <a:rPr lang="en-US" dirty="0"/>
            <a:t>Timesheet &amp; pay stub questions</a:t>
          </a:r>
        </a:p>
      </dgm:t>
    </dgm:pt>
    <dgm:pt modelId="{BDC4E938-4BF8-49F6-BF9D-E80F5A923860}" type="parTrans" cxnId="{1B6F403F-5F9D-4651-8DD1-3AD49E8A2227}">
      <dgm:prSet/>
      <dgm:spPr/>
      <dgm:t>
        <a:bodyPr/>
        <a:lstStyle/>
        <a:p>
          <a:endParaRPr lang="en-US"/>
        </a:p>
      </dgm:t>
    </dgm:pt>
    <dgm:pt modelId="{E14DC479-96E3-44FA-A3A1-9CC32081AD41}" type="sibTrans" cxnId="{1B6F403F-5F9D-4651-8DD1-3AD49E8A2227}">
      <dgm:prSet/>
      <dgm:spPr/>
      <dgm:t>
        <a:bodyPr/>
        <a:lstStyle/>
        <a:p>
          <a:endParaRPr lang="en-US"/>
        </a:p>
      </dgm:t>
    </dgm:pt>
    <dgm:pt modelId="{ED168170-83FF-4B5C-A027-C4B315D75525}">
      <dgm:prSet phldrT="[Text]"/>
      <dgm:spPr/>
      <dgm:t>
        <a:bodyPr/>
        <a:lstStyle/>
        <a:p>
          <a:r>
            <a:rPr lang="en-US" dirty="0"/>
            <a:t>UAOnline &amp; myUA questions</a:t>
          </a:r>
        </a:p>
      </dgm:t>
    </dgm:pt>
    <dgm:pt modelId="{77E860B9-1F1D-49A4-9625-53C8604B7E03}" type="parTrans" cxnId="{282CAC91-7511-4171-99BF-886BCA8AB4F2}">
      <dgm:prSet/>
      <dgm:spPr/>
      <dgm:t>
        <a:bodyPr/>
        <a:lstStyle/>
        <a:p>
          <a:endParaRPr lang="en-US"/>
        </a:p>
      </dgm:t>
    </dgm:pt>
    <dgm:pt modelId="{CC6C2398-3643-4B65-89D1-4D191FBB8696}" type="sibTrans" cxnId="{282CAC91-7511-4171-99BF-886BCA8AB4F2}">
      <dgm:prSet/>
      <dgm:spPr/>
      <dgm:t>
        <a:bodyPr/>
        <a:lstStyle/>
        <a:p>
          <a:endParaRPr lang="en-US"/>
        </a:p>
      </dgm:t>
    </dgm:pt>
    <dgm:pt modelId="{7A747946-07E5-4629-B7D4-E91DF78B46A9}">
      <dgm:prSet phldrT="[Text]"/>
      <dgm:spPr>
        <a:gradFill rotWithShape="0">
          <a:gsLst>
            <a:gs pos="0">
              <a:srgbClr val="316C97"/>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gradFill>
      </dgm:spPr>
      <dgm:t>
        <a:bodyPr/>
        <a:lstStyle/>
        <a:p>
          <a:r>
            <a:rPr lang="en-US" dirty="0"/>
            <a:t>Benefits Team</a:t>
          </a:r>
        </a:p>
      </dgm:t>
    </dgm:pt>
    <dgm:pt modelId="{DC96F8E9-3936-475F-9D9D-04F8FDC38CA4}" type="parTrans" cxnId="{0688D8D8-1E73-4B95-BACE-47EA28D9C67F}">
      <dgm:prSet/>
      <dgm:spPr/>
      <dgm:t>
        <a:bodyPr/>
        <a:lstStyle/>
        <a:p>
          <a:endParaRPr lang="en-US"/>
        </a:p>
      </dgm:t>
    </dgm:pt>
    <dgm:pt modelId="{0157EBD6-F0B8-4740-97D4-12B6161B9124}" type="sibTrans" cxnId="{0688D8D8-1E73-4B95-BACE-47EA28D9C67F}">
      <dgm:prSet/>
      <dgm:spPr/>
      <dgm:t>
        <a:bodyPr/>
        <a:lstStyle/>
        <a:p>
          <a:endParaRPr lang="en-US"/>
        </a:p>
      </dgm:t>
    </dgm:pt>
    <dgm:pt modelId="{B3B9E5F8-373B-4691-870C-B6CE7BD77FEC}">
      <dgm:prSet phldrT="[Text]"/>
      <dgm:spPr>
        <a:solidFill>
          <a:schemeClr val="bg1">
            <a:alpha val="70000"/>
          </a:schemeClr>
        </a:solidFill>
      </dgm:spPr>
      <dgm:t>
        <a:bodyPr/>
        <a:lstStyle/>
        <a:p>
          <a:pPr>
            <a:buClr>
              <a:schemeClr val="tx1"/>
            </a:buClr>
          </a:pPr>
          <a:r>
            <a:rPr lang="en-US" dirty="0">
              <a:solidFill>
                <a:schemeClr val="tx1"/>
              </a:solidFill>
            </a:rPr>
            <a:t>Health care</a:t>
          </a:r>
        </a:p>
      </dgm:t>
    </dgm:pt>
    <dgm:pt modelId="{18C3424C-C1C4-4DE2-B94D-A08B99487A47}" type="parTrans" cxnId="{B2A0441E-FF06-4365-9BFF-F658C600F8E0}">
      <dgm:prSet/>
      <dgm:spPr/>
      <dgm:t>
        <a:bodyPr/>
        <a:lstStyle/>
        <a:p>
          <a:endParaRPr lang="en-US"/>
        </a:p>
      </dgm:t>
    </dgm:pt>
    <dgm:pt modelId="{2EBCEE3B-1766-406A-86A7-7039258E1A9D}" type="sibTrans" cxnId="{B2A0441E-FF06-4365-9BFF-F658C600F8E0}">
      <dgm:prSet/>
      <dgm:spPr/>
      <dgm:t>
        <a:bodyPr/>
        <a:lstStyle/>
        <a:p>
          <a:endParaRPr lang="en-US"/>
        </a:p>
      </dgm:t>
    </dgm:pt>
    <dgm:pt modelId="{D1E2A5DB-8D50-4F5D-98C8-B2F0352A7EE6}">
      <dgm:prSet phldrT="[Text]"/>
      <dgm:spPr/>
      <dgm:t>
        <a:bodyPr/>
        <a:lstStyle/>
        <a:p>
          <a:r>
            <a:rPr lang="en-US" dirty="0"/>
            <a:t>Office of Equity &amp; Compliance</a:t>
          </a:r>
        </a:p>
      </dgm:t>
    </dgm:pt>
    <dgm:pt modelId="{17B444EB-5298-4D11-A0FF-80E789753039}" type="parTrans" cxnId="{41DEE72F-CF75-4E55-894F-B1E089E8DD9D}">
      <dgm:prSet/>
      <dgm:spPr/>
      <dgm:t>
        <a:bodyPr/>
        <a:lstStyle/>
        <a:p>
          <a:endParaRPr lang="en-US"/>
        </a:p>
      </dgm:t>
    </dgm:pt>
    <dgm:pt modelId="{CE9F5E57-F3FE-405D-B15C-42E0A2C65813}" type="sibTrans" cxnId="{41DEE72F-CF75-4E55-894F-B1E089E8DD9D}">
      <dgm:prSet/>
      <dgm:spPr/>
      <dgm:t>
        <a:bodyPr/>
        <a:lstStyle/>
        <a:p>
          <a:endParaRPr lang="en-US"/>
        </a:p>
      </dgm:t>
    </dgm:pt>
    <dgm:pt modelId="{EF5550B7-292A-46B3-A758-CF12D9560CFE}">
      <dgm:prSet phldrT="[Text]"/>
      <dgm:spPr/>
      <dgm:t>
        <a:bodyPr/>
        <a:lstStyle/>
        <a:p>
          <a:r>
            <a:rPr lang="en-US" dirty="0"/>
            <a:t>Title IX</a:t>
          </a:r>
        </a:p>
      </dgm:t>
    </dgm:pt>
    <dgm:pt modelId="{CC91F3D1-78B1-410D-89ED-DE81E8CBC559}" type="parTrans" cxnId="{D706B2FB-5CE5-419E-B7E7-E0427CD1A32A}">
      <dgm:prSet/>
      <dgm:spPr/>
      <dgm:t>
        <a:bodyPr/>
        <a:lstStyle/>
        <a:p>
          <a:endParaRPr lang="en-US"/>
        </a:p>
      </dgm:t>
    </dgm:pt>
    <dgm:pt modelId="{A8D99CCE-18B4-4F3F-BC73-28ED5FAE1C4E}" type="sibTrans" cxnId="{D706B2FB-5CE5-419E-B7E7-E0427CD1A32A}">
      <dgm:prSet/>
      <dgm:spPr/>
      <dgm:t>
        <a:bodyPr/>
        <a:lstStyle/>
        <a:p>
          <a:endParaRPr lang="en-US"/>
        </a:p>
      </dgm:t>
    </dgm:pt>
    <dgm:pt modelId="{12F2C185-B57A-4375-AD29-693433E0EC92}">
      <dgm:prSet phldrT="[Text]"/>
      <dgm:spPr/>
      <dgm:t>
        <a:bodyPr/>
        <a:lstStyle/>
        <a:p>
          <a:r>
            <a:rPr lang="en-US" dirty="0"/>
            <a:t>Americans with Disabilities Act (ADA)</a:t>
          </a:r>
        </a:p>
      </dgm:t>
    </dgm:pt>
    <dgm:pt modelId="{1A847B7C-36B1-4260-8A71-83712EB2CC29}" type="parTrans" cxnId="{F17CB683-21E7-4CB1-85EE-E6FB33CAFE85}">
      <dgm:prSet/>
      <dgm:spPr/>
      <dgm:t>
        <a:bodyPr/>
        <a:lstStyle/>
        <a:p>
          <a:endParaRPr lang="en-US"/>
        </a:p>
      </dgm:t>
    </dgm:pt>
    <dgm:pt modelId="{69EAE222-5AE8-4644-9B32-0F29AC30DD63}" type="sibTrans" cxnId="{F17CB683-21E7-4CB1-85EE-E6FB33CAFE85}">
      <dgm:prSet/>
      <dgm:spPr/>
      <dgm:t>
        <a:bodyPr/>
        <a:lstStyle/>
        <a:p>
          <a:endParaRPr lang="en-US"/>
        </a:p>
      </dgm:t>
    </dgm:pt>
    <dgm:pt modelId="{F9AFCCB8-2894-41A7-BD44-10FD0F7DD488}">
      <dgm:prSet phldrT="[Text]"/>
      <dgm:spPr/>
      <dgm:t>
        <a:bodyPr/>
        <a:lstStyle/>
        <a:p>
          <a:r>
            <a:rPr lang="en-US" dirty="0"/>
            <a:t>Accessibility</a:t>
          </a:r>
        </a:p>
      </dgm:t>
    </dgm:pt>
    <dgm:pt modelId="{CB71AEA2-8495-4EF0-A081-75823DBBE111}" type="parTrans" cxnId="{56D6F378-D65B-4433-A668-FBA6EC689B7E}">
      <dgm:prSet/>
      <dgm:spPr/>
      <dgm:t>
        <a:bodyPr/>
        <a:lstStyle/>
        <a:p>
          <a:endParaRPr lang="en-US"/>
        </a:p>
      </dgm:t>
    </dgm:pt>
    <dgm:pt modelId="{3AEBE7C0-920C-44D2-9CB8-032A4082F998}" type="sibTrans" cxnId="{56D6F378-D65B-4433-A668-FBA6EC689B7E}">
      <dgm:prSet/>
      <dgm:spPr/>
      <dgm:t>
        <a:bodyPr/>
        <a:lstStyle/>
        <a:p>
          <a:endParaRPr lang="en-US"/>
        </a:p>
      </dgm:t>
    </dgm:pt>
    <dgm:pt modelId="{98856918-9D19-44D7-AE3B-E7ACCC3FC5D3}">
      <dgm:prSet phldrT="[Text]"/>
      <dgm:spPr>
        <a:solidFill>
          <a:schemeClr val="bg1">
            <a:alpha val="70000"/>
          </a:schemeClr>
        </a:solidFill>
      </dgm:spPr>
      <dgm:t>
        <a:bodyPr/>
        <a:lstStyle/>
        <a:p>
          <a:pPr>
            <a:buClr>
              <a:schemeClr val="tx1"/>
            </a:buClr>
          </a:pPr>
          <a:r>
            <a:rPr lang="en-US" dirty="0">
              <a:solidFill>
                <a:schemeClr val="tx1"/>
              </a:solidFill>
            </a:rPr>
            <a:t>Retirement</a:t>
          </a:r>
        </a:p>
      </dgm:t>
    </dgm:pt>
    <dgm:pt modelId="{F0ACAC93-0B96-44EF-87F1-C349F4095A1C}" type="parTrans" cxnId="{3C685326-9353-451F-A492-5AE29EA7A92B}">
      <dgm:prSet/>
      <dgm:spPr/>
      <dgm:t>
        <a:bodyPr/>
        <a:lstStyle/>
        <a:p>
          <a:endParaRPr lang="en-US"/>
        </a:p>
      </dgm:t>
    </dgm:pt>
    <dgm:pt modelId="{B256E14D-90FF-4373-B53A-2900C1B945AB}" type="sibTrans" cxnId="{3C685326-9353-451F-A492-5AE29EA7A92B}">
      <dgm:prSet/>
      <dgm:spPr/>
      <dgm:t>
        <a:bodyPr/>
        <a:lstStyle/>
        <a:p>
          <a:endParaRPr lang="en-US"/>
        </a:p>
      </dgm:t>
    </dgm:pt>
    <dgm:pt modelId="{DE88E9E3-7FAD-436E-B449-A919E9E2C893}">
      <dgm:prSet phldrT="[Text]"/>
      <dgm:spPr>
        <a:solidFill>
          <a:schemeClr val="bg1">
            <a:alpha val="70000"/>
          </a:schemeClr>
        </a:solidFill>
      </dgm:spPr>
      <dgm:t>
        <a:bodyPr/>
        <a:lstStyle/>
        <a:p>
          <a:pPr>
            <a:buClr>
              <a:schemeClr val="tx1"/>
            </a:buClr>
          </a:pPr>
          <a:r>
            <a:rPr lang="en-US" dirty="0">
              <a:solidFill>
                <a:schemeClr val="tx1"/>
              </a:solidFill>
            </a:rPr>
            <a:t>Holidays &amp; leave</a:t>
          </a:r>
        </a:p>
      </dgm:t>
    </dgm:pt>
    <dgm:pt modelId="{049C6742-C85F-41FF-89F4-4A4C0BC298D1}" type="parTrans" cxnId="{1F44C52A-9441-4373-B125-2FED643264E2}">
      <dgm:prSet/>
      <dgm:spPr/>
      <dgm:t>
        <a:bodyPr/>
        <a:lstStyle/>
        <a:p>
          <a:endParaRPr lang="en-US"/>
        </a:p>
      </dgm:t>
    </dgm:pt>
    <dgm:pt modelId="{F707C237-74D4-4C85-8438-1BB7B36979C1}" type="sibTrans" cxnId="{1F44C52A-9441-4373-B125-2FED643264E2}">
      <dgm:prSet/>
      <dgm:spPr/>
      <dgm:t>
        <a:bodyPr/>
        <a:lstStyle/>
        <a:p>
          <a:endParaRPr lang="en-US"/>
        </a:p>
      </dgm:t>
    </dgm:pt>
    <dgm:pt modelId="{19BA805C-0693-47CF-A544-676F72344606}">
      <dgm:prSet phldrT="[Text]"/>
      <dgm:spPr>
        <a:solidFill>
          <a:schemeClr val="bg1">
            <a:alpha val="70000"/>
          </a:schemeClr>
        </a:solidFill>
      </dgm:spPr>
      <dgm:t>
        <a:bodyPr/>
        <a:lstStyle/>
        <a:p>
          <a:pPr>
            <a:buClr>
              <a:schemeClr val="tx1"/>
            </a:buClr>
          </a:pPr>
          <a:r>
            <a:rPr lang="en-US" dirty="0">
              <a:solidFill>
                <a:schemeClr val="tx1"/>
              </a:solidFill>
            </a:rPr>
            <a:t>Life insurance</a:t>
          </a:r>
        </a:p>
      </dgm:t>
    </dgm:pt>
    <dgm:pt modelId="{7024C062-849D-4356-95A9-B6BDE61A1F6B}" type="parTrans" cxnId="{DD441AC5-CA3A-4507-855F-575D9BE6894C}">
      <dgm:prSet/>
      <dgm:spPr/>
      <dgm:t>
        <a:bodyPr/>
        <a:lstStyle/>
        <a:p>
          <a:endParaRPr lang="en-US"/>
        </a:p>
      </dgm:t>
    </dgm:pt>
    <dgm:pt modelId="{DB40CA49-D007-47DD-B9E3-6DB26FD86378}" type="sibTrans" cxnId="{DD441AC5-CA3A-4507-855F-575D9BE6894C}">
      <dgm:prSet/>
      <dgm:spPr/>
      <dgm:t>
        <a:bodyPr/>
        <a:lstStyle/>
        <a:p>
          <a:endParaRPr lang="en-US"/>
        </a:p>
      </dgm:t>
    </dgm:pt>
    <dgm:pt modelId="{C4367469-D662-48E9-A6A1-014AD94DBA26}">
      <dgm:prSet phldrT="[Text]"/>
      <dgm:spPr>
        <a:solidFill>
          <a:schemeClr val="bg1">
            <a:alpha val="70000"/>
          </a:schemeClr>
        </a:solidFill>
      </dgm:spPr>
      <dgm:t>
        <a:bodyPr/>
        <a:lstStyle/>
        <a:p>
          <a:pPr>
            <a:buClr>
              <a:schemeClr val="tx1"/>
            </a:buClr>
          </a:pPr>
          <a:r>
            <a:rPr lang="en-US" dirty="0">
              <a:solidFill>
                <a:schemeClr val="tx1"/>
              </a:solidFill>
            </a:rPr>
            <a:t>Education</a:t>
          </a:r>
        </a:p>
      </dgm:t>
    </dgm:pt>
    <dgm:pt modelId="{7B7226B6-A028-4154-9797-19A7829CEC56}" type="parTrans" cxnId="{3D06F5C0-BD83-425F-B316-0832C5E3EBB2}">
      <dgm:prSet/>
      <dgm:spPr/>
      <dgm:t>
        <a:bodyPr/>
        <a:lstStyle/>
        <a:p>
          <a:endParaRPr lang="en-US"/>
        </a:p>
      </dgm:t>
    </dgm:pt>
    <dgm:pt modelId="{4E840A87-FCFC-4E31-BF96-BC89D1959CED}" type="sibTrans" cxnId="{3D06F5C0-BD83-425F-B316-0832C5E3EBB2}">
      <dgm:prSet/>
      <dgm:spPr/>
      <dgm:t>
        <a:bodyPr/>
        <a:lstStyle/>
        <a:p>
          <a:endParaRPr lang="en-US"/>
        </a:p>
      </dgm:t>
    </dgm:pt>
    <dgm:pt modelId="{FE11C331-E4FA-4F74-9790-B1FCE1AEE694}">
      <dgm:prSet phldrT="[Text]"/>
      <dgm:spPr>
        <a:solidFill>
          <a:schemeClr val="bg1">
            <a:alpha val="70000"/>
          </a:schemeClr>
        </a:solidFill>
      </dgm:spPr>
      <dgm:t>
        <a:bodyPr/>
        <a:lstStyle/>
        <a:p>
          <a:pPr>
            <a:buClr>
              <a:schemeClr val="tx1"/>
            </a:buClr>
          </a:pPr>
          <a:r>
            <a:rPr lang="en-US" dirty="0">
              <a:solidFill>
                <a:schemeClr val="tx1"/>
              </a:solidFill>
            </a:rPr>
            <a:t>Employee support</a:t>
          </a:r>
        </a:p>
      </dgm:t>
    </dgm:pt>
    <dgm:pt modelId="{6267BA7A-E12C-46F4-B9D5-4E665631F319}" type="parTrans" cxnId="{56C0610E-86C2-49AA-9303-57E66A2EE9E5}">
      <dgm:prSet/>
      <dgm:spPr/>
      <dgm:t>
        <a:bodyPr/>
        <a:lstStyle/>
        <a:p>
          <a:endParaRPr lang="en-US"/>
        </a:p>
      </dgm:t>
    </dgm:pt>
    <dgm:pt modelId="{3A98C06D-3F55-4C13-9AF2-F0A697EFF219}" type="sibTrans" cxnId="{56C0610E-86C2-49AA-9303-57E66A2EE9E5}">
      <dgm:prSet/>
      <dgm:spPr/>
      <dgm:t>
        <a:bodyPr/>
        <a:lstStyle/>
        <a:p>
          <a:endParaRPr lang="en-US"/>
        </a:p>
      </dgm:t>
    </dgm:pt>
    <dgm:pt modelId="{CFC75185-C87F-482A-988B-A400EE0FD857}">
      <dgm:prSet phldrT="[Text]"/>
      <dgm:spPr/>
      <dgm:t>
        <a:bodyPr/>
        <a:lstStyle/>
        <a:p>
          <a:r>
            <a:rPr lang="en-US" dirty="0"/>
            <a:t>Discrimination</a:t>
          </a:r>
        </a:p>
      </dgm:t>
    </dgm:pt>
    <dgm:pt modelId="{64FB7518-085F-41F7-B547-5484D20CE138}" type="parTrans" cxnId="{81261128-F327-4A20-AB04-052724B809ED}">
      <dgm:prSet/>
      <dgm:spPr/>
      <dgm:t>
        <a:bodyPr/>
        <a:lstStyle/>
        <a:p>
          <a:endParaRPr lang="en-US"/>
        </a:p>
      </dgm:t>
    </dgm:pt>
    <dgm:pt modelId="{F4956722-F5C0-454B-B284-DD8F099BE62C}" type="sibTrans" cxnId="{81261128-F327-4A20-AB04-052724B809ED}">
      <dgm:prSet/>
      <dgm:spPr/>
      <dgm:t>
        <a:bodyPr/>
        <a:lstStyle/>
        <a:p>
          <a:endParaRPr lang="en-US"/>
        </a:p>
      </dgm:t>
    </dgm:pt>
    <dgm:pt modelId="{4DD7A53D-5C7E-4822-BCBE-FC19CA827249}" type="pres">
      <dgm:prSet presAssocID="{0BC9D381-E28A-48BA-8E7A-AC540653E4E2}" presName="Name0" presStyleCnt="0">
        <dgm:presLayoutVars>
          <dgm:dir/>
          <dgm:animLvl val="lvl"/>
          <dgm:resizeHandles val="exact"/>
        </dgm:presLayoutVars>
      </dgm:prSet>
      <dgm:spPr/>
    </dgm:pt>
    <dgm:pt modelId="{20C88585-E162-4C47-BE17-CC1CA9294BF3}" type="pres">
      <dgm:prSet presAssocID="{7A747946-07E5-4629-B7D4-E91DF78B46A9}" presName="composite" presStyleCnt="0"/>
      <dgm:spPr/>
    </dgm:pt>
    <dgm:pt modelId="{E0F450A1-24C9-4152-93AC-4B3D952ADF4D}" type="pres">
      <dgm:prSet presAssocID="{7A747946-07E5-4629-B7D4-E91DF78B46A9}" presName="parTx" presStyleLbl="alignNode1" presStyleIdx="0" presStyleCnt="4">
        <dgm:presLayoutVars>
          <dgm:chMax val="0"/>
          <dgm:chPref val="0"/>
          <dgm:bulletEnabled val="1"/>
        </dgm:presLayoutVars>
      </dgm:prSet>
      <dgm:spPr/>
    </dgm:pt>
    <dgm:pt modelId="{B2F388B7-5EDF-4187-830A-B3C460D5012C}" type="pres">
      <dgm:prSet presAssocID="{7A747946-07E5-4629-B7D4-E91DF78B46A9}" presName="desTx" presStyleLbl="alignAccFollowNode1" presStyleIdx="0" presStyleCnt="4">
        <dgm:presLayoutVars>
          <dgm:bulletEnabled val="1"/>
        </dgm:presLayoutVars>
      </dgm:prSet>
      <dgm:spPr/>
    </dgm:pt>
    <dgm:pt modelId="{623CEC29-9652-4F10-A13E-C1BF69D50160}" type="pres">
      <dgm:prSet presAssocID="{0157EBD6-F0B8-4740-97D4-12B6161B9124}" presName="space" presStyleCnt="0"/>
      <dgm:spPr/>
    </dgm:pt>
    <dgm:pt modelId="{18B05BE4-A657-4A41-BAE3-FE67863CE9C0}" type="pres">
      <dgm:prSet presAssocID="{9B35BFFB-5DF0-4B06-A4C8-1E6502BC970E}" presName="composite" presStyleCnt="0"/>
      <dgm:spPr/>
    </dgm:pt>
    <dgm:pt modelId="{D7765D06-A829-4816-B038-9B94473A4DE0}" type="pres">
      <dgm:prSet presAssocID="{9B35BFFB-5DF0-4B06-A4C8-1E6502BC970E}" presName="parTx" presStyleLbl="alignNode1" presStyleIdx="1" presStyleCnt="4">
        <dgm:presLayoutVars>
          <dgm:chMax val="0"/>
          <dgm:chPref val="0"/>
          <dgm:bulletEnabled val="1"/>
        </dgm:presLayoutVars>
      </dgm:prSet>
      <dgm:spPr/>
    </dgm:pt>
    <dgm:pt modelId="{66E5A2BC-C847-4AED-A0C7-9E90431A319D}" type="pres">
      <dgm:prSet presAssocID="{9B35BFFB-5DF0-4B06-A4C8-1E6502BC970E}" presName="desTx" presStyleLbl="alignAccFollowNode1" presStyleIdx="1" presStyleCnt="4">
        <dgm:presLayoutVars>
          <dgm:bulletEnabled val="1"/>
        </dgm:presLayoutVars>
      </dgm:prSet>
      <dgm:spPr/>
    </dgm:pt>
    <dgm:pt modelId="{458A036A-BAFC-4F44-B6AA-1A1864120E47}" type="pres">
      <dgm:prSet presAssocID="{F4CC894C-FA51-4F08-BEC8-D7136F5F1DB0}" presName="space" presStyleCnt="0"/>
      <dgm:spPr/>
    </dgm:pt>
    <dgm:pt modelId="{22BE8487-E4A8-42E2-A7A7-0EC1A189ED39}" type="pres">
      <dgm:prSet presAssocID="{8EC998DE-3BE7-4DA8-B57B-1B878D018B28}" presName="composite" presStyleCnt="0"/>
      <dgm:spPr/>
    </dgm:pt>
    <dgm:pt modelId="{D912F648-CF48-4245-B626-2EBCA36B50D0}" type="pres">
      <dgm:prSet presAssocID="{8EC998DE-3BE7-4DA8-B57B-1B878D018B28}" presName="parTx" presStyleLbl="alignNode1" presStyleIdx="2" presStyleCnt="4">
        <dgm:presLayoutVars>
          <dgm:chMax val="0"/>
          <dgm:chPref val="0"/>
          <dgm:bulletEnabled val="1"/>
        </dgm:presLayoutVars>
      </dgm:prSet>
      <dgm:spPr/>
    </dgm:pt>
    <dgm:pt modelId="{F8054F34-8E57-4166-AF41-7A62EB4B02C3}" type="pres">
      <dgm:prSet presAssocID="{8EC998DE-3BE7-4DA8-B57B-1B878D018B28}" presName="desTx" presStyleLbl="alignAccFollowNode1" presStyleIdx="2" presStyleCnt="4">
        <dgm:presLayoutVars>
          <dgm:bulletEnabled val="1"/>
        </dgm:presLayoutVars>
      </dgm:prSet>
      <dgm:spPr/>
    </dgm:pt>
    <dgm:pt modelId="{6BEEC8BE-F562-4ACA-9E13-F1B4A5F66377}" type="pres">
      <dgm:prSet presAssocID="{65F80016-FE8D-4F7C-9B72-2F0264D2D21F}" presName="space" presStyleCnt="0"/>
      <dgm:spPr/>
    </dgm:pt>
    <dgm:pt modelId="{33DBB07F-67D4-4322-92FE-A769F88B64D4}" type="pres">
      <dgm:prSet presAssocID="{D1E2A5DB-8D50-4F5D-98C8-B2F0352A7EE6}" presName="composite" presStyleCnt="0"/>
      <dgm:spPr/>
    </dgm:pt>
    <dgm:pt modelId="{EDE43111-B303-4DAF-9F32-38262D4146CF}" type="pres">
      <dgm:prSet presAssocID="{D1E2A5DB-8D50-4F5D-98C8-B2F0352A7EE6}" presName="parTx" presStyleLbl="alignNode1" presStyleIdx="3" presStyleCnt="4">
        <dgm:presLayoutVars>
          <dgm:chMax val="0"/>
          <dgm:chPref val="0"/>
          <dgm:bulletEnabled val="1"/>
        </dgm:presLayoutVars>
      </dgm:prSet>
      <dgm:spPr/>
    </dgm:pt>
    <dgm:pt modelId="{99868C80-A82F-4B22-88FC-E69DBCC925E1}" type="pres">
      <dgm:prSet presAssocID="{D1E2A5DB-8D50-4F5D-98C8-B2F0352A7EE6}" presName="desTx" presStyleLbl="alignAccFollowNode1" presStyleIdx="3" presStyleCnt="4">
        <dgm:presLayoutVars>
          <dgm:bulletEnabled val="1"/>
        </dgm:presLayoutVars>
      </dgm:prSet>
      <dgm:spPr/>
    </dgm:pt>
  </dgm:ptLst>
  <dgm:cxnLst>
    <dgm:cxn modelId="{56C0610E-86C2-49AA-9303-57E66A2EE9E5}" srcId="{7A747946-07E5-4629-B7D4-E91DF78B46A9}" destId="{FE11C331-E4FA-4F74-9790-B1FCE1AEE694}" srcOrd="5" destOrd="0" parTransId="{6267BA7A-E12C-46F4-B9D5-4E665631F319}" sibTransId="{3A98C06D-3F55-4C13-9AF2-F0A697EFF219}"/>
    <dgm:cxn modelId="{8E345F14-0286-4BB0-97AE-37AAFC321FC6}" srcId="{0BC9D381-E28A-48BA-8E7A-AC540653E4E2}" destId="{8EC998DE-3BE7-4DA8-B57B-1B878D018B28}" srcOrd="2" destOrd="0" parTransId="{233C8DDB-3A77-496B-8A14-4C1C65426ED8}" sibTransId="{65F80016-FE8D-4F7C-9B72-2F0264D2D21F}"/>
    <dgm:cxn modelId="{4B5E441B-5DF9-4737-B872-E03BC67CFBCC}" type="presOf" srcId="{9B35BFFB-5DF0-4B06-A4C8-1E6502BC970E}" destId="{D7765D06-A829-4816-B038-9B94473A4DE0}" srcOrd="0" destOrd="0" presId="urn:microsoft.com/office/officeart/2005/8/layout/hList1"/>
    <dgm:cxn modelId="{4F74341C-A477-4F23-823E-0344D84E9268}" type="presOf" srcId="{CFC75185-C87F-482A-988B-A400EE0FD857}" destId="{99868C80-A82F-4B22-88FC-E69DBCC925E1}" srcOrd="0" destOrd="1" presId="urn:microsoft.com/office/officeart/2005/8/layout/hList1"/>
    <dgm:cxn modelId="{B2A0441E-FF06-4365-9BFF-F658C600F8E0}" srcId="{7A747946-07E5-4629-B7D4-E91DF78B46A9}" destId="{B3B9E5F8-373B-4691-870C-B6CE7BD77FEC}" srcOrd="0" destOrd="0" parTransId="{18C3424C-C1C4-4DE2-B94D-A08B99487A47}" sibTransId="{2EBCEE3B-1766-406A-86A7-7039258E1A9D}"/>
    <dgm:cxn modelId="{6F7EE524-C34A-4AB6-AD6D-6B3A19CAAC05}" srcId="{8EC998DE-3BE7-4DA8-B57B-1B878D018B28}" destId="{67953B8F-1EE4-4FA8-B3AF-93B09811C044}" srcOrd="0" destOrd="0" parTransId="{63FB5F9D-EC1E-47AA-85C3-F5DB4BA86A08}" sibTransId="{1465B6CF-A87D-451A-9748-EF907B07340C}"/>
    <dgm:cxn modelId="{3C685326-9353-451F-A492-5AE29EA7A92B}" srcId="{7A747946-07E5-4629-B7D4-E91DF78B46A9}" destId="{98856918-9D19-44D7-AE3B-E7ACCC3FC5D3}" srcOrd="1" destOrd="0" parTransId="{F0ACAC93-0B96-44EF-87F1-C349F4095A1C}" sibTransId="{B256E14D-90FF-4373-B53A-2900C1B945AB}"/>
    <dgm:cxn modelId="{81261128-F327-4A20-AB04-052724B809ED}" srcId="{D1E2A5DB-8D50-4F5D-98C8-B2F0352A7EE6}" destId="{CFC75185-C87F-482A-988B-A400EE0FD857}" srcOrd="1" destOrd="0" parTransId="{64FB7518-085F-41F7-B547-5484D20CE138}" sibTransId="{F4956722-F5C0-454B-B284-DD8F099BE62C}"/>
    <dgm:cxn modelId="{1F44C52A-9441-4373-B125-2FED643264E2}" srcId="{7A747946-07E5-4629-B7D4-E91DF78B46A9}" destId="{DE88E9E3-7FAD-436E-B449-A919E9E2C893}" srcOrd="2" destOrd="0" parTransId="{049C6742-C85F-41FF-89F4-4A4C0BC298D1}" sibTransId="{F707C237-74D4-4C85-8438-1BB7B36979C1}"/>
    <dgm:cxn modelId="{41DEE72F-CF75-4E55-894F-B1E089E8DD9D}" srcId="{0BC9D381-E28A-48BA-8E7A-AC540653E4E2}" destId="{D1E2A5DB-8D50-4F5D-98C8-B2F0352A7EE6}" srcOrd="3" destOrd="0" parTransId="{17B444EB-5298-4D11-A0FF-80E789753039}" sibTransId="{CE9F5E57-F3FE-405D-B15C-42E0A2C65813}"/>
    <dgm:cxn modelId="{1B6F403F-5F9D-4651-8DD1-3AD49E8A2227}" srcId="{9B35BFFB-5DF0-4B06-A4C8-1E6502BC970E}" destId="{37D5D9E4-06BA-4128-BDE0-541DB489ED9A}" srcOrd="1" destOrd="0" parTransId="{BDC4E938-4BF8-49F6-BF9D-E80F5A923860}" sibTransId="{E14DC479-96E3-44FA-A3A1-9CC32081AD41}"/>
    <dgm:cxn modelId="{62F4C343-991E-49DD-B987-A6D5772C0BD5}" type="presOf" srcId="{7A747946-07E5-4629-B7D4-E91DF78B46A9}" destId="{E0F450A1-24C9-4152-93AC-4B3D952ADF4D}" srcOrd="0" destOrd="0" presId="urn:microsoft.com/office/officeart/2005/8/layout/hList1"/>
    <dgm:cxn modelId="{23FA7D47-718F-4B67-AE82-DEC87E1AF794}" type="presOf" srcId="{F9AFCCB8-2894-41A7-BD44-10FD0F7DD488}" destId="{99868C80-A82F-4B22-88FC-E69DBCC925E1}" srcOrd="0" destOrd="3" presId="urn:microsoft.com/office/officeart/2005/8/layout/hList1"/>
    <dgm:cxn modelId="{8A43E36C-D632-4B68-9FE9-FCA9645C1C29}" srcId="{9B35BFFB-5DF0-4B06-A4C8-1E6502BC970E}" destId="{6B48844C-805D-4785-842D-B70D5816EEF5}" srcOrd="0" destOrd="0" parTransId="{76A2832C-0A6F-4A32-B007-04078C8D6A55}" sibTransId="{72DFE662-121F-4DFA-84C1-79486623F9DB}"/>
    <dgm:cxn modelId="{FE7D8171-89D3-450D-9200-8F20E9CADFD8}" type="presOf" srcId="{DE00FBA9-A92E-4898-9F05-91156C34CB10}" destId="{F8054F34-8E57-4166-AF41-7A62EB4B02C3}" srcOrd="0" destOrd="2" presId="urn:microsoft.com/office/officeart/2005/8/layout/hList1"/>
    <dgm:cxn modelId="{20C3EE71-E087-4258-8723-1478827186E5}" type="presOf" srcId="{8EC998DE-3BE7-4DA8-B57B-1B878D018B28}" destId="{D912F648-CF48-4245-B626-2EBCA36B50D0}" srcOrd="0" destOrd="0" presId="urn:microsoft.com/office/officeart/2005/8/layout/hList1"/>
    <dgm:cxn modelId="{81427973-D1D4-43EA-AF71-EF4C1C90D181}" type="presOf" srcId="{32F1291E-8800-4D76-8E87-74DAE1135657}" destId="{F8054F34-8E57-4166-AF41-7A62EB4B02C3}" srcOrd="0" destOrd="3" presId="urn:microsoft.com/office/officeart/2005/8/layout/hList1"/>
    <dgm:cxn modelId="{7A363E57-CA16-4E60-B272-B5493E7B0341}" type="presOf" srcId="{FE11C331-E4FA-4F74-9790-B1FCE1AEE694}" destId="{B2F388B7-5EDF-4187-830A-B3C460D5012C}" srcOrd="0" destOrd="5" presId="urn:microsoft.com/office/officeart/2005/8/layout/hList1"/>
    <dgm:cxn modelId="{D26F4F58-140C-406C-8AE9-23161EE470E9}" type="presOf" srcId="{D1E2A5DB-8D50-4F5D-98C8-B2F0352A7EE6}" destId="{EDE43111-B303-4DAF-9F32-38262D4146CF}" srcOrd="0" destOrd="0" presId="urn:microsoft.com/office/officeart/2005/8/layout/hList1"/>
    <dgm:cxn modelId="{56D6F378-D65B-4433-A668-FBA6EC689B7E}" srcId="{D1E2A5DB-8D50-4F5D-98C8-B2F0352A7EE6}" destId="{F9AFCCB8-2894-41A7-BD44-10FD0F7DD488}" srcOrd="3" destOrd="0" parTransId="{CB71AEA2-8495-4EF0-A081-75823DBBE111}" sibTransId="{3AEBE7C0-920C-44D2-9CB8-032A4082F998}"/>
    <dgm:cxn modelId="{5D869A7A-C43B-4797-834E-DB2587E1EA51}" srcId="{8EC998DE-3BE7-4DA8-B57B-1B878D018B28}" destId="{5F83CE59-9E62-4819-AEA3-FE12D7F62284}" srcOrd="1" destOrd="0" parTransId="{619FD125-3593-4E4E-A5C4-E9D401EB1D7B}" sibTransId="{66546639-C82F-4A19-982E-150329A32FE2}"/>
    <dgm:cxn modelId="{42C8287C-D30D-4AAC-8234-4B90391214A4}" type="presOf" srcId="{D1CFE24B-C18C-4BD0-B14E-265EE846D602}" destId="{F8054F34-8E57-4166-AF41-7A62EB4B02C3}" srcOrd="0" destOrd="4" presId="urn:microsoft.com/office/officeart/2005/8/layout/hList1"/>
    <dgm:cxn modelId="{5620F67D-C17D-4422-A75C-58837307F411}" type="presOf" srcId="{B3B9E5F8-373B-4691-870C-B6CE7BD77FEC}" destId="{B2F388B7-5EDF-4187-830A-B3C460D5012C}" srcOrd="0" destOrd="0" presId="urn:microsoft.com/office/officeart/2005/8/layout/hList1"/>
    <dgm:cxn modelId="{F17CB683-21E7-4CB1-85EE-E6FB33CAFE85}" srcId="{D1E2A5DB-8D50-4F5D-98C8-B2F0352A7EE6}" destId="{12F2C185-B57A-4375-AD29-693433E0EC92}" srcOrd="2" destOrd="0" parTransId="{1A847B7C-36B1-4260-8A71-83712EB2CC29}" sibTransId="{69EAE222-5AE8-4644-9B32-0F29AC30DD63}"/>
    <dgm:cxn modelId="{58C3C184-023E-4855-B9C4-F0B7E79541DB}" type="presOf" srcId="{5F83CE59-9E62-4819-AEA3-FE12D7F62284}" destId="{F8054F34-8E57-4166-AF41-7A62EB4B02C3}" srcOrd="0" destOrd="1" presId="urn:microsoft.com/office/officeart/2005/8/layout/hList1"/>
    <dgm:cxn modelId="{282CAC91-7511-4171-99BF-886BCA8AB4F2}" srcId="{9B35BFFB-5DF0-4B06-A4C8-1E6502BC970E}" destId="{ED168170-83FF-4B5C-A027-C4B315D75525}" srcOrd="2" destOrd="0" parTransId="{77E860B9-1F1D-49A4-9625-53C8604B7E03}" sibTransId="{CC6C2398-3643-4B65-89D1-4D191FBB8696}"/>
    <dgm:cxn modelId="{780D2493-5093-469C-AEE9-830DC4A2C8E3}" type="presOf" srcId="{DE88E9E3-7FAD-436E-B449-A919E9E2C893}" destId="{B2F388B7-5EDF-4187-830A-B3C460D5012C}" srcOrd="0" destOrd="2" presId="urn:microsoft.com/office/officeart/2005/8/layout/hList1"/>
    <dgm:cxn modelId="{96ADF297-3FAA-4B7C-9E04-501169178D9D}" srcId="{8EC998DE-3BE7-4DA8-B57B-1B878D018B28}" destId="{32F1291E-8800-4D76-8E87-74DAE1135657}" srcOrd="3" destOrd="0" parTransId="{847E80A5-BB96-49C3-A4A9-27C962B47DA0}" sibTransId="{74FA2E0C-816C-49DA-9721-076549518FCA}"/>
    <dgm:cxn modelId="{89224C9C-1CC0-4A64-B945-4D3AA563829A}" type="presOf" srcId="{ED168170-83FF-4B5C-A027-C4B315D75525}" destId="{66E5A2BC-C847-4AED-A0C7-9E90431A319D}" srcOrd="0" destOrd="2" presId="urn:microsoft.com/office/officeart/2005/8/layout/hList1"/>
    <dgm:cxn modelId="{F1E5B19F-D545-4D76-B9FE-8C71194533DC}" type="presOf" srcId="{EF5550B7-292A-46B3-A758-CF12D9560CFE}" destId="{99868C80-A82F-4B22-88FC-E69DBCC925E1}" srcOrd="0" destOrd="0" presId="urn:microsoft.com/office/officeart/2005/8/layout/hList1"/>
    <dgm:cxn modelId="{6D8583B4-8278-422F-8ED5-EE7C9B8CB1BC}" type="presOf" srcId="{C4367469-D662-48E9-A6A1-014AD94DBA26}" destId="{B2F388B7-5EDF-4187-830A-B3C460D5012C}" srcOrd="0" destOrd="4" presId="urn:microsoft.com/office/officeart/2005/8/layout/hList1"/>
    <dgm:cxn modelId="{C39690B4-8075-4E39-929D-E6FE8D253FD0}" srcId="{8EC998DE-3BE7-4DA8-B57B-1B878D018B28}" destId="{D1CFE24B-C18C-4BD0-B14E-265EE846D602}" srcOrd="4" destOrd="0" parTransId="{59EE61EE-689C-4808-B22F-ACF89D77823E}" sibTransId="{6FD698A7-F9AF-4AD5-AEAC-A76B0B24F43D}"/>
    <dgm:cxn modelId="{56C696B6-EAA1-4022-BF49-121170E22160}" type="presOf" srcId="{98856918-9D19-44D7-AE3B-E7ACCC3FC5D3}" destId="{B2F388B7-5EDF-4187-830A-B3C460D5012C}" srcOrd="0" destOrd="1" presId="urn:microsoft.com/office/officeart/2005/8/layout/hList1"/>
    <dgm:cxn modelId="{DAD69DB8-2C38-4386-A045-25AE7119B9A2}" type="presOf" srcId="{12F2C185-B57A-4375-AD29-693433E0EC92}" destId="{99868C80-A82F-4B22-88FC-E69DBCC925E1}" srcOrd="0" destOrd="2" presId="urn:microsoft.com/office/officeart/2005/8/layout/hList1"/>
    <dgm:cxn modelId="{DC3F4BB9-67D3-4ADD-B47D-F9943C9BCD32}" srcId="{8EC998DE-3BE7-4DA8-B57B-1B878D018B28}" destId="{DE00FBA9-A92E-4898-9F05-91156C34CB10}" srcOrd="2" destOrd="0" parTransId="{8484AC68-7547-4103-A294-0511FC8F6FCD}" sibTransId="{E4A733EF-6CE6-4748-A4DC-A8EC436740A0}"/>
    <dgm:cxn modelId="{36F3CEBD-988D-416F-B3E5-004B923D9795}" srcId="{0BC9D381-E28A-48BA-8E7A-AC540653E4E2}" destId="{9B35BFFB-5DF0-4B06-A4C8-1E6502BC970E}" srcOrd="1" destOrd="0" parTransId="{096B9C97-2431-4908-A503-985ADC3DBE3C}" sibTransId="{F4CC894C-FA51-4F08-BEC8-D7136F5F1DB0}"/>
    <dgm:cxn modelId="{3D06F5C0-BD83-425F-B316-0832C5E3EBB2}" srcId="{7A747946-07E5-4629-B7D4-E91DF78B46A9}" destId="{C4367469-D662-48E9-A6A1-014AD94DBA26}" srcOrd="4" destOrd="0" parTransId="{7B7226B6-A028-4154-9797-19A7829CEC56}" sibTransId="{4E840A87-FCFC-4E31-BF96-BC89D1959CED}"/>
    <dgm:cxn modelId="{384680C3-28B1-47B9-8599-3BF133BC8E28}" type="presOf" srcId="{6B48844C-805D-4785-842D-B70D5816EEF5}" destId="{66E5A2BC-C847-4AED-A0C7-9E90431A319D}" srcOrd="0" destOrd="0" presId="urn:microsoft.com/office/officeart/2005/8/layout/hList1"/>
    <dgm:cxn modelId="{6AE26BC4-8C90-4D28-93B9-F889147C9D4E}" type="presOf" srcId="{19BA805C-0693-47CF-A544-676F72344606}" destId="{B2F388B7-5EDF-4187-830A-B3C460D5012C}" srcOrd="0" destOrd="3" presId="urn:microsoft.com/office/officeart/2005/8/layout/hList1"/>
    <dgm:cxn modelId="{DD441AC5-CA3A-4507-855F-575D9BE6894C}" srcId="{7A747946-07E5-4629-B7D4-E91DF78B46A9}" destId="{19BA805C-0693-47CF-A544-676F72344606}" srcOrd="3" destOrd="0" parTransId="{7024C062-849D-4356-95A9-B6BDE61A1F6B}" sibTransId="{DB40CA49-D007-47DD-B9E3-6DB26FD86378}"/>
    <dgm:cxn modelId="{79C0F6D2-CA73-45B1-BFCD-066952D2C0B8}" type="presOf" srcId="{37D5D9E4-06BA-4128-BDE0-541DB489ED9A}" destId="{66E5A2BC-C847-4AED-A0C7-9E90431A319D}" srcOrd="0" destOrd="1" presId="urn:microsoft.com/office/officeart/2005/8/layout/hList1"/>
    <dgm:cxn modelId="{02F3BED5-664E-463C-B374-F400E1BD948F}" type="presOf" srcId="{67953B8F-1EE4-4FA8-B3AF-93B09811C044}" destId="{F8054F34-8E57-4166-AF41-7A62EB4B02C3}" srcOrd="0" destOrd="0" presId="urn:microsoft.com/office/officeart/2005/8/layout/hList1"/>
    <dgm:cxn modelId="{0688D8D8-1E73-4B95-BACE-47EA28D9C67F}" srcId="{0BC9D381-E28A-48BA-8E7A-AC540653E4E2}" destId="{7A747946-07E5-4629-B7D4-E91DF78B46A9}" srcOrd="0" destOrd="0" parTransId="{DC96F8E9-3936-475F-9D9D-04F8FDC38CA4}" sibTransId="{0157EBD6-F0B8-4740-97D4-12B6161B9124}"/>
    <dgm:cxn modelId="{48BA33DD-5157-4F01-BDC7-79F6D3C13301}" type="presOf" srcId="{0BC9D381-E28A-48BA-8E7A-AC540653E4E2}" destId="{4DD7A53D-5C7E-4822-BCBE-FC19CA827249}" srcOrd="0" destOrd="0" presId="urn:microsoft.com/office/officeart/2005/8/layout/hList1"/>
    <dgm:cxn modelId="{D706B2FB-5CE5-419E-B7E7-E0427CD1A32A}" srcId="{D1E2A5DB-8D50-4F5D-98C8-B2F0352A7EE6}" destId="{EF5550B7-292A-46B3-A758-CF12D9560CFE}" srcOrd="0" destOrd="0" parTransId="{CC91F3D1-78B1-410D-89ED-DE81E8CBC559}" sibTransId="{A8D99CCE-18B4-4F3F-BC73-28ED5FAE1C4E}"/>
    <dgm:cxn modelId="{B78550E1-A021-4B12-BE05-212E2A60AACA}" type="presParOf" srcId="{4DD7A53D-5C7E-4822-BCBE-FC19CA827249}" destId="{20C88585-E162-4C47-BE17-CC1CA9294BF3}" srcOrd="0" destOrd="0" presId="urn:microsoft.com/office/officeart/2005/8/layout/hList1"/>
    <dgm:cxn modelId="{37629084-DBE2-4466-9BFB-D94229A377FE}" type="presParOf" srcId="{20C88585-E162-4C47-BE17-CC1CA9294BF3}" destId="{E0F450A1-24C9-4152-93AC-4B3D952ADF4D}" srcOrd="0" destOrd="0" presId="urn:microsoft.com/office/officeart/2005/8/layout/hList1"/>
    <dgm:cxn modelId="{23A7E003-59FC-4FC2-9AC7-47B3910766AF}" type="presParOf" srcId="{20C88585-E162-4C47-BE17-CC1CA9294BF3}" destId="{B2F388B7-5EDF-4187-830A-B3C460D5012C}" srcOrd="1" destOrd="0" presId="urn:microsoft.com/office/officeart/2005/8/layout/hList1"/>
    <dgm:cxn modelId="{39423CE1-CA3B-4F8A-8D24-CBE0B720E3B9}" type="presParOf" srcId="{4DD7A53D-5C7E-4822-BCBE-FC19CA827249}" destId="{623CEC29-9652-4F10-A13E-C1BF69D50160}" srcOrd="1" destOrd="0" presId="urn:microsoft.com/office/officeart/2005/8/layout/hList1"/>
    <dgm:cxn modelId="{B270667C-8469-4754-8107-5E9CA5F8BA0F}" type="presParOf" srcId="{4DD7A53D-5C7E-4822-BCBE-FC19CA827249}" destId="{18B05BE4-A657-4A41-BAE3-FE67863CE9C0}" srcOrd="2" destOrd="0" presId="urn:microsoft.com/office/officeart/2005/8/layout/hList1"/>
    <dgm:cxn modelId="{D982DBE6-CDF7-4054-9888-0573EDB4FB20}" type="presParOf" srcId="{18B05BE4-A657-4A41-BAE3-FE67863CE9C0}" destId="{D7765D06-A829-4816-B038-9B94473A4DE0}" srcOrd="0" destOrd="0" presId="urn:microsoft.com/office/officeart/2005/8/layout/hList1"/>
    <dgm:cxn modelId="{FD9C91FC-00DF-47BB-B427-D40F5E567BF3}" type="presParOf" srcId="{18B05BE4-A657-4A41-BAE3-FE67863CE9C0}" destId="{66E5A2BC-C847-4AED-A0C7-9E90431A319D}" srcOrd="1" destOrd="0" presId="urn:microsoft.com/office/officeart/2005/8/layout/hList1"/>
    <dgm:cxn modelId="{DEBA68F2-1561-4FE7-93E6-6BF747CC1442}" type="presParOf" srcId="{4DD7A53D-5C7E-4822-BCBE-FC19CA827249}" destId="{458A036A-BAFC-4F44-B6AA-1A1864120E47}" srcOrd="3" destOrd="0" presId="urn:microsoft.com/office/officeart/2005/8/layout/hList1"/>
    <dgm:cxn modelId="{1B313A19-6EC9-4B97-8380-5745DB104A5E}" type="presParOf" srcId="{4DD7A53D-5C7E-4822-BCBE-FC19CA827249}" destId="{22BE8487-E4A8-42E2-A7A7-0EC1A189ED39}" srcOrd="4" destOrd="0" presId="urn:microsoft.com/office/officeart/2005/8/layout/hList1"/>
    <dgm:cxn modelId="{A4AE092A-5238-4E1C-9DCF-18DAC7C3E557}" type="presParOf" srcId="{22BE8487-E4A8-42E2-A7A7-0EC1A189ED39}" destId="{D912F648-CF48-4245-B626-2EBCA36B50D0}" srcOrd="0" destOrd="0" presId="urn:microsoft.com/office/officeart/2005/8/layout/hList1"/>
    <dgm:cxn modelId="{B6569253-3CAF-4D04-946E-A4F4D103C87E}" type="presParOf" srcId="{22BE8487-E4A8-42E2-A7A7-0EC1A189ED39}" destId="{F8054F34-8E57-4166-AF41-7A62EB4B02C3}" srcOrd="1" destOrd="0" presId="urn:microsoft.com/office/officeart/2005/8/layout/hList1"/>
    <dgm:cxn modelId="{8FFF5474-6E95-4C33-9A94-8776AF6B355B}" type="presParOf" srcId="{4DD7A53D-5C7E-4822-BCBE-FC19CA827249}" destId="{6BEEC8BE-F562-4ACA-9E13-F1B4A5F66377}" srcOrd="5" destOrd="0" presId="urn:microsoft.com/office/officeart/2005/8/layout/hList1"/>
    <dgm:cxn modelId="{BDE14BC9-9002-407F-9A6F-432061670B9D}" type="presParOf" srcId="{4DD7A53D-5C7E-4822-BCBE-FC19CA827249}" destId="{33DBB07F-67D4-4322-92FE-A769F88B64D4}" srcOrd="6" destOrd="0" presId="urn:microsoft.com/office/officeart/2005/8/layout/hList1"/>
    <dgm:cxn modelId="{72FCFDD8-8C1E-489A-9298-ECB97BC6FD91}" type="presParOf" srcId="{33DBB07F-67D4-4322-92FE-A769F88B64D4}" destId="{EDE43111-B303-4DAF-9F32-38262D4146CF}" srcOrd="0" destOrd="0" presId="urn:microsoft.com/office/officeart/2005/8/layout/hList1"/>
    <dgm:cxn modelId="{A85A23E9-4664-4962-A900-AFF01538720B}" type="presParOf" srcId="{33DBB07F-67D4-4322-92FE-A769F88B64D4}" destId="{99868C80-A82F-4B22-88FC-E69DBCC925E1}"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F450A1-24C9-4152-93AC-4B3D952ADF4D}">
      <dsp:nvSpPr>
        <dsp:cNvPr id="0" name=""/>
        <dsp:cNvSpPr/>
      </dsp:nvSpPr>
      <dsp:spPr>
        <a:xfrm>
          <a:off x="3032" y="466788"/>
          <a:ext cx="1823487" cy="609497"/>
        </a:xfrm>
        <a:prstGeom prst="rect">
          <a:avLst/>
        </a:prstGeom>
        <a:gradFill rotWithShape="0">
          <a:gsLst>
            <a:gs pos="0">
              <a:srgbClr val="316C97"/>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w="6350" cap="flat" cmpd="sng" algn="ctr">
          <a:solidFill>
            <a:schemeClr val="dk1">
              <a:shade val="80000"/>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txBody>
        <a:bodyPr spcFirstLastPara="0" vert="horz" wrap="square" lIns="120904" tIns="69088" rIns="120904" bIns="69088" numCol="1" spcCol="1270" anchor="ctr" anchorCtr="0">
          <a:noAutofit/>
        </a:bodyPr>
        <a:lstStyle/>
        <a:p>
          <a:pPr marL="0" lvl="0" indent="0" algn="ctr" defTabSz="755650">
            <a:lnSpc>
              <a:spcPct val="90000"/>
            </a:lnSpc>
            <a:spcBef>
              <a:spcPct val="0"/>
            </a:spcBef>
            <a:spcAft>
              <a:spcPct val="35000"/>
            </a:spcAft>
            <a:buNone/>
          </a:pPr>
          <a:r>
            <a:rPr lang="en-US" sz="1700" kern="1200" dirty="0"/>
            <a:t>Benefits Team</a:t>
          </a:r>
        </a:p>
      </dsp:txBody>
      <dsp:txXfrm>
        <a:off x="3032" y="466788"/>
        <a:ext cx="1823487" cy="609497"/>
      </dsp:txXfrm>
    </dsp:sp>
    <dsp:sp modelId="{B2F388B7-5EDF-4187-830A-B3C460D5012C}">
      <dsp:nvSpPr>
        <dsp:cNvPr id="0" name=""/>
        <dsp:cNvSpPr/>
      </dsp:nvSpPr>
      <dsp:spPr>
        <a:xfrm>
          <a:off x="3032" y="1076286"/>
          <a:ext cx="1823487" cy="3416479"/>
        </a:xfrm>
        <a:prstGeom prst="rect">
          <a:avLst/>
        </a:prstGeom>
        <a:solidFill>
          <a:schemeClr val="bg1">
            <a:alpha val="70000"/>
          </a:schemeClr>
        </a:solidFill>
        <a:ln w="6350" cap="flat" cmpd="sng" algn="ctr">
          <a:solidFill>
            <a:schemeClr val="dk1">
              <a:alpha val="9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lr>
              <a:schemeClr val="tx1"/>
            </a:buClr>
            <a:buChar char="•"/>
          </a:pPr>
          <a:r>
            <a:rPr lang="en-US" sz="1700" kern="1200" dirty="0">
              <a:solidFill>
                <a:schemeClr val="tx1"/>
              </a:solidFill>
            </a:rPr>
            <a:t>Health care</a:t>
          </a:r>
        </a:p>
        <a:p>
          <a:pPr marL="171450" lvl="1" indent="-171450" algn="l" defTabSz="755650">
            <a:lnSpc>
              <a:spcPct val="90000"/>
            </a:lnSpc>
            <a:spcBef>
              <a:spcPct val="0"/>
            </a:spcBef>
            <a:spcAft>
              <a:spcPct val="15000"/>
            </a:spcAft>
            <a:buClr>
              <a:schemeClr val="tx1"/>
            </a:buClr>
            <a:buChar char="•"/>
          </a:pPr>
          <a:r>
            <a:rPr lang="en-US" sz="1700" kern="1200" dirty="0">
              <a:solidFill>
                <a:schemeClr val="tx1"/>
              </a:solidFill>
            </a:rPr>
            <a:t>Retirement</a:t>
          </a:r>
        </a:p>
        <a:p>
          <a:pPr marL="171450" lvl="1" indent="-171450" algn="l" defTabSz="755650">
            <a:lnSpc>
              <a:spcPct val="90000"/>
            </a:lnSpc>
            <a:spcBef>
              <a:spcPct val="0"/>
            </a:spcBef>
            <a:spcAft>
              <a:spcPct val="15000"/>
            </a:spcAft>
            <a:buClr>
              <a:schemeClr val="tx1"/>
            </a:buClr>
            <a:buChar char="•"/>
          </a:pPr>
          <a:r>
            <a:rPr lang="en-US" sz="1700" kern="1200" dirty="0">
              <a:solidFill>
                <a:schemeClr val="tx1"/>
              </a:solidFill>
            </a:rPr>
            <a:t>Holidays &amp; leave</a:t>
          </a:r>
        </a:p>
        <a:p>
          <a:pPr marL="171450" lvl="1" indent="-171450" algn="l" defTabSz="755650">
            <a:lnSpc>
              <a:spcPct val="90000"/>
            </a:lnSpc>
            <a:spcBef>
              <a:spcPct val="0"/>
            </a:spcBef>
            <a:spcAft>
              <a:spcPct val="15000"/>
            </a:spcAft>
            <a:buClr>
              <a:schemeClr val="tx1"/>
            </a:buClr>
            <a:buChar char="•"/>
          </a:pPr>
          <a:r>
            <a:rPr lang="en-US" sz="1700" kern="1200" dirty="0">
              <a:solidFill>
                <a:schemeClr val="tx1"/>
              </a:solidFill>
            </a:rPr>
            <a:t>Life insurance</a:t>
          </a:r>
        </a:p>
        <a:p>
          <a:pPr marL="171450" lvl="1" indent="-171450" algn="l" defTabSz="755650">
            <a:lnSpc>
              <a:spcPct val="90000"/>
            </a:lnSpc>
            <a:spcBef>
              <a:spcPct val="0"/>
            </a:spcBef>
            <a:spcAft>
              <a:spcPct val="15000"/>
            </a:spcAft>
            <a:buClr>
              <a:schemeClr val="tx1"/>
            </a:buClr>
            <a:buChar char="•"/>
          </a:pPr>
          <a:r>
            <a:rPr lang="en-US" sz="1700" kern="1200" dirty="0">
              <a:solidFill>
                <a:schemeClr val="tx1"/>
              </a:solidFill>
            </a:rPr>
            <a:t>Education</a:t>
          </a:r>
        </a:p>
        <a:p>
          <a:pPr marL="171450" lvl="1" indent="-171450" algn="l" defTabSz="755650">
            <a:lnSpc>
              <a:spcPct val="90000"/>
            </a:lnSpc>
            <a:spcBef>
              <a:spcPct val="0"/>
            </a:spcBef>
            <a:spcAft>
              <a:spcPct val="15000"/>
            </a:spcAft>
            <a:buClr>
              <a:schemeClr val="tx1"/>
            </a:buClr>
            <a:buChar char="•"/>
          </a:pPr>
          <a:r>
            <a:rPr lang="en-US" sz="1700" kern="1200" dirty="0">
              <a:solidFill>
                <a:schemeClr val="tx1"/>
              </a:solidFill>
            </a:rPr>
            <a:t>Employee support</a:t>
          </a:r>
        </a:p>
      </dsp:txBody>
      <dsp:txXfrm>
        <a:off x="3032" y="1076286"/>
        <a:ext cx="1823487" cy="3416479"/>
      </dsp:txXfrm>
    </dsp:sp>
    <dsp:sp modelId="{D7765D06-A829-4816-B038-9B94473A4DE0}">
      <dsp:nvSpPr>
        <dsp:cNvPr id="0" name=""/>
        <dsp:cNvSpPr/>
      </dsp:nvSpPr>
      <dsp:spPr>
        <a:xfrm>
          <a:off x="2081808" y="466788"/>
          <a:ext cx="1823487" cy="609497"/>
        </a:xfrm>
        <a:prstGeom prst="rect">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w="6350" cap="flat" cmpd="sng" algn="ctr">
          <a:solidFill>
            <a:schemeClr val="dk1">
              <a:shade val="80000"/>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txBody>
        <a:bodyPr spcFirstLastPara="0" vert="horz" wrap="square" lIns="120904" tIns="69088" rIns="120904" bIns="69088" numCol="1" spcCol="1270" anchor="ctr" anchorCtr="0">
          <a:noAutofit/>
        </a:bodyPr>
        <a:lstStyle/>
        <a:p>
          <a:pPr marL="0" lvl="0" indent="0" algn="ctr" defTabSz="755650">
            <a:lnSpc>
              <a:spcPct val="90000"/>
            </a:lnSpc>
            <a:spcBef>
              <a:spcPct val="0"/>
            </a:spcBef>
            <a:spcAft>
              <a:spcPct val="35000"/>
            </a:spcAft>
            <a:buNone/>
          </a:pPr>
          <a:r>
            <a:rPr lang="en-US" sz="1700" kern="1200" dirty="0"/>
            <a:t>HR Coordinator</a:t>
          </a:r>
        </a:p>
      </dsp:txBody>
      <dsp:txXfrm>
        <a:off x="2081808" y="466788"/>
        <a:ext cx="1823487" cy="609497"/>
      </dsp:txXfrm>
    </dsp:sp>
    <dsp:sp modelId="{66E5A2BC-C847-4AED-A0C7-9E90431A319D}">
      <dsp:nvSpPr>
        <dsp:cNvPr id="0" name=""/>
        <dsp:cNvSpPr/>
      </dsp:nvSpPr>
      <dsp:spPr>
        <a:xfrm>
          <a:off x="2081808" y="1076286"/>
          <a:ext cx="1823487" cy="3416479"/>
        </a:xfrm>
        <a:prstGeom prst="rect">
          <a:avLst/>
        </a:prstGeom>
        <a:solidFill>
          <a:schemeClr val="lt1">
            <a:alpha val="90000"/>
            <a:tint val="40000"/>
            <a:hueOff val="0"/>
            <a:satOff val="0"/>
            <a:lumOff val="0"/>
            <a:alphaOff val="0"/>
          </a:schemeClr>
        </a:solidFill>
        <a:ln w="6350" cap="flat" cmpd="sng" algn="ctr">
          <a:solidFill>
            <a:schemeClr val="dk1">
              <a:alpha val="9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en-US" sz="1700" kern="1200" dirty="0"/>
            <a:t>New hire paperwork (I-9, W-4, etc.)</a:t>
          </a:r>
        </a:p>
        <a:p>
          <a:pPr marL="171450" lvl="1" indent="-171450" algn="l" defTabSz="755650">
            <a:lnSpc>
              <a:spcPct val="90000"/>
            </a:lnSpc>
            <a:spcBef>
              <a:spcPct val="0"/>
            </a:spcBef>
            <a:spcAft>
              <a:spcPct val="15000"/>
            </a:spcAft>
            <a:buChar char="•"/>
          </a:pPr>
          <a:r>
            <a:rPr lang="en-US" sz="1700" kern="1200" dirty="0"/>
            <a:t>Timesheet &amp; pay stub questions</a:t>
          </a:r>
        </a:p>
        <a:p>
          <a:pPr marL="171450" lvl="1" indent="-171450" algn="l" defTabSz="755650">
            <a:lnSpc>
              <a:spcPct val="90000"/>
            </a:lnSpc>
            <a:spcBef>
              <a:spcPct val="0"/>
            </a:spcBef>
            <a:spcAft>
              <a:spcPct val="15000"/>
            </a:spcAft>
            <a:buChar char="•"/>
          </a:pPr>
          <a:r>
            <a:rPr lang="en-US" sz="1700" kern="1200" dirty="0"/>
            <a:t>UAOnline &amp; myUA questions</a:t>
          </a:r>
        </a:p>
      </dsp:txBody>
      <dsp:txXfrm>
        <a:off x="2081808" y="1076286"/>
        <a:ext cx="1823487" cy="3416479"/>
      </dsp:txXfrm>
    </dsp:sp>
    <dsp:sp modelId="{D912F648-CF48-4245-B626-2EBCA36B50D0}">
      <dsp:nvSpPr>
        <dsp:cNvPr id="0" name=""/>
        <dsp:cNvSpPr/>
      </dsp:nvSpPr>
      <dsp:spPr>
        <a:xfrm>
          <a:off x="4160585" y="466788"/>
          <a:ext cx="1823487" cy="609497"/>
        </a:xfrm>
        <a:prstGeom prst="rect">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w="6350" cap="flat" cmpd="sng" algn="ctr">
          <a:solidFill>
            <a:schemeClr val="dk1">
              <a:shade val="80000"/>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txBody>
        <a:bodyPr spcFirstLastPara="0" vert="horz" wrap="square" lIns="120904" tIns="69088" rIns="120904" bIns="69088" numCol="1" spcCol="1270" anchor="ctr" anchorCtr="0">
          <a:noAutofit/>
        </a:bodyPr>
        <a:lstStyle/>
        <a:p>
          <a:pPr marL="0" lvl="0" indent="0" algn="ctr" defTabSz="755650">
            <a:lnSpc>
              <a:spcPct val="90000"/>
            </a:lnSpc>
            <a:spcBef>
              <a:spcPct val="0"/>
            </a:spcBef>
            <a:spcAft>
              <a:spcPct val="35000"/>
            </a:spcAft>
            <a:buNone/>
          </a:pPr>
          <a:r>
            <a:rPr lang="en-US" sz="1700" kern="1200" dirty="0"/>
            <a:t>Supervisor</a:t>
          </a:r>
        </a:p>
      </dsp:txBody>
      <dsp:txXfrm>
        <a:off x="4160585" y="466788"/>
        <a:ext cx="1823487" cy="609497"/>
      </dsp:txXfrm>
    </dsp:sp>
    <dsp:sp modelId="{F8054F34-8E57-4166-AF41-7A62EB4B02C3}">
      <dsp:nvSpPr>
        <dsp:cNvPr id="0" name=""/>
        <dsp:cNvSpPr/>
      </dsp:nvSpPr>
      <dsp:spPr>
        <a:xfrm>
          <a:off x="4160585" y="1076286"/>
          <a:ext cx="1823487" cy="3416479"/>
        </a:xfrm>
        <a:prstGeom prst="rect">
          <a:avLst/>
        </a:prstGeom>
        <a:solidFill>
          <a:schemeClr val="lt1">
            <a:alpha val="90000"/>
            <a:tint val="40000"/>
            <a:hueOff val="0"/>
            <a:satOff val="0"/>
            <a:lumOff val="0"/>
            <a:alphaOff val="0"/>
          </a:schemeClr>
        </a:solidFill>
        <a:ln w="6350" cap="flat" cmpd="sng" algn="ctr">
          <a:solidFill>
            <a:schemeClr val="dk1">
              <a:alpha val="9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en-US" sz="1700" kern="1200" dirty="0"/>
            <a:t>Position responsibilities &amp; expectations</a:t>
          </a:r>
        </a:p>
        <a:p>
          <a:pPr marL="171450" lvl="1" indent="-171450" algn="l" defTabSz="755650">
            <a:lnSpc>
              <a:spcPct val="90000"/>
            </a:lnSpc>
            <a:spcBef>
              <a:spcPct val="0"/>
            </a:spcBef>
            <a:spcAft>
              <a:spcPct val="15000"/>
            </a:spcAft>
            <a:buChar char="•"/>
          </a:pPr>
          <a:r>
            <a:rPr lang="en-US" sz="1700" kern="1200" dirty="0"/>
            <a:t>Work/life balance &amp; schedule</a:t>
          </a:r>
        </a:p>
        <a:p>
          <a:pPr marL="171450" lvl="1" indent="-171450" algn="l" defTabSz="755650">
            <a:lnSpc>
              <a:spcPct val="90000"/>
            </a:lnSpc>
            <a:spcBef>
              <a:spcPct val="0"/>
            </a:spcBef>
            <a:spcAft>
              <a:spcPct val="15000"/>
            </a:spcAft>
            <a:buChar char="•"/>
          </a:pPr>
          <a:r>
            <a:rPr lang="en-US" sz="1700" kern="1200" dirty="0"/>
            <a:t>Annual leave requests</a:t>
          </a:r>
        </a:p>
        <a:p>
          <a:pPr marL="171450" lvl="1" indent="-171450" algn="l" defTabSz="755650">
            <a:lnSpc>
              <a:spcPct val="90000"/>
            </a:lnSpc>
            <a:spcBef>
              <a:spcPct val="0"/>
            </a:spcBef>
            <a:spcAft>
              <a:spcPct val="15000"/>
            </a:spcAft>
            <a:buChar char="•"/>
          </a:pPr>
          <a:r>
            <a:rPr lang="en-US" sz="1700" kern="1200" dirty="0"/>
            <a:t>Training &amp; professional development</a:t>
          </a:r>
        </a:p>
        <a:p>
          <a:pPr marL="171450" lvl="1" indent="-171450" algn="l" defTabSz="755650">
            <a:lnSpc>
              <a:spcPct val="90000"/>
            </a:lnSpc>
            <a:spcBef>
              <a:spcPct val="0"/>
            </a:spcBef>
            <a:spcAft>
              <a:spcPct val="15000"/>
            </a:spcAft>
            <a:buChar char="•"/>
          </a:pPr>
          <a:r>
            <a:rPr lang="en-US" sz="1700" kern="1200" dirty="0"/>
            <a:t>Performance reviews</a:t>
          </a:r>
        </a:p>
      </dsp:txBody>
      <dsp:txXfrm>
        <a:off x="4160585" y="1076286"/>
        <a:ext cx="1823487" cy="3416479"/>
      </dsp:txXfrm>
    </dsp:sp>
    <dsp:sp modelId="{EDE43111-B303-4DAF-9F32-38262D4146CF}">
      <dsp:nvSpPr>
        <dsp:cNvPr id="0" name=""/>
        <dsp:cNvSpPr/>
      </dsp:nvSpPr>
      <dsp:spPr>
        <a:xfrm>
          <a:off x="6239361" y="466788"/>
          <a:ext cx="1823487" cy="609497"/>
        </a:xfrm>
        <a:prstGeom prst="rect">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w="6350" cap="flat" cmpd="sng" algn="ctr">
          <a:solidFill>
            <a:schemeClr val="dk1">
              <a:shade val="80000"/>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txBody>
        <a:bodyPr spcFirstLastPara="0" vert="horz" wrap="square" lIns="120904" tIns="69088" rIns="120904" bIns="69088" numCol="1" spcCol="1270" anchor="ctr" anchorCtr="0">
          <a:noAutofit/>
        </a:bodyPr>
        <a:lstStyle/>
        <a:p>
          <a:pPr marL="0" lvl="0" indent="0" algn="ctr" defTabSz="755650">
            <a:lnSpc>
              <a:spcPct val="90000"/>
            </a:lnSpc>
            <a:spcBef>
              <a:spcPct val="0"/>
            </a:spcBef>
            <a:spcAft>
              <a:spcPct val="35000"/>
            </a:spcAft>
            <a:buNone/>
          </a:pPr>
          <a:r>
            <a:rPr lang="en-US" sz="1700" kern="1200" dirty="0"/>
            <a:t>Office of Equity &amp; Compliance</a:t>
          </a:r>
        </a:p>
      </dsp:txBody>
      <dsp:txXfrm>
        <a:off x="6239361" y="466788"/>
        <a:ext cx="1823487" cy="609497"/>
      </dsp:txXfrm>
    </dsp:sp>
    <dsp:sp modelId="{99868C80-A82F-4B22-88FC-E69DBCC925E1}">
      <dsp:nvSpPr>
        <dsp:cNvPr id="0" name=""/>
        <dsp:cNvSpPr/>
      </dsp:nvSpPr>
      <dsp:spPr>
        <a:xfrm>
          <a:off x="6239361" y="1076286"/>
          <a:ext cx="1823487" cy="3416479"/>
        </a:xfrm>
        <a:prstGeom prst="rect">
          <a:avLst/>
        </a:prstGeom>
        <a:solidFill>
          <a:schemeClr val="lt1">
            <a:alpha val="90000"/>
            <a:tint val="40000"/>
            <a:hueOff val="0"/>
            <a:satOff val="0"/>
            <a:lumOff val="0"/>
            <a:alphaOff val="0"/>
          </a:schemeClr>
        </a:solidFill>
        <a:ln w="6350" cap="flat" cmpd="sng" algn="ctr">
          <a:solidFill>
            <a:schemeClr val="dk1">
              <a:alpha val="9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en-US" sz="1700" kern="1200" dirty="0"/>
            <a:t>Title IX</a:t>
          </a:r>
        </a:p>
        <a:p>
          <a:pPr marL="171450" lvl="1" indent="-171450" algn="l" defTabSz="755650">
            <a:lnSpc>
              <a:spcPct val="90000"/>
            </a:lnSpc>
            <a:spcBef>
              <a:spcPct val="0"/>
            </a:spcBef>
            <a:spcAft>
              <a:spcPct val="15000"/>
            </a:spcAft>
            <a:buChar char="•"/>
          </a:pPr>
          <a:r>
            <a:rPr lang="en-US" sz="1700" kern="1200" dirty="0"/>
            <a:t>Discrimination</a:t>
          </a:r>
        </a:p>
        <a:p>
          <a:pPr marL="171450" lvl="1" indent="-171450" algn="l" defTabSz="755650">
            <a:lnSpc>
              <a:spcPct val="90000"/>
            </a:lnSpc>
            <a:spcBef>
              <a:spcPct val="0"/>
            </a:spcBef>
            <a:spcAft>
              <a:spcPct val="15000"/>
            </a:spcAft>
            <a:buChar char="•"/>
          </a:pPr>
          <a:r>
            <a:rPr lang="en-US" sz="1700" kern="1200" dirty="0"/>
            <a:t>Americans with Disabilities Act (ADA)</a:t>
          </a:r>
        </a:p>
        <a:p>
          <a:pPr marL="171450" lvl="1" indent="-171450" algn="l" defTabSz="755650">
            <a:lnSpc>
              <a:spcPct val="90000"/>
            </a:lnSpc>
            <a:spcBef>
              <a:spcPct val="0"/>
            </a:spcBef>
            <a:spcAft>
              <a:spcPct val="15000"/>
            </a:spcAft>
            <a:buChar char="•"/>
          </a:pPr>
          <a:r>
            <a:rPr lang="en-US" sz="1700" kern="1200" dirty="0"/>
            <a:t>Accessibility</a:t>
          </a:r>
        </a:p>
      </dsp:txBody>
      <dsp:txXfrm>
        <a:off x="6239361" y="1076286"/>
        <a:ext cx="1823487" cy="3416479"/>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169920" cy="481727"/>
          </a:xfrm>
          <a:prstGeom prst="rect">
            <a:avLst/>
          </a:prstGeom>
          <a:noFill/>
          <a:ln>
            <a:noFill/>
          </a:ln>
        </p:spPr>
        <p:txBody>
          <a:bodyPr spcFirstLastPara="1" wrap="square" lIns="96645" tIns="48309" rIns="96645" bIns="48309" anchor="t" anchorCtr="0">
            <a:noAutofit/>
          </a:bodyPr>
          <a:lstStyle>
            <a:lvl1pPr marR="0" lvl="0" algn="l" rtl="0">
              <a:spcBef>
                <a:spcPts val="0"/>
              </a:spcBef>
              <a:spcAft>
                <a:spcPts val="0"/>
              </a:spcAft>
              <a:buSzPts val="1400"/>
              <a:buNone/>
              <a:defRPr sz="13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9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9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9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9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9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9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9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900" b="0" i="0" u="none" strike="noStrike" cap="none">
                <a:solidFill>
                  <a:schemeClr val="dk1"/>
                </a:solidFill>
                <a:latin typeface="Calibri"/>
                <a:ea typeface="Calibri"/>
                <a:cs typeface="Calibri"/>
                <a:sym typeface="Calibri"/>
              </a:defRPr>
            </a:lvl9pPr>
          </a:lstStyle>
          <a:p>
            <a:endParaRPr dirty="0"/>
          </a:p>
        </p:txBody>
      </p:sp>
      <p:sp>
        <p:nvSpPr>
          <p:cNvPr id="4" name="Google Shape;4;n"/>
          <p:cNvSpPr txBox="1">
            <a:spLocks noGrp="1"/>
          </p:cNvSpPr>
          <p:nvPr>
            <p:ph type="dt" idx="10"/>
          </p:nvPr>
        </p:nvSpPr>
        <p:spPr>
          <a:xfrm>
            <a:off x="4143587" y="0"/>
            <a:ext cx="3169920" cy="481727"/>
          </a:xfrm>
          <a:prstGeom prst="rect">
            <a:avLst/>
          </a:prstGeom>
          <a:noFill/>
          <a:ln>
            <a:noFill/>
          </a:ln>
        </p:spPr>
        <p:txBody>
          <a:bodyPr spcFirstLastPara="1" wrap="square" lIns="96645" tIns="48309" rIns="96645" bIns="48309" anchor="t" anchorCtr="0">
            <a:noAutofit/>
          </a:bodyPr>
          <a:lstStyle>
            <a:lvl1pPr marR="0" lvl="0" algn="r" rtl="0">
              <a:spcBef>
                <a:spcPts val="0"/>
              </a:spcBef>
              <a:spcAft>
                <a:spcPts val="0"/>
              </a:spcAft>
              <a:buSzPts val="1400"/>
              <a:buNone/>
              <a:defRPr sz="13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9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9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9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9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9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9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9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900" b="0" i="0" u="none" strike="noStrike" cap="none">
                <a:solidFill>
                  <a:schemeClr val="dk1"/>
                </a:solidFill>
                <a:latin typeface="Calibri"/>
                <a:ea typeface="Calibri"/>
                <a:cs typeface="Calibri"/>
                <a:sym typeface="Calibri"/>
              </a:defRPr>
            </a:lvl9pPr>
          </a:lstStyle>
          <a:p>
            <a:endParaRPr dirty="0"/>
          </a:p>
        </p:txBody>
      </p:sp>
      <p:sp>
        <p:nvSpPr>
          <p:cNvPr id="5" name="Google Shape;5;n"/>
          <p:cNvSpPr>
            <a:spLocks noGrp="1" noRot="1" noChangeAspect="1"/>
          </p:cNvSpPr>
          <p:nvPr>
            <p:ph type="sldImg" idx="3"/>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31520" y="4620577"/>
            <a:ext cx="5852160" cy="3780473"/>
          </a:xfrm>
          <a:prstGeom prst="rect">
            <a:avLst/>
          </a:prstGeom>
          <a:noFill/>
          <a:ln>
            <a:noFill/>
          </a:ln>
        </p:spPr>
        <p:txBody>
          <a:bodyPr spcFirstLastPara="1" wrap="square" lIns="96645" tIns="48309" rIns="96645" bIns="48309"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9119474"/>
            <a:ext cx="3169920" cy="481726"/>
          </a:xfrm>
          <a:prstGeom prst="rect">
            <a:avLst/>
          </a:prstGeom>
          <a:noFill/>
          <a:ln>
            <a:noFill/>
          </a:ln>
        </p:spPr>
        <p:txBody>
          <a:bodyPr spcFirstLastPara="1" wrap="square" lIns="96645" tIns="48309" rIns="96645" bIns="48309" anchor="b" anchorCtr="0">
            <a:noAutofit/>
          </a:bodyPr>
          <a:lstStyle>
            <a:lvl1pPr marR="0" lvl="0" algn="l" rtl="0">
              <a:spcBef>
                <a:spcPts val="0"/>
              </a:spcBef>
              <a:spcAft>
                <a:spcPts val="0"/>
              </a:spcAft>
              <a:buSzPts val="1400"/>
              <a:buNone/>
              <a:defRPr sz="13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9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9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9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9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9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9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9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900" b="0" i="0" u="none" strike="noStrike" cap="none">
                <a:solidFill>
                  <a:schemeClr val="dk1"/>
                </a:solidFill>
                <a:latin typeface="Calibri"/>
                <a:ea typeface="Calibri"/>
                <a:cs typeface="Calibri"/>
                <a:sym typeface="Calibri"/>
              </a:defRPr>
            </a:lvl9pPr>
          </a:lstStyle>
          <a:p>
            <a:endParaRPr dirty="0"/>
          </a:p>
        </p:txBody>
      </p:sp>
      <p:sp>
        <p:nvSpPr>
          <p:cNvPr id="8" name="Google Shape;8;n"/>
          <p:cNvSpPr txBox="1">
            <a:spLocks noGrp="1"/>
          </p:cNvSpPr>
          <p:nvPr>
            <p:ph type="sldNum" idx="12"/>
          </p:nvPr>
        </p:nvSpPr>
        <p:spPr>
          <a:xfrm>
            <a:off x="4143587" y="9119474"/>
            <a:ext cx="3169920" cy="481726"/>
          </a:xfrm>
          <a:prstGeom prst="rect">
            <a:avLst/>
          </a:prstGeom>
          <a:noFill/>
          <a:ln>
            <a:noFill/>
          </a:ln>
        </p:spPr>
        <p:txBody>
          <a:bodyPr spcFirstLastPara="1" wrap="square" lIns="96645" tIns="48309" rIns="96645" bIns="48309" anchor="b" anchorCtr="0">
            <a:noAutofit/>
          </a:bodyPr>
          <a:lstStyle/>
          <a:p>
            <a:pPr algn="r"/>
            <a:fld id="{00000000-1234-1234-1234-123412341234}" type="slidenum">
              <a:rPr lang="en-US" sz="1300" smtClean="0">
                <a:solidFill>
                  <a:schemeClr val="dk1"/>
                </a:solidFill>
                <a:latin typeface="Calibri"/>
                <a:ea typeface="Calibri"/>
                <a:cs typeface="Calibri"/>
                <a:sym typeface="Calibri"/>
              </a:rPr>
              <a:pPr algn="r"/>
              <a:t>‹#›</a:t>
            </a:fld>
            <a:endParaRPr lang="en-US" sz="1300" dirty="0">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1:notes"/>
          <p:cNvSpPr txBox="1">
            <a:spLocks noGrp="1"/>
          </p:cNvSpPr>
          <p:nvPr>
            <p:ph type="body" idx="1"/>
          </p:nvPr>
        </p:nvSpPr>
        <p:spPr>
          <a:xfrm>
            <a:off x="731520" y="4620577"/>
            <a:ext cx="5852160" cy="3780473"/>
          </a:xfrm>
          <a:prstGeom prst="rect">
            <a:avLst/>
          </a:prstGeom>
        </p:spPr>
        <p:txBody>
          <a:bodyPr spcFirstLastPara="1" wrap="square" lIns="96645" tIns="48309" rIns="96645" bIns="48309" anchor="t" anchorCtr="0">
            <a:noAutofit/>
          </a:bodyPr>
          <a:lstStyle/>
          <a:p>
            <a:pPr marL="0" indent="0"/>
            <a:endParaRPr dirty="0"/>
          </a:p>
        </p:txBody>
      </p:sp>
      <p:sp>
        <p:nvSpPr>
          <p:cNvPr id="95" name="Google Shape;95;p1:notes"/>
          <p:cNvSpPr>
            <a:spLocks noGrp="1" noRot="1" noChangeAspect="1"/>
          </p:cNvSpPr>
          <p:nvPr>
            <p:ph type="sldImg" idx="2"/>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1:notes"/>
          <p:cNvSpPr txBox="1">
            <a:spLocks noGrp="1"/>
          </p:cNvSpPr>
          <p:nvPr>
            <p:ph type="body" idx="1"/>
          </p:nvPr>
        </p:nvSpPr>
        <p:spPr>
          <a:xfrm>
            <a:off x="731520" y="4620577"/>
            <a:ext cx="5852160" cy="3780473"/>
          </a:xfrm>
          <a:prstGeom prst="rect">
            <a:avLst/>
          </a:prstGeom>
        </p:spPr>
        <p:txBody>
          <a:bodyPr spcFirstLastPara="1" wrap="square" lIns="96645" tIns="48309" rIns="96645" bIns="48309" anchor="t" anchorCtr="0">
            <a:noAutofit/>
          </a:bodyPr>
          <a:lstStyle/>
          <a:p>
            <a:pPr marL="0" indent="0"/>
            <a:endParaRPr dirty="0"/>
          </a:p>
        </p:txBody>
      </p:sp>
      <p:sp>
        <p:nvSpPr>
          <p:cNvPr id="95" name="Google Shape;95;p1:notes"/>
          <p:cNvSpPr>
            <a:spLocks noGrp="1" noRot="1" noChangeAspect="1"/>
          </p:cNvSpPr>
          <p:nvPr>
            <p:ph type="sldImg" idx="2"/>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860604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1:notes"/>
          <p:cNvSpPr txBox="1">
            <a:spLocks noGrp="1"/>
          </p:cNvSpPr>
          <p:nvPr>
            <p:ph type="body" idx="1"/>
          </p:nvPr>
        </p:nvSpPr>
        <p:spPr>
          <a:xfrm>
            <a:off x="731520" y="4620577"/>
            <a:ext cx="5852160" cy="3780473"/>
          </a:xfrm>
          <a:prstGeom prst="rect">
            <a:avLst/>
          </a:prstGeom>
        </p:spPr>
        <p:txBody>
          <a:bodyPr spcFirstLastPara="1" wrap="square" lIns="96645" tIns="48309" rIns="96645" bIns="48309" anchor="t" anchorCtr="0">
            <a:noAutofit/>
          </a:bodyPr>
          <a:lstStyle/>
          <a:p>
            <a:pPr marL="0" indent="0"/>
            <a:endParaRPr dirty="0"/>
          </a:p>
        </p:txBody>
      </p:sp>
      <p:sp>
        <p:nvSpPr>
          <p:cNvPr id="95" name="Google Shape;95;p1:notes"/>
          <p:cNvSpPr>
            <a:spLocks noGrp="1" noRot="1" noChangeAspect="1"/>
          </p:cNvSpPr>
          <p:nvPr>
            <p:ph type="sldImg" idx="2"/>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794342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1:notes"/>
          <p:cNvSpPr txBox="1">
            <a:spLocks noGrp="1"/>
          </p:cNvSpPr>
          <p:nvPr>
            <p:ph type="body" idx="1"/>
          </p:nvPr>
        </p:nvSpPr>
        <p:spPr>
          <a:xfrm>
            <a:off x="731520" y="4620577"/>
            <a:ext cx="5852160" cy="3780473"/>
          </a:xfrm>
          <a:prstGeom prst="rect">
            <a:avLst/>
          </a:prstGeom>
        </p:spPr>
        <p:txBody>
          <a:bodyPr spcFirstLastPara="1" wrap="square" lIns="96645" tIns="48309" rIns="96645" bIns="48309" anchor="t" anchorCtr="0">
            <a:noAutofit/>
          </a:bodyPr>
          <a:lstStyle/>
          <a:p>
            <a:pPr marL="0" indent="0"/>
            <a:endParaRPr dirty="0"/>
          </a:p>
        </p:txBody>
      </p:sp>
      <p:sp>
        <p:nvSpPr>
          <p:cNvPr id="95" name="Google Shape;95;p1:notes"/>
          <p:cNvSpPr>
            <a:spLocks noGrp="1" noRot="1" noChangeAspect="1"/>
          </p:cNvSpPr>
          <p:nvPr>
            <p:ph type="sldImg" idx="2"/>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255869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1:notes"/>
          <p:cNvSpPr txBox="1">
            <a:spLocks noGrp="1"/>
          </p:cNvSpPr>
          <p:nvPr>
            <p:ph type="body" idx="1"/>
          </p:nvPr>
        </p:nvSpPr>
        <p:spPr>
          <a:xfrm>
            <a:off x="731520" y="4620577"/>
            <a:ext cx="5852160" cy="3780473"/>
          </a:xfrm>
          <a:prstGeom prst="rect">
            <a:avLst/>
          </a:prstGeom>
        </p:spPr>
        <p:txBody>
          <a:bodyPr spcFirstLastPara="1" wrap="square" lIns="96645" tIns="48309" rIns="96645" bIns="48309" anchor="t" anchorCtr="0">
            <a:noAutofit/>
          </a:bodyPr>
          <a:lstStyle/>
          <a:p>
            <a:pPr marL="0" indent="0"/>
            <a:endParaRPr dirty="0"/>
          </a:p>
        </p:txBody>
      </p:sp>
      <p:sp>
        <p:nvSpPr>
          <p:cNvPr id="95" name="Google Shape;95;p1:notes"/>
          <p:cNvSpPr>
            <a:spLocks noGrp="1" noRot="1" noChangeAspect="1"/>
          </p:cNvSpPr>
          <p:nvPr>
            <p:ph type="sldImg" idx="2"/>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328592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1:notes"/>
          <p:cNvSpPr txBox="1">
            <a:spLocks noGrp="1"/>
          </p:cNvSpPr>
          <p:nvPr>
            <p:ph type="body" idx="1"/>
          </p:nvPr>
        </p:nvSpPr>
        <p:spPr>
          <a:xfrm>
            <a:off x="731520" y="4620577"/>
            <a:ext cx="5852160" cy="3780473"/>
          </a:xfrm>
          <a:prstGeom prst="rect">
            <a:avLst/>
          </a:prstGeom>
        </p:spPr>
        <p:txBody>
          <a:bodyPr spcFirstLastPara="1" wrap="square" lIns="96645" tIns="48309" rIns="96645" bIns="48309" anchor="t" anchorCtr="0">
            <a:noAutofit/>
          </a:bodyPr>
          <a:lstStyle/>
          <a:p>
            <a:pPr marL="0" indent="0"/>
            <a:endParaRPr dirty="0"/>
          </a:p>
        </p:txBody>
      </p:sp>
      <p:sp>
        <p:nvSpPr>
          <p:cNvPr id="95" name="Google Shape;95;p1:notes"/>
          <p:cNvSpPr>
            <a:spLocks noGrp="1" noRot="1" noChangeAspect="1"/>
          </p:cNvSpPr>
          <p:nvPr>
            <p:ph type="sldImg" idx="2"/>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334894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1:notes"/>
          <p:cNvSpPr txBox="1">
            <a:spLocks noGrp="1"/>
          </p:cNvSpPr>
          <p:nvPr>
            <p:ph type="body" idx="1"/>
          </p:nvPr>
        </p:nvSpPr>
        <p:spPr>
          <a:xfrm>
            <a:off x="731520" y="4620577"/>
            <a:ext cx="5852160" cy="3780473"/>
          </a:xfrm>
          <a:prstGeom prst="rect">
            <a:avLst/>
          </a:prstGeom>
        </p:spPr>
        <p:txBody>
          <a:bodyPr spcFirstLastPara="1" wrap="square" lIns="96645" tIns="48309" rIns="96645" bIns="48309" anchor="t" anchorCtr="0">
            <a:noAutofit/>
          </a:bodyPr>
          <a:lstStyle/>
          <a:p>
            <a:pPr marL="0" indent="0"/>
            <a:endParaRPr dirty="0"/>
          </a:p>
        </p:txBody>
      </p:sp>
      <p:sp>
        <p:nvSpPr>
          <p:cNvPr id="95" name="Google Shape;95;p1:notes"/>
          <p:cNvSpPr>
            <a:spLocks noGrp="1" noRot="1" noChangeAspect="1"/>
          </p:cNvSpPr>
          <p:nvPr>
            <p:ph type="sldImg" idx="2"/>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448494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1:notes"/>
          <p:cNvSpPr txBox="1">
            <a:spLocks noGrp="1"/>
          </p:cNvSpPr>
          <p:nvPr>
            <p:ph type="body" idx="1"/>
          </p:nvPr>
        </p:nvSpPr>
        <p:spPr>
          <a:xfrm>
            <a:off x="731520" y="4620577"/>
            <a:ext cx="5852160" cy="3780473"/>
          </a:xfrm>
          <a:prstGeom prst="rect">
            <a:avLst/>
          </a:prstGeom>
        </p:spPr>
        <p:txBody>
          <a:bodyPr spcFirstLastPara="1" wrap="square" lIns="96645" tIns="48309" rIns="96645" bIns="48309" anchor="t" anchorCtr="0">
            <a:noAutofit/>
          </a:bodyPr>
          <a:lstStyle/>
          <a:p>
            <a:pPr marL="0" indent="0"/>
            <a:endParaRPr dirty="0"/>
          </a:p>
        </p:txBody>
      </p:sp>
      <p:sp>
        <p:nvSpPr>
          <p:cNvPr id="95" name="Google Shape;95;p1:notes"/>
          <p:cNvSpPr>
            <a:spLocks noGrp="1" noRot="1" noChangeAspect="1"/>
          </p:cNvSpPr>
          <p:nvPr>
            <p:ph type="sldImg" idx="2"/>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513761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1:notes"/>
          <p:cNvSpPr txBox="1">
            <a:spLocks noGrp="1"/>
          </p:cNvSpPr>
          <p:nvPr>
            <p:ph type="body" idx="1"/>
          </p:nvPr>
        </p:nvSpPr>
        <p:spPr>
          <a:xfrm>
            <a:off x="731520" y="4620577"/>
            <a:ext cx="5852160" cy="3780473"/>
          </a:xfrm>
          <a:prstGeom prst="rect">
            <a:avLst/>
          </a:prstGeom>
        </p:spPr>
        <p:txBody>
          <a:bodyPr spcFirstLastPara="1" wrap="square" lIns="96645" tIns="48309" rIns="96645" bIns="48309" anchor="t" anchorCtr="0">
            <a:noAutofit/>
          </a:bodyPr>
          <a:lstStyle/>
          <a:p>
            <a:pPr marL="0" indent="0"/>
            <a:endParaRPr dirty="0"/>
          </a:p>
        </p:txBody>
      </p:sp>
      <p:sp>
        <p:nvSpPr>
          <p:cNvPr id="95" name="Google Shape;95;p1:notes"/>
          <p:cNvSpPr>
            <a:spLocks noGrp="1" noRot="1" noChangeAspect="1"/>
          </p:cNvSpPr>
          <p:nvPr>
            <p:ph type="sldImg" idx="2"/>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708604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1:notes"/>
          <p:cNvSpPr txBox="1">
            <a:spLocks noGrp="1"/>
          </p:cNvSpPr>
          <p:nvPr>
            <p:ph type="body" idx="1"/>
          </p:nvPr>
        </p:nvSpPr>
        <p:spPr>
          <a:xfrm>
            <a:off x="731520" y="4620577"/>
            <a:ext cx="5852160" cy="3780473"/>
          </a:xfrm>
          <a:prstGeom prst="rect">
            <a:avLst/>
          </a:prstGeom>
        </p:spPr>
        <p:txBody>
          <a:bodyPr spcFirstLastPara="1" wrap="square" lIns="96645" tIns="48309" rIns="96645" bIns="48309" anchor="t" anchorCtr="0">
            <a:noAutofit/>
          </a:bodyPr>
          <a:lstStyle/>
          <a:p>
            <a:pPr marL="0" indent="0"/>
            <a:endParaRPr dirty="0"/>
          </a:p>
        </p:txBody>
      </p:sp>
      <p:sp>
        <p:nvSpPr>
          <p:cNvPr id="95" name="Google Shape;95;p1:notes"/>
          <p:cNvSpPr>
            <a:spLocks noGrp="1" noRot="1" noChangeAspect="1"/>
          </p:cNvSpPr>
          <p:nvPr>
            <p:ph type="sldImg" idx="2"/>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178899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1:notes"/>
          <p:cNvSpPr txBox="1">
            <a:spLocks noGrp="1"/>
          </p:cNvSpPr>
          <p:nvPr>
            <p:ph type="body" idx="1"/>
          </p:nvPr>
        </p:nvSpPr>
        <p:spPr>
          <a:xfrm>
            <a:off x="731520" y="4620577"/>
            <a:ext cx="5852160" cy="3780473"/>
          </a:xfrm>
          <a:prstGeom prst="rect">
            <a:avLst/>
          </a:prstGeom>
        </p:spPr>
        <p:txBody>
          <a:bodyPr spcFirstLastPara="1" wrap="square" lIns="96645" tIns="48309" rIns="96645" bIns="48309" anchor="t" anchorCtr="0">
            <a:noAutofit/>
          </a:bodyPr>
          <a:lstStyle/>
          <a:p>
            <a:pPr marL="0" indent="0"/>
            <a:endParaRPr dirty="0"/>
          </a:p>
        </p:txBody>
      </p:sp>
      <p:sp>
        <p:nvSpPr>
          <p:cNvPr id="95" name="Google Shape;95;p1:notes"/>
          <p:cNvSpPr>
            <a:spLocks noGrp="1" noRot="1" noChangeAspect="1"/>
          </p:cNvSpPr>
          <p:nvPr>
            <p:ph type="sldImg" idx="2"/>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779267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1:notes"/>
          <p:cNvSpPr txBox="1">
            <a:spLocks noGrp="1"/>
          </p:cNvSpPr>
          <p:nvPr>
            <p:ph type="body" idx="1"/>
          </p:nvPr>
        </p:nvSpPr>
        <p:spPr>
          <a:xfrm>
            <a:off x="731520" y="4620577"/>
            <a:ext cx="5852160" cy="3780473"/>
          </a:xfrm>
          <a:prstGeom prst="rect">
            <a:avLst/>
          </a:prstGeom>
        </p:spPr>
        <p:txBody>
          <a:bodyPr spcFirstLastPara="1" wrap="square" lIns="96645" tIns="48309" rIns="96645" bIns="48309" anchor="t" anchorCtr="0">
            <a:noAutofit/>
          </a:bodyPr>
          <a:lstStyle/>
          <a:p>
            <a:pPr marL="0" indent="0"/>
            <a:endParaRPr dirty="0"/>
          </a:p>
        </p:txBody>
      </p:sp>
      <p:sp>
        <p:nvSpPr>
          <p:cNvPr id="95" name="Google Shape;95;p1:notes"/>
          <p:cNvSpPr>
            <a:spLocks noGrp="1" noRot="1" noChangeAspect="1"/>
          </p:cNvSpPr>
          <p:nvPr>
            <p:ph type="sldImg" idx="2"/>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300758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1:notes"/>
          <p:cNvSpPr txBox="1">
            <a:spLocks noGrp="1"/>
          </p:cNvSpPr>
          <p:nvPr>
            <p:ph type="body" idx="1"/>
          </p:nvPr>
        </p:nvSpPr>
        <p:spPr>
          <a:xfrm>
            <a:off x="731520" y="4620577"/>
            <a:ext cx="5852160" cy="3780473"/>
          </a:xfrm>
          <a:prstGeom prst="rect">
            <a:avLst/>
          </a:prstGeom>
        </p:spPr>
        <p:txBody>
          <a:bodyPr spcFirstLastPara="1" wrap="square" lIns="96645" tIns="48309" rIns="96645" bIns="48309" anchor="t" anchorCtr="0">
            <a:noAutofit/>
          </a:bodyPr>
          <a:lstStyle/>
          <a:p>
            <a:pPr marL="0" indent="0"/>
            <a:endParaRPr dirty="0"/>
          </a:p>
        </p:txBody>
      </p:sp>
      <p:sp>
        <p:nvSpPr>
          <p:cNvPr id="95" name="Google Shape;95;p1:notes"/>
          <p:cNvSpPr>
            <a:spLocks noGrp="1" noRot="1" noChangeAspect="1"/>
          </p:cNvSpPr>
          <p:nvPr>
            <p:ph type="sldImg" idx="2"/>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896689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1:notes"/>
          <p:cNvSpPr txBox="1">
            <a:spLocks noGrp="1"/>
          </p:cNvSpPr>
          <p:nvPr>
            <p:ph type="body" idx="1"/>
          </p:nvPr>
        </p:nvSpPr>
        <p:spPr>
          <a:xfrm>
            <a:off x="731520" y="4620577"/>
            <a:ext cx="5852160" cy="3780473"/>
          </a:xfrm>
          <a:prstGeom prst="rect">
            <a:avLst/>
          </a:prstGeom>
        </p:spPr>
        <p:txBody>
          <a:bodyPr spcFirstLastPara="1" wrap="square" lIns="96645" tIns="48309" rIns="96645" bIns="48309" anchor="t" anchorCtr="0">
            <a:noAutofit/>
          </a:bodyPr>
          <a:lstStyle/>
          <a:p>
            <a:pPr marL="0" indent="0"/>
            <a:endParaRPr dirty="0"/>
          </a:p>
        </p:txBody>
      </p:sp>
      <p:sp>
        <p:nvSpPr>
          <p:cNvPr id="95" name="Google Shape;95;p1:notes"/>
          <p:cNvSpPr>
            <a:spLocks noGrp="1" noRot="1" noChangeAspect="1"/>
          </p:cNvSpPr>
          <p:nvPr>
            <p:ph type="sldImg" idx="2"/>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555559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1:notes"/>
          <p:cNvSpPr txBox="1">
            <a:spLocks noGrp="1"/>
          </p:cNvSpPr>
          <p:nvPr>
            <p:ph type="body" idx="1"/>
          </p:nvPr>
        </p:nvSpPr>
        <p:spPr>
          <a:xfrm>
            <a:off x="731520" y="4620577"/>
            <a:ext cx="5852160" cy="3780473"/>
          </a:xfrm>
          <a:prstGeom prst="rect">
            <a:avLst/>
          </a:prstGeom>
        </p:spPr>
        <p:txBody>
          <a:bodyPr spcFirstLastPara="1" wrap="square" lIns="96645" tIns="48309" rIns="96645" bIns="48309" anchor="t" anchorCtr="0">
            <a:noAutofit/>
          </a:bodyPr>
          <a:lstStyle/>
          <a:p>
            <a:pPr marL="0" indent="0"/>
            <a:endParaRPr dirty="0"/>
          </a:p>
        </p:txBody>
      </p:sp>
      <p:sp>
        <p:nvSpPr>
          <p:cNvPr id="95" name="Google Shape;95;p1:notes"/>
          <p:cNvSpPr>
            <a:spLocks noGrp="1" noRot="1" noChangeAspect="1"/>
          </p:cNvSpPr>
          <p:nvPr>
            <p:ph type="sldImg" idx="2"/>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242221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1:notes"/>
          <p:cNvSpPr txBox="1">
            <a:spLocks noGrp="1"/>
          </p:cNvSpPr>
          <p:nvPr>
            <p:ph type="body" idx="1"/>
          </p:nvPr>
        </p:nvSpPr>
        <p:spPr>
          <a:xfrm>
            <a:off x="731520" y="4620577"/>
            <a:ext cx="5852160" cy="3780473"/>
          </a:xfrm>
          <a:prstGeom prst="rect">
            <a:avLst/>
          </a:prstGeom>
        </p:spPr>
        <p:txBody>
          <a:bodyPr spcFirstLastPara="1" wrap="square" lIns="96645" tIns="48309" rIns="96645" bIns="48309" anchor="t" anchorCtr="0">
            <a:noAutofit/>
          </a:bodyPr>
          <a:lstStyle/>
          <a:p>
            <a:pPr marL="0" indent="0"/>
            <a:endParaRPr dirty="0"/>
          </a:p>
        </p:txBody>
      </p:sp>
      <p:sp>
        <p:nvSpPr>
          <p:cNvPr id="95" name="Google Shape;95;p1:notes"/>
          <p:cNvSpPr>
            <a:spLocks noGrp="1" noRot="1" noChangeAspect="1"/>
          </p:cNvSpPr>
          <p:nvPr>
            <p:ph type="sldImg" idx="2"/>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725333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1:notes"/>
          <p:cNvSpPr txBox="1">
            <a:spLocks noGrp="1"/>
          </p:cNvSpPr>
          <p:nvPr>
            <p:ph type="body" idx="1"/>
          </p:nvPr>
        </p:nvSpPr>
        <p:spPr>
          <a:xfrm>
            <a:off x="731520" y="4620577"/>
            <a:ext cx="5852160" cy="3780473"/>
          </a:xfrm>
          <a:prstGeom prst="rect">
            <a:avLst/>
          </a:prstGeom>
        </p:spPr>
        <p:txBody>
          <a:bodyPr spcFirstLastPara="1" wrap="square" lIns="96645" tIns="48309" rIns="96645" bIns="48309" anchor="t" anchorCtr="0">
            <a:noAutofit/>
          </a:bodyPr>
          <a:lstStyle/>
          <a:p>
            <a:pPr marL="0" indent="0"/>
            <a:endParaRPr dirty="0"/>
          </a:p>
        </p:txBody>
      </p:sp>
      <p:sp>
        <p:nvSpPr>
          <p:cNvPr id="95" name="Google Shape;95;p1:notes"/>
          <p:cNvSpPr>
            <a:spLocks noGrp="1" noRot="1" noChangeAspect="1"/>
          </p:cNvSpPr>
          <p:nvPr>
            <p:ph type="sldImg" idx="2"/>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379873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1:notes"/>
          <p:cNvSpPr txBox="1">
            <a:spLocks noGrp="1"/>
          </p:cNvSpPr>
          <p:nvPr>
            <p:ph type="body" idx="1"/>
          </p:nvPr>
        </p:nvSpPr>
        <p:spPr>
          <a:xfrm>
            <a:off x="731520" y="4620577"/>
            <a:ext cx="5852160" cy="3780473"/>
          </a:xfrm>
          <a:prstGeom prst="rect">
            <a:avLst/>
          </a:prstGeom>
        </p:spPr>
        <p:txBody>
          <a:bodyPr spcFirstLastPara="1" wrap="square" lIns="96645" tIns="48309" rIns="96645" bIns="48309" anchor="t" anchorCtr="0">
            <a:noAutofit/>
          </a:bodyPr>
          <a:lstStyle/>
          <a:p>
            <a:pPr marL="0" indent="0"/>
            <a:endParaRPr dirty="0"/>
          </a:p>
        </p:txBody>
      </p:sp>
      <p:sp>
        <p:nvSpPr>
          <p:cNvPr id="95" name="Google Shape;95;p1:notes"/>
          <p:cNvSpPr>
            <a:spLocks noGrp="1" noRot="1" noChangeAspect="1"/>
          </p:cNvSpPr>
          <p:nvPr>
            <p:ph type="sldImg" idx="2"/>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1855984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1:notes"/>
          <p:cNvSpPr txBox="1">
            <a:spLocks noGrp="1"/>
          </p:cNvSpPr>
          <p:nvPr>
            <p:ph type="body" idx="1"/>
          </p:nvPr>
        </p:nvSpPr>
        <p:spPr>
          <a:xfrm>
            <a:off x="731520" y="4620577"/>
            <a:ext cx="5852160" cy="3780473"/>
          </a:xfrm>
          <a:prstGeom prst="rect">
            <a:avLst/>
          </a:prstGeom>
        </p:spPr>
        <p:txBody>
          <a:bodyPr spcFirstLastPara="1" wrap="square" lIns="96645" tIns="48309" rIns="96645" bIns="48309" anchor="t" anchorCtr="0">
            <a:noAutofit/>
          </a:bodyPr>
          <a:lstStyle/>
          <a:p>
            <a:pPr marL="0" indent="0"/>
            <a:endParaRPr dirty="0"/>
          </a:p>
        </p:txBody>
      </p:sp>
      <p:sp>
        <p:nvSpPr>
          <p:cNvPr id="95" name="Google Shape;95;p1:notes"/>
          <p:cNvSpPr>
            <a:spLocks noGrp="1" noRot="1" noChangeAspect="1"/>
          </p:cNvSpPr>
          <p:nvPr>
            <p:ph type="sldImg" idx="2"/>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0032829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1:notes"/>
          <p:cNvSpPr txBox="1">
            <a:spLocks noGrp="1"/>
          </p:cNvSpPr>
          <p:nvPr>
            <p:ph type="body" idx="1"/>
          </p:nvPr>
        </p:nvSpPr>
        <p:spPr>
          <a:xfrm>
            <a:off x="731520" y="4620577"/>
            <a:ext cx="5852160" cy="3780473"/>
          </a:xfrm>
          <a:prstGeom prst="rect">
            <a:avLst/>
          </a:prstGeom>
        </p:spPr>
        <p:txBody>
          <a:bodyPr spcFirstLastPara="1" wrap="square" lIns="96645" tIns="48309" rIns="96645" bIns="48309" anchor="t" anchorCtr="0">
            <a:noAutofit/>
          </a:bodyPr>
          <a:lstStyle/>
          <a:p>
            <a:pPr marL="0" indent="0"/>
            <a:endParaRPr dirty="0"/>
          </a:p>
        </p:txBody>
      </p:sp>
      <p:sp>
        <p:nvSpPr>
          <p:cNvPr id="95" name="Google Shape;95;p1:notes"/>
          <p:cNvSpPr>
            <a:spLocks noGrp="1" noRot="1" noChangeAspect="1"/>
          </p:cNvSpPr>
          <p:nvPr>
            <p:ph type="sldImg" idx="2"/>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24383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1:notes"/>
          <p:cNvSpPr txBox="1">
            <a:spLocks noGrp="1"/>
          </p:cNvSpPr>
          <p:nvPr>
            <p:ph type="body" idx="1"/>
          </p:nvPr>
        </p:nvSpPr>
        <p:spPr>
          <a:xfrm>
            <a:off x="731520" y="4620577"/>
            <a:ext cx="5852160" cy="3780473"/>
          </a:xfrm>
          <a:prstGeom prst="rect">
            <a:avLst/>
          </a:prstGeom>
        </p:spPr>
        <p:txBody>
          <a:bodyPr spcFirstLastPara="1" wrap="square" lIns="96645" tIns="48309" rIns="96645" bIns="48309" anchor="t" anchorCtr="0">
            <a:noAutofit/>
          </a:bodyPr>
          <a:lstStyle/>
          <a:p>
            <a:pPr marL="0" indent="0"/>
            <a:endParaRPr dirty="0"/>
          </a:p>
        </p:txBody>
      </p:sp>
      <p:sp>
        <p:nvSpPr>
          <p:cNvPr id="95" name="Google Shape;95;p1:notes"/>
          <p:cNvSpPr>
            <a:spLocks noGrp="1" noRot="1" noChangeAspect="1"/>
          </p:cNvSpPr>
          <p:nvPr>
            <p:ph type="sldImg" idx="2"/>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8097685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1:notes"/>
          <p:cNvSpPr txBox="1">
            <a:spLocks noGrp="1"/>
          </p:cNvSpPr>
          <p:nvPr>
            <p:ph type="body" idx="1"/>
          </p:nvPr>
        </p:nvSpPr>
        <p:spPr>
          <a:xfrm>
            <a:off x="731520" y="4620577"/>
            <a:ext cx="5852160" cy="3780473"/>
          </a:xfrm>
          <a:prstGeom prst="rect">
            <a:avLst/>
          </a:prstGeom>
        </p:spPr>
        <p:txBody>
          <a:bodyPr spcFirstLastPara="1" wrap="square" lIns="96645" tIns="48309" rIns="96645" bIns="48309" anchor="t" anchorCtr="0">
            <a:noAutofit/>
          </a:bodyPr>
          <a:lstStyle/>
          <a:p>
            <a:pPr marL="0" indent="0"/>
            <a:endParaRPr dirty="0"/>
          </a:p>
        </p:txBody>
      </p:sp>
      <p:sp>
        <p:nvSpPr>
          <p:cNvPr id="95" name="Google Shape;95;p1:notes"/>
          <p:cNvSpPr>
            <a:spLocks noGrp="1" noRot="1" noChangeAspect="1"/>
          </p:cNvSpPr>
          <p:nvPr>
            <p:ph type="sldImg" idx="2"/>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13969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1:notes"/>
          <p:cNvSpPr txBox="1">
            <a:spLocks noGrp="1"/>
          </p:cNvSpPr>
          <p:nvPr>
            <p:ph type="body" idx="1"/>
          </p:nvPr>
        </p:nvSpPr>
        <p:spPr>
          <a:xfrm>
            <a:off x="731520" y="4620577"/>
            <a:ext cx="5852160" cy="3780473"/>
          </a:xfrm>
          <a:prstGeom prst="rect">
            <a:avLst/>
          </a:prstGeom>
        </p:spPr>
        <p:txBody>
          <a:bodyPr spcFirstLastPara="1" wrap="square" lIns="96645" tIns="48309" rIns="96645" bIns="48309" anchor="t" anchorCtr="0">
            <a:noAutofit/>
          </a:bodyPr>
          <a:lstStyle/>
          <a:p>
            <a:pPr marL="0" indent="0"/>
            <a:endParaRPr dirty="0"/>
          </a:p>
        </p:txBody>
      </p:sp>
      <p:sp>
        <p:nvSpPr>
          <p:cNvPr id="95" name="Google Shape;95;p1:notes"/>
          <p:cNvSpPr>
            <a:spLocks noGrp="1" noRot="1" noChangeAspect="1"/>
          </p:cNvSpPr>
          <p:nvPr>
            <p:ph type="sldImg" idx="2"/>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9242773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1:notes"/>
          <p:cNvSpPr txBox="1">
            <a:spLocks noGrp="1"/>
          </p:cNvSpPr>
          <p:nvPr>
            <p:ph type="body" idx="1"/>
          </p:nvPr>
        </p:nvSpPr>
        <p:spPr>
          <a:xfrm>
            <a:off x="731520" y="4620577"/>
            <a:ext cx="5852160" cy="3780473"/>
          </a:xfrm>
          <a:prstGeom prst="rect">
            <a:avLst/>
          </a:prstGeom>
        </p:spPr>
        <p:txBody>
          <a:bodyPr spcFirstLastPara="1" wrap="square" lIns="96645" tIns="48309" rIns="96645" bIns="48309" anchor="t" anchorCtr="0">
            <a:noAutofit/>
          </a:bodyPr>
          <a:lstStyle/>
          <a:p>
            <a:pPr marL="0" indent="0"/>
            <a:endParaRPr dirty="0"/>
          </a:p>
        </p:txBody>
      </p:sp>
      <p:sp>
        <p:nvSpPr>
          <p:cNvPr id="95" name="Google Shape;95;p1:notes"/>
          <p:cNvSpPr>
            <a:spLocks noGrp="1" noRot="1" noChangeAspect="1"/>
          </p:cNvSpPr>
          <p:nvPr>
            <p:ph type="sldImg" idx="2"/>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066624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1:notes"/>
          <p:cNvSpPr txBox="1">
            <a:spLocks noGrp="1"/>
          </p:cNvSpPr>
          <p:nvPr>
            <p:ph type="body" idx="1"/>
          </p:nvPr>
        </p:nvSpPr>
        <p:spPr>
          <a:xfrm>
            <a:off x="731520" y="4620577"/>
            <a:ext cx="5852160" cy="3780473"/>
          </a:xfrm>
          <a:prstGeom prst="rect">
            <a:avLst/>
          </a:prstGeom>
        </p:spPr>
        <p:txBody>
          <a:bodyPr spcFirstLastPara="1" wrap="square" lIns="96645" tIns="48309" rIns="96645" bIns="48309" anchor="t" anchorCtr="0">
            <a:noAutofit/>
          </a:bodyPr>
          <a:lstStyle/>
          <a:p>
            <a:pPr marL="0" indent="0"/>
            <a:endParaRPr dirty="0"/>
          </a:p>
        </p:txBody>
      </p:sp>
      <p:sp>
        <p:nvSpPr>
          <p:cNvPr id="95" name="Google Shape;95;p1:notes"/>
          <p:cNvSpPr>
            <a:spLocks noGrp="1" noRot="1" noChangeAspect="1"/>
          </p:cNvSpPr>
          <p:nvPr>
            <p:ph type="sldImg" idx="2"/>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401557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1:notes"/>
          <p:cNvSpPr txBox="1">
            <a:spLocks noGrp="1"/>
          </p:cNvSpPr>
          <p:nvPr>
            <p:ph type="body" idx="1"/>
          </p:nvPr>
        </p:nvSpPr>
        <p:spPr>
          <a:xfrm>
            <a:off x="731520" y="4620577"/>
            <a:ext cx="5852160" cy="3780473"/>
          </a:xfrm>
          <a:prstGeom prst="rect">
            <a:avLst/>
          </a:prstGeom>
        </p:spPr>
        <p:txBody>
          <a:bodyPr spcFirstLastPara="1" wrap="square" lIns="96645" tIns="48309" rIns="96645" bIns="48309" anchor="t" anchorCtr="0">
            <a:noAutofit/>
          </a:bodyPr>
          <a:lstStyle/>
          <a:p>
            <a:pPr marL="0" indent="0"/>
            <a:endParaRPr dirty="0"/>
          </a:p>
        </p:txBody>
      </p:sp>
      <p:sp>
        <p:nvSpPr>
          <p:cNvPr id="95" name="Google Shape;95;p1:notes"/>
          <p:cNvSpPr>
            <a:spLocks noGrp="1" noRot="1" noChangeAspect="1"/>
          </p:cNvSpPr>
          <p:nvPr>
            <p:ph type="sldImg" idx="2"/>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3327871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1:notes"/>
          <p:cNvSpPr txBox="1">
            <a:spLocks noGrp="1"/>
          </p:cNvSpPr>
          <p:nvPr>
            <p:ph type="body" idx="1"/>
          </p:nvPr>
        </p:nvSpPr>
        <p:spPr>
          <a:xfrm>
            <a:off x="731520" y="4620577"/>
            <a:ext cx="5852160" cy="3780473"/>
          </a:xfrm>
          <a:prstGeom prst="rect">
            <a:avLst/>
          </a:prstGeom>
        </p:spPr>
        <p:txBody>
          <a:bodyPr spcFirstLastPara="1" wrap="square" lIns="96645" tIns="48309" rIns="96645" bIns="48309" anchor="t" anchorCtr="0">
            <a:noAutofit/>
          </a:bodyPr>
          <a:lstStyle/>
          <a:p>
            <a:pPr marL="0" indent="0"/>
            <a:endParaRPr dirty="0"/>
          </a:p>
        </p:txBody>
      </p:sp>
      <p:sp>
        <p:nvSpPr>
          <p:cNvPr id="95" name="Google Shape;95;p1:notes"/>
          <p:cNvSpPr>
            <a:spLocks noGrp="1" noRot="1" noChangeAspect="1"/>
          </p:cNvSpPr>
          <p:nvPr>
            <p:ph type="sldImg" idx="2"/>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83124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1:notes"/>
          <p:cNvSpPr txBox="1">
            <a:spLocks noGrp="1"/>
          </p:cNvSpPr>
          <p:nvPr>
            <p:ph type="body" idx="1"/>
          </p:nvPr>
        </p:nvSpPr>
        <p:spPr>
          <a:xfrm>
            <a:off x="731520" y="4620577"/>
            <a:ext cx="5852160" cy="3780473"/>
          </a:xfrm>
          <a:prstGeom prst="rect">
            <a:avLst/>
          </a:prstGeom>
        </p:spPr>
        <p:txBody>
          <a:bodyPr spcFirstLastPara="1" wrap="square" lIns="96645" tIns="48309" rIns="96645" bIns="48309" anchor="t" anchorCtr="0">
            <a:noAutofit/>
          </a:bodyPr>
          <a:lstStyle/>
          <a:p>
            <a:pPr marL="0" indent="0"/>
            <a:endParaRPr dirty="0"/>
          </a:p>
        </p:txBody>
      </p:sp>
      <p:sp>
        <p:nvSpPr>
          <p:cNvPr id="95" name="Google Shape;95;p1:notes"/>
          <p:cNvSpPr>
            <a:spLocks noGrp="1" noRot="1" noChangeAspect="1"/>
          </p:cNvSpPr>
          <p:nvPr>
            <p:ph type="sldImg" idx="2"/>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9356620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1:notes"/>
          <p:cNvSpPr txBox="1">
            <a:spLocks noGrp="1"/>
          </p:cNvSpPr>
          <p:nvPr>
            <p:ph type="body" idx="1"/>
          </p:nvPr>
        </p:nvSpPr>
        <p:spPr>
          <a:xfrm>
            <a:off x="731520" y="4620577"/>
            <a:ext cx="5852160" cy="3780473"/>
          </a:xfrm>
          <a:prstGeom prst="rect">
            <a:avLst/>
          </a:prstGeom>
        </p:spPr>
        <p:txBody>
          <a:bodyPr spcFirstLastPara="1" wrap="square" lIns="96645" tIns="48309" rIns="96645" bIns="48309" anchor="t" anchorCtr="0">
            <a:noAutofit/>
          </a:bodyPr>
          <a:lstStyle/>
          <a:p>
            <a:pPr marL="0" indent="0"/>
            <a:endParaRPr dirty="0"/>
          </a:p>
        </p:txBody>
      </p:sp>
      <p:sp>
        <p:nvSpPr>
          <p:cNvPr id="95" name="Google Shape;95;p1:notes"/>
          <p:cNvSpPr>
            <a:spLocks noGrp="1" noRot="1" noChangeAspect="1"/>
          </p:cNvSpPr>
          <p:nvPr>
            <p:ph type="sldImg" idx="2"/>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7441146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1:notes"/>
          <p:cNvSpPr txBox="1">
            <a:spLocks noGrp="1"/>
          </p:cNvSpPr>
          <p:nvPr>
            <p:ph type="body" idx="1"/>
          </p:nvPr>
        </p:nvSpPr>
        <p:spPr>
          <a:xfrm>
            <a:off x="731520" y="4620577"/>
            <a:ext cx="5852160" cy="3780473"/>
          </a:xfrm>
          <a:prstGeom prst="rect">
            <a:avLst/>
          </a:prstGeom>
        </p:spPr>
        <p:txBody>
          <a:bodyPr spcFirstLastPara="1" wrap="square" lIns="96645" tIns="48309" rIns="96645" bIns="48309" anchor="t" anchorCtr="0">
            <a:noAutofit/>
          </a:bodyPr>
          <a:lstStyle/>
          <a:p>
            <a:pPr marL="0" indent="0"/>
            <a:endParaRPr dirty="0"/>
          </a:p>
        </p:txBody>
      </p:sp>
      <p:sp>
        <p:nvSpPr>
          <p:cNvPr id="95" name="Google Shape;95;p1:notes"/>
          <p:cNvSpPr>
            <a:spLocks noGrp="1" noRot="1" noChangeAspect="1"/>
          </p:cNvSpPr>
          <p:nvPr>
            <p:ph type="sldImg" idx="2"/>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6752822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1:notes"/>
          <p:cNvSpPr txBox="1">
            <a:spLocks noGrp="1"/>
          </p:cNvSpPr>
          <p:nvPr>
            <p:ph type="body" idx="1"/>
          </p:nvPr>
        </p:nvSpPr>
        <p:spPr>
          <a:xfrm>
            <a:off x="731520" y="4620577"/>
            <a:ext cx="5852160" cy="3780473"/>
          </a:xfrm>
          <a:prstGeom prst="rect">
            <a:avLst/>
          </a:prstGeom>
        </p:spPr>
        <p:txBody>
          <a:bodyPr spcFirstLastPara="1" wrap="square" lIns="96645" tIns="48309" rIns="96645" bIns="48309" anchor="t" anchorCtr="0">
            <a:noAutofit/>
          </a:bodyPr>
          <a:lstStyle/>
          <a:p>
            <a:pPr marL="0" indent="0"/>
            <a:endParaRPr dirty="0"/>
          </a:p>
        </p:txBody>
      </p:sp>
      <p:sp>
        <p:nvSpPr>
          <p:cNvPr id="95" name="Google Shape;95;p1:notes"/>
          <p:cNvSpPr>
            <a:spLocks noGrp="1" noRot="1" noChangeAspect="1"/>
          </p:cNvSpPr>
          <p:nvPr>
            <p:ph type="sldImg" idx="2"/>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0328658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1:notes"/>
          <p:cNvSpPr txBox="1">
            <a:spLocks noGrp="1"/>
          </p:cNvSpPr>
          <p:nvPr>
            <p:ph type="body" idx="1"/>
          </p:nvPr>
        </p:nvSpPr>
        <p:spPr>
          <a:xfrm>
            <a:off x="731520" y="4620577"/>
            <a:ext cx="5852160" cy="3780473"/>
          </a:xfrm>
          <a:prstGeom prst="rect">
            <a:avLst/>
          </a:prstGeom>
        </p:spPr>
        <p:txBody>
          <a:bodyPr spcFirstLastPara="1" wrap="square" lIns="96645" tIns="48309" rIns="96645" bIns="48309" anchor="t" anchorCtr="0">
            <a:noAutofit/>
          </a:bodyPr>
          <a:lstStyle/>
          <a:p>
            <a:pPr marL="0" indent="0"/>
            <a:endParaRPr dirty="0"/>
          </a:p>
        </p:txBody>
      </p:sp>
      <p:sp>
        <p:nvSpPr>
          <p:cNvPr id="95" name="Google Shape;95;p1:notes"/>
          <p:cNvSpPr>
            <a:spLocks noGrp="1" noRot="1" noChangeAspect="1"/>
          </p:cNvSpPr>
          <p:nvPr>
            <p:ph type="sldImg" idx="2"/>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2390770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1:notes"/>
          <p:cNvSpPr txBox="1">
            <a:spLocks noGrp="1"/>
          </p:cNvSpPr>
          <p:nvPr>
            <p:ph type="body" idx="1"/>
          </p:nvPr>
        </p:nvSpPr>
        <p:spPr>
          <a:xfrm>
            <a:off x="731520" y="4620577"/>
            <a:ext cx="5852160" cy="3780473"/>
          </a:xfrm>
          <a:prstGeom prst="rect">
            <a:avLst/>
          </a:prstGeom>
        </p:spPr>
        <p:txBody>
          <a:bodyPr spcFirstLastPara="1" wrap="square" lIns="96645" tIns="48309" rIns="96645" bIns="48309" anchor="t" anchorCtr="0">
            <a:noAutofit/>
          </a:bodyPr>
          <a:lstStyle/>
          <a:p>
            <a:pPr marL="0" indent="0"/>
            <a:endParaRPr dirty="0"/>
          </a:p>
        </p:txBody>
      </p:sp>
      <p:sp>
        <p:nvSpPr>
          <p:cNvPr id="95" name="Google Shape;95;p1:notes"/>
          <p:cNvSpPr>
            <a:spLocks noGrp="1" noRot="1" noChangeAspect="1"/>
          </p:cNvSpPr>
          <p:nvPr>
            <p:ph type="sldImg" idx="2"/>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653409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1:notes"/>
          <p:cNvSpPr txBox="1">
            <a:spLocks noGrp="1"/>
          </p:cNvSpPr>
          <p:nvPr>
            <p:ph type="body" idx="1"/>
          </p:nvPr>
        </p:nvSpPr>
        <p:spPr>
          <a:xfrm>
            <a:off x="731520" y="4620577"/>
            <a:ext cx="5852160" cy="3780473"/>
          </a:xfrm>
          <a:prstGeom prst="rect">
            <a:avLst/>
          </a:prstGeom>
        </p:spPr>
        <p:txBody>
          <a:bodyPr spcFirstLastPara="1" wrap="square" lIns="96645" tIns="48309" rIns="96645" bIns="48309" anchor="t" anchorCtr="0">
            <a:noAutofit/>
          </a:bodyPr>
          <a:lstStyle/>
          <a:p>
            <a:pPr marL="0" indent="0"/>
            <a:endParaRPr dirty="0"/>
          </a:p>
        </p:txBody>
      </p:sp>
      <p:sp>
        <p:nvSpPr>
          <p:cNvPr id="95" name="Google Shape;95;p1:notes"/>
          <p:cNvSpPr>
            <a:spLocks noGrp="1" noRot="1" noChangeAspect="1"/>
          </p:cNvSpPr>
          <p:nvPr>
            <p:ph type="sldImg" idx="2"/>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828366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1:notes"/>
          <p:cNvSpPr txBox="1">
            <a:spLocks noGrp="1"/>
          </p:cNvSpPr>
          <p:nvPr>
            <p:ph type="body" idx="1"/>
          </p:nvPr>
        </p:nvSpPr>
        <p:spPr>
          <a:xfrm>
            <a:off x="731520" y="4620577"/>
            <a:ext cx="5852160" cy="3780473"/>
          </a:xfrm>
          <a:prstGeom prst="rect">
            <a:avLst/>
          </a:prstGeom>
        </p:spPr>
        <p:txBody>
          <a:bodyPr spcFirstLastPara="1" wrap="square" lIns="96645" tIns="48309" rIns="96645" bIns="48309" anchor="t" anchorCtr="0">
            <a:noAutofit/>
          </a:bodyPr>
          <a:lstStyle/>
          <a:p>
            <a:pPr marL="0" indent="0"/>
            <a:endParaRPr dirty="0"/>
          </a:p>
        </p:txBody>
      </p:sp>
      <p:sp>
        <p:nvSpPr>
          <p:cNvPr id="95" name="Google Shape;95;p1:notes"/>
          <p:cNvSpPr>
            <a:spLocks noGrp="1" noRot="1" noChangeAspect="1"/>
          </p:cNvSpPr>
          <p:nvPr>
            <p:ph type="sldImg" idx="2"/>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2982840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1:notes"/>
          <p:cNvSpPr txBox="1">
            <a:spLocks noGrp="1"/>
          </p:cNvSpPr>
          <p:nvPr>
            <p:ph type="body" idx="1"/>
          </p:nvPr>
        </p:nvSpPr>
        <p:spPr>
          <a:xfrm>
            <a:off x="731520" y="4620577"/>
            <a:ext cx="5852160" cy="3780473"/>
          </a:xfrm>
          <a:prstGeom prst="rect">
            <a:avLst/>
          </a:prstGeom>
        </p:spPr>
        <p:txBody>
          <a:bodyPr spcFirstLastPara="1" wrap="square" lIns="96645" tIns="48309" rIns="96645" bIns="48309" anchor="t" anchorCtr="0">
            <a:noAutofit/>
          </a:bodyPr>
          <a:lstStyle/>
          <a:p>
            <a:pPr marL="0" indent="0"/>
            <a:endParaRPr dirty="0"/>
          </a:p>
        </p:txBody>
      </p:sp>
      <p:sp>
        <p:nvSpPr>
          <p:cNvPr id="95" name="Google Shape;95;p1:notes"/>
          <p:cNvSpPr>
            <a:spLocks noGrp="1" noRot="1" noChangeAspect="1"/>
          </p:cNvSpPr>
          <p:nvPr>
            <p:ph type="sldImg" idx="2"/>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3713186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1:notes"/>
          <p:cNvSpPr txBox="1">
            <a:spLocks noGrp="1"/>
          </p:cNvSpPr>
          <p:nvPr>
            <p:ph type="body" idx="1"/>
          </p:nvPr>
        </p:nvSpPr>
        <p:spPr>
          <a:xfrm>
            <a:off x="731520" y="4620577"/>
            <a:ext cx="5852160" cy="3780473"/>
          </a:xfrm>
          <a:prstGeom prst="rect">
            <a:avLst/>
          </a:prstGeom>
        </p:spPr>
        <p:txBody>
          <a:bodyPr spcFirstLastPara="1" wrap="square" lIns="96645" tIns="48309" rIns="96645" bIns="48309" anchor="t" anchorCtr="0">
            <a:noAutofit/>
          </a:bodyPr>
          <a:lstStyle/>
          <a:p>
            <a:pPr marL="0" indent="0"/>
            <a:endParaRPr dirty="0"/>
          </a:p>
        </p:txBody>
      </p:sp>
      <p:sp>
        <p:nvSpPr>
          <p:cNvPr id="95" name="Google Shape;95;p1:notes"/>
          <p:cNvSpPr>
            <a:spLocks noGrp="1" noRot="1" noChangeAspect="1"/>
          </p:cNvSpPr>
          <p:nvPr>
            <p:ph type="sldImg" idx="2"/>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3460273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1:notes"/>
          <p:cNvSpPr txBox="1">
            <a:spLocks noGrp="1"/>
          </p:cNvSpPr>
          <p:nvPr>
            <p:ph type="body" idx="1"/>
          </p:nvPr>
        </p:nvSpPr>
        <p:spPr>
          <a:xfrm>
            <a:off x="731520" y="4620577"/>
            <a:ext cx="5852160" cy="3780473"/>
          </a:xfrm>
          <a:prstGeom prst="rect">
            <a:avLst/>
          </a:prstGeom>
        </p:spPr>
        <p:txBody>
          <a:bodyPr spcFirstLastPara="1" wrap="square" lIns="96645" tIns="48309" rIns="96645" bIns="48309" anchor="t" anchorCtr="0">
            <a:noAutofit/>
          </a:bodyPr>
          <a:lstStyle/>
          <a:p>
            <a:pPr marL="0" indent="0"/>
            <a:endParaRPr dirty="0"/>
          </a:p>
        </p:txBody>
      </p:sp>
      <p:sp>
        <p:nvSpPr>
          <p:cNvPr id="95" name="Google Shape;95;p1:notes"/>
          <p:cNvSpPr>
            <a:spLocks noGrp="1" noRot="1" noChangeAspect="1"/>
          </p:cNvSpPr>
          <p:nvPr>
            <p:ph type="sldImg" idx="2"/>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7801540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1:notes"/>
          <p:cNvSpPr txBox="1">
            <a:spLocks noGrp="1"/>
          </p:cNvSpPr>
          <p:nvPr>
            <p:ph type="body" idx="1"/>
          </p:nvPr>
        </p:nvSpPr>
        <p:spPr>
          <a:xfrm>
            <a:off x="731520" y="4620577"/>
            <a:ext cx="5852160" cy="3780473"/>
          </a:xfrm>
          <a:prstGeom prst="rect">
            <a:avLst/>
          </a:prstGeom>
        </p:spPr>
        <p:txBody>
          <a:bodyPr spcFirstLastPara="1" wrap="square" lIns="96645" tIns="48309" rIns="96645" bIns="48309" anchor="t" anchorCtr="0">
            <a:noAutofit/>
          </a:bodyPr>
          <a:lstStyle/>
          <a:p>
            <a:pPr marL="0" indent="0"/>
            <a:endParaRPr dirty="0"/>
          </a:p>
        </p:txBody>
      </p:sp>
      <p:sp>
        <p:nvSpPr>
          <p:cNvPr id="95" name="Google Shape;95;p1:notes"/>
          <p:cNvSpPr>
            <a:spLocks noGrp="1" noRot="1" noChangeAspect="1"/>
          </p:cNvSpPr>
          <p:nvPr>
            <p:ph type="sldImg" idx="2"/>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5683861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1:notes"/>
          <p:cNvSpPr txBox="1">
            <a:spLocks noGrp="1"/>
          </p:cNvSpPr>
          <p:nvPr>
            <p:ph type="body" idx="1"/>
          </p:nvPr>
        </p:nvSpPr>
        <p:spPr>
          <a:xfrm>
            <a:off x="731520" y="4620577"/>
            <a:ext cx="5852160" cy="3780473"/>
          </a:xfrm>
          <a:prstGeom prst="rect">
            <a:avLst/>
          </a:prstGeom>
        </p:spPr>
        <p:txBody>
          <a:bodyPr spcFirstLastPara="1" wrap="square" lIns="96645" tIns="48309" rIns="96645" bIns="48309" anchor="t" anchorCtr="0">
            <a:noAutofit/>
          </a:bodyPr>
          <a:lstStyle/>
          <a:p>
            <a:pPr marL="0" indent="0"/>
            <a:endParaRPr dirty="0"/>
          </a:p>
        </p:txBody>
      </p:sp>
      <p:sp>
        <p:nvSpPr>
          <p:cNvPr id="95" name="Google Shape;95;p1:notes"/>
          <p:cNvSpPr>
            <a:spLocks noGrp="1" noRot="1" noChangeAspect="1"/>
          </p:cNvSpPr>
          <p:nvPr>
            <p:ph type="sldImg" idx="2"/>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6268947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1:notes"/>
          <p:cNvSpPr txBox="1">
            <a:spLocks noGrp="1"/>
          </p:cNvSpPr>
          <p:nvPr>
            <p:ph type="body" idx="1"/>
          </p:nvPr>
        </p:nvSpPr>
        <p:spPr>
          <a:xfrm>
            <a:off x="731520" y="4620577"/>
            <a:ext cx="5852160" cy="3780473"/>
          </a:xfrm>
          <a:prstGeom prst="rect">
            <a:avLst/>
          </a:prstGeom>
        </p:spPr>
        <p:txBody>
          <a:bodyPr spcFirstLastPara="1" wrap="square" lIns="96645" tIns="48309" rIns="96645" bIns="48309" anchor="t" anchorCtr="0">
            <a:noAutofit/>
          </a:bodyPr>
          <a:lstStyle/>
          <a:p>
            <a:pPr marL="0" indent="0"/>
            <a:endParaRPr dirty="0"/>
          </a:p>
        </p:txBody>
      </p:sp>
      <p:sp>
        <p:nvSpPr>
          <p:cNvPr id="95" name="Google Shape;95;p1:notes"/>
          <p:cNvSpPr>
            <a:spLocks noGrp="1" noRot="1" noChangeAspect="1"/>
          </p:cNvSpPr>
          <p:nvPr>
            <p:ph type="sldImg" idx="2"/>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2913382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1:notes"/>
          <p:cNvSpPr txBox="1">
            <a:spLocks noGrp="1"/>
          </p:cNvSpPr>
          <p:nvPr>
            <p:ph type="body" idx="1"/>
          </p:nvPr>
        </p:nvSpPr>
        <p:spPr>
          <a:xfrm>
            <a:off x="731520" y="4620577"/>
            <a:ext cx="5852160" cy="3780473"/>
          </a:xfrm>
          <a:prstGeom prst="rect">
            <a:avLst/>
          </a:prstGeom>
        </p:spPr>
        <p:txBody>
          <a:bodyPr spcFirstLastPara="1" wrap="square" lIns="96645" tIns="48309" rIns="96645" bIns="48309" anchor="t" anchorCtr="0">
            <a:noAutofit/>
          </a:bodyPr>
          <a:lstStyle/>
          <a:p>
            <a:pPr marL="0" indent="0"/>
            <a:endParaRPr dirty="0"/>
          </a:p>
        </p:txBody>
      </p:sp>
      <p:sp>
        <p:nvSpPr>
          <p:cNvPr id="95" name="Google Shape;95;p1:notes"/>
          <p:cNvSpPr>
            <a:spLocks noGrp="1" noRot="1" noChangeAspect="1"/>
          </p:cNvSpPr>
          <p:nvPr>
            <p:ph type="sldImg" idx="2"/>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7858970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1:notes"/>
          <p:cNvSpPr txBox="1">
            <a:spLocks noGrp="1"/>
          </p:cNvSpPr>
          <p:nvPr>
            <p:ph type="body" idx="1"/>
          </p:nvPr>
        </p:nvSpPr>
        <p:spPr>
          <a:xfrm>
            <a:off x="731520" y="4620577"/>
            <a:ext cx="5852160" cy="3780473"/>
          </a:xfrm>
          <a:prstGeom prst="rect">
            <a:avLst/>
          </a:prstGeom>
        </p:spPr>
        <p:txBody>
          <a:bodyPr spcFirstLastPara="1" wrap="square" lIns="96645" tIns="48309" rIns="96645" bIns="48309" anchor="t" anchorCtr="0">
            <a:noAutofit/>
          </a:bodyPr>
          <a:lstStyle/>
          <a:p>
            <a:pPr marL="0" indent="0"/>
            <a:endParaRPr dirty="0"/>
          </a:p>
        </p:txBody>
      </p:sp>
      <p:sp>
        <p:nvSpPr>
          <p:cNvPr id="95" name="Google Shape;95;p1:notes"/>
          <p:cNvSpPr>
            <a:spLocks noGrp="1" noRot="1" noChangeAspect="1"/>
          </p:cNvSpPr>
          <p:nvPr>
            <p:ph type="sldImg" idx="2"/>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9589270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1:notes"/>
          <p:cNvSpPr txBox="1">
            <a:spLocks noGrp="1"/>
          </p:cNvSpPr>
          <p:nvPr>
            <p:ph type="body" idx="1"/>
          </p:nvPr>
        </p:nvSpPr>
        <p:spPr>
          <a:xfrm>
            <a:off x="731520" y="4620577"/>
            <a:ext cx="5852160" cy="3780473"/>
          </a:xfrm>
          <a:prstGeom prst="rect">
            <a:avLst/>
          </a:prstGeom>
        </p:spPr>
        <p:txBody>
          <a:bodyPr spcFirstLastPara="1" wrap="square" lIns="96645" tIns="48309" rIns="96645" bIns="48309" anchor="t" anchorCtr="0">
            <a:noAutofit/>
          </a:bodyPr>
          <a:lstStyle/>
          <a:p>
            <a:pPr marL="0" indent="0"/>
            <a:r>
              <a:rPr lang="en-US" dirty="0"/>
              <a:t>PERS/TRS maximum pension contributions per CY $3,213</a:t>
            </a:r>
            <a:endParaRPr dirty="0"/>
          </a:p>
        </p:txBody>
      </p:sp>
      <p:sp>
        <p:nvSpPr>
          <p:cNvPr id="95" name="Google Shape;95;p1:notes"/>
          <p:cNvSpPr>
            <a:spLocks noGrp="1" noRot="1" noChangeAspect="1"/>
          </p:cNvSpPr>
          <p:nvPr>
            <p:ph type="sldImg" idx="2"/>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521374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1:notes"/>
          <p:cNvSpPr txBox="1">
            <a:spLocks noGrp="1"/>
          </p:cNvSpPr>
          <p:nvPr>
            <p:ph type="body" idx="1"/>
          </p:nvPr>
        </p:nvSpPr>
        <p:spPr>
          <a:xfrm>
            <a:off x="731520" y="4620577"/>
            <a:ext cx="5852160" cy="3780473"/>
          </a:xfrm>
          <a:prstGeom prst="rect">
            <a:avLst/>
          </a:prstGeom>
        </p:spPr>
        <p:txBody>
          <a:bodyPr spcFirstLastPara="1" wrap="square" lIns="96645" tIns="48309" rIns="96645" bIns="48309" anchor="t" anchorCtr="0">
            <a:noAutofit/>
          </a:bodyPr>
          <a:lstStyle/>
          <a:p>
            <a:pPr marL="0" indent="0"/>
            <a:endParaRPr dirty="0"/>
          </a:p>
        </p:txBody>
      </p:sp>
      <p:sp>
        <p:nvSpPr>
          <p:cNvPr id="95" name="Google Shape;95;p1:notes"/>
          <p:cNvSpPr>
            <a:spLocks noGrp="1" noRot="1" noChangeAspect="1"/>
          </p:cNvSpPr>
          <p:nvPr>
            <p:ph type="sldImg" idx="2"/>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4734538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1:notes"/>
          <p:cNvSpPr txBox="1">
            <a:spLocks noGrp="1"/>
          </p:cNvSpPr>
          <p:nvPr>
            <p:ph type="body" idx="1"/>
          </p:nvPr>
        </p:nvSpPr>
        <p:spPr>
          <a:xfrm>
            <a:off x="731520" y="4620577"/>
            <a:ext cx="5852160" cy="3780473"/>
          </a:xfrm>
          <a:prstGeom prst="rect">
            <a:avLst/>
          </a:prstGeom>
        </p:spPr>
        <p:txBody>
          <a:bodyPr spcFirstLastPara="1" wrap="square" lIns="96645" tIns="48309" rIns="96645" bIns="48309" anchor="t" anchorCtr="0">
            <a:noAutofit/>
          </a:bodyPr>
          <a:lstStyle/>
          <a:p>
            <a:pPr marL="0" indent="0"/>
            <a:endParaRPr dirty="0"/>
          </a:p>
        </p:txBody>
      </p:sp>
      <p:sp>
        <p:nvSpPr>
          <p:cNvPr id="95" name="Google Shape;95;p1:notes"/>
          <p:cNvSpPr>
            <a:spLocks noGrp="1" noRot="1" noChangeAspect="1"/>
          </p:cNvSpPr>
          <p:nvPr>
            <p:ph type="sldImg" idx="2"/>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6444590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1:notes"/>
          <p:cNvSpPr txBox="1">
            <a:spLocks noGrp="1"/>
          </p:cNvSpPr>
          <p:nvPr>
            <p:ph type="body" idx="1"/>
          </p:nvPr>
        </p:nvSpPr>
        <p:spPr>
          <a:xfrm>
            <a:off x="731520" y="4620577"/>
            <a:ext cx="5852160" cy="3780473"/>
          </a:xfrm>
          <a:prstGeom prst="rect">
            <a:avLst/>
          </a:prstGeom>
        </p:spPr>
        <p:txBody>
          <a:bodyPr spcFirstLastPara="1" wrap="square" lIns="96645" tIns="48309" rIns="96645" bIns="48309" anchor="t" anchorCtr="0">
            <a:noAutofit/>
          </a:bodyPr>
          <a:lstStyle/>
          <a:p>
            <a:pPr marL="0" indent="0"/>
            <a:endParaRPr dirty="0"/>
          </a:p>
        </p:txBody>
      </p:sp>
      <p:sp>
        <p:nvSpPr>
          <p:cNvPr id="95" name="Google Shape;95;p1:notes"/>
          <p:cNvSpPr>
            <a:spLocks noGrp="1" noRot="1" noChangeAspect="1"/>
          </p:cNvSpPr>
          <p:nvPr>
            <p:ph type="sldImg" idx="2"/>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836575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1:notes"/>
          <p:cNvSpPr txBox="1">
            <a:spLocks noGrp="1"/>
          </p:cNvSpPr>
          <p:nvPr>
            <p:ph type="body" idx="1"/>
          </p:nvPr>
        </p:nvSpPr>
        <p:spPr>
          <a:xfrm>
            <a:off x="731520" y="4620577"/>
            <a:ext cx="5852160" cy="3780473"/>
          </a:xfrm>
          <a:prstGeom prst="rect">
            <a:avLst/>
          </a:prstGeom>
        </p:spPr>
        <p:txBody>
          <a:bodyPr spcFirstLastPara="1" wrap="square" lIns="96645" tIns="48309" rIns="96645" bIns="48309" anchor="t" anchorCtr="0">
            <a:noAutofit/>
          </a:bodyPr>
          <a:lstStyle/>
          <a:p>
            <a:pPr marL="0" indent="0"/>
            <a:endParaRPr dirty="0"/>
          </a:p>
        </p:txBody>
      </p:sp>
      <p:sp>
        <p:nvSpPr>
          <p:cNvPr id="95" name="Google Shape;95;p1:notes"/>
          <p:cNvSpPr>
            <a:spLocks noGrp="1" noRot="1" noChangeAspect="1"/>
          </p:cNvSpPr>
          <p:nvPr>
            <p:ph type="sldImg" idx="2"/>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4620504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1:notes"/>
          <p:cNvSpPr txBox="1">
            <a:spLocks noGrp="1"/>
          </p:cNvSpPr>
          <p:nvPr>
            <p:ph type="body" idx="1"/>
          </p:nvPr>
        </p:nvSpPr>
        <p:spPr>
          <a:xfrm>
            <a:off x="731520" y="4620577"/>
            <a:ext cx="5852160" cy="3780473"/>
          </a:xfrm>
          <a:prstGeom prst="rect">
            <a:avLst/>
          </a:prstGeom>
        </p:spPr>
        <p:txBody>
          <a:bodyPr spcFirstLastPara="1" wrap="square" lIns="96645" tIns="48309" rIns="96645" bIns="48309" anchor="t" anchorCtr="0">
            <a:noAutofit/>
          </a:bodyPr>
          <a:lstStyle/>
          <a:p>
            <a:pPr marL="0" indent="0"/>
            <a:r>
              <a:rPr lang="en-US" dirty="0"/>
              <a:t>TDAs are available to ANY employee – students, temps, etc.</a:t>
            </a:r>
            <a:endParaRPr dirty="0"/>
          </a:p>
        </p:txBody>
      </p:sp>
      <p:sp>
        <p:nvSpPr>
          <p:cNvPr id="95" name="Google Shape;95;p1:notes"/>
          <p:cNvSpPr>
            <a:spLocks noGrp="1" noRot="1" noChangeAspect="1"/>
          </p:cNvSpPr>
          <p:nvPr>
            <p:ph type="sldImg" idx="2"/>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52154401"/>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1:notes"/>
          <p:cNvSpPr txBox="1">
            <a:spLocks noGrp="1"/>
          </p:cNvSpPr>
          <p:nvPr>
            <p:ph type="body" idx="1"/>
          </p:nvPr>
        </p:nvSpPr>
        <p:spPr>
          <a:xfrm>
            <a:off x="731520" y="4620577"/>
            <a:ext cx="5852160" cy="3780473"/>
          </a:xfrm>
          <a:prstGeom prst="rect">
            <a:avLst/>
          </a:prstGeom>
        </p:spPr>
        <p:txBody>
          <a:bodyPr spcFirstLastPara="1" wrap="square" lIns="96645" tIns="48309" rIns="96645" bIns="48309" anchor="t" anchorCtr="0">
            <a:noAutofit/>
          </a:bodyPr>
          <a:lstStyle/>
          <a:p>
            <a:pPr marL="0" indent="0"/>
            <a:endParaRPr dirty="0"/>
          </a:p>
        </p:txBody>
      </p:sp>
      <p:sp>
        <p:nvSpPr>
          <p:cNvPr id="95" name="Google Shape;95;p1:notes"/>
          <p:cNvSpPr>
            <a:spLocks noGrp="1" noRot="1" noChangeAspect="1"/>
          </p:cNvSpPr>
          <p:nvPr>
            <p:ph type="sldImg" idx="2"/>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88919490"/>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1:notes"/>
          <p:cNvSpPr txBox="1">
            <a:spLocks noGrp="1"/>
          </p:cNvSpPr>
          <p:nvPr>
            <p:ph type="body" idx="1"/>
          </p:nvPr>
        </p:nvSpPr>
        <p:spPr>
          <a:xfrm>
            <a:off x="731520" y="4620577"/>
            <a:ext cx="5852160" cy="3780473"/>
          </a:xfrm>
          <a:prstGeom prst="rect">
            <a:avLst/>
          </a:prstGeom>
        </p:spPr>
        <p:txBody>
          <a:bodyPr spcFirstLastPara="1" wrap="square" lIns="96645" tIns="48309" rIns="96645" bIns="48309" anchor="t" anchorCtr="0">
            <a:noAutofit/>
          </a:bodyPr>
          <a:lstStyle/>
          <a:p>
            <a:pPr marL="0" indent="0"/>
            <a:endParaRPr dirty="0"/>
          </a:p>
        </p:txBody>
      </p:sp>
      <p:sp>
        <p:nvSpPr>
          <p:cNvPr id="95" name="Google Shape;95;p1:notes"/>
          <p:cNvSpPr>
            <a:spLocks noGrp="1" noRot="1" noChangeAspect="1"/>
          </p:cNvSpPr>
          <p:nvPr>
            <p:ph type="sldImg" idx="2"/>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76470487"/>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1:notes"/>
          <p:cNvSpPr txBox="1">
            <a:spLocks noGrp="1"/>
          </p:cNvSpPr>
          <p:nvPr>
            <p:ph type="body" idx="1"/>
          </p:nvPr>
        </p:nvSpPr>
        <p:spPr>
          <a:xfrm>
            <a:off x="731520" y="4620577"/>
            <a:ext cx="5852160" cy="3780473"/>
          </a:xfrm>
          <a:prstGeom prst="rect">
            <a:avLst/>
          </a:prstGeom>
        </p:spPr>
        <p:txBody>
          <a:bodyPr spcFirstLastPara="1" wrap="square" lIns="96645" tIns="48309" rIns="96645" bIns="48309" anchor="t" anchorCtr="0">
            <a:noAutofit/>
          </a:bodyPr>
          <a:lstStyle/>
          <a:p>
            <a:pPr marL="0" indent="0"/>
            <a:endParaRPr dirty="0"/>
          </a:p>
        </p:txBody>
      </p:sp>
      <p:sp>
        <p:nvSpPr>
          <p:cNvPr id="95" name="Google Shape;95;p1:notes"/>
          <p:cNvSpPr>
            <a:spLocks noGrp="1" noRot="1" noChangeAspect="1"/>
          </p:cNvSpPr>
          <p:nvPr>
            <p:ph type="sldImg" idx="2"/>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26800912"/>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1:notes"/>
          <p:cNvSpPr txBox="1">
            <a:spLocks noGrp="1"/>
          </p:cNvSpPr>
          <p:nvPr>
            <p:ph type="body" idx="1"/>
          </p:nvPr>
        </p:nvSpPr>
        <p:spPr>
          <a:xfrm>
            <a:off x="731520" y="4620577"/>
            <a:ext cx="5852160" cy="3780473"/>
          </a:xfrm>
          <a:prstGeom prst="rect">
            <a:avLst/>
          </a:prstGeom>
        </p:spPr>
        <p:txBody>
          <a:bodyPr spcFirstLastPara="1" wrap="square" lIns="96645" tIns="48309" rIns="96645" bIns="48309" anchor="t" anchorCtr="0">
            <a:noAutofit/>
          </a:bodyPr>
          <a:lstStyle/>
          <a:p>
            <a:pPr marL="0" indent="0"/>
            <a:endParaRPr dirty="0"/>
          </a:p>
        </p:txBody>
      </p:sp>
      <p:sp>
        <p:nvSpPr>
          <p:cNvPr id="95" name="Google Shape;95;p1:notes"/>
          <p:cNvSpPr>
            <a:spLocks noGrp="1" noRot="1" noChangeAspect="1"/>
          </p:cNvSpPr>
          <p:nvPr>
            <p:ph type="sldImg" idx="2"/>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14804077"/>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1:notes"/>
          <p:cNvSpPr txBox="1">
            <a:spLocks noGrp="1"/>
          </p:cNvSpPr>
          <p:nvPr>
            <p:ph type="body" idx="1"/>
          </p:nvPr>
        </p:nvSpPr>
        <p:spPr>
          <a:xfrm>
            <a:off x="731520" y="4620577"/>
            <a:ext cx="5852160" cy="3780473"/>
          </a:xfrm>
          <a:prstGeom prst="rect">
            <a:avLst/>
          </a:prstGeom>
        </p:spPr>
        <p:txBody>
          <a:bodyPr spcFirstLastPara="1" wrap="square" lIns="96645" tIns="48309" rIns="96645" bIns="48309" anchor="t" anchorCtr="0">
            <a:noAutofit/>
          </a:bodyPr>
          <a:lstStyle/>
          <a:p>
            <a:pPr marL="0" indent="0"/>
            <a:endParaRPr dirty="0"/>
          </a:p>
        </p:txBody>
      </p:sp>
      <p:sp>
        <p:nvSpPr>
          <p:cNvPr id="95" name="Google Shape;95;p1:notes"/>
          <p:cNvSpPr>
            <a:spLocks noGrp="1" noRot="1" noChangeAspect="1"/>
          </p:cNvSpPr>
          <p:nvPr>
            <p:ph type="sldImg" idx="2"/>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30754407"/>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1:notes"/>
          <p:cNvSpPr txBox="1">
            <a:spLocks noGrp="1"/>
          </p:cNvSpPr>
          <p:nvPr>
            <p:ph type="body" idx="1"/>
          </p:nvPr>
        </p:nvSpPr>
        <p:spPr>
          <a:xfrm>
            <a:off x="731520" y="4620577"/>
            <a:ext cx="5852160" cy="3780473"/>
          </a:xfrm>
          <a:prstGeom prst="rect">
            <a:avLst/>
          </a:prstGeom>
        </p:spPr>
        <p:txBody>
          <a:bodyPr spcFirstLastPara="1" wrap="square" lIns="96645" tIns="48309" rIns="96645" bIns="48309" anchor="t" anchorCtr="0">
            <a:noAutofit/>
          </a:bodyPr>
          <a:lstStyle/>
          <a:p>
            <a:pPr marL="0" indent="0"/>
            <a:endParaRPr dirty="0"/>
          </a:p>
        </p:txBody>
      </p:sp>
      <p:sp>
        <p:nvSpPr>
          <p:cNvPr id="95" name="Google Shape;95;p1:notes"/>
          <p:cNvSpPr>
            <a:spLocks noGrp="1" noRot="1" noChangeAspect="1"/>
          </p:cNvSpPr>
          <p:nvPr>
            <p:ph type="sldImg" idx="2"/>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51841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1:notes"/>
          <p:cNvSpPr txBox="1">
            <a:spLocks noGrp="1"/>
          </p:cNvSpPr>
          <p:nvPr>
            <p:ph type="body" idx="1"/>
          </p:nvPr>
        </p:nvSpPr>
        <p:spPr>
          <a:xfrm>
            <a:off x="731520" y="4620577"/>
            <a:ext cx="5852160" cy="3780473"/>
          </a:xfrm>
          <a:prstGeom prst="rect">
            <a:avLst/>
          </a:prstGeom>
        </p:spPr>
        <p:txBody>
          <a:bodyPr spcFirstLastPara="1" wrap="square" lIns="96645" tIns="48309" rIns="96645" bIns="48309" anchor="t" anchorCtr="0">
            <a:noAutofit/>
          </a:bodyPr>
          <a:lstStyle/>
          <a:p>
            <a:pPr marL="0" indent="0"/>
            <a:endParaRPr dirty="0"/>
          </a:p>
        </p:txBody>
      </p:sp>
      <p:sp>
        <p:nvSpPr>
          <p:cNvPr id="95" name="Google Shape;95;p1:notes"/>
          <p:cNvSpPr>
            <a:spLocks noGrp="1" noRot="1" noChangeAspect="1"/>
          </p:cNvSpPr>
          <p:nvPr>
            <p:ph type="sldImg" idx="2"/>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12639645"/>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1:notes"/>
          <p:cNvSpPr txBox="1">
            <a:spLocks noGrp="1"/>
          </p:cNvSpPr>
          <p:nvPr>
            <p:ph type="body" idx="1"/>
          </p:nvPr>
        </p:nvSpPr>
        <p:spPr>
          <a:xfrm>
            <a:off x="731520" y="4620577"/>
            <a:ext cx="5852160" cy="3780473"/>
          </a:xfrm>
          <a:prstGeom prst="rect">
            <a:avLst/>
          </a:prstGeom>
        </p:spPr>
        <p:txBody>
          <a:bodyPr spcFirstLastPara="1" wrap="square" lIns="96645" tIns="48309" rIns="96645" bIns="48309" anchor="t" anchorCtr="0">
            <a:noAutofit/>
          </a:bodyPr>
          <a:lstStyle/>
          <a:p>
            <a:pPr marL="0" indent="0"/>
            <a:endParaRPr dirty="0"/>
          </a:p>
        </p:txBody>
      </p:sp>
      <p:sp>
        <p:nvSpPr>
          <p:cNvPr id="95" name="Google Shape;95;p1:notes"/>
          <p:cNvSpPr>
            <a:spLocks noGrp="1" noRot="1" noChangeAspect="1"/>
          </p:cNvSpPr>
          <p:nvPr>
            <p:ph type="sldImg" idx="2"/>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80864698"/>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1:notes"/>
          <p:cNvSpPr txBox="1">
            <a:spLocks noGrp="1"/>
          </p:cNvSpPr>
          <p:nvPr>
            <p:ph type="body" idx="1"/>
          </p:nvPr>
        </p:nvSpPr>
        <p:spPr>
          <a:xfrm>
            <a:off x="731520" y="4620577"/>
            <a:ext cx="5852160" cy="3780473"/>
          </a:xfrm>
          <a:prstGeom prst="rect">
            <a:avLst/>
          </a:prstGeom>
        </p:spPr>
        <p:txBody>
          <a:bodyPr spcFirstLastPara="1" wrap="square" lIns="96645" tIns="48309" rIns="96645" bIns="48309" anchor="t" anchorCtr="0">
            <a:noAutofit/>
          </a:bodyPr>
          <a:lstStyle/>
          <a:p>
            <a:pPr marL="0" indent="0"/>
            <a:endParaRPr dirty="0"/>
          </a:p>
        </p:txBody>
      </p:sp>
      <p:sp>
        <p:nvSpPr>
          <p:cNvPr id="95" name="Google Shape;95;p1:notes"/>
          <p:cNvSpPr>
            <a:spLocks noGrp="1" noRot="1" noChangeAspect="1"/>
          </p:cNvSpPr>
          <p:nvPr>
            <p:ph type="sldImg" idx="2"/>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38141866"/>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1:notes"/>
          <p:cNvSpPr txBox="1">
            <a:spLocks noGrp="1"/>
          </p:cNvSpPr>
          <p:nvPr>
            <p:ph type="body" idx="1"/>
          </p:nvPr>
        </p:nvSpPr>
        <p:spPr>
          <a:xfrm>
            <a:off x="731520" y="4620577"/>
            <a:ext cx="5852160" cy="3780473"/>
          </a:xfrm>
          <a:prstGeom prst="rect">
            <a:avLst/>
          </a:prstGeom>
        </p:spPr>
        <p:txBody>
          <a:bodyPr spcFirstLastPara="1" wrap="square" lIns="96645" tIns="48309" rIns="96645" bIns="48309" anchor="t" anchorCtr="0">
            <a:noAutofit/>
          </a:bodyPr>
          <a:lstStyle/>
          <a:p>
            <a:pPr marL="0" indent="0"/>
            <a:endParaRPr dirty="0"/>
          </a:p>
        </p:txBody>
      </p:sp>
      <p:sp>
        <p:nvSpPr>
          <p:cNvPr id="95" name="Google Shape;95;p1:notes"/>
          <p:cNvSpPr>
            <a:spLocks noGrp="1" noRot="1" noChangeAspect="1"/>
          </p:cNvSpPr>
          <p:nvPr>
            <p:ph type="sldImg" idx="2"/>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40735169"/>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1:notes"/>
          <p:cNvSpPr txBox="1">
            <a:spLocks noGrp="1"/>
          </p:cNvSpPr>
          <p:nvPr>
            <p:ph type="body" idx="1"/>
          </p:nvPr>
        </p:nvSpPr>
        <p:spPr>
          <a:xfrm>
            <a:off x="731520" y="4620577"/>
            <a:ext cx="5852160" cy="3780473"/>
          </a:xfrm>
          <a:prstGeom prst="rect">
            <a:avLst/>
          </a:prstGeom>
        </p:spPr>
        <p:txBody>
          <a:bodyPr spcFirstLastPara="1" wrap="square" lIns="96645" tIns="48309" rIns="96645" bIns="48309" anchor="t" anchorCtr="0">
            <a:noAutofit/>
          </a:bodyPr>
          <a:lstStyle/>
          <a:p>
            <a:pPr marL="0" indent="0"/>
            <a:endParaRPr dirty="0"/>
          </a:p>
        </p:txBody>
      </p:sp>
      <p:sp>
        <p:nvSpPr>
          <p:cNvPr id="95" name="Google Shape;95;p1:notes"/>
          <p:cNvSpPr>
            <a:spLocks noGrp="1" noRot="1" noChangeAspect="1"/>
          </p:cNvSpPr>
          <p:nvPr>
            <p:ph type="sldImg" idx="2"/>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595949"/>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1:notes"/>
          <p:cNvSpPr txBox="1">
            <a:spLocks noGrp="1"/>
          </p:cNvSpPr>
          <p:nvPr>
            <p:ph type="body" idx="1"/>
          </p:nvPr>
        </p:nvSpPr>
        <p:spPr>
          <a:xfrm>
            <a:off x="731520" y="4620577"/>
            <a:ext cx="5852160" cy="3780473"/>
          </a:xfrm>
          <a:prstGeom prst="rect">
            <a:avLst/>
          </a:prstGeom>
        </p:spPr>
        <p:txBody>
          <a:bodyPr spcFirstLastPara="1" wrap="square" lIns="96645" tIns="48309" rIns="96645" bIns="48309" anchor="t" anchorCtr="0">
            <a:noAutofit/>
          </a:bodyPr>
          <a:lstStyle/>
          <a:p>
            <a:pPr marL="0" indent="0"/>
            <a:endParaRPr dirty="0"/>
          </a:p>
        </p:txBody>
      </p:sp>
      <p:sp>
        <p:nvSpPr>
          <p:cNvPr id="95" name="Google Shape;95;p1:notes"/>
          <p:cNvSpPr>
            <a:spLocks noGrp="1" noRot="1" noChangeAspect="1"/>
          </p:cNvSpPr>
          <p:nvPr>
            <p:ph type="sldImg" idx="2"/>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8283668"/>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1:notes"/>
          <p:cNvSpPr txBox="1">
            <a:spLocks noGrp="1"/>
          </p:cNvSpPr>
          <p:nvPr>
            <p:ph type="body" idx="1"/>
          </p:nvPr>
        </p:nvSpPr>
        <p:spPr>
          <a:xfrm>
            <a:off x="731520" y="4620577"/>
            <a:ext cx="5852160" cy="3780473"/>
          </a:xfrm>
          <a:prstGeom prst="rect">
            <a:avLst/>
          </a:prstGeom>
        </p:spPr>
        <p:txBody>
          <a:bodyPr spcFirstLastPara="1" wrap="square" lIns="96645" tIns="48309" rIns="96645" bIns="48309" anchor="t" anchorCtr="0">
            <a:noAutofit/>
          </a:bodyPr>
          <a:lstStyle/>
          <a:p>
            <a:pPr marL="0" indent="0"/>
            <a:endParaRPr dirty="0"/>
          </a:p>
        </p:txBody>
      </p:sp>
      <p:sp>
        <p:nvSpPr>
          <p:cNvPr id="95" name="Google Shape;95;p1:notes"/>
          <p:cNvSpPr>
            <a:spLocks noGrp="1" noRot="1" noChangeAspect="1"/>
          </p:cNvSpPr>
          <p:nvPr>
            <p:ph type="sldImg" idx="2"/>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76584201"/>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1:notes"/>
          <p:cNvSpPr txBox="1">
            <a:spLocks noGrp="1"/>
          </p:cNvSpPr>
          <p:nvPr>
            <p:ph type="body" idx="1"/>
          </p:nvPr>
        </p:nvSpPr>
        <p:spPr>
          <a:xfrm>
            <a:off x="731520" y="4620577"/>
            <a:ext cx="5852160" cy="3780473"/>
          </a:xfrm>
          <a:prstGeom prst="rect">
            <a:avLst/>
          </a:prstGeom>
        </p:spPr>
        <p:txBody>
          <a:bodyPr spcFirstLastPara="1" wrap="square" lIns="96645" tIns="48309" rIns="96645" bIns="48309" anchor="t" anchorCtr="0">
            <a:noAutofit/>
          </a:bodyPr>
          <a:lstStyle/>
          <a:p>
            <a:pPr marL="0" indent="0"/>
            <a:endParaRPr dirty="0"/>
          </a:p>
        </p:txBody>
      </p:sp>
      <p:sp>
        <p:nvSpPr>
          <p:cNvPr id="95" name="Google Shape;95;p1:notes"/>
          <p:cNvSpPr>
            <a:spLocks noGrp="1" noRot="1" noChangeAspect="1"/>
          </p:cNvSpPr>
          <p:nvPr>
            <p:ph type="sldImg" idx="2"/>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06429741"/>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1:notes"/>
          <p:cNvSpPr txBox="1">
            <a:spLocks noGrp="1"/>
          </p:cNvSpPr>
          <p:nvPr>
            <p:ph type="body" idx="1"/>
          </p:nvPr>
        </p:nvSpPr>
        <p:spPr>
          <a:xfrm>
            <a:off x="731520" y="4620577"/>
            <a:ext cx="5852160" cy="3780473"/>
          </a:xfrm>
          <a:prstGeom prst="rect">
            <a:avLst/>
          </a:prstGeom>
        </p:spPr>
        <p:txBody>
          <a:bodyPr spcFirstLastPara="1" wrap="square" lIns="96645" tIns="48309" rIns="96645" bIns="48309" anchor="t" anchorCtr="0">
            <a:noAutofit/>
          </a:bodyPr>
          <a:lstStyle/>
          <a:p>
            <a:pPr marL="0" indent="0"/>
            <a:endParaRPr dirty="0"/>
          </a:p>
        </p:txBody>
      </p:sp>
      <p:sp>
        <p:nvSpPr>
          <p:cNvPr id="95" name="Google Shape;95;p1:notes"/>
          <p:cNvSpPr>
            <a:spLocks noGrp="1" noRot="1" noChangeAspect="1"/>
          </p:cNvSpPr>
          <p:nvPr>
            <p:ph type="sldImg" idx="2"/>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69338137"/>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1:notes"/>
          <p:cNvSpPr txBox="1">
            <a:spLocks noGrp="1"/>
          </p:cNvSpPr>
          <p:nvPr>
            <p:ph type="body" idx="1"/>
          </p:nvPr>
        </p:nvSpPr>
        <p:spPr>
          <a:xfrm>
            <a:off x="731520" y="4620577"/>
            <a:ext cx="5852160" cy="3780473"/>
          </a:xfrm>
          <a:prstGeom prst="rect">
            <a:avLst/>
          </a:prstGeom>
        </p:spPr>
        <p:txBody>
          <a:bodyPr spcFirstLastPara="1" wrap="square" lIns="96645" tIns="48309" rIns="96645" bIns="48309" anchor="t" anchorCtr="0">
            <a:noAutofit/>
          </a:bodyPr>
          <a:lstStyle/>
          <a:p>
            <a:pPr marL="0" indent="0"/>
            <a:r>
              <a:rPr lang="en-US" dirty="0"/>
              <a:t>Spouse/FIP + dependent(s): $120k for spouse/FIP, $30k per dependent</a:t>
            </a:r>
            <a:br>
              <a:rPr lang="en-US" dirty="0"/>
            </a:br>
            <a:r>
              <a:rPr lang="en-US" dirty="0"/>
              <a:t>Spouse/FIP, no dependent(s): $150k</a:t>
            </a:r>
          </a:p>
          <a:p>
            <a:pPr marL="0" indent="0"/>
            <a:r>
              <a:rPr lang="en-US" dirty="0"/>
              <a:t>Dependent(s), no spouse/FIP: $45k per dependent</a:t>
            </a:r>
            <a:endParaRPr dirty="0"/>
          </a:p>
        </p:txBody>
      </p:sp>
      <p:sp>
        <p:nvSpPr>
          <p:cNvPr id="95" name="Google Shape;95;p1:notes"/>
          <p:cNvSpPr>
            <a:spLocks noGrp="1" noRot="1" noChangeAspect="1"/>
          </p:cNvSpPr>
          <p:nvPr>
            <p:ph type="sldImg" idx="2"/>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67919057"/>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1:notes"/>
          <p:cNvSpPr txBox="1">
            <a:spLocks noGrp="1"/>
          </p:cNvSpPr>
          <p:nvPr>
            <p:ph type="body" idx="1"/>
          </p:nvPr>
        </p:nvSpPr>
        <p:spPr>
          <a:xfrm>
            <a:off x="731520" y="4620577"/>
            <a:ext cx="5852160" cy="3780473"/>
          </a:xfrm>
          <a:prstGeom prst="rect">
            <a:avLst/>
          </a:prstGeom>
        </p:spPr>
        <p:txBody>
          <a:bodyPr spcFirstLastPara="1" wrap="square" lIns="96645" tIns="48309" rIns="96645" bIns="48309" anchor="t" anchorCtr="0">
            <a:noAutofit/>
          </a:bodyPr>
          <a:lstStyle/>
          <a:p>
            <a:pPr marL="0" indent="0"/>
            <a:endParaRPr dirty="0"/>
          </a:p>
        </p:txBody>
      </p:sp>
      <p:sp>
        <p:nvSpPr>
          <p:cNvPr id="95" name="Google Shape;95;p1:notes"/>
          <p:cNvSpPr>
            <a:spLocks noGrp="1" noRot="1" noChangeAspect="1"/>
          </p:cNvSpPr>
          <p:nvPr>
            <p:ph type="sldImg" idx="2"/>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794561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1:notes"/>
          <p:cNvSpPr txBox="1">
            <a:spLocks noGrp="1"/>
          </p:cNvSpPr>
          <p:nvPr>
            <p:ph type="body" idx="1"/>
          </p:nvPr>
        </p:nvSpPr>
        <p:spPr>
          <a:xfrm>
            <a:off x="731520" y="4620577"/>
            <a:ext cx="5852160" cy="3780473"/>
          </a:xfrm>
          <a:prstGeom prst="rect">
            <a:avLst/>
          </a:prstGeom>
        </p:spPr>
        <p:txBody>
          <a:bodyPr spcFirstLastPara="1" wrap="square" lIns="96645" tIns="48309" rIns="96645" bIns="48309" anchor="t" anchorCtr="0">
            <a:noAutofit/>
          </a:bodyPr>
          <a:lstStyle/>
          <a:p>
            <a:pPr marL="0" indent="0"/>
            <a:endParaRPr dirty="0"/>
          </a:p>
        </p:txBody>
      </p:sp>
      <p:sp>
        <p:nvSpPr>
          <p:cNvPr id="95" name="Google Shape;95;p1:notes"/>
          <p:cNvSpPr>
            <a:spLocks noGrp="1" noRot="1" noChangeAspect="1"/>
          </p:cNvSpPr>
          <p:nvPr>
            <p:ph type="sldImg" idx="2"/>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28429741"/>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1:notes"/>
          <p:cNvSpPr txBox="1">
            <a:spLocks noGrp="1"/>
          </p:cNvSpPr>
          <p:nvPr>
            <p:ph type="body" idx="1"/>
          </p:nvPr>
        </p:nvSpPr>
        <p:spPr>
          <a:xfrm>
            <a:off x="731520" y="4620577"/>
            <a:ext cx="5852160" cy="3780473"/>
          </a:xfrm>
          <a:prstGeom prst="rect">
            <a:avLst/>
          </a:prstGeom>
        </p:spPr>
        <p:txBody>
          <a:bodyPr spcFirstLastPara="1" wrap="square" lIns="96645" tIns="48309" rIns="96645" bIns="48309" anchor="t" anchorCtr="0">
            <a:noAutofit/>
          </a:bodyPr>
          <a:lstStyle/>
          <a:p>
            <a:pPr marL="0" indent="0"/>
            <a:endParaRPr dirty="0"/>
          </a:p>
        </p:txBody>
      </p:sp>
      <p:sp>
        <p:nvSpPr>
          <p:cNvPr id="95" name="Google Shape;95;p1:notes"/>
          <p:cNvSpPr>
            <a:spLocks noGrp="1" noRot="1" noChangeAspect="1"/>
          </p:cNvSpPr>
          <p:nvPr>
            <p:ph type="sldImg" idx="2"/>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73880979"/>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1:notes"/>
          <p:cNvSpPr txBox="1">
            <a:spLocks noGrp="1"/>
          </p:cNvSpPr>
          <p:nvPr>
            <p:ph type="body" idx="1"/>
          </p:nvPr>
        </p:nvSpPr>
        <p:spPr>
          <a:xfrm>
            <a:off x="731520" y="4620577"/>
            <a:ext cx="5852160" cy="3780473"/>
          </a:xfrm>
          <a:prstGeom prst="rect">
            <a:avLst/>
          </a:prstGeom>
        </p:spPr>
        <p:txBody>
          <a:bodyPr spcFirstLastPara="1" wrap="square" lIns="96645" tIns="48309" rIns="96645" bIns="48309" anchor="t" anchorCtr="0">
            <a:noAutofit/>
          </a:bodyPr>
          <a:lstStyle/>
          <a:p>
            <a:pPr marL="0" indent="0"/>
            <a:endParaRPr dirty="0"/>
          </a:p>
        </p:txBody>
      </p:sp>
      <p:sp>
        <p:nvSpPr>
          <p:cNvPr id="95" name="Google Shape;95;p1:notes"/>
          <p:cNvSpPr>
            <a:spLocks noGrp="1" noRot="1" noChangeAspect="1"/>
          </p:cNvSpPr>
          <p:nvPr>
            <p:ph type="sldImg" idx="2"/>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6170379"/>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1:notes"/>
          <p:cNvSpPr txBox="1">
            <a:spLocks noGrp="1"/>
          </p:cNvSpPr>
          <p:nvPr>
            <p:ph type="body" idx="1"/>
          </p:nvPr>
        </p:nvSpPr>
        <p:spPr>
          <a:xfrm>
            <a:off x="731520" y="4620577"/>
            <a:ext cx="5852160" cy="3780473"/>
          </a:xfrm>
          <a:prstGeom prst="rect">
            <a:avLst/>
          </a:prstGeom>
        </p:spPr>
        <p:txBody>
          <a:bodyPr spcFirstLastPara="1" wrap="square" lIns="96645" tIns="48309" rIns="96645" bIns="48309" anchor="t" anchorCtr="0">
            <a:noAutofit/>
          </a:bodyPr>
          <a:lstStyle/>
          <a:p>
            <a:pPr marL="0" indent="0"/>
            <a:endParaRPr dirty="0"/>
          </a:p>
        </p:txBody>
      </p:sp>
      <p:sp>
        <p:nvSpPr>
          <p:cNvPr id="95" name="Google Shape;95;p1:notes"/>
          <p:cNvSpPr>
            <a:spLocks noGrp="1" noRot="1" noChangeAspect="1"/>
          </p:cNvSpPr>
          <p:nvPr>
            <p:ph type="sldImg" idx="2"/>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64806245"/>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1:notes"/>
          <p:cNvSpPr txBox="1">
            <a:spLocks noGrp="1"/>
          </p:cNvSpPr>
          <p:nvPr>
            <p:ph type="body" idx="1"/>
          </p:nvPr>
        </p:nvSpPr>
        <p:spPr>
          <a:xfrm>
            <a:off x="731520" y="4620577"/>
            <a:ext cx="5852160" cy="3780473"/>
          </a:xfrm>
          <a:prstGeom prst="rect">
            <a:avLst/>
          </a:prstGeom>
        </p:spPr>
        <p:txBody>
          <a:bodyPr spcFirstLastPara="1" wrap="square" lIns="96645" tIns="48309" rIns="96645" bIns="48309" anchor="t" anchorCtr="0">
            <a:noAutofit/>
          </a:bodyPr>
          <a:lstStyle/>
          <a:p>
            <a:pPr marL="0" indent="0"/>
            <a:endParaRPr dirty="0"/>
          </a:p>
        </p:txBody>
      </p:sp>
      <p:sp>
        <p:nvSpPr>
          <p:cNvPr id="95" name="Google Shape;95;p1:notes"/>
          <p:cNvSpPr>
            <a:spLocks noGrp="1" noRot="1" noChangeAspect="1"/>
          </p:cNvSpPr>
          <p:nvPr>
            <p:ph type="sldImg" idx="2"/>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72492173"/>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1:notes"/>
          <p:cNvSpPr txBox="1">
            <a:spLocks noGrp="1"/>
          </p:cNvSpPr>
          <p:nvPr>
            <p:ph type="body" idx="1"/>
          </p:nvPr>
        </p:nvSpPr>
        <p:spPr>
          <a:xfrm>
            <a:off x="731520" y="4620577"/>
            <a:ext cx="5852160" cy="3780473"/>
          </a:xfrm>
          <a:prstGeom prst="rect">
            <a:avLst/>
          </a:prstGeom>
        </p:spPr>
        <p:txBody>
          <a:bodyPr spcFirstLastPara="1" wrap="square" lIns="96645" tIns="48309" rIns="96645" bIns="48309" anchor="t" anchorCtr="0">
            <a:noAutofit/>
          </a:bodyPr>
          <a:lstStyle/>
          <a:p>
            <a:pPr marL="0" indent="0"/>
            <a:endParaRPr dirty="0"/>
          </a:p>
        </p:txBody>
      </p:sp>
      <p:sp>
        <p:nvSpPr>
          <p:cNvPr id="95" name="Google Shape;95;p1:notes"/>
          <p:cNvSpPr>
            <a:spLocks noGrp="1" noRot="1" noChangeAspect="1"/>
          </p:cNvSpPr>
          <p:nvPr>
            <p:ph type="sldImg" idx="2"/>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18121911"/>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1:notes"/>
          <p:cNvSpPr txBox="1">
            <a:spLocks noGrp="1"/>
          </p:cNvSpPr>
          <p:nvPr>
            <p:ph type="body" idx="1"/>
          </p:nvPr>
        </p:nvSpPr>
        <p:spPr>
          <a:xfrm>
            <a:off x="731520" y="4620577"/>
            <a:ext cx="5852160" cy="3780473"/>
          </a:xfrm>
          <a:prstGeom prst="rect">
            <a:avLst/>
          </a:prstGeom>
        </p:spPr>
        <p:txBody>
          <a:bodyPr spcFirstLastPara="1" wrap="square" lIns="96645" tIns="48309" rIns="96645" bIns="48309" anchor="t" anchorCtr="0">
            <a:noAutofit/>
          </a:bodyPr>
          <a:lstStyle/>
          <a:p>
            <a:pPr marL="0" indent="0"/>
            <a:endParaRPr dirty="0"/>
          </a:p>
        </p:txBody>
      </p:sp>
      <p:sp>
        <p:nvSpPr>
          <p:cNvPr id="95" name="Google Shape;95;p1:notes"/>
          <p:cNvSpPr>
            <a:spLocks noGrp="1" noRot="1" noChangeAspect="1"/>
          </p:cNvSpPr>
          <p:nvPr>
            <p:ph type="sldImg" idx="2"/>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16981608"/>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1:notes"/>
          <p:cNvSpPr txBox="1">
            <a:spLocks noGrp="1"/>
          </p:cNvSpPr>
          <p:nvPr>
            <p:ph type="body" idx="1"/>
          </p:nvPr>
        </p:nvSpPr>
        <p:spPr>
          <a:xfrm>
            <a:off x="731520" y="4620577"/>
            <a:ext cx="5852160" cy="3780473"/>
          </a:xfrm>
          <a:prstGeom prst="rect">
            <a:avLst/>
          </a:prstGeom>
        </p:spPr>
        <p:txBody>
          <a:bodyPr spcFirstLastPara="1" wrap="square" lIns="96645" tIns="48309" rIns="96645" bIns="48309" anchor="t" anchorCtr="0">
            <a:noAutofit/>
          </a:bodyPr>
          <a:lstStyle/>
          <a:p>
            <a:pPr marL="0" indent="0"/>
            <a:endParaRPr dirty="0"/>
          </a:p>
        </p:txBody>
      </p:sp>
      <p:sp>
        <p:nvSpPr>
          <p:cNvPr id="95" name="Google Shape;95;p1:notes"/>
          <p:cNvSpPr>
            <a:spLocks noGrp="1" noRot="1" noChangeAspect="1"/>
          </p:cNvSpPr>
          <p:nvPr>
            <p:ph type="sldImg" idx="2"/>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28525681"/>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1:notes"/>
          <p:cNvSpPr txBox="1">
            <a:spLocks noGrp="1"/>
          </p:cNvSpPr>
          <p:nvPr>
            <p:ph type="body" idx="1"/>
          </p:nvPr>
        </p:nvSpPr>
        <p:spPr>
          <a:xfrm>
            <a:off x="731520" y="4620577"/>
            <a:ext cx="5852160" cy="3780473"/>
          </a:xfrm>
          <a:prstGeom prst="rect">
            <a:avLst/>
          </a:prstGeom>
        </p:spPr>
        <p:txBody>
          <a:bodyPr spcFirstLastPara="1" wrap="square" lIns="96645" tIns="48309" rIns="96645" bIns="48309" anchor="t" anchorCtr="0">
            <a:noAutofit/>
          </a:bodyPr>
          <a:lstStyle/>
          <a:p>
            <a:pPr marL="0" indent="0"/>
            <a:endParaRPr dirty="0"/>
          </a:p>
        </p:txBody>
      </p:sp>
      <p:sp>
        <p:nvSpPr>
          <p:cNvPr id="95" name="Google Shape;95;p1:notes"/>
          <p:cNvSpPr>
            <a:spLocks noGrp="1" noRot="1" noChangeAspect="1"/>
          </p:cNvSpPr>
          <p:nvPr>
            <p:ph type="sldImg" idx="2"/>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53470229"/>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1:notes"/>
          <p:cNvSpPr txBox="1">
            <a:spLocks noGrp="1"/>
          </p:cNvSpPr>
          <p:nvPr>
            <p:ph type="body" idx="1"/>
          </p:nvPr>
        </p:nvSpPr>
        <p:spPr>
          <a:xfrm>
            <a:off x="731520" y="4620577"/>
            <a:ext cx="5852160" cy="3780473"/>
          </a:xfrm>
          <a:prstGeom prst="rect">
            <a:avLst/>
          </a:prstGeom>
        </p:spPr>
        <p:txBody>
          <a:bodyPr spcFirstLastPara="1" wrap="square" lIns="96645" tIns="48309" rIns="96645" bIns="48309" anchor="t" anchorCtr="0">
            <a:noAutofit/>
          </a:bodyPr>
          <a:lstStyle/>
          <a:p>
            <a:pPr marL="0" indent="0"/>
            <a:endParaRPr dirty="0"/>
          </a:p>
        </p:txBody>
      </p:sp>
      <p:sp>
        <p:nvSpPr>
          <p:cNvPr id="95" name="Google Shape;95;p1:notes"/>
          <p:cNvSpPr>
            <a:spLocks noGrp="1" noRot="1" noChangeAspect="1"/>
          </p:cNvSpPr>
          <p:nvPr>
            <p:ph type="sldImg" idx="2"/>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02743273"/>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1:notes"/>
          <p:cNvSpPr txBox="1">
            <a:spLocks noGrp="1"/>
          </p:cNvSpPr>
          <p:nvPr>
            <p:ph type="body" idx="1"/>
          </p:nvPr>
        </p:nvSpPr>
        <p:spPr>
          <a:xfrm>
            <a:off x="731520" y="4620577"/>
            <a:ext cx="5852160" cy="3780473"/>
          </a:xfrm>
          <a:prstGeom prst="rect">
            <a:avLst/>
          </a:prstGeom>
        </p:spPr>
        <p:txBody>
          <a:bodyPr spcFirstLastPara="1" wrap="square" lIns="96645" tIns="48309" rIns="96645" bIns="48309" anchor="t" anchorCtr="0">
            <a:noAutofit/>
          </a:bodyPr>
          <a:lstStyle/>
          <a:p>
            <a:pPr marL="0" indent="0"/>
            <a:endParaRPr dirty="0"/>
          </a:p>
        </p:txBody>
      </p:sp>
      <p:sp>
        <p:nvSpPr>
          <p:cNvPr id="95" name="Google Shape;95;p1:notes"/>
          <p:cNvSpPr>
            <a:spLocks noGrp="1" noRot="1" noChangeAspect="1"/>
          </p:cNvSpPr>
          <p:nvPr>
            <p:ph type="sldImg" idx="2"/>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806883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1:notes"/>
          <p:cNvSpPr txBox="1">
            <a:spLocks noGrp="1"/>
          </p:cNvSpPr>
          <p:nvPr>
            <p:ph type="body" idx="1"/>
          </p:nvPr>
        </p:nvSpPr>
        <p:spPr>
          <a:xfrm>
            <a:off x="731520" y="4620577"/>
            <a:ext cx="5852160" cy="3780473"/>
          </a:xfrm>
          <a:prstGeom prst="rect">
            <a:avLst/>
          </a:prstGeom>
        </p:spPr>
        <p:txBody>
          <a:bodyPr spcFirstLastPara="1" wrap="square" lIns="96645" tIns="48309" rIns="96645" bIns="48309" anchor="t" anchorCtr="0">
            <a:noAutofit/>
          </a:bodyPr>
          <a:lstStyle/>
          <a:p>
            <a:pPr marL="0" indent="0"/>
            <a:endParaRPr dirty="0"/>
          </a:p>
        </p:txBody>
      </p:sp>
      <p:sp>
        <p:nvSpPr>
          <p:cNvPr id="95" name="Google Shape;95;p1:notes"/>
          <p:cNvSpPr>
            <a:spLocks noGrp="1" noRot="1" noChangeAspect="1"/>
          </p:cNvSpPr>
          <p:nvPr>
            <p:ph type="sldImg" idx="2"/>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615929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1:notes"/>
          <p:cNvSpPr txBox="1">
            <a:spLocks noGrp="1"/>
          </p:cNvSpPr>
          <p:nvPr>
            <p:ph type="body" idx="1"/>
          </p:nvPr>
        </p:nvSpPr>
        <p:spPr>
          <a:xfrm>
            <a:off x="731520" y="4620577"/>
            <a:ext cx="5852160" cy="3780473"/>
          </a:xfrm>
          <a:prstGeom prst="rect">
            <a:avLst/>
          </a:prstGeom>
        </p:spPr>
        <p:txBody>
          <a:bodyPr spcFirstLastPara="1" wrap="square" lIns="96645" tIns="48309" rIns="96645" bIns="48309" anchor="t" anchorCtr="0">
            <a:noAutofit/>
          </a:bodyPr>
          <a:lstStyle/>
          <a:p>
            <a:pPr marL="0" indent="0"/>
            <a:endParaRPr dirty="0"/>
          </a:p>
        </p:txBody>
      </p:sp>
      <p:sp>
        <p:nvSpPr>
          <p:cNvPr id="95" name="Google Shape;95;p1:notes"/>
          <p:cNvSpPr>
            <a:spLocks noGrp="1" noRot="1" noChangeAspect="1"/>
          </p:cNvSpPr>
          <p:nvPr>
            <p:ph type="sldImg" idx="2"/>
          </p:nvPr>
        </p:nvSpPr>
        <p:spPr>
          <a:xfrm>
            <a:off x="1497013" y="1200150"/>
            <a:ext cx="4321175" cy="32400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331324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4464028"/>
            <a:ext cx="6858000" cy="1194650"/>
          </a:xfrm>
        </p:spPr>
        <p:txBody>
          <a:bodyPr wrap="none" anchor="t">
            <a:normAutofit/>
          </a:bodyPr>
          <a:lstStyle>
            <a:lvl1pPr algn="r">
              <a:defRPr sz="7200" b="0" spc="-225">
                <a:gradFill flip="none" rotWithShape="1">
                  <a:gsLst>
                    <a:gs pos="32000">
                      <a:schemeClr val="tx1">
                        <a:lumMod val="89000"/>
                      </a:schemeClr>
                    </a:gs>
                    <a:gs pos="100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1657349" y="3829880"/>
            <a:ext cx="6858000" cy="618523"/>
          </a:xfrm>
        </p:spPr>
        <p:txBody>
          <a:bodyPr anchor="b">
            <a:normAutofit/>
          </a:bodyPr>
          <a:lstStyle>
            <a:lvl1pPr marL="0" indent="0" algn="r">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pPr algn="l"/>
            <a:fld id="{00000000-1234-1234-1234-123412341234}" type="slidenum">
              <a:rPr lang="en-US" smtClean="0"/>
              <a:pPr algn="l"/>
              <a:t>‹#›</a:t>
            </a:fld>
            <a:endParaRPr lang="en-US" dirty="0"/>
          </a:p>
        </p:txBody>
      </p:sp>
    </p:spTree>
    <p:extLst>
      <p:ext uri="{BB962C8B-B14F-4D97-AF65-F5344CB8AC3E}">
        <p14:creationId xmlns:p14="http://schemas.microsoft.com/office/powerpoint/2010/main" val="1205478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367163"/>
            <a:ext cx="7886700" cy="819355"/>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29841" y="987428"/>
            <a:ext cx="7886700" cy="337973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629842" y="5186516"/>
            <a:ext cx="7885509" cy="682472"/>
          </a:xfrm>
        </p:spPr>
        <p:txBody>
          <a:bodyPr/>
          <a:lstStyle>
            <a:lvl1pPr marL="0" indent="0">
              <a:buNone/>
              <a:defRPr sz="12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lgn="l"/>
            <a:fld id="{00000000-1234-1234-1234-123412341234}" type="slidenum">
              <a:rPr lang="en-US" smtClean="0"/>
              <a:pPr algn="l"/>
              <a:t>‹#›</a:t>
            </a:fld>
            <a:endParaRPr lang="en-US" dirty="0"/>
          </a:p>
        </p:txBody>
      </p:sp>
    </p:spTree>
    <p:extLst>
      <p:ext uri="{BB962C8B-B14F-4D97-AF65-F5344CB8AC3E}">
        <p14:creationId xmlns:p14="http://schemas.microsoft.com/office/powerpoint/2010/main" val="1993828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3534344"/>
          </a:xfrm>
        </p:spPr>
        <p:txBody>
          <a:bodyPr anchor="ctr"/>
          <a:lstStyle>
            <a:lvl1pPr>
              <a:defRPr sz="2400"/>
            </a:lvl1pPr>
          </a:lstStyle>
          <a:p>
            <a:r>
              <a:rPr lang="en-US"/>
              <a:t>Click to edit Master title style</a:t>
            </a:r>
            <a:endParaRPr lang="en-US" dirty="0"/>
          </a:p>
        </p:txBody>
      </p:sp>
      <p:sp>
        <p:nvSpPr>
          <p:cNvPr id="4" name="Text Placeholder 3"/>
          <p:cNvSpPr>
            <a:spLocks noGrp="1"/>
          </p:cNvSpPr>
          <p:nvPr>
            <p:ph type="body" sz="half" idx="2"/>
          </p:nvPr>
        </p:nvSpPr>
        <p:spPr>
          <a:xfrm>
            <a:off x="629842" y="4489399"/>
            <a:ext cx="7885509" cy="1501826"/>
          </a:xfrm>
        </p:spPr>
        <p:txBody>
          <a:bodyPr anchor="ct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lgn="l"/>
            <a:fld id="{00000000-1234-1234-1234-123412341234}" type="slidenum">
              <a:rPr lang="en-US" smtClean="0"/>
              <a:pPr algn="l"/>
              <a:t>‹#›</a:t>
            </a:fld>
            <a:endParaRPr lang="en-US" dirty="0"/>
          </a:p>
        </p:txBody>
      </p:sp>
    </p:spTree>
    <p:extLst>
      <p:ext uri="{BB962C8B-B14F-4D97-AF65-F5344CB8AC3E}">
        <p14:creationId xmlns:p14="http://schemas.microsoft.com/office/powerpoint/2010/main" val="635707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365125"/>
            <a:ext cx="6977064" cy="2992904"/>
          </a:xfrm>
        </p:spPr>
        <p:txBody>
          <a:bodyPr anchor="ctr"/>
          <a:lstStyle>
            <a:lvl1pPr>
              <a:defRPr sz="33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365557"/>
            <a:ext cx="6564224" cy="548968"/>
          </a:xfrm>
        </p:spPr>
        <p:txBody>
          <a:bodyPr anchor="t">
            <a:normAutofit/>
          </a:bodyPr>
          <a:lstStyle>
            <a:lvl1pPr marL="0" indent="0">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4" name="Text Placeholder 3"/>
          <p:cNvSpPr>
            <a:spLocks noGrp="1"/>
          </p:cNvSpPr>
          <p:nvPr>
            <p:ph type="body" sz="half" idx="2"/>
          </p:nvPr>
        </p:nvSpPr>
        <p:spPr>
          <a:xfrm>
            <a:off x="628650" y="4501729"/>
            <a:ext cx="7884318" cy="1489496"/>
          </a:xfrm>
        </p:spPr>
        <p:txBody>
          <a:bodyPr anchor="ctr">
            <a:normAutofit/>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lgn="l"/>
            <a:fld id="{00000000-1234-1234-1234-123412341234}" type="slidenum">
              <a:rPr lang="en-US" smtClean="0"/>
              <a:pPr algn="l"/>
              <a:t>‹#›</a:t>
            </a:fld>
            <a:endParaRPr lang="en-US" dirty="0"/>
          </a:p>
        </p:txBody>
      </p:sp>
      <p:sp>
        <p:nvSpPr>
          <p:cNvPr id="9" name="TextBox 8"/>
          <p:cNvSpPr txBox="1"/>
          <p:nvPr/>
        </p:nvSpPr>
        <p:spPr>
          <a:xfrm>
            <a:off x="833283" y="786824"/>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10" name="TextBox 9"/>
          <p:cNvSpPr txBox="1"/>
          <p:nvPr/>
        </p:nvSpPr>
        <p:spPr>
          <a:xfrm>
            <a:off x="7828359" y="2743200"/>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Tree>
    <p:extLst>
      <p:ext uri="{BB962C8B-B14F-4D97-AF65-F5344CB8AC3E}">
        <p14:creationId xmlns:p14="http://schemas.microsoft.com/office/powerpoint/2010/main" val="37527423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29841" y="2326970"/>
            <a:ext cx="7886700" cy="2511835"/>
          </a:xfrm>
        </p:spPr>
        <p:txBody>
          <a:bodyPr anchor="b">
            <a:normAutofit/>
          </a:bodyPr>
          <a:lstStyle>
            <a:lvl1pPr>
              <a:defRPr sz="4050"/>
            </a:lvl1pPr>
          </a:lstStyle>
          <a:p>
            <a:r>
              <a:rPr lang="en-US"/>
              <a:t>Click to edit Master title style</a:t>
            </a:r>
            <a:endParaRPr lang="en-US" dirty="0"/>
          </a:p>
        </p:txBody>
      </p:sp>
      <p:sp>
        <p:nvSpPr>
          <p:cNvPr id="4" name="Text Placeholder 3"/>
          <p:cNvSpPr>
            <a:spLocks noGrp="1"/>
          </p:cNvSpPr>
          <p:nvPr>
            <p:ph type="body" sz="half" idx="2"/>
          </p:nvPr>
        </p:nvSpPr>
        <p:spPr>
          <a:xfrm>
            <a:off x="629842" y="4850581"/>
            <a:ext cx="7885509" cy="1140644"/>
          </a:xfrm>
        </p:spPr>
        <p:txBody>
          <a:bodyPr anchor="t"/>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lgn="l"/>
            <a:fld id="{00000000-1234-1234-1234-123412341234}" type="slidenum">
              <a:rPr lang="en-US" smtClean="0"/>
              <a:pPr algn="l"/>
              <a:t>‹#›</a:t>
            </a:fld>
            <a:endParaRPr lang="en-US" dirty="0"/>
          </a:p>
        </p:txBody>
      </p:sp>
    </p:spTree>
    <p:extLst>
      <p:ext uri="{BB962C8B-B14F-4D97-AF65-F5344CB8AC3E}">
        <p14:creationId xmlns:p14="http://schemas.microsoft.com/office/powerpoint/2010/main" val="6551784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28650" y="365128"/>
            <a:ext cx="78867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002961" y="1885950"/>
            <a:ext cx="2210150" cy="576262"/>
          </a:xfrm>
        </p:spPr>
        <p:txBody>
          <a:bodyPr anchor="b">
            <a:noAutofit/>
          </a:bodyPr>
          <a:lstStyle>
            <a:lvl1pPr marL="0" indent="0">
              <a:buNone/>
              <a:defRPr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8" name="Text Placeholder 3"/>
          <p:cNvSpPr>
            <a:spLocks noGrp="1"/>
          </p:cNvSpPr>
          <p:nvPr>
            <p:ph type="body" sz="half" idx="15"/>
          </p:nvPr>
        </p:nvSpPr>
        <p:spPr>
          <a:xfrm>
            <a:off x="1017599" y="2571750"/>
            <a:ext cx="2195513"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9" name="Text Placeholder 4"/>
          <p:cNvSpPr>
            <a:spLocks noGrp="1"/>
          </p:cNvSpPr>
          <p:nvPr>
            <p:ph type="body" sz="quarter" idx="3"/>
          </p:nvPr>
        </p:nvSpPr>
        <p:spPr>
          <a:xfrm>
            <a:off x="3440997" y="1885950"/>
            <a:ext cx="2202181" cy="576262"/>
          </a:xfrm>
        </p:spPr>
        <p:txBody>
          <a:bodyPr vert="horz" lIns="91440" tIns="45720" rIns="91440" bIns="45720" rtlCol="0" anchor="b">
            <a:noAutofit/>
          </a:bodyPr>
          <a:lstStyle>
            <a:lvl1pPr>
              <a:buNone/>
              <a:defRPr lang="en-US"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10" name="Text Placeholder 3"/>
          <p:cNvSpPr>
            <a:spLocks noGrp="1"/>
          </p:cNvSpPr>
          <p:nvPr>
            <p:ph type="body" sz="half" idx="16"/>
          </p:nvPr>
        </p:nvSpPr>
        <p:spPr>
          <a:xfrm>
            <a:off x="3433081" y="2571750"/>
            <a:ext cx="2210096"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11" name="Text Placeholder 4"/>
          <p:cNvSpPr>
            <a:spLocks noGrp="1"/>
          </p:cNvSpPr>
          <p:nvPr>
            <p:ph type="body" sz="quarter" idx="13"/>
          </p:nvPr>
        </p:nvSpPr>
        <p:spPr>
          <a:xfrm>
            <a:off x="5871778" y="1885950"/>
            <a:ext cx="2199085" cy="576262"/>
          </a:xfrm>
        </p:spPr>
        <p:txBody>
          <a:bodyPr vert="horz" lIns="91440" tIns="45720" rIns="91440" bIns="45720" rtlCol="0" anchor="b">
            <a:noAutofit/>
          </a:bodyPr>
          <a:lstStyle>
            <a:lvl1pPr>
              <a:buNone/>
              <a:defRPr lang="en-US" sz="18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12" name="Text Placeholder 3"/>
          <p:cNvSpPr>
            <a:spLocks noGrp="1"/>
          </p:cNvSpPr>
          <p:nvPr>
            <p:ph type="body" sz="half" idx="17"/>
          </p:nvPr>
        </p:nvSpPr>
        <p:spPr>
          <a:xfrm>
            <a:off x="5871778" y="2571750"/>
            <a:ext cx="2199085"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algn="l"/>
            <a:fld id="{00000000-1234-1234-1234-123412341234}" type="slidenum">
              <a:rPr lang="en-US" smtClean="0"/>
              <a:pPr algn="l"/>
              <a:t>‹#›</a:t>
            </a:fld>
            <a:endParaRPr lang="en-US" dirty="0"/>
          </a:p>
        </p:txBody>
      </p:sp>
    </p:spTree>
    <p:extLst>
      <p:ext uri="{BB962C8B-B14F-4D97-AF65-F5344CB8AC3E}">
        <p14:creationId xmlns:p14="http://schemas.microsoft.com/office/powerpoint/2010/main" val="12967614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628650" y="365128"/>
            <a:ext cx="78867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99064" y="4297503"/>
            <a:ext cx="2205038"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20" name="Picture Placeholder 2"/>
          <p:cNvSpPr>
            <a:spLocks noGrp="1" noChangeAspect="1"/>
          </p:cNvSpPr>
          <p:nvPr>
            <p:ph type="pic" idx="15"/>
          </p:nvPr>
        </p:nvSpPr>
        <p:spPr>
          <a:xfrm>
            <a:off x="999064" y="2256354"/>
            <a:ext cx="220503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dirty="0"/>
              <a:t>Click icon to add picture</a:t>
            </a:r>
          </a:p>
        </p:txBody>
      </p:sp>
      <p:sp>
        <p:nvSpPr>
          <p:cNvPr id="21" name="Text Placeholder 3"/>
          <p:cNvSpPr>
            <a:spLocks noGrp="1"/>
          </p:cNvSpPr>
          <p:nvPr>
            <p:ph type="body" sz="half" idx="18"/>
          </p:nvPr>
        </p:nvSpPr>
        <p:spPr>
          <a:xfrm>
            <a:off x="999064" y="4873768"/>
            <a:ext cx="220503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22" name="Text Placeholder 4"/>
          <p:cNvSpPr>
            <a:spLocks noGrp="1"/>
          </p:cNvSpPr>
          <p:nvPr>
            <p:ph type="body" sz="quarter" idx="3"/>
          </p:nvPr>
        </p:nvSpPr>
        <p:spPr>
          <a:xfrm>
            <a:off x="3426749" y="4297503"/>
            <a:ext cx="2197894"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23" name="Picture Placeholder 2"/>
          <p:cNvSpPr>
            <a:spLocks noGrp="1" noChangeAspect="1"/>
          </p:cNvSpPr>
          <p:nvPr>
            <p:ph type="pic" idx="21"/>
          </p:nvPr>
        </p:nvSpPr>
        <p:spPr>
          <a:xfrm>
            <a:off x="3426747" y="2256354"/>
            <a:ext cx="2197894"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dirty="0"/>
              <a:t>Click icon to add picture</a:t>
            </a:r>
          </a:p>
        </p:txBody>
      </p:sp>
      <p:sp>
        <p:nvSpPr>
          <p:cNvPr id="24" name="Text Placeholder 3"/>
          <p:cNvSpPr>
            <a:spLocks noGrp="1"/>
          </p:cNvSpPr>
          <p:nvPr>
            <p:ph type="body" sz="half" idx="19"/>
          </p:nvPr>
        </p:nvSpPr>
        <p:spPr>
          <a:xfrm>
            <a:off x="3425734" y="4873767"/>
            <a:ext cx="2200805"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25" name="Text Placeholder 4"/>
          <p:cNvSpPr>
            <a:spLocks noGrp="1"/>
          </p:cNvSpPr>
          <p:nvPr>
            <p:ph type="body" sz="quarter" idx="13"/>
          </p:nvPr>
        </p:nvSpPr>
        <p:spPr>
          <a:xfrm>
            <a:off x="5853243" y="4297503"/>
            <a:ext cx="2199085"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26" name="Picture Placeholder 2"/>
          <p:cNvSpPr>
            <a:spLocks noGrp="1" noChangeAspect="1"/>
          </p:cNvSpPr>
          <p:nvPr>
            <p:ph type="pic" idx="22"/>
          </p:nvPr>
        </p:nvSpPr>
        <p:spPr>
          <a:xfrm>
            <a:off x="5853242" y="2256354"/>
            <a:ext cx="219908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dirty="0"/>
              <a:t>Click icon to add picture</a:t>
            </a:r>
          </a:p>
        </p:txBody>
      </p:sp>
      <p:sp>
        <p:nvSpPr>
          <p:cNvPr id="27" name="Text Placeholder 3"/>
          <p:cNvSpPr>
            <a:spLocks noGrp="1"/>
          </p:cNvSpPr>
          <p:nvPr>
            <p:ph type="body" sz="half" idx="20"/>
          </p:nvPr>
        </p:nvSpPr>
        <p:spPr>
          <a:xfrm>
            <a:off x="5853149" y="4873765"/>
            <a:ext cx="220199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algn="l"/>
            <a:fld id="{00000000-1234-1234-1234-123412341234}" type="slidenum">
              <a:rPr lang="en-US" smtClean="0"/>
              <a:pPr algn="l"/>
              <a:t>‹#›</a:t>
            </a:fld>
            <a:endParaRPr lang="en-US" dirty="0"/>
          </a:p>
        </p:txBody>
      </p:sp>
    </p:spTree>
    <p:extLst>
      <p:ext uri="{BB962C8B-B14F-4D97-AF65-F5344CB8AC3E}">
        <p14:creationId xmlns:p14="http://schemas.microsoft.com/office/powerpoint/2010/main" val="1040178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lgn="l"/>
            <a:fld id="{00000000-1234-1234-1234-123412341234}" type="slidenum">
              <a:rPr lang="en-US" smtClean="0"/>
              <a:pPr algn="l"/>
              <a:t>‹#›</a:t>
            </a:fld>
            <a:endParaRPr lang="en-US" dirty="0"/>
          </a:p>
        </p:txBody>
      </p:sp>
    </p:spTree>
    <p:extLst>
      <p:ext uri="{BB962C8B-B14F-4D97-AF65-F5344CB8AC3E}">
        <p14:creationId xmlns:p14="http://schemas.microsoft.com/office/powerpoint/2010/main" val="699209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lgn="l"/>
            <a:fld id="{00000000-1234-1234-1234-123412341234}" type="slidenum">
              <a:rPr lang="en-US" smtClean="0"/>
              <a:pPr algn="l"/>
              <a:t>‹#›</a:t>
            </a:fld>
            <a:endParaRPr lang="en-US" dirty="0"/>
          </a:p>
        </p:txBody>
      </p:sp>
    </p:spTree>
    <p:extLst>
      <p:ext uri="{BB962C8B-B14F-4D97-AF65-F5344CB8AC3E}">
        <p14:creationId xmlns:p14="http://schemas.microsoft.com/office/powerpoint/2010/main" val="4928007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5_Title and Content">
  <p:cSld name="5_Title and Content">
    <p:spTree>
      <p:nvGrpSpPr>
        <p:cNvPr id="1" name="Shape 81"/>
        <p:cNvGrpSpPr/>
        <p:nvPr/>
      </p:nvGrpSpPr>
      <p:grpSpPr>
        <a:xfrm>
          <a:off x="0" y="0"/>
          <a:ext cx="0" cy="0"/>
          <a:chOff x="0" y="0"/>
          <a:chExt cx="0" cy="0"/>
        </a:xfrm>
      </p:grpSpPr>
    </p:spTree>
    <p:extLst>
      <p:ext uri="{BB962C8B-B14F-4D97-AF65-F5344CB8AC3E}">
        <p14:creationId xmlns:p14="http://schemas.microsoft.com/office/powerpoint/2010/main" val="578129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lgn="l"/>
            <a:fld id="{00000000-1234-1234-1234-123412341234}" type="slidenum">
              <a:rPr lang="en-US" smtClean="0"/>
              <a:pPr algn="l"/>
              <a:t>‹#›</a:t>
            </a:fld>
            <a:endParaRPr lang="en-US" dirty="0"/>
          </a:p>
        </p:txBody>
      </p:sp>
    </p:spTree>
    <p:extLst>
      <p:ext uri="{BB962C8B-B14F-4D97-AF65-F5344CB8AC3E}">
        <p14:creationId xmlns:p14="http://schemas.microsoft.com/office/powerpoint/2010/main" val="191913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640899" y="4464028"/>
            <a:ext cx="6858000" cy="1194650"/>
          </a:xfrm>
        </p:spPr>
        <p:txBody>
          <a:bodyPr wrap="none" anchor="t">
            <a:normAutofit/>
          </a:bodyPr>
          <a:lstStyle>
            <a:lvl1pPr algn="l">
              <a:defRPr sz="7200" b="0" spc="-225">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640899" y="3829878"/>
            <a:ext cx="6858000" cy="617822"/>
          </a:xfrm>
        </p:spPr>
        <p:txBody>
          <a:bodyPr anchor="b">
            <a:normAutofit/>
          </a:bodyPr>
          <a:lstStyle>
            <a:lvl1pPr marL="0" indent="0" algn="l">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20546077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40000" y="1825625"/>
            <a:ext cx="3768912"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39880" y="1825625"/>
            <a:ext cx="377547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20319063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40000" y="1681163"/>
            <a:ext cx="3768912" cy="823912"/>
          </a:xfrm>
        </p:spPr>
        <p:txBody>
          <a:bodyPr anchor="b">
            <a:normAutofit/>
          </a:bodyPr>
          <a:lstStyle>
            <a:lvl1pPr marL="0" indent="0">
              <a:buNone/>
              <a:defRPr sz="20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840000" y="2505075"/>
            <a:ext cx="376891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39881" y="1681163"/>
            <a:ext cx="3776661" cy="823912"/>
          </a:xfrm>
        </p:spPr>
        <p:txBody>
          <a:bodyPr vert="horz" lIns="91440" tIns="45720" rIns="91440" bIns="45720" rtlCol="0" anchor="b">
            <a:normAutofit/>
          </a:bodyPr>
          <a:lstStyle>
            <a:lvl1pPr>
              <a:buNone/>
              <a:defRPr lang="en-US" sz="20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6" name="Content Placeholder 5"/>
          <p:cNvSpPr>
            <a:spLocks noGrp="1"/>
          </p:cNvSpPr>
          <p:nvPr>
            <p:ph sz="quarter" idx="4"/>
          </p:nvPr>
        </p:nvSpPr>
        <p:spPr>
          <a:xfrm>
            <a:off x="4739881" y="2505075"/>
            <a:ext cx="377666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pPr algn="l"/>
            <a:fld id="{00000000-1234-1234-1234-123412341234}" type="slidenum">
              <a:rPr lang="en-US" smtClean="0"/>
              <a:pPr algn="l"/>
              <a:t>‹#›</a:t>
            </a:fld>
            <a:endParaRPr lang="en-US" dirty="0"/>
          </a:p>
        </p:txBody>
      </p:sp>
    </p:spTree>
    <p:extLst>
      <p:ext uri="{BB962C8B-B14F-4D97-AF65-F5344CB8AC3E}">
        <p14:creationId xmlns:p14="http://schemas.microsoft.com/office/powerpoint/2010/main" val="41968061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algn="l"/>
            <a:fld id="{00000000-1234-1234-1234-123412341234}" type="slidenum">
              <a:rPr lang="en-US" smtClean="0"/>
              <a:pPr algn="l"/>
              <a:t>‹#›</a:t>
            </a:fld>
            <a:endParaRPr lang="en-US" dirty="0"/>
          </a:p>
        </p:txBody>
      </p:sp>
    </p:spTree>
    <p:extLst>
      <p:ext uri="{BB962C8B-B14F-4D97-AF65-F5344CB8AC3E}">
        <p14:creationId xmlns:p14="http://schemas.microsoft.com/office/powerpoint/2010/main" val="35217830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pPr algn="l"/>
            <a:fld id="{00000000-1234-1234-1234-123412341234}" type="slidenum">
              <a:rPr lang="en-US" smtClean="0"/>
              <a:pPr algn="l"/>
              <a:t>‹#›</a:t>
            </a:fld>
            <a:endParaRPr lang="en-US" dirty="0"/>
          </a:p>
        </p:txBody>
      </p:sp>
    </p:spTree>
    <p:extLst>
      <p:ext uri="{BB962C8B-B14F-4D97-AF65-F5344CB8AC3E}">
        <p14:creationId xmlns:p14="http://schemas.microsoft.com/office/powerpoint/2010/main" val="11406519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987428"/>
            <a:ext cx="4629150" cy="48736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0001" y="2057400"/>
            <a:ext cx="2739019" cy="3811588"/>
          </a:xfrm>
        </p:spPr>
        <p:txBody>
          <a:bodyPr>
            <a:normAutofit/>
          </a:bodyPr>
          <a:lstStyle>
            <a:lvl1pPr marL="0" indent="0">
              <a:buNone/>
              <a:defRPr sz="14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lgn="l"/>
            <a:fld id="{00000000-1234-1234-1234-123412341234}" type="slidenum">
              <a:rPr lang="en-US" smtClean="0"/>
              <a:pPr algn="l"/>
              <a:t>‹#›</a:t>
            </a:fld>
            <a:endParaRPr lang="en-US" dirty="0"/>
          </a:p>
        </p:txBody>
      </p:sp>
    </p:spTree>
    <p:extLst>
      <p:ext uri="{BB962C8B-B14F-4D97-AF65-F5344CB8AC3E}">
        <p14:creationId xmlns:p14="http://schemas.microsoft.com/office/powerpoint/2010/main" val="15169519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840001" y="2057400"/>
            <a:ext cx="2739019" cy="3811588"/>
          </a:xfrm>
        </p:spPr>
        <p:txBody>
          <a:bodyPr>
            <a:normAutofit/>
          </a:bodyPr>
          <a:lstStyle>
            <a:lvl1pPr marL="0" indent="0">
              <a:buNone/>
              <a:defRPr sz="14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lgn="l"/>
            <a:fld id="{00000000-1234-1234-1234-123412341234}" type="slidenum">
              <a:rPr lang="en-US" smtClean="0"/>
              <a:pPr algn="l"/>
              <a:t>‹#›</a:t>
            </a:fld>
            <a:endParaRPr lang="en-US" dirty="0"/>
          </a:p>
        </p:txBody>
      </p:sp>
    </p:spTree>
    <p:extLst>
      <p:ext uri="{BB962C8B-B14F-4D97-AF65-F5344CB8AC3E}">
        <p14:creationId xmlns:p14="http://schemas.microsoft.com/office/powerpoint/2010/main" val="32623113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20">
            <a:lum/>
          </a:blip>
          <a:srcRect/>
          <a:stretch>
            <a:fillRect l="-17000" r="-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40000" y="1825625"/>
            <a:ext cx="767535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5" name="Footer Placeholder 4"/>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pPr algn="l"/>
            <a:fld id="{00000000-1234-1234-1234-123412341234}" type="slidenum">
              <a:rPr lang="en-US" smtClean="0"/>
              <a:pPr algn="l"/>
              <a:t>‹#›</a:t>
            </a:fld>
            <a:endParaRPr lang="en-US" dirty="0"/>
          </a:p>
        </p:txBody>
      </p:sp>
    </p:spTree>
    <p:extLst>
      <p:ext uri="{BB962C8B-B14F-4D97-AF65-F5344CB8AC3E}">
        <p14:creationId xmlns:p14="http://schemas.microsoft.com/office/powerpoint/2010/main" val="1800059588"/>
      </p:ext>
    </p:extLst>
  </p:cSld>
  <p:clrMap bg1="dk1" tx1="lt1" bg2="dk2" tx2="lt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 id="2147483777" r:id="rId12"/>
    <p:sldLayoutId id="2147483778" r:id="rId13"/>
    <p:sldLayoutId id="2147483779" r:id="rId14"/>
    <p:sldLayoutId id="2147483780" r:id="rId15"/>
    <p:sldLayoutId id="2147483781" r:id="rId16"/>
    <p:sldLayoutId id="2147483782" r:id="rId17"/>
    <p:sldLayoutId id="2147483783" r:id="rId18"/>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685800" rtl="0" eaLnBrk="1" latinLnBrk="0" hangingPunct="1">
        <a:lnSpc>
          <a:spcPct val="90000"/>
        </a:lnSpc>
        <a:spcBef>
          <a:spcPct val="0"/>
        </a:spcBef>
        <a:buNone/>
        <a:defRPr sz="4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6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8.xml"/><Relationship Id="rId5" Type="http://schemas.openxmlformats.org/officeDocument/2006/relationships/hyperlink" Target="mailto:ua-benefits@alaska.edu" TargetMode="External"/><Relationship Id="rId4" Type="http://schemas.openxmlformats.org/officeDocument/2006/relationships/hyperlink" Target="mailto:ua-hr@alaska.edu"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s://www.alaska.edu/uaonline/" TargetMode="External"/><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3" Type="http://schemas.openxmlformats.org/officeDocument/2006/relationships/hyperlink" Target="https://www.uaa.alaska.edu/research/office-sponsored-programs/" TargetMode="External"/><Relationship Id="rId2" Type="http://schemas.openxmlformats.org/officeDocument/2006/relationships/notesSlide" Target="../notesSlides/notesSlide11.xml"/><Relationship Id="rId1" Type="http://schemas.openxmlformats.org/officeDocument/2006/relationships/slideLayout" Target="../slideLayouts/slideLayout18.xml"/><Relationship Id="rId5" Type="http://schemas.openxmlformats.org/officeDocument/2006/relationships/hyperlink" Target="https://uas.alaska.edu/grants/index.html" TargetMode="External"/><Relationship Id="rId4" Type="http://schemas.openxmlformats.org/officeDocument/2006/relationships/hyperlink" Target="https://www.uaf.edu/ogca/training/"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mailto:helpdesk@alaska.edu" TargetMode="External"/><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3" Type="http://schemas.openxmlformats.org/officeDocument/2006/relationships/hyperlink" Target="https://alaska.edu/hr/benefits/" TargetMode="External"/><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3" Type="http://schemas.openxmlformats.org/officeDocument/2006/relationships/hyperlink" Target="https://alaska.edu/hr/benefits/health/index.php" TargetMode="External"/><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3" Type="http://schemas.openxmlformats.org/officeDocument/2006/relationships/hyperlink" Target="https://alaska.edu/hr/benefits/health/index.php" TargetMode="External"/><Relationship Id="rId2" Type="http://schemas.openxmlformats.org/officeDocument/2006/relationships/notesSlide" Target="../notesSlides/notesSlide17.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3" Type="http://schemas.openxmlformats.org/officeDocument/2006/relationships/hyperlink" Target="https://alaska.edu/hr/benefits/health/index.php" TargetMode="External"/><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3" Type="http://schemas.openxmlformats.org/officeDocument/2006/relationships/hyperlink" Target="http://www.touchcare.com/" TargetMode="External"/><Relationship Id="rId2" Type="http://schemas.openxmlformats.org/officeDocument/2006/relationships/notesSlide" Target="../notesSlides/notesSlide19.xml"/><Relationship Id="rId1" Type="http://schemas.openxmlformats.org/officeDocument/2006/relationships/slideLayout" Target="../slideLayouts/slideLayout18.xml"/><Relationship Id="rId4" Type="http://schemas.openxmlformats.org/officeDocument/2006/relationships/hyperlink" Target="https://alaska.edu/hr/benefits/health/index.php"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3" Type="http://schemas.openxmlformats.org/officeDocument/2006/relationships/hyperlink" Target="https://alaska.edu/hr/benefits/health/index.php" TargetMode="External"/><Relationship Id="rId2" Type="http://schemas.openxmlformats.org/officeDocument/2006/relationships/notesSlide" Target="../notesSlides/notesSlide20.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3" Type="http://schemas.openxmlformats.org/officeDocument/2006/relationships/hyperlink" Target="https://nextgensso.com/sp/startSSO.ping?PartnerIdpId=urn:mace:incommon:alaska.edu&amp;TargetResource=https%3a%2f%2fdynamicforms.ngwebsolutions.com%2fSubmit%2fStart%2f1da456d6-7e3e-4a09-8f1b-9c6bdc49a1d2" TargetMode="External"/><Relationship Id="rId2" Type="http://schemas.openxmlformats.org/officeDocument/2006/relationships/notesSlide" Target="../notesSlides/notesSlide21.xml"/><Relationship Id="rId1" Type="http://schemas.openxmlformats.org/officeDocument/2006/relationships/slideLayout" Target="../slideLayouts/slideLayout18.xml"/><Relationship Id="rId4" Type="http://schemas.openxmlformats.org/officeDocument/2006/relationships/hyperlink" Target="https://alaska.edu/hr/benefits/health/index.php" TargetMode="External"/></Relationships>
</file>

<file path=ppt/slides/_rels/slide22.xml.rels><?xml version="1.0" encoding="UTF-8" standalone="yes"?>
<Relationships xmlns="http://schemas.openxmlformats.org/package/2006/relationships"><Relationship Id="rId2" Type="http://schemas.openxmlformats.org/officeDocument/2006/relationships/hyperlink" Target="https://alaska.edu/hr/benefits/health/index.php" TargetMode="External"/><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3" Type="http://schemas.openxmlformats.org/officeDocument/2006/relationships/hyperlink" Target="https://alaska.edu/hr/benefits/health/index.php" TargetMode="External"/><Relationship Id="rId2" Type="http://schemas.openxmlformats.org/officeDocument/2006/relationships/notesSlide" Target="../notesSlides/notesSlide22.xml"/><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3" Type="http://schemas.openxmlformats.org/officeDocument/2006/relationships/hyperlink" Target="https://alaska.edu/hr/benefits/documents-and-forms/medical/preventive-list-tip%20sheet-2020.pdf" TargetMode="External"/><Relationship Id="rId2" Type="http://schemas.openxmlformats.org/officeDocument/2006/relationships/notesSlide" Target="../notesSlides/notesSlide23.xml"/><Relationship Id="rId1" Type="http://schemas.openxmlformats.org/officeDocument/2006/relationships/slideLayout" Target="../slideLayouts/slideLayout18.xml"/><Relationship Id="rId4" Type="http://schemas.openxmlformats.org/officeDocument/2006/relationships/hyperlink" Target="https://alaska.edu/hr/benefits/health/index.php"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www.premera.com/university-of-alaska" TargetMode="External"/><Relationship Id="rId2" Type="http://schemas.openxmlformats.org/officeDocument/2006/relationships/notesSlide" Target="../notesSlides/notesSlide24.xml"/><Relationship Id="rId1" Type="http://schemas.openxmlformats.org/officeDocument/2006/relationships/slideLayout" Target="../slideLayouts/slideLayout18.xml"/><Relationship Id="rId4" Type="http://schemas.openxmlformats.org/officeDocument/2006/relationships/hyperlink" Target="https://alaska.edu/hr/benefits/health/index.php"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alaska.edu/hr/benefits/health/index.php" TargetMode="External"/><Relationship Id="rId2" Type="http://schemas.openxmlformats.org/officeDocument/2006/relationships/notesSlide" Target="../notesSlides/notesSlide25.xml"/><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3" Type="http://schemas.openxmlformats.org/officeDocument/2006/relationships/hyperlink" Target="https://alaska.edu/hr/benefits/health/index.php" TargetMode="External"/><Relationship Id="rId2" Type="http://schemas.openxmlformats.org/officeDocument/2006/relationships/notesSlide" Target="../notesSlides/notesSlide26.xml"/><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3" Type="http://schemas.openxmlformats.org/officeDocument/2006/relationships/hyperlink" Target="https://alaska.edu/hr/benefits/health/index.php" TargetMode="External"/><Relationship Id="rId2" Type="http://schemas.openxmlformats.org/officeDocument/2006/relationships/notesSlide" Target="../notesSlides/notesSlide27.xml"/><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3" Type="http://schemas.openxmlformats.org/officeDocument/2006/relationships/hyperlink" Target="https://alaska.edu/hr/benefits/health/index.php" TargetMode="External"/><Relationship Id="rId2" Type="http://schemas.openxmlformats.org/officeDocument/2006/relationships/notesSlide" Target="../notesSlides/notesSlide28.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hyperlink" Target="https://nextgensso.com/sp/startSSO.ping?PartnerIdpId=urn:mace:incommon:alaska.edu&amp;TargetResource=https%3a%2f%2fdynamicforms.ngwebsolutions.com%2fSubmit%2fStart%2f1da456d6-7e3e-4a09-8f1b-9c6bdc49a1d2" TargetMode="External"/><Relationship Id="rId7"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8.xml"/><Relationship Id="rId6" Type="http://schemas.openxmlformats.org/officeDocument/2006/relationships/hyperlink" Target="myua.alaska.edu" TargetMode="External"/><Relationship Id="rId5" Type="http://schemas.openxmlformats.org/officeDocument/2006/relationships/hyperlink" Target="https://www.alaska.edu/uaonline/" TargetMode="External"/><Relationship Id="rId4" Type="http://schemas.openxmlformats.org/officeDocument/2006/relationships/hyperlink" Target="https://dynamicforms.ngwebsolutions.com/Submit/Page?form=fbc9144a-75c8-4055-8025-e7da34dc9088&amp;page=107467&amp;token=CUY2vzqn2gxpQG6j6Sdarv03BQTO778Av6qd69SvZuw" TargetMode="External"/></Relationships>
</file>

<file path=ppt/slides/_rels/slide30.xml.rels><?xml version="1.0" encoding="UTF-8" standalone="yes"?>
<Relationships xmlns="http://schemas.openxmlformats.org/package/2006/relationships"><Relationship Id="rId3" Type="http://schemas.openxmlformats.org/officeDocument/2006/relationships/hyperlink" Target="https://alaska.edu/hr/benefits/health/index.php" TargetMode="External"/><Relationship Id="rId2" Type="http://schemas.openxmlformats.org/officeDocument/2006/relationships/notesSlide" Target="../notesSlides/notesSlide29.xml"/><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3" Type="http://schemas.openxmlformats.org/officeDocument/2006/relationships/hyperlink" Target="https://alaska.edu/hr/benefits/health/index.php" TargetMode="External"/><Relationship Id="rId2" Type="http://schemas.openxmlformats.org/officeDocument/2006/relationships/notesSlide" Target="../notesSlides/notesSlide30.xml"/><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3" Type="http://schemas.openxmlformats.org/officeDocument/2006/relationships/hyperlink" Target="https://www.irs.gov/pub/irs-pdf/p502.pdf" TargetMode="External"/><Relationship Id="rId2" Type="http://schemas.openxmlformats.org/officeDocument/2006/relationships/notesSlide" Target="../notesSlides/notesSlide31.xml"/><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3" Type="http://schemas.openxmlformats.org/officeDocument/2006/relationships/hyperlink" Target="https://alaska.edu/hr/benefits/health/index.php" TargetMode="External"/><Relationship Id="rId2" Type="http://schemas.openxmlformats.org/officeDocument/2006/relationships/notesSlide" Target="../notesSlides/notesSlide33.xml"/><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3" Type="http://schemas.openxmlformats.org/officeDocument/2006/relationships/hyperlink" Target="https://alaska.edu/hr/benefits/health/index.php" TargetMode="External"/><Relationship Id="rId2" Type="http://schemas.openxmlformats.org/officeDocument/2006/relationships/notesSlide" Target="../notesSlides/notesSlide34.xml"/><Relationship Id="rId1" Type="http://schemas.openxmlformats.org/officeDocument/2006/relationships/slideLayout" Target="../slideLayouts/slideLayout18.xml"/></Relationships>
</file>

<file path=ppt/slides/_rels/slide36.xml.rels><?xml version="1.0" encoding="UTF-8" standalone="yes"?>
<Relationships xmlns="http://schemas.openxmlformats.org/package/2006/relationships"><Relationship Id="rId3" Type="http://schemas.openxmlformats.org/officeDocument/2006/relationships/hyperlink" Target="https://preventioncloud.com/users/users/login" TargetMode="External"/><Relationship Id="rId2" Type="http://schemas.openxmlformats.org/officeDocument/2006/relationships/notesSlide" Target="../notesSlides/notesSlide35.xml"/><Relationship Id="rId1" Type="http://schemas.openxmlformats.org/officeDocument/2006/relationships/slideLayout" Target="../slideLayouts/slideLayout18.xml"/><Relationship Id="rId6" Type="http://schemas.openxmlformats.org/officeDocument/2006/relationships/hyperlink" Target="https://alaska.edu/hr/benefits/health/index.php" TargetMode="External"/><Relationship Id="rId5" Type="http://schemas.openxmlformats.org/officeDocument/2006/relationships/hyperlink" Target="mailto:Kristen.k@zomohealth.com" TargetMode="External"/><Relationship Id="rId4" Type="http://schemas.openxmlformats.org/officeDocument/2006/relationships/hyperlink" Target="https://preventioncloud.com/"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alaska.edu/hr/benefits/documents-and-forms/wellness/fy23-program-manual.pdf" TargetMode="External"/><Relationship Id="rId2" Type="http://schemas.openxmlformats.org/officeDocument/2006/relationships/notesSlide" Target="../notesSlides/notesSlide36.xml"/><Relationship Id="rId1" Type="http://schemas.openxmlformats.org/officeDocument/2006/relationships/slideLayout" Target="../slideLayouts/slideLayout18.xml"/><Relationship Id="rId4" Type="http://schemas.openxmlformats.org/officeDocument/2006/relationships/hyperlink" Target="https://alaska.edu/hr/benefits/health/index.php" TargetMode="External"/></Relationships>
</file>

<file path=ppt/slides/_rels/slide38.xml.rels><?xml version="1.0" encoding="UTF-8" standalone="yes"?>
<Relationships xmlns="http://schemas.openxmlformats.org/package/2006/relationships"><Relationship Id="rId8" Type="http://schemas.openxmlformats.org/officeDocument/2006/relationships/hyperlink" Target="https://welcome.livongo.com/PREMERA?ccid=GEN#/" TargetMode="External"/><Relationship Id="rId3" Type="http://schemas.openxmlformats.org/officeDocument/2006/relationships/hyperlink" Target="https://patient.doctorondemand.com/register/?utm_source=consumer&amp;utm_medium=web&amp;utm_campaign=COVID19_HomeContent_StartVisit" TargetMode="External"/><Relationship Id="rId7" Type="http://schemas.openxmlformats.org/officeDocument/2006/relationships/hyperlink" Target="https://www.workithealth.com/insurance/premera/" TargetMode="External"/><Relationship Id="rId2" Type="http://schemas.openxmlformats.org/officeDocument/2006/relationships/notesSlide" Target="../notesSlides/notesSlide37.xml"/><Relationship Id="rId1" Type="http://schemas.openxmlformats.org/officeDocument/2006/relationships/slideLayout" Target="../slideLayouts/slideLayout18.xml"/><Relationship Id="rId6" Type="http://schemas.openxmlformats.org/officeDocument/2006/relationships/hyperlink" Target="https://start.boulder.care/" TargetMode="External"/><Relationship Id="rId5" Type="http://schemas.openxmlformats.org/officeDocument/2006/relationships/hyperlink" Target="https://www.hellobrightline.com/premera?referrer=access" TargetMode="External"/><Relationship Id="rId4" Type="http://schemas.openxmlformats.org/officeDocument/2006/relationships/hyperlink" Target="https://www.premera.com/visitor/mentalhealth" TargetMode="External"/><Relationship Id="rId9" Type="http://schemas.openxmlformats.org/officeDocument/2006/relationships/hyperlink" Target="https://alaska.edu/hr/benefits/health/index.php"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alaska.edu/hr/benefits/health/index.php" TargetMode="External"/><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40.xml.rels><?xml version="1.0" encoding="UTF-8" standalone="yes"?>
<Relationships xmlns="http://schemas.openxmlformats.org/package/2006/relationships"><Relationship Id="rId3" Type="http://schemas.openxmlformats.org/officeDocument/2006/relationships/hyperlink" Target="https://www.premera.com/" TargetMode="External"/><Relationship Id="rId2" Type="http://schemas.openxmlformats.org/officeDocument/2006/relationships/notesSlide" Target="../notesSlides/notesSlide39.xml"/><Relationship Id="rId1" Type="http://schemas.openxmlformats.org/officeDocument/2006/relationships/slideLayout" Target="../slideLayouts/slideLayout18.xml"/><Relationship Id="rId5" Type="http://schemas.openxmlformats.org/officeDocument/2006/relationships/hyperlink" Target="https://alaska.edu/hr/benefits/health/index.php" TargetMode="External"/><Relationship Id="rId4" Type="http://schemas.openxmlformats.org/officeDocument/2006/relationships/hyperlink" Target="https://www.vsp.com/"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alaska.edu/hr/benefits/health/index.php" TargetMode="External"/><Relationship Id="rId2" Type="http://schemas.openxmlformats.org/officeDocument/2006/relationships/notesSlide" Target="../notesSlides/notesSlide40.xml"/><Relationship Id="rId1" Type="http://schemas.openxmlformats.org/officeDocument/2006/relationships/slideLayout" Target="../slideLayouts/slideLayout18.xml"/></Relationships>
</file>

<file path=ppt/slides/_rels/slide42.xml.rels><?xml version="1.0" encoding="UTF-8" standalone="yes"?>
<Relationships xmlns="http://schemas.openxmlformats.org/package/2006/relationships"><Relationship Id="rId3" Type="http://schemas.openxmlformats.org/officeDocument/2006/relationships/hyperlink" Target="https://dynamicforms.ngwebsolutions.com/Submit/Page?form=98439834-39cc-4642-b64b-2ae336a71d63&amp;section=128370&amp;page=151168&amp;token=l7N7HZEZIvbRPwrs0CBsTLyeAFmOCTlR93sF4rVKBWU" TargetMode="External"/><Relationship Id="rId2" Type="http://schemas.openxmlformats.org/officeDocument/2006/relationships/notesSlide" Target="../notesSlides/notesSlide41.xml"/><Relationship Id="rId1" Type="http://schemas.openxmlformats.org/officeDocument/2006/relationships/slideLayout" Target="../slideLayouts/slideLayout18.xml"/><Relationship Id="rId4" Type="http://schemas.openxmlformats.org/officeDocument/2006/relationships/hyperlink" Target="https://alaska.edu/hr/benefits/health/index.php" TargetMode="Externa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8.xml"/></Relationships>
</file>

<file path=ppt/slides/_rels/slide44.xml.rels><?xml version="1.0" encoding="UTF-8" standalone="yes"?>
<Relationships xmlns="http://schemas.openxmlformats.org/package/2006/relationships"><Relationship Id="rId3" Type="http://schemas.openxmlformats.org/officeDocument/2006/relationships/hyperlink" Target="https://alaska.edu/hr/benefits/retirement/pers.php" TargetMode="External"/><Relationship Id="rId7" Type="http://schemas.openxmlformats.org/officeDocument/2006/relationships/hyperlink" Target="https://alaska.edu/hr/benefits/retirement/index.php" TargetMode="External"/><Relationship Id="rId2" Type="http://schemas.openxmlformats.org/officeDocument/2006/relationships/notesSlide" Target="../notesSlides/notesSlide43.xml"/><Relationship Id="rId1" Type="http://schemas.openxmlformats.org/officeDocument/2006/relationships/slideLayout" Target="../slideLayouts/slideLayout18.xml"/><Relationship Id="rId6" Type="http://schemas.openxmlformats.org/officeDocument/2006/relationships/hyperlink" Target="https://alaska.edu/hr/benefits/retirement/ua-plan.php" TargetMode="External"/><Relationship Id="rId5" Type="http://schemas.openxmlformats.org/officeDocument/2006/relationships/hyperlink" Target="https://alaska.edu/hr/benefits/retirement/orp.php" TargetMode="External"/><Relationship Id="rId4" Type="http://schemas.openxmlformats.org/officeDocument/2006/relationships/hyperlink" Target="https://alaska.edu/hr/benefits/retirement/trs.php"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alaska.edu/hr/benefits/retirement/index.php" TargetMode="External"/><Relationship Id="rId2" Type="http://schemas.openxmlformats.org/officeDocument/2006/relationships/notesSlide" Target="../notesSlides/notesSlide44.xml"/><Relationship Id="rId1" Type="http://schemas.openxmlformats.org/officeDocument/2006/relationships/slideLayout" Target="../slideLayouts/slideLayout18.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8.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8.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8.xml"/></Relationships>
</file>

<file path=ppt/slides/_rels/slide49.xml.rels><?xml version="1.0" encoding="UTF-8" standalone="yes"?>
<Relationships xmlns="http://schemas.openxmlformats.org/package/2006/relationships"><Relationship Id="rId3" Type="http://schemas.openxmlformats.org/officeDocument/2006/relationships/hyperlink" Target="https://alaska.edu/hr/benefits/retirement/index.php" TargetMode="External"/><Relationship Id="rId2" Type="http://schemas.openxmlformats.org/officeDocument/2006/relationships/notesSlide" Target="../notesSlides/notesSlide48.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hyperlink" Target="https://www.alaska.edu/nondiscrimination/" TargetMode="External"/><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1.xml.rels><?xml version="1.0" encoding="UTF-8" standalone="yes"?>
<Relationships xmlns="http://schemas.openxmlformats.org/package/2006/relationships"><Relationship Id="rId3" Type="http://schemas.openxmlformats.org/officeDocument/2006/relationships/hyperlink" Target="https://akdrb.empower-retirement.com/participant/#/login?accu=AlaskaWR" TargetMode="External"/><Relationship Id="rId2" Type="http://schemas.openxmlformats.org/officeDocument/2006/relationships/notesSlide" Target="../notesSlides/notesSlide49.xml"/><Relationship Id="rId1" Type="http://schemas.openxmlformats.org/officeDocument/2006/relationships/slideLayout" Target="../slideLayouts/slideLayout18.xml"/></Relationships>
</file>

<file path=ppt/slides/_rels/slide52.xml.rels><?xml version="1.0" encoding="UTF-8" standalone="yes"?>
<Relationships xmlns="http://schemas.openxmlformats.org/package/2006/relationships"><Relationship Id="rId3" Type="http://schemas.openxmlformats.org/officeDocument/2006/relationships/hyperlink" Target="https://alaska.edu/hr/benefits/retirement/index.php" TargetMode="External"/><Relationship Id="rId2" Type="http://schemas.openxmlformats.org/officeDocument/2006/relationships/notesSlide" Target="../notesSlides/notesSlide50.xml"/><Relationship Id="rId1" Type="http://schemas.openxmlformats.org/officeDocument/2006/relationships/slideLayout" Target="../slideLayouts/slideLayout18.xml"/></Relationships>
</file>

<file path=ppt/slides/_rels/slide53.xml.rels><?xml version="1.0" encoding="UTF-8" standalone="yes"?>
<Relationships xmlns="http://schemas.openxmlformats.org/package/2006/relationships"><Relationship Id="rId3" Type="http://schemas.openxmlformats.org/officeDocument/2006/relationships/hyperlink" Target="https://alaska.edu/hr/benefits/retirement/index.php" TargetMode="External"/><Relationship Id="rId2" Type="http://schemas.openxmlformats.org/officeDocument/2006/relationships/notesSlide" Target="../notesSlides/notesSlide51.xml"/><Relationship Id="rId1" Type="http://schemas.openxmlformats.org/officeDocument/2006/relationships/slideLayout" Target="../slideLayouts/slideLayout18.xml"/></Relationships>
</file>

<file path=ppt/slides/_rels/slide54.xml.rels><?xml version="1.0" encoding="UTF-8" standalone="yes"?>
<Relationships xmlns="http://schemas.openxmlformats.org/package/2006/relationships"><Relationship Id="rId3" Type="http://schemas.openxmlformats.org/officeDocument/2006/relationships/hyperlink" Target="https://nb.fidelity.com/public/nbas/accountOpen#/intro-page" TargetMode="External"/><Relationship Id="rId2" Type="http://schemas.openxmlformats.org/officeDocument/2006/relationships/notesSlide" Target="../notesSlides/notesSlide52.xml"/><Relationship Id="rId1" Type="http://schemas.openxmlformats.org/officeDocument/2006/relationships/slideLayout" Target="../slideLayouts/slideLayout18.xml"/><Relationship Id="rId6" Type="http://schemas.openxmlformats.org/officeDocument/2006/relationships/hyperlink" Target="https://www.corebridgefinancial.com/rs" TargetMode="External"/><Relationship Id="rId5" Type="http://schemas.openxmlformats.org/officeDocument/2006/relationships/hyperlink" Target="https://www.tiaa.org/public/" TargetMode="External"/><Relationship Id="rId4" Type="http://schemas.openxmlformats.org/officeDocument/2006/relationships/hyperlink" Target="https://www.lincolnfinancial.com/public/individuals" TargetMode="External"/></Relationships>
</file>

<file path=ppt/slides/_rels/slide55.xml.rels><?xml version="1.0" encoding="UTF-8" standalone="yes"?>
<Relationships xmlns="http://schemas.openxmlformats.org/package/2006/relationships"><Relationship Id="rId3" Type="http://schemas.openxmlformats.org/officeDocument/2006/relationships/hyperlink" Target="https://alaska.edu/hr/benefits/retirement/index.php" TargetMode="External"/><Relationship Id="rId2" Type="http://schemas.openxmlformats.org/officeDocument/2006/relationships/notesSlide" Target="../notesSlides/notesSlide53.xml"/><Relationship Id="rId1" Type="http://schemas.openxmlformats.org/officeDocument/2006/relationships/slideLayout" Target="../slideLayouts/slideLayout18.xml"/></Relationships>
</file>

<file path=ppt/slides/_rels/slide56.xml.rels><?xml version="1.0" encoding="UTF-8" standalone="yes"?>
<Relationships xmlns="http://schemas.openxmlformats.org/package/2006/relationships"><Relationship Id="rId3" Type="http://schemas.openxmlformats.org/officeDocument/2006/relationships/hyperlink" Target="https://planwithease.beready2retire.com/?TAM_OP=login" TargetMode="External"/><Relationship Id="rId2" Type="http://schemas.openxmlformats.org/officeDocument/2006/relationships/notesSlide" Target="../notesSlides/notesSlide54.xml"/><Relationship Id="rId1" Type="http://schemas.openxmlformats.org/officeDocument/2006/relationships/slideLayout" Target="../slideLayouts/slideLayout18.xml"/><Relationship Id="rId4" Type="http://schemas.openxmlformats.org/officeDocument/2006/relationships/hyperlink" Target="https://alaska.edu/hr/benefits/retirement/index.php" TargetMode="External"/></Relationships>
</file>

<file path=ppt/slides/_rels/slide57.xml.rels><?xml version="1.0" encoding="UTF-8" standalone="yes"?>
<Relationships xmlns="http://schemas.openxmlformats.org/package/2006/relationships"><Relationship Id="rId3" Type="http://schemas.openxmlformats.org/officeDocument/2006/relationships/hyperlink" Target="https://alaska.edu/hr/benefits/retirement/index.php" TargetMode="External"/><Relationship Id="rId2" Type="http://schemas.openxmlformats.org/officeDocument/2006/relationships/notesSlide" Target="../notesSlides/notesSlide55.xml"/><Relationship Id="rId1" Type="http://schemas.openxmlformats.org/officeDocument/2006/relationships/slideLayout" Target="../slideLayouts/slideLayout18.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8.xml"/></Relationships>
</file>

<file path=ppt/slides/_rels/slide59.xml.rels><?xml version="1.0" encoding="UTF-8" standalone="yes"?>
<Relationships xmlns="http://schemas.openxmlformats.org/package/2006/relationships"><Relationship Id="rId3" Type="http://schemas.openxmlformats.org/officeDocument/2006/relationships/hyperlink" Target="https://alaska.edu/hr/benefits/leave/index.php" TargetMode="External"/><Relationship Id="rId2" Type="http://schemas.openxmlformats.org/officeDocument/2006/relationships/notesSlide" Target="../notesSlides/notesSlide57.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hyperlink" Target="https://service.alaska.edu/TDClient/39/Portal/Requests/ServiceCatalog?CategoryID=82" TargetMode="External"/><Relationship Id="rId7" Type="http://schemas.openxmlformats.org/officeDocument/2006/relationships/hyperlink" Target="https://service.alaska.edu/TDClient/39/Portal/KB/?CategoryID=87" TargetMode="External"/><Relationship Id="rId2" Type="http://schemas.openxmlformats.org/officeDocument/2006/relationships/notesSlide" Target="../notesSlides/notesSlide6.xml"/><Relationship Id="rId1" Type="http://schemas.openxmlformats.org/officeDocument/2006/relationships/slideLayout" Target="../slideLayouts/slideLayout18.xml"/><Relationship Id="rId6" Type="http://schemas.openxmlformats.org/officeDocument/2006/relationships/hyperlink" Target="https://alaska.edu/hr/contact.php" TargetMode="External"/><Relationship Id="rId5" Type="http://schemas.openxmlformats.org/officeDocument/2006/relationships/hyperlink" Target="mailto:ua-hr@alaska.edu" TargetMode="External"/><Relationship Id="rId4" Type="http://schemas.openxmlformats.org/officeDocument/2006/relationships/hyperlink" Target="https://alaska.edu/hr/index.php" TargetMode="External"/></Relationships>
</file>

<file path=ppt/slides/_rels/slide60.xml.rels><?xml version="1.0" encoding="UTF-8" standalone="yes"?>
<Relationships xmlns="http://schemas.openxmlformats.org/package/2006/relationships"><Relationship Id="rId3" Type="http://schemas.openxmlformats.org/officeDocument/2006/relationships/hyperlink" Target="https://alaska.edu/hr/benefits/leave/index.php" TargetMode="External"/><Relationship Id="rId2" Type="http://schemas.openxmlformats.org/officeDocument/2006/relationships/notesSlide" Target="../notesSlides/notesSlide58.xml"/><Relationship Id="rId1" Type="http://schemas.openxmlformats.org/officeDocument/2006/relationships/slideLayout" Target="../slideLayouts/slideLayout18.xml"/></Relationships>
</file>

<file path=ppt/slides/_rels/slide61.xml.rels><?xml version="1.0" encoding="UTF-8" standalone="yes"?>
<Relationships xmlns="http://schemas.openxmlformats.org/package/2006/relationships"><Relationship Id="rId3" Type="http://schemas.openxmlformats.org/officeDocument/2006/relationships/hyperlink" Target="https://alaska.edu/hr/benefits/leave/index.php" TargetMode="External"/><Relationship Id="rId2" Type="http://schemas.openxmlformats.org/officeDocument/2006/relationships/notesSlide" Target="../notesSlides/notesSlide59.xml"/><Relationship Id="rId1" Type="http://schemas.openxmlformats.org/officeDocument/2006/relationships/slideLayout" Target="../slideLayouts/slideLayout18.xml"/></Relationships>
</file>

<file path=ppt/slides/_rels/slide62.xml.rels><?xml version="1.0" encoding="UTF-8" standalone="yes"?>
<Relationships xmlns="http://schemas.openxmlformats.org/package/2006/relationships"><Relationship Id="rId3" Type="http://schemas.openxmlformats.org/officeDocument/2006/relationships/hyperlink" Target="https://alaska.edu/hr/benefits/leave/annual-leave.php" TargetMode="External"/><Relationship Id="rId2" Type="http://schemas.openxmlformats.org/officeDocument/2006/relationships/notesSlide" Target="../notesSlides/notesSlide60.xml"/><Relationship Id="rId1" Type="http://schemas.openxmlformats.org/officeDocument/2006/relationships/slideLayout" Target="../slideLayouts/slideLayout18.xml"/><Relationship Id="rId5" Type="http://schemas.openxmlformats.org/officeDocument/2006/relationships/hyperlink" Target="https://alaska.edu/hr/benefits/leave/faculty.php" TargetMode="External"/><Relationship Id="rId4" Type="http://schemas.openxmlformats.org/officeDocument/2006/relationships/hyperlink" Target="https://alaska.edu/hr/benefits/leave/sick.php" TargetMode="External"/></Relationships>
</file>

<file path=ppt/slides/_rels/slide63.xml.rels><?xml version="1.0" encoding="UTF-8" standalone="yes"?>
<Relationships xmlns="http://schemas.openxmlformats.org/package/2006/relationships"><Relationship Id="rId3" Type="http://schemas.openxmlformats.org/officeDocument/2006/relationships/hyperlink" Target="mailto:ua-benefits@alaska.edu" TargetMode="External"/><Relationship Id="rId2" Type="http://schemas.openxmlformats.org/officeDocument/2006/relationships/notesSlide" Target="../notesSlides/notesSlide61.xml"/><Relationship Id="rId1" Type="http://schemas.openxmlformats.org/officeDocument/2006/relationships/slideLayout" Target="../slideLayouts/slideLayout18.xml"/><Relationship Id="rId4" Type="http://schemas.openxmlformats.org/officeDocument/2006/relationships/hyperlink" Target="https://alaska.edu/hr/benefits/leave/index.php" TargetMode="External"/></Relationships>
</file>

<file path=ppt/slides/_rels/slide64.xml.rels><?xml version="1.0" encoding="UTF-8" standalone="yes"?>
<Relationships xmlns="http://schemas.openxmlformats.org/package/2006/relationships"><Relationship Id="rId3" Type="http://schemas.openxmlformats.org/officeDocument/2006/relationships/hyperlink" Target="https://alaska.edu/hr/benefits/leave/index.php" TargetMode="External"/><Relationship Id="rId2" Type="http://schemas.openxmlformats.org/officeDocument/2006/relationships/notesSlide" Target="../notesSlides/notesSlide62.xml"/><Relationship Id="rId1" Type="http://schemas.openxmlformats.org/officeDocument/2006/relationships/slideLayout" Target="../slideLayouts/slideLayout18.xml"/></Relationships>
</file>

<file path=ppt/slides/_rels/slide65.xml.rels><?xml version="1.0" encoding="UTF-8" standalone="yes"?>
<Relationships xmlns="http://schemas.openxmlformats.org/package/2006/relationships"><Relationship Id="rId3" Type="http://schemas.openxmlformats.org/officeDocument/2006/relationships/hyperlink" Target="https://services.unum.com/_fwLogin/fw_default.aspx?ReturnURL=http://services.unum.com/&amp;" TargetMode="External"/><Relationship Id="rId2" Type="http://schemas.openxmlformats.org/officeDocument/2006/relationships/notesSlide" Target="../notesSlides/notesSlide63.xml"/><Relationship Id="rId1" Type="http://schemas.openxmlformats.org/officeDocument/2006/relationships/slideLayout" Target="../slideLayouts/slideLayout18.xml"/><Relationship Id="rId4" Type="http://schemas.openxmlformats.org/officeDocument/2006/relationships/hyperlink" Target="https://alaska.edu/hr/benefits/leave/index.php" TargetMode="External"/></Relationships>
</file>

<file path=ppt/slides/_rels/slide66.xml.rels><?xml version="1.0" encoding="UTF-8" standalone="yes"?>
<Relationships xmlns="http://schemas.openxmlformats.org/package/2006/relationships"><Relationship Id="rId3" Type="http://schemas.openxmlformats.org/officeDocument/2006/relationships/hyperlink" Target="https://alaska.edu/hr/benefits/leave/index.php" TargetMode="External"/><Relationship Id="rId2" Type="http://schemas.openxmlformats.org/officeDocument/2006/relationships/notesSlide" Target="../notesSlides/notesSlide64.xml"/><Relationship Id="rId1" Type="http://schemas.openxmlformats.org/officeDocument/2006/relationships/slideLayout" Target="../slideLayouts/slideLayout4.xml"/></Relationships>
</file>

<file path=ppt/slides/_rels/slide67.xml.rels><?xml version="1.0" encoding="UTF-8" standalone="yes"?>
<Relationships xmlns="http://schemas.openxmlformats.org/package/2006/relationships"><Relationship Id="rId2" Type="http://schemas.openxmlformats.org/officeDocument/2006/relationships/hyperlink" Target="https://alaska.edu/hr/benefits/leave/index.php" TargetMode="External"/><Relationship Id="rId1" Type="http://schemas.openxmlformats.org/officeDocument/2006/relationships/slideLayout" Target="../slideLayouts/slideLayout18.xml"/></Relationships>
</file>

<file path=ppt/slides/_rels/slide68.xml.rels><?xml version="1.0" encoding="UTF-8" standalone="yes"?>
<Relationships xmlns="http://schemas.openxmlformats.org/package/2006/relationships"><Relationship Id="rId3" Type="http://schemas.openxmlformats.org/officeDocument/2006/relationships/hyperlink" Target="https://alaska.edu/hr/benefits/leave/index.php" TargetMode="External"/><Relationship Id="rId2" Type="http://schemas.openxmlformats.org/officeDocument/2006/relationships/notesSlide" Target="../notesSlides/notesSlide65.xml"/><Relationship Id="rId1" Type="http://schemas.openxmlformats.org/officeDocument/2006/relationships/slideLayout" Target="../slideLayouts/slideLayout18.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1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0.xml.rels><?xml version="1.0" encoding="UTF-8" standalone="yes"?>
<Relationships xmlns="http://schemas.openxmlformats.org/package/2006/relationships"><Relationship Id="rId3" Type="http://schemas.openxmlformats.org/officeDocument/2006/relationships/hyperlink" Target="https://dynamicforms.ngwebsolutions.com/Submit/Page?form=5d7731f2-070b-4b95-8b32-f433fe685707&amp;page=107467&amp;token=QJZtSI5kWhWq5SjrQVGadcxdPDBdDgmr0jCZpgXMheQ" TargetMode="External"/><Relationship Id="rId2" Type="http://schemas.openxmlformats.org/officeDocument/2006/relationships/notesSlide" Target="../notesSlides/notesSlide67.xml"/><Relationship Id="rId1" Type="http://schemas.openxmlformats.org/officeDocument/2006/relationships/slideLayout" Target="../slideLayouts/slideLayout18.xml"/><Relationship Id="rId4" Type="http://schemas.openxmlformats.org/officeDocument/2006/relationships/hyperlink" Target="https://alaska.edu/hr/benefits/insurance/index.php" TargetMode="External"/></Relationships>
</file>

<file path=ppt/slides/_rels/slide71.xml.rels><?xml version="1.0" encoding="UTF-8" standalone="yes"?>
<Relationships xmlns="http://schemas.openxmlformats.org/package/2006/relationships"><Relationship Id="rId3" Type="http://schemas.openxmlformats.org/officeDocument/2006/relationships/hyperlink" Target="https://dynamicforms.ngwebsolutions.com/Submit/Page?form=c277314f-aeaa-4e2b-9211-c168e0e64bd4&amp;page=107467&amp;token=hoPPL-pXOSossf3j63ratF8qX4ZrgZWvHcFpPKqq6Q8" TargetMode="External"/><Relationship Id="rId2" Type="http://schemas.openxmlformats.org/officeDocument/2006/relationships/notesSlide" Target="../notesSlides/notesSlide68.xml"/><Relationship Id="rId1" Type="http://schemas.openxmlformats.org/officeDocument/2006/relationships/slideLayout" Target="../slideLayouts/slideLayout18.xml"/><Relationship Id="rId4" Type="http://schemas.openxmlformats.org/officeDocument/2006/relationships/hyperlink" Target="https://alaska.edu/hr/benefits/insurance/index.php" TargetMode="External"/></Relationships>
</file>

<file path=ppt/slides/_rels/slide72.xml.rels><?xml version="1.0" encoding="UTF-8" standalone="yes"?>
<Relationships xmlns="http://schemas.openxmlformats.org/package/2006/relationships"><Relationship Id="rId3" Type="http://schemas.openxmlformats.org/officeDocument/2006/relationships/hyperlink" Target="https://www.alaska.edu/risksafety/insurance/" TargetMode="External"/><Relationship Id="rId2" Type="http://schemas.openxmlformats.org/officeDocument/2006/relationships/notesSlide" Target="../notesSlides/notesSlide69.xml"/><Relationship Id="rId1" Type="http://schemas.openxmlformats.org/officeDocument/2006/relationships/slideLayout" Target="../slideLayouts/slideLayout18.xml"/><Relationship Id="rId4" Type="http://schemas.openxmlformats.org/officeDocument/2006/relationships/hyperlink" Target="https://live.origamirisk.com/Origami/incidententry/Welcome" TargetMode="Externa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8.xml"/></Relationships>
</file>

<file path=ppt/slides/_rels/slide74.xml.rels><?xml version="1.0" encoding="UTF-8" standalone="yes"?>
<Relationships xmlns="http://schemas.openxmlformats.org/package/2006/relationships"><Relationship Id="rId3" Type="http://schemas.openxmlformats.org/officeDocument/2006/relationships/hyperlink" Target="https://alaska.edu/hr/benefits/education/tuition-waiver.php" TargetMode="External"/><Relationship Id="rId2" Type="http://schemas.openxmlformats.org/officeDocument/2006/relationships/notesSlide" Target="../notesSlides/notesSlide71.xml"/><Relationship Id="rId1" Type="http://schemas.openxmlformats.org/officeDocument/2006/relationships/slideLayout" Target="../slideLayouts/slideLayout18.xml"/><Relationship Id="rId5" Type="http://schemas.openxmlformats.org/officeDocument/2006/relationships/hyperlink" Target="https://alaska.edu/hr/benefits/education/index.php" TargetMode="External"/><Relationship Id="rId4" Type="http://schemas.openxmlformats.org/officeDocument/2006/relationships/hyperlink" Target="https://alaska.edu/hr/benefits/education/alaska529.php" TargetMode="External"/></Relationships>
</file>

<file path=ppt/slides/_rels/slide75.xml.rels><?xml version="1.0" encoding="UTF-8" standalone="yes"?>
<Relationships xmlns="http://schemas.openxmlformats.org/package/2006/relationships"><Relationship Id="rId3" Type="http://schemas.openxmlformats.org/officeDocument/2006/relationships/hyperlink" Target="https://alaska.edu/hr/benefits/education/index.php" TargetMode="External"/><Relationship Id="rId2" Type="http://schemas.openxmlformats.org/officeDocument/2006/relationships/hyperlink" Target="https://www.alaska.edu/bor/policy/04.04-Faculty.pdf" TargetMode="External"/><Relationship Id="rId1" Type="http://schemas.openxmlformats.org/officeDocument/2006/relationships/slideLayout" Target="../slideLayouts/slideLayout18.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8.xml"/></Relationships>
</file>

<file path=ppt/slides/_rels/slide77.xml.rels><?xml version="1.0" encoding="UTF-8" standalone="yes"?>
<Relationships xmlns="http://schemas.openxmlformats.org/package/2006/relationships"><Relationship Id="rId3" Type="http://schemas.openxmlformats.org/officeDocument/2006/relationships/hyperlink" Target="https://alaska.edu/hr/benefits/support/employee-assistance.php" TargetMode="External"/><Relationship Id="rId2" Type="http://schemas.openxmlformats.org/officeDocument/2006/relationships/notesSlide" Target="../notesSlides/notesSlide73.xml"/><Relationship Id="rId1" Type="http://schemas.openxmlformats.org/officeDocument/2006/relationships/slideLayout" Target="../slideLayouts/slideLayout18.xml"/><Relationship Id="rId5" Type="http://schemas.openxmlformats.org/officeDocument/2006/relationships/hyperlink" Target="https://alaska.edu/hr/benefits/support/index.php" TargetMode="External"/><Relationship Id="rId4" Type="http://schemas.openxmlformats.org/officeDocument/2006/relationships/hyperlink" Target="https://www.guidanceresources.com/groWeb/login/login.xhtml" TargetMode="External"/></Relationships>
</file>

<file path=ppt/slides/_rels/slide78.xml.rels><?xml version="1.0" encoding="UTF-8" standalone="yes"?>
<Relationships xmlns="http://schemas.openxmlformats.org/package/2006/relationships"><Relationship Id="rId3" Type="http://schemas.openxmlformats.org/officeDocument/2006/relationships/hyperlink" Target="https://alaska.edu/hr/benefits/support/lifeworks.php" TargetMode="External"/><Relationship Id="rId2" Type="http://schemas.openxmlformats.org/officeDocument/2006/relationships/notesSlide" Target="../notesSlides/notesSlide74.xml"/><Relationship Id="rId1" Type="http://schemas.openxmlformats.org/officeDocument/2006/relationships/slideLayout" Target="../slideLayouts/slideLayout18.xml"/><Relationship Id="rId4" Type="http://schemas.openxmlformats.org/officeDocument/2006/relationships/hyperlink" Target="https://alaska.edu/hr/benefits/support/index.php" TargetMode="Externa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hyperlink" Target="https://alaska.edu/hr/benefits/" TargetMode="External"/><Relationship Id="rId2" Type="http://schemas.openxmlformats.org/officeDocument/2006/relationships/notesSlide" Target="../notesSlides/notesSlide8.xml"/><Relationship Id="rId1" Type="http://schemas.openxmlformats.org/officeDocument/2006/relationships/slideLayout" Target="../slideLayouts/slideLayout18.xml"/><Relationship Id="rId4" Type="http://schemas.openxmlformats.org/officeDocument/2006/relationships/hyperlink" Target="mailto:ua-benefits@alaska.edu" TargetMode="External"/></Relationships>
</file>

<file path=ppt/slides/_rels/slide80.xml.rels><?xml version="1.0" encoding="UTF-8" standalone="yes"?>
<Relationships xmlns="http://schemas.openxmlformats.org/package/2006/relationships"><Relationship Id="rId3" Type="http://schemas.openxmlformats.org/officeDocument/2006/relationships/hyperlink" Target="mailto:ua-benefits@alaska.edu" TargetMode="External"/><Relationship Id="rId2" Type="http://schemas.openxmlformats.org/officeDocument/2006/relationships/notesSlide" Target="../notesSlides/notesSlide75.xml"/><Relationship Id="rId1" Type="http://schemas.openxmlformats.org/officeDocument/2006/relationships/slideLayout" Target="../slideLayouts/slideLayout18.xml"/></Relationships>
</file>

<file path=ppt/slides/_rels/slide81.xml.rels><?xml version="1.0" encoding="UTF-8" standalone="yes"?>
<Relationships xmlns="http://schemas.openxmlformats.org/package/2006/relationships"><Relationship Id="rId3" Type="http://schemas.openxmlformats.org/officeDocument/2006/relationships/hyperlink" Target="https://nextgensso.com/sp/startSSO.ping?PartnerIdpId=urn:mace:incommon:alaska.edu&amp;TargetResource=https%3a%2f%2fdynamicforms.ngwebsolutions.com%2fSubmit%2fStart%2f1da456d6-7e3e-4a09-8f1b-9c6bdc49a1d2" TargetMode="External"/><Relationship Id="rId2" Type="http://schemas.openxmlformats.org/officeDocument/2006/relationships/notesSlide" Target="../notesSlides/notesSlide76.xml"/><Relationship Id="rId1" Type="http://schemas.openxmlformats.org/officeDocument/2006/relationships/slideLayout" Target="../slideLayouts/slideLayout18.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4.xml.rels><?xml version="1.0" encoding="UTF-8" standalone="yes"?>
<Relationships xmlns="http://schemas.openxmlformats.org/package/2006/relationships"><Relationship Id="rId3" Type="http://schemas.openxmlformats.org/officeDocument/2006/relationships/hyperlink" Target="https://dynamicforms.ngwebsolutions.com/Submit/Page?form=fbc9144a-75c8-4055-8025-e7da34dc9088&amp;page=107467&amp;token=CUY2vzqn2gxpQG6j6Sdarv03BQTO778Av6qd69SvZuw" TargetMode="External"/><Relationship Id="rId2" Type="http://schemas.openxmlformats.org/officeDocument/2006/relationships/hyperlink" Target="https://nextgensso.com/sp/startSSO.ping?PartnerIdpId=urn:mace:incommon:alaska.edu&amp;TargetResource=https%3a%2f%2fdynamicforms.ngwebsolutions.com%2fSubmit%2fStart%2f1da456d6-7e3e-4a09-8f1b-9c6bdc49a1d2" TargetMode="External"/><Relationship Id="rId1" Type="http://schemas.openxmlformats.org/officeDocument/2006/relationships/slideLayout" Target="../slideLayouts/slideLayout18.xml"/><Relationship Id="rId5" Type="http://schemas.openxmlformats.org/officeDocument/2006/relationships/hyperlink" Target="https://www.alaska.edu/hr/benefits/support/benefitsoverview.php" TargetMode="External"/><Relationship Id="rId4" Type="http://schemas.openxmlformats.org/officeDocument/2006/relationships/hyperlink" Target="https://www.alaska.edu/uaonline/" TargetMode="External"/></Relationships>
</file>

<file path=ppt/slides/_rels/slide85.xml.rels><?xml version="1.0" encoding="UTF-8" standalone="yes"?>
<Relationships xmlns="http://schemas.openxmlformats.org/package/2006/relationships"><Relationship Id="rId3" Type="http://schemas.openxmlformats.org/officeDocument/2006/relationships/hyperlink" Target="mailto:ua-benefits@alaska.edu" TargetMode="External"/><Relationship Id="rId2" Type="http://schemas.openxmlformats.org/officeDocument/2006/relationships/notesSlide" Target="../notesSlides/notesSlide77.xml"/><Relationship Id="rId1" Type="http://schemas.openxmlformats.org/officeDocument/2006/relationships/slideLayout" Target="../slideLayouts/slideLayout18.xml"/></Relationships>
</file>

<file path=ppt/slides/_rels/slide86.xml.rels><?xml version="1.0" encoding="UTF-8" standalone="yes"?>
<Relationships xmlns="http://schemas.openxmlformats.org/package/2006/relationships"><Relationship Id="rId3" Type="http://schemas.openxmlformats.org/officeDocument/2006/relationships/hyperlink" Target="https://nextgensso.com/sp/startSSO.ping?PartnerIdpId=urn:mace:incommon:alaska.edu&amp;TargetResource=https%3a%2f%2fdynamicforms.ngwebsolutions.com%2fSubmit%2fStart%2f1da456d6-7e3e-4a09-8f1b-9c6bdc49a1d2" TargetMode="External"/><Relationship Id="rId7" Type="http://schemas.openxmlformats.org/officeDocument/2006/relationships/image" Target="../media/image3.png"/><Relationship Id="rId2" Type="http://schemas.openxmlformats.org/officeDocument/2006/relationships/notesSlide" Target="../notesSlides/notesSlide78.xml"/><Relationship Id="rId1" Type="http://schemas.openxmlformats.org/officeDocument/2006/relationships/slideLayout" Target="../slideLayouts/slideLayout18.xml"/><Relationship Id="rId6" Type="http://schemas.openxmlformats.org/officeDocument/2006/relationships/hyperlink" Target="myua.alaska.edu" TargetMode="External"/><Relationship Id="rId5" Type="http://schemas.openxmlformats.org/officeDocument/2006/relationships/hyperlink" Target="https://www.alaska.edu/uaonline/" TargetMode="External"/><Relationship Id="rId4" Type="http://schemas.openxmlformats.org/officeDocument/2006/relationships/hyperlink" Target="https://dynamicforms.ngwebsolutions.com/Submit/Page?form=fbc9144a-75c8-4055-8025-e7da34dc9088&amp;page=107467&amp;token=CUY2vzqn2gxpQG6j6Sdarv03BQTO778Av6qd69SvZuw" TargetMode="Externa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3" Type="http://schemas.openxmlformats.org/officeDocument/2006/relationships/hyperlink" Target="https://www.alaska.edu/myua/" TargetMode="External"/><Relationship Id="rId2" Type="http://schemas.openxmlformats.org/officeDocument/2006/relationships/notesSlide" Target="../notesSlides/notesSlide9.xml"/><Relationship Id="rId1" Type="http://schemas.openxmlformats.org/officeDocument/2006/relationships/slideLayout" Target="../slideLayouts/slideLayout18.xml"/><Relationship Id="rId4" Type="http://schemas.openxmlformats.org/officeDocument/2006/relationships/hyperlink" Target="https://www.alaska.edu/uaonlin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
          <p:cNvSpPr txBox="1">
            <a:spLocks noGrp="1"/>
          </p:cNvSpPr>
          <p:nvPr>
            <p:ph type="title" idx="4294967295"/>
          </p:nvPr>
        </p:nvSpPr>
        <p:spPr>
          <a:xfrm>
            <a:off x="1042195" y="690201"/>
            <a:ext cx="7059613" cy="3086799"/>
          </a:xfrm>
          <a:prstGeom prst="rect">
            <a:avLst/>
          </a:prstGeom>
          <a:noFill/>
          <a:ln>
            <a:noFill/>
          </a:ln>
        </p:spPr>
        <p:txBody>
          <a:bodyPr spcFirstLastPara="1" vert="horz" wrap="square" lIns="91425" tIns="45700" rIns="91425" bIns="45700" rtlCol="0" anchor="t" anchorCtr="0">
            <a:noAutofit/>
          </a:bodyPr>
          <a:lstStyle/>
          <a:p>
            <a:pPr>
              <a:lnSpc>
                <a:spcPct val="100000"/>
              </a:lnSpc>
              <a:spcBef>
                <a:spcPts val="0"/>
              </a:spcBef>
              <a:buClr>
                <a:schemeClr val="lt1"/>
              </a:buClr>
              <a:buSzPts val="3600"/>
            </a:pPr>
            <a:r>
              <a:rPr lang="en-US" sz="6000" dirty="0">
                <a:ln w="0"/>
                <a:solidFill>
                  <a:schemeClr val="tx1"/>
                </a:solidFill>
                <a:effectLst>
                  <a:outerShdw blurRad="38100" dist="19050" dir="2700000" algn="tl" rotWithShape="0">
                    <a:schemeClr val="dk1">
                      <a:alpha val="40000"/>
                    </a:schemeClr>
                  </a:outerShdw>
                </a:effectLst>
              </a:rPr>
              <a:t>Welcome to University of Alaska!</a:t>
            </a:r>
            <a:br>
              <a:rPr lang="en-US" sz="6000" dirty="0">
                <a:ln w="0"/>
                <a:solidFill>
                  <a:schemeClr val="tx1"/>
                </a:solidFill>
                <a:effectLst>
                  <a:outerShdw blurRad="38100" dist="19050" dir="2700000" algn="tl" rotWithShape="0">
                    <a:schemeClr val="dk1">
                      <a:alpha val="40000"/>
                    </a:schemeClr>
                  </a:outerShdw>
                </a:effectLst>
              </a:rPr>
            </a:br>
            <a:br>
              <a:rPr lang="en-US" dirty="0">
                <a:ln w="0"/>
                <a:solidFill>
                  <a:schemeClr val="tx1"/>
                </a:solidFill>
                <a:effectLst>
                  <a:outerShdw blurRad="38100" dist="19050" dir="2700000" algn="tl" rotWithShape="0">
                    <a:schemeClr val="dk1">
                      <a:alpha val="40000"/>
                    </a:schemeClr>
                  </a:outerShdw>
                </a:effectLst>
              </a:rPr>
            </a:br>
            <a:r>
              <a:rPr lang="en-US" dirty="0">
                <a:ln w="0"/>
                <a:solidFill>
                  <a:schemeClr val="tx1"/>
                </a:solidFill>
                <a:effectLst>
                  <a:outerShdw blurRad="38100" dist="19050" dir="2700000" algn="tl" rotWithShape="0">
                    <a:schemeClr val="dk1">
                      <a:alpha val="40000"/>
                    </a:schemeClr>
                  </a:outerShdw>
                </a:effectLst>
              </a:rPr>
              <a:t>Benefits Overview</a:t>
            </a:r>
            <a:endParaRPr sz="3600" dirty="0">
              <a:ln w="0"/>
              <a:solidFill>
                <a:schemeClr val="tx1"/>
              </a:solidFill>
              <a:effectLst>
                <a:outerShdw blurRad="38100" dist="19050" dir="2700000" algn="tl" rotWithShape="0">
                  <a:schemeClr val="dk1">
                    <a:alpha val="40000"/>
                  </a:schemeClr>
                </a:outerShdw>
              </a:effectLst>
            </a:endParaRPr>
          </a:p>
        </p:txBody>
      </p:sp>
      <p:sp>
        <p:nvSpPr>
          <p:cNvPr id="98" name="Google Shape;98;p1"/>
          <p:cNvSpPr txBox="1"/>
          <p:nvPr/>
        </p:nvSpPr>
        <p:spPr>
          <a:xfrm>
            <a:off x="2159002" y="2048933"/>
            <a:ext cx="184731" cy="369332"/>
          </a:xfrm>
          <a:prstGeom prst="rect">
            <a:avLst/>
          </a:prstGeom>
          <a:noFill/>
          <a:ln>
            <a:noFill/>
          </a:ln>
        </p:spPr>
        <p:txBody>
          <a:bodyPr spcFirstLastPara="1" wrap="square" lIns="91425" tIns="45700" rIns="91425" bIns="45700" anchor="t" anchorCtr="0">
            <a:spAutoFit/>
          </a:bodyPr>
          <a:lstStyle/>
          <a:p>
            <a:endParaRPr dirty="0">
              <a:solidFill>
                <a:schemeClr val="dk1"/>
              </a:solidFill>
              <a:latin typeface="Calibri"/>
              <a:ea typeface="Calibri"/>
              <a:cs typeface="Calibri"/>
              <a:sym typeface="Calibri"/>
            </a:endParaRPr>
          </a:p>
        </p:txBody>
      </p:sp>
      <p:pic>
        <p:nvPicPr>
          <p:cNvPr id="1026" name="Picture 2" descr="https://alaska.edu/opa/files/color.jpg">
            <a:extLst>
              <a:ext uri="{FF2B5EF4-FFF2-40B4-BE49-F238E27FC236}">
                <a16:creationId xmlns:a16="http://schemas.microsoft.com/office/drawing/2014/main" id="{F3D7F507-4FB1-4F6C-8D41-8AB4EE08CEF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99287" y="4950312"/>
            <a:ext cx="2142092" cy="1572727"/>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411592BF-AFAC-4241-B00A-47A1EB63CB48}"/>
              </a:ext>
            </a:extLst>
          </p:cNvPr>
          <p:cNvSpPr/>
          <p:nvPr/>
        </p:nvSpPr>
        <p:spPr>
          <a:xfrm>
            <a:off x="402621" y="5630485"/>
            <a:ext cx="4572000" cy="892552"/>
          </a:xfrm>
          <a:prstGeom prst="rect">
            <a:avLst/>
          </a:prstGeom>
        </p:spPr>
        <p:txBody>
          <a:bodyPr>
            <a:spAutoFit/>
          </a:bodyPr>
          <a:lstStyle/>
          <a:p>
            <a:r>
              <a:rPr lang="en-US" dirty="0">
                <a:ln w="0"/>
                <a:effectLst>
                  <a:outerShdw blurRad="38100" dist="19050" dir="2700000" algn="tl" rotWithShape="0">
                    <a:schemeClr val="dk1">
                      <a:alpha val="40000"/>
                    </a:schemeClr>
                  </a:outerShdw>
                </a:effectLst>
              </a:rPr>
              <a:t>UA Office of Human Resources</a:t>
            </a:r>
            <a:br>
              <a:rPr lang="en-US" dirty="0">
                <a:ln w="0"/>
                <a:effectLst>
                  <a:outerShdw blurRad="38100" dist="19050" dir="2700000" algn="tl" rotWithShape="0">
                    <a:schemeClr val="dk1">
                      <a:alpha val="40000"/>
                    </a:schemeClr>
                  </a:outerShdw>
                </a:effectLst>
              </a:rPr>
            </a:br>
            <a:r>
              <a:rPr lang="en-US" dirty="0">
                <a:ln w="0"/>
                <a:effectLst>
                  <a:outerShdw blurRad="38100" dist="19050" dir="2700000" algn="tl" rotWithShape="0">
                    <a:schemeClr val="dk1">
                      <a:alpha val="40000"/>
                    </a:schemeClr>
                  </a:outerShdw>
                </a:effectLst>
              </a:rPr>
              <a:t>(907) 450-8200</a:t>
            </a:r>
            <a:br>
              <a:rPr lang="en-US" sz="1600" dirty="0">
                <a:ln w="0"/>
                <a:effectLst>
                  <a:outerShdw blurRad="38100" dist="19050" dir="2700000" algn="tl" rotWithShape="0">
                    <a:schemeClr val="dk1">
                      <a:alpha val="40000"/>
                    </a:schemeClr>
                  </a:outerShdw>
                </a:effectLst>
              </a:rPr>
            </a:br>
            <a:r>
              <a:rPr lang="en-US" sz="1600" dirty="0">
                <a:ln w="0"/>
                <a:effectLst>
                  <a:outerShdw blurRad="38100" dist="19050" dir="2700000" algn="tl" rotWithShape="0">
                    <a:schemeClr val="dk1">
                      <a:alpha val="40000"/>
                    </a:schemeClr>
                  </a:outerShdw>
                </a:effectLst>
                <a:hlinkClick r:id="rId4"/>
              </a:rPr>
              <a:t>ua-hr@alaska.edu</a:t>
            </a:r>
            <a:r>
              <a:rPr lang="en-US" sz="1600" dirty="0">
                <a:ln w="0"/>
                <a:effectLst>
                  <a:outerShdw blurRad="38100" dist="19050" dir="2700000" algn="tl" rotWithShape="0">
                    <a:schemeClr val="dk1">
                      <a:alpha val="40000"/>
                    </a:schemeClr>
                  </a:outerShdw>
                </a:effectLst>
              </a:rPr>
              <a:t> | </a:t>
            </a:r>
            <a:r>
              <a:rPr lang="en-US" sz="1600" dirty="0">
                <a:ln w="0"/>
                <a:effectLst>
                  <a:outerShdw blurRad="38100" dist="19050" dir="2700000" algn="tl" rotWithShape="0">
                    <a:schemeClr val="dk1">
                      <a:alpha val="40000"/>
                    </a:schemeClr>
                  </a:outerShdw>
                </a:effectLst>
                <a:hlinkClick r:id="rId5"/>
              </a:rPr>
              <a:t>ua-benefits@alaska.edu</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
          <p:cNvSpPr txBox="1">
            <a:spLocks noGrp="1"/>
          </p:cNvSpPr>
          <p:nvPr>
            <p:ph type="title" idx="4294967295"/>
          </p:nvPr>
        </p:nvSpPr>
        <p:spPr>
          <a:xfrm>
            <a:off x="1013467" y="761548"/>
            <a:ext cx="7117069" cy="731837"/>
          </a:xfrm>
          <a:prstGeom prst="rect">
            <a:avLst/>
          </a:prstGeom>
          <a:noFill/>
          <a:ln>
            <a:noFill/>
          </a:ln>
        </p:spPr>
        <p:txBody>
          <a:bodyPr spcFirstLastPara="1" vert="horz" wrap="square" lIns="91425" tIns="45700" rIns="91425" bIns="45700" rtlCol="0" anchor="t" anchorCtr="0">
            <a:noAutofit/>
          </a:bodyPr>
          <a:lstStyle/>
          <a:p>
            <a:pPr algn="ctr">
              <a:lnSpc>
                <a:spcPct val="100000"/>
              </a:lnSpc>
              <a:spcBef>
                <a:spcPts val="0"/>
              </a:spcBef>
              <a:buClr>
                <a:schemeClr val="lt1"/>
              </a:buClr>
              <a:buSzPts val="3600"/>
            </a:pPr>
            <a:r>
              <a:rPr lang="en-US" sz="3600" dirty="0">
                <a:ln w="0"/>
                <a:solidFill>
                  <a:schemeClr val="tx1"/>
                </a:solidFill>
                <a:effectLst>
                  <a:outerShdw blurRad="38100" dist="19050" dir="2700000" algn="tl" rotWithShape="0">
                    <a:schemeClr val="dk1">
                      <a:alpha val="40000"/>
                    </a:schemeClr>
                  </a:outerShdw>
                </a:effectLst>
              </a:rPr>
              <a:t>Pay Periods &amp; Timesheets</a:t>
            </a:r>
            <a:endParaRPr sz="3600" dirty="0">
              <a:ln w="0"/>
              <a:solidFill>
                <a:schemeClr val="tx1"/>
              </a:solidFill>
              <a:effectLst>
                <a:outerShdw blurRad="38100" dist="19050" dir="2700000" algn="tl" rotWithShape="0">
                  <a:schemeClr val="dk1">
                    <a:alpha val="40000"/>
                  </a:schemeClr>
                </a:outerShdw>
              </a:effectLst>
            </a:endParaRPr>
          </a:p>
        </p:txBody>
      </p:sp>
      <p:sp>
        <p:nvSpPr>
          <p:cNvPr id="98" name="Google Shape;98;p1"/>
          <p:cNvSpPr txBox="1"/>
          <p:nvPr/>
        </p:nvSpPr>
        <p:spPr>
          <a:xfrm>
            <a:off x="2159002" y="2048933"/>
            <a:ext cx="184731" cy="369332"/>
          </a:xfrm>
          <a:prstGeom prst="rect">
            <a:avLst/>
          </a:prstGeom>
          <a:noFill/>
          <a:ln>
            <a:noFill/>
          </a:ln>
        </p:spPr>
        <p:txBody>
          <a:bodyPr spcFirstLastPara="1" wrap="square" lIns="91425" tIns="45700" rIns="91425" bIns="45700" anchor="t" anchorCtr="0">
            <a:spAutoFit/>
          </a:bodyPr>
          <a:lstStyle/>
          <a:p>
            <a:endParaRPr dirty="0">
              <a:solidFill>
                <a:schemeClr val="dk1"/>
              </a:solidFill>
              <a:latin typeface="Calibri"/>
              <a:ea typeface="Calibri"/>
              <a:cs typeface="Calibri"/>
              <a:sym typeface="Calibri"/>
            </a:endParaRPr>
          </a:p>
        </p:txBody>
      </p:sp>
      <p:sp>
        <p:nvSpPr>
          <p:cNvPr id="2" name="Rectangle 1">
            <a:extLst>
              <a:ext uri="{FF2B5EF4-FFF2-40B4-BE49-F238E27FC236}">
                <a16:creationId xmlns:a16="http://schemas.microsoft.com/office/drawing/2014/main" id="{FD70C555-0AAF-45F6-AFFE-FE9170763E69}"/>
              </a:ext>
            </a:extLst>
          </p:cNvPr>
          <p:cNvSpPr/>
          <p:nvPr/>
        </p:nvSpPr>
        <p:spPr>
          <a:xfrm>
            <a:off x="841248" y="2048933"/>
            <a:ext cx="7461503" cy="3170099"/>
          </a:xfrm>
          <a:prstGeom prst="rect">
            <a:avLst/>
          </a:prstGeom>
        </p:spPr>
        <p:txBody>
          <a:bodyPr wrap="square">
            <a:spAutoFit/>
          </a:bodyPr>
          <a:lstStyle/>
          <a:p>
            <a:pPr marL="342900" indent="-342900">
              <a:buFont typeface="Arial" panose="020B0604020202020204" pitchFamily="34" charset="0"/>
              <a:buChar char="•"/>
            </a:pPr>
            <a:r>
              <a:rPr lang="en-US" sz="2000" dirty="0"/>
              <a:t>Paid bi-weekly on Friday</a:t>
            </a:r>
          </a:p>
          <a:p>
            <a:pPr marL="342900" indent="-342900">
              <a:buFont typeface="Arial" panose="020B0604020202020204" pitchFamily="34" charset="0"/>
              <a:buChar char="•"/>
            </a:pPr>
            <a:r>
              <a:rPr lang="en-US" sz="2000" dirty="0"/>
              <a:t>Number of pay periods is based on your contract:</a:t>
            </a:r>
          </a:p>
          <a:p>
            <a:pPr marL="800100" lvl="1" indent="-342900">
              <a:buFont typeface="Arial" panose="020B0604020202020204" pitchFamily="34" charset="0"/>
              <a:buChar char="•"/>
            </a:pPr>
            <a:r>
              <a:rPr lang="en-US" sz="2000" dirty="0"/>
              <a:t>12-month contract = 26 pay periods</a:t>
            </a:r>
          </a:p>
          <a:p>
            <a:pPr marL="800100" lvl="1" indent="-342900">
              <a:buFont typeface="Arial" panose="020B0604020202020204" pitchFamily="34" charset="0"/>
              <a:buChar char="•"/>
            </a:pPr>
            <a:r>
              <a:rPr lang="en-US" sz="2000" dirty="0"/>
              <a:t>9-month contract = 19.5 pay periods</a:t>
            </a:r>
          </a:p>
          <a:p>
            <a:pPr marL="342900" indent="-342900">
              <a:buFont typeface="Arial" panose="020B0604020202020204" pitchFamily="34" charset="0"/>
              <a:buChar char="•"/>
            </a:pPr>
            <a:r>
              <a:rPr lang="en-US" sz="2000" dirty="0"/>
              <a:t>Timesheets – </a:t>
            </a:r>
            <a:r>
              <a:rPr lang="en-US" sz="2000" dirty="0">
                <a:hlinkClick r:id="rId3"/>
              </a:rPr>
              <a:t>UAOnline</a:t>
            </a:r>
            <a:r>
              <a:rPr lang="en-US" sz="2000" dirty="0"/>
              <a:t>:</a:t>
            </a:r>
          </a:p>
          <a:p>
            <a:pPr marL="800100" lvl="1" indent="-342900">
              <a:buFont typeface="Arial" panose="020B0604020202020204" pitchFamily="34" charset="0"/>
              <a:buChar char="•"/>
            </a:pPr>
            <a:r>
              <a:rPr lang="en-US" sz="2000" dirty="0"/>
              <a:t>Non-exempt (hourly) – complete each pay period</a:t>
            </a:r>
          </a:p>
          <a:p>
            <a:pPr marL="800100" lvl="1" indent="-342900">
              <a:buFont typeface="Arial" panose="020B0604020202020204" pitchFamily="34" charset="0"/>
              <a:buChar char="•"/>
            </a:pPr>
            <a:r>
              <a:rPr lang="en-US" sz="2000" dirty="0"/>
              <a:t>Exempt (salaried) – complete when claiming leave</a:t>
            </a:r>
          </a:p>
          <a:p>
            <a:pPr marL="342900" indent="-342900">
              <a:buFont typeface="Arial" panose="020B0604020202020204" pitchFamily="34" charset="0"/>
              <a:buChar char="•"/>
            </a:pPr>
            <a:r>
              <a:rPr lang="en-US" sz="2000" dirty="0"/>
              <a:t>Complete a direct deposit form if you have not already</a:t>
            </a:r>
          </a:p>
          <a:p>
            <a:pPr marL="342900" indent="-342900">
              <a:buFont typeface="Arial" panose="020B0604020202020204" pitchFamily="34" charset="0"/>
              <a:buChar char="•"/>
            </a:pPr>
            <a:r>
              <a:rPr lang="en-US" sz="2000" dirty="0"/>
              <a:t>First paycheck may be a paper check – make sure your address is correct in </a:t>
            </a:r>
            <a:r>
              <a:rPr lang="en-US" sz="2000" dirty="0">
                <a:hlinkClick r:id="rId3"/>
              </a:rPr>
              <a:t>UAOnline</a:t>
            </a:r>
            <a:endParaRPr lang="en-US" sz="2000" dirty="0"/>
          </a:p>
        </p:txBody>
      </p:sp>
    </p:spTree>
    <p:extLst>
      <p:ext uri="{BB962C8B-B14F-4D97-AF65-F5344CB8AC3E}">
        <p14:creationId xmlns:p14="http://schemas.microsoft.com/office/powerpoint/2010/main" val="3935032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
          <p:cNvSpPr txBox="1">
            <a:spLocks noGrp="1"/>
          </p:cNvSpPr>
          <p:nvPr>
            <p:ph type="title" idx="4294967295"/>
          </p:nvPr>
        </p:nvSpPr>
        <p:spPr>
          <a:xfrm>
            <a:off x="1013467" y="761548"/>
            <a:ext cx="7117069" cy="731837"/>
          </a:xfrm>
          <a:prstGeom prst="rect">
            <a:avLst/>
          </a:prstGeom>
          <a:noFill/>
          <a:ln>
            <a:noFill/>
          </a:ln>
        </p:spPr>
        <p:txBody>
          <a:bodyPr spcFirstLastPara="1" vert="horz" wrap="square" lIns="91425" tIns="45700" rIns="91425" bIns="45700" rtlCol="0" anchor="t" anchorCtr="0">
            <a:noAutofit/>
          </a:bodyPr>
          <a:lstStyle/>
          <a:p>
            <a:pPr algn="ctr">
              <a:lnSpc>
                <a:spcPct val="100000"/>
              </a:lnSpc>
              <a:spcBef>
                <a:spcPts val="0"/>
              </a:spcBef>
              <a:buClr>
                <a:schemeClr val="lt1"/>
              </a:buClr>
              <a:buSzPts val="3600"/>
            </a:pPr>
            <a:r>
              <a:rPr lang="en-US" sz="3600" dirty="0">
                <a:ln w="0"/>
                <a:solidFill>
                  <a:schemeClr val="tx1"/>
                </a:solidFill>
                <a:effectLst>
                  <a:outerShdw blurRad="38100" dist="19050" dir="2700000" algn="tl" rotWithShape="0">
                    <a:schemeClr val="dk1">
                      <a:alpha val="40000"/>
                    </a:schemeClr>
                  </a:outerShdw>
                </a:effectLst>
              </a:rPr>
              <a:t>Timesheets – Sponsored Programs</a:t>
            </a:r>
            <a:endParaRPr sz="3600" dirty="0">
              <a:ln w="0"/>
              <a:solidFill>
                <a:schemeClr val="tx1"/>
              </a:solidFill>
              <a:effectLst>
                <a:outerShdw blurRad="38100" dist="19050" dir="2700000" algn="tl" rotWithShape="0">
                  <a:schemeClr val="dk1">
                    <a:alpha val="40000"/>
                  </a:schemeClr>
                </a:outerShdw>
              </a:effectLst>
            </a:endParaRPr>
          </a:p>
        </p:txBody>
      </p:sp>
      <p:sp>
        <p:nvSpPr>
          <p:cNvPr id="98" name="Google Shape;98;p1"/>
          <p:cNvSpPr txBox="1"/>
          <p:nvPr/>
        </p:nvSpPr>
        <p:spPr>
          <a:xfrm>
            <a:off x="2159002" y="2048933"/>
            <a:ext cx="184731" cy="369332"/>
          </a:xfrm>
          <a:prstGeom prst="rect">
            <a:avLst/>
          </a:prstGeom>
          <a:noFill/>
          <a:ln>
            <a:noFill/>
          </a:ln>
        </p:spPr>
        <p:txBody>
          <a:bodyPr spcFirstLastPara="1" wrap="square" lIns="91425" tIns="45700" rIns="91425" bIns="45700" anchor="t" anchorCtr="0">
            <a:spAutoFit/>
          </a:bodyPr>
          <a:lstStyle/>
          <a:p>
            <a:endParaRPr dirty="0">
              <a:solidFill>
                <a:schemeClr val="dk1"/>
              </a:solidFill>
              <a:latin typeface="Calibri"/>
              <a:ea typeface="Calibri"/>
              <a:cs typeface="Calibri"/>
              <a:sym typeface="Calibri"/>
            </a:endParaRPr>
          </a:p>
        </p:txBody>
      </p:sp>
      <p:sp>
        <p:nvSpPr>
          <p:cNvPr id="2" name="Rectangle 1">
            <a:extLst>
              <a:ext uri="{FF2B5EF4-FFF2-40B4-BE49-F238E27FC236}">
                <a16:creationId xmlns:a16="http://schemas.microsoft.com/office/drawing/2014/main" id="{FD70C555-0AAF-45F6-AFFE-FE9170763E69}"/>
              </a:ext>
            </a:extLst>
          </p:cNvPr>
          <p:cNvSpPr/>
          <p:nvPr/>
        </p:nvSpPr>
        <p:spPr>
          <a:xfrm>
            <a:off x="1013465" y="2048933"/>
            <a:ext cx="7117069" cy="3170099"/>
          </a:xfrm>
          <a:prstGeom prst="rect">
            <a:avLst/>
          </a:prstGeom>
        </p:spPr>
        <p:txBody>
          <a:bodyPr wrap="square">
            <a:spAutoFit/>
          </a:bodyPr>
          <a:lstStyle/>
          <a:p>
            <a:r>
              <a:rPr lang="en-US" sz="2000" dirty="0"/>
              <a:t>Employees working on sponsored projects will need to complete effort certifications three times a year to certify grant time</a:t>
            </a:r>
          </a:p>
          <a:p>
            <a:pPr marL="342900" indent="-342900">
              <a:buFont typeface="Arial" panose="020B0604020202020204" pitchFamily="34" charset="0"/>
              <a:buChar char="•"/>
            </a:pPr>
            <a:r>
              <a:rPr lang="en-US" sz="2000" dirty="0"/>
              <a:t>Essentially a secondary timesheet</a:t>
            </a:r>
          </a:p>
          <a:p>
            <a:pPr marL="342900" indent="-342900">
              <a:buFont typeface="Arial" panose="020B0604020202020204" pitchFamily="34" charset="0"/>
              <a:buChar char="•"/>
            </a:pPr>
            <a:r>
              <a:rPr lang="en-US" sz="2000" dirty="0"/>
              <a:t>You’ll receive these from your campus’ Office of Sponsored Programs – for more information, click one of the links below:</a:t>
            </a:r>
          </a:p>
          <a:p>
            <a:pPr marL="1257300" lvl="2" indent="-342900">
              <a:buFont typeface="Arial" panose="020B0604020202020204" pitchFamily="34" charset="0"/>
              <a:buChar char="•"/>
            </a:pPr>
            <a:r>
              <a:rPr lang="en-US" sz="2000" dirty="0">
                <a:hlinkClick r:id="rId3"/>
              </a:rPr>
              <a:t>UAA’s Sponsored Programs webpage</a:t>
            </a:r>
            <a:endParaRPr lang="en-US" sz="2000" dirty="0"/>
          </a:p>
          <a:p>
            <a:pPr marL="1257300" lvl="2" indent="-342900">
              <a:buFont typeface="Arial" panose="020B0604020202020204" pitchFamily="34" charset="0"/>
              <a:buChar char="•"/>
            </a:pPr>
            <a:r>
              <a:rPr lang="en-US" sz="2000" dirty="0">
                <a:hlinkClick r:id="rId4"/>
              </a:rPr>
              <a:t>UAF’s Sponsored Programs webpage</a:t>
            </a:r>
            <a:endParaRPr lang="en-US" sz="2000" dirty="0"/>
          </a:p>
          <a:p>
            <a:pPr marL="1257300" lvl="2" indent="-342900">
              <a:buFont typeface="Arial" panose="020B0604020202020204" pitchFamily="34" charset="0"/>
              <a:buChar char="•"/>
            </a:pPr>
            <a:r>
              <a:rPr lang="en-US" sz="2000" dirty="0">
                <a:hlinkClick r:id="rId5"/>
              </a:rPr>
              <a:t>UAS’s Sponsored Programs webpage</a:t>
            </a:r>
            <a:endParaRPr lang="en-US" sz="2000" dirty="0"/>
          </a:p>
        </p:txBody>
      </p:sp>
    </p:spTree>
    <p:extLst>
      <p:ext uri="{BB962C8B-B14F-4D97-AF65-F5344CB8AC3E}">
        <p14:creationId xmlns:p14="http://schemas.microsoft.com/office/powerpoint/2010/main" val="4700285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
          <p:cNvSpPr txBox="1">
            <a:spLocks noGrp="1"/>
          </p:cNvSpPr>
          <p:nvPr>
            <p:ph type="title" idx="4294967295"/>
          </p:nvPr>
        </p:nvSpPr>
        <p:spPr>
          <a:xfrm>
            <a:off x="1013467" y="761548"/>
            <a:ext cx="7117069" cy="731837"/>
          </a:xfrm>
          <a:prstGeom prst="rect">
            <a:avLst/>
          </a:prstGeom>
          <a:noFill/>
          <a:ln>
            <a:noFill/>
          </a:ln>
        </p:spPr>
        <p:txBody>
          <a:bodyPr spcFirstLastPara="1" vert="horz" wrap="square" lIns="91425" tIns="45700" rIns="91425" bIns="45700" rtlCol="0" anchor="t" anchorCtr="0">
            <a:noAutofit/>
          </a:bodyPr>
          <a:lstStyle/>
          <a:p>
            <a:pPr algn="ctr">
              <a:lnSpc>
                <a:spcPct val="100000"/>
              </a:lnSpc>
              <a:spcBef>
                <a:spcPts val="0"/>
              </a:spcBef>
              <a:buClr>
                <a:schemeClr val="lt1"/>
              </a:buClr>
              <a:buSzPts val="3600"/>
            </a:pPr>
            <a:r>
              <a:rPr lang="en-US" dirty="0">
                <a:ln w="0"/>
                <a:solidFill>
                  <a:schemeClr val="tx1"/>
                </a:solidFill>
                <a:effectLst>
                  <a:outerShdw blurRad="38100" dist="19050" dir="2700000" algn="tl" rotWithShape="0">
                    <a:schemeClr val="dk1">
                      <a:alpha val="40000"/>
                    </a:schemeClr>
                  </a:outerShdw>
                </a:effectLst>
              </a:rPr>
              <a:t>Phishing - Know the Sender</a:t>
            </a:r>
            <a:endParaRPr sz="3600" dirty="0">
              <a:ln w="0"/>
              <a:solidFill>
                <a:schemeClr val="tx1"/>
              </a:solidFill>
              <a:effectLst>
                <a:outerShdw blurRad="38100" dist="19050" dir="2700000" algn="tl" rotWithShape="0">
                  <a:schemeClr val="dk1">
                    <a:alpha val="40000"/>
                  </a:schemeClr>
                </a:outerShdw>
              </a:effectLst>
            </a:endParaRPr>
          </a:p>
        </p:txBody>
      </p:sp>
      <p:sp>
        <p:nvSpPr>
          <p:cNvPr id="98" name="Google Shape;98;p1"/>
          <p:cNvSpPr txBox="1"/>
          <p:nvPr/>
        </p:nvSpPr>
        <p:spPr>
          <a:xfrm>
            <a:off x="2159002" y="2048933"/>
            <a:ext cx="184731" cy="369332"/>
          </a:xfrm>
          <a:prstGeom prst="rect">
            <a:avLst/>
          </a:prstGeom>
          <a:noFill/>
          <a:ln>
            <a:noFill/>
          </a:ln>
        </p:spPr>
        <p:txBody>
          <a:bodyPr spcFirstLastPara="1" wrap="square" lIns="91425" tIns="45700" rIns="91425" bIns="45700" anchor="t" anchorCtr="0">
            <a:spAutoFit/>
          </a:bodyPr>
          <a:lstStyle/>
          <a:p>
            <a:endParaRPr dirty="0">
              <a:solidFill>
                <a:schemeClr val="dk1"/>
              </a:solidFill>
              <a:latin typeface="Calibri"/>
              <a:ea typeface="Calibri"/>
              <a:cs typeface="Calibri"/>
              <a:sym typeface="Calibri"/>
            </a:endParaRPr>
          </a:p>
        </p:txBody>
      </p:sp>
      <p:sp>
        <p:nvSpPr>
          <p:cNvPr id="2" name="Rectangle 1">
            <a:extLst>
              <a:ext uri="{FF2B5EF4-FFF2-40B4-BE49-F238E27FC236}">
                <a16:creationId xmlns:a16="http://schemas.microsoft.com/office/drawing/2014/main" id="{FD70C555-0AAF-45F6-AFFE-FE9170763E69}"/>
              </a:ext>
            </a:extLst>
          </p:cNvPr>
          <p:cNvSpPr/>
          <p:nvPr/>
        </p:nvSpPr>
        <p:spPr>
          <a:xfrm>
            <a:off x="612648" y="2048933"/>
            <a:ext cx="7918703" cy="3785652"/>
          </a:xfrm>
          <a:prstGeom prst="rect">
            <a:avLst/>
          </a:prstGeom>
        </p:spPr>
        <p:txBody>
          <a:bodyPr wrap="square">
            <a:spAutoFit/>
          </a:bodyPr>
          <a:lstStyle/>
          <a:p>
            <a:r>
              <a:rPr lang="en-US" sz="2000" dirty="0"/>
              <a:t>Phishing is a malicious attempt to obtain your personal info or infect your device by masquerading as a trustworthy source. Be on the lookout for:</a:t>
            </a:r>
          </a:p>
          <a:p>
            <a:pPr marL="342900" indent="-342900">
              <a:buFont typeface="Arial" panose="020B0604020202020204" pitchFamily="34" charset="0"/>
              <a:buChar char="•"/>
            </a:pPr>
            <a:r>
              <a:rPr lang="en-US" sz="2000" dirty="0"/>
              <a:t>Emails that end in @alaska.com, not @alaska.edu</a:t>
            </a:r>
          </a:p>
          <a:p>
            <a:pPr marL="342900" indent="-342900">
              <a:buFont typeface="Arial" panose="020B0604020202020204" pitchFamily="34" charset="0"/>
              <a:buChar char="•"/>
            </a:pPr>
            <a:r>
              <a:rPr lang="en-US" sz="2000" dirty="0"/>
              <a:t>Typos in the subject line, body of the email, or sender’s email address</a:t>
            </a:r>
          </a:p>
          <a:p>
            <a:pPr marL="342900" indent="-342900">
              <a:buFont typeface="Arial" panose="020B0604020202020204" pitchFamily="34" charset="0"/>
              <a:buChar char="•"/>
            </a:pPr>
            <a:r>
              <a:rPr lang="en-US" sz="2000" dirty="0"/>
              <a:t>Emails with attachments or links that you are not expecting to receive</a:t>
            </a:r>
          </a:p>
          <a:p>
            <a:pPr marL="342900" indent="-342900">
              <a:buFont typeface="Arial" panose="020B0604020202020204" pitchFamily="34" charset="0"/>
              <a:buChar char="•"/>
            </a:pPr>
            <a:r>
              <a:rPr lang="en-US" sz="2000" dirty="0"/>
              <a:t>Emails that you receive that do not read like the sender</a:t>
            </a:r>
          </a:p>
          <a:p>
            <a:pPr marL="342900" indent="-342900">
              <a:buFont typeface="Arial" panose="020B0604020202020204" pitchFamily="34" charset="0"/>
              <a:buChar char="•"/>
            </a:pPr>
            <a:endParaRPr lang="en-US" sz="2000" dirty="0"/>
          </a:p>
          <a:p>
            <a:r>
              <a:rPr lang="en-US" sz="2000" dirty="0"/>
              <a:t>Please report any suspected phishing attempts to </a:t>
            </a:r>
            <a:r>
              <a:rPr lang="en-US" sz="2000" dirty="0">
                <a:hlinkClick r:id="rId3"/>
              </a:rPr>
              <a:t>helpdesk@alaska.edu</a:t>
            </a:r>
            <a:r>
              <a:rPr lang="en-US" sz="2000" dirty="0"/>
              <a:t>.</a:t>
            </a:r>
          </a:p>
        </p:txBody>
      </p:sp>
    </p:spTree>
    <p:extLst>
      <p:ext uri="{BB962C8B-B14F-4D97-AF65-F5344CB8AC3E}">
        <p14:creationId xmlns:p14="http://schemas.microsoft.com/office/powerpoint/2010/main" val="26007743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
          <p:cNvSpPr txBox="1">
            <a:spLocks noGrp="1"/>
          </p:cNvSpPr>
          <p:nvPr>
            <p:ph type="title" idx="4294967295"/>
          </p:nvPr>
        </p:nvSpPr>
        <p:spPr>
          <a:xfrm>
            <a:off x="1013467" y="2813652"/>
            <a:ext cx="7117069" cy="1230696"/>
          </a:xfrm>
          <a:prstGeom prst="rect">
            <a:avLst/>
          </a:prstGeom>
          <a:noFill/>
          <a:ln>
            <a:noFill/>
          </a:ln>
        </p:spPr>
        <p:txBody>
          <a:bodyPr spcFirstLastPara="1" vert="horz" wrap="square" lIns="91425" tIns="45700" rIns="91425" bIns="45700" rtlCol="0" anchor="t" anchorCtr="0">
            <a:noAutofit/>
          </a:bodyPr>
          <a:lstStyle/>
          <a:p>
            <a:pPr algn="ctr">
              <a:lnSpc>
                <a:spcPct val="100000"/>
              </a:lnSpc>
              <a:spcBef>
                <a:spcPts val="0"/>
              </a:spcBef>
              <a:buClr>
                <a:schemeClr val="lt1"/>
              </a:buClr>
              <a:buSzPts val="3600"/>
            </a:pPr>
            <a:r>
              <a:rPr lang="en-US" sz="7200" dirty="0">
                <a:ln w="0"/>
                <a:solidFill>
                  <a:schemeClr val="tx1"/>
                </a:solidFill>
                <a:effectLst>
                  <a:outerShdw blurRad="38100" dist="19050" dir="2700000" algn="tl" rotWithShape="0">
                    <a:schemeClr val="dk1">
                      <a:alpha val="40000"/>
                    </a:schemeClr>
                  </a:outerShdw>
                </a:effectLst>
              </a:rPr>
              <a:t>UA Benefits</a:t>
            </a:r>
            <a:endParaRPr sz="7200" dirty="0">
              <a:ln w="0"/>
              <a:solidFill>
                <a:schemeClr val="tx1"/>
              </a:solidFill>
              <a:effectLst>
                <a:outerShdw blurRad="38100" dist="19050" dir="2700000" algn="tl" rotWithShape="0">
                  <a:schemeClr val="dk1">
                    <a:alpha val="40000"/>
                  </a:schemeClr>
                </a:outerShdw>
              </a:effectLst>
            </a:endParaRPr>
          </a:p>
        </p:txBody>
      </p:sp>
      <p:sp>
        <p:nvSpPr>
          <p:cNvPr id="98" name="Google Shape;98;p1"/>
          <p:cNvSpPr txBox="1"/>
          <p:nvPr/>
        </p:nvSpPr>
        <p:spPr>
          <a:xfrm>
            <a:off x="2159002" y="2048933"/>
            <a:ext cx="184731" cy="369332"/>
          </a:xfrm>
          <a:prstGeom prst="rect">
            <a:avLst/>
          </a:prstGeom>
          <a:noFill/>
          <a:ln>
            <a:noFill/>
          </a:ln>
        </p:spPr>
        <p:txBody>
          <a:bodyPr spcFirstLastPara="1" wrap="square" lIns="91425" tIns="45700" rIns="91425" bIns="45700" anchor="t" anchorCtr="0">
            <a:spAutoFit/>
          </a:bodyPr>
          <a:lstStyle/>
          <a:p>
            <a:endParaRPr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323377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
          <p:cNvSpPr txBox="1">
            <a:spLocks noGrp="1"/>
          </p:cNvSpPr>
          <p:nvPr>
            <p:ph type="title" idx="4294967295"/>
          </p:nvPr>
        </p:nvSpPr>
        <p:spPr>
          <a:xfrm>
            <a:off x="1013465" y="537310"/>
            <a:ext cx="7117069" cy="731837"/>
          </a:xfrm>
          <a:prstGeom prst="rect">
            <a:avLst/>
          </a:prstGeom>
          <a:noFill/>
          <a:ln>
            <a:noFill/>
          </a:ln>
        </p:spPr>
        <p:txBody>
          <a:bodyPr spcFirstLastPara="1" vert="horz" wrap="square" lIns="91425" tIns="45700" rIns="91425" bIns="45700" rtlCol="0" anchor="t" anchorCtr="0">
            <a:noAutofit/>
          </a:bodyPr>
          <a:lstStyle/>
          <a:p>
            <a:pPr algn="ctr">
              <a:lnSpc>
                <a:spcPct val="100000"/>
              </a:lnSpc>
              <a:spcBef>
                <a:spcPts val="0"/>
              </a:spcBef>
              <a:buClr>
                <a:schemeClr val="lt1"/>
              </a:buClr>
              <a:buSzPts val="3600"/>
            </a:pPr>
            <a:r>
              <a:rPr lang="en-US" sz="3600" dirty="0">
                <a:ln w="0"/>
                <a:solidFill>
                  <a:schemeClr val="tx1"/>
                </a:solidFill>
                <a:effectLst>
                  <a:outerShdw blurRad="38100" dist="19050" dir="2700000" algn="tl" rotWithShape="0">
                    <a:schemeClr val="dk1">
                      <a:alpha val="40000"/>
                    </a:schemeClr>
                  </a:outerShdw>
                </a:effectLst>
              </a:rPr>
              <a:t>Overview</a:t>
            </a:r>
            <a:endParaRPr sz="3600" dirty="0">
              <a:ln w="0"/>
              <a:solidFill>
                <a:schemeClr val="tx1"/>
              </a:solidFill>
              <a:effectLst>
                <a:outerShdw blurRad="38100" dist="19050" dir="2700000" algn="tl" rotWithShape="0">
                  <a:schemeClr val="dk1">
                    <a:alpha val="40000"/>
                  </a:schemeClr>
                </a:outerShdw>
              </a:effectLst>
            </a:endParaRPr>
          </a:p>
        </p:txBody>
      </p:sp>
      <p:sp>
        <p:nvSpPr>
          <p:cNvPr id="98" name="Google Shape;98;p1"/>
          <p:cNvSpPr txBox="1"/>
          <p:nvPr/>
        </p:nvSpPr>
        <p:spPr>
          <a:xfrm>
            <a:off x="2159002" y="2048933"/>
            <a:ext cx="184731" cy="369332"/>
          </a:xfrm>
          <a:prstGeom prst="rect">
            <a:avLst/>
          </a:prstGeom>
          <a:noFill/>
          <a:ln>
            <a:noFill/>
          </a:ln>
        </p:spPr>
        <p:txBody>
          <a:bodyPr spcFirstLastPara="1" wrap="square" lIns="91425" tIns="45700" rIns="91425" bIns="45700" anchor="t" anchorCtr="0">
            <a:spAutoFit/>
          </a:bodyPr>
          <a:lstStyle/>
          <a:p>
            <a:endParaRPr dirty="0">
              <a:solidFill>
                <a:schemeClr val="dk1"/>
              </a:solidFill>
              <a:latin typeface="Calibri"/>
              <a:ea typeface="Calibri"/>
              <a:cs typeface="Calibri"/>
              <a:sym typeface="Calibri"/>
            </a:endParaRPr>
          </a:p>
        </p:txBody>
      </p:sp>
      <p:sp>
        <p:nvSpPr>
          <p:cNvPr id="2" name="Rectangle 1">
            <a:extLst>
              <a:ext uri="{FF2B5EF4-FFF2-40B4-BE49-F238E27FC236}">
                <a16:creationId xmlns:a16="http://schemas.microsoft.com/office/drawing/2014/main" id="{FD70C555-0AAF-45F6-AFFE-FE9170763E69}"/>
              </a:ext>
            </a:extLst>
          </p:cNvPr>
          <p:cNvSpPr/>
          <p:nvPr/>
        </p:nvSpPr>
        <p:spPr>
          <a:xfrm>
            <a:off x="5071631" y="1841242"/>
            <a:ext cx="3386717" cy="3554819"/>
          </a:xfrm>
          <a:prstGeom prst="rect">
            <a:avLst/>
          </a:prstGeom>
        </p:spPr>
        <p:txBody>
          <a:bodyPr wrap="square">
            <a:spAutoFit/>
          </a:bodyPr>
          <a:lstStyle/>
          <a:p>
            <a:r>
              <a:rPr lang="en-US" sz="1500" b="1" dirty="0"/>
              <a:t>Life Insurance</a:t>
            </a:r>
          </a:p>
          <a:p>
            <a:pPr marL="800100" lvl="1" indent="-342900">
              <a:buFont typeface="Arial" panose="020B0604020202020204" pitchFamily="34" charset="0"/>
              <a:buChar char="•"/>
            </a:pPr>
            <a:r>
              <a:rPr lang="en-US" sz="1500" dirty="0"/>
              <a:t>Basic life insurance</a:t>
            </a:r>
          </a:p>
          <a:p>
            <a:pPr marL="800100" lvl="1" indent="-342900">
              <a:buFont typeface="Arial" panose="020B0604020202020204" pitchFamily="34" charset="0"/>
              <a:buChar char="•"/>
            </a:pPr>
            <a:r>
              <a:rPr lang="en-US" sz="1500" dirty="0"/>
              <a:t>Supplemental life insurance</a:t>
            </a:r>
          </a:p>
          <a:p>
            <a:pPr marL="800100" lvl="1" indent="-342900">
              <a:buFont typeface="Arial" panose="020B0604020202020204" pitchFamily="34" charset="0"/>
              <a:buChar char="•"/>
            </a:pPr>
            <a:r>
              <a:rPr lang="en-US" sz="1500" dirty="0"/>
              <a:t>Accidental Death &amp; Dismemberment (AD&amp;D)</a:t>
            </a:r>
          </a:p>
          <a:p>
            <a:pPr marL="800100" lvl="1" indent="-342900">
              <a:buFont typeface="Arial" panose="020B0604020202020204" pitchFamily="34" charset="0"/>
              <a:buChar char="•"/>
            </a:pPr>
            <a:r>
              <a:rPr lang="en-US" sz="1500" dirty="0"/>
              <a:t>Workers’ Compensation</a:t>
            </a:r>
            <a:br>
              <a:rPr lang="en-US" sz="1500" dirty="0"/>
            </a:br>
            <a:endParaRPr lang="en-US" sz="1500" dirty="0"/>
          </a:p>
          <a:p>
            <a:r>
              <a:rPr lang="en-US" sz="1500" b="1" dirty="0"/>
              <a:t>Education</a:t>
            </a:r>
            <a:endParaRPr lang="en-US" sz="1500" dirty="0"/>
          </a:p>
          <a:p>
            <a:pPr marL="800100" lvl="1" indent="-342900">
              <a:buFont typeface="Arial" panose="020B0604020202020204" pitchFamily="34" charset="0"/>
              <a:buChar char="•"/>
            </a:pPr>
            <a:r>
              <a:rPr lang="en-US" sz="1500" dirty="0"/>
              <a:t>Tuition waiver</a:t>
            </a:r>
          </a:p>
          <a:p>
            <a:pPr marL="800100" lvl="1" indent="-342900">
              <a:buFont typeface="Arial" panose="020B0604020202020204" pitchFamily="34" charset="0"/>
              <a:buChar char="•"/>
            </a:pPr>
            <a:r>
              <a:rPr lang="en-US" sz="1500" dirty="0"/>
              <a:t>Alaska 529</a:t>
            </a:r>
          </a:p>
          <a:p>
            <a:pPr marL="800100" lvl="1" indent="-342900">
              <a:buFont typeface="Arial" panose="020B0604020202020204" pitchFamily="34" charset="0"/>
              <a:buChar char="•"/>
            </a:pPr>
            <a:r>
              <a:rPr lang="en-US" sz="1500" dirty="0"/>
              <a:t>Sabbatical leave</a:t>
            </a:r>
            <a:br>
              <a:rPr lang="en-US" sz="1500" dirty="0"/>
            </a:br>
            <a:endParaRPr lang="en-US" sz="1500" dirty="0"/>
          </a:p>
          <a:p>
            <a:r>
              <a:rPr lang="en-US" sz="1500" b="1" dirty="0"/>
              <a:t>Employee Support </a:t>
            </a:r>
          </a:p>
          <a:p>
            <a:pPr marL="800100" lvl="1" indent="-342900">
              <a:buFont typeface="Arial" panose="020B0604020202020204" pitchFamily="34" charset="0"/>
              <a:buChar char="•"/>
            </a:pPr>
            <a:r>
              <a:rPr lang="en-US" sz="1500" dirty="0"/>
              <a:t>ComPsych</a:t>
            </a:r>
          </a:p>
          <a:p>
            <a:pPr marL="800100" lvl="1" indent="-342900">
              <a:buFont typeface="Arial" panose="020B0604020202020204" pitchFamily="34" charset="0"/>
              <a:buChar char="•"/>
            </a:pPr>
            <a:r>
              <a:rPr lang="en-US" sz="1500" dirty="0"/>
              <a:t>LifeWorks</a:t>
            </a:r>
          </a:p>
        </p:txBody>
      </p:sp>
      <p:sp>
        <p:nvSpPr>
          <p:cNvPr id="5" name="Rectangle 4">
            <a:extLst>
              <a:ext uri="{FF2B5EF4-FFF2-40B4-BE49-F238E27FC236}">
                <a16:creationId xmlns:a16="http://schemas.microsoft.com/office/drawing/2014/main" id="{0B2108E2-FDE8-4DDE-9418-508EDDA27CC3}"/>
              </a:ext>
            </a:extLst>
          </p:cNvPr>
          <p:cNvSpPr/>
          <p:nvPr/>
        </p:nvSpPr>
        <p:spPr>
          <a:xfrm>
            <a:off x="6337005" y="5915162"/>
            <a:ext cx="2658139" cy="646331"/>
          </a:xfrm>
          <a:prstGeom prst="rect">
            <a:avLst/>
          </a:prstGeom>
        </p:spPr>
        <p:txBody>
          <a:bodyPr wrap="square">
            <a:spAutoFit/>
          </a:bodyPr>
          <a:lstStyle/>
          <a:p>
            <a:pPr algn="ctr"/>
            <a:r>
              <a:rPr lang="en-US" i="1" dirty="0"/>
              <a:t>Review all benefits on our </a:t>
            </a:r>
          </a:p>
          <a:p>
            <a:pPr algn="ctr"/>
            <a:r>
              <a:rPr lang="en-US" i="1" dirty="0">
                <a:hlinkClick r:id="rId3"/>
              </a:rPr>
              <a:t>UA Benefits webpage</a:t>
            </a:r>
            <a:r>
              <a:rPr lang="en-US" i="1" dirty="0"/>
              <a:t>.</a:t>
            </a:r>
          </a:p>
        </p:txBody>
      </p:sp>
      <p:sp>
        <p:nvSpPr>
          <p:cNvPr id="4" name="TextBox 3">
            <a:extLst>
              <a:ext uri="{FF2B5EF4-FFF2-40B4-BE49-F238E27FC236}">
                <a16:creationId xmlns:a16="http://schemas.microsoft.com/office/drawing/2014/main" id="{CD18F86B-8839-42C0-8211-D8F8DFCC0920}"/>
              </a:ext>
            </a:extLst>
          </p:cNvPr>
          <p:cNvSpPr txBox="1"/>
          <p:nvPr/>
        </p:nvSpPr>
        <p:spPr>
          <a:xfrm>
            <a:off x="592474" y="1374678"/>
            <a:ext cx="3922924" cy="5170646"/>
          </a:xfrm>
          <a:prstGeom prst="rect">
            <a:avLst/>
          </a:prstGeom>
          <a:noFill/>
        </p:spPr>
        <p:txBody>
          <a:bodyPr wrap="square" rtlCol="0">
            <a:spAutoFit/>
          </a:bodyPr>
          <a:lstStyle/>
          <a:p>
            <a:r>
              <a:rPr lang="en-US" sz="1500" b="1" dirty="0"/>
              <a:t>Health</a:t>
            </a:r>
          </a:p>
          <a:p>
            <a:pPr marL="800100" lvl="1" indent="-342900">
              <a:buFont typeface="Arial" panose="020B0604020202020204" pitchFamily="34" charset="0"/>
              <a:buChar char="•"/>
            </a:pPr>
            <a:r>
              <a:rPr lang="en-US" sz="1500" dirty="0"/>
              <a:t>Medical &amp; pharmacy</a:t>
            </a:r>
          </a:p>
          <a:p>
            <a:pPr marL="800100" lvl="1" indent="-342900">
              <a:buFont typeface="Arial" panose="020B0604020202020204" pitchFamily="34" charset="0"/>
              <a:buChar char="•"/>
            </a:pPr>
            <a:r>
              <a:rPr lang="en-US" sz="1500" dirty="0"/>
              <a:t>Dental</a:t>
            </a:r>
          </a:p>
          <a:p>
            <a:pPr marL="800100" lvl="1" indent="-342900">
              <a:buFont typeface="Arial" panose="020B0604020202020204" pitchFamily="34" charset="0"/>
              <a:buChar char="•"/>
            </a:pPr>
            <a:r>
              <a:rPr lang="en-US" sz="1500" dirty="0"/>
              <a:t>Vision</a:t>
            </a:r>
          </a:p>
          <a:p>
            <a:pPr marL="800100" lvl="1" indent="-342900">
              <a:buFont typeface="Arial" panose="020B0604020202020204" pitchFamily="34" charset="0"/>
              <a:buChar char="•"/>
            </a:pPr>
            <a:r>
              <a:rPr lang="en-US" sz="1500" dirty="0"/>
              <a:t>Flexible Spending Accounts (FSA)</a:t>
            </a:r>
          </a:p>
          <a:p>
            <a:pPr marL="800100" lvl="1" indent="-342900">
              <a:buFont typeface="Arial" panose="020B0604020202020204" pitchFamily="34" charset="0"/>
              <a:buChar char="•"/>
            </a:pPr>
            <a:r>
              <a:rPr lang="en-US" sz="1500" dirty="0"/>
              <a:t>Health Savings Accounts (HSA)</a:t>
            </a:r>
          </a:p>
          <a:p>
            <a:pPr marL="800100" lvl="1" indent="-342900">
              <a:buFont typeface="Arial" panose="020B0604020202020204" pitchFamily="34" charset="0"/>
              <a:buChar char="•"/>
            </a:pPr>
            <a:r>
              <a:rPr lang="en-US" sz="1500" dirty="0"/>
              <a:t>Wellness program</a:t>
            </a:r>
            <a:br>
              <a:rPr lang="en-US" sz="1500" dirty="0"/>
            </a:br>
            <a:endParaRPr lang="en-US" sz="1500" dirty="0"/>
          </a:p>
          <a:p>
            <a:r>
              <a:rPr lang="en-US" sz="1500" b="1" dirty="0"/>
              <a:t>Retirement</a:t>
            </a:r>
            <a:r>
              <a:rPr lang="en-US" sz="1500" dirty="0"/>
              <a:t> </a:t>
            </a:r>
          </a:p>
          <a:p>
            <a:pPr marL="800100" lvl="1" indent="-342900">
              <a:buFont typeface="Arial" panose="020B0604020202020204" pitchFamily="34" charset="0"/>
              <a:buChar char="•"/>
            </a:pPr>
            <a:r>
              <a:rPr lang="en-US" sz="1500" dirty="0"/>
              <a:t>Public Employees Retirement System (PERS)</a:t>
            </a:r>
          </a:p>
          <a:p>
            <a:pPr marL="800100" lvl="1" indent="-342900">
              <a:buFont typeface="Arial" panose="020B0604020202020204" pitchFamily="34" charset="0"/>
              <a:buChar char="•"/>
            </a:pPr>
            <a:r>
              <a:rPr lang="en-US" sz="1500" dirty="0"/>
              <a:t>Teachers Retirement System (TRS)</a:t>
            </a:r>
          </a:p>
          <a:p>
            <a:pPr marL="800100" lvl="1" indent="-342900">
              <a:buFont typeface="Arial" panose="020B0604020202020204" pitchFamily="34" charset="0"/>
              <a:buChar char="•"/>
            </a:pPr>
            <a:r>
              <a:rPr lang="en-US" sz="1500" dirty="0"/>
              <a:t>Optional Retirement Plan (ORP)</a:t>
            </a:r>
          </a:p>
          <a:p>
            <a:pPr marL="800100" lvl="1" indent="-342900">
              <a:buFont typeface="Arial" panose="020B0604020202020204" pitchFamily="34" charset="0"/>
              <a:buChar char="•"/>
            </a:pPr>
            <a:r>
              <a:rPr lang="en-US" sz="1500" dirty="0"/>
              <a:t>UA Pension Plan</a:t>
            </a:r>
          </a:p>
          <a:p>
            <a:pPr lvl="1"/>
            <a:endParaRPr lang="en-US" sz="1500" dirty="0"/>
          </a:p>
          <a:p>
            <a:r>
              <a:rPr lang="en-US" sz="1500" b="1" dirty="0"/>
              <a:t>Holidays &amp; Leave </a:t>
            </a:r>
          </a:p>
          <a:p>
            <a:pPr marL="800100" lvl="1" indent="-342900">
              <a:buFont typeface="Arial" panose="020B0604020202020204" pitchFamily="34" charset="0"/>
              <a:buChar char="•"/>
            </a:pPr>
            <a:r>
              <a:rPr lang="en-US" sz="1500" dirty="0"/>
              <a:t>Annual leave</a:t>
            </a:r>
          </a:p>
          <a:p>
            <a:pPr marL="800100" lvl="1" indent="-342900">
              <a:buFont typeface="Arial" panose="020B0604020202020204" pitchFamily="34" charset="0"/>
              <a:buChar char="•"/>
            </a:pPr>
            <a:r>
              <a:rPr lang="en-US" sz="1500" dirty="0"/>
              <a:t>Sick leave</a:t>
            </a:r>
          </a:p>
          <a:p>
            <a:pPr marL="800100" lvl="1" indent="-342900">
              <a:buFont typeface="Arial" panose="020B0604020202020204" pitchFamily="34" charset="0"/>
              <a:buChar char="•"/>
            </a:pPr>
            <a:r>
              <a:rPr lang="en-US" sz="1500" dirty="0"/>
              <a:t>Faculty time off (FTO)</a:t>
            </a:r>
          </a:p>
          <a:p>
            <a:pPr marL="800100" lvl="1" indent="-342900">
              <a:buFont typeface="Arial" panose="020B0604020202020204" pitchFamily="34" charset="0"/>
              <a:buChar char="•"/>
            </a:pPr>
            <a:r>
              <a:rPr lang="en-US" sz="1500" dirty="0"/>
              <a:t>Leave without pay (LWOP)</a:t>
            </a:r>
          </a:p>
          <a:p>
            <a:pPr marL="800100" lvl="1" indent="-342900">
              <a:buFont typeface="Arial" panose="020B0604020202020204" pitchFamily="34" charset="0"/>
              <a:buChar char="•"/>
            </a:pPr>
            <a:r>
              <a:rPr lang="en-US" sz="1500" dirty="0"/>
              <a:t>Family Medical Leave (FML)</a:t>
            </a:r>
          </a:p>
          <a:p>
            <a:pPr marL="800100" lvl="1" indent="-342900">
              <a:buFont typeface="Arial" panose="020B0604020202020204" pitchFamily="34" charset="0"/>
              <a:buChar char="•"/>
            </a:pPr>
            <a:r>
              <a:rPr lang="en-US" sz="1500" dirty="0"/>
              <a:t>Long-Term Disability (LTD)</a:t>
            </a:r>
          </a:p>
        </p:txBody>
      </p:sp>
      <p:sp>
        <p:nvSpPr>
          <p:cNvPr id="6" name="Arrow: Right 5">
            <a:extLst>
              <a:ext uri="{FF2B5EF4-FFF2-40B4-BE49-F238E27FC236}">
                <a16:creationId xmlns:a16="http://schemas.microsoft.com/office/drawing/2014/main" id="{C57A7EBF-22E4-47AC-807D-D53237476943}"/>
              </a:ext>
            </a:extLst>
          </p:cNvPr>
          <p:cNvSpPr/>
          <p:nvPr/>
        </p:nvSpPr>
        <p:spPr>
          <a:xfrm>
            <a:off x="4628603" y="5968156"/>
            <a:ext cx="1701031" cy="646331"/>
          </a:xfrm>
          <a:prstGeom prst="rightArrow">
            <a:avLst/>
          </a:prstGeom>
          <a:ln>
            <a:noFill/>
          </a:ln>
          <a:effectLst>
            <a:glow rad="63500">
              <a:schemeClr val="accent6">
                <a:satMod val="175000"/>
                <a:alpha val="40000"/>
              </a:schemeClr>
            </a:glo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6324323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500"/>
                                        <p:tgtEl>
                                          <p:spTgt spid="4">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fade">
                                      <p:cBhvr>
                                        <p:cTn id="16" dur="500"/>
                                        <p:tgtEl>
                                          <p:spTgt spid="4">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fade">
                                      <p:cBhvr>
                                        <p:cTn id="19" dur="500"/>
                                        <p:tgtEl>
                                          <p:spTgt spid="4">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fade">
                                      <p:cBhvr>
                                        <p:cTn id="22" dur="500"/>
                                        <p:tgtEl>
                                          <p:spTgt spid="4">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Effect transition="in" filter="fade">
                                      <p:cBhvr>
                                        <p:cTn id="25" dur="500"/>
                                        <p:tgtEl>
                                          <p:spTgt spid="4">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4">
                                            <p:txEl>
                                              <p:pRg st="7" end="7"/>
                                            </p:txEl>
                                          </p:spTgt>
                                        </p:tgtEl>
                                        <p:attrNameLst>
                                          <p:attrName>style.visibility</p:attrName>
                                        </p:attrNameLst>
                                      </p:cBhvr>
                                      <p:to>
                                        <p:strVal val="visible"/>
                                      </p:to>
                                    </p:set>
                                    <p:animEffect transition="in" filter="fade">
                                      <p:cBhvr>
                                        <p:cTn id="30" dur="500"/>
                                        <p:tgtEl>
                                          <p:spTgt spid="4">
                                            <p:txEl>
                                              <p:pRg st="7" end="7"/>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4">
                                            <p:txEl>
                                              <p:pRg st="8" end="8"/>
                                            </p:txEl>
                                          </p:spTgt>
                                        </p:tgtEl>
                                        <p:attrNameLst>
                                          <p:attrName>style.visibility</p:attrName>
                                        </p:attrNameLst>
                                      </p:cBhvr>
                                      <p:to>
                                        <p:strVal val="visible"/>
                                      </p:to>
                                    </p:set>
                                    <p:animEffect transition="in" filter="fade">
                                      <p:cBhvr>
                                        <p:cTn id="33" dur="500"/>
                                        <p:tgtEl>
                                          <p:spTgt spid="4">
                                            <p:txEl>
                                              <p:pRg st="8" end="8"/>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4">
                                            <p:txEl>
                                              <p:pRg st="9" end="9"/>
                                            </p:txEl>
                                          </p:spTgt>
                                        </p:tgtEl>
                                        <p:attrNameLst>
                                          <p:attrName>style.visibility</p:attrName>
                                        </p:attrNameLst>
                                      </p:cBhvr>
                                      <p:to>
                                        <p:strVal val="visible"/>
                                      </p:to>
                                    </p:set>
                                    <p:animEffect transition="in" filter="fade">
                                      <p:cBhvr>
                                        <p:cTn id="36" dur="500"/>
                                        <p:tgtEl>
                                          <p:spTgt spid="4">
                                            <p:txEl>
                                              <p:pRg st="9" end="9"/>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4">
                                            <p:txEl>
                                              <p:pRg st="10" end="10"/>
                                            </p:txEl>
                                          </p:spTgt>
                                        </p:tgtEl>
                                        <p:attrNameLst>
                                          <p:attrName>style.visibility</p:attrName>
                                        </p:attrNameLst>
                                      </p:cBhvr>
                                      <p:to>
                                        <p:strVal val="visible"/>
                                      </p:to>
                                    </p:set>
                                    <p:animEffect transition="in" filter="fade">
                                      <p:cBhvr>
                                        <p:cTn id="39" dur="500"/>
                                        <p:tgtEl>
                                          <p:spTgt spid="4">
                                            <p:txEl>
                                              <p:pRg st="10" end="10"/>
                                            </p:txEl>
                                          </p:spTgt>
                                        </p:tgtEl>
                                      </p:cBhvr>
                                    </p:animEffect>
                                  </p:childTnLst>
                                </p:cTn>
                              </p:par>
                              <p:par>
                                <p:cTn id="40" presetID="10" presetClass="entr" presetSubtype="0" fill="hold" nodeType="withEffect">
                                  <p:stCondLst>
                                    <p:cond delay="0"/>
                                  </p:stCondLst>
                                  <p:childTnLst>
                                    <p:set>
                                      <p:cBhvr>
                                        <p:cTn id="41" dur="1" fill="hold">
                                          <p:stCondLst>
                                            <p:cond delay="0"/>
                                          </p:stCondLst>
                                        </p:cTn>
                                        <p:tgtEl>
                                          <p:spTgt spid="4">
                                            <p:txEl>
                                              <p:pRg st="11" end="11"/>
                                            </p:txEl>
                                          </p:spTgt>
                                        </p:tgtEl>
                                        <p:attrNameLst>
                                          <p:attrName>style.visibility</p:attrName>
                                        </p:attrNameLst>
                                      </p:cBhvr>
                                      <p:to>
                                        <p:strVal val="visible"/>
                                      </p:to>
                                    </p:set>
                                    <p:animEffect transition="in" filter="fade">
                                      <p:cBhvr>
                                        <p:cTn id="42" dur="500"/>
                                        <p:tgtEl>
                                          <p:spTgt spid="4">
                                            <p:txEl>
                                              <p:pRg st="11" end="1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
                                            <p:txEl>
                                              <p:pRg st="13" end="13"/>
                                            </p:txEl>
                                          </p:spTgt>
                                        </p:tgtEl>
                                        <p:attrNameLst>
                                          <p:attrName>style.visibility</p:attrName>
                                        </p:attrNameLst>
                                      </p:cBhvr>
                                      <p:to>
                                        <p:strVal val="visible"/>
                                      </p:to>
                                    </p:set>
                                    <p:animEffect transition="in" filter="fade">
                                      <p:cBhvr>
                                        <p:cTn id="47" dur="500"/>
                                        <p:tgtEl>
                                          <p:spTgt spid="4">
                                            <p:txEl>
                                              <p:pRg st="13" end="13"/>
                                            </p:txEl>
                                          </p:spTgt>
                                        </p:tgtEl>
                                      </p:cBhvr>
                                    </p:animEffect>
                                  </p:childTnLst>
                                </p:cTn>
                              </p:par>
                              <p:par>
                                <p:cTn id="48" presetID="10" presetClass="entr" presetSubtype="0" fill="hold" nodeType="withEffect">
                                  <p:stCondLst>
                                    <p:cond delay="0"/>
                                  </p:stCondLst>
                                  <p:childTnLst>
                                    <p:set>
                                      <p:cBhvr>
                                        <p:cTn id="49" dur="1" fill="hold">
                                          <p:stCondLst>
                                            <p:cond delay="0"/>
                                          </p:stCondLst>
                                        </p:cTn>
                                        <p:tgtEl>
                                          <p:spTgt spid="4">
                                            <p:txEl>
                                              <p:pRg st="14" end="14"/>
                                            </p:txEl>
                                          </p:spTgt>
                                        </p:tgtEl>
                                        <p:attrNameLst>
                                          <p:attrName>style.visibility</p:attrName>
                                        </p:attrNameLst>
                                      </p:cBhvr>
                                      <p:to>
                                        <p:strVal val="visible"/>
                                      </p:to>
                                    </p:set>
                                    <p:animEffect transition="in" filter="fade">
                                      <p:cBhvr>
                                        <p:cTn id="50" dur="500"/>
                                        <p:tgtEl>
                                          <p:spTgt spid="4">
                                            <p:txEl>
                                              <p:pRg st="14" end="14"/>
                                            </p:txEl>
                                          </p:spTgt>
                                        </p:tgtEl>
                                      </p:cBhvr>
                                    </p:animEffect>
                                  </p:childTnLst>
                                </p:cTn>
                              </p:par>
                              <p:par>
                                <p:cTn id="51" presetID="10" presetClass="entr" presetSubtype="0" fill="hold" nodeType="withEffect">
                                  <p:stCondLst>
                                    <p:cond delay="0"/>
                                  </p:stCondLst>
                                  <p:childTnLst>
                                    <p:set>
                                      <p:cBhvr>
                                        <p:cTn id="52" dur="1" fill="hold">
                                          <p:stCondLst>
                                            <p:cond delay="0"/>
                                          </p:stCondLst>
                                        </p:cTn>
                                        <p:tgtEl>
                                          <p:spTgt spid="4">
                                            <p:txEl>
                                              <p:pRg st="15" end="15"/>
                                            </p:txEl>
                                          </p:spTgt>
                                        </p:tgtEl>
                                        <p:attrNameLst>
                                          <p:attrName>style.visibility</p:attrName>
                                        </p:attrNameLst>
                                      </p:cBhvr>
                                      <p:to>
                                        <p:strVal val="visible"/>
                                      </p:to>
                                    </p:set>
                                    <p:animEffect transition="in" filter="fade">
                                      <p:cBhvr>
                                        <p:cTn id="53" dur="500"/>
                                        <p:tgtEl>
                                          <p:spTgt spid="4">
                                            <p:txEl>
                                              <p:pRg st="15" end="15"/>
                                            </p:txEl>
                                          </p:spTgt>
                                        </p:tgtEl>
                                      </p:cBhvr>
                                    </p:animEffect>
                                  </p:childTnLst>
                                </p:cTn>
                              </p:par>
                              <p:par>
                                <p:cTn id="54" presetID="10" presetClass="entr" presetSubtype="0" fill="hold" nodeType="withEffect">
                                  <p:stCondLst>
                                    <p:cond delay="0"/>
                                  </p:stCondLst>
                                  <p:childTnLst>
                                    <p:set>
                                      <p:cBhvr>
                                        <p:cTn id="55" dur="1" fill="hold">
                                          <p:stCondLst>
                                            <p:cond delay="0"/>
                                          </p:stCondLst>
                                        </p:cTn>
                                        <p:tgtEl>
                                          <p:spTgt spid="4">
                                            <p:txEl>
                                              <p:pRg st="16" end="16"/>
                                            </p:txEl>
                                          </p:spTgt>
                                        </p:tgtEl>
                                        <p:attrNameLst>
                                          <p:attrName>style.visibility</p:attrName>
                                        </p:attrNameLst>
                                      </p:cBhvr>
                                      <p:to>
                                        <p:strVal val="visible"/>
                                      </p:to>
                                    </p:set>
                                    <p:animEffect transition="in" filter="fade">
                                      <p:cBhvr>
                                        <p:cTn id="56" dur="500"/>
                                        <p:tgtEl>
                                          <p:spTgt spid="4">
                                            <p:txEl>
                                              <p:pRg st="16" end="16"/>
                                            </p:txEl>
                                          </p:spTgt>
                                        </p:tgtEl>
                                      </p:cBhvr>
                                    </p:animEffect>
                                  </p:childTnLst>
                                </p:cTn>
                              </p:par>
                              <p:par>
                                <p:cTn id="57" presetID="10" presetClass="entr" presetSubtype="0" fill="hold" nodeType="withEffect">
                                  <p:stCondLst>
                                    <p:cond delay="0"/>
                                  </p:stCondLst>
                                  <p:childTnLst>
                                    <p:set>
                                      <p:cBhvr>
                                        <p:cTn id="58" dur="1" fill="hold">
                                          <p:stCondLst>
                                            <p:cond delay="0"/>
                                          </p:stCondLst>
                                        </p:cTn>
                                        <p:tgtEl>
                                          <p:spTgt spid="4">
                                            <p:txEl>
                                              <p:pRg st="17" end="17"/>
                                            </p:txEl>
                                          </p:spTgt>
                                        </p:tgtEl>
                                        <p:attrNameLst>
                                          <p:attrName>style.visibility</p:attrName>
                                        </p:attrNameLst>
                                      </p:cBhvr>
                                      <p:to>
                                        <p:strVal val="visible"/>
                                      </p:to>
                                    </p:set>
                                    <p:animEffect transition="in" filter="fade">
                                      <p:cBhvr>
                                        <p:cTn id="59" dur="500"/>
                                        <p:tgtEl>
                                          <p:spTgt spid="4">
                                            <p:txEl>
                                              <p:pRg st="17" end="17"/>
                                            </p:txEl>
                                          </p:spTgt>
                                        </p:tgtEl>
                                      </p:cBhvr>
                                    </p:animEffect>
                                  </p:childTnLst>
                                </p:cTn>
                              </p:par>
                              <p:par>
                                <p:cTn id="60" presetID="10" presetClass="entr" presetSubtype="0" fill="hold" nodeType="withEffect">
                                  <p:stCondLst>
                                    <p:cond delay="0"/>
                                  </p:stCondLst>
                                  <p:childTnLst>
                                    <p:set>
                                      <p:cBhvr>
                                        <p:cTn id="61" dur="1" fill="hold">
                                          <p:stCondLst>
                                            <p:cond delay="0"/>
                                          </p:stCondLst>
                                        </p:cTn>
                                        <p:tgtEl>
                                          <p:spTgt spid="4">
                                            <p:txEl>
                                              <p:pRg st="18" end="18"/>
                                            </p:txEl>
                                          </p:spTgt>
                                        </p:tgtEl>
                                        <p:attrNameLst>
                                          <p:attrName>style.visibility</p:attrName>
                                        </p:attrNameLst>
                                      </p:cBhvr>
                                      <p:to>
                                        <p:strVal val="visible"/>
                                      </p:to>
                                    </p:set>
                                    <p:animEffect transition="in" filter="fade">
                                      <p:cBhvr>
                                        <p:cTn id="62" dur="500"/>
                                        <p:tgtEl>
                                          <p:spTgt spid="4">
                                            <p:txEl>
                                              <p:pRg st="18" end="18"/>
                                            </p:txEl>
                                          </p:spTgt>
                                        </p:tgtEl>
                                      </p:cBhvr>
                                    </p:animEffect>
                                  </p:childTnLst>
                                </p:cTn>
                              </p:par>
                              <p:par>
                                <p:cTn id="63" presetID="10" presetClass="entr" presetSubtype="0" fill="hold" nodeType="withEffect">
                                  <p:stCondLst>
                                    <p:cond delay="0"/>
                                  </p:stCondLst>
                                  <p:childTnLst>
                                    <p:set>
                                      <p:cBhvr>
                                        <p:cTn id="64" dur="1" fill="hold">
                                          <p:stCondLst>
                                            <p:cond delay="0"/>
                                          </p:stCondLst>
                                        </p:cTn>
                                        <p:tgtEl>
                                          <p:spTgt spid="4">
                                            <p:txEl>
                                              <p:pRg st="19" end="19"/>
                                            </p:txEl>
                                          </p:spTgt>
                                        </p:tgtEl>
                                        <p:attrNameLst>
                                          <p:attrName>style.visibility</p:attrName>
                                        </p:attrNameLst>
                                      </p:cBhvr>
                                      <p:to>
                                        <p:strVal val="visible"/>
                                      </p:to>
                                    </p:set>
                                    <p:animEffect transition="in" filter="fade">
                                      <p:cBhvr>
                                        <p:cTn id="65" dur="500"/>
                                        <p:tgtEl>
                                          <p:spTgt spid="4">
                                            <p:txEl>
                                              <p:pRg st="19" end="19"/>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nodeType="clickEffect">
                                  <p:stCondLst>
                                    <p:cond delay="0"/>
                                  </p:stCondLst>
                                  <p:childTnLst>
                                    <p:set>
                                      <p:cBhvr>
                                        <p:cTn id="69" dur="1" fill="hold">
                                          <p:stCondLst>
                                            <p:cond delay="0"/>
                                          </p:stCondLst>
                                        </p:cTn>
                                        <p:tgtEl>
                                          <p:spTgt spid="2">
                                            <p:txEl>
                                              <p:pRg st="0" end="0"/>
                                            </p:txEl>
                                          </p:spTgt>
                                        </p:tgtEl>
                                        <p:attrNameLst>
                                          <p:attrName>style.visibility</p:attrName>
                                        </p:attrNameLst>
                                      </p:cBhvr>
                                      <p:to>
                                        <p:strVal val="visible"/>
                                      </p:to>
                                    </p:set>
                                    <p:animEffect transition="in" filter="fade">
                                      <p:cBhvr>
                                        <p:cTn id="70" dur="500"/>
                                        <p:tgtEl>
                                          <p:spTgt spid="2">
                                            <p:txEl>
                                              <p:pRg st="0" end="0"/>
                                            </p:txEl>
                                          </p:spTgt>
                                        </p:tgtEl>
                                      </p:cBhvr>
                                    </p:animEffect>
                                  </p:childTnLst>
                                </p:cTn>
                              </p:par>
                              <p:par>
                                <p:cTn id="71" presetID="10" presetClass="entr" presetSubtype="0" fill="hold" nodeType="withEffect">
                                  <p:stCondLst>
                                    <p:cond delay="0"/>
                                  </p:stCondLst>
                                  <p:childTnLst>
                                    <p:set>
                                      <p:cBhvr>
                                        <p:cTn id="72" dur="1" fill="hold">
                                          <p:stCondLst>
                                            <p:cond delay="0"/>
                                          </p:stCondLst>
                                        </p:cTn>
                                        <p:tgtEl>
                                          <p:spTgt spid="2">
                                            <p:txEl>
                                              <p:pRg st="1" end="1"/>
                                            </p:txEl>
                                          </p:spTgt>
                                        </p:tgtEl>
                                        <p:attrNameLst>
                                          <p:attrName>style.visibility</p:attrName>
                                        </p:attrNameLst>
                                      </p:cBhvr>
                                      <p:to>
                                        <p:strVal val="visible"/>
                                      </p:to>
                                    </p:set>
                                    <p:animEffect transition="in" filter="fade">
                                      <p:cBhvr>
                                        <p:cTn id="73" dur="500"/>
                                        <p:tgtEl>
                                          <p:spTgt spid="2">
                                            <p:txEl>
                                              <p:pRg st="1" end="1"/>
                                            </p:txEl>
                                          </p:spTgt>
                                        </p:tgtEl>
                                      </p:cBhvr>
                                    </p:animEffect>
                                  </p:childTnLst>
                                </p:cTn>
                              </p:par>
                              <p:par>
                                <p:cTn id="74" presetID="10" presetClass="entr" presetSubtype="0" fill="hold" nodeType="withEffect">
                                  <p:stCondLst>
                                    <p:cond delay="0"/>
                                  </p:stCondLst>
                                  <p:childTnLst>
                                    <p:set>
                                      <p:cBhvr>
                                        <p:cTn id="75" dur="1" fill="hold">
                                          <p:stCondLst>
                                            <p:cond delay="0"/>
                                          </p:stCondLst>
                                        </p:cTn>
                                        <p:tgtEl>
                                          <p:spTgt spid="2">
                                            <p:txEl>
                                              <p:pRg st="2" end="2"/>
                                            </p:txEl>
                                          </p:spTgt>
                                        </p:tgtEl>
                                        <p:attrNameLst>
                                          <p:attrName>style.visibility</p:attrName>
                                        </p:attrNameLst>
                                      </p:cBhvr>
                                      <p:to>
                                        <p:strVal val="visible"/>
                                      </p:to>
                                    </p:set>
                                    <p:animEffect transition="in" filter="fade">
                                      <p:cBhvr>
                                        <p:cTn id="76" dur="500"/>
                                        <p:tgtEl>
                                          <p:spTgt spid="2">
                                            <p:txEl>
                                              <p:pRg st="2" end="2"/>
                                            </p:txEl>
                                          </p:spTgt>
                                        </p:tgtEl>
                                      </p:cBhvr>
                                    </p:animEffect>
                                  </p:childTnLst>
                                </p:cTn>
                              </p:par>
                              <p:par>
                                <p:cTn id="77" presetID="10" presetClass="entr" presetSubtype="0" fill="hold" nodeType="withEffect">
                                  <p:stCondLst>
                                    <p:cond delay="0"/>
                                  </p:stCondLst>
                                  <p:childTnLst>
                                    <p:set>
                                      <p:cBhvr>
                                        <p:cTn id="78" dur="1" fill="hold">
                                          <p:stCondLst>
                                            <p:cond delay="0"/>
                                          </p:stCondLst>
                                        </p:cTn>
                                        <p:tgtEl>
                                          <p:spTgt spid="2">
                                            <p:txEl>
                                              <p:pRg st="3" end="3"/>
                                            </p:txEl>
                                          </p:spTgt>
                                        </p:tgtEl>
                                        <p:attrNameLst>
                                          <p:attrName>style.visibility</p:attrName>
                                        </p:attrNameLst>
                                      </p:cBhvr>
                                      <p:to>
                                        <p:strVal val="visible"/>
                                      </p:to>
                                    </p:set>
                                    <p:animEffect transition="in" filter="fade">
                                      <p:cBhvr>
                                        <p:cTn id="79" dur="500"/>
                                        <p:tgtEl>
                                          <p:spTgt spid="2">
                                            <p:txEl>
                                              <p:pRg st="3" end="3"/>
                                            </p:txEl>
                                          </p:spTgt>
                                        </p:tgtEl>
                                      </p:cBhvr>
                                    </p:animEffect>
                                  </p:childTnLst>
                                </p:cTn>
                              </p:par>
                              <p:par>
                                <p:cTn id="80" presetID="10" presetClass="entr" presetSubtype="0" fill="hold" nodeType="withEffect">
                                  <p:stCondLst>
                                    <p:cond delay="0"/>
                                  </p:stCondLst>
                                  <p:childTnLst>
                                    <p:set>
                                      <p:cBhvr>
                                        <p:cTn id="81" dur="1" fill="hold">
                                          <p:stCondLst>
                                            <p:cond delay="0"/>
                                          </p:stCondLst>
                                        </p:cTn>
                                        <p:tgtEl>
                                          <p:spTgt spid="2">
                                            <p:txEl>
                                              <p:pRg st="4" end="4"/>
                                            </p:txEl>
                                          </p:spTgt>
                                        </p:tgtEl>
                                        <p:attrNameLst>
                                          <p:attrName>style.visibility</p:attrName>
                                        </p:attrNameLst>
                                      </p:cBhvr>
                                      <p:to>
                                        <p:strVal val="visible"/>
                                      </p:to>
                                    </p:set>
                                    <p:animEffect transition="in" filter="fade">
                                      <p:cBhvr>
                                        <p:cTn id="82" dur="500"/>
                                        <p:tgtEl>
                                          <p:spTgt spid="2">
                                            <p:txEl>
                                              <p:pRg st="4" end="4"/>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nodeType="clickEffect">
                                  <p:stCondLst>
                                    <p:cond delay="0"/>
                                  </p:stCondLst>
                                  <p:childTnLst>
                                    <p:set>
                                      <p:cBhvr>
                                        <p:cTn id="86" dur="1" fill="hold">
                                          <p:stCondLst>
                                            <p:cond delay="0"/>
                                          </p:stCondLst>
                                        </p:cTn>
                                        <p:tgtEl>
                                          <p:spTgt spid="2">
                                            <p:txEl>
                                              <p:pRg st="5" end="5"/>
                                            </p:txEl>
                                          </p:spTgt>
                                        </p:tgtEl>
                                        <p:attrNameLst>
                                          <p:attrName>style.visibility</p:attrName>
                                        </p:attrNameLst>
                                      </p:cBhvr>
                                      <p:to>
                                        <p:strVal val="visible"/>
                                      </p:to>
                                    </p:set>
                                    <p:animEffect transition="in" filter="fade">
                                      <p:cBhvr>
                                        <p:cTn id="87" dur="500"/>
                                        <p:tgtEl>
                                          <p:spTgt spid="2">
                                            <p:txEl>
                                              <p:pRg st="5" end="5"/>
                                            </p:txEl>
                                          </p:spTgt>
                                        </p:tgtEl>
                                      </p:cBhvr>
                                    </p:animEffect>
                                  </p:childTnLst>
                                </p:cTn>
                              </p:par>
                              <p:par>
                                <p:cTn id="88" presetID="10" presetClass="entr" presetSubtype="0" fill="hold" nodeType="withEffect">
                                  <p:stCondLst>
                                    <p:cond delay="0"/>
                                  </p:stCondLst>
                                  <p:childTnLst>
                                    <p:set>
                                      <p:cBhvr>
                                        <p:cTn id="89" dur="1" fill="hold">
                                          <p:stCondLst>
                                            <p:cond delay="0"/>
                                          </p:stCondLst>
                                        </p:cTn>
                                        <p:tgtEl>
                                          <p:spTgt spid="2">
                                            <p:txEl>
                                              <p:pRg st="6" end="6"/>
                                            </p:txEl>
                                          </p:spTgt>
                                        </p:tgtEl>
                                        <p:attrNameLst>
                                          <p:attrName>style.visibility</p:attrName>
                                        </p:attrNameLst>
                                      </p:cBhvr>
                                      <p:to>
                                        <p:strVal val="visible"/>
                                      </p:to>
                                    </p:set>
                                    <p:animEffect transition="in" filter="fade">
                                      <p:cBhvr>
                                        <p:cTn id="90" dur="500"/>
                                        <p:tgtEl>
                                          <p:spTgt spid="2">
                                            <p:txEl>
                                              <p:pRg st="6" end="6"/>
                                            </p:txEl>
                                          </p:spTgt>
                                        </p:tgtEl>
                                      </p:cBhvr>
                                    </p:animEffect>
                                  </p:childTnLst>
                                </p:cTn>
                              </p:par>
                              <p:par>
                                <p:cTn id="91" presetID="10" presetClass="entr" presetSubtype="0" fill="hold" nodeType="withEffect">
                                  <p:stCondLst>
                                    <p:cond delay="0"/>
                                  </p:stCondLst>
                                  <p:childTnLst>
                                    <p:set>
                                      <p:cBhvr>
                                        <p:cTn id="92" dur="1" fill="hold">
                                          <p:stCondLst>
                                            <p:cond delay="0"/>
                                          </p:stCondLst>
                                        </p:cTn>
                                        <p:tgtEl>
                                          <p:spTgt spid="2">
                                            <p:txEl>
                                              <p:pRg st="7" end="7"/>
                                            </p:txEl>
                                          </p:spTgt>
                                        </p:tgtEl>
                                        <p:attrNameLst>
                                          <p:attrName>style.visibility</p:attrName>
                                        </p:attrNameLst>
                                      </p:cBhvr>
                                      <p:to>
                                        <p:strVal val="visible"/>
                                      </p:to>
                                    </p:set>
                                    <p:animEffect transition="in" filter="fade">
                                      <p:cBhvr>
                                        <p:cTn id="93" dur="500"/>
                                        <p:tgtEl>
                                          <p:spTgt spid="2">
                                            <p:txEl>
                                              <p:pRg st="7" end="7"/>
                                            </p:txEl>
                                          </p:spTgt>
                                        </p:tgtEl>
                                      </p:cBhvr>
                                    </p:animEffect>
                                  </p:childTnLst>
                                </p:cTn>
                              </p:par>
                              <p:par>
                                <p:cTn id="94" presetID="10" presetClass="entr" presetSubtype="0" fill="hold" nodeType="withEffect">
                                  <p:stCondLst>
                                    <p:cond delay="0"/>
                                  </p:stCondLst>
                                  <p:childTnLst>
                                    <p:set>
                                      <p:cBhvr>
                                        <p:cTn id="95" dur="1" fill="hold">
                                          <p:stCondLst>
                                            <p:cond delay="0"/>
                                          </p:stCondLst>
                                        </p:cTn>
                                        <p:tgtEl>
                                          <p:spTgt spid="2">
                                            <p:txEl>
                                              <p:pRg st="8" end="8"/>
                                            </p:txEl>
                                          </p:spTgt>
                                        </p:tgtEl>
                                        <p:attrNameLst>
                                          <p:attrName>style.visibility</p:attrName>
                                        </p:attrNameLst>
                                      </p:cBhvr>
                                      <p:to>
                                        <p:strVal val="visible"/>
                                      </p:to>
                                    </p:set>
                                    <p:animEffect transition="in" filter="fade">
                                      <p:cBhvr>
                                        <p:cTn id="96" dur="500"/>
                                        <p:tgtEl>
                                          <p:spTgt spid="2">
                                            <p:txEl>
                                              <p:pRg st="8" end="8"/>
                                            </p:txEl>
                                          </p:spTgt>
                                        </p:tgtEl>
                                      </p:cBhvr>
                                    </p:animEffect>
                                  </p:childTnLst>
                                </p:cTn>
                              </p:par>
                            </p:childTnLst>
                          </p:cTn>
                        </p:par>
                      </p:childTnLst>
                    </p:cTn>
                  </p:par>
                  <p:par>
                    <p:cTn id="97" fill="hold">
                      <p:stCondLst>
                        <p:cond delay="indefinite"/>
                      </p:stCondLst>
                      <p:childTnLst>
                        <p:par>
                          <p:cTn id="98" fill="hold">
                            <p:stCondLst>
                              <p:cond delay="0"/>
                            </p:stCondLst>
                            <p:childTnLst>
                              <p:par>
                                <p:cTn id="99" presetID="10" presetClass="entr" presetSubtype="0" fill="hold" nodeType="clickEffect">
                                  <p:stCondLst>
                                    <p:cond delay="0"/>
                                  </p:stCondLst>
                                  <p:childTnLst>
                                    <p:set>
                                      <p:cBhvr>
                                        <p:cTn id="100" dur="1" fill="hold">
                                          <p:stCondLst>
                                            <p:cond delay="0"/>
                                          </p:stCondLst>
                                        </p:cTn>
                                        <p:tgtEl>
                                          <p:spTgt spid="2">
                                            <p:txEl>
                                              <p:pRg st="9" end="9"/>
                                            </p:txEl>
                                          </p:spTgt>
                                        </p:tgtEl>
                                        <p:attrNameLst>
                                          <p:attrName>style.visibility</p:attrName>
                                        </p:attrNameLst>
                                      </p:cBhvr>
                                      <p:to>
                                        <p:strVal val="visible"/>
                                      </p:to>
                                    </p:set>
                                    <p:animEffect transition="in" filter="fade">
                                      <p:cBhvr>
                                        <p:cTn id="101" dur="500"/>
                                        <p:tgtEl>
                                          <p:spTgt spid="2">
                                            <p:txEl>
                                              <p:pRg st="9" end="9"/>
                                            </p:txEl>
                                          </p:spTgt>
                                        </p:tgtEl>
                                      </p:cBhvr>
                                    </p:animEffect>
                                  </p:childTnLst>
                                </p:cTn>
                              </p:par>
                              <p:par>
                                <p:cTn id="102" presetID="10" presetClass="entr" presetSubtype="0" fill="hold" nodeType="withEffect">
                                  <p:stCondLst>
                                    <p:cond delay="0"/>
                                  </p:stCondLst>
                                  <p:childTnLst>
                                    <p:set>
                                      <p:cBhvr>
                                        <p:cTn id="103" dur="1" fill="hold">
                                          <p:stCondLst>
                                            <p:cond delay="0"/>
                                          </p:stCondLst>
                                        </p:cTn>
                                        <p:tgtEl>
                                          <p:spTgt spid="2">
                                            <p:txEl>
                                              <p:pRg st="10" end="10"/>
                                            </p:txEl>
                                          </p:spTgt>
                                        </p:tgtEl>
                                        <p:attrNameLst>
                                          <p:attrName>style.visibility</p:attrName>
                                        </p:attrNameLst>
                                      </p:cBhvr>
                                      <p:to>
                                        <p:strVal val="visible"/>
                                      </p:to>
                                    </p:set>
                                    <p:animEffect transition="in" filter="fade">
                                      <p:cBhvr>
                                        <p:cTn id="104" dur="500"/>
                                        <p:tgtEl>
                                          <p:spTgt spid="2">
                                            <p:txEl>
                                              <p:pRg st="10" end="10"/>
                                            </p:txEl>
                                          </p:spTgt>
                                        </p:tgtEl>
                                      </p:cBhvr>
                                    </p:animEffect>
                                  </p:childTnLst>
                                </p:cTn>
                              </p:par>
                              <p:par>
                                <p:cTn id="105" presetID="10" presetClass="entr" presetSubtype="0" fill="hold" nodeType="withEffect">
                                  <p:stCondLst>
                                    <p:cond delay="0"/>
                                  </p:stCondLst>
                                  <p:childTnLst>
                                    <p:set>
                                      <p:cBhvr>
                                        <p:cTn id="106" dur="1" fill="hold">
                                          <p:stCondLst>
                                            <p:cond delay="0"/>
                                          </p:stCondLst>
                                        </p:cTn>
                                        <p:tgtEl>
                                          <p:spTgt spid="2">
                                            <p:txEl>
                                              <p:pRg st="11" end="11"/>
                                            </p:txEl>
                                          </p:spTgt>
                                        </p:tgtEl>
                                        <p:attrNameLst>
                                          <p:attrName>style.visibility</p:attrName>
                                        </p:attrNameLst>
                                      </p:cBhvr>
                                      <p:to>
                                        <p:strVal val="visible"/>
                                      </p:to>
                                    </p:set>
                                    <p:animEffect transition="in" filter="fade">
                                      <p:cBhvr>
                                        <p:cTn id="107" dur="500"/>
                                        <p:tgtEl>
                                          <p:spTgt spid="2">
                                            <p:txEl>
                                              <p:pRg st="11" end="11"/>
                                            </p:txEl>
                                          </p:spTgt>
                                        </p:tgtEl>
                                      </p:cBhvr>
                                    </p:animEffect>
                                  </p:childTnLst>
                                </p:cTn>
                              </p:par>
                            </p:childTnLst>
                          </p:cTn>
                        </p:par>
                      </p:childTnLst>
                    </p:cTn>
                  </p:par>
                  <p:par>
                    <p:cTn id="108" fill="hold">
                      <p:stCondLst>
                        <p:cond delay="indefinite"/>
                      </p:stCondLst>
                      <p:childTnLst>
                        <p:par>
                          <p:cTn id="109" fill="hold">
                            <p:stCondLst>
                              <p:cond delay="0"/>
                            </p:stCondLst>
                            <p:childTnLst>
                              <p:par>
                                <p:cTn id="110" presetID="10" presetClass="entr" presetSubtype="0" fill="hold" grpId="0" nodeType="clickEffect">
                                  <p:stCondLst>
                                    <p:cond delay="0"/>
                                  </p:stCondLst>
                                  <p:childTnLst>
                                    <p:set>
                                      <p:cBhvr>
                                        <p:cTn id="111" dur="1" fill="hold">
                                          <p:stCondLst>
                                            <p:cond delay="0"/>
                                          </p:stCondLst>
                                        </p:cTn>
                                        <p:tgtEl>
                                          <p:spTgt spid="5"/>
                                        </p:tgtEl>
                                        <p:attrNameLst>
                                          <p:attrName>style.visibility</p:attrName>
                                        </p:attrNameLst>
                                      </p:cBhvr>
                                      <p:to>
                                        <p:strVal val="visible"/>
                                      </p:to>
                                    </p:set>
                                    <p:animEffect transition="in" filter="fade">
                                      <p:cBhvr>
                                        <p:cTn id="112" dur="500"/>
                                        <p:tgtEl>
                                          <p:spTgt spid="5"/>
                                        </p:tgtEl>
                                      </p:cBhvr>
                                    </p:animEffect>
                                  </p:childTnLst>
                                </p:cTn>
                              </p:par>
                              <p:par>
                                <p:cTn id="113" presetID="10" presetClass="entr" presetSubtype="0" fill="hold" grpId="0" nodeType="withEffect">
                                  <p:stCondLst>
                                    <p:cond delay="0"/>
                                  </p:stCondLst>
                                  <p:childTnLst>
                                    <p:set>
                                      <p:cBhvr>
                                        <p:cTn id="114" dur="1" fill="hold">
                                          <p:stCondLst>
                                            <p:cond delay="0"/>
                                          </p:stCondLst>
                                        </p:cTn>
                                        <p:tgtEl>
                                          <p:spTgt spid="6"/>
                                        </p:tgtEl>
                                        <p:attrNameLst>
                                          <p:attrName>style.visibility</p:attrName>
                                        </p:attrNameLst>
                                      </p:cBhvr>
                                      <p:to>
                                        <p:strVal val="visible"/>
                                      </p:to>
                                    </p:set>
                                    <p:animEffect transition="in" filter="fade">
                                      <p:cBhvr>
                                        <p:cTn id="1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
          <p:cNvSpPr txBox="1">
            <a:spLocks noGrp="1"/>
          </p:cNvSpPr>
          <p:nvPr>
            <p:ph type="title" idx="4294967295"/>
          </p:nvPr>
        </p:nvSpPr>
        <p:spPr>
          <a:xfrm>
            <a:off x="1013467" y="2813652"/>
            <a:ext cx="7117069" cy="1230696"/>
          </a:xfrm>
          <a:prstGeom prst="rect">
            <a:avLst/>
          </a:prstGeom>
          <a:noFill/>
          <a:ln>
            <a:noFill/>
          </a:ln>
        </p:spPr>
        <p:txBody>
          <a:bodyPr spcFirstLastPara="1" vert="horz" wrap="square" lIns="91425" tIns="45700" rIns="91425" bIns="45700" rtlCol="0" anchor="t" anchorCtr="0">
            <a:noAutofit/>
          </a:bodyPr>
          <a:lstStyle/>
          <a:p>
            <a:pPr algn="ctr">
              <a:lnSpc>
                <a:spcPct val="100000"/>
              </a:lnSpc>
              <a:spcBef>
                <a:spcPts val="0"/>
              </a:spcBef>
              <a:buClr>
                <a:schemeClr val="lt1"/>
              </a:buClr>
              <a:buSzPts val="3600"/>
            </a:pPr>
            <a:r>
              <a:rPr lang="en-US" sz="7200" dirty="0">
                <a:ln w="0"/>
                <a:solidFill>
                  <a:schemeClr val="tx1"/>
                </a:solidFill>
                <a:effectLst>
                  <a:outerShdw blurRad="38100" dist="19050" dir="2700000" algn="tl" rotWithShape="0">
                    <a:schemeClr val="dk1">
                      <a:alpha val="40000"/>
                    </a:schemeClr>
                  </a:outerShdw>
                </a:effectLst>
              </a:rPr>
              <a:t>Health</a:t>
            </a:r>
            <a:endParaRPr sz="7200" dirty="0">
              <a:ln w="0"/>
              <a:solidFill>
                <a:schemeClr val="tx1"/>
              </a:solidFill>
              <a:effectLst>
                <a:outerShdw blurRad="38100" dist="19050" dir="2700000" algn="tl" rotWithShape="0">
                  <a:schemeClr val="dk1">
                    <a:alpha val="40000"/>
                  </a:schemeClr>
                </a:outerShdw>
              </a:effectLst>
            </a:endParaRPr>
          </a:p>
        </p:txBody>
      </p:sp>
      <p:sp>
        <p:nvSpPr>
          <p:cNvPr id="98" name="Google Shape;98;p1"/>
          <p:cNvSpPr txBox="1"/>
          <p:nvPr/>
        </p:nvSpPr>
        <p:spPr>
          <a:xfrm>
            <a:off x="2159002" y="2048933"/>
            <a:ext cx="184731" cy="369332"/>
          </a:xfrm>
          <a:prstGeom prst="rect">
            <a:avLst/>
          </a:prstGeom>
          <a:noFill/>
          <a:ln>
            <a:noFill/>
          </a:ln>
        </p:spPr>
        <p:txBody>
          <a:bodyPr spcFirstLastPara="1" wrap="square" lIns="91425" tIns="45700" rIns="91425" bIns="45700" anchor="t" anchorCtr="0">
            <a:spAutoFit/>
          </a:bodyPr>
          <a:lstStyle/>
          <a:p>
            <a:endParaRPr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001953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
          <p:cNvSpPr txBox="1">
            <a:spLocks noGrp="1"/>
          </p:cNvSpPr>
          <p:nvPr>
            <p:ph type="title" idx="4294967295"/>
          </p:nvPr>
        </p:nvSpPr>
        <p:spPr>
          <a:xfrm>
            <a:off x="1013467" y="761548"/>
            <a:ext cx="7117069" cy="731837"/>
          </a:xfrm>
          <a:prstGeom prst="rect">
            <a:avLst/>
          </a:prstGeom>
          <a:noFill/>
          <a:ln>
            <a:noFill/>
          </a:ln>
        </p:spPr>
        <p:txBody>
          <a:bodyPr spcFirstLastPara="1" vert="horz" wrap="square" lIns="91425" tIns="45700" rIns="91425" bIns="45700" rtlCol="0" anchor="t" anchorCtr="0">
            <a:noAutofit/>
          </a:bodyPr>
          <a:lstStyle/>
          <a:p>
            <a:pPr algn="ctr">
              <a:lnSpc>
                <a:spcPct val="100000"/>
              </a:lnSpc>
              <a:spcBef>
                <a:spcPts val="0"/>
              </a:spcBef>
              <a:buClr>
                <a:schemeClr val="lt1"/>
              </a:buClr>
              <a:buSzPts val="3600"/>
            </a:pPr>
            <a:r>
              <a:rPr lang="en-US" sz="3600" dirty="0">
                <a:ln w="0"/>
                <a:solidFill>
                  <a:schemeClr val="tx1"/>
                </a:solidFill>
                <a:effectLst>
                  <a:outerShdw blurRad="38100" dist="19050" dir="2700000" algn="tl" rotWithShape="0">
                    <a:schemeClr val="dk1">
                      <a:alpha val="40000"/>
                    </a:schemeClr>
                  </a:outerShdw>
                </a:effectLst>
              </a:rPr>
              <a:t>Health – Overview</a:t>
            </a:r>
            <a:endParaRPr sz="3600" dirty="0">
              <a:ln w="0"/>
              <a:solidFill>
                <a:schemeClr val="tx1"/>
              </a:solidFill>
              <a:effectLst>
                <a:outerShdw blurRad="38100" dist="19050" dir="2700000" algn="tl" rotWithShape="0">
                  <a:schemeClr val="dk1">
                    <a:alpha val="40000"/>
                  </a:schemeClr>
                </a:outerShdw>
              </a:effectLst>
            </a:endParaRPr>
          </a:p>
        </p:txBody>
      </p:sp>
      <p:sp>
        <p:nvSpPr>
          <p:cNvPr id="98" name="Google Shape;98;p1"/>
          <p:cNvSpPr txBox="1"/>
          <p:nvPr/>
        </p:nvSpPr>
        <p:spPr>
          <a:xfrm>
            <a:off x="2159002" y="2048933"/>
            <a:ext cx="184731" cy="369332"/>
          </a:xfrm>
          <a:prstGeom prst="rect">
            <a:avLst/>
          </a:prstGeom>
          <a:noFill/>
          <a:ln>
            <a:noFill/>
          </a:ln>
        </p:spPr>
        <p:txBody>
          <a:bodyPr spcFirstLastPara="1" wrap="square" lIns="91425" tIns="45700" rIns="91425" bIns="45700" anchor="t" anchorCtr="0">
            <a:spAutoFit/>
          </a:bodyPr>
          <a:lstStyle/>
          <a:p>
            <a:endParaRPr dirty="0">
              <a:solidFill>
                <a:schemeClr val="dk1"/>
              </a:solidFill>
              <a:latin typeface="Calibri"/>
              <a:ea typeface="Calibri"/>
              <a:cs typeface="Calibri"/>
              <a:sym typeface="Calibri"/>
            </a:endParaRPr>
          </a:p>
        </p:txBody>
      </p:sp>
      <p:sp>
        <p:nvSpPr>
          <p:cNvPr id="2" name="Rectangle 1">
            <a:extLst>
              <a:ext uri="{FF2B5EF4-FFF2-40B4-BE49-F238E27FC236}">
                <a16:creationId xmlns:a16="http://schemas.microsoft.com/office/drawing/2014/main" id="{FD70C555-0AAF-45F6-AFFE-FE9170763E69}"/>
              </a:ext>
            </a:extLst>
          </p:cNvPr>
          <p:cNvSpPr/>
          <p:nvPr/>
        </p:nvSpPr>
        <p:spPr>
          <a:xfrm>
            <a:off x="566929" y="2048933"/>
            <a:ext cx="8010143" cy="2862322"/>
          </a:xfrm>
          <a:prstGeom prst="rect">
            <a:avLst/>
          </a:prstGeom>
        </p:spPr>
        <p:txBody>
          <a:bodyPr wrap="square">
            <a:spAutoFit/>
          </a:bodyPr>
          <a:lstStyle/>
          <a:p>
            <a:pPr marL="342900" indent="-342900">
              <a:buFont typeface="Arial" panose="020B0604020202020204" pitchFamily="34" charset="0"/>
              <a:buChar char="•"/>
            </a:pPr>
            <a:r>
              <a:rPr lang="en-US" sz="2000" dirty="0"/>
              <a:t>Different plans to choose from, or you can opt out</a:t>
            </a:r>
          </a:p>
          <a:p>
            <a:pPr marL="342900" indent="-342900">
              <a:buFont typeface="Arial" panose="020B0604020202020204" pitchFamily="34" charset="0"/>
              <a:buChar char="•"/>
            </a:pPr>
            <a:r>
              <a:rPr lang="en-US" sz="2000" dirty="0"/>
              <a:t>Employee and covered dependents must be enrolled in the same plan</a:t>
            </a:r>
          </a:p>
          <a:p>
            <a:pPr marL="342900" indent="-342900">
              <a:buFont typeface="Arial" panose="020B0604020202020204" pitchFamily="34" charset="0"/>
              <a:buChar char="•"/>
            </a:pPr>
            <a:r>
              <a:rPr lang="en-US" sz="2000" dirty="0"/>
              <a:t>Plan year = fiscal year: July 1</a:t>
            </a:r>
            <a:r>
              <a:rPr lang="en-US" sz="2000" baseline="30000" dirty="0"/>
              <a:t>st</a:t>
            </a:r>
            <a:r>
              <a:rPr lang="en-US" sz="2000" dirty="0"/>
              <a:t> through June 30</a:t>
            </a:r>
            <a:r>
              <a:rPr lang="en-US" sz="2000" baseline="30000" dirty="0"/>
              <a:t>th</a:t>
            </a:r>
            <a:endParaRPr lang="en-US" sz="2000" dirty="0"/>
          </a:p>
          <a:p>
            <a:pPr marL="342900" indent="-342900">
              <a:buFont typeface="Arial" panose="020B0604020202020204" pitchFamily="34" charset="0"/>
              <a:buChar char="•"/>
            </a:pPr>
            <a:r>
              <a:rPr lang="en-US" sz="2000" dirty="0"/>
              <a:t>Cafeteria style (or unbundled) plans</a:t>
            </a:r>
          </a:p>
          <a:p>
            <a:pPr marL="342900" indent="-342900">
              <a:buFont typeface="Arial" panose="020B0604020202020204" pitchFamily="34" charset="0"/>
              <a:buChar char="•"/>
            </a:pPr>
            <a:r>
              <a:rPr lang="en-US" sz="2000" dirty="0"/>
              <a:t>Part of a Preferred Provider Organization (PPO)</a:t>
            </a:r>
          </a:p>
          <a:p>
            <a:pPr marL="342900" indent="-342900">
              <a:buFont typeface="Arial" panose="020B0604020202020204" pitchFamily="34" charset="0"/>
              <a:buChar char="•"/>
            </a:pPr>
            <a:r>
              <a:rPr lang="en-US" sz="2000" dirty="0"/>
              <a:t>Billing is handled by your provider (Premera) when in-network</a:t>
            </a:r>
          </a:p>
          <a:p>
            <a:pPr marL="342900" indent="-342900">
              <a:buFont typeface="Arial" panose="020B0604020202020204" pitchFamily="34" charset="0"/>
              <a:buChar char="•"/>
            </a:pPr>
            <a:r>
              <a:rPr lang="en-US" sz="2000" dirty="0"/>
              <a:t>Premium costs are a pre-tax deduction and vary depending on your plan</a:t>
            </a:r>
          </a:p>
        </p:txBody>
      </p:sp>
      <p:sp>
        <p:nvSpPr>
          <p:cNvPr id="5" name="Rectangle 4">
            <a:extLst>
              <a:ext uri="{FF2B5EF4-FFF2-40B4-BE49-F238E27FC236}">
                <a16:creationId xmlns:a16="http://schemas.microsoft.com/office/drawing/2014/main" id="{B9D9D4F6-CFFB-4E32-B440-5D987AC456BA}"/>
              </a:ext>
            </a:extLst>
          </p:cNvPr>
          <p:cNvSpPr/>
          <p:nvPr/>
        </p:nvSpPr>
        <p:spPr>
          <a:xfrm>
            <a:off x="566928" y="6096452"/>
            <a:ext cx="8010143" cy="369332"/>
          </a:xfrm>
          <a:prstGeom prst="rect">
            <a:avLst/>
          </a:prstGeom>
        </p:spPr>
        <p:txBody>
          <a:bodyPr wrap="square">
            <a:spAutoFit/>
          </a:bodyPr>
          <a:lstStyle/>
          <a:p>
            <a:pPr algn="ctr"/>
            <a:r>
              <a:rPr lang="en-US" i="1" dirty="0"/>
              <a:t>Review all Health benefits on our </a:t>
            </a:r>
            <a:r>
              <a:rPr lang="en-US" i="1" dirty="0">
                <a:hlinkClick r:id="rId3"/>
              </a:rPr>
              <a:t>UA Benefits Health webpage</a:t>
            </a:r>
            <a:r>
              <a:rPr lang="en-US" i="1" dirty="0"/>
              <a:t>.</a:t>
            </a:r>
          </a:p>
        </p:txBody>
      </p:sp>
    </p:spTree>
    <p:extLst>
      <p:ext uri="{BB962C8B-B14F-4D97-AF65-F5344CB8AC3E}">
        <p14:creationId xmlns:p14="http://schemas.microsoft.com/office/powerpoint/2010/main" val="116675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
          <p:cNvSpPr txBox="1">
            <a:spLocks noGrp="1"/>
          </p:cNvSpPr>
          <p:nvPr>
            <p:ph type="title" idx="4294967295"/>
          </p:nvPr>
        </p:nvSpPr>
        <p:spPr>
          <a:xfrm>
            <a:off x="1013467" y="761548"/>
            <a:ext cx="7117069" cy="731837"/>
          </a:xfrm>
          <a:prstGeom prst="rect">
            <a:avLst/>
          </a:prstGeom>
          <a:noFill/>
          <a:ln>
            <a:noFill/>
          </a:ln>
        </p:spPr>
        <p:txBody>
          <a:bodyPr spcFirstLastPara="1" vert="horz" wrap="square" lIns="91425" tIns="45700" rIns="91425" bIns="45700" rtlCol="0" anchor="t" anchorCtr="0">
            <a:noAutofit/>
          </a:bodyPr>
          <a:lstStyle/>
          <a:p>
            <a:pPr algn="ctr">
              <a:lnSpc>
                <a:spcPct val="100000"/>
              </a:lnSpc>
              <a:spcBef>
                <a:spcPts val="0"/>
              </a:spcBef>
              <a:buClr>
                <a:schemeClr val="lt1"/>
              </a:buClr>
              <a:buSzPts val="3600"/>
            </a:pPr>
            <a:r>
              <a:rPr lang="en-US" sz="3600" dirty="0">
                <a:ln w="0"/>
                <a:solidFill>
                  <a:schemeClr val="tx1"/>
                </a:solidFill>
                <a:effectLst>
                  <a:outerShdw blurRad="38100" dist="19050" dir="2700000" algn="tl" rotWithShape="0">
                    <a:schemeClr val="dk1">
                      <a:alpha val="40000"/>
                    </a:schemeClr>
                  </a:outerShdw>
                </a:effectLst>
              </a:rPr>
              <a:t>Health – Coverage Eligibility</a:t>
            </a:r>
          </a:p>
        </p:txBody>
      </p:sp>
      <p:sp>
        <p:nvSpPr>
          <p:cNvPr id="98" name="Google Shape;98;p1"/>
          <p:cNvSpPr txBox="1"/>
          <p:nvPr/>
        </p:nvSpPr>
        <p:spPr>
          <a:xfrm>
            <a:off x="2159002" y="2048933"/>
            <a:ext cx="184731" cy="369332"/>
          </a:xfrm>
          <a:prstGeom prst="rect">
            <a:avLst/>
          </a:prstGeom>
          <a:noFill/>
          <a:ln>
            <a:noFill/>
          </a:ln>
        </p:spPr>
        <p:txBody>
          <a:bodyPr spcFirstLastPara="1" wrap="square" lIns="91425" tIns="45700" rIns="91425" bIns="45700" anchor="t" anchorCtr="0">
            <a:spAutoFit/>
          </a:bodyPr>
          <a:lstStyle/>
          <a:p>
            <a:endParaRPr dirty="0">
              <a:solidFill>
                <a:schemeClr val="dk1"/>
              </a:solidFill>
              <a:latin typeface="Calibri"/>
              <a:ea typeface="Calibri"/>
              <a:cs typeface="Calibri"/>
              <a:sym typeface="Calibri"/>
            </a:endParaRPr>
          </a:p>
        </p:txBody>
      </p:sp>
      <p:sp>
        <p:nvSpPr>
          <p:cNvPr id="2" name="Rectangle 1">
            <a:extLst>
              <a:ext uri="{FF2B5EF4-FFF2-40B4-BE49-F238E27FC236}">
                <a16:creationId xmlns:a16="http://schemas.microsoft.com/office/drawing/2014/main" id="{FD70C555-0AAF-45F6-AFFE-FE9170763E69}"/>
              </a:ext>
            </a:extLst>
          </p:cNvPr>
          <p:cNvSpPr/>
          <p:nvPr/>
        </p:nvSpPr>
        <p:spPr>
          <a:xfrm>
            <a:off x="566929" y="2048933"/>
            <a:ext cx="8010143" cy="2862322"/>
          </a:xfrm>
          <a:prstGeom prst="rect">
            <a:avLst/>
          </a:prstGeom>
        </p:spPr>
        <p:txBody>
          <a:bodyPr wrap="square">
            <a:spAutoFit/>
          </a:bodyPr>
          <a:lstStyle/>
          <a:p>
            <a:r>
              <a:rPr lang="en-US" sz="2000" i="1" dirty="0"/>
              <a:t>Who is eligible for coverage?</a:t>
            </a:r>
          </a:p>
          <a:p>
            <a:pPr marL="342900" indent="-342900">
              <a:buFont typeface="Arial" panose="020B0604020202020204" pitchFamily="34" charset="0"/>
              <a:buChar char="•"/>
            </a:pPr>
            <a:r>
              <a:rPr lang="en-US" sz="2000" dirty="0"/>
              <a:t>Employee</a:t>
            </a:r>
          </a:p>
          <a:p>
            <a:pPr marL="342900" indent="-342900">
              <a:buFont typeface="Arial" panose="020B0604020202020204" pitchFamily="34" charset="0"/>
              <a:buChar char="•"/>
            </a:pPr>
            <a:r>
              <a:rPr lang="en-US" sz="2000" dirty="0"/>
              <a:t>Spouse</a:t>
            </a:r>
          </a:p>
          <a:p>
            <a:pPr marL="342900" indent="-342900">
              <a:buFont typeface="Arial" panose="020B0604020202020204" pitchFamily="34" charset="0"/>
              <a:buChar char="•"/>
            </a:pPr>
            <a:r>
              <a:rPr lang="en-US" sz="2000" dirty="0"/>
              <a:t>Dependent children under the age of 26</a:t>
            </a:r>
          </a:p>
          <a:p>
            <a:pPr marL="342900" indent="-342900">
              <a:buFont typeface="Arial" panose="020B0604020202020204" pitchFamily="34" charset="0"/>
              <a:buChar char="•"/>
            </a:pPr>
            <a:r>
              <a:rPr lang="en-US" sz="2000" dirty="0"/>
              <a:t>Financially interdependent partners (FIPs) and their dependent children (additional paperwork required)</a:t>
            </a:r>
          </a:p>
          <a:p>
            <a:pPr marL="342900" indent="-342900">
              <a:buFont typeface="Arial" panose="020B0604020202020204" pitchFamily="34" charset="0"/>
              <a:buChar char="•"/>
            </a:pPr>
            <a:endParaRPr lang="en-US" sz="2000" dirty="0"/>
          </a:p>
          <a:p>
            <a:r>
              <a:rPr lang="en-US" sz="2000" dirty="0"/>
              <a:t>Employees are responsible for notifying UA HR of eligibility status changes for themselves, spouses, and/or dependents.</a:t>
            </a:r>
          </a:p>
        </p:txBody>
      </p:sp>
      <p:sp>
        <p:nvSpPr>
          <p:cNvPr id="5" name="Rectangle 4">
            <a:extLst>
              <a:ext uri="{FF2B5EF4-FFF2-40B4-BE49-F238E27FC236}">
                <a16:creationId xmlns:a16="http://schemas.microsoft.com/office/drawing/2014/main" id="{42A72B8C-1B41-44F0-9E63-75D9C733F44E}"/>
              </a:ext>
            </a:extLst>
          </p:cNvPr>
          <p:cNvSpPr/>
          <p:nvPr/>
        </p:nvSpPr>
        <p:spPr>
          <a:xfrm>
            <a:off x="566928" y="6096452"/>
            <a:ext cx="8010143" cy="369332"/>
          </a:xfrm>
          <a:prstGeom prst="rect">
            <a:avLst/>
          </a:prstGeom>
        </p:spPr>
        <p:txBody>
          <a:bodyPr wrap="square">
            <a:spAutoFit/>
          </a:bodyPr>
          <a:lstStyle/>
          <a:p>
            <a:pPr algn="ctr"/>
            <a:r>
              <a:rPr lang="en-US" i="1" dirty="0"/>
              <a:t>Review all Health benefits on our </a:t>
            </a:r>
            <a:r>
              <a:rPr lang="en-US" i="1" dirty="0">
                <a:hlinkClick r:id="rId3"/>
              </a:rPr>
              <a:t>UA Benefits Health webpage</a:t>
            </a:r>
            <a:r>
              <a:rPr lang="en-US" i="1" dirty="0"/>
              <a:t>.</a:t>
            </a:r>
          </a:p>
        </p:txBody>
      </p:sp>
    </p:spTree>
    <p:extLst>
      <p:ext uri="{BB962C8B-B14F-4D97-AF65-F5344CB8AC3E}">
        <p14:creationId xmlns:p14="http://schemas.microsoft.com/office/powerpoint/2010/main" val="34224247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
          <p:cNvSpPr txBox="1">
            <a:spLocks noGrp="1"/>
          </p:cNvSpPr>
          <p:nvPr>
            <p:ph type="title" idx="4294967295"/>
          </p:nvPr>
        </p:nvSpPr>
        <p:spPr>
          <a:xfrm>
            <a:off x="1013467" y="761548"/>
            <a:ext cx="7117069" cy="731837"/>
          </a:xfrm>
          <a:prstGeom prst="rect">
            <a:avLst/>
          </a:prstGeom>
          <a:noFill/>
          <a:ln>
            <a:noFill/>
          </a:ln>
        </p:spPr>
        <p:txBody>
          <a:bodyPr spcFirstLastPara="1" vert="horz" wrap="square" lIns="91425" tIns="45700" rIns="91425" bIns="45700" rtlCol="0" anchor="t" anchorCtr="0">
            <a:noAutofit/>
          </a:bodyPr>
          <a:lstStyle/>
          <a:p>
            <a:pPr algn="ctr">
              <a:lnSpc>
                <a:spcPct val="100000"/>
              </a:lnSpc>
              <a:spcBef>
                <a:spcPts val="0"/>
              </a:spcBef>
              <a:buClr>
                <a:schemeClr val="lt1"/>
              </a:buClr>
              <a:buSzPts val="3600"/>
            </a:pPr>
            <a:r>
              <a:rPr lang="en-US" sz="3600" dirty="0">
                <a:ln w="0"/>
                <a:solidFill>
                  <a:schemeClr val="tx1"/>
                </a:solidFill>
                <a:effectLst>
                  <a:outerShdw blurRad="38100" dist="19050" dir="2700000" algn="tl" rotWithShape="0">
                    <a:schemeClr val="dk1">
                      <a:alpha val="40000"/>
                    </a:schemeClr>
                  </a:outerShdw>
                </a:effectLst>
              </a:rPr>
              <a:t>Health – Coverage Effective Date</a:t>
            </a:r>
          </a:p>
        </p:txBody>
      </p:sp>
      <p:sp>
        <p:nvSpPr>
          <p:cNvPr id="98" name="Google Shape;98;p1"/>
          <p:cNvSpPr txBox="1"/>
          <p:nvPr/>
        </p:nvSpPr>
        <p:spPr>
          <a:xfrm>
            <a:off x="2159002" y="2048933"/>
            <a:ext cx="184731" cy="369332"/>
          </a:xfrm>
          <a:prstGeom prst="rect">
            <a:avLst/>
          </a:prstGeom>
          <a:noFill/>
          <a:ln>
            <a:noFill/>
          </a:ln>
        </p:spPr>
        <p:txBody>
          <a:bodyPr spcFirstLastPara="1" wrap="square" lIns="91425" tIns="45700" rIns="91425" bIns="45700" anchor="t" anchorCtr="0">
            <a:spAutoFit/>
          </a:bodyPr>
          <a:lstStyle/>
          <a:p>
            <a:endParaRPr dirty="0">
              <a:solidFill>
                <a:schemeClr val="dk1"/>
              </a:solidFill>
              <a:latin typeface="Calibri"/>
              <a:ea typeface="Calibri"/>
              <a:cs typeface="Calibri"/>
              <a:sym typeface="Calibri"/>
            </a:endParaRPr>
          </a:p>
        </p:txBody>
      </p:sp>
      <p:sp>
        <p:nvSpPr>
          <p:cNvPr id="2" name="Rectangle 1">
            <a:extLst>
              <a:ext uri="{FF2B5EF4-FFF2-40B4-BE49-F238E27FC236}">
                <a16:creationId xmlns:a16="http://schemas.microsoft.com/office/drawing/2014/main" id="{FD70C555-0AAF-45F6-AFFE-FE9170763E69}"/>
              </a:ext>
            </a:extLst>
          </p:cNvPr>
          <p:cNvSpPr/>
          <p:nvPr/>
        </p:nvSpPr>
        <p:spPr>
          <a:xfrm>
            <a:off x="566929" y="2048933"/>
            <a:ext cx="8010143" cy="1631216"/>
          </a:xfrm>
          <a:prstGeom prst="rect">
            <a:avLst/>
          </a:prstGeom>
        </p:spPr>
        <p:txBody>
          <a:bodyPr wrap="square">
            <a:spAutoFit/>
          </a:bodyPr>
          <a:lstStyle/>
          <a:p>
            <a:r>
              <a:rPr lang="en-US" sz="2000" i="1" dirty="0"/>
              <a:t>When does my coverage become effective?</a:t>
            </a:r>
          </a:p>
          <a:p>
            <a:r>
              <a:rPr lang="en-US" sz="2000" dirty="0"/>
              <a:t>Your coverage will become effective on the first day of the pay period in which you submit your health care enrollment form. That means that if you submit your form in the same period in which you start working for UA, you’ll have coverage from day 1!</a:t>
            </a:r>
          </a:p>
        </p:txBody>
      </p:sp>
      <p:sp>
        <p:nvSpPr>
          <p:cNvPr id="5" name="Rectangle 4">
            <a:extLst>
              <a:ext uri="{FF2B5EF4-FFF2-40B4-BE49-F238E27FC236}">
                <a16:creationId xmlns:a16="http://schemas.microsoft.com/office/drawing/2014/main" id="{42A72B8C-1B41-44F0-9E63-75D9C733F44E}"/>
              </a:ext>
            </a:extLst>
          </p:cNvPr>
          <p:cNvSpPr/>
          <p:nvPr/>
        </p:nvSpPr>
        <p:spPr>
          <a:xfrm>
            <a:off x="566928" y="6096452"/>
            <a:ext cx="8010143" cy="369332"/>
          </a:xfrm>
          <a:prstGeom prst="rect">
            <a:avLst/>
          </a:prstGeom>
        </p:spPr>
        <p:txBody>
          <a:bodyPr wrap="square">
            <a:spAutoFit/>
          </a:bodyPr>
          <a:lstStyle/>
          <a:p>
            <a:pPr algn="ctr"/>
            <a:r>
              <a:rPr lang="en-US" i="1" dirty="0"/>
              <a:t>Review all Health benefits on our </a:t>
            </a:r>
            <a:r>
              <a:rPr lang="en-US" i="1" dirty="0">
                <a:hlinkClick r:id="rId3"/>
              </a:rPr>
              <a:t>UA Benefits Health webpage</a:t>
            </a:r>
            <a:r>
              <a:rPr lang="en-US" i="1" dirty="0"/>
              <a:t>.</a:t>
            </a:r>
          </a:p>
        </p:txBody>
      </p:sp>
    </p:spTree>
    <p:extLst>
      <p:ext uri="{BB962C8B-B14F-4D97-AF65-F5344CB8AC3E}">
        <p14:creationId xmlns:p14="http://schemas.microsoft.com/office/powerpoint/2010/main" val="28063328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
          <p:cNvSpPr txBox="1">
            <a:spLocks noGrp="1"/>
          </p:cNvSpPr>
          <p:nvPr>
            <p:ph type="title" idx="4294967295"/>
          </p:nvPr>
        </p:nvSpPr>
        <p:spPr>
          <a:xfrm>
            <a:off x="1013467" y="761548"/>
            <a:ext cx="7117069" cy="731837"/>
          </a:xfrm>
          <a:prstGeom prst="rect">
            <a:avLst/>
          </a:prstGeom>
          <a:noFill/>
          <a:ln>
            <a:noFill/>
          </a:ln>
        </p:spPr>
        <p:txBody>
          <a:bodyPr spcFirstLastPara="1" vert="horz" wrap="square" lIns="91425" tIns="45700" rIns="91425" bIns="45700" rtlCol="0" anchor="t" anchorCtr="0">
            <a:noAutofit/>
          </a:bodyPr>
          <a:lstStyle/>
          <a:p>
            <a:pPr algn="ctr">
              <a:lnSpc>
                <a:spcPct val="100000"/>
              </a:lnSpc>
              <a:spcBef>
                <a:spcPts val="0"/>
              </a:spcBef>
              <a:buClr>
                <a:schemeClr val="lt1"/>
              </a:buClr>
              <a:buSzPts val="3600"/>
            </a:pPr>
            <a:r>
              <a:rPr lang="en-US" sz="3600" dirty="0">
                <a:ln w="0"/>
                <a:solidFill>
                  <a:schemeClr val="tx1"/>
                </a:solidFill>
                <a:effectLst>
                  <a:outerShdw blurRad="38100" dist="19050" dir="2700000" algn="tl" rotWithShape="0">
                    <a:schemeClr val="dk1">
                      <a:alpha val="40000"/>
                    </a:schemeClr>
                  </a:outerShdw>
                </a:effectLst>
              </a:rPr>
              <a:t>Health – TouchCare</a:t>
            </a:r>
            <a:endParaRPr sz="3600" dirty="0">
              <a:ln w="0"/>
              <a:solidFill>
                <a:schemeClr val="tx1"/>
              </a:solidFill>
              <a:effectLst>
                <a:outerShdw blurRad="38100" dist="19050" dir="2700000" algn="tl" rotWithShape="0">
                  <a:schemeClr val="dk1">
                    <a:alpha val="40000"/>
                  </a:schemeClr>
                </a:outerShdw>
              </a:effectLst>
            </a:endParaRPr>
          </a:p>
        </p:txBody>
      </p:sp>
      <p:sp>
        <p:nvSpPr>
          <p:cNvPr id="98" name="Google Shape;98;p1"/>
          <p:cNvSpPr txBox="1"/>
          <p:nvPr/>
        </p:nvSpPr>
        <p:spPr>
          <a:xfrm>
            <a:off x="2159002" y="2048933"/>
            <a:ext cx="184731" cy="369332"/>
          </a:xfrm>
          <a:prstGeom prst="rect">
            <a:avLst/>
          </a:prstGeom>
          <a:noFill/>
          <a:ln>
            <a:noFill/>
          </a:ln>
        </p:spPr>
        <p:txBody>
          <a:bodyPr spcFirstLastPara="1" wrap="square" lIns="91425" tIns="45700" rIns="91425" bIns="45700" anchor="t" anchorCtr="0">
            <a:spAutoFit/>
          </a:bodyPr>
          <a:lstStyle/>
          <a:p>
            <a:endParaRPr dirty="0">
              <a:solidFill>
                <a:schemeClr val="dk1"/>
              </a:solidFill>
              <a:latin typeface="Calibri"/>
              <a:ea typeface="Calibri"/>
              <a:cs typeface="Calibri"/>
              <a:sym typeface="Calibri"/>
            </a:endParaRPr>
          </a:p>
        </p:txBody>
      </p:sp>
      <p:sp>
        <p:nvSpPr>
          <p:cNvPr id="2" name="Rectangle 1">
            <a:extLst>
              <a:ext uri="{FF2B5EF4-FFF2-40B4-BE49-F238E27FC236}">
                <a16:creationId xmlns:a16="http://schemas.microsoft.com/office/drawing/2014/main" id="{FD70C555-0AAF-45F6-AFFE-FE9170763E69}"/>
              </a:ext>
            </a:extLst>
          </p:cNvPr>
          <p:cNvSpPr/>
          <p:nvPr/>
        </p:nvSpPr>
        <p:spPr>
          <a:xfrm>
            <a:off x="566929" y="2048933"/>
            <a:ext cx="8010143" cy="3477875"/>
          </a:xfrm>
          <a:prstGeom prst="rect">
            <a:avLst/>
          </a:prstGeom>
        </p:spPr>
        <p:txBody>
          <a:bodyPr wrap="square">
            <a:spAutoFit/>
          </a:bodyPr>
          <a:lstStyle/>
          <a:p>
            <a:r>
              <a:rPr lang="en-US" sz="2000" dirty="0"/>
              <a:t>Third party provider that works directly with UA employees concerning their health care. They can… </a:t>
            </a:r>
          </a:p>
          <a:p>
            <a:pPr marL="342900" indent="-342900">
              <a:buFont typeface="Arial" panose="020B0604020202020204" pitchFamily="34" charset="0"/>
              <a:buChar char="•"/>
            </a:pPr>
            <a:r>
              <a:rPr lang="en-US" sz="2000" dirty="0"/>
              <a:t>Explain the differences between plans or pre-tax health accounts to help you decide which plan is best for your family</a:t>
            </a:r>
          </a:p>
          <a:p>
            <a:pPr marL="342900" indent="-342900">
              <a:buFont typeface="Arial" panose="020B0604020202020204" pitchFamily="34" charset="0"/>
              <a:buChar char="•"/>
            </a:pPr>
            <a:r>
              <a:rPr lang="en-US" sz="2000" dirty="0"/>
              <a:t>Assist with billing issues or questions</a:t>
            </a:r>
          </a:p>
          <a:p>
            <a:pPr marL="342900" indent="-342900">
              <a:buFont typeface="Arial" panose="020B0604020202020204" pitchFamily="34" charset="0"/>
              <a:buChar char="•"/>
            </a:pPr>
            <a:r>
              <a:rPr lang="en-US" sz="2000" dirty="0"/>
              <a:t>Help you understand how to put your benefits to use</a:t>
            </a:r>
          </a:p>
          <a:p>
            <a:pPr marL="342900" indent="-342900">
              <a:buFont typeface="Arial" panose="020B0604020202020204" pitchFamily="34" charset="0"/>
              <a:buChar char="•"/>
            </a:pPr>
            <a:r>
              <a:rPr lang="en-US" sz="2000" dirty="0"/>
              <a:t>Assist in finding in-network providers</a:t>
            </a:r>
          </a:p>
          <a:p>
            <a:pPr marL="342900" indent="-342900">
              <a:buFont typeface="Arial" panose="020B0604020202020204" pitchFamily="34" charset="0"/>
              <a:buChar char="•"/>
            </a:pPr>
            <a:r>
              <a:rPr lang="en-US" sz="2000" dirty="0"/>
              <a:t>And more!</a:t>
            </a:r>
          </a:p>
          <a:p>
            <a:endParaRPr lang="en-US" sz="2000" dirty="0"/>
          </a:p>
          <a:p>
            <a:r>
              <a:rPr lang="en-US" sz="2000" dirty="0"/>
              <a:t>You can reach TouchCare at (866) 486-8242 or online at </a:t>
            </a:r>
            <a:r>
              <a:rPr lang="en-US" sz="2000" dirty="0">
                <a:hlinkClick r:id="rId3"/>
              </a:rPr>
              <a:t>www.touchcare.com</a:t>
            </a:r>
            <a:r>
              <a:rPr lang="en-US" sz="2000" dirty="0"/>
              <a:t>. </a:t>
            </a:r>
          </a:p>
        </p:txBody>
      </p:sp>
      <p:sp>
        <p:nvSpPr>
          <p:cNvPr id="5" name="Rectangle 4">
            <a:extLst>
              <a:ext uri="{FF2B5EF4-FFF2-40B4-BE49-F238E27FC236}">
                <a16:creationId xmlns:a16="http://schemas.microsoft.com/office/drawing/2014/main" id="{3A4C1C01-4D97-481C-A3E4-77AE76C8613E}"/>
              </a:ext>
            </a:extLst>
          </p:cNvPr>
          <p:cNvSpPr/>
          <p:nvPr/>
        </p:nvSpPr>
        <p:spPr>
          <a:xfrm>
            <a:off x="566928" y="6096452"/>
            <a:ext cx="8010143" cy="369332"/>
          </a:xfrm>
          <a:prstGeom prst="rect">
            <a:avLst/>
          </a:prstGeom>
        </p:spPr>
        <p:txBody>
          <a:bodyPr wrap="square">
            <a:spAutoFit/>
          </a:bodyPr>
          <a:lstStyle/>
          <a:p>
            <a:pPr algn="ctr"/>
            <a:r>
              <a:rPr lang="en-US" i="1" dirty="0"/>
              <a:t>Review all Health benefits on our </a:t>
            </a:r>
            <a:r>
              <a:rPr lang="en-US" i="1" dirty="0">
                <a:hlinkClick r:id="rId4"/>
              </a:rPr>
              <a:t>UA Benefits Health webpage</a:t>
            </a:r>
            <a:r>
              <a:rPr lang="en-US" i="1" dirty="0"/>
              <a:t>.</a:t>
            </a:r>
          </a:p>
        </p:txBody>
      </p:sp>
    </p:spTree>
    <p:extLst>
      <p:ext uri="{BB962C8B-B14F-4D97-AF65-F5344CB8AC3E}">
        <p14:creationId xmlns:p14="http://schemas.microsoft.com/office/powerpoint/2010/main" val="2839373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
          <p:cNvSpPr txBox="1">
            <a:spLocks noGrp="1"/>
          </p:cNvSpPr>
          <p:nvPr>
            <p:ph type="title" idx="4294967295"/>
          </p:nvPr>
        </p:nvSpPr>
        <p:spPr>
          <a:xfrm>
            <a:off x="1013467" y="761548"/>
            <a:ext cx="7117069" cy="731837"/>
          </a:xfrm>
          <a:prstGeom prst="rect">
            <a:avLst/>
          </a:prstGeom>
          <a:noFill/>
          <a:ln>
            <a:noFill/>
          </a:ln>
        </p:spPr>
        <p:txBody>
          <a:bodyPr spcFirstLastPara="1" vert="horz" wrap="square" lIns="91425" tIns="45700" rIns="91425" bIns="45700" rtlCol="0" anchor="t" anchorCtr="0">
            <a:noAutofit/>
          </a:bodyPr>
          <a:lstStyle/>
          <a:p>
            <a:pPr algn="ctr">
              <a:lnSpc>
                <a:spcPct val="100000"/>
              </a:lnSpc>
              <a:spcBef>
                <a:spcPts val="0"/>
              </a:spcBef>
              <a:buClr>
                <a:schemeClr val="lt1"/>
              </a:buClr>
              <a:buSzPts val="3600"/>
            </a:pPr>
            <a:r>
              <a:rPr lang="en-US" dirty="0">
                <a:ln w="0"/>
                <a:solidFill>
                  <a:schemeClr val="tx1"/>
                </a:solidFill>
                <a:effectLst>
                  <a:outerShdw blurRad="38100" dist="19050" dir="2700000" algn="tl" rotWithShape="0">
                    <a:schemeClr val="dk1">
                      <a:alpha val="40000"/>
                    </a:schemeClr>
                  </a:outerShdw>
                </a:effectLst>
              </a:rPr>
              <a:t>Agenda</a:t>
            </a:r>
            <a:endParaRPr sz="3600" dirty="0">
              <a:ln w="0"/>
              <a:solidFill>
                <a:schemeClr val="tx1"/>
              </a:solidFill>
              <a:effectLst>
                <a:outerShdw blurRad="38100" dist="19050" dir="2700000" algn="tl" rotWithShape="0">
                  <a:schemeClr val="dk1">
                    <a:alpha val="40000"/>
                  </a:schemeClr>
                </a:outerShdw>
              </a:effectLst>
            </a:endParaRPr>
          </a:p>
        </p:txBody>
      </p:sp>
      <p:sp>
        <p:nvSpPr>
          <p:cNvPr id="98" name="Google Shape;98;p1"/>
          <p:cNvSpPr txBox="1"/>
          <p:nvPr/>
        </p:nvSpPr>
        <p:spPr>
          <a:xfrm>
            <a:off x="2159002" y="2048933"/>
            <a:ext cx="184731" cy="369332"/>
          </a:xfrm>
          <a:prstGeom prst="rect">
            <a:avLst/>
          </a:prstGeom>
          <a:noFill/>
          <a:ln>
            <a:noFill/>
          </a:ln>
        </p:spPr>
        <p:txBody>
          <a:bodyPr spcFirstLastPara="1" wrap="square" lIns="91425" tIns="45700" rIns="91425" bIns="45700" anchor="t" anchorCtr="0">
            <a:spAutoFit/>
          </a:bodyPr>
          <a:lstStyle/>
          <a:p>
            <a:endParaRPr dirty="0">
              <a:solidFill>
                <a:schemeClr val="dk1"/>
              </a:solidFill>
              <a:latin typeface="Calibri"/>
              <a:ea typeface="Calibri"/>
              <a:cs typeface="Calibri"/>
              <a:sym typeface="Calibri"/>
            </a:endParaRPr>
          </a:p>
        </p:txBody>
      </p:sp>
      <p:sp>
        <p:nvSpPr>
          <p:cNvPr id="3" name="TextBox 2">
            <a:extLst>
              <a:ext uri="{FF2B5EF4-FFF2-40B4-BE49-F238E27FC236}">
                <a16:creationId xmlns:a16="http://schemas.microsoft.com/office/drawing/2014/main" id="{730B6F2B-4A97-48D0-BD21-4B216972C8E5}"/>
              </a:ext>
            </a:extLst>
          </p:cNvPr>
          <p:cNvSpPr txBox="1"/>
          <p:nvPr/>
        </p:nvSpPr>
        <p:spPr>
          <a:xfrm>
            <a:off x="1343409" y="2048933"/>
            <a:ext cx="6457181" cy="3170099"/>
          </a:xfrm>
          <a:prstGeom prst="rect">
            <a:avLst/>
          </a:prstGeom>
          <a:noFill/>
        </p:spPr>
        <p:txBody>
          <a:bodyPr wrap="square" rtlCol="0">
            <a:spAutoFit/>
          </a:bodyPr>
          <a:lstStyle/>
          <a:p>
            <a:pPr marL="457200" indent="-457200">
              <a:buFont typeface="+mj-lt"/>
              <a:buAutoNum type="arabicPeriod"/>
            </a:pPr>
            <a:r>
              <a:rPr lang="en-US" sz="2000" dirty="0"/>
              <a:t>Introduction to UA HR</a:t>
            </a:r>
          </a:p>
          <a:p>
            <a:pPr marL="457200" indent="-457200">
              <a:buFont typeface="+mj-lt"/>
              <a:buAutoNum type="arabicPeriod"/>
            </a:pPr>
            <a:r>
              <a:rPr lang="en-US" sz="2000" dirty="0"/>
              <a:t>Housekeeping items</a:t>
            </a:r>
          </a:p>
          <a:p>
            <a:pPr marL="457200" indent="-457200">
              <a:buFont typeface="+mj-lt"/>
              <a:buAutoNum type="arabicPeriod"/>
            </a:pPr>
            <a:r>
              <a:rPr lang="en-US" sz="2000" dirty="0"/>
              <a:t>UA benefits overview</a:t>
            </a:r>
          </a:p>
          <a:p>
            <a:pPr marL="914400" lvl="1" indent="-457200">
              <a:buFont typeface="Arial" panose="020B0604020202020204" pitchFamily="34" charset="0"/>
              <a:buChar char="•"/>
            </a:pPr>
            <a:r>
              <a:rPr lang="en-US" sz="2000" dirty="0"/>
              <a:t>Health</a:t>
            </a:r>
          </a:p>
          <a:p>
            <a:pPr marL="914400" lvl="1" indent="-457200">
              <a:buFont typeface="Arial" panose="020B0604020202020204" pitchFamily="34" charset="0"/>
              <a:buChar char="•"/>
            </a:pPr>
            <a:r>
              <a:rPr lang="en-US" sz="2000" dirty="0"/>
              <a:t>Retirement</a:t>
            </a:r>
          </a:p>
          <a:p>
            <a:pPr marL="914400" lvl="1" indent="-457200">
              <a:buFont typeface="Arial" panose="020B0604020202020204" pitchFamily="34" charset="0"/>
              <a:buChar char="•"/>
            </a:pPr>
            <a:r>
              <a:rPr lang="en-US" sz="2000" dirty="0"/>
              <a:t>Holidays &amp; leave</a:t>
            </a:r>
          </a:p>
          <a:p>
            <a:pPr marL="914400" lvl="1" indent="-457200">
              <a:buFont typeface="Arial" panose="020B0604020202020204" pitchFamily="34" charset="0"/>
              <a:buChar char="•"/>
            </a:pPr>
            <a:r>
              <a:rPr lang="en-US" sz="2000" dirty="0"/>
              <a:t>Life insurance &amp; supplemental coverages</a:t>
            </a:r>
          </a:p>
          <a:p>
            <a:pPr marL="914400" lvl="1" indent="-457200">
              <a:buFont typeface="Arial" panose="020B0604020202020204" pitchFamily="34" charset="0"/>
              <a:buChar char="•"/>
            </a:pPr>
            <a:r>
              <a:rPr lang="en-US" sz="2000" dirty="0"/>
              <a:t>Education benefits</a:t>
            </a:r>
          </a:p>
          <a:p>
            <a:pPr marL="914400" lvl="1" indent="-457200">
              <a:buFont typeface="Arial" panose="020B0604020202020204" pitchFamily="34" charset="0"/>
              <a:buChar char="•"/>
            </a:pPr>
            <a:r>
              <a:rPr lang="en-US" sz="2000" dirty="0"/>
              <a:t>Employee support</a:t>
            </a:r>
          </a:p>
          <a:p>
            <a:pPr marL="457200" indent="-457200">
              <a:buFont typeface="+mj-lt"/>
              <a:buAutoNum type="arabicPeriod"/>
            </a:pPr>
            <a:r>
              <a:rPr lang="en-US" sz="2000" dirty="0"/>
              <a:t>Next steps</a:t>
            </a:r>
          </a:p>
        </p:txBody>
      </p:sp>
    </p:spTree>
    <p:extLst>
      <p:ext uri="{BB962C8B-B14F-4D97-AF65-F5344CB8AC3E}">
        <p14:creationId xmlns:p14="http://schemas.microsoft.com/office/powerpoint/2010/main" val="36291456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
          <p:cNvSpPr txBox="1">
            <a:spLocks noGrp="1"/>
          </p:cNvSpPr>
          <p:nvPr>
            <p:ph type="title" idx="4294967295"/>
          </p:nvPr>
        </p:nvSpPr>
        <p:spPr>
          <a:xfrm>
            <a:off x="1013461" y="767392"/>
            <a:ext cx="7117069" cy="731837"/>
          </a:xfrm>
          <a:prstGeom prst="rect">
            <a:avLst/>
          </a:prstGeom>
          <a:noFill/>
          <a:ln>
            <a:noFill/>
          </a:ln>
        </p:spPr>
        <p:txBody>
          <a:bodyPr spcFirstLastPara="1" vert="horz" wrap="square" lIns="91425" tIns="45700" rIns="91425" bIns="45700" rtlCol="0" anchor="t" anchorCtr="0">
            <a:noAutofit/>
          </a:bodyPr>
          <a:lstStyle/>
          <a:p>
            <a:pPr algn="ctr">
              <a:lnSpc>
                <a:spcPct val="100000"/>
              </a:lnSpc>
              <a:spcBef>
                <a:spcPts val="0"/>
              </a:spcBef>
              <a:buClr>
                <a:schemeClr val="lt1"/>
              </a:buClr>
              <a:buSzPts val="3600"/>
            </a:pPr>
            <a:r>
              <a:rPr lang="en-US" sz="3600" dirty="0">
                <a:ln w="0"/>
                <a:solidFill>
                  <a:schemeClr val="tx1"/>
                </a:solidFill>
                <a:effectLst>
                  <a:outerShdw blurRad="38100" dist="19050" dir="2700000" algn="tl" rotWithShape="0">
                    <a:schemeClr val="dk1">
                      <a:alpha val="40000"/>
                    </a:schemeClr>
                  </a:outerShdw>
                </a:effectLst>
              </a:rPr>
              <a:t>Health – Important Note</a:t>
            </a:r>
          </a:p>
        </p:txBody>
      </p:sp>
      <p:sp>
        <p:nvSpPr>
          <p:cNvPr id="98" name="Google Shape;98;p1"/>
          <p:cNvSpPr txBox="1"/>
          <p:nvPr/>
        </p:nvSpPr>
        <p:spPr>
          <a:xfrm>
            <a:off x="2159002" y="2048933"/>
            <a:ext cx="184731" cy="369332"/>
          </a:xfrm>
          <a:prstGeom prst="rect">
            <a:avLst/>
          </a:prstGeom>
          <a:noFill/>
          <a:ln>
            <a:noFill/>
          </a:ln>
        </p:spPr>
        <p:txBody>
          <a:bodyPr spcFirstLastPara="1" wrap="square" lIns="91425" tIns="45700" rIns="91425" bIns="45700" anchor="t" anchorCtr="0">
            <a:spAutoFit/>
          </a:bodyPr>
          <a:lstStyle/>
          <a:p>
            <a:endParaRPr dirty="0">
              <a:solidFill>
                <a:schemeClr val="dk1"/>
              </a:solidFill>
              <a:latin typeface="Calibri"/>
              <a:ea typeface="Calibri"/>
              <a:cs typeface="Calibri"/>
              <a:sym typeface="Calibri"/>
            </a:endParaRPr>
          </a:p>
        </p:txBody>
      </p:sp>
      <p:sp>
        <p:nvSpPr>
          <p:cNvPr id="2" name="Rectangle 1">
            <a:extLst>
              <a:ext uri="{FF2B5EF4-FFF2-40B4-BE49-F238E27FC236}">
                <a16:creationId xmlns:a16="http://schemas.microsoft.com/office/drawing/2014/main" id="{FD70C555-0AAF-45F6-AFFE-FE9170763E69}"/>
              </a:ext>
            </a:extLst>
          </p:cNvPr>
          <p:cNvSpPr/>
          <p:nvPr/>
        </p:nvSpPr>
        <p:spPr>
          <a:xfrm>
            <a:off x="790191" y="2048933"/>
            <a:ext cx="7563607" cy="1323439"/>
          </a:xfrm>
          <a:prstGeom prst="rect">
            <a:avLst/>
          </a:prstGeom>
        </p:spPr>
        <p:txBody>
          <a:bodyPr wrap="square">
            <a:spAutoFit/>
          </a:bodyPr>
          <a:lstStyle/>
          <a:p>
            <a:r>
              <a:rPr lang="en-US" sz="2000" dirty="0"/>
              <a:t>NOTE: UA Benefits can inform you of </a:t>
            </a:r>
            <a:r>
              <a:rPr lang="en-US" sz="2000" i="1" dirty="0"/>
              <a:t>but not advise you on</a:t>
            </a:r>
            <a:r>
              <a:rPr lang="en-US" sz="2000" dirty="0"/>
              <a:t> your options. Contact TouchCare at (866) 486-8242 for more information about your plan choices and which may be best for you.</a:t>
            </a:r>
          </a:p>
        </p:txBody>
      </p:sp>
      <p:sp>
        <p:nvSpPr>
          <p:cNvPr id="5" name="Rectangle 4">
            <a:extLst>
              <a:ext uri="{FF2B5EF4-FFF2-40B4-BE49-F238E27FC236}">
                <a16:creationId xmlns:a16="http://schemas.microsoft.com/office/drawing/2014/main" id="{8810AAAA-12C9-432E-B721-1FF7CA851C2A}"/>
              </a:ext>
            </a:extLst>
          </p:cNvPr>
          <p:cNvSpPr/>
          <p:nvPr/>
        </p:nvSpPr>
        <p:spPr>
          <a:xfrm>
            <a:off x="566928" y="6096452"/>
            <a:ext cx="8010143" cy="369332"/>
          </a:xfrm>
          <a:prstGeom prst="rect">
            <a:avLst/>
          </a:prstGeom>
        </p:spPr>
        <p:txBody>
          <a:bodyPr wrap="square">
            <a:spAutoFit/>
          </a:bodyPr>
          <a:lstStyle/>
          <a:p>
            <a:pPr algn="ctr"/>
            <a:r>
              <a:rPr lang="en-US" i="1" dirty="0"/>
              <a:t>Review all Health benefits on our </a:t>
            </a:r>
            <a:r>
              <a:rPr lang="en-US" i="1" dirty="0">
                <a:hlinkClick r:id="rId3"/>
              </a:rPr>
              <a:t>UA Benefits Health webpage</a:t>
            </a:r>
            <a:r>
              <a:rPr lang="en-US" i="1" dirty="0"/>
              <a:t>.</a:t>
            </a:r>
          </a:p>
        </p:txBody>
      </p:sp>
    </p:spTree>
    <p:extLst>
      <p:ext uri="{BB962C8B-B14F-4D97-AF65-F5344CB8AC3E}">
        <p14:creationId xmlns:p14="http://schemas.microsoft.com/office/powerpoint/2010/main" val="41984888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
          <p:cNvSpPr txBox="1">
            <a:spLocks noGrp="1"/>
          </p:cNvSpPr>
          <p:nvPr>
            <p:ph type="title" idx="4294967295"/>
          </p:nvPr>
        </p:nvSpPr>
        <p:spPr>
          <a:xfrm>
            <a:off x="1013461" y="767392"/>
            <a:ext cx="7117069" cy="731837"/>
          </a:xfrm>
          <a:prstGeom prst="rect">
            <a:avLst/>
          </a:prstGeom>
          <a:noFill/>
          <a:ln>
            <a:noFill/>
          </a:ln>
        </p:spPr>
        <p:txBody>
          <a:bodyPr spcFirstLastPara="1" vert="horz" wrap="square" lIns="91425" tIns="45700" rIns="91425" bIns="45700" rtlCol="0" anchor="t" anchorCtr="0">
            <a:noAutofit/>
          </a:bodyPr>
          <a:lstStyle/>
          <a:p>
            <a:pPr algn="ctr">
              <a:lnSpc>
                <a:spcPct val="100000"/>
              </a:lnSpc>
              <a:spcBef>
                <a:spcPts val="0"/>
              </a:spcBef>
              <a:buClr>
                <a:schemeClr val="lt1"/>
              </a:buClr>
              <a:buSzPts val="3600"/>
            </a:pPr>
            <a:r>
              <a:rPr lang="en-US" sz="3600" dirty="0">
                <a:ln w="0"/>
                <a:solidFill>
                  <a:schemeClr val="tx1"/>
                </a:solidFill>
                <a:effectLst>
                  <a:outerShdw blurRad="38100" dist="19050" dir="2700000" algn="tl" rotWithShape="0">
                    <a:schemeClr val="dk1">
                      <a:alpha val="40000"/>
                    </a:schemeClr>
                  </a:outerShdw>
                </a:effectLst>
              </a:rPr>
              <a:t>Health – Plan Options</a:t>
            </a:r>
          </a:p>
        </p:txBody>
      </p:sp>
      <p:sp>
        <p:nvSpPr>
          <p:cNvPr id="98" name="Google Shape;98;p1"/>
          <p:cNvSpPr txBox="1"/>
          <p:nvPr/>
        </p:nvSpPr>
        <p:spPr>
          <a:xfrm>
            <a:off x="2159002" y="2048933"/>
            <a:ext cx="184731" cy="369332"/>
          </a:xfrm>
          <a:prstGeom prst="rect">
            <a:avLst/>
          </a:prstGeom>
          <a:noFill/>
          <a:ln>
            <a:noFill/>
          </a:ln>
        </p:spPr>
        <p:txBody>
          <a:bodyPr spcFirstLastPara="1" wrap="square" lIns="91425" tIns="45700" rIns="91425" bIns="45700" anchor="t" anchorCtr="0">
            <a:spAutoFit/>
          </a:bodyPr>
          <a:lstStyle/>
          <a:p>
            <a:endParaRPr dirty="0">
              <a:solidFill>
                <a:schemeClr val="dk1"/>
              </a:solidFill>
              <a:latin typeface="Calibri"/>
              <a:ea typeface="Calibri"/>
              <a:cs typeface="Calibri"/>
              <a:sym typeface="Calibri"/>
            </a:endParaRPr>
          </a:p>
        </p:txBody>
      </p:sp>
      <p:sp>
        <p:nvSpPr>
          <p:cNvPr id="2" name="Rectangle 1">
            <a:extLst>
              <a:ext uri="{FF2B5EF4-FFF2-40B4-BE49-F238E27FC236}">
                <a16:creationId xmlns:a16="http://schemas.microsoft.com/office/drawing/2014/main" id="{FD70C555-0AAF-45F6-AFFE-FE9170763E69}"/>
              </a:ext>
            </a:extLst>
          </p:cNvPr>
          <p:cNvSpPr/>
          <p:nvPr/>
        </p:nvSpPr>
        <p:spPr>
          <a:xfrm>
            <a:off x="493767" y="2048933"/>
            <a:ext cx="8156453" cy="3477875"/>
          </a:xfrm>
          <a:prstGeom prst="rect">
            <a:avLst/>
          </a:prstGeom>
        </p:spPr>
        <p:txBody>
          <a:bodyPr wrap="square">
            <a:spAutoFit/>
          </a:bodyPr>
          <a:lstStyle/>
          <a:p>
            <a:r>
              <a:rPr lang="en-US" sz="2000" dirty="0"/>
              <a:t>Your </a:t>
            </a:r>
            <a:r>
              <a:rPr lang="en-US" sz="2000" dirty="0">
                <a:hlinkClick r:id="rId3"/>
              </a:rPr>
              <a:t>New Employee Benefit Enrollment Form</a:t>
            </a:r>
            <a:r>
              <a:rPr lang="en-US" sz="2000" dirty="0"/>
              <a:t> must be submitted within 30 days of your hire/start date with selections made for the following categories:</a:t>
            </a:r>
          </a:p>
          <a:p>
            <a:pPr marL="342900" indent="-342900">
              <a:buFont typeface="Arial" panose="020B0604020202020204" pitchFamily="34" charset="0"/>
              <a:buChar char="•"/>
            </a:pPr>
            <a:r>
              <a:rPr lang="en-US" sz="2000" dirty="0"/>
              <a:t>Medical (one of the following OR opt out)—</a:t>
            </a:r>
          </a:p>
          <a:p>
            <a:pPr marL="800100" lvl="1" indent="-342900">
              <a:buFont typeface="Arial" panose="020B0604020202020204" pitchFamily="34" charset="0"/>
              <a:buChar char="•"/>
            </a:pPr>
            <a:r>
              <a:rPr lang="en-US" sz="2000" dirty="0"/>
              <a:t>Premium</a:t>
            </a:r>
          </a:p>
          <a:p>
            <a:pPr marL="800100" lvl="1" indent="-342900">
              <a:buFont typeface="Arial" panose="020B0604020202020204" pitchFamily="34" charset="0"/>
              <a:buChar char="•"/>
            </a:pPr>
            <a:r>
              <a:rPr lang="en-US" sz="2000" dirty="0"/>
              <a:t>Basic</a:t>
            </a:r>
          </a:p>
          <a:p>
            <a:pPr marL="800100" lvl="1" indent="-342900">
              <a:buFont typeface="Arial" panose="020B0604020202020204" pitchFamily="34" charset="0"/>
              <a:buChar char="•"/>
            </a:pPr>
            <a:r>
              <a:rPr lang="en-US" sz="2000" dirty="0"/>
              <a:t>HDHP w/ Optional HSA</a:t>
            </a:r>
          </a:p>
          <a:p>
            <a:pPr marL="342900" indent="-342900">
              <a:buFont typeface="Arial" panose="020B0604020202020204" pitchFamily="34" charset="0"/>
              <a:buChar char="•"/>
            </a:pPr>
            <a:r>
              <a:rPr lang="en-US" sz="2000" dirty="0"/>
              <a:t>Dental (one of the following OR opt out)—</a:t>
            </a:r>
          </a:p>
          <a:p>
            <a:pPr marL="800100" lvl="1" indent="-342900">
              <a:buFont typeface="Arial" panose="020B0604020202020204" pitchFamily="34" charset="0"/>
              <a:buChar char="•"/>
            </a:pPr>
            <a:r>
              <a:rPr lang="en-US" sz="2000" dirty="0"/>
              <a:t>Premium</a:t>
            </a:r>
          </a:p>
          <a:p>
            <a:pPr marL="800100" lvl="1" indent="-342900">
              <a:buFont typeface="Arial" panose="020B0604020202020204" pitchFamily="34" charset="0"/>
              <a:buChar char="•"/>
            </a:pPr>
            <a:r>
              <a:rPr lang="en-US" sz="2000" dirty="0"/>
              <a:t>Basic</a:t>
            </a:r>
          </a:p>
          <a:p>
            <a:pPr marL="342900" indent="-342900">
              <a:buFont typeface="Arial" panose="020B0604020202020204" pitchFamily="34" charset="0"/>
              <a:buChar char="•"/>
            </a:pPr>
            <a:r>
              <a:rPr lang="en-US" sz="2000" dirty="0"/>
              <a:t>Vision—Opt In or Opt Out</a:t>
            </a:r>
          </a:p>
        </p:txBody>
      </p:sp>
      <p:sp>
        <p:nvSpPr>
          <p:cNvPr id="5" name="Rectangle 4">
            <a:extLst>
              <a:ext uri="{FF2B5EF4-FFF2-40B4-BE49-F238E27FC236}">
                <a16:creationId xmlns:a16="http://schemas.microsoft.com/office/drawing/2014/main" id="{DBA6231B-F3A2-4AD8-A149-AE28B0CA21DC}"/>
              </a:ext>
            </a:extLst>
          </p:cNvPr>
          <p:cNvSpPr/>
          <p:nvPr/>
        </p:nvSpPr>
        <p:spPr>
          <a:xfrm>
            <a:off x="566921" y="6090608"/>
            <a:ext cx="8010143" cy="369332"/>
          </a:xfrm>
          <a:prstGeom prst="rect">
            <a:avLst/>
          </a:prstGeom>
        </p:spPr>
        <p:txBody>
          <a:bodyPr wrap="square">
            <a:spAutoFit/>
          </a:bodyPr>
          <a:lstStyle/>
          <a:p>
            <a:pPr algn="ctr"/>
            <a:r>
              <a:rPr lang="en-US" i="1" dirty="0"/>
              <a:t>Review all Health benefits on our </a:t>
            </a:r>
            <a:r>
              <a:rPr lang="en-US" i="1" dirty="0">
                <a:hlinkClick r:id="rId4"/>
              </a:rPr>
              <a:t>UA Benefits Health webpage</a:t>
            </a:r>
            <a:r>
              <a:rPr lang="en-US" i="1" dirty="0"/>
              <a:t>.</a:t>
            </a:r>
          </a:p>
        </p:txBody>
      </p:sp>
    </p:spTree>
    <p:extLst>
      <p:ext uri="{BB962C8B-B14F-4D97-AF65-F5344CB8AC3E}">
        <p14:creationId xmlns:p14="http://schemas.microsoft.com/office/powerpoint/2010/main" val="22559976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97;p1">
            <a:extLst>
              <a:ext uri="{FF2B5EF4-FFF2-40B4-BE49-F238E27FC236}">
                <a16:creationId xmlns:a16="http://schemas.microsoft.com/office/drawing/2014/main" id="{C8B184BF-C540-476C-8A26-2D92E032D3EF}"/>
              </a:ext>
            </a:extLst>
          </p:cNvPr>
          <p:cNvSpPr txBox="1">
            <a:spLocks/>
          </p:cNvSpPr>
          <p:nvPr/>
        </p:nvSpPr>
        <p:spPr>
          <a:xfrm>
            <a:off x="1013461" y="767392"/>
            <a:ext cx="7117069" cy="731837"/>
          </a:xfrm>
          <a:prstGeom prst="rect">
            <a:avLst/>
          </a:prstGeom>
          <a:noFill/>
          <a:ln>
            <a:noFill/>
          </a:ln>
        </p:spPr>
        <p:txBody>
          <a:bodyPr spcFirstLastPara="1" vert="horz" wrap="square" lIns="91425" tIns="45700" rIns="91425" bIns="45700" rtlCol="0" anchor="t" anchorCtr="0">
            <a:noAutofit/>
          </a:bodyPr>
          <a:lstStyle>
            <a:lvl1pPr algn="l" defTabSz="685800" rtl="0" eaLnBrk="1" latinLnBrk="0" hangingPunct="1">
              <a:lnSpc>
                <a:spcPct val="90000"/>
              </a:lnSpc>
              <a:spcBef>
                <a:spcPct val="0"/>
              </a:spcBef>
              <a:buNone/>
              <a:defRPr sz="4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a:lstStyle>
          <a:p>
            <a:pPr algn="ctr">
              <a:lnSpc>
                <a:spcPct val="100000"/>
              </a:lnSpc>
              <a:spcBef>
                <a:spcPts val="0"/>
              </a:spcBef>
              <a:buClr>
                <a:schemeClr val="lt1"/>
              </a:buClr>
              <a:buSzPts val="3600"/>
            </a:pPr>
            <a:r>
              <a:rPr lang="en-US" sz="3600" dirty="0">
                <a:ln w="0"/>
                <a:solidFill>
                  <a:schemeClr val="tx1"/>
                </a:solidFill>
                <a:effectLst>
                  <a:outerShdw blurRad="38100" dist="19050" dir="2700000" algn="tl" rotWithShape="0">
                    <a:schemeClr val="dk1">
                      <a:alpha val="40000"/>
                    </a:schemeClr>
                  </a:outerShdw>
                </a:effectLst>
              </a:rPr>
              <a:t>Health – Default Plan</a:t>
            </a:r>
          </a:p>
        </p:txBody>
      </p:sp>
      <p:sp>
        <p:nvSpPr>
          <p:cNvPr id="3" name="Rectangle 2">
            <a:extLst>
              <a:ext uri="{FF2B5EF4-FFF2-40B4-BE49-F238E27FC236}">
                <a16:creationId xmlns:a16="http://schemas.microsoft.com/office/drawing/2014/main" id="{AE025A30-B5B9-43D9-9017-FCAF56C880E2}"/>
              </a:ext>
            </a:extLst>
          </p:cNvPr>
          <p:cNvSpPr/>
          <p:nvPr/>
        </p:nvSpPr>
        <p:spPr>
          <a:xfrm>
            <a:off x="713787" y="2090172"/>
            <a:ext cx="7716416" cy="1938992"/>
          </a:xfrm>
          <a:prstGeom prst="rect">
            <a:avLst/>
          </a:prstGeom>
        </p:spPr>
        <p:txBody>
          <a:bodyPr wrap="square">
            <a:spAutoFit/>
          </a:bodyPr>
          <a:lstStyle/>
          <a:p>
            <a:r>
              <a:rPr lang="en-US" sz="2000" dirty="0"/>
              <a:t>NOTE: If a health care form is not submitted to make your health care elections or to opt out within your first 30 days, you will be defaulted into Basic Medical, Basic Dental, and Vision, for employee-only coverage; there will be no spouse/FIP or dependents covered. Changes to the default can only be made within 30 days of a life event or during our annual open enrollment.</a:t>
            </a:r>
          </a:p>
        </p:txBody>
      </p:sp>
      <p:sp>
        <p:nvSpPr>
          <p:cNvPr id="4" name="Rectangle 3">
            <a:extLst>
              <a:ext uri="{FF2B5EF4-FFF2-40B4-BE49-F238E27FC236}">
                <a16:creationId xmlns:a16="http://schemas.microsoft.com/office/drawing/2014/main" id="{14EC42DA-3B04-4E12-B53D-D46DEF977993}"/>
              </a:ext>
            </a:extLst>
          </p:cNvPr>
          <p:cNvSpPr/>
          <p:nvPr/>
        </p:nvSpPr>
        <p:spPr>
          <a:xfrm>
            <a:off x="566921" y="6090608"/>
            <a:ext cx="8010143" cy="369332"/>
          </a:xfrm>
          <a:prstGeom prst="rect">
            <a:avLst/>
          </a:prstGeom>
        </p:spPr>
        <p:txBody>
          <a:bodyPr wrap="square">
            <a:spAutoFit/>
          </a:bodyPr>
          <a:lstStyle/>
          <a:p>
            <a:pPr algn="ctr"/>
            <a:r>
              <a:rPr lang="en-US" i="1" dirty="0"/>
              <a:t>Review all Health benefits on our </a:t>
            </a:r>
            <a:r>
              <a:rPr lang="en-US" i="1" dirty="0">
                <a:hlinkClick r:id="rId2"/>
              </a:rPr>
              <a:t>UA Benefits Health webpage</a:t>
            </a:r>
            <a:r>
              <a:rPr lang="en-US" i="1" dirty="0"/>
              <a:t>.</a:t>
            </a:r>
          </a:p>
        </p:txBody>
      </p:sp>
    </p:spTree>
    <p:extLst>
      <p:ext uri="{BB962C8B-B14F-4D97-AF65-F5344CB8AC3E}">
        <p14:creationId xmlns:p14="http://schemas.microsoft.com/office/powerpoint/2010/main" val="8312826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
          <p:cNvSpPr txBox="1">
            <a:spLocks noGrp="1"/>
          </p:cNvSpPr>
          <p:nvPr>
            <p:ph type="title" idx="4294967295"/>
          </p:nvPr>
        </p:nvSpPr>
        <p:spPr>
          <a:xfrm>
            <a:off x="1013461" y="767392"/>
            <a:ext cx="7117069" cy="731837"/>
          </a:xfrm>
          <a:prstGeom prst="rect">
            <a:avLst/>
          </a:prstGeom>
          <a:noFill/>
          <a:ln>
            <a:noFill/>
          </a:ln>
        </p:spPr>
        <p:txBody>
          <a:bodyPr spcFirstLastPara="1" vert="horz" wrap="square" lIns="91425" tIns="45700" rIns="91425" bIns="45700" rtlCol="0" anchor="t" anchorCtr="0">
            <a:noAutofit/>
          </a:bodyPr>
          <a:lstStyle/>
          <a:p>
            <a:pPr algn="ctr">
              <a:lnSpc>
                <a:spcPct val="100000"/>
              </a:lnSpc>
              <a:spcBef>
                <a:spcPts val="0"/>
              </a:spcBef>
              <a:buClr>
                <a:schemeClr val="lt1"/>
              </a:buClr>
              <a:buSzPts val="3600"/>
            </a:pPr>
            <a:r>
              <a:rPr lang="en-US" sz="3600" dirty="0">
                <a:ln w="0"/>
                <a:solidFill>
                  <a:schemeClr val="tx1"/>
                </a:solidFill>
                <a:effectLst>
                  <a:outerShdw blurRad="38100" dist="19050" dir="2700000" algn="tl" rotWithShape="0">
                    <a:schemeClr val="dk1">
                      <a:alpha val="40000"/>
                    </a:schemeClr>
                  </a:outerShdw>
                </a:effectLst>
              </a:rPr>
              <a:t>Health – Preventive Care</a:t>
            </a:r>
          </a:p>
        </p:txBody>
      </p:sp>
      <p:sp>
        <p:nvSpPr>
          <p:cNvPr id="98" name="Google Shape;98;p1"/>
          <p:cNvSpPr txBox="1"/>
          <p:nvPr/>
        </p:nvSpPr>
        <p:spPr>
          <a:xfrm>
            <a:off x="2159002" y="2048933"/>
            <a:ext cx="184731" cy="369332"/>
          </a:xfrm>
          <a:prstGeom prst="rect">
            <a:avLst/>
          </a:prstGeom>
          <a:noFill/>
          <a:ln>
            <a:noFill/>
          </a:ln>
        </p:spPr>
        <p:txBody>
          <a:bodyPr spcFirstLastPara="1" wrap="square" lIns="91425" tIns="45700" rIns="91425" bIns="45700" anchor="t" anchorCtr="0">
            <a:spAutoFit/>
          </a:bodyPr>
          <a:lstStyle/>
          <a:p>
            <a:endParaRPr dirty="0">
              <a:solidFill>
                <a:schemeClr val="dk1"/>
              </a:solidFill>
              <a:latin typeface="Calibri"/>
              <a:ea typeface="Calibri"/>
              <a:cs typeface="Calibri"/>
              <a:sym typeface="Calibri"/>
            </a:endParaRPr>
          </a:p>
        </p:txBody>
      </p:sp>
      <p:sp>
        <p:nvSpPr>
          <p:cNvPr id="11" name="Rectangle 10">
            <a:extLst>
              <a:ext uri="{FF2B5EF4-FFF2-40B4-BE49-F238E27FC236}">
                <a16:creationId xmlns:a16="http://schemas.microsoft.com/office/drawing/2014/main" id="{A7BE20D0-3E8C-402A-BB9A-5DD89ACB1C59}"/>
              </a:ext>
            </a:extLst>
          </p:cNvPr>
          <p:cNvSpPr/>
          <p:nvPr/>
        </p:nvSpPr>
        <p:spPr>
          <a:xfrm>
            <a:off x="566922" y="2048933"/>
            <a:ext cx="8010142" cy="3477875"/>
          </a:xfrm>
          <a:prstGeom prst="rect">
            <a:avLst/>
          </a:prstGeom>
        </p:spPr>
        <p:txBody>
          <a:bodyPr wrap="square">
            <a:spAutoFit/>
          </a:bodyPr>
          <a:lstStyle/>
          <a:p>
            <a:r>
              <a:rPr lang="en-US" sz="2000" dirty="0"/>
              <a:t>Most health plans are required to cover a set of preventive services at no cost to you – take advantage of them!</a:t>
            </a:r>
          </a:p>
          <a:p>
            <a:endParaRPr lang="en-US" sz="2000" dirty="0"/>
          </a:p>
          <a:p>
            <a:r>
              <a:rPr lang="en-US" sz="2000" dirty="0"/>
              <a:t>Examples of preventive services:</a:t>
            </a:r>
          </a:p>
          <a:p>
            <a:pPr marL="342900" indent="-342900">
              <a:buFont typeface="Arial" panose="020B0604020202020204" pitchFamily="34" charset="0"/>
              <a:buChar char="•"/>
            </a:pPr>
            <a:r>
              <a:rPr lang="en-US" sz="2000" dirty="0"/>
              <a:t>Screenings &amp; tests – wellness exams, substance dependency screening &amp; counseling, blood pressure screening, breast cancer screening, diabetes screening</a:t>
            </a:r>
          </a:p>
          <a:p>
            <a:pPr marL="342900" indent="-342900">
              <a:buFont typeface="Arial" panose="020B0604020202020204" pitchFamily="34" charset="0"/>
              <a:buChar char="•"/>
            </a:pPr>
            <a:r>
              <a:rPr lang="en-US" sz="2000" dirty="0"/>
              <a:t>Medications &amp; supplements – folic acid, birth control, tobacco cessation</a:t>
            </a:r>
          </a:p>
          <a:p>
            <a:pPr marL="342900" indent="-342900">
              <a:buFont typeface="Arial" panose="020B0604020202020204" pitchFamily="34" charset="0"/>
              <a:buChar char="•"/>
            </a:pPr>
            <a:r>
              <a:rPr lang="en-US" sz="2000" dirty="0"/>
              <a:t>Reproductive &amp; women’s health</a:t>
            </a:r>
          </a:p>
          <a:p>
            <a:pPr marL="342900" indent="-342900">
              <a:buFont typeface="Arial" panose="020B0604020202020204" pitchFamily="34" charset="0"/>
              <a:buChar char="•"/>
            </a:pPr>
            <a:r>
              <a:rPr lang="en-US" sz="2000" dirty="0"/>
              <a:t>Well-baby &amp; well-child exams</a:t>
            </a:r>
          </a:p>
        </p:txBody>
      </p:sp>
      <p:sp>
        <p:nvSpPr>
          <p:cNvPr id="5" name="Rectangle 4">
            <a:extLst>
              <a:ext uri="{FF2B5EF4-FFF2-40B4-BE49-F238E27FC236}">
                <a16:creationId xmlns:a16="http://schemas.microsoft.com/office/drawing/2014/main" id="{74C4F8D4-C1C6-4D23-A5E8-89422B598B3B}"/>
              </a:ext>
            </a:extLst>
          </p:cNvPr>
          <p:cNvSpPr/>
          <p:nvPr/>
        </p:nvSpPr>
        <p:spPr>
          <a:xfrm>
            <a:off x="566928" y="6096452"/>
            <a:ext cx="8010143" cy="369332"/>
          </a:xfrm>
          <a:prstGeom prst="rect">
            <a:avLst/>
          </a:prstGeom>
        </p:spPr>
        <p:txBody>
          <a:bodyPr wrap="square">
            <a:spAutoFit/>
          </a:bodyPr>
          <a:lstStyle/>
          <a:p>
            <a:pPr algn="ctr"/>
            <a:r>
              <a:rPr lang="en-US" i="1" dirty="0"/>
              <a:t>Review all Health benefits on our </a:t>
            </a:r>
            <a:r>
              <a:rPr lang="en-US" i="1" dirty="0">
                <a:hlinkClick r:id="rId3"/>
              </a:rPr>
              <a:t>UA Benefits Health webpage</a:t>
            </a:r>
            <a:r>
              <a:rPr lang="en-US" i="1" dirty="0"/>
              <a:t>.</a:t>
            </a:r>
          </a:p>
        </p:txBody>
      </p:sp>
    </p:spTree>
    <p:extLst>
      <p:ext uri="{BB962C8B-B14F-4D97-AF65-F5344CB8AC3E}">
        <p14:creationId xmlns:p14="http://schemas.microsoft.com/office/powerpoint/2010/main" val="1813325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
          <p:cNvSpPr txBox="1">
            <a:spLocks noGrp="1"/>
          </p:cNvSpPr>
          <p:nvPr>
            <p:ph type="title" idx="4294967295"/>
          </p:nvPr>
        </p:nvSpPr>
        <p:spPr>
          <a:xfrm>
            <a:off x="1013461" y="767392"/>
            <a:ext cx="7117069" cy="731837"/>
          </a:xfrm>
          <a:prstGeom prst="rect">
            <a:avLst/>
          </a:prstGeom>
          <a:noFill/>
          <a:ln>
            <a:noFill/>
          </a:ln>
        </p:spPr>
        <p:txBody>
          <a:bodyPr spcFirstLastPara="1" vert="horz" wrap="square" lIns="91425" tIns="45700" rIns="91425" bIns="45700" rtlCol="0" anchor="t" anchorCtr="0">
            <a:noAutofit/>
          </a:bodyPr>
          <a:lstStyle/>
          <a:p>
            <a:pPr algn="ctr">
              <a:lnSpc>
                <a:spcPct val="100000"/>
              </a:lnSpc>
              <a:spcBef>
                <a:spcPts val="0"/>
              </a:spcBef>
              <a:buClr>
                <a:schemeClr val="lt1"/>
              </a:buClr>
              <a:buSzPts val="3600"/>
            </a:pPr>
            <a:r>
              <a:rPr lang="en-US" sz="3600" dirty="0">
                <a:ln w="0"/>
                <a:solidFill>
                  <a:schemeClr val="tx1"/>
                </a:solidFill>
                <a:effectLst>
                  <a:outerShdw blurRad="38100" dist="19050" dir="2700000" algn="tl" rotWithShape="0">
                    <a:schemeClr val="dk1">
                      <a:alpha val="40000"/>
                    </a:schemeClr>
                  </a:outerShdw>
                </a:effectLst>
              </a:rPr>
              <a:t>Health – Preventive Care</a:t>
            </a:r>
          </a:p>
        </p:txBody>
      </p:sp>
      <p:sp>
        <p:nvSpPr>
          <p:cNvPr id="98" name="Google Shape;98;p1"/>
          <p:cNvSpPr txBox="1"/>
          <p:nvPr/>
        </p:nvSpPr>
        <p:spPr>
          <a:xfrm>
            <a:off x="2159002" y="2048933"/>
            <a:ext cx="184731" cy="369332"/>
          </a:xfrm>
          <a:prstGeom prst="rect">
            <a:avLst/>
          </a:prstGeom>
          <a:noFill/>
          <a:ln>
            <a:noFill/>
          </a:ln>
        </p:spPr>
        <p:txBody>
          <a:bodyPr spcFirstLastPara="1" wrap="square" lIns="91425" tIns="45700" rIns="91425" bIns="45700" anchor="t" anchorCtr="0">
            <a:spAutoFit/>
          </a:bodyPr>
          <a:lstStyle/>
          <a:p>
            <a:endParaRPr dirty="0">
              <a:solidFill>
                <a:schemeClr val="dk1"/>
              </a:solidFill>
              <a:latin typeface="Calibri"/>
              <a:ea typeface="Calibri"/>
              <a:cs typeface="Calibri"/>
              <a:sym typeface="Calibri"/>
            </a:endParaRPr>
          </a:p>
        </p:txBody>
      </p:sp>
      <p:sp>
        <p:nvSpPr>
          <p:cNvPr id="11" name="Rectangle 10">
            <a:extLst>
              <a:ext uri="{FF2B5EF4-FFF2-40B4-BE49-F238E27FC236}">
                <a16:creationId xmlns:a16="http://schemas.microsoft.com/office/drawing/2014/main" id="{A7BE20D0-3E8C-402A-BB9A-5DD89ACB1C59}"/>
              </a:ext>
            </a:extLst>
          </p:cNvPr>
          <p:cNvSpPr/>
          <p:nvPr/>
        </p:nvSpPr>
        <p:spPr>
          <a:xfrm>
            <a:off x="566922" y="2048933"/>
            <a:ext cx="8010142" cy="1631216"/>
          </a:xfrm>
          <a:prstGeom prst="rect">
            <a:avLst/>
          </a:prstGeom>
        </p:spPr>
        <p:txBody>
          <a:bodyPr wrap="square">
            <a:spAutoFit/>
          </a:bodyPr>
          <a:lstStyle/>
          <a:p>
            <a:r>
              <a:rPr lang="en-US" sz="2000" dirty="0"/>
              <a:t>More details on preventive care can be found on this  </a:t>
            </a:r>
            <a:r>
              <a:rPr lang="en-US" sz="2000" dirty="0">
                <a:hlinkClick r:id="rId3"/>
              </a:rPr>
              <a:t>preventive services webpage</a:t>
            </a:r>
            <a:r>
              <a:rPr lang="en-US" sz="2000" dirty="0"/>
              <a:t>.</a:t>
            </a:r>
          </a:p>
          <a:p>
            <a:endParaRPr lang="en-US" sz="2000" dirty="0"/>
          </a:p>
          <a:p>
            <a:r>
              <a:rPr lang="en-US" sz="2000" dirty="0"/>
              <a:t>NOTE: When you schedule your appointment, make sure to mention that you want a </a:t>
            </a:r>
            <a:r>
              <a:rPr lang="en-US" sz="2000" i="1" dirty="0"/>
              <a:t>preventive</a:t>
            </a:r>
            <a:r>
              <a:rPr lang="en-US" sz="2000" dirty="0"/>
              <a:t> exam.</a:t>
            </a:r>
          </a:p>
        </p:txBody>
      </p:sp>
      <p:sp>
        <p:nvSpPr>
          <p:cNvPr id="5" name="Rectangle 4">
            <a:extLst>
              <a:ext uri="{FF2B5EF4-FFF2-40B4-BE49-F238E27FC236}">
                <a16:creationId xmlns:a16="http://schemas.microsoft.com/office/drawing/2014/main" id="{2E9699AB-9A9D-4848-929B-A170FA7FB8F0}"/>
              </a:ext>
            </a:extLst>
          </p:cNvPr>
          <p:cNvSpPr/>
          <p:nvPr/>
        </p:nvSpPr>
        <p:spPr>
          <a:xfrm>
            <a:off x="566928" y="6096452"/>
            <a:ext cx="8010143" cy="369332"/>
          </a:xfrm>
          <a:prstGeom prst="rect">
            <a:avLst/>
          </a:prstGeom>
        </p:spPr>
        <p:txBody>
          <a:bodyPr wrap="square">
            <a:spAutoFit/>
          </a:bodyPr>
          <a:lstStyle/>
          <a:p>
            <a:pPr algn="ctr"/>
            <a:r>
              <a:rPr lang="en-US" i="1" dirty="0"/>
              <a:t>Review all Health benefits on our </a:t>
            </a:r>
            <a:r>
              <a:rPr lang="en-US" i="1" dirty="0">
                <a:hlinkClick r:id="rId4"/>
              </a:rPr>
              <a:t>UA Benefits Health webpage</a:t>
            </a:r>
            <a:r>
              <a:rPr lang="en-US" i="1" dirty="0"/>
              <a:t>.</a:t>
            </a:r>
          </a:p>
        </p:txBody>
      </p:sp>
    </p:spTree>
    <p:extLst>
      <p:ext uri="{BB962C8B-B14F-4D97-AF65-F5344CB8AC3E}">
        <p14:creationId xmlns:p14="http://schemas.microsoft.com/office/powerpoint/2010/main" val="2938206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
          <p:cNvSpPr txBox="1">
            <a:spLocks noGrp="1"/>
          </p:cNvSpPr>
          <p:nvPr>
            <p:ph type="title" idx="4294967295"/>
          </p:nvPr>
        </p:nvSpPr>
        <p:spPr>
          <a:xfrm>
            <a:off x="457202" y="694240"/>
            <a:ext cx="8229599" cy="731837"/>
          </a:xfrm>
          <a:prstGeom prst="rect">
            <a:avLst/>
          </a:prstGeom>
          <a:noFill/>
          <a:ln>
            <a:noFill/>
          </a:ln>
        </p:spPr>
        <p:txBody>
          <a:bodyPr spcFirstLastPara="1" vert="horz" wrap="square" lIns="91425" tIns="45700" rIns="91425" bIns="45700" rtlCol="0" anchor="t" anchorCtr="0">
            <a:noAutofit/>
          </a:bodyPr>
          <a:lstStyle/>
          <a:p>
            <a:pPr algn="ctr">
              <a:lnSpc>
                <a:spcPct val="100000"/>
              </a:lnSpc>
              <a:spcBef>
                <a:spcPts val="0"/>
              </a:spcBef>
              <a:buClr>
                <a:schemeClr val="lt1"/>
              </a:buClr>
              <a:buSzPts val="3600"/>
            </a:pPr>
            <a:r>
              <a:rPr lang="en-US" sz="3600" dirty="0">
                <a:ln w="0"/>
                <a:solidFill>
                  <a:schemeClr val="tx1"/>
                </a:solidFill>
                <a:effectLst>
                  <a:outerShdw blurRad="38100" dist="19050" dir="2700000" algn="tl" rotWithShape="0">
                    <a:schemeClr val="dk1">
                      <a:alpha val="40000"/>
                    </a:schemeClr>
                  </a:outerShdw>
                </a:effectLst>
              </a:rPr>
              <a:t>Health – In-Network Providers</a:t>
            </a:r>
          </a:p>
        </p:txBody>
      </p:sp>
      <p:sp>
        <p:nvSpPr>
          <p:cNvPr id="98" name="Google Shape;98;p1"/>
          <p:cNvSpPr txBox="1"/>
          <p:nvPr/>
        </p:nvSpPr>
        <p:spPr>
          <a:xfrm>
            <a:off x="2159002" y="2048933"/>
            <a:ext cx="184731" cy="369332"/>
          </a:xfrm>
          <a:prstGeom prst="rect">
            <a:avLst/>
          </a:prstGeom>
          <a:noFill/>
          <a:ln>
            <a:noFill/>
          </a:ln>
        </p:spPr>
        <p:txBody>
          <a:bodyPr spcFirstLastPara="1" wrap="square" lIns="91425" tIns="45700" rIns="91425" bIns="45700" anchor="t" anchorCtr="0">
            <a:spAutoFit/>
          </a:bodyPr>
          <a:lstStyle/>
          <a:p>
            <a:endParaRPr dirty="0">
              <a:solidFill>
                <a:schemeClr val="dk1"/>
              </a:solidFill>
              <a:latin typeface="Calibri"/>
              <a:ea typeface="Calibri"/>
              <a:cs typeface="Calibri"/>
              <a:sym typeface="Calibri"/>
            </a:endParaRPr>
          </a:p>
        </p:txBody>
      </p:sp>
      <p:sp>
        <p:nvSpPr>
          <p:cNvPr id="4" name="TextBox 3">
            <a:extLst>
              <a:ext uri="{FF2B5EF4-FFF2-40B4-BE49-F238E27FC236}">
                <a16:creationId xmlns:a16="http://schemas.microsoft.com/office/drawing/2014/main" id="{C04D65CC-8582-495E-B1E1-2C17C5A56211}"/>
              </a:ext>
            </a:extLst>
          </p:cNvPr>
          <p:cNvSpPr txBox="1"/>
          <p:nvPr/>
        </p:nvSpPr>
        <p:spPr>
          <a:xfrm>
            <a:off x="763523" y="2048933"/>
            <a:ext cx="7616952" cy="3170099"/>
          </a:xfrm>
          <a:prstGeom prst="rect">
            <a:avLst/>
          </a:prstGeom>
          <a:noFill/>
        </p:spPr>
        <p:txBody>
          <a:bodyPr wrap="square" rtlCol="0">
            <a:spAutoFit/>
          </a:bodyPr>
          <a:lstStyle/>
          <a:p>
            <a:r>
              <a:rPr lang="en-US" sz="2000" dirty="0"/>
              <a:t>Remember, if you use an </a:t>
            </a:r>
            <a:r>
              <a:rPr lang="en-US" sz="2000" i="1" dirty="0"/>
              <a:t>in-network</a:t>
            </a:r>
            <a:r>
              <a:rPr lang="en-US" sz="2000" dirty="0"/>
              <a:t> provider—</a:t>
            </a:r>
          </a:p>
          <a:p>
            <a:pPr marL="342900" indent="-342900">
              <a:buFont typeface="Arial" panose="020B0604020202020204" pitchFamily="34" charset="0"/>
              <a:buChar char="•"/>
            </a:pPr>
            <a:r>
              <a:rPr lang="en-US" sz="2000" dirty="0"/>
              <a:t>Premera will cover 80% for most services (i.e. your copay for most services will be 20%) after you meet your deductible, and</a:t>
            </a:r>
          </a:p>
          <a:p>
            <a:pPr marL="342900" indent="-342900">
              <a:buFont typeface="Arial" panose="020B0604020202020204" pitchFamily="34" charset="0"/>
              <a:buChar char="•"/>
            </a:pPr>
            <a:r>
              <a:rPr lang="en-US" sz="2000" dirty="0"/>
              <a:t>Charges incurred accrue toward your out-of-pocket maximum</a:t>
            </a:r>
          </a:p>
          <a:p>
            <a:endParaRPr lang="en-US" sz="2000" dirty="0"/>
          </a:p>
          <a:p>
            <a:r>
              <a:rPr lang="en-US" sz="2000" dirty="0"/>
              <a:t>To find an in-network provider—</a:t>
            </a:r>
          </a:p>
          <a:p>
            <a:pPr marL="342900" indent="-342900">
              <a:buFont typeface="Arial" panose="020B0604020202020204" pitchFamily="34" charset="0"/>
              <a:buChar char="•"/>
            </a:pPr>
            <a:r>
              <a:rPr lang="en-US" sz="2000" dirty="0"/>
              <a:t>Log on to </a:t>
            </a:r>
            <a:r>
              <a:rPr lang="en-US" sz="2000" dirty="0">
                <a:hlinkClick r:id="rId3"/>
              </a:rPr>
              <a:t>www.premera.com/university-of-alaska</a:t>
            </a:r>
            <a:endParaRPr lang="en-US" sz="2000" dirty="0"/>
          </a:p>
          <a:p>
            <a:pPr marL="342900" indent="-342900">
              <a:buFont typeface="Arial" panose="020B0604020202020204" pitchFamily="34" charset="0"/>
              <a:buChar char="•"/>
            </a:pPr>
            <a:r>
              <a:rPr lang="en-US" sz="2000" dirty="0"/>
              <a:t>Call the provider directly</a:t>
            </a:r>
          </a:p>
          <a:p>
            <a:pPr marL="342900" indent="-342900">
              <a:buFont typeface="Arial" panose="020B0604020202020204" pitchFamily="34" charset="0"/>
              <a:buChar char="•"/>
            </a:pPr>
            <a:r>
              <a:rPr lang="en-US" sz="2000" dirty="0"/>
              <a:t>Call Premera</a:t>
            </a:r>
          </a:p>
          <a:p>
            <a:pPr marL="342900" indent="-342900">
              <a:buFont typeface="Arial" panose="020B0604020202020204" pitchFamily="34" charset="0"/>
              <a:buChar char="•"/>
            </a:pPr>
            <a:r>
              <a:rPr lang="en-US" sz="2000" dirty="0"/>
              <a:t>Call TouchCare at (866) 486-8242</a:t>
            </a:r>
          </a:p>
        </p:txBody>
      </p:sp>
      <p:sp>
        <p:nvSpPr>
          <p:cNvPr id="5" name="Rectangle 4">
            <a:extLst>
              <a:ext uri="{FF2B5EF4-FFF2-40B4-BE49-F238E27FC236}">
                <a16:creationId xmlns:a16="http://schemas.microsoft.com/office/drawing/2014/main" id="{E09A07A2-EC48-46B1-B3C1-AAE96D8124C1}"/>
              </a:ext>
            </a:extLst>
          </p:cNvPr>
          <p:cNvSpPr/>
          <p:nvPr/>
        </p:nvSpPr>
        <p:spPr>
          <a:xfrm>
            <a:off x="566928" y="6096452"/>
            <a:ext cx="8010143" cy="369332"/>
          </a:xfrm>
          <a:prstGeom prst="rect">
            <a:avLst/>
          </a:prstGeom>
        </p:spPr>
        <p:txBody>
          <a:bodyPr wrap="square">
            <a:spAutoFit/>
          </a:bodyPr>
          <a:lstStyle/>
          <a:p>
            <a:pPr algn="ctr"/>
            <a:r>
              <a:rPr lang="en-US" i="1" dirty="0"/>
              <a:t>Review all Health benefits on our </a:t>
            </a:r>
            <a:r>
              <a:rPr lang="en-US" i="1" dirty="0">
                <a:hlinkClick r:id="rId4"/>
              </a:rPr>
              <a:t>UA Benefits Health webpage</a:t>
            </a:r>
            <a:r>
              <a:rPr lang="en-US" i="1" dirty="0"/>
              <a:t>.</a:t>
            </a:r>
          </a:p>
        </p:txBody>
      </p:sp>
    </p:spTree>
    <p:extLst>
      <p:ext uri="{BB962C8B-B14F-4D97-AF65-F5344CB8AC3E}">
        <p14:creationId xmlns:p14="http://schemas.microsoft.com/office/powerpoint/2010/main" val="3060960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
          <p:cNvSpPr txBox="1">
            <a:spLocks noGrp="1"/>
          </p:cNvSpPr>
          <p:nvPr>
            <p:ph type="title" idx="4294967295"/>
          </p:nvPr>
        </p:nvSpPr>
        <p:spPr>
          <a:xfrm>
            <a:off x="457202" y="694240"/>
            <a:ext cx="8229599" cy="731837"/>
          </a:xfrm>
          <a:prstGeom prst="rect">
            <a:avLst/>
          </a:prstGeom>
          <a:noFill/>
          <a:ln>
            <a:noFill/>
          </a:ln>
        </p:spPr>
        <p:txBody>
          <a:bodyPr spcFirstLastPara="1" vert="horz" wrap="square" lIns="91425" tIns="45700" rIns="91425" bIns="45700" rtlCol="0" anchor="t" anchorCtr="0">
            <a:noAutofit/>
          </a:bodyPr>
          <a:lstStyle/>
          <a:p>
            <a:pPr algn="ctr">
              <a:lnSpc>
                <a:spcPct val="100000"/>
              </a:lnSpc>
              <a:spcBef>
                <a:spcPts val="0"/>
              </a:spcBef>
              <a:buClr>
                <a:schemeClr val="lt1"/>
              </a:buClr>
              <a:buSzPts val="3600"/>
            </a:pPr>
            <a:r>
              <a:rPr lang="en-US" sz="3600" dirty="0">
                <a:ln w="0"/>
                <a:solidFill>
                  <a:schemeClr val="tx1"/>
                </a:solidFill>
                <a:effectLst>
                  <a:outerShdw blurRad="38100" dist="19050" dir="2700000" algn="tl" rotWithShape="0">
                    <a:schemeClr val="dk1">
                      <a:alpha val="40000"/>
                    </a:schemeClr>
                  </a:outerShdw>
                </a:effectLst>
              </a:rPr>
              <a:t>Health – Out-of-Network Providers</a:t>
            </a:r>
            <a:endParaRPr sz="3600" dirty="0">
              <a:ln w="0"/>
              <a:solidFill>
                <a:schemeClr val="tx1"/>
              </a:solidFill>
              <a:effectLst>
                <a:outerShdw blurRad="38100" dist="19050" dir="2700000" algn="tl" rotWithShape="0">
                  <a:schemeClr val="dk1">
                    <a:alpha val="40000"/>
                  </a:schemeClr>
                </a:outerShdw>
              </a:effectLst>
            </a:endParaRPr>
          </a:p>
        </p:txBody>
      </p:sp>
      <p:sp>
        <p:nvSpPr>
          <p:cNvPr id="98" name="Google Shape;98;p1"/>
          <p:cNvSpPr txBox="1"/>
          <p:nvPr/>
        </p:nvSpPr>
        <p:spPr>
          <a:xfrm>
            <a:off x="2159002" y="2048933"/>
            <a:ext cx="184731" cy="369332"/>
          </a:xfrm>
          <a:prstGeom prst="rect">
            <a:avLst/>
          </a:prstGeom>
          <a:noFill/>
          <a:ln>
            <a:noFill/>
          </a:ln>
        </p:spPr>
        <p:txBody>
          <a:bodyPr spcFirstLastPara="1" wrap="square" lIns="91425" tIns="45700" rIns="91425" bIns="45700" anchor="t" anchorCtr="0">
            <a:spAutoFit/>
          </a:bodyPr>
          <a:lstStyle/>
          <a:p>
            <a:endParaRPr dirty="0">
              <a:solidFill>
                <a:schemeClr val="dk1"/>
              </a:solidFill>
              <a:latin typeface="Calibri"/>
              <a:ea typeface="Calibri"/>
              <a:cs typeface="Calibri"/>
              <a:sym typeface="Calibri"/>
            </a:endParaRPr>
          </a:p>
        </p:txBody>
      </p:sp>
      <p:sp>
        <p:nvSpPr>
          <p:cNvPr id="4" name="TextBox 3">
            <a:extLst>
              <a:ext uri="{FF2B5EF4-FFF2-40B4-BE49-F238E27FC236}">
                <a16:creationId xmlns:a16="http://schemas.microsoft.com/office/drawing/2014/main" id="{C04D65CC-8582-495E-B1E1-2C17C5A56211}"/>
              </a:ext>
            </a:extLst>
          </p:cNvPr>
          <p:cNvSpPr txBox="1"/>
          <p:nvPr/>
        </p:nvSpPr>
        <p:spPr>
          <a:xfrm>
            <a:off x="752092" y="2048933"/>
            <a:ext cx="7639814" cy="1631216"/>
          </a:xfrm>
          <a:prstGeom prst="rect">
            <a:avLst/>
          </a:prstGeom>
          <a:noFill/>
        </p:spPr>
        <p:txBody>
          <a:bodyPr wrap="square" rtlCol="0">
            <a:spAutoFit/>
          </a:bodyPr>
          <a:lstStyle/>
          <a:p>
            <a:r>
              <a:rPr lang="en-US" sz="2000" dirty="0"/>
              <a:t>Remember, if you use an </a:t>
            </a:r>
            <a:r>
              <a:rPr lang="en-US" sz="2000" i="1" dirty="0"/>
              <a:t>out-of-network</a:t>
            </a:r>
            <a:r>
              <a:rPr lang="en-US" sz="2000" dirty="0"/>
              <a:t> provider—</a:t>
            </a:r>
          </a:p>
          <a:p>
            <a:pPr marL="342900" indent="-342900">
              <a:buFont typeface="Arial" panose="020B0604020202020204" pitchFamily="34" charset="0"/>
              <a:buChar char="•"/>
            </a:pPr>
            <a:r>
              <a:rPr lang="en-US" sz="2000" dirty="0"/>
              <a:t>Premera will cover 60% for most services (i.e. your copay for most services will be 40%) after you meet your deductible, and</a:t>
            </a:r>
          </a:p>
          <a:p>
            <a:pPr marL="342900" indent="-342900">
              <a:buFont typeface="Arial" panose="020B0604020202020204" pitchFamily="34" charset="0"/>
              <a:buChar char="•"/>
            </a:pPr>
            <a:r>
              <a:rPr lang="en-US" sz="2000" dirty="0"/>
              <a:t>Charges incurred do NOT accrue toward your out-of-pocket maximum</a:t>
            </a:r>
          </a:p>
        </p:txBody>
      </p:sp>
      <p:sp>
        <p:nvSpPr>
          <p:cNvPr id="5" name="Rectangle 4">
            <a:extLst>
              <a:ext uri="{FF2B5EF4-FFF2-40B4-BE49-F238E27FC236}">
                <a16:creationId xmlns:a16="http://schemas.microsoft.com/office/drawing/2014/main" id="{88C7C0FC-0E24-4F4B-A22D-0A1674944CB0}"/>
              </a:ext>
            </a:extLst>
          </p:cNvPr>
          <p:cNvSpPr/>
          <p:nvPr/>
        </p:nvSpPr>
        <p:spPr>
          <a:xfrm>
            <a:off x="566928" y="6096452"/>
            <a:ext cx="8010143" cy="369332"/>
          </a:xfrm>
          <a:prstGeom prst="rect">
            <a:avLst/>
          </a:prstGeom>
        </p:spPr>
        <p:txBody>
          <a:bodyPr wrap="square">
            <a:spAutoFit/>
          </a:bodyPr>
          <a:lstStyle/>
          <a:p>
            <a:pPr algn="ctr"/>
            <a:r>
              <a:rPr lang="en-US" i="1" dirty="0"/>
              <a:t>Review all Health benefits on our </a:t>
            </a:r>
            <a:r>
              <a:rPr lang="en-US" i="1" dirty="0">
                <a:hlinkClick r:id="rId3"/>
              </a:rPr>
              <a:t>UA Benefits Health webpage</a:t>
            </a:r>
            <a:r>
              <a:rPr lang="en-US" i="1" dirty="0"/>
              <a:t>.</a:t>
            </a:r>
          </a:p>
        </p:txBody>
      </p:sp>
    </p:spTree>
    <p:extLst>
      <p:ext uri="{BB962C8B-B14F-4D97-AF65-F5344CB8AC3E}">
        <p14:creationId xmlns:p14="http://schemas.microsoft.com/office/powerpoint/2010/main" val="16478172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
          <p:cNvSpPr txBox="1">
            <a:spLocks noGrp="1"/>
          </p:cNvSpPr>
          <p:nvPr>
            <p:ph type="title" idx="4294967295"/>
          </p:nvPr>
        </p:nvSpPr>
        <p:spPr>
          <a:xfrm>
            <a:off x="457202" y="694240"/>
            <a:ext cx="8229599" cy="731837"/>
          </a:xfrm>
          <a:prstGeom prst="rect">
            <a:avLst/>
          </a:prstGeom>
          <a:noFill/>
          <a:ln>
            <a:noFill/>
          </a:ln>
        </p:spPr>
        <p:txBody>
          <a:bodyPr spcFirstLastPara="1" vert="horz" wrap="square" lIns="91425" tIns="45700" rIns="91425" bIns="45700" rtlCol="0" anchor="t" anchorCtr="0">
            <a:noAutofit/>
          </a:bodyPr>
          <a:lstStyle/>
          <a:p>
            <a:pPr algn="ctr">
              <a:lnSpc>
                <a:spcPct val="100000"/>
              </a:lnSpc>
              <a:spcBef>
                <a:spcPts val="0"/>
              </a:spcBef>
              <a:buClr>
                <a:schemeClr val="lt1"/>
              </a:buClr>
              <a:buSzPts val="3600"/>
            </a:pPr>
            <a:r>
              <a:rPr lang="en-US" sz="3600" dirty="0">
                <a:ln w="0"/>
                <a:solidFill>
                  <a:schemeClr val="tx1"/>
                </a:solidFill>
                <a:effectLst>
                  <a:outerShdw blurRad="38100" dist="19050" dir="2700000" algn="tl" rotWithShape="0">
                    <a:schemeClr val="dk1">
                      <a:alpha val="40000"/>
                    </a:schemeClr>
                  </a:outerShdw>
                </a:effectLst>
              </a:rPr>
              <a:t>Health – Out-of-Network Providers</a:t>
            </a:r>
            <a:endParaRPr sz="3600" dirty="0">
              <a:ln w="0"/>
              <a:solidFill>
                <a:schemeClr val="tx1"/>
              </a:solidFill>
              <a:effectLst>
                <a:outerShdw blurRad="38100" dist="19050" dir="2700000" algn="tl" rotWithShape="0">
                  <a:schemeClr val="dk1">
                    <a:alpha val="40000"/>
                  </a:schemeClr>
                </a:outerShdw>
              </a:effectLst>
            </a:endParaRPr>
          </a:p>
        </p:txBody>
      </p:sp>
      <p:sp>
        <p:nvSpPr>
          <p:cNvPr id="98" name="Google Shape;98;p1"/>
          <p:cNvSpPr txBox="1"/>
          <p:nvPr/>
        </p:nvSpPr>
        <p:spPr>
          <a:xfrm>
            <a:off x="2159002" y="2048933"/>
            <a:ext cx="184731" cy="369332"/>
          </a:xfrm>
          <a:prstGeom prst="rect">
            <a:avLst/>
          </a:prstGeom>
          <a:noFill/>
          <a:ln>
            <a:noFill/>
          </a:ln>
        </p:spPr>
        <p:txBody>
          <a:bodyPr spcFirstLastPara="1" wrap="square" lIns="91425" tIns="45700" rIns="91425" bIns="45700" anchor="t" anchorCtr="0">
            <a:spAutoFit/>
          </a:bodyPr>
          <a:lstStyle/>
          <a:p>
            <a:endParaRPr dirty="0">
              <a:solidFill>
                <a:schemeClr val="dk1"/>
              </a:solidFill>
              <a:latin typeface="Calibri"/>
              <a:ea typeface="Calibri"/>
              <a:cs typeface="Calibri"/>
              <a:sym typeface="Calibri"/>
            </a:endParaRPr>
          </a:p>
        </p:txBody>
      </p:sp>
      <p:sp>
        <p:nvSpPr>
          <p:cNvPr id="4" name="TextBox 3">
            <a:extLst>
              <a:ext uri="{FF2B5EF4-FFF2-40B4-BE49-F238E27FC236}">
                <a16:creationId xmlns:a16="http://schemas.microsoft.com/office/drawing/2014/main" id="{C04D65CC-8582-495E-B1E1-2C17C5A56211}"/>
              </a:ext>
            </a:extLst>
          </p:cNvPr>
          <p:cNvSpPr txBox="1"/>
          <p:nvPr/>
        </p:nvSpPr>
        <p:spPr>
          <a:xfrm>
            <a:off x="752092" y="2048933"/>
            <a:ext cx="7639814" cy="2554545"/>
          </a:xfrm>
          <a:prstGeom prst="rect">
            <a:avLst/>
          </a:prstGeom>
          <a:noFill/>
        </p:spPr>
        <p:txBody>
          <a:bodyPr wrap="square" rtlCol="0">
            <a:spAutoFit/>
          </a:bodyPr>
          <a:lstStyle/>
          <a:p>
            <a:r>
              <a:rPr lang="en-US" sz="2000" dirty="0"/>
              <a:t>Some extenuating circumstances:</a:t>
            </a:r>
          </a:p>
          <a:p>
            <a:pPr marL="342900" indent="-342900">
              <a:buFont typeface="Arial" panose="020B0604020202020204" pitchFamily="34" charset="0"/>
              <a:buChar char="•"/>
            </a:pPr>
            <a:r>
              <a:rPr lang="en-US" sz="2000" dirty="0"/>
              <a:t>Availability – if a medically necessary, non-emergency service is not available from an in-network provider within 50 miles of your home, contact Premera for authorization of an out of network provider</a:t>
            </a:r>
          </a:p>
          <a:p>
            <a:pPr marL="342900" indent="-342900">
              <a:buFont typeface="Arial" panose="020B0604020202020204" pitchFamily="34" charset="0"/>
              <a:buChar char="•"/>
            </a:pPr>
            <a:r>
              <a:rPr lang="en-US" sz="2000" dirty="0"/>
              <a:t>Prior authorization – if you or your provider have requested &amp; received prior authorization for the in-network benefit level to apply to a non-network provider</a:t>
            </a:r>
          </a:p>
        </p:txBody>
      </p:sp>
      <p:sp>
        <p:nvSpPr>
          <p:cNvPr id="5" name="Rectangle 4">
            <a:extLst>
              <a:ext uri="{FF2B5EF4-FFF2-40B4-BE49-F238E27FC236}">
                <a16:creationId xmlns:a16="http://schemas.microsoft.com/office/drawing/2014/main" id="{88C7C0FC-0E24-4F4B-A22D-0A1674944CB0}"/>
              </a:ext>
            </a:extLst>
          </p:cNvPr>
          <p:cNvSpPr/>
          <p:nvPr/>
        </p:nvSpPr>
        <p:spPr>
          <a:xfrm>
            <a:off x="566928" y="6096452"/>
            <a:ext cx="8010143" cy="369332"/>
          </a:xfrm>
          <a:prstGeom prst="rect">
            <a:avLst/>
          </a:prstGeom>
        </p:spPr>
        <p:txBody>
          <a:bodyPr wrap="square">
            <a:spAutoFit/>
          </a:bodyPr>
          <a:lstStyle/>
          <a:p>
            <a:pPr algn="ctr"/>
            <a:r>
              <a:rPr lang="en-US" i="1" dirty="0"/>
              <a:t>Review all Health benefits on our </a:t>
            </a:r>
            <a:r>
              <a:rPr lang="en-US" i="1" dirty="0">
                <a:hlinkClick r:id="rId3"/>
              </a:rPr>
              <a:t>UA Benefits Health webpage</a:t>
            </a:r>
            <a:r>
              <a:rPr lang="en-US" i="1" dirty="0"/>
              <a:t>.</a:t>
            </a:r>
          </a:p>
        </p:txBody>
      </p:sp>
    </p:spTree>
    <p:extLst>
      <p:ext uri="{BB962C8B-B14F-4D97-AF65-F5344CB8AC3E}">
        <p14:creationId xmlns:p14="http://schemas.microsoft.com/office/powerpoint/2010/main" val="37682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
          <p:cNvSpPr txBox="1">
            <a:spLocks noGrp="1"/>
          </p:cNvSpPr>
          <p:nvPr>
            <p:ph type="title" idx="4294967295"/>
          </p:nvPr>
        </p:nvSpPr>
        <p:spPr>
          <a:xfrm>
            <a:off x="457202" y="694240"/>
            <a:ext cx="8229599" cy="731837"/>
          </a:xfrm>
          <a:prstGeom prst="rect">
            <a:avLst/>
          </a:prstGeom>
          <a:noFill/>
          <a:ln>
            <a:noFill/>
          </a:ln>
        </p:spPr>
        <p:txBody>
          <a:bodyPr spcFirstLastPara="1" vert="horz" wrap="square" lIns="91425" tIns="45700" rIns="91425" bIns="45700" rtlCol="0" anchor="t" anchorCtr="0">
            <a:noAutofit/>
          </a:bodyPr>
          <a:lstStyle/>
          <a:p>
            <a:pPr algn="ctr">
              <a:lnSpc>
                <a:spcPct val="100000"/>
              </a:lnSpc>
              <a:spcBef>
                <a:spcPts val="0"/>
              </a:spcBef>
              <a:buClr>
                <a:schemeClr val="lt1"/>
              </a:buClr>
              <a:buSzPts val="3600"/>
            </a:pPr>
            <a:r>
              <a:rPr lang="en-US" sz="3600" dirty="0">
                <a:ln w="0"/>
                <a:solidFill>
                  <a:schemeClr val="tx1"/>
                </a:solidFill>
                <a:effectLst>
                  <a:outerShdw blurRad="38100" dist="19050" dir="2700000" algn="tl" rotWithShape="0">
                    <a:schemeClr val="dk1">
                      <a:alpha val="40000"/>
                    </a:schemeClr>
                  </a:outerShdw>
                </a:effectLst>
              </a:rPr>
              <a:t>Health – Coverage While Traveling</a:t>
            </a:r>
          </a:p>
        </p:txBody>
      </p:sp>
      <p:sp>
        <p:nvSpPr>
          <p:cNvPr id="98" name="Google Shape;98;p1"/>
          <p:cNvSpPr txBox="1"/>
          <p:nvPr/>
        </p:nvSpPr>
        <p:spPr>
          <a:xfrm>
            <a:off x="2159002" y="2048933"/>
            <a:ext cx="184731" cy="369332"/>
          </a:xfrm>
          <a:prstGeom prst="rect">
            <a:avLst/>
          </a:prstGeom>
          <a:noFill/>
          <a:ln>
            <a:noFill/>
          </a:ln>
        </p:spPr>
        <p:txBody>
          <a:bodyPr spcFirstLastPara="1" wrap="square" lIns="91425" tIns="45700" rIns="91425" bIns="45700" anchor="t" anchorCtr="0">
            <a:spAutoFit/>
          </a:bodyPr>
          <a:lstStyle/>
          <a:p>
            <a:endParaRPr dirty="0">
              <a:solidFill>
                <a:schemeClr val="dk1"/>
              </a:solidFill>
              <a:latin typeface="Calibri"/>
              <a:ea typeface="Calibri"/>
              <a:cs typeface="Calibri"/>
              <a:sym typeface="Calibri"/>
            </a:endParaRPr>
          </a:p>
        </p:txBody>
      </p:sp>
      <p:sp>
        <p:nvSpPr>
          <p:cNvPr id="4" name="TextBox 3">
            <a:extLst>
              <a:ext uri="{FF2B5EF4-FFF2-40B4-BE49-F238E27FC236}">
                <a16:creationId xmlns:a16="http://schemas.microsoft.com/office/drawing/2014/main" id="{C04D65CC-8582-495E-B1E1-2C17C5A56211}"/>
              </a:ext>
            </a:extLst>
          </p:cNvPr>
          <p:cNvSpPr txBox="1"/>
          <p:nvPr/>
        </p:nvSpPr>
        <p:spPr>
          <a:xfrm>
            <a:off x="733805" y="2048933"/>
            <a:ext cx="7676389" cy="3170099"/>
          </a:xfrm>
          <a:prstGeom prst="rect">
            <a:avLst/>
          </a:prstGeom>
          <a:noFill/>
        </p:spPr>
        <p:txBody>
          <a:bodyPr wrap="square" rtlCol="0">
            <a:spAutoFit/>
          </a:bodyPr>
          <a:lstStyle/>
          <a:p>
            <a:r>
              <a:rPr lang="en-US" sz="2000" dirty="0"/>
              <a:t>We are part of the BlueCard program, which provides coverage if you are traveling outside of Alaska or Washington and need urgent or emergency care.</a:t>
            </a:r>
          </a:p>
          <a:p>
            <a:endParaRPr lang="en-US" sz="2000" dirty="0"/>
          </a:p>
          <a:p>
            <a:r>
              <a:rPr lang="en-US" sz="2000" dirty="0"/>
              <a:t>Contact Premera if:</a:t>
            </a:r>
          </a:p>
          <a:p>
            <a:pPr marL="342900" indent="-342900">
              <a:buFont typeface="Arial" panose="020B0604020202020204" pitchFamily="34" charset="0"/>
              <a:buChar char="•"/>
            </a:pPr>
            <a:r>
              <a:rPr lang="en-US" sz="2000" dirty="0"/>
              <a:t>You are traveling within or outside of the United States</a:t>
            </a:r>
          </a:p>
          <a:p>
            <a:pPr marL="342900" indent="-342900">
              <a:buFont typeface="Arial" panose="020B0604020202020204" pitchFamily="34" charset="0"/>
              <a:buChar char="•"/>
            </a:pPr>
            <a:r>
              <a:rPr lang="en-US" sz="2000" dirty="0"/>
              <a:t>You require the services of an out-of-network provider</a:t>
            </a:r>
          </a:p>
          <a:p>
            <a:endParaRPr lang="en-US" sz="2000" dirty="0"/>
          </a:p>
          <a:p>
            <a:r>
              <a:rPr lang="en-US" sz="2000" dirty="0"/>
              <a:t>Otherwise, benefits will be provided at 60% of allowable charges (you’ll pay 40%) with no out-of-pocket maximum. </a:t>
            </a:r>
          </a:p>
        </p:txBody>
      </p:sp>
      <p:sp>
        <p:nvSpPr>
          <p:cNvPr id="5" name="Rectangle 4">
            <a:extLst>
              <a:ext uri="{FF2B5EF4-FFF2-40B4-BE49-F238E27FC236}">
                <a16:creationId xmlns:a16="http://schemas.microsoft.com/office/drawing/2014/main" id="{815044AD-CD9B-4ACB-92CC-C40FC6CD8FE6}"/>
              </a:ext>
            </a:extLst>
          </p:cNvPr>
          <p:cNvSpPr/>
          <p:nvPr/>
        </p:nvSpPr>
        <p:spPr>
          <a:xfrm>
            <a:off x="566928" y="6096452"/>
            <a:ext cx="8010143" cy="369332"/>
          </a:xfrm>
          <a:prstGeom prst="rect">
            <a:avLst/>
          </a:prstGeom>
        </p:spPr>
        <p:txBody>
          <a:bodyPr wrap="square">
            <a:spAutoFit/>
          </a:bodyPr>
          <a:lstStyle/>
          <a:p>
            <a:pPr algn="ctr"/>
            <a:r>
              <a:rPr lang="en-US" i="1" dirty="0"/>
              <a:t>Review all Health benefits on our </a:t>
            </a:r>
            <a:r>
              <a:rPr lang="en-US" i="1" dirty="0">
                <a:hlinkClick r:id="rId3"/>
              </a:rPr>
              <a:t>UA Benefits Health webpage</a:t>
            </a:r>
            <a:r>
              <a:rPr lang="en-US" i="1" dirty="0"/>
              <a:t>.</a:t>
            </a:r>
          </a:p>
        </p:txBody>
      </p:sp>
    </p:spTree>
    <p:extLst>
      <p:ext uri="{BB962C8B-B14F-4D97-AF65-F5344CB8AC3E}">
        <p14:creationId xmlns:p14="http://schemas.microsoft.com/office/powerpoint/2010/main" val="3543634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Effect transition="in" filter="fade">
                                      <p:cBhvr>
                                        <p:cTn id="15" dur="500"/>
                                        <p:tgtEl>
                                          <p:spTgt spid="4">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fade">
                                      <p:cBhvr>
                                        <p:cTn id="18" dur="500"/>
                                        <p:tgtEl>
                                          <p:spTgt spid="4">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animEffect transition="in" filter="fade">
                                      <p:cBhvr>
                                        <p:cTn id="23"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
          <p:cNvSpPr txBox="1">
            <a:spLocks noGrp="1"/>
          </p:cNvSpPr>
          <p:nvPr>
            <p:ph type="title" idx="4294967295"/>
          </p:nvPr>
        </p:nvSpPr>
        <p:spPr>
          <a:xfrm>
            <a:off x="457202" y="694240"/>
            <a:ext cx="8229599" cy="731837"/>
          </a:xfrm>
          <a:prstGeom prst="rect">
            <a:avLst/>
          </a:prstGeom>
          <a:noFill/>
          <a:ln>
            <a:noFill/>
          </a:ln>
        </p:spPr>
        <p:txBody>
          <a:bodyPr spcFirstLastPara="1" vert="horz" wrap="square" lIns="91425" tIns="45700" rIns="91425" bIns="45700" rtlCol="0" anchor="t" anchorCtr="0">
            <a:noAutofit/>
          </a:bodyPr>
          <a:lstStyle/>
          <a:p>
            <a:pPr algn="ctr">
              <a:lnSpc>
                <a:spcPct val="100000"/>
              </a:lnSpc>
              <a:spcBef>
                <a:spcPts val="0"/>
              </a:spcBef>
              <a:buClr>
                <a:schemeClr val="lt1"/>
              </a:buClr>
              <a:buSzPts val="3600"/>
            </a:pPr>
            <a:r>
              <a:rPr lang="en-US" sz="3600" dirty="0">
                <a:ln w="0"/>
                <a:solidFill>
                  <a:schemeClr val="tx1"/>
                </a:solidFill>
                <a:effectLst>
                  <a:outerShdw blurRad="38100" dist="19050" dir="2700000" algn="tl" rotWithShape="0">
                    <a:schemeClr val="dk1">
                      <a:alpha val="40000"/>
                    </a:schemeClr>
                  </a:outerShdw>
                </a:effectLst>
              </a:rPr>
              <a:t>Health – Flexible Spending Accounts (FSAs)</a:t>
            </a:r>
            <a:endParaRPr sz="3600" dirty="0">
              <a:ln w="0"/>
              <a:solidFill>
                <a:schemeClr val="tx1"/>
              </a:solidFill>
              <a:effectLst>
                <a:outerShdw blurRad="38100" dist="19050" dir="2700000" algn="tl" rotWithShape="0">
                  <a:schemeClr val="dk1">
                    <a:alpha val="40000"/>
                  </a:schemeClr>
                </a:outerShdw>
              </a:effectLst>
            </a:endParaRPr>
          </a:p>
        </p:txBody>
      </p:sp>
      <p:sp>
        <p:nvSpPr>
          <p:cNvPr id="98" name="Google Shape;98;p1"/>
          <p:cNvSpPr txBox="1"/>
          <p:nvPr/>
        </p:nvSpPr>
        <p:spPr>
          <a:xfrm>
            <a:off x="2159002" y="2048933"/>
            <a:ext cx="184731" cy="369332"/>
          </a:xfrm>
          <a:prstGeom prst="rect">
            <a:avLst/>
          </a:prstGeom>
          <a:noFill/>
          <a:ln>
            <a:noFill/>
          </a:ln>
        </p:spPr>
        <p:txBody>
          <a:bodyPr spcFirstLastPara="1" wrap="square" lIns="91425" tIns="45700" rIns="91425" bIns="45700" anchor="t" anchorCtr="0">
            <a:spAutoFit/>
          </a:bodyPr>
          <a:lstStyle/>
          <a:p>
            <a:endParaRPr dirty="0">
              <a:solidFill>
                <a:schemeClr val="dk1"/>
              </a:solidFill>
              <a:latin typeface="Calibri"/>
              <a:ea typeface="Calibri"/>
              <a:cs typeface="Calibri"/>
              <a:sym typeface="Calibri"/>
            </a:endParaRPr>
          </a:p>
        </p:txBody>
      </p:sp>
      <p:sp>
        <p:nvSpPr>
          <p:cNvPr id="4" name="TextBox 3">
            <a:extLst>
              <a:ext uri="{FF2B5EF4-FFF2-40B4-BE49-F238E27FC236}">
                <a16:creationId xmlns:a16="http://schemas.microsoft.com/office/drawing/2014/main" id="{C04D65CC-8582-495E-B1E1-2C17C5A56211}"/>
              </a:ext>
            </a:extLst>
          </p:cNvPr>
          <p:cNvSpPr txBox="1"/>
          <p:nvPr/>
        </p:nvSpPr>
        <p:spPr>
          <a:xfrm>
            <a:off x="925828" y="2233599"/>
            <a:ext cx="7292341" cy="2554545"/>
          </a:xfrm>
          <a:prstGeom prst="rect">
            <a:avLst/>
          </a:prstGeom>
          <a:noFill/>
        </p:spPr>
        <p:txBody>
          <a:bodyPr wrap="square" rtlCol="0">
            <a:spAutoFit/>
          </a:bodyPr>
          <a:lstStyle/>
          <a:p>
            <a:r>
              <a:rPr lang="en-US" sz="2000" dirty="0"/>
              <a:t>FSA: Flexible Spending Account</a:t>
            </a:r>
          </a:p>
          <a:p>
            <a:pPr marL="342900" indent="-342900">
              <a:buFont typeface="Arial" panose="020B0604020202020204" pitchFamily="34" charset="0"/>
              <a:buChar char="•"/>
            </a:pPr>
            <a:r>
              <a:rPr lang="en-US" sz="2000" dirty="0"/>
              <a:t>Pre-tax contributions</a:t>
            </a:r>
          </a:p>
          <a:p>
            <a:pPr marL="342900" indent="-342900">
              <a:buFont typeface="Arial" panose="020B0604020202020204" pitchFamily="34" charset="0"/>
              <a:buChar char="•"/>
            </a:pPr>
            <a:r>
              <a:rPr lang="en-US" sz="2000" dirty="0"/>
              <a:t>Two kinds of accounts:</a:t>
            </a:r>
          </a:p>
          <a:p>
            <a:pPr marL="800100" lvl="1" indent="-342900">
              <a:buFont typeface="Arial" panose="020B0604020202020204" pitchFamily="34" charset="0"/>
              <a:buChar char="•"/>
            </a:pPr>
            <a:r>
              <a:rPr lang="en-US" sz="2000" dirty="0"/>
              <a:t>Health Care FSA (HC FSA) for medical expenses</a:t>
            </a:r>
          </a:p>
          <a:p>
            <a:pPr marL="800100" lvl="1" indent="-342900">
              <a:buFont typeface="Arial" panose="020B0604020202020204" pitchFamily="34" charset="0"/>
              <a:buChar char="•"/>
            </a:pPr>
            <a:r>
              <a:rPr lang="en-US" sz="2000" dirty="0"/>
              <a:t>Dependent Care FSA (DC FSA) for daycare expenses for children under the age of 13</a:t>
            </a:r>
          </a:p>
          <a:p>
            <a:pPr marL="342900" indent="-342900">
              <a:buFont typeface="Arial" panose="020B0604020202020204" pitchFamily="34" charset="0"/>
              <a:buChar char="•"/>
            </a:pPr>
            <a:r>
              <a:rPr lang="en-US" sz="2000" dirty="0"/>
              <a:t>Both kinds of FSA are available with any UA Choice Health Plan</a:t>
            </a:r>
          </a:p>
        </p:txBody>
      </p:sp>
      <p:sp>
        <p:nvSpPr>
          <p:cNvPr id="5" name="Rectangle 4">
            <a:extLst>
              <a:ext uri="{FF2B5EF4-FFF2-40B4-BE49-F238E27FC236}">
                <a16:creationId xmlns:a16="http://schemas.microsoft.com/office/drawing/2014/main" id="{7A286D9A-B74F-4FE2-8E97-BDFECA7067D4}"/>
              </a:ext>
            </a:extLst>
          </p:cNvPr>
          <p:cNvSpPr/>
          <p:nvPr/>
        </p:nvSpPr>
        <p:spPr>
          <a:xfrm>
            <a:off x="566928" y="6096452"/>
            <a:ext cx="8010143" cy="369332"/>
          </a:xfrm>
          <a:prstGeom prst="rect">
            <a:avLst/>
          </a:prstGeom>
        </p:spPr>
        <p:txBody>
          <a:bodyPr wrap="square">
            <a:spAutoFit/>
          </a:bodyPr>
          <a:lstStyle/>
          <a:p>
            <a:pPr algn="ctr"/>
            <a:r>
              <a:rPr lang="en-US" i="1" dirty="0"/>
              <a:t>Review all Health benefits on our </a:t>
            </a:r>
            <a:r>
              <a:rPr lang="en-US" i="1" dirty="0">
                <a:hlinkClick r:id="rId3"/>
              </a:rPr>
              <a:t>UA Benefits Health webpage</a:t>
            </a:r>
            <a:r>
              <a:rPr lang="en-US" i="1" dirty="0"/>
              <a:t>.</a:t>
            </a:r>
          </a:p>
        </p:txBody>
      </p:sp>
    </p:spTree>
    <p:extLst>
      <p:ext uri="{BB962C8B-B14F-4D97-AF65-F5344CB8AC3E}">
        <p14:creationId xmlns:p14="http://schemas.microsoft.com/office/powerpoint/2010/main" val="3993309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
          <p:cNvSpPr txBox="1">
            <a:spLocks noGrp="1"/>
          </p:cNvSpPr>
          <p:nvPr>
            <p:ph type="title" idx="4294967295"/>
          </p:nvPr>
        </p:nvSpPr>
        <p:spPr>
          <a:xfrm>
            <a:off x="457202" y="543800"/>
            <a:ext cx="8229599" cy="731837"/>
          </a:xfrm>
          <a:prstGeom prst="rect">
            <a:avLst/>
          </a:prstGeom>
          <a:noFill/>
          <a:ln>
            <a:noFill/>
          </a:ln>
        </p:spPr>
        <p:txBody>
          <a:bodyPr spcFirstLastPara="1" vert="horz" wrap="square" lIns="91425" tIns="45700" rIns="91425" bIns="45700" rtlCol="0" anchor="t" anchorCtr="0">
            <a:noAutofit/>
          </a:bodyPr>
          <a:lstStyle/>
          <a:p>
            <a:pPr algn="ctr">
              <a:lnSpc>
                <a:spcPct val="100000"/>
              </a:lnSpc>
              <a:spcBef>
                <a:spcPts val="0"/>
              </a:spcBef>
              <a:buClr>
                <a:schemeClr val="lt1"/>
              </a:buClr>
              <a:buSzPts val="3600"/>
            </a:pPr>
            <a:r>
              <a:rPr lang="en-US" sz="3600" dirty="0">
                <a:ln w="0"/>
                <a:solidFill>
                  <a:schemeClr val="tx1"/>
                </a:solidFill>
                <a:effectLst>
                  <a:outerShdw blurRad="38100" dist="19050" dir="2700000" algn="tl" rotWithShape="0">
                    <a:schemeClr val="dk1">
                      <a:alpha val="40000"/>
                    </a:schemeClr>
                  </a:outerShdw>
                </a:effectLst>
              </a:rPr>
              <a:t>Required Action Items</a:t>
            </a:r>
          </a:p>
        </p:txBody>
      </p:sp>
      <p:sp>
        <p:nvSpPr>
          <p:cNvPr id="98" name="Google Shape;98;p1"/>
          <p:cNvSpPr txBox="1"/>
          <p:nvPr/>
        </p:nvSpPr>
        <p:spPr>
          <a:xfrm>
            <a:off x="1997135" y="1751050"/>
            <a:ext cx="184731" cy="369332"/>
          </a:xfrm>
          <a:prstGeom prst="rect">
            <a:avLst/>
          </a:prstGeom>
          <a:noFill/>
          <a:ln>
            <a:noFill/>
          </a:ln>
        </p:spPr>
        <p:txBody>
          <a:bodyPr spcFirstLastPara="1" wrap="square" lIns="91425" tIns="45700" rIns="91425" bIns="45700" anchor="t" anchorCtr="0">
            <a:spAutoFit/>
          </a:bodyPr>
          <a:lstStyle/>
          <a:p>
            <a:endParaRPr dirty="0">
              <a:solidFill>
                <a:schemeClr val="dk1"/>
              </a:solidFill>
              <a:latin typeface="Calibri"/>
              <a:ea typeface="Calibri"/>
              <a:cs typeface="Calibri"/>
              <a:sym typeface="Calibri"/>
            </a:endParaRPr>
          </a:p>
        </p:txBody>
      </p:sp>
      <p:sp>
        <p:nvSpPr>
          <p:cNvPr id="5" name="Text Placeholder 6">
            <a:extLst>
              <a:ext uri="{FF2B5EF4-FFF2-40B4-BE49-F238E27FC236}">
                <a16:creationId xmlns:a16="http://schemas.microsoft.com/office/drawing/2014/main" id="{3F7C3D87-CEB4-41B3-98D4-81C0D8C8E3B8}"/>
              </a:ext>
            </a:extLst>
          </p:cNvPr>
          <p:cNvSpPr txBox="1">
            <a:spLocks/>
          </p:cNvSpPr>
          <p:nvPr/>
        </p:nvSpPr>
        <p:spPr>
          <a:xfrm>
            <a:off x="530351" y="1880339"/>
            <a:ext cx="8156450" cy="480086"/>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6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2000" dirty="0">
                <a:solidFill>
                  <a:prstClr val="white"/>
                </a:solidFill>
                <a:effectLst>
                  <a:outerShdw blurRad="38100" dist="38100" dir="2700000" algn="tl">
                    <a:srgbClr val="000000">
                      <a:alpha val="43137"/>
                    </a:srgbClr>
                  </a:outerShdw>
                </a:effectLst>
              </a:rPr>
              <a:t>Check your email for your Due Date Guide &amp; deadlines!</a:t>
            </a:r>
            <a:endParaRPr lang="en-US" sz="2000" dirty="0">
              <a:effectLst>
                <a:outerShdw blurRad="38100" dist="38100" dir="2700000" algn="tl">
                  <a:srgbClr val="000000">
                    <a:alpha val="43137"/>
                  </a:srgbClr>
                </a:outerShdw>
              </a:effectLst>
            </a:endParaRPr>
          </a:p>
        </p:txBody>
      </p:sp>
      <p:graphicFrame>
        <p:nvGraphicFramePr>
          <p:cNvPr id="6" name="Table 5">
            <a:extLst>
              <a:ext uri="{FF2B5EF4-FFF2-40B4-BE49-F238E27FC236}">
                <a16:creationId xmlns:a16="http://schemas.microsoft.com/office/drawing/2014/main" id="{BB435F22-3418-4DA8-8619-F6B90DDE07BB}"/>
              </a:ext>
            </a:extLst>
          </p:cNvPr>
          <p:cNvGraphicFramePr>
            <a:graphicFrameLocks noGrp="1"/>
          </p:cNvGraphicFramePr>
          <p:nvPr>
            <p:extLst/>
          </p:nvPr>
        </p:nvGraphicFramePr>
        <p:xfrm>
          <a:off x="855507" y="2595795"/>
          <a:ext cx="3803458" cy="2683195"/>
        </p:xfrm>
        <a:graphic>
          <a:graphicData uri="http://schemas.openxmlformats.org/drawingml/2006/table">
            <a:tbl>
              <a:tblPr firstRow="1" bandRow="1">
                <a:tableStyleId>{9D7B26C5-4107-4FEC-AEDC-1716B250A1EF}</a:tableStyleId>
              </a:tblPr>
              <a:tblGrid>
                <a:gridCol w="3803458">
                  <a:extLst>
                    <a:ext uri="{9D8B030D-6E8A-4147-A177-3AD203B41FA5}">
                      <a16:colId xmlns:a16="http://schemas.microsoft.com/office/drawing/2014/main" val="484471252"/>
                    </a:ext>
                  </a:extLst>
                </a:gridCol>
              </a:tblGrid>
              <a:tr h="536639">
                <a:tc>
                  <a:txBody>
                    <a:bodyPr/>
                    <a:lstStyle/>
                    <a:p>
                      <a:pPr algn="ctr"/>
                      <a:r>
                        <a:rPr lang="en-US" sz="2000" b="0" dirty="0">
                          <a:hlinkClick r:id="rId3"/>
                        </a:rPr>
                        <a:t>Health care form</a:t>
                      </a:r>
                      <a:endParaRPr lang="en-US" sz="2000" b="0" kern="120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40372813"/>
                  </a:ext>
                </a:extLst>
              </a:tr>
              <a:tr h="53663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t>Retirement forms</a:t>
                      </a:r>
                      <a:endParaRPr lang="en-US" sz="2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06748056"/>
                  </a:ext>
                </a:extLst>
              </a:tr>
              <a:tr h="536639">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2000" dirty="0">
                          <a:hlinkClick r:id="rId4"/>
                        </a:rPr>
                        <a:t>Beneficiary form</a:t>
                      </a:r>
                      <a:endParaRPr lang="en-US" sz="2000" kern="120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35909442"/>
                  </a:ext>
                </a:extLst>
              </a:tr>
              <a:tr h="53663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hlinkClick r:id="rId5"/>
                        </a:rPr>
                        <a:t>Address for HR</a:t>
                      </a:r>
                      <a:endParaRPr lang="en-US" sz="2000" kern="120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65653943"/>
                  </a:ext>
                </a:extLst>
              </a:tr>
              <a:tr h="536639">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2000" dirty="0">
                          <a:hlinkClick r:id="rId6" action="ppaction://hlinkfile"/>
                        </a:rPr>
                        <a:t>Required training</a:t>
                      </a:r>
                      <a:endParaRPr lang="en-US" sz="2000" kern="120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35531345"/>
                  </a:ext>
                </a:extLst>
              </a:tr>
            </a:tbl>
          </a:graphicData>
        </a:graphic>
      </p:graphicFrame>
      <p:pic>
        <p:nvPicPr>
          <p:cNvPr id="3" name="Picture 2">
            <a:extLst>
              <a:ext uri="{FF2B5EF4-FFF2-40B4-BE49-F238E27FC236}">
                <a16:creationId xmlns:a16="http://schemas.microsoft.com/office/drawing/2014/main" id="{97983FD0-83EF-4D6D-AA68-DE75340F6D1C}"/>
              </a:ext>
            </a:extLst>
          </p:cNvPr>
          <p:cNvPicPr>
            <a:picLocks noChangeAspect="1"/>
          </p:cNvPicPr>
          <p:nvPr/>
        </p:nvPicPr>
        <p:blipFill>
          <a:blip r:embed="rId7"/>
          <a:stretch>
            <a:fillRect/>
          </a:stretch>
        </p:blipFill>
        <p:spPr>
          <a:xfrm>
            <a:off x="5306627" y="2595795"/>
            <a:ext cx="2981866" cy="3769702"/>
          </a:xfrm>
          <a:prstGeom prst="rect">
            <a:avLst/>
          </a:prstGeom>
        </p:spPr>
      </p:pic>
    </p:spTree>
    <p:extLst>
      <p:ext uri="{BB962C8B-B14F-4D97-AF65-F5344CB8AC3E}">
        <p14:creationId xmlns:p14="http://schemas.microsoft.com/office/powerpoint/2010/main" val="4822186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
          <p:cNvSpPr txBox="1">
            <a:spLocks noGrp="1"/>
          </p:cNvSpPr>
          <p:nvPr>
            <p:ph type="title" idx="4294967295"/>
          </p:nvPr>
        </p:nvSpPr>
        <p:spPr>
          <a:xfrm>
            <a:off x="457202" y="694240"/>
            <a:ext cx="8229599" cy="731837"/>
          </a:xfrm>
          <a:prstGeom prst="rect">
            <a:avLst/>
          </a:prstGeom>
          <a:noFill/>
          <a:ln>
            <a:noFill/>
          </a:ln>
        </p:spPr>
        <p:txBody>
          <a:bodyPr spcFirstLastPara="1" vert="horz" wrap="square" lIns="91425" tIns="45700" rIns="91425" bIns="45700" rtlCol="0" anchor="t" anchorCtr="0">
            <a:noAutofit/>
          </a:bodyPr>
          <a:lstStyle/>
          <a:p>
            <a:pPr algn="ctr">
              <a:lnSpc>
                <a:spcPct val="100000"/>
              </a:lnSpc>
              <a:spcBef>
                <a:spcPts val="0"/>
              </a:spcBef>
              <a:buClr>
                <a:schemeClr val="lt1"/>
              </a:buClr>
              <a:buSzPts val="3600"/>
            </a:pPr>
            <a:r>
              <a:rPr lang="en-US" sz="3600" dirty="0">
                <a:ln w="0"/>
                <a:solidFill>
                  <a:schemeClr val="tx1"/>
                </a:solidFill>
                <a:effectLst>
                  <a:outerShdw blurRad="38100" dist="19050" dir="2700000" algn="tl" rotWithShape="0">
                    <a:schemeClr val="dk1">
                      <a:alpha val="40000"/>
                    </a:schemeClr>
                  </a:outerShdw>
                </a:effectLst>
              </a:rPr>
              <a:t>Health – Health Savings Accounts (HSAs)</a:t>
            </a:r>
            <a:endParaRPr sz="3600" dirty="0">
              <a:ln w="0"/>
              <a:solidFill>
                <a:schemeClr val="tx1"/>
              </a:solidFill>
              <a:effectLst>
                <a:outerShdw blurRad="38100" dist="19050" dir="2700000" algn="tl" rotWithShape="0">
                  <a:schemeClr val="dk1">
                    <a:alpha val="40000"/>
                  </a:schemeClr>
                </a:outerShdw>
              </a:effectLst>
            </a:endParaRPr>
          </a:p>
        </p:txBody>
      </p:sp>
      <p:sp>
        <p:nvSpPr>
          <p:cNvPr id="98" name="Google Shape;98;p1"/>
          <p:cNvSpPr txBox="1"/>
          <p:nvPr/>
        </p:nvSpPr>
        <p:spPr>
          <a:xfrm>
            <a:off x="2159002" y="2048933"/>
            <a:ext cx="184731" cy="369332"/>
          </a:xfrm>
          <a:prstGeom prst="rect">
            <a:avLst/>
          </a:prstGeom>
          <a:noFill/>
          <a:ln>
            <a:noFill/>
          </a:ln>
        </p:spPr>
        <p:txBody>
          <a:bodyPr spcFirstLastPara="1" wrap="square" lIns="91425" tIns="45700" rIns="91425" bIns="45700" anchor="t" anchorCtr="0">
            <a:spAutoFit/>
          </a:bodyPr>
          <a:lstStyle/>
          <a:p>
            <a:endParaRPr dirty="0">
              <a:solidFill>
                <a:schemeClr val="dk1"/>
              </a:solidFill>
              <a:latin typeface="Calibri"/>
              <a:ea typeface="Calibri"/>
              <a:cs typeface="Calibri"/>
              <a:sym typeface="Calibri"/>
            </a:endParaRPr>
          </a:p>
        </p:txBody>
      </p:sp>
      <p:sp>
        <p:nvSpPr>
          <p:cNvPr id="4" name="TextBox 3">
            <a:extLst>
              <a:ext uri="{FF2B5EF4-FFF2-40B4-BE49-F238E27FC236}">
                <a16:creationId xmlns:a16="http://schemas.microsoft.com/office/drawing/2014/main" id="{C04D65CC-8582-495E-B1E1-2C17C5A56211}"/>
              </a:ext>
            </a:extLst>
          </p:cNvPr>
          <p:cNvSpPr txBox="1"/>
          <p:nvPr/>
        </p:nvSpPr>
        <p:spPr>
          <a:xfrm>
            <a:off x="948689" y="2048933"/>
            <a:ext cx="7246621" cy="2554545"/>
          </a:xfrm>
          <a:prstGeom prst="rect">
            <a:avLst/>
          </a:prstGeom>
          <a:noFill/>
        </p:spPr>
        <p:txBody>
          <a:bodyPr wrap="square" rtlCol="0">
            <a:spAutoFit/>
          </a:bodyPr>
          <a:lstStyle/>
          <a:p>
            <a:r>
              <a:rPr lang="en-US" sz="2000" dirty="0"/>
              <a:t>HSA: Health Savings Account</a:t>
            </a:r>
          </a:p>
          <a:p>
            <a:pPr marL="342900" indent="-342900">
              <a:buFont typeface="Arial" panose="020B0604020202020204" pitchFamily="34" charset="0"/>
              <a:buChar char="•"/>
            </a:pPr>
            <a:r>
              <a:rPr lang="en-US" sz="2000" dirty="0"/>
              <a:t>Pre-tax contributions</a:t>
            </a:r>
          </a:p>
          <a:p>
            <a:pPr marL="342900" indent="-342900">
              <a:buFont typeface="Arial" panose="020B0604020202020204" pitchFamily="34" charset="0"/>
              <a:buChar char="•"/>
            </a:pPr>
            <a:r>
              <a:rPr lang="en-US" sz="2000" dirty="0"/>
              <a:t>Account from which you can reimburse yourself for qualified expenses</a:t>
            </a:r>
          </a:p>
          <a:p>
            <a:pPr marL="342900" indent="-342900">
              <a:buFont typeface="Arial" panose="020B0604020202020204" pitchFamily="34" charset="0"/>
              <a:buChar char="•"/>
            </a:pPr>
            <a:r>
              <a:rPr lang="en-US" sz="2000" dirty="0"/>
              <a:t>Only available with the HDHP w/ Optional HSA</a:t>
            </a:r>
          </a:p>
          <a:p>
            <a:pPr marL="342900" indent="-342900">
              <a:buFont typeface="Arial" panose="020B0604020202020204" pitchFamily="34" charset="0"/>
              <a:buChar char="•"/>
            </a:pPr>
            <a:r>
              <a:rPr lang="en-US" sz="2000" dirty="0"/>
              <a:t>Not available to employees who are covered by Medicare, Tricare, retiree health coverage, or any other health plan that is not qualified as HSA compatible by the IRS</a:t>
            </a:r>
          </a:p>
        </p:txBody>
      </p:sp>
      <p:sp>
        <p:nvSpPr>
          <p:cNvPr id="5" name="Rectangle 4">
            <a:extLst>
              <a:ext uri="{FF2B5EF4-FFF2-40B4-BE49-F238E27FC236}">
                <a16:creationId xmlns:a16="http://schemas.microsoft.com/office/drawing/2014/main" id="{038D1492-3081-4507-B23B-3AE88BB157D5}"/>
              </a:ext>
            </a:extLst>
          </p:cNvPr>
          <p:cNvSpPr/>
          <p:nvPr/>
        </p:nvSpPr>
        <p:spPr>
          <a:xfrm>
            <a:off x="566928" y="6096452"/>
            <a:ext cx="8010143" cy="369332"/>
          </a:xfrm>
          <a:prstGeom prst="rect">
            <a:avLst/>
          </a:prstGeom>
        </p:spPr>
        <p:txBody>
          <a:bodyPr wrap="square">
            <a:spAutoFit/>
          </a:bodyPr>
          <a:lstStyle/>
          <a:p>
            <a:pPr algn="ctr"/>
            <a:r>
              <a:rPr lang="en-US" i="1" dirty="0"/>
              <a:t>Review all Health benefits on our </a:t>
            </a:r>
            <a:r>
              <a:rPr lang="en-US" i="1" dirty="0">
                <a:hlinkClick r:id="rId3"/>
              </a:rPr>
              <a:t>UA Benefits Health webpage</a:t>
            </a:r>
            <a:r>
              <a:rPr lang="en-US" i="1" dirty="0"/>
              <a:t>.</a:t>
            </a:r>
          </a:p>
        </p:txBody>
      </p:sp>
    </p:spTree>
    <p:extLst>
      <p:ext uri="{BB962C8B-B14F-4D97-AF65-F5344CB8AC3E}">
        <p14:creationId xmlns:p14="http://schemas.microsoft.com/office/powerpoint/2010/main" val="28812981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
          <p:cNvSpPr txBox="1">
            <a:spLocks noGrp="1"/>
          </p:cNvSpPr>
          <p:nvPr>
            <p:ph type="title" idx="4294967295"/>
          </p:nvPr>
        </p:nvSpPr>
        <p:spPr>
          <a:xfrm>
            <a:off x="1013461" y="767392"/>
            <a:ext cx="7117069" cy="731837"/>
          </a:xfrm>
          <a:prstGeom prst="rect">
            <a:avLst/>
          </a:prstGeom>
          <a:noFill/>
          <a:ln>
            <a:noFill/>
          </a:ln>
        </p:spPr>
        <p:txBody>
          <a:bodyPr spcFirstLastPara="1" vert="horz" wrap="square" lIns="91425" tIns="45700" rIns="91425" bIns="45700" rtlCol="0" anchor="t" anchorCtr="0">
            <a:noAutofit/>
          </a:bodyPr>
          <a:lstStyle/>
          <a:p>
            <a:pPr algn="ctr">
              <a:lnSpc>
                <a:spcPct val="100000"/>
              </a:lnSpc>
              <a:spcBef>
                <a:spcPts val="0"/>
              </a:spcBef>
              <a:buClr>
                <a:schemeClr val="lt1"/>
              </a:buClr>
              <a:buSzPts val="3600"/>
            </a:pPr>
            <a:r>
              <a:rPr lang="en-US" sz="3600" dirty="0">
                <a:ln w="0"/>
                <a:solidFill>
                  <a:schemeClr val="tx1"/>
                </a:solidFill>
                <a:effectLst>
                  <a:outerShdw blurRad="38100" dist="19050" dir="2700000" algn="tl" rotWithShape="0">
                    <a:schemeClr val="dk1">
                      <a:alpha val="40000"/>
                    </a:schemeClr>
                  </a:outerShdw>
                </a:effectLst>
              </a:rPr>
              <a:t>Health – FSAs vs HSAs</a:t>
            </a:r>
          </a:p>
        </p:txBody>
      </p:sp>
      <p:sp>
        <p:nvSpPr>
          <p:cNvPr id="98" name="Google Shape;98;p1"/>
          <p:cNvSpPr txBox="1"/>
          <p:nvPr/>
        </p:nvSpPr>
        <p:spPr>
          <a:xfrm>
            <a:off x="2158997" y="2412675"/>
            <a:ext cx="184731" cy="369332"/>
          </a:xfrm>
          <a:prstGeom prst="rect">
            <a:avLst/>
          </a:prstGeom>
          <a:noFill/>
          <a:ln>
            <a:noFill/>
          </a:ln>
        </p:spPr>
        <p:txBody>
          <a:bodyPr spcFirstLastPara="1" wrap="square" lIns="91425" tIns="45700" rIns="91425" bIns="45700" anchor="t" anchorCtr="0">
            <a:spAutoFit/>
          </a:bodyPr>
          <a:lstStyle/>
          <a:p>
            <a:endParaRPr dirty="0">
              <a:solidFill>
                <a:schemeClr val="dk1"/>
              </a:solidFill>
              <a:latin typeface="Calibri"/>
              <a:ea typeface="Calibri"/>
              <a:cs typeface="Calibri"/>
              <a:sym typeface="Calibri"/>
            </a:endParaRPr>
          </a:p>
        </p:txBody>
      </p:sp>
      <p:sp>
        <p:nvSpPr>
          <p:cNvPr id="5" name="Rectangle 4">
            <a:extLst>
              <a:ext uri="{FF2B5EF4-FFF2-40B4-BE49-F238E27FC236}">
                <a16:creationId xmlns:a16="http://schemas.microsoft.com/office/drawing/2014/main" id="{2E9699AB-9A9D-4848-929B-A170FA7FB8F0}"/>
              </a:ext>
            </a:extLst>
          </p:cNvPr>
          <p:cNvSpPr/>
          <p:nvPr/>
        </p:nvSpPr>
        <p:spPr>
          <a:xfrm>
            <a:off x="566928" y="6096452"/>
            <a:ext cx="8010143" cy="369332"/>
          </a:xfrm>
          <a:prstGeom prst="rect">
            <a:avLst/>
          </a:prstGeom>
        </p:spPr>
        <p:txBody>
          <a:bodyPr wrap="square">
            <a:spAutoFit/>
          </a:bodyPr>
          <a:lstStyle/>
          <a:p>
            <a:pPr algn="ctr"/>
            <a:r>
              <a:rPr lang="en-US" i="1" dirty="0"/>
              <a:t>Review all Health benefits on our </a:t>
            </a:r>
            <a:r>
              <a:rPr lang="en-US" i="1" dirty="0">
                <a:hlinkClick r:id="rId3"/>
              </a:rPr>
              <a:t>UA Benefits Health webpage</a:t>
            </a:r>
            <a:r>
              <a:rPr lang="en-US" i="1" dirty="0"/>
              <a:t>.</a:t>
            </a:r>
          </a:p>
        </p:txBody>
      </p:sp>
      <p:sp>
        <p:nvSpPr>
          <p:cNvPr id="6" name="Google Shape;98;p1">
            <a:extLst>
              <a:ext uri="{FF2B5EF4-FFF2-40B4-BE49-F238E27FC236}">
                <a16:creationId xmlns:a16="http://schemas.microsoft.com/office/drawing/2014/main" id="{AB3AEE3C-3A8D-4766-B3F7-D00C9895CE04}"/>
              </a:ext>
            </a:extLst>
          </p:cNvPr>
          <p:cNvSpPr txBox="1"/>
          <p:nvPr/>
        </p:nvSpPr>
        <p:spPr>
          <a:xfrm>
            <a:off x="2158997" y="2412675"/>
            <a:ext cx="184731" cy="369332"/>
          </a:xfrm>
          <a:prstGeom prst="rect">
            <a:avLst/>
          </a:prstGeom>
          <a:noFill/>
          <a:ln>
            <a:noFill/>
          </a:ln>
        </p:spPr>
        <p:txBody>
          <a:bodyPr spcFirstLastPara="1" wrap="square" lIns="91425" tIns="45700" rIns="91425" bIns="45700" anchor="t" anchorCtr="0">
            <a:spAutoFit/>
          </a:bodyPr>
          <a:lstStyle/>
          <a:p>
            <a:endParaRPr dirty="0">
              <a:solidFill>
                <a:schemeClr val="dk1"/>
              </a:solidFill>
              <a:latin typeface="Calibri"/>
              <a:ea typeface="Calibri"/>
              <a:cs typeface="Calibri"/>
              <a:sym typeface="Calibri"/>
            </a:endParaRPr>
          </a:p>
        </p:txBody>
      </p:sp>
      <p:graphicFrame>
        <p:nvGraphicFramePr>
          <p:cNvPr id="7" name="Google Shape;596;p66">
            <a:extLst>
              <a:ext uri="{FF2B5EF4-FFF2-40B4-BE49-F238E27FC236}">
                <a16:creationId xmlns:a16="http://schemas.microsoft.com/office/drawing/2014/main" id="{13510A09-B9F4-4D11-B886-8A931E960F93}"/>
              </a:ext>
            </a:extLst>
          </p:cNvPr>
          <p:cNvGraphicFramePr/>
          <p:nvPr>
            <p:extLst>
              <p:ext uri="{D42A27DB-BD31-4B8C-83A1-F6EECF244321}">
                <p14:modId xmlns:p14="http://schemas.microsoft.com/office/powerpoint/2010/main" val="594427773"/>
              </p:ext>
            </p:extLst>
          </p:nvPr>
        </p:nvGraphicFramePr>
        <p:xfrm>
          <a:off x="918205" y="1959072"/>
          <a:ext cx="7307574" cy="2264933"/>
        </p:xfrm>
        <a:graphic>
          <a:graphicData uri="http://schemas.openxmlformats.org/drawingml/2006/table">
            <a:tbl>
              <a:tblPr firstRow="1" bandRow="1">
                <a:tableStyleId>{9D7B26C5-4107-4FEC-AEDC-1716B250A1EF}</a:tableStyleId>
              </a:tblPr>
              <a:tblGrid>
                <a:gridCol w="2948773">
                  <a:extLst>
                    <a:ext uri="{9D8B030D-6E8A-4147-A177-3AD203B41FA5}">
                      <a16:colId xmlns:a16="http://schemas.microsoft.com/office/drawing/2014/main" val="20000"/>
                    </a:ext>
                  </a:extLst>
                </a:gridCol>
                <a:gridCol w="1478799">
                  <a:extLst>
                    <a:ext uri="{9D8B030D-6E8A-4147-A177-3AD203B41FA5}">
                      <a16:colId xmlns:a16="http://schemas.microsoft.com/office/drawing/2014/main" val="20001"/>
                    </a:ext>
                  </a:extLst>
                </a:gridCol>
                <a:gridCol w="1440001">
                  <a:extLst>
                    <a:ext uri="{9D8B030D-6E8A-4147-A177-3AD203B41FA5}">
                      <a16:colId xmlns:a16="http://schemas.microsoft.com/office/drawing/2014/main" val="20002"/>
                    </a:ext>
                  </a:extLst>
                </a:gridCol>
                <a:gridCol w="1440001">
                  <a:extLst>
                    <a:ext uri="{9D8B030D-6E8A-4147-A177-3AD203B41FA5}">
                      <a16:colId xmlns:a16="http://schemas.microsoft.com/office/drawing/2014/main" val="2924819162"/>
                    </a:ext>
                  </a:extLst>
                </a:gridCol>
              </a:tblGrid>
              <a:tr h="411692">
                <a:tc>
                  <a:txBody>
                    <a:bodyPr/>
                    <a:lstStyle/>
                    <a:p>
                      <a:pPr marL="0" marR="0" lvl="0" indent="0" algn="ctr" rtl="0">
                        <a:spcBef>
                          <a:spcPts val="0"/>
                        </a:spcBef>
                        <a:spcAft>
                          <a:spcPts val="0"/>
                        </a:spcAft>
                        <a:buNone/>
                      </a:pPr>
                      <a:r>
                        <a:rPr lang="en-US" sz="2400" dirty="0">
                          <a:latin typeface="+mn-lt"/>
                        </a:rPr>
                        <a:t>Benefit/Item</a:t>
                      </a:r>
                      <a:endParaRPr sz="1600" dirty="0">
                        <a:latin typeface="+mn-lt"/>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marL="0" marR="0" lvl="0" indent="0" algn="ctr" rtl="0">
                        <a:spcBef>
                          <a:spcPts val="0"/>
                        </a:spcBef>
                        <a:spcAft>
                          <a:spcPts val="0"/>
                        </a:spcAft>
                        <a:buNone/>
                      </a:pPr>
                      <a:r>
                        <a:rPr lang="en-US" sz="2400" u="none" strike="noStrike" cap="none" dirty="0">
                          <a:latin typeface="+mn-lt"/>
                          <a:sym typeface="Arial"/>
                        </a:rPr>
                        <a:t>PY/FY</a:t>
                      </a:r>
                      <a:endParaRPr sz="1600" dirty="0">
                        <a:latin typeface="+mn-lt"/>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marL="0" marR="0" lvl="0" indent="0" algn="ctr" rtl="0">
                        <a:spcBef>
                          <a:spcPts val="0"/>
                        </a:spcBef>
                        <a:spcAft>
                          <a:spcPts val="0"/>
                        </a:spcAft>
                        <a:buNone/>
                      </a:pPr>
                      <a:r>
                        <a:rPr lang="en-US" sz="2400" u="none" strike="noStrike" cap="none" dirty="0">
                          <a:latin typeface="+mn-lt"/>
                          <a:sym typeface="Arial"/>
                        </a:rPr>
                        <a:t>CY</a:t>
                      </a:r>
                      <a:endParaRPr sz="1600" dirty="0">
                        <a:latin typeface="+mn-lt"/>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marL="0" marR="0" lvl="0" indent="0" algn="ctr" rtl="0">
                        <a:spcBef>
                          <a:spcPts val="0"/>
                        </a:spcBef>
                        <a:spcAft>
                          <a:spcPts val="0"/>
                        </a:spcAft>
                        <a:buNone/>
                      </a:pPr>
                      <a:r>
                        <a:rPr lang="en-US" sz="2000" dirty="0">
                          <a:latin typeface="+mn-lt"/>
                        </a:rPr>
                        <a:t>Works with HSA?</a:t>
                      </a:r>
                      <a:endParaRPr sz="2000" dirty="0">
                        <a:latin typeface="+mn-lt"/>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0000"/>
                  </a:ext>
                </a:extLst>
              </a:tr>
              <a:tr h="466583">
                <a:tc>
                  <a:txBody>
                    <a:bodyPr/>
                    <a:lstStyle/>
                    <a:p>
                      <a:pPr marL="0" marR="0" lvl="0" indent="0" algn="l" rtl="0">
                        <a:spcBef>
                          <a:spcPts val="0"/>
                        </a:spcBef>
                        <a:spcAft>
                          <a:spcPts val="0"/>
                        </a:spcAft>
                        <a:buNone/>
                      </a:pPr>
                      <a:r>
                        <a:rPr lang="en-US" sz="1500" dirty="0">
                          <a:latin typeface="+mn-lt"/>
                        </a:rPr>
                        <a:t>Health Care Flexible Spending Account (HC FSA)</a:t>
                      </a:r>
                      <a:endParaRPr sz="1500" dirty="0">
                        <a:latin typeface="+mn-lt"/>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spcBef>
                          <a:spcPts val="0"/>
                        </a:spcBef>
                        <a:spcAft>
                          <a:spcPts val="0"/>
                        </a:spcAft>
                        <a:buFont typeface="Arial" panose="020B0604020202020204" pitchFamily="34" charset="0"/>
                        <a:buNone/>
                      </a:pPr>
                      <a:r>
                        <a:rPr lang="en-US" sz="2400" dirty="0">
                          <a:latin typeface="Wingdings 2" panose="05020102010507070707" pitchFamily="18" charset="2"/>
                        </a:rPr>
                        <a:t>P</a:t>
                      </a:r>
                      <a:endParaRPr sz="2400" dirty="0">
                        <a:latin typeface="Wingdings 2" panose="05020102010507070707" pitchFamily="18" charset="2"/>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spcBef>
                          <a:spcPts val="0"/>
                        </a:spcBef>
                        <a:spcAft>
                          <a:spcPts val="0"/>
                        </a:spcAft>
                        <a:buNone/>
                      </a:pPr>
                      <a:endParaRPr sz="2400" dirty="0">
                        <a:latin typeface="Wingdings 2" panose="05020102010507070707" pitchFamily="18" charset="2"/>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spcBef>
                          <a:spcPts val="0"/>
                        </a:spcBef>
                        <a:spcAft>
                          <a:spcPts val="0"/>
                        </a:spcAft>
                        <a:buNone/>
                      </a:pPr>
                      <a:r>
                        <a:rPr lang="en-US" sz="2400" dirty="0">
                          <a:latin typeface="Wingdings 2" panose="05020102010507070707" pitchFamily="18" charset="2"/>
                        </a:rPr>
                        <a:t>O</a:t>
                      </a:r>
                      <a:endParaRPr sz="2400" dirty="0">
                        <a:latin typeface="Wingdings 2" panose="05020102010507070707" pitchFamily="18" charset="2"/>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24390043"/>
                  </a:ext>
                </a:extLst>
              </a:tr>
              <a:tr h="466583">
                <a:tc>
                  <a:txBody>
                    <a:bodyPr/>
                    <a:lstStyle/>
                    <a:p>
                      <a:pPr marL="0" marR="0" lvl="0" indent="0" algn="l" rtl="0">
                        <a:spcBef>
                          <a:spcPts val="0"/>
                        </a:spcBef>
                        <a:spcAft>
                          <a:spcPts val="0"/>
                        </a:spcAft>
                        <a:buNone/>
                      </a:pPr>
                      <a:r>
                        <a:rPr lang="en-US" sz="1500" dirty="0">
                          <a:latin typeface="+mn-lt"/>
                        </a:rPr>
                        <a:t>Dependent Care Flexible Spending Account (DC FSA)</a:t>
                      </a:r>
                      <a:endParaRPr sz="1500" dirty="0">
                        <a:latin typeface="+mn-lt"/>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spcBef>
                          <a:spcPts val="0"/>
                        </a:spcBef>
                        <a:spcAft>
                          <a:spcPts val="0"/>
                        </a:spcAft>
                        <a:buFont typeface="Arial" panose="020B0604020202020204" pitchFamily="34" charset="0"/>
                        <a:buNone/>
                      </a:pPr>
                      <a:r>
                        <a:rPr lang="en-US" sz="2400" dirty="0">
                          <a:latin typeface="Wingdings 2" panose="05020102010507070707" pitchFamily="18" charset="2"/>
                        </a:rPr>
                        <a:t>P</a:t>
                      </a:r>
                      <a:endParaRPr sz="2400" dirty="0">
                        <a:latin typeface="Wingdings 2" panose="05020102010507070707" pitchFamily="18" charset="2"/>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spcBef>
                          <a:spcPts val="0"/>
                        </a:spcBef>
                        <a:spcAft>
                          <a:spcPts val="0"/>
                        </a:spcAft>
                        <a:buNone/>
                      </a:pPr>
                      <a:endParaRPr sz="2400" dirty="0">
                        <a:latin typeface="Wingdings 2" panose="05020102010507070707" pitchFamily="18" charset="2"/>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spcBef>
                          <a:spcPts val="0"/>
                        </a:spcBef>
                        <a:spcAft>
                          <a:spcPts val="0"/>
                        </a:spcAft>
                        <a:buNone/>
                      </a:pPr>
                      <a:r>
                        <a:rPr lang="en-US" sz="2400" dirty="0">
                          <a:latin typeface="Wingdings 2" panose="05020102010507070707" pitchFamily="18" charset="2"/>
                        </a:rPr>
                        <a:t>P</a:t>
                      </a:r>
                      <a:endParaRPr sz="2400" dirty="0">
                        <a:latin typeface="Wingdings 2" panose="05020102010507070707" pitchFamily="18" charset="2"/>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08407578"/>
                  </a:ext>
                </a:extLst>
              </a:tr>
              <a:tr h="466583">
                <a:tc>
                  <a:txBody>
                    <a:bodyPr/>
                    <a:lstStyle/>
                    <a:p>
                      <a:pPr marL="0" marR="0" lvl="0" indent="0" algn="l" rtl="0">
                        <a:spcBef>
                          <a:spcPts val="0"/>
                        </a:spcBef>
                        <a:spcAft>
                          <a:spcPts val="0"/>
                        </a:spcAft>
                        <a:buNone/>
                      </a:pPr>
                      <a:r>
                        <a:rPr lang="en-US" sz="1500" dirty="0">
                          <a:latin typeface="+mn-lt"/>
                        </a:rPr>
                        <a:t>Health Savings Account (HSA)</a:t>
                      </a:r>
                      <a:endParaRPr sz="1500" dirty="0">
                        <a:latin typeface="+mn-lt"/>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spcBef>
                          <a:spcPts val="0"/>
                        </a:spcBef>
                        <a:spcAft>
                          <a:spcPts val="0"/>
                        </a:spcAft>
                        <a:buFont typeface="Arial" panose="020B0604020202020204" pitchFamily="34" charset="0"/>
                        <a:buNone/>
                      </a:pPr>
                      <a:endParaRPr sz="2400" dirty="0">
                        <a:latin typeface="Wingdings 2" panose="05020102010507070707" pitchFamily="18" charset="2"/>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spcBef>
                          <a:spcPts val="0"/>
                        </a:spcBef>
                        <a:spcAft>
                          <a:spcPts val="0"/>
                        </a:spcAft>
                        <a:buNone/>
                      </a:pPr>
                      <a:r>
                        <a:rPr lang="en-US" sz="2400" dirty="0">
                          <a:latin typeface="Wingdings 2" panose="05020102010507070707" pitchFamily="18" charset="2"/>
                        </a:rPr>
                        <a:t>P</a:t>
                      </a:r>
                      <a:endParaRPr sz="2400" dirty="0">
                        <a:latin typeface="Wingdings 2" panose="05020102010507070707" pitchFamily="18" charset="2"/>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spcBef>
                          <a:spcPts val="0"/>
                        </a:spcBef>
                        <a:spcAft>
                          <a:spcPts val="0"/>
                        </a:spcAft>
                        <a:buNone/>
                      </a:pPr>
                      <a:endParaRPr sz="2400" dirty="0">
                        <a:latin typeface="Wingdings 2" panose="05020102010507070707" pitchFamily="18" charset="2"/>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78108719"/>
                  </a:ext>
                </a:extLst>
              </a:tr>
            </a:tbl>
          </a:graphicData>
        </a:graphic>
      </p:graphicFrame>
      <p:sp>
        <p:nvSpPr>
          <p:cNvPr id="8" name="TextBox 7">
            <a:extLst>
              <a:ext uri="{FF2B5EF4-FFF2-40B4-BE49-F238E27FC236}">
                <a16:creationId xmlns:a16="http://schemas.microsoft.com/office/drawing/2014/main" id="{056332B1-CA47-4C32-A147-8888E573997D}"/>
              </a:ext>
            </a:extLst>
          </p:cNvPr>
          <p:cNvSpPr txBox="1"/>
          <p:nvPr/>
        </p:nvSpPr>
        <p:spPr>
          <a:xfrm>
            <a:off x="918205" y="4436279"/>
            <a:ext cx="7307574" cy="1015663"/>
          </a:xfrm>
          <a:prstGeom prst="rect">
            <a:avLst/>
          </a:prstGeom>
          <a:noFill/>
        </p:spPr>
        <p:txBody>
          <a:bodyPr wrap="square" rtlCol="0">
            <a:spAutoFit/>
          </a:bodyPr>
          <a:lstStyle/>
          <a:p>
            <a:r>
              <a:rPr lang="en-US" sz="2000" dirty="0"/>
              <a:t>NOTE: You cannot have an HSA and an HC FSA. You </a:t>
            </a:r>
            <a:r>
              <a:rPr lang="en-US" sz="2000" i="1" dirty="0"/>
              <a:t>can</a:t>
            </a:r>
            <a:r>
              <a:rPr lang="en-US" sz="2000" dirty="0"/>
              <a:t> have a DC FSA along with your HSA, assuming you are otherwise eligible for an HSA.</a:t>
            </a:r>
          </a:p>
        </p:txBody>
      </p:sp>
    </p:spTree>
    <p:extLst>
      <p:ext uri="{BB962C8B-B14F-4D97-AF65-F5344CB8AC3E}">
        <p14:creationId xmlns:p14="http://schemas.microsoft.com/office/powerpoint/2010/main" val="35025943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
          <p:cNvSpPr txBox="1">
            <a:spLocks noGrp="1"/>
          </p:cNvSpPr>
          <p:nvPr>
            <p:ph type="title" idx="4294967295"/>
          </p:nvPr>
        </p:nvSpPr>
        <p:spPr>
          <a:xfrm>
            <a:off x="1013467" y="411411"/>
            <a:ext cx="7117069" cy="731837"/>
          </a:xfrm>
          <a:prstGeom prst="rect">
            <a:avLst/>
          </a:prstGeom>
          <a:noFill/>
          <a:ln>
            <a:noFill/>
          </a:ln>
        </p:spPr>
        <p:txBody>
          <a:bodyPr spcFirstLastPara="1" vert="horz" wrap="square" lIns="91425" tIns="45700" rIns="91425" bIns="45700" rtlCol="0" anchor="t" anchorCtr="0">
            <a:noAutofit/>
          </a:bodyPr>
          <a:lstStyle/>
          <a:p>
            <a:pPr algn="ctr">
              <a:lnSpc>
                <a:spcPct val="100000"/>
              </a:lnSpc>
              <a:spcBef>
                <a:spcPts val="0"/>
              </a:spcBef>
              <a:buClr>
                <a:schemeClr val="lt1"/>
              </a:buClr>
              <a:buSzPts val="3600"/>
            </a:pPr>
            <a:r>
              <a:rPr lang="en-US" sz="3600" dirty="0">
                <a:ln w="0"/>
                <a:solidFill>
                  <a:schemeClr val="tx1"/>
                </a:solidFill>
                <a:effectLst>
                  <a:outerShdw blurRad="38100" dist="19050" dir="2700000" algn="tl" rotWithShape="0">
                    <a:schemeClr val="dk1">
                      <a:alpha val="40000"/>
                    </a:schemeClr>
                  </a:outerShdw>
                </a:effectLst>
              </a:rPr>
              <a:t>Health – FSAs &amp; HSAs</a:t>
            </a:r>
            <a:endParaRPr sz="3600" dirty="0">
              <a:ln w="0"/>
              <a:solidFill>
                <a:schemeClr val="tx1"/>
              </a:solidFill>
              <a:effectLst>
                <a:outerShdw blurRad="38100" dist="19050" dir="2700000" algn="tl" rotWithShape="0">
                  <a:schemeClr val="dk1">
                    <a:alpha val="40000"/>
                  </a:schemeClr>
                </a:outerShdw>
              </a:effectLst>
            </a:endParaRPr>
          </a:p>
        </p:txBody>
      </p:sp>
      <p:sp>
        <p:nvSpPr>
          <p:cNvPr id="98" name="Google Shape;98;p1"/>
          <p:cNvSpPr txBox="1"/>
          <p:nvPr/>
        </p:nvSpPr>
        <p:spPr>
          <a:xfrm>
            <a:off x="2159002" y="2048933"/>
            <a:ext cx="184731" cy="369332"/>
          </a:xfrm>
          <a:prstGeom prst="rect">
            <a:avLst/>
          </a:prstGeom>
          <a:noFill/>
          <a:ln>
            <a:noFill/>
          </a:ln>
        </p:spPr>
        <p:txBody>
          <a:bodyPr spcFirstLastPara="1" wrap="square" lIns="91425" tIns="45700" rIns="91425" bIns="45700" anchor="t" anchorCtr="0">
            <a:spAutoFit/>
          </a:bodyPr>
          <a:lstStyle/>
          <a:p>
            <a:endParaRPr dirty="0">
              <a:solidFill>
                <a:schemeClr val="dk1"/>
              </a:solidFill>
              <a:latin typeface="Calibri"/>
              <a:ea typeface="Calibri"/>
              <a:cs typeface="Calibri"/>
              <a:sym typeface="Calibri"/>
            </a:endParaRPr>
          </a:p>
        </p:txBody>
      </p:sp>
      <p:graphicFrame>
        <p:nvGraphicFramePr>
          <p:cNvPr id="5" name="Google Shape;596;p66">
            <a:extLst>
              <a:ext uri="{FF2B5EF4-FFF2-40B4-BE49-F238E27FC236}">
                <a16:creationId xmlns:a16="http://schemas.microsoft.com/office/drawing/2014/main" id="{DAEACDC2-6D6C-43B4-8546-F407DDF11710}"/>
              </a:ext>
            </a:extLst>
          </p:cNvPr>
          <p:cNvGraphicFramePr/>
          <p:nvPr>
            <p:extLst>
              <p:ext uri="{D42A27DB-BD31-4B8C-83A1-F6EECF244321}">
                <p14:modId xmlns:p14="http://schemas.microsoft.com/office/powerpoint/2010/main" val="2913516575"/>
              </p:ext>
            </p:extLst>
          </p:nvPr>
        </p:nvGraphicFramePr>
        <p:xfrm>
          <a:off x="120938" y="1502153"/>
          <a:ext cx="8902125" cy="4837758"/>
        </p:xfrm>
        <a:graphic>
          <a:graphicData uri="http://schemas.openxmlformats.org/drawingml/2006/table">
            <a:tbl>
              <a:tblPr firstRow="1" bandRow="1">
                <a:tableStyleId>{9D7B26C5-4107-4FEC-AEDC-1716B250A1EF}</a:tableStyleId>
              </a:tblPr>
              <a:tblGrid>
                <a:gridCol w="3201925">
                  <a:extLst>
                    <a:ext uri="{9D8B030D-6E8A-4147-A177-3AD203B41FA5}">
                      <a16:colId xmlns:a16="http://schemas.microsoft.com/office/drawing/2014/main" val="20000"/>
                    </a:ext>
                  </a:extLst>
                </a:gridCol>
                <a:gridCol w="2954925">
                  <a:extLst>
                    <a:ext uri="{9D8B030D-6E8A-4147-A177-3AD203B41FA5}">
                      <a16:colId xmlns:a16="http://schemas.microsoft.com/office/drawing/2014/main" val="20001"/>
                    </a:ext>
                  </a:extLst>
                </a:gridCol>
                <a:gridCol w="2745275">
                  <a:extLst>
                    <a:ext uri="{9D8B030D-6E8A-4147-A177-3AD203B41FA5}">
                      <a16:colId xmlns:a16="http://schemas.microsoft.com/office/drawing/2014/main" val="20002"/>
                    </a:ext>
                  </a:extLst>
                </a:gridCol>
              </a:tblGrid>
              <a:tr h="342668">
                <a:tc>
                  <a:txBody>
                    <a:bodyPr/>
                    <a:lstStyle/>
                    <a:p>
                      <a:pPr marL="0" marR="0" lvl="0" indent="0" algn="ctr" rtl="0">
                        <a:spcBef>
                          <a:spcPts val="0"/>
                        </a:spcBef>
                        <a:spcAft>
                          <a:spcPts val="0"/>
                        </a:spcAft>
                        <a:buNone/>
                      </a:pPr>
                      <a:endParaRPr sz="1600" dirty="0">
                        <a:latin typeface="+mn-lt"/>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spcBef>
                          <a:spcPts val="0"/>
                        </a:spcBef>
                        <a:spcAft>
                          <a:spcPts val="0"/>
                        </a:spcAft>
                        <a:buNone/>
                      </a:pPr>
                      <a:r>
                        <a:rPr lang="en-US" sz="2400" u="none" strike="noStrike" cap="none" dirty="0">
                          <a:latin typeface="+mn-lt"/>
                          <a:sym typeface="Arial"/>
                        </a:rPr>
                        <a:t>FSA</a:t>
                      </a:r>
                      <a:endParaRPr sz="1600" dirty="0">
                        <a:latin typeface="+mn-lt"/>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spcBef>
                          <a:spcPts val="0"/>
                        </a:spcBef>
                        <a:spcAft>
                          <a:spcPts val="0"/>
                        </a:spcAft>
                        <a:buNone/>
                      </a:pPr>
                      <a:r>
                        <a:rPr lang="en-US" sz="2400" u="none" strike="noStrike" cap="none" dirty="0">
                          <a:latin typeface="+mn-lt"/>
                          <a:sym typeface="Arial"/>
                        </a:rPr>
                        <a:t>HSA</a:t>
                      </a:r>
                      <a:endParaRPr sz="1600" dirty="0">
                        <a:latin typeface="+mn-lt"/>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298724">
                <a:tc>
                  <a:txBody>
                    <a:bodyPr/>
                    <a:lstStyle/>
                    <a:p>
                      <a:pPr marL="0" marR="0" lvl="0" indent="0" algn="l" rtl="0">
                        <a:spcBef>
                          <a:spcPts val="0"/>
                        </a:spcBef>
                        <a:spcAft>
                          <a:spcPts val="0"/>
                        </a:spcAft>
                        <a:buNone/>
                      </a:pPr>
                      <a:r>
                        <a:rPr lang="en-US" sz="1500" u="none" strike="noStrike" cap="none" dirty="0">
                          <a:latin typeface="+mn-lt"/>
                          <a:sym typeface="Arial"/>
                        </a:rPr>
                        <a:t>Eligibility requirements</a:t>
                      </a:r>
                      <a:endParaRPr sz="1500" dirty="0">
                        <a:latin typeface="+mn-lt"/>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spcBef>
                          <a:spcPts val="0"/>
                        </a:spcBef>
                        <a:spcAft>
                          <a:spcPts val="0"/>
                        </a:spcAft>
                        <a:buNone/>
                      </a:pPr>
                      <a:r>
                        <a:rPr lang="en-US" sz="1500" u="none" strike="noStrike" cap="none" dirty="0">
                          <a:latin typeface="+mn-lt"/>
                          <a:sym typeface="Arial"/>
                        </a:rPr>
                        <a:t>Benefits-eligible employees</a:t>
                      </a:r>
                      <a:endParaRPr sz="1500" dirty="0">
                        <a:latin typeface="+mn-lt"/>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a:spcBef>
                          <a:spcPts val="0"/>
                        </a:spcBef>
                        <a:spcAft>
                          <a:spcPts val="0"/>
                        </a:spcAft>
                        <a:buNone/>
                      </a:pPr>
                      <a:r>
                        <a:rPr lang="en-US" sz="1500" u="none" strike="noStrike" cap="none" dirty="0">
                          <a:latin typeface="+mn-lt"/>
                          <a:sym typeface="Arial"/>
                        </a:rPr>
                        <a:t>Must be on the UA HDHP w/ Optional HSA and carry no other coverage that is </a:t>
                      </a:r>
                      <a:r>
                        <a:rPr lang="en-US" sz="1500" i="1" u="none" strike="noStrike" cap="none" dirty="0">
                          <a:latin typeface="+mn-lt"/>
                          <a:sym typeface="Arial"/>
                        </a:rPr>
                        <a:t>not</a:t>
                      </a:r>
                      <a:r>
                        <a:rPr lang="en-US" sz="1500" u="none" strike="noStrike" cap="none" dirty="0">
                          <a:latin typeface="+mn-lt"/>
                          <a:sym typeface="Arial"/>
                        </a:rPr>
                        <a:t> a qualifying high deductible plan</a:t>
                      </a:r>
                      <a:endParaRPr sz="1500" dirty="0">
                        <a:latin typeface="+mn-lt"/>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53523829"/>
                  </a:ext>
                </a:extLst>
              </a:tr>
              <a:tr h="1298724">
                <a:tc>
                  <a:txBody>
                    <a:bodyPr/>
                    <a:lstStyle/>
                    <a:p>
                      <a:pPr marL="0" marR="0" lvl="0" indent="0" algn="l" rtl="0">
                        <a:spcBef>
                          <a:spcPts val="0"/>
                        </a:spcBef>
                        <a:spcAft>
                          <a:spcPts val="0"/>
                        </a:spcAft>
                        <a:buNone/>
                      </a:pPr>
                      <a:r>
                        <a:rPr lang="en-US" sz="1500" u="none" strike="noStrike" cap="none" dirty="0">
                          <a:latin typeface="+mn-lt"/>
                          <a:sym typeface="Arial"/>
                        </a:rPr>
                        <a:t>Uses</a:t>
                      </a:r>
                      <a:endParaRPr sz="1500" dirty="0">
                        <a:latin typeface="+mn-lt"/>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marR="0" lvl="0" indent="-285750" algn="l" rtl="0">
                        <a:spcBef>
                          <a:spcPts val="0"/>
                        </a:spcBef>
                        <a:spcAft>
                          <a:spcPts val="0"/>
                        </a:spcAft>
                        <a:buFont typeface="Arial" panose="020B0604020202020204" pitchFamily="34" charset="0"/>
                        <a:buChar char="•"/>
                      </a:pPr>
                      <a:r>
                        <a:rPr lang="en-US" sz="1500" u="none" strike="noStrike" cap="none" dirty="0">
                          <a:latin typeface="+mn-lt"/>
                          <a:sym typeface="Arial"/>
                        </a:rPr>
                        <a:t>Health care costs not covered by insurance</a:t>
                      </a:r>
                      <a:endParaRPr sz="1500" dirty="0">
                        <a:latin typeface="+mn-lt"/>
                      </a:endParaRPr>
                    </a:p>
                    <a:p>
                      <a:pPr marL="285750" marR="0" lvl="0" indent="-285750" algn="l" rtl="0">
                        <a:spcBef>
                          <a:spcPts val="0"/>
                        </a:spcBef>
                        <a:spcAft>
                          <a:spcPts val="0"/>
                        </a:spcAft>
                        <a:buFont typeface="Arial" panose="020B0604020202020204" pitchFamily="34" charset="0"/>
                        <a:buChar char="•"/>
                      </a:pPr>
                      <a:r>
                        <a:rPr lang="en-US" sz="1500" u="none" strike="noStrike" cap="none" dirty="0">
                          <a:latin typeface="+mn-lt"/>
                          <a:sym typeface="Arial"/>
                        </a:rPr>
                        <a:t>Deductibles</a:t>
                      </a:r>
                      <a:endParaRPr sz="1500" dirty="0">
                        <a:latin typeface="+mn-lt"/>
                      </a:endParaRPr>
                    </a:p>
                    <a:p>
                      <a:pPr marL="285750" marR="0" lvl="0" indent="-285750" algn="l" rtl="0">
                        <a:spcBef>
                          <a:spcPts val="0"/>
                        </a:spcBef>
                        <a:spcAft>
                          <a:spcPts val="0"/>
                        </a:spcAft>
                        <a:buFont typeface="Arial" panose="020B0604020202020204" pitchFamily="34" charset="0"/>
                        <a:buChar char="•"/>
                      </a:pPr>
                      <a:r>
                        <a:rPr lang="en-US" sz="1500" u="none" strike="noStrike" cap="none" dirty="0">
                          <a:latin typeface="+mn-lt"/>
                          <a:sym typeface="Arial"/>
                        </a:rPr>
                        <a:t>Over the counter medication</a:t>
                      </a:r>
                      <a:endParaRPr sz="1500" dirty="0">
                        <a:latin typeface="+mn-lt"/>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a:spcBef>
                          <a:spcPts val="0"/>
                        </a:spcBef>
                        <a:spcAft>
                          <a:spcPts val="0"/>
                        </a:spcAft>
                        <a:buNone/>
                      </a:pPr>
                      <a:r>
                        <a:rPr lang="en-US" sz="1500" u="none" strike="noStrike" cap="none" dirty="0">
                          <a:latin typeface="+mn-lt"/>
                          <a:sym typeface="Arial"/>
                          <a:hlinkClick r:id="rId3"/>
                        </a:rPr>
                        <a:t>Check current IRS guidelines here</a:t>
                      </a:r>
                      <a:endParaRPr sz="1500" dirty="0">
                        <a:latin typeface="+mn-lt"/>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692657">
                <a:tc>
                  <a:txBody>
                    <a:bodyPr/>
                    <a:lstStyle/>
                    <a:p>
                      <a:pPr marL="0" marR="0" lvl="0" indent="0" algn="l" rtl="0">
                        <a:spcBef>
                          <a:spcPts val="0"/>
                        </a:spcBef>
                        <a:spcAft>
                          <a:spcPts val="0"/>
                        </a:spcAft>
                        <a:buNone/>
                      </a:pPr>
                      <a:r>
                        <a:rPr lang="en-US" sz="1500" u="none" strike="noStrike" cap="none" dirty="0">
                          <a:latin typeface="+mn-lt"/>
                          <a:sym typeface="Arial"/>
                        </a:rPr>
                        <a:t>Allowed medical expenses</a:t>
                      </a:r>
                      <a:endParaRPr sz="1500" dirty="0">
                        <a:latin typeface="+mn-lt"/>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marR="0" lvl="0" indent="-285750" algn="l" rtl="0">
                        <a:spcBef>
                          <a:spcPts val="0"/>
                        </a:spcBef>
                        <a:spcAft>
                          <a:spcPts val="0"/>
                        </a:spcAft>
                        <a:buFont typeface="Arial" panose="020B0604020202020204" pitchFamily="34" charset="0"/>
                        <a:buChar char="•"/>
                      </a:pPr>
                      <a:r>
                        <a:rPr lang="en-US" sz="1500" u="none" strike="noStrike" cap="none" dirty="0">
                          <a:latin typeface="+mn-lt"/>
                          <a:sym typeface="Arial"/>
                        </a:rPr>
                        <a:t>IRC 213(d) expenses</a:t>
                      </a:r>
                    </a:p>
                    <a:p>
                      <a:pPr marL="285750" marR="0" lvl="0" indent="-285750" algn="l" rtl="0">
                        <a:spcBef>
                          <a:spcPts val="0"/>
                        </a:spcBef>
                        <a:spcAft>
                          <a:spcPts val="0"/>
                        </a:spcAft>
                        <a:buFont typeface="Arial" panose="020B0604020202020204" pitchFamily="34" charset="0"/>
                        <a:buChar char="•"/>
                      </a:pPr>
                      <a:r>
                        <a:rPr lang="en-US" sz="1500" u="none" strike="noStrike" cap="none" dirty="0">
                          <a:latin typeface="+mn-lt"/>
                          <a:sym typeface="Arial"/>
                        </a:rPr>
                        <a:t>No personal health insurance</a:t>
                      </a:r>
                      <a:endParaRPr sz="1500" dirty="0">
                        <a:latin typeface="+mn-lt"/>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a:spcBef>
                          <a:spcPts val="0"/>
                        </a:spcBef>
                        <a:spcAft>
                          <a:spcPts val="0"/>
                        </a:spcAft>
                        <a:buNone/>
                      </a:pPr>
                      <a:r>
                        <a:rPr lang="en-US" sz="1500" u="none" strike="noStrike" cap="none" dirty="0">
                          <a:latin typeface="+mn-lt"/>
                          <a:sym typeface="Arial"/>
                        </a:rPr>
                        <a:t>IRC 213(d) expenses, COBRA, qualified long-term care, and Medicare premiums</a:t>
                      </a:r>
                      <a:endParaRPr sz="1500" dirty="0">
                        <a:latin typeface="+mn-lt"/>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692657">
                <a:tc>
                  <a:txBody>
                    <a:bodyPr/>
                    <a:lstStyle/>
                    <a:p>
                      <a:pPr marL="0" marR="0" lvl="0" indent="0" algn="l" rtl="0">
                        <a:spcBef>
                          <a:spcPts val="0"/>
                        </a:spcBef>
                        <a:spcAft>
                          <a:spcPts val="0"/>
                        </a:spcAft>
                        <a:buNone/>
                      </a:pPr>
                      <a:r>
                        <a:rPr lang="en-US" sz="1500" u="none" strike="noStrike" cap="none" dirty="0">
                          <a:latin typeface="+mn-lt"/>
                          <a:sym typeface="Arial"/>
                        </a:rPr>
                        <a:t>Usable for non-medical expenses?</a:t>
                      </a:r>
                      <a:endParaRPr sz="1500" dirty="0">
                        <a:latin typeface="+mn-lt"/>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spcBef>
                          <a:spcPts val="0"/>
                        </a:spcBef>
                        <a:spcAft>
                          <a:spcPts val="0"/>
                        </a:spcAft>
                        <a:buNone/>
                      </a:pPr>
                      <a:r>
                        <a:rPr lang="en-US" sz="1500" u="none" strike="noStrike" cap="none" dirty="0">
                          <a:latin typeface="+mn-lt"/>
                          <a:sym typeface="Arial"/>
                        </a:rPr>
                        <a:t>No</a:t>
                      </a:r>
                      <a:endParaRPr sz="1500" dirty="0">
                        <a:latin typeface="+mn-lt"/>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a:spcBef>
                          <a:spcPts val="0"/>
                        </a:spcBef>
                        <a:spcAft>
                          <a:spcPts val="0"/>
                        </a:spcAft>
                        <a:buNone/>
                      </a:pPr>
                      <a:r>
                        <a:rPr lang="en-US" sz="1500" u="none" strike="noStrike" cap="none" dirty="0">
                          <a:latin typeface="+mn-lt"/>
                          <a:sym typeface="Arial"/>
                        </a:rPr>
                        <a:t>Yes, but with 20% distribution penalty if you’re under 65; after 65, taxed as ordinary income</a:t>
                      </a:r>
                      <a:endParaRPr sz="1500" dirty="0">
                        <a:latin typeface="+mn-lt"/>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529465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
          <p:cNvSpPr txBox="1">
            <a:spLocks noGrp="1"/>
          </p:cNvSpPr>
          <p:nvPr>
            <p:ph type="title" idx="4294967295"/>
          </p:nvPr>
        </p:nvSpPr>
        <p:spPr>
          <a:xfrm>
            <a:off x="1013465" y="603850"/>
            <a:ext cx="7117069" cy="731837"/>
          </a:xfrm>
          <a:prstGeom prst="rect">
            <a:avLst/>
          </a:prstGeom>
          <a:noFill/>
          <a:ln>
            <a:noFill/>
          </a:ln>
        </p:spPr>
        <p:txBody>
          <a:bodyPr spcFirstLastPara="1" vert="horz" wrap="square" lIns="91425" tIns="45700" rIns="91425" bIns="45700" rtlCol="0" anchor="t" anchorCtr="0">
            <a:noAutofit/>
          </a:bodyPr>
          <a:lstStyle/>
          <a:p>
            <a:pPr algn="ctr">
              <a:lnSpc>
                <a:spcPct val="100000"/>
              </a:lnSpc>
              <a:spcBef>
                <a:spcPts val="0"/>
              </a:spcBef>
              <a:buClr>
                <a:schemeClr val="lt1"/>
              </a:buClr>
              <a:buSzPts val="3600"/>
            </a:pPr>
            <a:r>
              <a:rPr lang="en-US" sz="3600" dirty="0">
                <a:ln w="0"/>
                <a:solidFill>
                  <a:schemeClr val="tx1"/>
                </a:solidFill>
                <a:effectLst>
                  <a:outerShdw blurRad="38100" dist="19050" dir="2700000" algn="tl" rotWithShape="0">
                    <a:schemeClr val="dk1">
                      <a:alpha val="40000"/>
                    </a:schemeClr>
                  </a:outerShdw>
                </a:effectLst>
              </a:rPr>
              <a:t>Health – FSAs &amp; HSAs</a:t>
            </a:r>
            <a:endParaRPr sz="3600" dirty="0">
              <a:ln w="0"/>
              <a:solidFill>
                <a:schemeClr val="tx1"/>
              </a:solidFill>
              <a:effectLst>
                <a:outerShdw blurRad="38100" dist="19050" dir="2700000" algn="tl" rotWithShape="0">
                  <a:schemeClr val="dk1">
                    <a:alpha val="40000"/>
                  </a:schemeClr>
                </a:outerShdw>
              </a:effectLst>
            </a:endParaRPr>
          </a:p>
        </p:txBody>
      </p:sp>
      <p:sp>
        <p:nvSpPr>
          <p:cNvPr id="98" name="Google Shape;98;p1"/>
          <p:cNvSpPr txBox="1"/>
          <p:nvPr/>
        </p:nvSpPr>
        <p:spPr>
          <a:xfrm>
            <a:off x="2159002" y="2048933"/>
            <a:ext cx="184731" cy="369332"/>
          </a:xfrm>
          <a:prstGeom prst="rect">
            <a:avLst/>
          </a:prstGeom>
          <a:noFill/>
          <a:ln>
            <a:noFill/>
          </a:ln>
        </p:spPr>
        <p:txBody>
          <a:bodyPr spcFirstLastPara="1" wrap="square" lIns="91425" tIns="45700" rIns="91425" bIns="45700" anchor="t" anchorCtr="0">
            <a:spAutoFit/>
          </a:bodyPr>
          <a:lstStyle/>
          <a:p>
            <a:endParaRPr dirty="0">
              <a:solidFill>
                <a:schemeClr val="dk1"/>
              </a:solidFill>
              <a:latin typeface="Calibri"/>
              <a:ea typeface="Calibri"/>
              <a:cs typeface="Calibri"/>
              <a:sym typeface="Calibri"/>
            </a:endParaRPr>
          </a:p>
        </p:txBody>
      </p:sp>
      <p:graphicFrame>
        <p:nvGraphicFramePr>
          <p:cNvPr id="5" name="Google Shape;596;p66">
            <a:extLst>
              <a:ext uri="{FF2B5EF4-FFF2-40B4-BE49-F238E27FC236}">
                <a16:creationId xmlns:a16="http://schemas.microsoft.com/office/drawing/2014/main" id="{DAEACDC2-6D6C-43B4-8546-F407DDF11710}"/>
              </a:ext>
            </a:extLst>
          </p:cNvPr>
          <p:cNvGraphicFramePr/>
          <p:nvPr>
            <p:extLst>
              <p:ext uri="{D42A27DB-BD31-4B8C-83A1-F6EECF244321}">
                <p14:modId xmlns:p14="http://schemas.microsoft.com/office/powerpoint/2010/main" val="1368841872"/>
              </p:ext>
            </p:extLst>
          </p:nvPr>
        </p:nvGraphicFramePr>
        <p:xfrm>
          <a:off x="120938" y="2048935"/>
          <a:ext cx="8902125" cy="4083299"/>
        </p:xfrm>
        <a:graphic>
          <a:graphicData uri="http://schemas.openxmlformats.org/drawingml/2006/table">
            <a:tbl>
              <a:tblPr firstRow="1" bandRow="1">
                <a:tableStyleId>{9D7B26C5-4107-4FEC-AEDC-1716B250A1EF}</a:tableStyleId>
              </a:tblPr>
              <a:tblGrid>
                <a:gridCol w="3201925">
                  <a:extLst>
                    <a:ext uri="{9D8B030D-6E8A-4147-A177-3AD203B41FA5}">
                      <a16:colId xmlns:a16="http://schemas.microsoft.com/office/drawing/2014/main" val="20000"/>
                    </a:ext>
                  </a:extLst>
                </a:gridCol>
                <a:gridCol w="2954925">
                  <a:extLst>
                    <a:ext uri="{9D8B030D-6E8A-4147-A177-3AD203B41FA5}">
                      <a16:colId xmlns:a16="http://schemas.microsoft.com/office/drawing/2014/main" val="20001"/>
                    </a:ext>
                  </a:extLst>
                </a:gridCol>
                <a:gridCol w="2745275">
                  <a:extLst>
                    <a:ext uri="{9D8B030D-6E8A-4147-A177-3AD203B41FA5}">
                      <a16:colId xmlns:a16="http://schemas.microsoft.com/office/drawing/2014/main" val="20002"/>
                    </a:ext>
                  </a:extLst>
                </a:gridCol>
              </a:tblGrid>
              <a:tr h="342668">
                <a:tc>
                  <a:txBody>
                    <a:bodyPr/>
                    <a:lstStyle/>
                    <a:p>
                      <a:pPr marL="0" marR="0" lvl="0" indent="0" algn="ctr" rtl="0">
                        <a:spcBef>
                          <a:spcPts val="0"/>
                        </a:spcBef>
                        <a:spcAft>
                          <a:spcPts val="0"/>
                        </a:spcAft>
                        <a:buNone/>
                      </a:pPr>
                      <a:endParaRPr sz="1600" dirty="0">
                        <a:latin typeface="+mn-lt"/>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spcBef>
                          <a:spcPts val="0"/>
                        </a:spcBef>
                        <a:spcAft>
                          <a:spcPts val="0"/>
                        </a:spcAft>
                        <a:buNone/>
                      </a:pPr>
                      <a:r>
                        <a:rPr lang="en-US" sz="2400" u="none" strike="noStrike" cap="none" dirty="0">
                          <a:latin typeface="+mn-lt"/>
                          <a:sym typeface="Arial"/>
                        </a:rPr>
                        <a:t>FSA</a:t>
                      </a:r>
                      <a:endParaRPr sz="1600" dirty="0">
                        <a:latin typeface="+mn-lt"/>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spcBef>
                          <a:spcPts val="0"/>
                        </a:spcBef>
                        <a:spcAft>
                          <a:spcPts val="0"/>
                        </a:spcAft>
                        <a:buNone/>
                      </a:pPr>
                      <a:r>
                        <a:rPr lang="en-US" sz="2400" u="none" strike="noStrike" cap="none" dirty="0">
                          <a:latin typeface="+mn-lt"/>
                          <a:sym typeface="Arial"/>
                        </a:rPr>
                        <a:t>HSA</a:t>
                      </a:r>
                      <a:endParaRPr sz="1600" dirty="0">
                        <a:latin typeface="+mn-lt"/>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43854">
                <a:tc>
                  <a:txBody>
                    <a:bodyPr/>
                    <a:lstStyle/>
                    <a:p>
                      <a:pPr marL="0" marR="0" lvl="0" indent="0" algn="l" rtl="0">
                        <a:spcBef>
                          <a:spcPts val="0"/>
                        </a:spcBef>
                        <a:spcAft>
                          <a:spcPts val="0"/>
                        </a:spcAft>
                        <a:buNone/>
                      </a:pPr>
                      <a:r>
                        <a:rPr lang="en-US" sz="1500" u="none" strike="noStrike" cap="none" dirty="0">
                          <a:latin typeface="+mn-lt"/>
                          <a:sym typeface="Arial"/>
                        </a:rPr>
                        <a:t>Tax treatment</a:t>
                      </a:r>
                      <a:endParaRPr sz="1500" dirty="0">
                        <a:latin typeface="+mn-lt"/>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spcBef>
                          <a:spcPts val="0"/>
                        </a:spcBef>
                        <a:spcAft>
                          <a:spcPts val="0"/>
                        </a:spcAft>
                        <a:buFont typeface="Arial" panose="020B0604020202020204" pitchFamily="34" charset="0"/>
                        <a:buNone/>
                      </a:pPr>
                      <a:r>
                        <a:rPr lang="en-US" sz="1500" dirty="0">
                          <a:latin typeface="+mn-lt"/>
                        </a:rPr>
                        <a:t>Tax-free</a:t>
                      </a:r>
                      <a:endParaRPr sz="1500" dirty="0">
                        <a:latin typeface="+mn-lt"/>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a:spcBef>
                          <a:spcPts val="0"/>
                        </a:spcBef>
                        <a:spcAft>
                          <a:spcPts val="0"/>
                        </a:spcAft>
                        <a:buNone/>
                      </a:pPr>
                      <a:r>
                        <a:rPr lang="en-US" sz="1500" dirty="0">
                          <a:latin typeface="+mn-lt"/>
                        </a:rPr>
                        <a:t>Tax-free when used for qualified medical expenses</a:t>
                      </a:r>
                      <a:endParaRPr sz="1500" dirty="0">
                        <a:latin typeface="+mn-lt"/>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93730974"/>
                  </a:ext>
                </a:extLst>
              </a:tr>
              <a:tr h="543854">
                <a:tc>
                  <a:txBody>
                    <a:bodyPr/>
                    <a:lstStyle/>
                    <a:p>
                      <a:pPr marL="0" marR="0" lvl="0" indent="0" algn="l" rtl="0">
                        <a:spcBef>
                          <a:spcPts val="0"/>
                        </a:spcBef>
                        <a:spcAft>
                          <a:spcPts val="0"/>
                        </a:spcAft>
                        <a:buNone/>
                      </a:pPr>
                      <a:r>
                        <a:rPr lang="en-US" sz="1500" u="none" strike="noStrike" cap="none" dirty="0">
                          <a:latin typeface="+mn-lt"/>
                          <a:sym typeface="Arial"/>
                        </a:rPr>
                        <a:t>Employee responsible for documentation?</a:t>
                      </a:r>
                      <a:endParaRPr sz="1500" dirty="0">
                        <a:latin typeface="+mn-lt"/>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a:spcBef>
                          <a:spcPts val="0"/>
                        </a:spcBef>
                        <a:spcAft>
                          <a:spcPts val="0"/>
                        </a:spcAft>
                        <a:buNone/>
                      </a:pPr>
                      <a:r>
                        <a:rPr lang="en-US" sz="1500" u="none" strike="noStrike" cap="none" dirty="0">
                          <a:latin typeface="+mn-lt"/>
                          <a:sym typeface="Arial"/>
                        </a:rPr>
                        <a:t>Yes -</a:t>
                      </a:r>
                      <a:r>
                        <a:rPr lang="en-US" sz="1500" u="none" strike="noStrike" cap="none" baseline="0" dirty="0">
                          <a:latin typeface="+mn-lt"/>
                          <a:sym typeface="Arial"/>
                        </a:rPr>
                        <a:t> m</a:t>
                      </a:r>
                      <a:r>
                        <a:rPr lang="en-US" sz="1500" u="none" strike="noStrike" cap="none" dirty="0">
                          <a:latin typeface="+mn-lt"/>
                          <a:sym typeface="Arial"/>
                        </a:rPr>
                        <a:t>ust keep all receipts for administrator documentation</a:t>
                      </a:r>
                      <a:endParaRPr sz="1500" dirty="0">
                        <a:latin typeface="+mn-lt"/>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a:spcBef>
                          <a:spcPts val="0"/>
                        </a:spcBef>
                        <a:spcAft>
                          <a:spcPts val="0"/>
                        </a:spcAft>
                        <a:buNone/>
                      </a:pPr>
                      <a:r>
                        <a:rPr lang="en-US" sz="1500" u="none" strike="noStrike" cap="none" dirty="0">
                          <a:latin typeface="+mn-lt"/>
                          <a:sym typeface="Arial"/>
                        </a:rPr>
                        <a:t>Yes</a:t>
                      </a:r>
                      <a:r>
                        <a:rPr lang="en-US" sz="1500" u="none" strike="noStrike" cap="none" baseline="0" dirty="0">
                          <a:latin typeface="+mn-lt"/>
                          <a:sym typeface="Arial"/>
                        </a:rPr>
                        <a:t> - f</a:t>
                      </a:r>
                      <a:r>
                        <a:rPr lang="en-US" sz="1500" u="none" strike="noStrike" cap="none" dirty="0">
                          <a:latin typeface="+mn-lt"/>
                          <a:sym typeface="Arial"/>
                        </a:rPr>
                        <a:t>or IRS purposes</a:t>
                      </a:r>
                      <a:endParaRPr sz="1500" u="none" strike="noStrike" cap="none" dirty="0">
                        <a:latin typeface="+mn-lt"/>
                        <a:ea typeface="Arial"/>
                        <a:cs typeface="Arial"/>
                        <a:sym typeface="Arial"/>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0772326"/>
                  </a:ext>
                </a:extLst>
              </a:tr>
              <a:tr h="692657">
                <a:tc>
                  <a:txBody>
                    <a:bodyPr/>
                    <a:lstStyle/>
                    <a:p>
                      <a:pPr marL="0" marR="0" lvl="0" indent="0" algn="l" rtl="0">
                        <a:spcBef>
                          <a:spcPts val="0"/>
                        </a:spcBef>
                        <a:spcAft>
                          <a:spcPts val="0"/>
                        </a:spcAft>
                        <a:buNone/>
                      </a:pPr>
                      <a:r>
                        <a:rPr lang="en-US" sz="1500" u="none" strike="noStrike" cap="none" dirty="0">
                          <a:latin typeface="+mn-lt"/>
                          <a:sym typeface="Arial"/>
                        </a:rPr>
                        <a:t>Do unused funds carry over?</a:t>
                      </a:r>
                      <a:endParaRPr sz="1500" dirty="0">
                        <a:latin typeface="+mn-lt"/>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a:spcBef>
                          <a:spcPts val="0"/>
                        </a:spcBef>
                        <a:spcAft>
                          <a:spcPts val="0"/>
                        </a:spcAft>
                        <a:buFont typeface="Arial" panose="020B0604020202020204" pitchFamily="34" charset="0"/>
                        <a:buNone/>
                      </a:pPr>
                      <a:r>
                        <a:rPr lang="en-US" sz="1500" u="none" strike="noStrike" cap="none" dirty="0">
                          <a:latin typeface="+mn-lt"/>
                          <a:sym typeface="Arial"/>
                        </a:rPr>
                        <a:t>No (services must be used by June 30</a:t>
                      </a:r>
                      <a:r>
                        <a:rPr lang="en-US" sz="1500" u="none" strike="noStrike" cap="none" baseline="30000" dirty="0">
                          <a:latin typeface="+mn-lt"/>
                          <a:sym typeface="Arial"/>
                        </a:rPr>
                        <a:t>th</a:t>
                      </a:r>
                      <a:r>
                        <a:rPr lang="en-US" sz="1500" u="none" strike="noStrike" cap="none" dirty="0">
                          <a:latin typeface="+mn-lt"/>
                          <a:sym typeface="Arial"/>
                        </a:rPr>
                        <a:t> and submitted for reimbursement no later than September 30</a:t>
                      </a:r>
                      <a:r>
                        <a:rPr lang="en-US" sz="1500" u="none" strike="noStrike" cap="none" baseline="30000" dirty="0">
                          <a:latin typeface="+mn-lt"/>
                          <a:sym typeface="Arial"/>
                        </a:rPr>
                        <a:t>th</a:t>
                      </a:r>
                      <a:r>
                        <a:rPr lang="en-US" sz="1500" u="none" strike="noStrike" cap="none" dirty="0">
                          <a:latin typeface="+mn-lt"/>
                          <a:sym typeface="Arial"/>
                        </a:rPr>
                        <a:t>)</a:t>
                      </a: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spcBef>
                          <a:spcPts val="0"/>
                        </a:spcBef>
                        <a:spcAft>
                          <a:spcPts val="0"/>
                        </a:spcAft>
                        <a:buNone/>
                      </a:pPr>
                      <a:r>
                        <a:rPr lang="en-US" sz="1500" u="none" strike="noStrike" cap="none" dirty="0">
                          <a:latin typeface="+mn-lt"/>
                          <a:sym typeface="Arial"/>
                        </a:rPr>
                        <a:t>Yes</a:t>
                      </a:r>
                      <a:endParaRPr sz="1500" dirty="0">
                        <a:latin typeface="+mn-lt"/>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692657">
                <a:tc>
                  <a:txBody>
                    <a:bodyPr/>
                    <a:lstStyle/>
                    <a:p>
                      <a:pPr marL="0" marR="0" lvl="0" indent="0" algn="l" rtl="0">
                        <a:spcBef>
                          <a:spcPts val="0"/>
                        </a:spcBef>
                        <a:spcAft>
                          <a:spcPts val="0"/>
                        </a:spcAft>
                        <a:buNone/>
                      </a:pPr>
                      <a:r>
                        <a:rPr lang="en-US" sz="1500" u="none" strike="noStrike" cap="none" dirty="0">
                          <a:latin typeface="+mn-lt"/>
                          <a:sym typeface="Arial"/>
                        </a:rPr>
                        <a:t>Employee-owned/portable after termination?</a:t>
                      </a:r>
                      <a:endParaRPr sz="1500" dirty="0">
                        <a:latin typeface="+mn-lt"/>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spcBef>
                          <a:spcPts val="0"/>
                        </a:spcBef>
                        <a:spcAft>
                          <a:spcPts val="0"/>
                        </a:spcAft>
                        <a:buNone/>
                      </a:pPr>
                      <a:r>
                        <a:rPr lang="en-US" sz="1500" u="none" strike="noStrike" cap="none" dirty="0">
                          <a:latin typeface="+mn-lt"/>
                          <a:sym typeface="Arial"/>
                        </a:rPr>
                        <a:t>No</a:t>
                      </a:r>
                      <a:endParaRPr sz="1500" dirty="0">
                        <a:latin typeface="+mn-lt"/>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spcBef>
                          <a:spcPts val="0"/>
                        </a:spcBef>
                        <a:spcAft>
                          <a:spcPts val="0"/>
                        </a:spcAft>
                        <a:buNone/>
                      </a:pPr>
                      <a:r>
                        <a:rPr lang="en-US" sz="1500" u="none" strike="noStrike" cap="none" dirty="0">
                          <a:latin typeface="+mn-lt"/>
                          <a:sym typeface="Arial"/>
                        </a:rPr>
                        <a:t>Yes</a:t>
                      </a:r>
                      <a:endParaRPr sz="1500" dirty="0">
                        <a:latin typeface="+mn-lt"/>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830282">
                <a:tc>
                  <a:txBody>
                    <a:bodyPr/>
                    <a:lstStyle/>
                    <a:p>
                      <a:pPr marL="0" marR="0" lvl="0" indent="0" algn="l" rtl="0">
                        <a:spcBef>
                          <a:spcPts val="0"/>
                        </a:spcBef>
                        <a:spcAft>
                          <a:spcPts val="0"/>
                        </a:spcAft>
                        <a:buNone/>
                      </a:pPr>
                      <a:r>
                        <a:rPr lang="en-US" sz="1500" u="none" strike="noStrike" cap="none" dirty="0">
                          <a:latin typeface="+mn-lt"/>
                          <a:sym typeface="Arial"/>
                        </a:rPr>
                        <a:t>Administrator</a:t>
                      </a:r>
                      <a:endParaRPr sz="1500" dirty="0">
                        <a:latin typeface="+mn-lt"/>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spcBef>
                          <a:spcPts val="0"/>
                        </a:spcBef>
                        <a:spcAft>
                          <a:spcPts val="0"/>
                        </a:spcAft>
                        <a:buNone/>
                      </a:pPr>
                      <a:r>
                        <a:rPr lang="en-US" sz="1500" u="none" strike="noStrike" cap="none" dirty="0">
                          <a:latin typeface="+mn-lt"/>
                          <a:sym typeface="Arial"/>
                        </a:rPr>
                        <a:t>ASIFlex</a:t>
                      </a:r>
                      <a:endParaRPr sz="1500" dirty="0">
                        <a:latin typeface="+mn-lt"/>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a:spcBef>
                          <a:spcPts val="0"/>
                        </a:spcBef>
                        <a:spcAft>
                          <a:spcPts val="0"/>
                        </a:spcAft>
                        <a:buNone/>
                      </a:pPr>
                      <a:r>
                        <a:rPr lang="en-US" sz="1500" u="none" strike="noStrike" cap="none" dirty="0">
                          <a:latin typeface="+mn-lt"/>
                          <a:sym typeface="Arial"/>
                        </a:rPr>
                        <a:t>Employee/Bank of America</a:t>
                      </a:r>
                      <a:endParaRPr sz="1500" dirty="0">
                        <a:latin typeface="+mn-lt"/>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162176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
          <p:cNvSpPr txBox="1">
            <a:spLocks noGrp="1"/>
          </p:cNvSpPr>
          <p:nvPr>
            <p:ph type="title" idx="4294967295"/>
          </p:nvPr>
        </p:nvSpPr>
        <p:spPr>
          <a:xfrm>
            <a:off x="370323" y="733331"/>
            <a:ext cx="8403343" cy="731837"/>
          </a:xfrm>
          <a:prstGeom prst="rect">
            <a:avLst/>
          </a:prstGeom>
          <a:noFill/>
          <a:ln>
            <a:noFill/>
          </a:ln>
        </p:spPr>
        <p:txBody>
          <a:bodyPr spcFirstLastPara="1" vert="horz" wrap="square" lIns="91425" tIns="45700" rIns="91425" bIns="45700" rtlCol="0" anchor="t" anchorCtr="0">
            <a:noAutofit/>
          </a:bodyPr>
          <a:lstStyle/>
          <a:p>
            <a:pPr algn="ctr">
              <a:lnSpc>
                <a:spcPct val="100000"/>
              </a:lnSpc>
              <a:spcBef>
                <a:spcPts val="0"/>
              </a:spcBef>
              <a:buClr>
                <a:schemeClr val="lt1"/>
              </a:buClr>
              <a:buSzPts val="3600"/>
            </a:pPr>
            <a:r>
              <a:rPr lang="en-US" sz="3600" dirty="0">
                <a:ln w="0"/>
                <a:solidFill>
                  <a:schemeClr val="tx1"/>
                </a:solidFill>
                <a:effectLst>
                  <a:outerShdw blurRad="38100" dist="19050" dir="2700000" algn="tl" rotWithShape="0">
                    <a:schemeClr val="dk1">
                      <a:alpha val="40000"/>
                    </a:schemeClr>
                  </a:outerShdw>
                </a:effectLst>
              </a:rPr>
              <a:t>Health – FSA vs HSA Contribution Limits</a:t>
            </a:r>
          </a:p>
        </p:txBody>
      </p:sp>
      <p:sp>
        <p:nvSpPr>
          <p:cNvPr id="98" name="Google Shape;98;p1"/>
          <p:cNvSpPr txBox="1"/>
          <p:nvPr/>
        </p:nvSpPr>
        <p:spPr>
          <a:xfrm>
            <a:off x="2159002" y="2048933"/>
            <a:ext cx="184731" cy="369332"/>
          </a:xfrm>
          <a:prstGeom prst="rect">
            <a:avLst/>
          </a:prstGeom>
          <a:noFill/>
          <a:ln>
            <a:noFill/>
          </a:ln>
        </p:spPr>
        <p:txBody>
          <a:bodyPr spcFirstLastPara="1" wrap="square" lIns="91425" tIns="45700" rIns="91425" bIns="45700" anchor="t" anchorCtr="0">
            <a:spAutoFit/>
          </a:bodyPr>
          <a:lstStyle/>
          <a:p>
            <a:endParaRPr dirty="0">
              <a:solidFill>
                <a:schemeClr val="dk1"/>
              </a:solidFill>
              <a:latin typeface="Calibri"/>
              <a:ea typeface="Calibri"/>
              <a:cs typeface="Calibri"/>
              <a:sym typeface="Calibri"/>
            </a:endParaRPr>
          </a:p>
        </p:txBody>
      </p:sp>
      <p:graphicFrame>
        <p:nvGraphicFramePr>
          <p:cNvPr id="5" name="Google Shape;587;p65">
            <a:extLst>
              <a:ext uri="{FF2B5EF4-FFF2-40B4-BE49-F238E27FC236}">
                <a16:creationId xmlns:a16="http://schemas.microsoft.com/office/drawing/2014/main" id="{C8196F80-DCC9-4DEE-9386-4B112484FC80}"/>
              </a:ext>
            </a:extLst>
          </p:cNvPr>
          <p:cNvGraphicFramePr/>
          <p:nvPr>
            <p:extLst>
              <p:ext uri="{D42A27DB-BD31-4B8C-83A1-F6EECF244321}">
                <p14:modId xmlns:p14="http://schemas.microsoft.com/office/powerpoint/2010/main" val="3727721130"/>
              </p:ext>
            </p:extLst>
          </p:nvPr>
        </p:nvGraphicFramePr>
        <p:xfrm>
          <a:off x="189568" y="2233601"/>
          <a:ext cx="8764850" cy="3290400"/>
        </p:xfrm>
        <a:graphic>
          <a:graphicData uri="http://schemas.openxmlformats.org/drawingml/2006/table">
            <a:tbl>
              <a:tblPr firstRow="1" bandRow="1">
                <a:tableStyleId>{9D7B26C5-4107-4FEC-AEDC-1716B250A1EF}</a:tableStyleId>
              </a:tblPr>
              <a:tblGrid>
                <a:gridCol w="2567275">
                  <a:extLst>
                    <a:ext uri="{9D8B030D-6E8A-4147-A177-3AD203B41FA5}">
                      <a16:colId xmlns:a16="http://schemas.microsoft.com/office/drawing/2014/main" val="20000"/>
                    </a:ext>
                  </a:extLst>
                </a:gridCol>
                <a:gridCol w="1513405">
                  <a:extLst>
                    <a:ext uri="{9D8B030D-6E8A-4147-A177-3AD203B41FA5}">
                      <a16:colId xmlns:a16="http://schemas.microsoft.com/office/drawing/2014/main" val="20001"/>
                    </a:ext>
                  </a:extLst>
                </a:gridCol>
                <a:gridCol w="1399032">
                  <a:extLst>
                    <a:ext uri="{9D8B030D-6E8A-4147-A177-3AD203B41FA5}">
                      <a16:colId xmlns:a16="http://schemas.microsoft.com/office/drawing/2014/main" val="284074435"/>
                    </a:ext>
                  </a:extLst>
                </a:gridCol>
                <a:gridCol w="3285138">
                  <a:extLst>
                    <a:ext uri="{9D8B030D-6E8A-4147-A177-3AD203B41FA5}">
                      <a16:colId xmlns:a16="http://schemas.microsoft.com/office/drawing/2014/main" val="20003"/>
                    </a:ext>
                  </a:extLst>
                </a:gridCol>
              </a:tblGrid>
              <a:tr h="730050">
                <a:tc>
                  <a:txBody>
                    <a:bodyPr/>
                    <a:lstStyle/>
                    <a:p>
                      <a:pPr marL="0" marR="0" lvl="0" indent="0" algn="ctr" rtl="0">
                        <a:spcBef>
                          <a:spcPts val="0"/>
                        </a:spcBef>
                        <a:spcAft>
                          <a:spcPts val="0"/>
                        </a:spcAft>
                        <a:buNone/>
                      </a:pPr>
                      <a:r>
                        <a:rPr lang="en-US" sz="2400" u="none" strike="noStrike" cap="none" dirty="0">
                          <a:sym typeface="Arial"/>
                        </a:rPr>
                        <a:t>Benefit</a:t>
                      </a:r>
                      <a:endParaRPr sz="1600" dirty="0">
                        <a:latin typeface="+mj-lt"/>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marL="0" marR="0" lvl="0" indent="0" algn="ctr" rtl="0">
                        <a:spcBef>
                          <a:spcPts val="0"/>
                        </a:spcBef>
                        <a:spcAft>
                          <a:spcPts val="0"/>
                        </a:spcAft>
                        <a:buNone/>
                      </a:pPr>
                      <a:r>
                        <a:rPr lang="en-US" sz="2400" u="none" strike="noStrike" cap="none" dirty="0">
                          <a:sym typeface="Arial"/>
                        </a:rPr>
                        <a:t>Premium</a:t>
                      </a:r>
                      <a:endParaRPr sz="1800" dirty="0">
                        <a:latin typeface="+mj-lt"/>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marL="0" marR="0" lvl="0" indent="0" algn="ctr" rtl="0">
                        <a:spcBef>
                          <a:spcPts val="0"/>
                        </a:spcBef>
                        <a:spcAft>
                          <a:spcPts val="0"/>
                        </a:spcAft>
                        <a:buNone/>
                      </a:pPr>
                      <a:r>
                        <a:rPr lang="en-US" sz="2400" u="none" strike="noStrike" cap="none" dirty="0">
                          <a:sym typeface="Arial"/>
                        </a:rPr>
                        <a:t>Basic</a:t>
                      </a:r>
                      <a:endParaRPr sz="1800" dirty="0">
                        <a:latin typeface="+mj-lt"/>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marL="0" marR="0" lvl="0" indent="0" algn="ctr" rtl="0">
                        <a:spcBef>
                          <a:spcPts val="0"/>
                        </a:spcBef>
                        <a:spcAft>
                          <a:spcPts val="0"/>
                        </a:spcAft>
                        <a:buNone/>
                      </a:pPr>
                      <a:r>
                        <a:rPr lang="en-US" sz="2400" u="none" strike="noStrike" cap="none" dirty="0">
                          <a:sym typeface="Arial"/>
                        </a:rPr>
                        <a:t>HDHP w/ </a:t>
                      </a:r>
                      <a:r>
                        <a:rPr lang="en-US" sz="2400" u="none" strike="noStrike" cap="none" dirty="0" err="1">
                          <a:sym typeface="Arial"/>
                        </a:rPr>
                        <a:t>Opt</a:t>
                      </a:r>
                      <a:r>
                        <a:rPr lang="en-US" sz="2400" u="none" strike="noStrike" cap="none" dirty="0">
                          <a:sym typeface="Arial"/>
                        </a:rPr>
                        <a:t> HSA</a:t>
                      </a:r>
                      <a:endParaRPr sz="1600" dirty="0">
                        <a:latin typeface="+mj-lt"/>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0000"/>
                  </a:ext>
                </a:extLst>
              </a:tr>
              <a:tr h="632325">
                <a:tc>
                  <a:txBody>
                    <a:bodyPr/>
                    <a:lstStyle/>
                    <a:p>
                      <a:pPr marL="0" marR="0" lvl="0" indent="0" algn="l" rtl="0">
                        <a:spcBef>
                          <a:spcPts val="0"/>
                        </a:spcBef>
                        <a:spcAft>
                          <a:spcPts val="0"/>
                        </a:spcAft>
                        <a:buNone/>
                      </a:pPr>
                      <a:r>
                        <a:rPr lang="en-US" sz="1500" u="none" strike="noStrike" cap="none" dirty="0">
                          <a:sym typeface="Arial"/>
                        </a:rPr>
                        <a:t>Health Care Flexible Spending Account</a:t>
                      </a:r>
                    </a:p>
                    <a:p>
                      <a:pPr marL="0" marR="0" lvl="0" indent="0" algn="l" rtl="0">
                        <a:spcBef>
                          <a:spcPts val="0"/>
                        </a:spcBef>
                        <a:spcAft>
                          <a:spcPts val="0"/>
                        </a:spcAft>
                        <a:buNone/>
                      </a:pPr>
                      <a:r>
                        <a:rPr lang="en-US" sz="1500" u="none" strike="noStrike" cap="none" dirty="0">
                          <a:sym typeface="Arial"/>
                        </a:rPr>
                        <a:t>(HC FSA)</a:t>
                      </a:r>
                      <a:endParaRPr sz="1500" dirty="0">
                        <a:latin typeface="+mj-lt"/>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marL="0" marR="0" lvl="0" indent="0" algn="ctr" rtl="0">
                        <a:spcBef>
                          <a:spcPts val="0"/>
                        </a:spcBef>
                        <a:spcAft>
                          <a:spcPts val="0"/>
                        </a:spcAft>
                        <a:buNone/>
                      </a:pPr>
                      <a:r>
                        <a:rPr lang="en-US" sz="1500" u="none" strike="noStrike" cap="none" dirty="0">
                          <a:sym typeface="Arial"/>
                        </a:rPr>
                        <a:t>$3,050 for FY24 (use it or lose</a:t>
                      </a:r>
                      <a:r>
                        <a:rPr lang="en-US" sz="1500" u="none" strike="noStrike" cap="none" baseline="0" dirty="0">
                          <a:sym typeface="Arial"/>
                        </a:rPr>
                        <a:t> it) </a:t>
                      </a:r>
                      <a:endParaRPr lang="en-US" sz="1500" dirty="0"/>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730050">
                <a:tc>
                  <a:txBody>
                    <a:bodyPr/>
                    <a:lstStyle/>
                    <a:p>
                      <a:pPr marL="0" marR="0" lvl="0" indent="0" algn="l" rtl="0">
                        <a:spcBef>
                          <a:spcPts val="0"/>
                        </a:spcBef>
                        <a:spcAft>
                          <a:spcPts val="0"/>
                        </a:spcAft>
                        <a:buNone/>
                      </a:pPr>
                      <a:r>
                        <a:rPr lang="en-US" sz="1500" u="none" strike="noStrike" cap="none" dirty="0">
                          <a:sym typeface="Arial"/>
                        </a:rPr>
                        <a:t>Dependent Care Flexible Spending Account</a:t>
                      </a:r>
                    </a:p>
                    <a:p>
                      <a:pPr marL="0" marR="0" lvl="0" indent="0" algn="l" rtl="0">
                        <a:spcBef>
                          <a:spcPts val="0"/>
                        </a:spcBef>
                        <a:spcAft>
                          <a:spcPts val="0"/>
                        </a:spcAft>
                        <a:buNone/>
                      </a:pPr>
                      <a:r>
                        <a:rPr lang="en-US" sz="1500" u="none" strike="noStrike" cap="none" dirty="0">
                          <a:sym typeface="Arial"/>
                        </a:rPr>
                        <a:t>(DC FSA)</a:t>
                      </a:r>
                      <a:endParaRPr sz="1500" dirty="0">
                        <a:latin typeface="+mj-lt"/>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marL="0" marR="0" lvl="0" indent="0" algn="l" rtl="0">
                        <a:spcBef>
                          <a:spcPts val="0"/>
                        </a:spcBef>
                        <a:spcAft>
                          <a:spcPts val="0"/>
                        </a:spcAft>
                        <a:buNone/>
                      </a:pPr>
                      <a:r>
                        <a:rPr lang="en-US" sz="1500" u="none" strike="noStrike" cap="none" dirty="0">
                          <a:sym typeface="Arial"/>
                        </a:rPr>
                        <a:t>$5,000 for FY24 if married filing joint or single head of household (use</a:t>
                      </a:r>
                      <a:r>
                        <a:rPr lang="en-US" sz="1500" u="none" strike="noStrike" cap="none" baseline="0" dirty="0">
                          <a:sym typeface="Arial"/>
                        </a:rPr>
                        <a:t> it or lose it)</a:t>
                      </a:r>
                      <a:endParaRPr sz="1500" i="0" u="none" strike="noStrike" cap="none" dirty="0">
                        <a:solidFill>
                          <a:srgbClr val="FF0000"/>
                        </a:solidFill>
                        <a:latin typeface="+mj-lt"/>
                        <a:ea typeface="Arial"/>
                        <a:cs typeface="Arial"/>
                        <a:sym typeface="Arial"/>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2"/>
                  </a:ext>
                </a:extLst>
              </a:tr>
              <a:tr h="730050">
                <a:tc>
                  <a:txBody>
                    <a:bodyPr/>
                    <a:lstStyle/>
                    <a:p>
                      <a:pPr marL="0" marR="0" lvl="0" indent="0" algn="l" rtl="0">
                        <a:spcBef>
                          <a:spcPts val="0"/>
                        </a:spcBef>
                        <a:spcAft>
                          <a:spcPts val="0"/>
                        </a:spcAft>
                        <a:buNone/>
                      </a:pPr>
                      <a:r>
                        <a:rPr lang="en-US" sz="1500" u="none" strike="noStrike" cap="none" dirty="0">
                          <a:sym typeface="Arial"/>
                        </a:rPr>
                        <a:t>Health Savings Account (HSA)</a:t>
                      </a:r>
                      <a:endParaRPr sz="1500" dirty="0">
                        <a:latin typeface="+mj-lt"/>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spcBef>
                          <a:spcPts val="0"/>
                        </a:spcBef>
                        <a:spcAft>
                          <a:spcPts val="0"/>
                        </a:spcAft>
                        <a:buNone/>
                      </a:pPr>
                      <a:r>
                        <a:rPr lang="en-US" sz="1500" u="none" strike="noStrike" cap="none" dirty="0">
                          <a:sym typeface="Arial"/>
                        </a:rPr>
                        <a:t>N/A</a:t>
                      </a:r>
                      <a:endParaRPr lang="en-US" sz="1500" dirty="0">
                        <a:latin typeface="+mj-lt"/>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spcBef>
                          <a:spcPts val="0"/>
                        </a:spcBef>
                        <a:spcAft>
                          <a:spcPts val="0"/>
                        </a:spcAft>
                        <a:buNone/>
                      </a:pPr>
                      <a:r>
                        <a:rPr lang="en-US" sz="1500" u="none" strike="noStrike" cap="none" dirty="0">
                          <a:sym typeface="Arial"/>
                        </a:rPr>
                        <a:t>N/A</a:t>
                      </a:r>
                      <a:endParaRPr lang="en-US" sz="1500" dirty="0">
                        <a:latin typeface="+mj-lt"/>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a:spcBef>
                          <a:spcPts val="0"/>
                        </a:spcBef>
                        <a:spcAft>
                          <a:spcPts val="0"/>
                        </a:spcAft>
                        <a:buNone/>
                      </a:pPr>
                      <a:r>
                        <a:rPr lang="en-US" sz="1500" u="none" strike="noStrike" cap="none" dirty="0">
                          <a:sym typeface="Arial"/>
                        </a:rPr>
                        <a:t>$3,850 individual</a:t>
                      </a:r>
                      <a:endParaRPr lang="en-US" sz="1500" dirty="0"/>
                    </a:p>
                    <a:p>
                      <a:pPr marL="0" marR="0" lvl="0" indent="0" algn="l" rtl="0">
                        <a:spcBef>
                          <a:spcPts val="0"/>
                        </a:spcBef>
                        <a:spcAft>
                          <a:spcPts val="0"/>
                        </a:spcAft>
                        <a:buNone/>
                      </a:pPr>
                      <a:r>
                        <a:rPr lang="en-US" sz="1500" u="none" strike="noStrike" cap="none" dirty="0">
                          <a:sym typeface="Arial"/>
                        </a:rPr>
                        <a:t>$7,750 family</a:t>
                      </a:r>
                    </a:p>
                    <a:p>
                      <a:pPr marL="0" marR="0" lvl="0" indent="0" algn="l" rtl="0">
                        <a:spcBef>
                          <a:spcPts val="0"/>
                        </a:spcBef>
                        <a:spcAft>
                          <a:spcPts val="0"/>
                        </a:spcAft>
                        <a:buNone/>
                      </a:pPr>
                      <a:r>
                        <a:rPr lang="en-US" sz="1500" b="0" u="none" strike="noStrike" cap="none" dirty="0">
                          <a:effectLst/>
                          <a:latin typeface="+mn-lt"/>
                          <a:sym typeface="Arial"/>
                        </a:rPr>
                        <a:t>for CY23</a:t>
                      </a:r>
                    </a:p>
                    <a:p>
                      <a:pPr marL="0" marR="0" lvl="0" indent="0" algn="l" rtl="0">
                        <a:spcBef>
                          <a:spcPts val="0"/>
                        </a:spcBef>
                        <a:spcAft>
                          <a:spcPts val="0"/>
                        </a:spcAft>
                        <a:buNone/>
                      </a:pPr>
                      <a:r>
                        <a:rPr lang="en-US" sz="1500" b="0" u="none" strike="noStrike" cap="none" dirty="0">
                          <a:effectLst/>
                          <a:latin typeface="+mn-lt"/>
                          <a:sym typeface="Arial"/>
                        </a:rPr>
                        <a:t>(for 55+, additional $1,000)</a:t>
                      </a:r>
                      <a:endParaRPr sz="1500" b="0" dirty="0">
                        <a:effectLst/>
                        <a:latin typeface="+mn-lt"/>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6" name="Rectangle 5">
            <a:extLst>
              <a:ext uri="{FF2B5EF4-FFF2-40B4-BE49-F238E27FC236}">
                <a16:creationId xmlns:a16="http://schemas.microsoft.com/office/drawing/2014/main" id="{BB9A88F6-3170-459C-83B6-9298E74E5578}"/>
              </a:ext>
            </a:extLst>
          </p:cNvPr>
          <p:cNvSpPr/>
          <p:nvPr/>
        </p:nvSpPr>
        <p:spPr>
          <a:xfrm>
            <a:off x="566928" y="6096452"/>
            <a:ext cx="8010143" cy="369332"/>
          </a:xfrm>
          <a:prstGeom prst="rect">
            <a:avLst/>
          </a:prstGeom>
        </p:spPr>
        <p:txBody>
          <a:bodyPr wrap="square">
            <a:spAutoFit/>
          </a:bodyPr>
          <a:lstStyle/>
          <a:p>
            <a:pPr algn="ctr"/>
            <a:r>
              <a:rPr lang="en-US" i="1" dirty="0"/>
              <a:t>Review all Health benefits on our </a:t>
            </a:r>
            <a:r>
              <a:rPr lang="en-US" i="1" dirty="0">
                <a:hlinkClick r:id="rId3"/>
              </a:rPr>
              <a:t>UA Benefits Health webpage</a:t>
            </a:r>
            <a:r>
              <a:rPr lang="en-US" i="1" dirty="0"/>
              <a:t>.</a:t>
            </a:r>
          </a:p>
        </p:txBody>
      </p:sp>
    </p:spTree>
    <p:extLst>
      <p:ext uri="{BB962C8B-B14F-4D97-AF65-F5344CB8AC3E}">
        <p14:creationId xmlns:p14="http://schemas.microsoft.com/office/powerpoint/2010/main" val="1911545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
          <p:cNvSpPr txBox="1">
            <a:spLocks noGrp="1"/>
          </p:cNvSpPr>
          <p:nvPr>
            <p:ph type="title" idx="4294967295"/>
          </p:nvPr>
        </p:nvSpPr>
        <p:spPr>
          <a:xfrm>
            <a:off x="457202" y="694240"/>
            <a:ext cx="8229599" cy="731837"/>
          </a:xfrm>
          <a:prstGeom prst="rect">
            <a:avLst/>
          </a:prstGeom>
          <a:noFill/>
          <a:ln>
            <a:noFill/>
          </a:ln>
        </p:spPr>
        <p:txBody>
          <a:bodyPr spcFirstLastPara="1" vert="horz" wrap="square" lIns="91425" tIns="45700" rIns="91425" bIns="45700" rtlCol="0" anchor="t" anchorCtr="0">
            <a:noAutofit/>
          </a:bodyPr>
          <a:lstStyle/>
          <a:p>
            <a:pPr algn="ctr">
              <a:lnSpc>
                <a:spcPct val="100000"/>
              </a:lnSpc>
              <a:spcBef>
                <a:spcPts val="0"/>
              </a:spcBef>
              <a:buClr>
                <a:schemeClr val="lt1"/>
              </a:buClr>
              <a:buSzPts val="3600"/>
            </a:pPr>
            <a:r>
              <a:rPr lang="en-US" sz="3600" dirty="0">
                <a:ln w="0"/>
                <a:solidFill>
                  <a:schemeClr val="tx1"/>
                </a:solidFill>
                <a:effectLst>
                  <a:outerShdw blurRad="38100" dist="19050" dir="2700000" algn="tl" rotWithShape="0">
                    <a:schemeClr val="dk1">
                      <a:alpha val="40000"/>
                    </a:schemeClr>
                  </a:outerShdw>
                </a:effectLst>
              </a:rPr>
              <a:t>Health – Wellness Program</a:t>
            </a:r>
          </a:p>
        </p:txBody>
      </p:sp>
      <p:sp>
        <p:nvSpPr>
          <p:cNvPr id="98" name="Google Shape;98;p1"/>
          <p:cNvSpPr txBox="1"/>
          <p:nvPr/>
        </p:nvSpPr>
        <p:spPr>
          <a:xfrm>
            <a:off x="2159002" y="2048933"/>
            <a:ext cx="184731" cy="369332"/>
          </a:xfrm>
          <a:prstGeom prst="rect">
            <a:avLst/>
          </a:prstGeom>
          <a:noFill/>
          <a:ln>
            <a:noFill/>
          </a:ln>
        </p:spPr>
        <p:txBody>
          <a:bodyPr spcFirstLastPara="1" wrap="square" lIns="91425" tIns="45700" rIns="91425" bIns="45700" anchor="t" anchorCtr="0">
            <a:spAutoFit/>
          </a:bodyPr>
          <a:lstStyle/>
          <a:p>
            <a:endParaRPr dirty="0">
              <a:solidFill>
                <a:schemeClr val="dk1"/>
              </a:solidFill>
              <a:latin typeface="Calibri"/>
              <a:ea typeface="Calibri"/>
              <a:cs typeface="Calibri"/>
              <a:sym typeface="Calibri"/>
            </a:endParaRPr>
          </a:p>
        </p:txBody>
      </p:sp>
      <p:sp>
        <p:nvSpPr>
          <p:cNvPr id="4" name="TextBox 3">
            <a:extLst>
              <a:ext uri="{FF2B5EF4-FFF2-40B4-BE49-F238E27FC236}">
                <a16:creationId xmlns:a16="http://schemas.microsoft.com/office/drawing/2014/main" id="{C04D65CC-8582-495E-B1E1-2C17C5A56211}"/>
              </a:ext>
            </a:extLst>
          </p:cNvPr>
          <p:cNvSpPr txBox="1"/>
          <p:nvPr/>
        </p:nvSpPr>
        <p:spPr>
          <a:xfrm>
            <a:off x="763523" y="2048933"/>
            <a:ext cx="7616952" cy="2554545"/>
          </a:xfrm>
          <a:prstGeom prst="rect">
            <a:avLst/>
          </a:prstGeom>
          <a:noFill/>
        </p:spPr>
        <p:txBody>
          <a:bodyPr wrap="square" rtlCol="0">
            <a:spAutoFit/>
          </a:bodyPr>
          <a:lstStyle/>
          <a:p>
            <a:r>
              <a:rPr lang="en-US" sz="2000" dirty="0"/>
              <a:t>Encourages healthy behaviors using a point-based system – opportunity for a $600 health care rebate</a:t>
            </a:r>
          </a:p>
          <a:p>
            <a:pPr marL="342900" indent="-342900">
              <a:buFont typeface="Arial" panose="020B0604020202020204" pitchFamily="34" charset="0"/>
              <a:buChar char="•"/>
            </a:pPr>
            <a:r>
              <a:rPr lang="en-US" sz="2000" dirty="0"/>
              <a:t>Available to all current employees on a UA Choice Health Plan, as well as their spouses/FIPs </a:t>
            </a:r>
            <a:r>
              <a:rPr lang="en-US" sz="2000" i="1" dirty="0"/>
              <a:t>if</a:t>
            </a:r>
            <a:r>
              <a:rPr lang="en-US" sz="2000" dirty="0"/>
              <a:t> the spouse/FIP is also on the plan and completes the program</a:t>
            </a:r>
          </a:p>
          <a:p>
            <a:pPr marL="342900" indent="-342900">
              <a:buFont typeface="Arial" panose="020B0604020202020204" pitchFamily="34" charset="0"/>
              <a:buChar char="•"/>
            </a:pPr>
            <a:r>
              <a:rPr lang="en-US" sz="2000" dirty="0"/>
              <a:t>Dependents are not eligible</a:t>
            </a:r>
          </a:p>
          <a:p>
            <a:pPr marL="342900" indent="-342900">
              <a:buFont typeface="Arial" panose="020B0604020202020204" pitchFamily="34" charset="0"/>
              <a:buChar char="•"/>
            </a:pPr>
            <a:r>
              <a:rPr lang="en-US" sz="2000" dirty="0"/>
              <a:t>If you qualify for the rebate, it is applied as a discount toward the next plan year</a:t>
            </a:r>
          </a:p>
        </p:txBody>
      </p:sp>
      <p:sp>
        <p:nvSpPr>
          <p:cNvPr id="5" name="Rectangle 4">
            <a:extLst>
              <a:ext uri="{FF2B5EF4-FFF2-40B4-BE49-F238E27FC236}">
                <a16:creationId xmlns:a16="http://schemas.microsoft.com/office/drawing/2014/main" id="{16F6E054-6D35-4FDC-A1A1-F35DF1BD40B3}"/>
              </a:ext>
            </a:extLst>
          </p:cNvPr>
          <p:cNvSpPr/>
          <p:nvPr/>
        </p:nvSpPr>
        <p:spPr>
          <a:xfrm>
            <a:off x="566928" y="6096452"/>
            <a:ext cx="8010143" cy="369332"/>
          </a:xfrm>
          <a:prstGeom prst="rect">
            <a:avLst/>
          </a:prstGeom>
        </p:spPr>
        <p:txBody>
          <a:bodyPr wrap="square">
            <a:spAutoFit/>
          </a:bodyPr>
          <a:lstStyle/>
          <a:p>
            <a:pPr algn="ctr"/>
            <a:r>
              <a:rPr lang="en-US" i="1" dirty="0"/>
              <a:t>Review all Health benefits on our </a:t>
            </a:r>
            <a:r>
              <a:rPr lang="en-US" i="1" dirty="0">
                <a:hlinkClick r:id="rId3"/>
              </a:rPr>
              <a:t>UA Benefits Health webpage</a:t>
            </a:r>
            <a:r>
              <a:rPr lang="en-US" i="1" dirty="0"/>
              <a:t>.</a:t>
            </a:r>
          </a:p>
        </p:txBody>
      </p:sp>
    </p:spTree>
    <p:extLst>
      <p:ext uri="{BB962C8B-B14F-4D97-AF65-F5344CB8AC3E}">
        <p14:creationId xmlns:p14="http://schemas.microsoft.com/office/powerpoint/2010/main" val="37240988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
          <p:cNvSpPr txBox="1">
            <a:spLocks noGrp="1"/>
          </p:cNvSpPr>
          <p:nvPr>
            <p:ph type="title" idx="4294967295"/>
          </p:nvPr>
        </p:nvSpPr>
        <p:spPr>
          <a:xfrm>
            <a:off x="457202" y="694240"/>
            <a:ext cx="8229599" cy="731837"/>
          </a:xfrm>
          <a:prstGeom prst="rect">
            <a:avLst/>
          </a:prstGeom>
          <a:noFill/>
          <a:ln>
            <a:noFill/>
          </a:ln>
        </p:spPr>
        <p:txBody>
          <a:bodyPr spcFirstLastPara="1" vert="horz" wrap="square" lIns="91425" tIns="45700" rIns="91425" bIns="45700" rtlCol="0" anchor="t" anchorCtr="0">
            <a:noAutofit/>
          </a:bodyPr>
          <a:lstStyle/>
          <a:p>
            <a:pPr algn="ctr">
              <a:lnSpc>
                <a:spcPct val="100000"/>
              </a:lnSpc>
              <a:spcBef>
                <a:spcPts val="0"/>
              </a:spcBef>
              <a:buClr>
                <a:schemeClr val="lt1"/>
              </a:buClr>
              <a:buSzPts val="3600"/>
            </a:pPr>
            <a:r>
              <a:rPr lang="en-US" sz="3600" dirty="0">
                <a:ln w="0"/>
                <a:solidFill>
                  <a:schemeClr val="tx1"/>
                </a:solidFill>
                <a:effectLst>
                  <a:outerShdw blurRad="38100" dist="19050" dir="2700000" algn="tl" rotWithShape="0">
                    <a:schemeClr val="dk1">
                      <a:alpha val="40000"/>
                    </a:schemeClr>
                  </a:outerShdw>
                </a:effectLst>
              </a:rPr>
              <a:t>Health – Wellness Program</a:t>
            </a:r>
          </a:p>
        </p:txBody>
      </p:sp>
      <p:sp>
        <p:nvSpPr>
          <p:cNvPr id="98" name="Google Shape;98;p1"/>
          <p:cNvSpPr txBox="1"/>
          <p:nvPr/>
        </p:nvSpPr>
        <p:spPr>
          <a:xfrm>
            <a:off x="2159002" y="2048933"/>
            <a:ext cx="184731" cy="369332"/>
          </a:xfrm>
          <a:prstGeom prst="rect">
            <a:avLst/>
          </a:prstGeom>
          <a:noFill/>
          <a:ln>
            <a:noFill/>
          </a:ln>
        </p:spPr>
        <p:txBody>
          <a:bodyPr spcFirstLastPara="1" wrap="square" lIns="91425" tIns="45700" rIns="91425" bIns="45700" anchor="t" anchorCtr="0">
            <a:spAutoFit/>
          </a:bodyPr>
          <a:lstStyle/>
          <a:p>
            <a:endParaRPr dirty="0">
              <a:solidFill>
                <a:schemeClr val="dk1"/>
              </a:solidFill>
              <a:latin typeface="Calibri"/>
              <a:ea typeface="Calibri"/>
              <a:cs typeface="Calibri"/>
              <a:sym typeface="Calibri"/>
            </a:endParaRPr>
          </a:p>
        </p:txBody>
      </p:sp>
      <p:sp>
        <p:nvSpPr>
          <p:cNvPr id="4" name="TextBox 3">
            <a:extLst>
              <a:ext uri="{FF2B5EF4-FFF2-40B4-BE49-F238E27FC236}">
                <a16:creationId xmlns:a16="http://schemas.microsoft.com/office/drawing/2014/main" id="{C04D65CC-8582-495E-B1E1-2C17C5A56211}"/>
              </a:ext>
            </a:extLst>
          </p:cNvPr>
          <p:cNvSpPr txBox="1"/>
          <p:nvPr/>
        </p:nvSpPr>
        <p:spPr>
          <a:xfrm>
            <a:off x="566928" y="1714550"/>
            <a:ext cx="8119870" cy="3785652"/>
          </a:xfrm>
          <a:prstGeom prst="rect">
            <a:avLst/>
          </a:prstGeom>
          <a:noFill/>
        </p:spPr>
        <p:txBody>
          <a:bodyPr wrap="square" rtlCol="0">
            <a:spAutoFit/>
          </a:bodyPr>
          <a:lstStyle/>
          <a:p>
            <a:r>
              <a:rPr lang="en-US" sz="2000" dirty="0"/>
              <a:t>Operated through PreventionCloud / Zomo Health – employees can </a:t>
            </a:r>
            <a:r>
              <a:rPr lang="en-US" sz="2000" dirty="0">
                <a:hlinkClick r:id="rId3"/>
              </a:rPr>
              <a:t>log in to PreventionCloud online</a:t>
            </a:r>
            <a:r>
              <a:rPr lang="en-US" sz="2000" dirty="0"/>
              <a:t> using their SSO credentials</a:t>
            </a:r>
          </a:p>
          <a:p>
            <a:endParaRPr lang="en-US" sz="2000" dirty="0"/>
          </a:p>
          <a:p>
            <a:r>
              <a:rPr lang="en-US" sz="2000" dirty="0"/>
              <a:t>Spouses/FIPs can </a:t>
            </a:r>
            <a:r>
              <a:rPr lang="en-US" sz="2000" dirty="0">
                <a:hlinkClick r:id="rId4"/>
              </a:rPr>
              <a:t>log in to PreventionCloud online</a:t>
            </a:r>
            <a:endParaRPr lang="en-US" sz="2000" dirty="0"/>
          </a:p>
          <a:p>
            <a:pPr marL="342900" indent="-342900">
              <a:buFont typeface="Arial" panose="020B0604020202020204" pitchFamily="34" charset="0"/>
              <a:buChar char="•"/>
            </a:pPr>
            <a:r>
              <a:rPr lang="en-US" sz="2000" dirty="0"/>
              <a:t>Username is FIRSTNAMELASTNAMEBIRTHYEAR</a:t>
            </a:r>
          </a:p>
          <a:p>
            <a:pPr marL="342900" indent="-342900">
              <a:buFont typeface="Arial" panose="020B0604020202020204" pitchFamily="34" charset="0"/>
              <a:buChar char="•"/>
            </a:pPr>
            <a:r>
              <a:rPr lang="en-US" sz="2000" dirty="0"/>
              <a:t>Password is their birthday in MMDDYYYY format</a:t>
            </a:r>
          </a:p>
          <a:p>
            <a:endParaRPr lang="en-US" sz="2000" dirty="0"/>
          </a:p>
          <a:p>
            <a:r>
              <a:rPr lang="en-US" sz="2000" dirty="0"/>
              <a:t>Point of contact is Kristen </a:t>
            </a:r>
            <a:r>
              <a:rPr lang="en-US" sz="2000" dirty="0" err="1"/>
              <a:t>Kershner</a:t>
            </a:r>
            <a:r>
              <a:rPr lang="en-US" sz="2000" dirty="0"/>
              <a:t> with Zomo Health – </a:t>
            </a:r>
            <a:r>
              <a:rPr lang="en-US" sz="2000" dirty="0">
                <a:hlinkClick r:id="rId5"/>
              </a:rPr>
              <a:t>Kristen.k@zomohealth.com</a:t>
            </a:r>
            <a:r>
              <a:rPr lang="en-US" sz="2000" dirty="0"/>
              <a:t> </a:t>
            </a:r>
          </a:p>
          <a:p>
            <a:endParaRPr lang="en-US" sz="2000" dirty="0"/>
          </a:p>
          <a:p>
            <a:r>
              <a:rPr lang="en-US" sz="2000" dirty="0"/>
              <a:t>NOTE: You will not be able to log into PreventionCloud / Zomo Health until you show as active in </a:t>
            </a:r>
            <a:r>
              <a:rPr lang="en-US" sz="2000" dirty="0" err="1"/>
              <a:t>Premera’s</a:t>
            </a:r>
            <a:r>
              <a:rPr lang="en-US" sz="2000" dirty="0"/>
              <a:t> system.</a:t>
            </a:r>
          </a:p>
        </p:txBody>
      </p:sp>
      <p:sp>
        <p:nvSpPr>
          <p:cNvPr id="5" name="Rectangle 4">
            <a:extLst>
              <a:ext uri="{FF2B5EF4-FFF2-40B4-BE49-F238E27FC236}">
                <a16:creationId xmlns:a16="http://schemas.microsoft.com/office/drawing/2014/main" id="{BBA1151A-BDEC-4622-A143-9B53BECB8E78}"/>
              </a:ext>
            </a:extLst>
          </p:cNvPr>
          <p:cNvSpPr/>
          <p:nvPr/>
        </p:nvSpPr>
        <p:spPr>
          <a:xfrm>
            <a:off x="566928" y="6096452"/>
            <a:ext cx="8010143" cy="369332"/>
          </a:xfrm>
          <a:prstGeom prst="rect">
            <a:avLst/>
          </a:prstGeom>
        </p:spPr>
        <p:txBody>
          <a:bodyPr wrap="square">
            <a:spAutoFit/>
          </a:bodyPr>
          <a:lstStyle/>
          <a:p>
            <a:pPr algn="ctr"/>
            <a:r>
              <a:rPr lang="en-US" i="1" dirty="0"/>
              <a:t>Review all Health benefits on our </a:t>
            </a:r>
            <a:r>
              <a:rPr lang="en-US" i="1" dirty="0">
                <a:hlinkClick r:id="rId6"/>
              </a:rPr>
              <a:t>UA Benefits Health webpage</a:t>
            </a:r>
            <a:r>
              <a:rPr lang="en-US" i="1" dirty="0"/>
              <a:t>.</a:t>
            </a:r>
          </a:p>
        </p:txBody>
      </p:sp>
    </p:spTree>
    <p:extLst>
      <p:ext uri="{BB962C8B-B14F-4D97-AF65-F5344CB8AC3E}">
        <p14:creationId xmlns:p14="http://schemas.microsoft.com/office/powerpoint/2010/main" val="5355289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Effect transition="in" filter="fade">
                                      <p:cBhvr>
                                        <p:cTn id="15" dur="500"/>
                                        <p:tgtEl>
                                          <p:spTgt spid="4">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fade">
                                      <p:cBhvr>
                                        <p:cTn id="18" dur="500"/>
                                        <p:tgtEl>
                                          <p:spTgt spid="4">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animEffect transition="in" filter="fade">
                                      <p:cBhvr>
                                        <p:cTn id="23" dur="500"/>
                                        <p:tgtEl>
                                          <p:spTgt spid="4">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4">
                                            <p:txEl>
                                              <p:pRg st="8" end="8"/>
                                            </p:txEl>
                                          </p:spTgt>
                                        </p:tgtEl>
                                        <p:attrNameLst>
                                          <p:attrName>style.visibility</p:attrName>
                                        </p:attrNameLst>
                                      </p:cBhvr>
                                      <p:to>
                                        <p:strVal val="visible"/>
                                      </p:to>
                                    </p:set>
                                    <p:animEffect transition="in" filter="fade">
                                      <p:cBhvr>
                                        <p:cTn id="28"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
          <p:cNvSpPr txBox="1">
            <a:spLocks noGrp="1"/>
          </p:cNvSpPr>
          <p:nvPr>
            <p:ph type="title" idx="4294967295"/>
          </p:nvPr>
        </p:nvSpPr>
        <p:spPr>
          <a:xfrm>
            <a:off x="457202" y="694240"/>
            <a:ext cx="8229599" cy="731837"/>
          </a:xfrm>
          <a:prstGeom prst="rect">
            <a:avLst/>
          </a:prstGeom>
          <a:noFill/>
          <a:ln>
            <a:noFill/>
          </a:ln>
        </p:spPr>
        <p:txBody>
          <a:bodyPr spcFirstLastPara="1" vert="horz" wrap="square" lIns="91425" tIns="45700" rIns="91425" bIns="45700" rtlCol="0" anchor="t" anchorCtr="0">
            <a:noAutofit/>
          </a:bodyPr>
          <a:lstStyle/>
          <a:p>
            <a:pPr algn="ctr">
              <a:lnSpc>
                <a:spcPct val="100000"/>
              </a:lnSpc>
              <a:spcBef>
                <a:spcPts val="0"/>
              </a:spcBef>
              <a:buClr>
                <a:schemeClr val="lt1"/>
              </a:buClr>
              <a:buSzPts val="3600"/>
            </a:pPr>
            <a:r>
              <a:rPr lang="en-US" sz="3600" dirty="0">
                <a:ln w="0"/>
                <a:solidFill>
                  <a:schemeClr val="tx1"/>
                </a:solidFill>
                <a:effectLst>
                  <a:outerShdw blurRad="38100" dist="19050" dir="2700000" algn="tl" rotWithShape="0">
                    <a:schemeClr val="dk1">
                      <a:alpha val="40000"/>
                    </a:schemeClr>
                  </a:outerShdw>
                </a:effectLst>
              </a:rPr>
              <a:t>Health – Wellness Program</a:t>
            </a:r>
          </a:p>
        </p:txBody>
      </p:sp>
      <p:sp>
        <p:nvSpPr>
          <p:cNvPr id="98" name="Google Shape;98;p1"/>
          <p:cNvSpPr txBox="1"/>
          <p:nvPr/>
        </p:nvSpPr>
        <p:spPr>
          <a:xfrm>
            <a:off x="2159002" y="2048933"/>
            <a:ext cx="184731" cy="369332"/>
          </a:xfrm>
          <a:prstGeom prst="rect">
            <a:avLst/>
          </a:prstGeom>
          <a:noFill/>
          <a:ln>
            <a:noFill/>
          </a:ln>
        </p:spPr>
        <p:txBody>
          <a:bodyPr spcFirstLastPara="1" wrap="square" lIns="91425" tIns="45700" rIns="91425" bIns="45700" anchor="t" anchorCtr="0">
            <a:spAutoFit/>
          </a:bodyPr>
          <a:lstStyle/>
          <a:p>
            <a:endParaRPr dirty="0">
              <a:solidFill>
                <a:schemeClr val="dk1"/>
              </a:solidFill>
              <a:latin typeface="Calibri"/>
              <a:ea typeface="Calibri"/>
              <a:cs typeface="Calibri"/>
              <a:sym typeface="Calibri"/>
            </a:endParaRPr>
          </a:p>
        </p:txBody>
      </p:sp>
      <p:graphicFrame>
        <p:nvGraphicFramePr>
          <p:cNvPr id="6" name="Google Shape;750;p84">
            <a:extLst>
              <a:ext uri="{FF2B5EF4-FFF2-40B4-BE49-F238E27FC236}">
                <a16:creationId xmlns:a16="http://schemas.microsoft.com/office/drawing/2014/main" id="{5E676CDD-3AA5-4270-863A-758020FA0DA3}"/>
              </a:ext>
            </a:extLst>
          </p:cNvPr>
          <p:cNvGraphicFramePr/>
          <p:nvPr>
            <p:extLst>
              <p:ext uri="{D42A27DB-BD31-4B8C-83A1-F6EECF244321}">
                <p14:modId xmlns:p14="http://schemas.microsoft.com/office/powerpoint/2010/main" val="2418517583"/>
              </p:ext>
            </p:extLst>
          </p:nvPr>
        </p:nvGraphicFramePr>
        <p:xfrm>
          <a:off x="457202" y="2048933"/>
          <a:ext cx="8229599" cy="2103160"/>
        </p:xfrm>
        <a:graphic>
          <a:graphicData uri="http://schemas.openxmlformats.org/drawingml/2006/table">
            <a:tbl>
              <a:tblPr firstRow="1" bandRow="1">
                <a:tableStyleId>{9D7B26C5-4107-4FEC-AEDC-1716B250A1EF}</a:tableStyleId>
              </a:tblPr>
              <a:tblGrid>
                <a:gridCol w="3701936">
                  <a:extLst>
                    <a:ext uri="{9D8B030D-6E8A-4147-A177-3AD203B41FA5}">
                      <a16:colId xmlns:a16="http://schemas.microsoft.com/office/drawing/2014/main" val="20000"/>
                    </a:ext>
                  </a:extLst>
                </a:gridCol>
                <a:gridCol w="1819144">
                  <a:extLst>
                    <a:ext uri="{9D8B030D-6E8A-4147-A177-3AD203B41FA5}">
                      <a16:colId xmlns:a16="http://schemas.microsoft.com/office/drawing/2014/main" val="20001"/>
                    </a:ext>
                  </a:extLst>
                </a:gridCol>
                <a:gridCol w="2708519">
                  <a:extLst>
                    <a:ext uri="{9D8B030D-6E8A-4147-A177-3AD203B41FA5}">
                      <a16:colId xmlns:a16="http://schemas.microsoft.com/office/drawing/2014/main" val="20003"/>
                    </a:ext>
                  </a:extLst>
                </a:gridCol>
              </a:tblGrid>
              <a:tr h="383418">
                <a:tc>
                  <a:txBody>
                    <a:bodyPr/>
                    <a:lstStyle/>
                    <a:p>
                      <a:pPr marL="0" marR="0" lvl="0" indent="0" algn="ctr" rtl="0">
                        <a:spcBef>
                          <a:spcPts val="0"/>
                        </a:spcBef>
                        <a:spcAft>
                          <a:spcPts val="0"/>
                        </a:spcAft>
                        <a:buNone/>
                      </a:pPr>
                      <a:r>
                        <a:rPr lang="en-US" sz="2400" u="none" strike="noStrike" cap="none" dirty="0">
                          <a:sym typeface="Trebuchet MS"/>
                        </a:rPr>
                        <a:t>Required Activity</a:t>
                      </a:r>
                      <a:endParaRPr sz="2400" dirty="0">
                        <a:latin typeface="+mj-lt"/>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marL="0" marR="0" lvl="0" indent="0" algn="ctr" rtl="0">
                        <a:spcBef>
                          <a:spcPts val="0"/>
                        </a:spcBef>
                        <a:spcAft>
                          <a:spcPts val="0"/>
                        </a:spcAft>
                        <a:buNone/>
                      </a:pPr>
                      <a:r>
                        <a:rPr lang="en-US" sz="2400" u="none" strike="noStrike" cap="none" dirty="0">
                          <a:sym typeface="Trebuchet MS"/>
                        </a:rPr>
                        <a:t>Frequency</a:t>
                      </a:r>
                      <a:endParaRPr sz="2400" dirty="0">
                        <a:solidFill>
                          <a:schemeClr val="tx1"/>
                        </a:solidFill>
                        <a:latin typeface="+mj-lt"/>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solidFill>
                          <a:effectLst/>
                          <a:uLnTx/>
                          <a:uFillTx/>
                          <a:latin typeface="+mn-lt"/>
                          <a:ea typeface="+mn-ea"/>
                          <a:cs typeface="+mn-cs"/>
                          <a:sym typeface="Trebuchet MS"/>
                        </a:rPr>
                        <a:t>Details</a:t>
                      </a:r>
                      <a:endParaRPr kumimoji="0" lang="en-US" sz="2400" b="1" i="0" u="none" strike="noStrike" kern="1200" cap="none" spc="0" normalizeH="0" baseline="0" noProof="0" dirty="0">
                        <a:ln>
                          <a:noFill/>
                        </a:ln>
                        <a:solidFill>
                          <a:prstClr val="white"/>
                        </a:solidFill>
                        <a:effectLst/>
                        <a:uLnTx/>
                        <a:uFillTx/>
                        <a:latin typeface="Times New Roman"/>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val="10000"/>
                  </a:ext>
                </a:extLst>
              </a:tr>
              <a:tr h="502873">
                <a:tc>
                  <a:txBody>
                    <a:bodyPr/>
                    <a:lstStyle/>
                    <a:p>
                      <a:pPr marL="0" marR="0" lvl="0" indent="0" algn="l" rtl="0">
                        <a:spcBef>
                          <a:spcPts val="0"/>
                        </a:spcBef>
                        <a:spcAft>
                          <a:spcPts val="0"/>
                        </a:spcAft>
                        <a:buNone/>
                      </a:pPr>
                      <a:r>
                        <a:rPr lang="en-US" sz="1500" u="none" strike="noStrike" cap="none" dirty="0">
                          <a:sym typeface="Trebuchet MS"/>
                        </a:rPr>
                        <a:t>Health risk assessment (1 point)</a:t>
                      </a: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rtl="0">
                        <a:spcBef>
                          <a:spcPts val="0"/>
                        </a:spcBef>
                        <a:spcAft>
                          <a:spcPts val="0"/>
                        </a:spcAft>
                        <a:buFont typeface="Arial" panose="020B0604020202020204" pitchFamily="34" charset="0"/>
                        <a:buNone/>
                      </a:pPr>
                      <a:r>
                        <a:rPr lang="en-US" sz="1500" u="none" strike="noStrike" cap="none" dirty="0">
                          <a:sym typeface="Trebuchet MS"/>
                        </a:rPr>
                        <a:t>Once per fiscal year</a:t>
                      </a: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3">
                  <a:txBody>
                    <a:bodyPr/>
                    <a:lstStyle/>
                    <a:p>
                      <a:pPr marL="0" marR="0" lvl="0" indent="0" algn="ctr" rtl="0">
                        <a:spcBef>
                          <a:spcPts val="0"/>
                        </a:spcBef>
                        <a:spcAft>
                          <a:spcPts val="0"/>
                        </a:spcAft>
                        <a:buNone/>
                      </a:pPr>
                      <a:r>
                        <a:rPr lang="en-US" sz="1500" i="0" dirty="0">
                          <a:latin typeface="+mn-lt"/>
                        </a:rPr>
                        <a:t>For more information, refer to this </a:t>
                      </a:r>
                      <a:r>
                        <a:rPr lang="en-US" sz="1500" i="0" dirty="0">
                          <a:latin typeface="+mn-lt"/>
                          <a:hlinkClick r:id="rId3"/>
                        </a:rPr>
                        <a:t>online Wellness Program manual</a:t>
                      </a:r>
                      <a:r>
                        <a:rPr lang="en-US" sz="1500" i="0" dirty="0">
                          <a:latin typeface="+mn-lt"/>
                        </a:rPr>
                        <a:t>.</a:t>
                      </a:r>
                      <a:endParaRPr sz="1500" i="0" dirty="0">
                        <a:latin typeface="+mn-lt"/>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502873">
                <a:tc>
                  <a:txBody>
                    <a:bodyPr/>
                    <a:lstStyle/>
                    <a:p>
                      <a:pPr marL="0" marR="0" lvl="0" indent="0" algn="l" rtl="0">
                        <a:spcBef>
                          <a:spcPts val="0"/>
                        </a:spcBef>
                        <a:spcAft>
                          <a:spcPts val="0"/>
                        </a:spcAft>
                        <a:buNone/>
                      </a:pPr>
                      <a:r>
                        <a:rPr lang="en-US" sz="1500" u="none" strike="noStrike" cap="none" dirty="0">
                          <a:sym typeface="Trebuchet MS"/>
                        </a:rPr>
                        <a:t>Biometric Screening (1 point)</a:t>
                      </a: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rtl="0">
                        <a:spcBef>
                          <a:spcPts val="0"/>
                        </a:spcBef>
                        <a:spcAft>
                          <a:spcPts val="0"/>
                        </a:spcAft>
                        <a:buFont typeface="Arial" panose="020B0604020202020204" pitchFamily="34" charset="0"/>
                        <a:buNone/>
                      </a:pPr>
                      <a:r>
                        <a:rPr lang="en-US" sz="1500" u="none" strike="noStrike" cap="none" dirty="0">
                          <a:sym typeface="Trebuchet MS"/>
                        </a:rPr>
                        <a:t>Once per fiscal year</a:t>
                      </a: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marL="0" marR="0" lvl="0" indent="0" algn="ctr" rtl="0">
                        <a:spcBef>
                          <a:spcPts val="0"/>
                        </a:spcBef>
                        <a:spcAft>
                          <a:spcPts val="0"/>
                        </a:spcAft>
                        <a:buNone/>
                      </a:pPr>
                      <a:endParaRPr sz="1400" i="1" dirty="0"/>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54859474"/>
                  </a:ext>
                </a:extLst>
              </a:tr>
              <a:tr h="502873">
                <a:tc>
                  <a:txBody>
                    <a:bodyPr/>
                    <a:lstStyle/>
                    <a:p>
                      <a:pPr marL="0" marR="0" lvl="0" indent="0" algn="l" rtl="0">
                        <a:spcBef>
                          <a:spcPts val="0"/>
                        </a:spcBef>
                        <a:spcAft>
                          <a:spcPts val="0"/>
                        </a:spcAft>
                        <a:buNone/>
                      </a:pPr>
                      <a:r>
                        <a:rPr lang="en-US" sz="1500" u="none" strike="noStrike" cap="none" dirty="0">
                          <a:sym typeface="Trebuchet MS"/>
                        </a:rPr>
                        <a:t>Additional activities for a total of 5 points</a:t>
                      </a: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rtl="0">
                        <a:spcBef>
                          <a:spcPts val="0"/>
                        </a:spcBef>
                        <a:spcAft>
                          <a:spcPts val="0"/>
                        </a:spcAft>
                        <a:buFont typeface="Arial" panose="020B0604020202020204" pitchFamily="34" charset="0"/>
                        <a:buNone/>
                      </a:pPr>
                      <a:r>
                        <a:rPr lang="en-US" sz="1500" u="none" strike="noStrike" cap="none" dirty="0">
                          <a:sym typeface="Trebuchet MS"/>
                        </a:rPr>
                        <a:t>Throughout fiscal year</a:t>
                      </a: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marL="0" marR="0" lvl="0" indent="0" algn="ctr" rtl="0">
                        <a:spcBef>
                          <a:spcPts val="0"/>
                        </a:spcBef>
                        <a:spcAft>
                          <a:spcPts val="0"/>
                        </a:spcAft>
                        <a:buNone/>
                      </a:pPr>
                      <a:endParaRPr sz="1400" i="1" dirty="0"/>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49878505"/>
                  </a:ext>
                </a:extLst>
              </a:tr>
            </a:tbl>
          </a:graphicData>
        </a:graphic>
      </p:graphicFrame>
      <p:sp>
        <p:nvSpPr>
          <p:cNvPr id="7" name="Rectangle 6">
            <a:extLst>
              <a:ext uri="{FF2B5EF4-FFF2-40B4-BE49-F238E27FC236}">
                <a16:creationId xmlns:a16="http://schemas.microsoft.com/office/drawing/2014/main" id="{5A2148C7-4242-412E-BC0F-B290D85A9D4A}"/>
              </a:ext>
            </a:extLst>
          </p:cNvPr>
          <p:cNvSpPr/>
          <p:nvPr/>
        </p:nvSpPr>
        <p:spPr>
          <a:xfrm>
            <a:off x="566928" y="6096452"/>
            <a:ext cx="8010143" cy="369332"/>
          </a:xfrm>
          <a:prstGeom prst="rect">
            <a:avLst/>
          </a:prstGeom>
        </p:spPr>
        <p:txBody>
          <a:bodyPr wrap="square">
            <a:spAutoFit/>
          </a:bodyPr>
          <a:lstStyle/>
          <a:p>
            <a:pPr algn="ctr"/>
            <a:r>
              <a:rPr lang="en-US" i="1" dirty="0"/>
              <a:t>Review all Health benefits on our </a:t>
            </a:r>
            <a:r>
              <a:rPr lang="en-US" i="1" dirty="0">
                <a:hlinkClick r:id="rId4"/>
              </a:rPr>
              <a:t>UA Benefits Health webpage</a:t>
            </a:r>
            <a:r>
              <a:rPr lang="en-US" i="1" dirty="0"/>
              <a:t>.</a:t>
            </a:r>
          </a:p>
        </p:txBody>
      </p:sp>
    </p:spTree>
    <p:extLst>
      <p:ext uri="{BB962C8B-B14F-4D97-AF65-F5344CB8AC3E}">
        <p14:creationId xmlns:p14="http://schemas.microsoft.com/office/powerpoint/2010/main" val="38788137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
          <p:cNvSpPr txBox="1">
            <a:spLocks noGrp="1"/>
          </p:cNvSpPr>
          <p:nvPr>
            <p:ph type="title" idx="4294967295"/>
          </p:nvPr>
        </p:nvSpPr>
        <p:spPr>
          <a:xfrm>
            <a:off x="457202" y="694240"/>
            <a:ext cx="8229599" cy="731837"/>
          </a:xfrm>
          <a:prstGeom prst="rect">
            <a:avLst/>
          </a:prstGeom>
          <a:noFill/>
          <a:ln>
            <a:noFill/>
          </a:ln>
        </p:spPr>
        <p:txBody>
          <a:bodyPr spcFirstLastPara="1" vert="horz" wrap="square" lIns="91425" tIns="45700" rIns="91425" bIns="45700" rtlCol="0" anchor="t" anchorCtr="0">
            <a:noAutofit/>
          </a:bodyPr>
          <a:lstStyle/>
          <a:p>
            <a:pPr algn="ctr">
              <a:lnSpc>
                <a:spcPct val="100000"/>
              </a:lnSpc>
              <a:spcBef>
                <a:spcPts val="0"/>
              </a:spcBef>
              <a:buClr>
                <a:schemeClr val="lt1"/>
              </a:buClr>
              <a:buSzPts val="3600"/>
            </a:pPr>
            <a:r>
              <a:rPr lang="en-US" sz="3600" dirty="0">
                <a:ln w="0"/>
                <a:solidFill>
                  <a:schemeClr val="tx1"/>
                </a:solidFill>
                <a:effectLst>
                  <a:outerShdw blurRad="38100" dist="19050" dir="2700000" algn="tl" rotWithShape="0">
                    <a:schemeClr val="dk1">
                      <a:alpha val="40000"/>
                    </a:schemeClr>
                  </a:outerShdw>
                </a:effectLst>
              </a:rPr>
              <a:t>Health – Additional Benefits</a:t>
            </a:r>
          </a:p>
        </p:txBody>
      </p:sp>
      <p:sp>
        <p:nvSpPr>
          <p:cNvPr id="98" name="Google Shape;98;p1"/>
          <p:cNvSpPr txBox="1"/>
          <p:nvPr/>
        </p:nvSpPr>
        <p:spPr>
          <a:xfrm>
            <a:off x="2159002" y="2048933"/>
            <a:ext cx="184731" cy="369332"/>
          </a:xfrm>
          <a:prstGeom prst="rect">
            <a:avLst/>
          </a:prstGeom>
          <a:noFill/>
          <a:ln>
            <a:noFill/>
          </a:ln>
        </p:spPr>
        <p:txBody>
          <a:bodyPr spcFirstLastPara="1" wrap="square" lIns="91425" tIns="45700" rIns="91425" bIns="45700" anchor="t" anchorCtr="0">
            <a:spAutoFit/>
          </a:bodyPr>
          <a:lstStyle/>
          <a:p>
            <a:endParaRPr dirty="0">
              <a:solidFill>
                <a:schemeClr val="dk1"/>
              </a:solidFill>
              <a:latin typeface="Calibri"/>
              <a:ea typeface="Calibri"/>
              <a:cs typeface="Calibri"/>
              <a:sym typeface="Calibri"/>
            </a:endParaRPr>
          </a:p>
        </p:txBody>
      </p:sp>
      <p:sp>
        <p:nvSpPr>
          <p:cNvPr id="4" name="TextBox 3">
            <a:extLst>
              <a:ext uri="{FF2B5EF4-FFF2-40B4-BE49-F238E27FC236}">
                <a16:creationId xmlns:a16="http://schemas.microsoft.com/office/drawing/2014/main" id="{C04D65CC-8582-495E-B1E1-2C17C5A56211}"/>
              </a:ext>
            </a:extLst>
          </p:cNvPr>
          <p:cNvSpPr txBox="1"/>
          <p:nvPr/>
        </p:nvSpPr>
        <p:spPr>
          <a:xfrm>
            <a:off x="701800" y="1683772"/>
            <a:ext cx="7740397" cy="3477875"/>
          </a:xfrm>
          <a:prstGeom prst="rect">
            <a:avLst/>
          </a:prstGeom>
          <a:noFill/>
        </p:spPr>
        <p:txBody>
          <a:bodyPr wrap="square" rtlCol="0">
            <a:spAutoFit/>
          </a:bodyPr>
          <a:lstStyle/>
          <a:p>
            <a:pPr marL="342900" indent="-342900">
              <a:buFont typeface="Arial" panose="020B0604020202020204" pitchFamily="34" charset="0"/>
              <a:buChar char="•"/>
            </a:pPr>
            <a:r>
              <a:rPr lang="en-US" sz="2000" dirty="0"/>
              <a:t>Video chat with a doctor through </a:t>
            </a:r>
            <a:r>
              <a:rPr lang="en-US" sz="2000" dirty="0">
                <a:hlinkClick r:id="rId3"/>
              </a:rPr>
              <a:t>Doctor on Demand online</a:t>
            </a:r>
            <a:endParaRPr lang="en-US" sz="2000" dirty="0"/>
          </a:p>
          <a:p>
            <a:pPr marL="342900" indent="-342900">
              <a:buFont typeface="Arial" panose="020B0604020202020204" pitchFamily="34" charset="0"/>
              <a:buChar char="•"/>
            </a:pPr>
            <a:r>
              <a:rPr lang="en-US" sz="2000" dirty="0"/>
              <a:t>Speak to a registered nurse through the free 24/7 NurseLine (phone number on the back of your member ID)</a:t>
            </a:r>
          </a:p>
          <a:p>
            <a:pPr marL="342900" indent="-342900">
              <a:buFont typeface="Arial" panose="020B0604020202020204" pitchFamily="34" charset="0"/>
              <a:buChar char="•"/>
            </a:pPr>
            <a:r>
              <a:rPr lang="en-US" sz="2000" dirty="0"/>
              <a:t>Mental health care with Doctor on Demand and </a:t>
            </a:r>
            <a:r>
              <a:rPr lang="en-US" sz="2000" dirty="0">
                <a:hlinkClick r:id="rId4"/>
              </a:rPr>
              <a:t>TalkSpace online</a:t>
            </a:r>
            <a:endParaRPr lang="en-US" sz="2000" dirty="0"/>
          </a:p>
          <a:p>
            <a:pPr marL="342900" indent="-342900">
              <a:buFont typeface="Arial" panose="020B0604020202020204" pitchFamily="34" charset="0"/>
              <a:buChar char="•"/>
            </a:pPr>
            <a:r>
              <a:rPr lang="en-US" sz="2000" dirty="0"/>
              <a:t>Pediatric behavioral health with </a:t>
            </a:r>
            <a:r>
              <a:rPr lang="en-US" sz="2000" dirty="0">
                <a:hlinkClick r:id="rId5"/>
              </a:rPr>
              <a:t>BrightLine online</a:t>
            </a:r>
            <a:endParaRPr lang="en-US" sz="2000" dirty="0"/>
          </a:p>
          <a:p>
            <a:pPr marL="342900" indent="-342900">
              <a:buFont typeface="Arial" panose="020B0604020202020204" pitchFamily="34" charset="0"/>
              <a:buChar char="•"/>
            </a:pPr>
            <a:r>
              <a:rPr lang="en-US" sz="2000" dirty="0"/>
              <a:t>Substance use treatment with </a:t>
            </a:r>
            <a:r>
              <a:rPr lang="en-US" sz="2000" dirty="0">
                <a:hlinkClick r:id="rId6"/>
              </a:rPr>
              <a:t>Boulder Care online</a:t>
            </a:r>
            <a:r>
              <a:rPr lang="en-US" sz="2000" dirty="0"/>
              <a:t> or </a:t>
            </a:r>
            <a:r>
              <a:rPr lang="en-US" sz="2000" dirty="0">
                <a:hlinkClick r:id="rId7"/>
              </a:rPr>
              <a:t>Workit Health online</a:t>
            </a:r>
            <a:endParaRPr lang="en-US" sz="2000" dirty="0"/>
          </a:p>
          <a:p>
            <a:pPr marL="342900" indent="-342900">
              <a:buFont typeface="Arial" panose="020B0604020202020204" pitchFamily="34" charset="0"/>
              <a:buChar char="•"/>
            </a:pPr>
            <a:r>
              <a:rPr lang="en-US" sz="2000" dirty="0"/>
              <a:t>Diabetes &amp; hypertension prevention &amp; management through </a:t>
            </a:r>
            <a:r>
              <a:rPr lang="en-US" sz="2000" dirty="0">
                <a:hlinkClick r:id="rId8"/>
              </a:rPr>
              <a:t>Livongo online</a:t>
            </a:r>
            <a:endParaRPr lang="en-US" sz="2000" dirty="0"/>
          </a:p>
          <a:p>
            <a:pPr marL="342900" indent="-342900">
              <a:buFont typeface="Arial" panose="020B0604020202020204" pitchFamily="34" charset="0"/>
              <a:buChar char="•"/>
            </a:pPr>
            <a:r>
              <a:rPr lang="en-US" sz="2000" dirty="0"/>
              <a:t>Pregnancy &amp; newborn care support through BestBeginnings</a:t>
            </a:r>
          </a:p>
          <a:p>
            <a:pPr marL="342900" indent="-342900">
              <a:buFont typeface="Arial" panose="020B0604020202020204" pitchFamily="34" charset="0"/>
              <a:buChar char="•"/>
            </a:pPr>
            <a:r>
              <a:rPr lang="en-US" sz="2000" dirty="0"/>
              <a:t>Specialty medication coupons through SaveonSP</a:t>
            </a:r>
          </a:p>
        </p:txBody>
      </p:sp>
      <p:sp>
        <p:nvSpPr>
          <p:cNvPr id="5" name="Rectangle 4">
            <a:extLst>
              <a:ext uri="{FF2B5EF4-FFF2-40B4-BE49-F238E27FC236}">
                <a16:creationId xmlns:a16="http://schemas.microsoft.com/office/drawing/2014/main" id="{36C71478-5A94-4BF4-8D79-C0DF280F13C1}"/>
              </a:ext>
            </a:extLst>
          </p:cNvPr>
          <p:cNvSpPr/>
          <p:nvPr/>
        </p:nvSpPr>
        <p:spPr>
          <a:xfrm>
            <a:off x="566928" y="6096452"/>
            <a:ext cx="8010143" cy="369332"/>
          </a:xfrm>
          <a:prstGeom prst="rect">
            <a:avLst/>
          </a:prstGeom>
        </p:spPr>
        <p:txBody>
          <a:bodyPr wrap="square">
            <a:spAutoFit/>
          </a:bodyPr>
          <a:lstStyle/>
          <a:p>
            <a:pPr algn="ctr"/>
            <a:r>
              <a:rPr lang="en-US" i="1" dirty="0"/>
              <a:t>Review all Health benefits on our </a:t>
            </a:r>
            <a:r>
              <a:rPr lang="en-US" i="1" dirty="0">
                <a:hlinkClick r:id="rId9"/>
              </a:rPr>
              <a:t>UA Benefits Health webpage</a:t>
            </a:r>
            <a:r>
              <a:rPr lang="en-US" i="1" dirty="0"/>
              <a:t>.</a:t>
            </a:r>
          </a:p>
        </p:txBody>
      </p:sp>
    </p:spTree>
    <p:extLst>
      <p:ext uri="{BB962C8B-B14F-4D97-AF65-F5344CB8AC3E}">
        <p14:creationId xmlns:p14="http://schemas.microsoft.com/office/powerpoint/2010/main" val="9516371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
          <p:cNvSpPr txBox="1">
            <a:spLocks noGrp="1"/>
          </p:cNvSpPr>
          <p:nvPr>
            <p:ph type="title"/>
          </p:nvPr>
        </p:nvSpPr>
        <p:spPr>
          <a:xfrm>
            <a:off x="628650" y="671841"/>
            <a:ext cx="7886700" cy="679232"/>
          </a:xfrm>
          <a:prstGeom prst="rect">
            <a:avLst/>
          </a:prstGeom>
          <a:noFill/>
          <a:ln>
            <a:noFill/>
          </a:ln>
        </p:spPr>
        <p:txBody>
          <a:bodyPr spcFirstLastPara="1" vert="horz" wrap="square" lIns="68569" tIns="34275" rIns="68569" bIns="34275" rtlCol="0" anchor="t" anchorCtr="0">
            <a:noAutofit/>
          </a:bodyPr>
          <a:lstStyle/>
          <a:p>
            <a:pPr algn="ctr">
              <a:lnSpc>
                <a:spcPct val="100000"/>
              </a:lnSpc>
              <a:spcBef>
                <a:spcPts val="0"/>
              </a:spcBef>
              <a:buClr>
                <a:schemeClr val="lt1"/>
              </a:buClr>
              <a:buSzPts val="3600"/>
            </a:pPr>
            <a:r>
              <a:rPr lang="en-US" sz="3600" dirty="0">
                <a:ln w="0"/>
                <a:solidFill>
                  <a:schemeClr val="tx1"/>
                </a:solidFill>
                <a:effectLst>
                  <a:outerShdw blurRad="38100" dist="19050" dir="2700000" algn="tl" rotWithShape="0">
                    <a:schemeClr val="dk1">
                      <a:alpha val="40000"/>
                    </a:schemeClr>
                  </a:outerShdw>
                </a:effectLst>
              </a:rPr>
              <a:t>Voluntary Benefits</a:t>
            </a:r>
            <a:endParaRPr sz="2000" dirty="0">
              <a:ln w="0"/>
              <a:solidFill>
                <a:schemeClr val="tx1"/>
              </a:solidFill>
              <a:effectLst>
                <a:outerShdw blurRad="38100" dist="19050" dir="2700000" algn="tl" rotWithShape="0">
                  <a:schemeClr val="dk1">
                    <a:alpha val="40000"/>
                  </a:schemeClr>
                </a:outerShdw>
              </a:effectLst>
            </a:endParaRPr>
          </a:p>
        </p:txBody>
      </p:sp>
      <p:sp>
        <p:nvSpPr>
          <p:cNvPr id="2" name="Content Placeholder 1">
            <a:extLst>
              <a:ext uri="{FF2B5EF4-FFF2-40B4-BE49-F238E27FC236}">
                <a16:creationId xmlns:a16="http://schemas.microsoft.com/office/drawing/2014/main" id="{9486CBFA-8E6F-4CF5-B15D-6C9318711304}"/>
              </a:ext>
            </a:extLst>
          </p:cNvPr>
          <p:cNvSpPr>
            <a:spLocks noGrp="1"/>
          </p:cNvSpPr>
          <p:nvPr>
            <p:ph sz="half" idx="1"/>
          </p:nvPr>
        </p:nvSpPr>
        <p:spPr>
          <a:xfrm>
            <a:off x="628650" y="1690689"/>
            <a:ext cx="7886700" cy="4155854"/>
          </a:xfrm>
        </p:spPr>
        <p:txBody>
          <a:bodyPr>
            <a:noAutofit/>
          </a:bodyPr>
          <a:lstStyle/>
          <a:p>
            <a:pPr marL="0" indent="0">
              <a:lnSpc>
                <a:spcPct val="100000"/>
              </a:lnSpc>
              <a:buNone/>
            </a:pPr>
            <a:r>
              <a:rPr lang="en-US" sz="2000" dirty="0">
                <a:solidFill>
                  <a:schemeClr val="tx1"/>
                </a:solidFill>
              </a:rPr>
              <a:t>Benefit Enhancement Program offered through Corestream:</a:t>
            </a:r>
          </a:p>
          <a:p>
            <a:pPr lvl="1">
              <a:lnSpc>
                <a:spcPct val="100000"/>
              </a:lnSpc>
            </a:pPr>
            <a:r>
              <a:rPr lang="en-US" dirty="0">
                <a:solidFill>
                  <a:schemeClr val="tx1"/>
                </a:solidFill>
              </a:rPr>
              <a:t>Hartford – accident coverage, critical illness coverage, and hospital indemnity insurance</a:t>
            </a:r>
          </a:p>
          <a:p>
            <a:pPr lvl="1">
              <a:lnSpc>
                <a:spcPct val="100000"/>
              </a:lnSpc>
            </a:pPr>
            <a:r>
              <a:rPr lang="en-US" dirty="0">
                <a:solidFill>
                  <a:schemeClr val="tx1"/>
                </a:solidFill>
              </a:rPr>
              <a:t>Allstate – identity theft protection</a:t>
            </a:r>
          </a:p>
          <a:p>
            <a:pPr lvl="1">
              <a:lnSpc>
                <a:spcPct val="100000"/>
              </a:lnSpc>
            </a:pPr>
            <a:r>
              <a:rPr lang="en-US" dirty="0">
                <a:solidFill>
                  <a:schemeClr val="tx1"/>
                </a:solidFill>
              </a:rPr>
              <a:t>LegalShield – prepaid legal services</a:t>
            </a:r>
          </a:p>
          <a:p>
            <a:pPr lvl="1">
              <a:lnSpc>
                <a:spcPct val="100000"/>
              </a:lnSpc>
            </a:pPr>
            <a:r>
              <a:rPr lang="en-US" dirty="0">
                <a:solidFill>
                  <a:schemeClr val="tx1"/>
                </a:solidFill>
              </a:rPr>
              <a:t>ASPCA – pet insurance</a:t>
            </a:r>
          </a:p>
        </p:txBody>
      </p:sp>
      <p:sp>
        <p:nvSpPr>
          <p:cNvPr id="98" name="Google Shape;98;p1"/>
          <p:cNvSpPr txBox="1"/>
          <p:nvPr/>
        </p:nvSpPr>
        <p:spPr>
          <a:xfrm>
            <a:off x="2762254" y="2393950"/>
            <a:ext cx="138548" cy="276969"/>
          </a:xfrm>
          <a:prstGeom prst="rect">
            <a:avLst/>
          </a:prstGeom>
          <a:noFill/>
          <a:ln>
            <a:noFill/>
          </a:ln>
        </p:spPr>
        <p:txBody>
          <a:bodyPr spcFirstLastPara="1" wrap="square" lIns="68569" tIns="34275" rIns="68569" bIns="34275" anchor="t" anchorCtr="0">
            <a:spAutoFit/>
          </a:bodyPr>
          <a:lstStyle/>
          <a:p>
            <a:pPr defTabSz="342900"/>
            <a:endParaRPr sz="1350" dirty="0">
              <a:latin typeface="Calibri"/>
              <a:ea typeface="Calibri"/>
              <a:cs typeface="Calibri"/>
              <a:sym typeface="Calibri"/>
            </a:endParaRPr>
          </a:p>
        </p:txBody>
      </p:sp>
      <p:sp>
        <p:nvSpPr>
          <p:cNvPr id="7" name="Rectangle 6">
            <a:extLst>
              <a:ext uri="{FF2B5EF4-FFF2-40B4-BE49-F238E27FC236}">
                <a16:creationId xmlns:a16="http://schemas.microsoft.com/office/drawing/2014/main" id="{1E4D482C-FB36-4DB1-8BEB-F5FE3CCC7A5D}"/>
              </a:ext>
            </a:extLst>
          </p:cNvPr>
          <p:cNvSpPr/>
          <p:nvPr/>
        </p:nvSpPr>
        <p:spPr>
          <a:xfrm>
            <a:off x="566928" y="6180472"/>
            <a:ext cx="8010143" cy="369332"/>
          </a:xfrm>
          <a:prstGeom prst="rect">
            <a:avLst/>
          </a:prstGeom>
        </p:spPr>
        <p:txBody>
          <a:bodyPr wrap="square">
            <a:spAutoFit/>
          </a:bodyPr>
          <a:lstStyle/>
          <a:p>
            <a:pPr algn="ctr"/>
            <a:r>
              <a:rPr lang="en-US" i="1" dirty="0"/>
              <a:t>Review all Health benefits on our </a:t>
            </a:r>
            <a:r>
              <a:rPr lang="en-US" i="1" dirty="0">
                <a:hlinkClick r:id="rId3"/>
              </a:rPr>
              <a:t>UA Benefits Health webpage</a:t>
            </a:r>
            <a:r>
              <a:rPr lang="en-US" i="1" dirty="0"/>
              <a:t>.</a:t>
            </a:r>
          </a:p>
        </p:txBody>
      </p:sp>
    </p:spTree>
    <p:extLst>
      <p:ext uri="{BB962C8B-B14F-4D97-AF65-F5344CB8AC3E}">
        <p14:creationId xmlns:p14="http://schemas.microsoft.com/office/powerpoint/2010/main" val="21333413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
          <p:cNvSpPr txBox="1">
            <a:spLocks noGrp="1"/>
          </p:cNvSpPr>
          <p:nvPr>
            <p:ph type="title" idx="4294967295"/>
          </p:nvPr>
        </p:nvSpPr>
        <p:spPr>
          <a:xfrm>
            <a:off x="854204" y="761548"/>
            <a:ext cx="7435590" cy="731837"/>
          </a:xfrm>
          <a:prstGeom prst="rect">
            <a:avLst/>
          </a:prstGeom>
          <a:noFill/>
          <a:ln>
            <a:noFill/>
          </a:ln>
        </p:spPr>
        <p:txBody>
          <a:bodyPr spcFirstLastPara="1" vert="horz" wrap="square" lIns="91425" tIns="45700" rIns="91425" bIns="45700" rtlCol="0" anchor="t" anchorCtr="0">
            <a:noAutofit/>
          </a:bodyPr>
          <a:lstStyle/>
          <a:p>
            <a:pPr algn="ctr">
              <a:lnSpc>
                <a:spcPct val="100000"/>
              </a:lnSpc>
              <a:spcBef>
                <a:spcPts val="0"/>
              </a:spcBef>
              <a:buClr>
                <a:schemeClr val="lt1"/>
              </a:buClr>
              <a:buSzPts val="3600"/>
            </a:pPr>
            <a:r>
              <a:rPr lang="en-US" dirty="0">
                <a:ln w="0"/>
                <a:solidFill>
                  <a:schemeClr val="tx1"/>
                </a:solidFill>
                <a:effectLst>
                  <a:outerShdw blurRad="38100" dist="19050" dir="2700000" algn="tl" rotWithShape="0">
                    <a:schemeClr val="dk1">
                      <a:alpha val="40000"/>
                    </a:schemeClr>
                  </a:outerShdw>
                </a:effectLst>
              </a:rPr>
              <a:t>About UA HR – What We Do</a:t>
            </a:r>
            <a:endParaRPr sz="3600" dirty="0">
              <a:ln w="0"/>
              <a:solidFill>
                <a:schemeClr val="tx1"/>
              </a:solidFill>
              <a:effectLst>
                <a:outerShdw blurRad="38100" dist="19050" dir="2700000" algn="tl" rotWithShape="0">
                  <a:schemeClr val="dk1">
                    <a:alpha val="40000"/>
                  </a:schemeClr>
                </a:outerShdw>
              </a:effectLst>
            </a:endParaRPr>
          </a:p>
        </p:txBody>
      </p:sp>
      <p:sp>
        <p:nvSpPr>
          <p:cNvPr id="98" name="Google Shape;98;p1"/>
          <p:cNvSpPr txBox="1"/>
          <p:nvPr/>
        </p:nvSpPr>
        <p:spPr>
          <a:xfrm>
            <a:off x="2159002" y="2048933"/>
            <a:ext cx="184731" cy="369332"/>
          </a:xfrm>
          <a:prstGeom prst="rect">
            <a:avLst/>
          </a:prstGeom>
          <a:noFill/>
          <a:ln>
            <a:noFill/>
          </a:ln>
        </p:spPr>
        <p:txBody>
          <a:bodyPr spcFirstLastPara="1" wrap="square" lIns="91425" tIns="45700" rIns="91425" bIns="45700" anchor="t" anchorCtr="0">
            <a:spAutoFit/>
          </a:bodyPr>
          <a:lstStyle/>
          <a:p>
            <a:endParaRPr dirty="0">
              <a:solidFill>
                <a:schemeClr val="dk1"/>
              </a:solidFill>
              <a:latin typeface="Calibri"/>
              <a:ea typeface="Calibri"/>
              <a:cs typeface="Calibri"/>
              <a:sym typeface="Calibri"/>
            </a:endParaRPr>
          </a:p>
        </p:txBody>
      </p:sp>
      <p:sp>
        <p:nvSpPr>
          <p:cNvPr id="3" name="TextBox 2">
            <a:extLst>
              <a:ext uri="{FF2B5EF4-FFF2-40B4-BE49-F238E27FC236}">
                <a16:creationId xmlns:a16="http://schemas.microsoft.com/office/drawing/2014/main" id="{730B6F2B-4A97-48D0-BD21-4B216972C8E5}"/>
              </a:ext>
            </a:extLst>
          </p:cNvPr>
          <p:cNvSpPr txBox="1"/>
          <p:nvPr/>
        </p:nvSpPr>
        <p:spPr>
          <a:xfrm>
            <a:off x="1700024" y="2048933"/>
            <a:ext cx="5743949" cy="1938992"/>
          </a:xfrm>
          <a:prstGeom prst="rect">
            <a:avLst/>
          </a:prstGeom>
          <a:noFill/>
        </p:spPr>
        <p:txBody>
          <a:bodyPr wrap="square" rtlCol="0">
            <a:spAutoFit/>
          </a:bodyPr>
          <a:lstStyle/>
          <a:p>
            <a:pPr marL="285750" indent="-285750">
              <a:buFont typeface="Arial" panose="020B0604020202020204" pitchFamily="34" charset="0"/>
              <a:buChar char="•"/>
            </a:pPr>
            <a:r>
              <a:rPr lang="en-US" sz="2000" dirty="0"/>
              <a:t>Recruitment</a:t>
            </a:r>
          </a:p>
          <a:p>
            <a:pPr marL="285750" indent="-285750">
              <a:buFont typeface="Arial" panose="020B0604020202020204" pitchFamily="34" charset="0"/>
              <a:buChar char="•"/>
            </a:pPr>
            <a:r>
              <a:rPr lang="en-US" sz="2000" dirty="0"/>
              <a:t>Employee classification &amp; compensation</a:t>
            </a:r>
          </a:p>
          <a:p>
            <a:pPr marL="285750" indent="-285750">
              <a:buFont typeface="Arial" panose="020B0604020202020204" pitchFamily="34" charset="0"/>
              <a:buChar char="•"/>
            </a:pPr>
            <a:r>
              <a:rPr lang="en-US" sz="2000" dirty="0"/>
              <a:t>Onboarding / offboarding</a:t>
            </a:r>
          </a:p>
          <a:p>
            <a:pPr marL="285750" indent="-285750">
              <a:buFont typeface="Arial" panose="020B0604020202020204" pitchFamily="34" charset="0"/>
              <a:buChar char="•"/>
            </a:pPr>
            <a:r>
              <a:rPr lang="en-US" sz="2000" dirty="0"/>
              <a:t>Benefits administration</a:t>
            </a:r>
          </a:p>
          <a:p>
            <a:pPr marL="285750" indent="-285750">
              <a:buFont typeface="Arial" panose="020B0604020202020204" pitchFamily="34" charset="0"/>
              <a:buChar char="•"/>
            </a:pPr>
            <a:r>
              <a:rPr lang="en-US" sz="2000" dirty="0"/>
              <a:t>Employee relations guidance</a:t>
            </a:r>
          </a:p>
          <a:p>
            <a:pPr marL="285750" indent="-285750">
              <a:buFont typeface="Arial" panose="020B0604020202020204" pitchFamily="34" charset="0"/>
              <a:buChar char="•"/>
            </a:pPr>
            <a:r>
              <a:rPr lang="en-US" sz="2000" dirty="0"/>
              <a:t>Training &amp; development</a:t>
            </a:r>
          </a:p>
        </p:txBody>
      </p:sp>
    </p:spTree>
    <p:extLst>
      <p:ext uri="{BB962C8B-B14F-4D97-AF65-F5344CB8AC3E}">
        <p14:creationId xmlns:p14="http://schemas.microsoft.com/office/powerpoint/2010/main" val="3768439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
          <p:cNvSpPr txBox="1">
            <a:spLocks noGrp="1"/>
          </p:cNvSpPr>
          <p:nvPr>
            <p:ph type="title" idx="4294967295"/>
          </p:nvPr>
        </p:nvSpPr>
        <p:spPr>
          <a:xfrm>
            <a:off x="637415" y="374676"/>
            <a:ext cx="7869165" cy="731837"/>
          </a:xfrm>
          <a:prstGeom prst="rect">
            <a:avLst/>
          </a:prstGeom>
          <a:noFill/>
          <a:ln>
            <a:noFill/>
          </a:ln>
        </p:spPr>
        <p:txBody>
          <a:bodyPr spcFirstLastPara="1" vert="horz" wrap="square" lIns="91425" tIns="45700" rIns="91425" bIns="45700" rtlCol="0" anchor="t" anchorCtr="0">
            <a:noAutofit/>
          </a:bodyPr>
          <a:lstStyle/>
          <a:p>
            <a:pPr algn="ctr">
              <a:lnSpc>
                <a:spcPct val="100000"/>
              </a:lnSpc>
              <a:spcBef>
                <a:spcPts val="0"/>
              </a:spcBef>
              <a:buClr>
                <a:schemeClr val="lt1"/>
              </a:buClr>
              <a:buSzPts val="3600"/>
            </a:pPr>
            <a:r>
              <a:rPr lang="en-US" sz="3600" dirty="0">
                <a:ln w="0"/>
                <a:solidFill>
                  <a:schemeClr val="tx1"/>
                </a:solidFill>
                <a:effectLst>
                  <a:outerShdw blurRad="38100" dist="19050" dir="2700000" algn="tl" rotWithShape="0">
                    <a:schemeClr val="dk1">
                      <a:alpha val="40000"/>
                    </a:schemeClr>
                  </a:outerShdw>
                </a:effectLst>
              </a:rPr>
              <a:t>Health – Contact Info &amp; Account Setup</a:t>
            </a:r>
          </a:p>
        </p:txBody>
      </p:sp>
      <p:graphicFrame>
        <p:nvGraphicFramePr>
          <p:cNvPr id="6" name="Google Shape;533;p59">
            <a:extLst>
              <a:ext uri="{FF2B5EF4-FFF2-40B4-BE49-F238E27FC236}">
                <a16:creationId xmlns:a16="http://schemas.microsoft.com/office/drawing/2014/main" id="{9493C58C-9443-4E1A-B81A-390E934DA096}"/>
              </a:ext>
            </a:extLst>
          </p:cNvPr>
          <p:cNvGraphicFramePr/>
          <p:nvPr>
            <p:extLst>
              <p:ext uri="{D42A27DB-BD31-4B8C-83A1-F6EECF244321}">
                <p14:modId xmlns:p14="http://schemas.microsoft.com/office/powerpoint/2010/main" val="2331140983"/>
              </p:ext>
            </p:extLst>
          </p:nvPr>
        </p:nvGraphicFramePr>
        <p:xfrm>
          <a:off x="292661" y="1628097"/>
          <a:ext cx="8558675" cy="4428350"/>
        </p:xfrm>
        <a:graphic>
          <a:graphicData uri="http://schemas.openxmlformats.org/drawingml/2006/table">
            <a:tbl>
              <a:tblPr firstRow="1" bandRow="1">
                <a:tableStyleId>{9D7B26C5-4107-4FEC-AEDC-1716B250A1EF}</a:tableStyleId>
              </a:tblPr>
              <a:tblGrid>
                <a:gridCol w="1275325">
                  <a:extLst>
                    <a:ext uri="{9D8B030D-6E8A-4147-A177-3AD203B41FA5}">
                      <a16:colId xmlns:a16="http://schemas.microsoft.com/office/drawing/2014/main" val="20000"/>
                    </a:ext>
                  </a:extLst>
                </a:gridCol>
                <a:gridCol w="2560325">
                  <a:extLst>
                    <a:ext uri="{9D8B030D-6E8A-4147-A177-3AD203B41FA5}">
                      <a16:colId xmlns:a16="http://schemas.microsoft.com/office/drawing/2014/main" val="20001"/>
                    </a:ext>
                  </a:extLst>
                </a:gridCol>
                <a:gridCol w="2104300">
                  <a:extLst>
                    <a:ext uri="{9D8B030D-6E8A-4147-A177-3AD203B41FA5}">
                      <a16:colId xmlns:a16="http://schemas.microsoft.com/office/drawing/2014/main" val="20002"/>
                    </a:ext>
                  </a:extLst>
                </a:gridCol>
                <a:gridCol w="2618725">
                  <a:extLst>
                    <a:ext uri="{9D8B030D-6E8A-4147-A177-3AD203B41FA5}">
                      <a16:colId xmlns:a16="http://schemas.microsoft.com/office/drawing/2014/main" val="20003"/>
                    </a:ext>
                  </a:extLst>
                </a:gridCol>
              </a:tblGrid>
              <a:tr h="855625">
                <a:tc>
                  <a:txBody>
                    <a:bodyPr/>
                    <a:lstStyle/>
                    <a:p>
                      <a:pPr marL="0" marR="0" lvl="0" indent="0" algn="ctr" rtl="0">
                        <a:lnSpc>
                          <a:spcPct val="100000"/>
                        </a:lnSpc>
                        <a:spcBef>
                          <a:spcPts val="0"/>
                        </a:spcBef>
                        <a:spcAft>
                          <a:spcPts val="0"/>
                        </a:spcAft>
                        <a:buClr>
                          <a:schemeClr val="dk1"/>
                        </a:buClr>
                        <a:buSzPts val="350"/>
                        <a:buFont typeface="Noto Sans Symbols"/>
                        <a:buNone/>
                      </a:pPr>
                      <a:r>
                        <a:rPr lang="en-US" sz="2400" u="none" strike="noStrike" cap="none" dirty="0">
                          <a:sym typeface="Arial"/>
                        </a:rPr>
                        <a:t>Benefit</a:t>
                      </a:r>
                      <a:endParaRPr sz="1600" b="1" u="none" strike="noStrike" cap="none" dirty="0">
                        <a:solidFill>
                          <a:schemeClr val="dk1"/>
                        </a:solidFill>
                        <a:latin typeface="+mj-lt"/>
                        <a:ea typeface="Arial"/>
                        <a:cs typeface="Arial"/>
                        <a:sym typeface="Arial"/>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350"/>
                        <a:buFont typeface="Noto Sans Symbols"/>
                        <a:buNone/>
                      </a:pPr>
                      <a:r>
                        <a:rPr lang="en-US" sz="2400" u="none" strike="noStrike" cap="none" dirty="0">
                          <a:sym typeface="Arial"/>
                        </a:rPr>
                        <a:t>Contact Info</a:t>
                      </a:r>
                      <a:endParaRPr sz="2400" b="1" i="0" u="none" strike="noStrike" cap="none" dirty="0">
                        <a:solidFill>
                          <a:schemeClr val="lt1"/>
                        </a:solidFill>
                        <a:latin typeface="+mj-lt"/>
                        <a:ea typeface="Arial"/>
                        <a:cs typeface="Arial"/>
                        <a:sym typeface="Arial"/>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350"/>
                        <a:buFont typeface="Noto Sans Symbols"/>
                        <a:buNone/>
                      </a:pPr>
                      <a:r>
                        <a:rPr lang="en-US" sz="2400" u="none" strike="noStrike" cap="none" dirty="0">
                          <a:sym typeface="Arial"/>
                        </a:rPr>
                        <a:t>Account Setup</a:t>
                      </a:r>
                      <a:endParaRPr sz="2400" dirty="0">
                        <a:latin typeface="+mj-lt"/>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350"/>
                        <a:buFont typeface="Noto Sans Symbols"/>
                        <a:buNone/>
                      </a:pPr>
                      <a:r>
                        <a:rPr lang="en-US" sz="2400" u="none" strike="noStrike" cap="none" dirty="0">
                          <a:sym typeface="Arial"/>
                        </a:rPr>
                        <a:t>Cards Issued</a:t>
                      </a:r>
                      <a:endParaRPr sz="2400" b="1" i="0" u="none" strike="noStrike" cap="none" dirty="0">
                        <a:solidFill>
                          <a:schemeClr val="lt1"/>
                        </a:solidFill>
                        <a:latin typeface="+mj-lt"/>
                        <a:ea typeface="Arial"/>
                        <a:cs typeface="Arial"/>
                        <a:sym typeface="Arial"/>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855625">
                <a:tc>
                  <a:txBody>
                    <a:bodyPr/>
                    <a:lstStyle/>
                    <a:p>
                      <a:pPr marL="0" marR="0" lvl="0" indent="0" algn="ctr" rtl="0">
                        <a:lnSpc>
                          <a:spcPct val="100000"/>
                        </a:lnSpc>
                        <a:spcBef>
                          <a:spcPts val="0"/>
                        </a:spcBef>
                        <a:spcAft>
                          <a:spcPts val="0"/>
                        </a:spcAft>
                        <a:buClr>
                          <a:schemeClr val="dk1"/>
                        </a:buClr>
                        <a:buSzPts val="350"/>
                        <a:buFont typeface="Noto Sans Symbols"/>
                        <a:buNone/>
                      </a:pPr>
                      <a:r>
                        <a:rPr lang="en-US" sz="1500" u="none" strike="noStrike" cap="none" dirty="0">
                          <a:sym typeface="Arial"/>
                        </a:rPr>
                        <a:t>Medical</a:t>
                      </a:r>
                      <a:endParaRPr sz="1500" u="none" strike="noStrike" cap="none" dirty="0">
                        <a:solidFill>
                          <a:schemeClr val="dk1"/>
                        </a:solidFill>
                        <a:latin typeface="+mj-lt"/>
                        <a:ea typeface="Arial"/>
                        <a:cs typeface="Arial"/>
                        <a:sym typeface="Arial"/>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lvl="0" indent="0" algn="l" rtl="0">
                        <a:lnSpc>
                          <a:spcPct val="100000"/>
                        </a:lnSpc>
                        <a:spcBef>
                          <a:spcPts val="0"/>
                        </a:spcBef>
                        <a:spcAft>
                          <a:spcPts val="0"/>
                        </a:spcAft>
                        <a:buClr>
                          <a:schemeClr val="dk1"/>
                        </a:buClr>
                        <a:buSzPts val="350"/>
                        <a:buFont typeface="Noto Sans Symbols"/>
                        <a:buNone/>
                      </a:pPr>
                      <a:r>
                        <a:rPr lang="en-US" sz="1500" u="none" strike="noStrike" cap="none" dirty="0">
                          <a:sym typeface="Arial"/>
                        </a:rPr>
                        <a:t>Premera Blue Cross of Washington &amp; Alaska</a:t>
                      </a:r>
                      <a:endParaRPr sz="1500" dirty="0"/>
                    </a:p>
                    <a:p>
                      <a:pPr marL="0" marR="0" lvl="0" indent="0" algn="l" rtl="0">
                        <a:lnSpc>
                          <a:spcPct val="100000"/>
                        </a:lnSpc>
                        <a:spcBef>
                          <a:spcPts val="0"/>
                        </a:spcBef>
                        <a:spcAft>
                          <a:spcPts val="0"/>
                        </a:spcAft>
                        <a:buClr>
                          <a:schemeClr val="dk1"/>
                        </a:buClr>
                        <a:buSzPts val="350"/>
                        <a:buFont typeface="Noto Sans Symbols"/>
                        <a:buNone/>
                      </a:pPr>
                      <a:r>
                        <a:rPr lang="en-US" sz="1500" u="sng" strike="noStrike" cap="none" dirty="0">
                          <a:sym typeface="Arial"/>
                          <a:hlinkClick r:id="rId3">
                            <a:extLst>
                              <a:ext uri="{A12FA001-AC4F-418D-AE19-62706E023703}">
                                <ahyp:hlinkClr xmlns:ahyp="http://schemas.microsoft.com/office/drawing/2018/hyperlinkcolor" val="tx"/>
                              </a:ext>
                            </a:extLst>
                          </a:hlinkClick>
                        </a:rPr>
                        <a:t>https://www.premera.com</a:t>
                      </a:r>
                      <a:endParaRPr sz="1500" b="1" i="0" u="none" strike="noStrike" cap="none" dirty="0">
                        <a:solidFill>
                          <a:srgbClr val="0000FF"/>
                        </a:solidFill>
                        <a:latin typeface="+mj-lt"/>
                        <a:ea typeface="Arial"/>
                        <a:cs typeface="Arial"/>
                        <a:sym typeface="Arial"/>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lvl="0" indent="0" algn="l" rtl="0">
                        <a:lnSpc>
                          <a:spcPct val="100000"/>
                        </a:lnSpc>
                        <a:spcBef>
                          <a:spcPts val="0"/>
                        </a:spcBef>
                        <a:spcAft>
                          <a:spcPts val="0"/>
                        </a:spcAft>
                        <a:buClr>
                          <a:schemeClr val="dk1"/>
                        </a:buClr>
                        <a:buSzPts val="350"/>
                        <a:buFont typeface="Noto Sans Symbols"/>
                        <a:buNone/>
                      </a:pPr>
                      <a:r>
                        <a:rPr lang="en-US" sz="1500" u="none" strike="noStrike" cap="none" dirty="0">
                          <a:sym typeface="Arial"/>
                        </a:rPr>
                        <a:t>Register for new account on website</a:t>
                      </a:r>
                      <a:endParaRPr sz="1500" dirty="0">
                        <a:latin typeface="+mj-lt"/>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l" rtl="0">
                        <a:lnSpc>
                          <a:spcPct val="100000"/>
                        </a:lnSpc>
                        <a:spcBef>
                          <a:spcPts val="0"/>
                        </a:spcBef>
                        <a:spcAft>
                          <a:spcPts val="0"/>
                        </a:spcAft>
                        <a:buClr>
                          <a:schemeClr val="dk1"/>
                        </a:buClr>
                        <a:buSzPts val="350"/>
                        <a:buFont typeface="Noto Sans Symbols"/>
                        <a:buNone/>
                      </a:pPr>
                      <a:r>
                        <a:rPr lang="en-US" sz="1500" u="none" strike="noStrike" cap="none" dirty="0">
                          <a:sym typeface="Arial"/>
                        </a:rPr>
                        <a:t>Cards are issued to each covered dependent</a:t>
                      </a:r>
                    </a:p>
                    <a:p>
                      <a:pPr marL="0" marR="0" lvl="0" indent="0" algn="l" rtl="0">
                        <a:lnSpc>
                          <a:spcPct val="100000"/>
                        </a:lnSpc>
                        <a:spcBef>
                          <a:spcPts val="0"/>
                        </a:spcBef>
                        <a:spcAft>
                          <a:spcPts val="0"/>
                        </a:spcAft>
                        <a:buClr>
                          <a:schemeClr val="dk1"/>
                        </a:buClr>
                        <a:buSzPts val="350"/>
                        <a:buFont typeface="Noto Sans Symbols"/>
                        <a:buNone/>
                      </a:pPr>
                      <a:endParaRPr lang="en-US" sz="1500" u="none" strike="noStrike" cap="none" dirty="0">
                        <a:sym typeface="Arial"/>
                      </a:endParaRPr>
                    </a:p>
                    <a:p>
                      <a:pPr marL="0" marR="0" lvl="0" indent="0" algn="l" rtl="0">
                        <a:lnSpc>
                          <a:spcPct val="100000"/>
                        </a:lnSpc>
                        <a:spcBef>
                          <a:spcPts val="0"/>
                        </a:spcBef>
                        <a:spcAft>
                          <a:spcPts val="0"/>
                        </a:spcAft>
                        <a:buClr>
                          <a:schemeClr val="dk1"/>
                        </a:buClr>
                        <a:buSzPts val="350"/>
                        <a:buFont typeface="Noto Sans Symbols"/>
                        <a:buNone/>
                      </a:pPr>
                      <a:r>
                        <a:rPr lang="en-US" sz="1500" u="none" strike="noStrike" cap="none" dirty="0">
                          <a:sym typeface="Arial"/>
                        </a:rPr>
                        <a:t>One card issued for medical and dental</a:t>
                      </a:r>
                      <a:endParaRPr sz="1500" b="0" i="0" u="none" strike="noStrike" cap="none" dirty="0">
                        <a:solidFill>
                          <a:schemeClr val="dk1"/>
                        </a:solidFill>
                        <a:latin typeface="+mj-lt"/>
                        <a:ea typeface="Arial"/>
                        <a:cs typeface="Arial"/>
                        <a:sym typeface="Arial"/>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855625">
                <a:tc>
                  <a:txBody>
                    <a:bodyPr/>
                    <a:lstStyle/>
                    <a:p>
                      <a:pPr marL="0" marR="0" lvl="0" indent="0" algn="ctr" rtl="0">
                        <a:lnSpc>
                          <a:spcPct val="100000"/>
                        </a:lnSpc>
                        <a:spcBef>
                          <a:spcPts val="0"/>
                        </a:spcBef>
                        <a:spcAft>
                          <a:spcPts val="0"/>
                        </a:spcAft>
                        <a:buClr>
                          <a:schemeClr val="dk1"/>
                        </a:buClr>
                        <a:buSzPts val="350"/>
                        <a:buFont typeface="Noto Sans Symbols"/>
                        <a:buNone/>
                      </a:pPr>
                      <a:r>
                        <a:rPr lang="en-US" sz="1500" u="none" strike="noStrike" cap="none" dirty="0">
                          <a:sym typeface="Arial"/>
                        </a:rPr>
                        <a:t>Dental</a:t>
                      </a:r>
                      <a:endParaRPr sz="1500" b="1" u="none" strike="noStrike" cap="none" dirty="0">
                        <a:solidFill>
                          <a:schemeClr val="dk1"/>
                        </a:solidFill>
                        <a:latin typeface="+mj-lt"/>
                        <a:ea typeface="Arial"/>
                        <a:cs typeface="Arial"/>
                        <a:sym typeface="Arial"/>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ctr" rtl="0">
                        <a:lnSpc>
                          <a:spcPct val="100000"/>
                        </a:lnSpc>
                        <a:spcBef>
                          <a:spcPts val="0"/>
                        </a:spcBef>
                        <a:spcAft>
                          <a:spcPts val="0"/>
                        </a:spcAft>
                        <a:buClr>
                          <a:schemeClr val="dk1"/>
                        </a:buClr>
                        <a:buSzPts val="350"/>
                        <a:buFont typeface="Noto Sans Symbols"/>
                        <a:buNone/>
                      </a:pPr>
                      <a:endParaRPr sz="1400" b="1" i="0" u="none" strike="noStrike" cap="none" dirty="0">
                        <a:solidFill>
                          <a:schemeClr val="dk1"/>
                        </a:solidFill>
                        <a:latin typeface="+mj-lt"/>
                        <a:ea typeface="Arial"/>
                        <a:cs typeface="Arial"/>
                        <a:sym typeface="Arial"/>
                      </a:endParaRPr>
                    </a:p>
                  </a:txBody>
                  <a:tcPr marL="91450" marR="91450" marT="45725" marB="45725" anchor="ctr">
                    <a:solidFill>
                      <a:srgbClr val="D8D8D8"/>
                    </a:solidFill>
                  </a:tcPr>
                </a:tc>
                <a:tc vMerge="1">
                  <a:txBody>
                    <a:bodyPr/>
                    <a:lstStyle/>
                    <a:p>
                      <a:pPr marL="0" marR="0" lvl="0" indent="0" algn="ctr" rtl="0">
                        <a:lnSpc>
                          <a:spcPct val="100000"/>
                        </a:lnSpc>
                        <a:spcBef>
                          <a:spcPts val="0"/>
                        </a:spcBef>
                        <a:spcAft>
                          <a:spcPts val="0"/>
                        </a:spcAft>
                        <a:buClr>
                          <a:schemeClr val="dk1"/>
                        </a:buClr>
                        <a:buSzPts val="350"/>
                        <a:buFont typeface="Noto Sans Symbols"/>
                        <a:buNone/>
                      </a:pPr>
                      <a:endParaRPr dirty="0">
                        <a:latin typeface="+mj-lt"/>
                      </a:endParaRPr>
                    </a:p>
                  </a:txBody>
                  <a:tcPr marL="91450" marR="91450" marT="45725" marB="45725" anchor="ctr">
                    <a:solidFill>
                      <a:srgbClr val="D8D8D8"/>
                    </a:solidFill>
                  </a:tcPr>
                </a:tc>
                <a:tc vMerge="1">
                  <a:txBody>
                    <a:bodyPr/>
                    <a:lstStyle/>
                    <a:p>
                      <a:pPr marL="0" marR="0" lvl="0" indent="0" algn="ctr" rtl="0">
                        <a:lnSpc>
                          <a:spcPct val="100000"/>
                        </a:lnSpc>
                        <a:spcBef>
                          <a:spcPts val="0"/>
                        </a:spcBef>
                        <a:spcAft>
                          <a:spcPts val="0"/>
                        </a:spcAft>
                        <a:buClr>
                          <a:schemeClr val="dk1"/>
                        </a:buClr>
                        <a:buSzPts val="350"/>
                        <a:buFont typeface="Noto Sans Symbols"/>
                        <a:buNone/>
                      </a:pPr>
                      <a:endParaRPr sz="1400" b="1" i="0" u="none" strike="noStrike" cap="none" dirty="0">
                        <a:solidFill>
                          <a:schemeClr val="dk1"/>
                        </a:solidFill>
                        <a:latin typeface="+mj-lt"/>
                        <a:ea typeface="Arial"/>
                        <a:cs typeface="Arial"/>
                        <a:sym typeface="Arial"/>
                      </a:endParaRPr>
                    </a:p>
                  </a:txBody>
                  <a:tcPr marL="91450" marR="91450" marT="45725" marB="45725" anchor="ctr">
                    <a:solidFill>
                      <a:srgbClr val="D8D8D8"/>
                    </a:solidFill>
                  </a:tcPr>
                </a:tc>
                <a:extLst>
                  <a:ext uri="{0D108BD9-81ED-4DB2-BD59-A6C34878D82A}">
                    <a16:rowId xmlns:a16="http://schemas.microsoft.com/office/drawing/2014/main" val="10002"/>
                  </a:ext>
                </a:extLst>
              </a:tr>
              <a:tr h="855625">
                <a:tc>
                  <a:txBody>
                    <a:bodyPr/>
                    <a:lstStyle/>
                    <a:p>
                      <a:pPr marL="0" marR="0" lvl="0" indent="0" algn="ctr" rtl="0">
                        <a:lnSpc>
                          <a:spcPct val="100000"/>
                        </a:lnSpc>
                        <a:spcBef>
                          <a:spcPts val="0"/>
                        </a:spcBef>
                        <a:spcAft>
                          <a:spcPts val="0"/>
                        </a:spcAft>
                        <a:buClr>
                          <a:schemeClr val="dk1"/>
                        </a:buClr>
                        <a:buSzPts val="350"/>
                        <a:buFont typeface="Noto Sans Symbols"/>
                        <a:buNone/>
                      </a:pPr>
                      <a:r>
                        <a:rPr lang="en-US" sz="1500" u="none" strike="noStrike" cap="none" dirty="0">
                          <a:sym typeface="Arial"/>
                        </a:rPr>
                        <a:t>Pharmacy</a:t>
                      </a:r>
                      <a:endParaRPr sz="1500" b="1" u="none" strike="noStrike" cap="none" dirty="0">
                        <a:solidFill>
                          <a:schemeClr val="dk1"/>
                        </a:solidFill>
                        <a:latin typeface="+mj-lt"/>
                        <a:ea typeface="Arial"/>
                        <a:cs typeface="Arial"/>
                        <a:sym typeface="Arial"/>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ctr" rtl="0">
                        <a:lnSpc>
                          <a:spcPct val="100000"/>
                        </a:lnSpc>
                        <a:spcBef>
                          <a:spcPts val="0"/>
                        </a:spcBef>
                        <a:spcAft>
                          <a:spcPts val="0"/>
                        </a:spcAft>
                        <a:buClr>
                          <a:schemeClr val="dk1"/>
                        </a:buClr>
                        <a:buSzPts val="350"/>
                        <a:buFont typeface="Noto Sans Symbols"/>
                        <a:buNone/>
                      </a:pPr>
                      <a:endParaRPr sz="1400" b="1" i="0" u="none" strike="noStrike" cap="none" dirty="0">
                        <a:solidFill>
                          <a:schemeClr val="dk1"/>
                        </a:solidFill>
                        <a:latin typeface="+mj-lt"/>
                        <a:ea typeface="Arial"/>
                        <a:cs typeface="Arial"/>
                        <a:sym typeface="Arial"/>
                      </a:endParaRPr>
                    </a:p>
                  </a:txBody>
                  <a:tcPr marL="91450" marR="91450" marT="45725" marB="45725" anchor="ctr">
                    <a:solidFill>
                      <a:srgbClr val="D8D8D8"/>
                    </a:solidFill>
                  </a:tcPr>
                </a:tc>
                <a:tc vMerge="1">
                  <a:txBody>
                    <a:bodyPr/>
                    <a:lstStyle/>
                    <a:p>
                      <a:pPr marL="0" marR="0" lvl="0" indent="0" algn="ctr" rtl="0">
                        <a:lnSpc>
                          <a:spcPct val="100000"/>
                        </a:lnSpc>
                        <a:spcBef>
                          <a:spcPts val="0"/>
                        </a:spcBef>
                        <a:spcAft>
                          <a:spcPts val="0"/>
                        </a:spcAft>
                        <a:buClr>
                          <a:schemeClr val="dk1"/>
                        </a:buClr>
                        <a:buSzPts val="350"/>
                        <a:buFont typeface="Noto Sans Symbols"/>
                        <a:buNone/>
                      </a:pPr>
                      <a:endParaRPr dirty="0">
                        <a:latin typeface="+mj-lt"/>
                      </a:endParaRPr>
                    </a:p>
                  </a:txBody>
                  <a:tcPr marL="91450" marR="91450" marT="45725" marB="45725" anchor="ctr">
                    <a:solidFill>
                      <a:srgbClr val="D8D8D8"/>
                    </a:solidFill>
                  </a:tcPr>
                </a:tc>
                <a:tc>
                  <a:txBody>
                    <a:bodyPr/>
                    <a:lstStyle/>
                    <a:p>
                      <a:pPr marL="0" marR="0" lvl="0" indent="0" algn="l" rtl="0">
                        <a:lnSpc>
                          <a:spcPct val="100000"/>
                        </a:lnSpc>
                        <a:spcBef>
                          <a:spcPts val="0"/>
                        </a:spcBef>
                        <a:spcAft>
                          <a:spcPts val="0"/>
                        </a:spcAft>
                        <a:buClr>
                          <a:schemeClr val="dk1"/>
                        </a:buClr>
                        <a:buSzPts val="350"/>
                        <a:buFont typeface="Noto Sans Symbols"/>
                        <a:buNone/>
                      </a:pPr>
                      <a:r>
                        <a:rPr lang="en-US" sz="1500" u="none" strike="noStrike" cap="none" dirty="0">
                          <a:sym typeface="Arial"/>
                        </a:rPr>
                        <a:t>1 – 2 cards issued, dependents share with sponsor</a:t>
                      </a:r>
                      <a:endParaRPr sz="1500" b="1" i="0" u="none" strike="noStrike" cap="none" dirty="0">
                        <a:solidFill>
                          <a:schemeClr val="dk1"/>
                        </a:solidFill>
                        <a:latin typeface="+mj-lt"/>
                        <a:ea typeface="Arial"/>
                        <a:cs typeface="Arial"/>
                        <a:sym typeface="Arial"/>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855625">
                <a:tc>
                  <a:txBody>
                    <a:bodyPr/>
                    <a:lstStyle/>
                    <a:p>
                      <a:pPr marL="0" marR="0" lvl="0" indent="0" algn="ctr" rtl="0">
                        <a:lnSpc>
                          <a:spcPct val="100000"/>
                        </a:lnSpc>
                        <a:spcBef>
                          <a:spcPts val="0"/>
                        </a:spcBef>
                        <a:spcAft>
                          <a:spcPts val="0"/>
                        </a:spcAft>
                        <a:buClr>
                          <a:schemeClr val="dk1"/>
                        </a:buClr>
                        <a:buSzPts val="350"/>
                        <a:buFont typeface="Noto Sans Symbols"/>
                        <a:buNone/>
                      </a:pPr>
                      <a:r>
                        <a:rPr lang="en-US" sz="1500" u="none" strike="noStrike" cap="none" dirty="0">
                          <a:sym typeface="Arial"/>
                        </a:rPr>
                        <a:t>Vision</a:t>
                      </a:r>
                      <a:endParaRPr sz="1500" b="1" u="none" strike="noStrike" cap="none" dirty="0">
                        <a:solidFill>
                          <a:schemeClr val="dk1"/>
                        </a:solidFill>
                        <a:latin typeface="+mj-lt"/>
                        <a:ea typeface="Arial"/>
                        <a:cs typeface="Arial"/>
                        <a:sym typeface="Arial"/>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ts val="350"/>
                        <a:buFont typeface="Noto Sans Symbols"/>
                        <a:buNone/>
                      </a:pPr>
                      <a:r>
                        <a:rPr lang="en-US" sz="1500" u="none" strike="noStrike" cap="none" dirty="0">
                          <a:sym typeface="Arial"/>
                        </a:rPr>
                        <a:t>Vision Services Provider (VSP)</a:t>
                      </a:r>
                      <a:endParaRPr sz="1500" dirty="0"/>
                    </a:p>
                    <a:p>
                      <a:pPr marL="0" marR="0" lvl="0" indent="0" algn="l" rtl="0">
                        <a:lnSpc>
                          <a:spcPct val="100000"/>
                        </a:lnSpc>
                        <a:spcBef>
                          <a:spcPts val="0"/>
                        </a:spcBef>
                        <a:spcAft>
                          <a:spcPts val="0"/>
                        </a:spcAft>
                        <a:buClr>
                          <a:schemeClr val="dk1"/>
                        </a:buClr>
                        <a:buSzPts val="350"/>
                        <a:buFont typeface="Noto Sans Symbols"/>
                        <a:buNone/>
                      </a:pPr>
                      <a:r>
                        <a:rPr lang="en-US" sz="1500" u="sng" strike="noStrike" cap="none" dirty="0">
                          <a:sym typeface="Arial"/>
                          <a:hlinkClick r:id="rId4">
                            <a:extLst>
                              <a:ext uri="{A12FA001-AC4F-418D-AE19-62706E023703}">
                                <ahyp:hlinkClr xmlns:ahyp="http://schemas.microsoft.com/office/drawing/2018/hyperlinkcolor" val="tx"/>
                              </a:ext>
                            </a:extLst>
                          </a:hlinkClick>
                        </a:rPr>
                        <a:t>https://www.vsp.com/</a:t>
                      </a:r>
                      <a:endParaRPr sz="1500" b="1" u="none" strike="noStrike" cap="none" dirty="0">
                        <a:solidFill>
                          <a:srgbClr val="0000FF"/>
                        </a:solidFill>
                        <a:latin typeface="+mj-lt"/>
                        <a:ea typeface="Arial"/>
                        <a:cs typeface="Arial"/>
                        <a:sym typeface="Arial"/>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ts val="350"/>
                        <a:buFont typeface="Noto Sans Symbols"/>
                        <a:buNone/>
                      </a:pPr>
                      <a:r>
                        <a:rPr lang="en-US" sz="1500" u="none" strike="noStrike" cap="none" dirty="0">
                          <a:sym typeface="Arial"/>
                        </a:rPr>
                        <a:t>Click on ‘how to enroll’ to be taken to new account registration page</a:t>
                      </a:r>
                      <a:endParaRPr sz="1500" dirty="0">
                        <a:latin typeface="+mj-lt"/>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ts val="350"/>
                        <a:buFont typeface="Noto Sans Symbols"/>
                        <a:buNone/>
                      </a:pPr>
                      <a:r>
                        <a:rPr lang="en-US" sz="1500" u="none" strike="noStrike" cap="none" dirty="0">
                          <a:sym typeface="Arial"/>
                        </a:rPr>
                        <a:t>No cards issued – VSP ID number is UA ID number with a zero in front</a:t>
                      </a:r>
                      <a:endParaRPr sz="1500" b="1" i="0" u="none" strike="noStrike" cap="none" dirty="0">
                        <a:solidFill>
                          <a:schemeClr val="dk1"/>
                        </a:solidFill>
                        <a:latin typeface="+mj-lt"/>
                        <a:ea typeface="Arial"/>
                        <a:cs typeface="Arial"/>
                        <a:sym typeface="Arial"/>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4" name="Rectangle 3">
            <a:extLst>
              <a:ext uri="{FF2B5EF4-FFF2-40B4-BE49-F238E27FC236}">
                <a16:creationId xmlns:a16="http://schemas.microsoft.com/office/drawing/2014/main" id="{A003D05C-1B23-4AE7-A1EB-4AFFF0FFEAAD}"/>
              </a:ext>
            </a:extLst>
          </p:cNvPr>
          <p:cNvSpPr/>
          <p:nvPr/>
        </p:nvSpPr>
        <p:spPr>
          <a:xfrm>
            <a:off x="566925" y="6269659"/>
            <a:ext cx="8010143" cy="369332"/>
          </a:xfrm>
          <a:prstGeom prst="rect">
            <a:avLst/>
          </a:prstGeom>
        </p:spPr>
        <p:txBody>
          <a:bodyPr wrap="square">
            <a:spAutoFit/>
          </a:bodyPr>
          <a:lstStyle/>
          <a:p>
            <a:pPr algn="ctr"/>
            <a:r>
              <a:rPr lang="en-US" i="1" dirty="0"/>
              <a:t>Review all Health benefits on our </a:t>
            </a:r>
            <a:r>
              <a:rPr lang="en-US" i="1" dirty="0">
                <a:hlinkClick r:id="rId5"/>
              </a:rPr>
              <a:t>UA Benefits Health webpage</a:t>
            </a:r>
            <a:r>
              <a:rPr lang="en-US" i="1" dirty="0"/>
              <a:t>.</a:t>
            </a:r>
          </a:p>
        </p:txBody>
      </p:sp>
    </p:spTree>
    <p:extLst>
      <p:ext uri="{BB962C8B-B14F-4D97-AF65-F5344CB8AC3E}">
        <p14:creationId xmlns:p14="http://schemas.microsoft.com/office/powerpoint/2010/main" val="4102817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
          <p:cNvSpPr txBox="1">
            <a:spLocks noGrp="1"/>
          </p:cNvSpPr>
          <p:nvPr>
            <p:ph type="title" idx="4294967295"/>
          </p:nvPr>
        </p:nvSpPr>
        <p:spPr>
          <a:xfrm>
            <a:off x="457202" y="694240"/>
            <a:ext cx="8229599" cy="731837"/>
          </a:xfrm>
          <a:prstGeom prst="rect">
            <a:avLst/>
          </a:prstGeom>
          <a:noFill/>
          <a:ln>
            <a:noFill/>
          </a:ln>
        </p:spPr>
        <p:txBody>
          <a:bodyPr spcFirstLastPara="1" vert="horz" wrap="square" lIns="91425" tIns="45700" rIns="91425" bIns="45700" rtlCol="0" anchor="t" anchorCtr="0">
            <a:noAutofit/>
          </a:bodyPr>
          <a:lstStyle/>
          <a:p>
            <a:pPr algn="ctr">
              <a:lnSpc>
                <a:spcPct val="100000"/>
              </a:lnSpc>
              <a:spcBef>
                <a:spcPts val="0"/>
              </a:spcBef>
              <a:buClr>
                <a:schemeClr val="lt1"/>
              </a:buClr>
              <a:buSzPts val="3600"/>
            </a:pPr>
            <a:r>
              <a:rPr lang="en-US" sz="3600" dirty="0">
                <a:ln w="0"/>
                <a:solidFill>
                  <a:schemeClr val="tx1"/>
                </a:solidFill>
                <a:effectLst>
                  <a:outerShdw blurRad="38100" dist="19050" dir="2700000" algn="tl" rotWithShape="0">
                    <a:schemeClr val="dk1">
                      <a:alpha val="40000"/>
                    </a:schemeClr>
                  </a:outerShdw>
                </a:effectLst>
              </a:rPr>
              <a:t>Health – When &amp; How To Make Changes</a:t>
            </a:r>
          </a:p>
        </p:txBody>
      </p:sp>
      <p:sp>
        <p:nvSpPr>
          <p:cNvPr id="98" name="Google Shape;98;p1"/>
          <p:cNvSpPr txBox="1"/>
          <p:nvPr/>
        </p:nvSpPr>
        <p:spPr>
          <a:xfrm>
            <a:off x="2159002" y="2048933"/>
            <a:ext cx="184731" cy="369332"/>
          </a:xfrm>
          <a:prstGeom prst="rect">
            <a:avLst/>
          </a:prstGeom>
          <a:noFill/>
          <a:ln>
            <a:noFill/>
          </a:ln>
        </p:spPr>
        <p:txBody>
          <a:bodyPr spcFirstLastPara="1" wrap="square" lIns="91425" tIns="45700" rIns="91425" bIns="45700" anchor="t" anchorCtr="0">
            <a:spAutoFit/>
          </a:bodyPr>
          <a:lstStyle/>
          <a:p>
            <a:endParaRPr dirty="0">
              <a:solidFill>
                <a:schemeClr val="dk1"/>
              </a:solidFill>
              <a:latin typeface="Calibri"/>
              <a:ea typeface="Calibri"/>
              <a:cs typeface="Calibri"/>
              <a:sym typeface="Calibri"/>
            </a:endParaRPr>
          </a:p>
        </p:txBody>
      </p:sp>
      <p:sp>
        <p:nvSpPr>
          <p:cNvPr id="4" name="TextBox 3">
            <a:extLst>
              <a:ext uri="{FF2B5EF4-FFF2-40B4-BE49-F238E27FC236}">
                <a16:creationId xmlns:a16="http://schemas.microsoft.com/office/drawing/2014/main" id="{C04D65CC-8582-495E-B1E1-2C17C5A56211}"/>
              </a:ext>
            </a:extLst>
          </p:cNvPr>
          <p:cNvSpPr txBox="1"/>
          <p:nvPr/>
        </p:nvSpPr>
        <p:spPr>
          <a:xfrm>
            <a:off x="763523" y="2048933"/>
            <a:ext cx="7616952" cy="1938992"/>
          </a:xfrm>
          <a:prstGeom prst="rect">
            <a:avLst/>
          </a:prstGeom>
          <a:noFill/>
        </p:spPr>
        <p:txBody>
          <a:bodyPr wrap="square" rtlCol="0">
            <a:spAutoFit/>
          </a:bodyPr>
          <a:lstStyle/>
          <a:p>
            <a:r>
              <a:rPr lang="en-US" sz="2000" dirty="0"/>
              <a:t>Annual open enrollment—</a:t>
            </a:r>
          </a:p>
          <a:p>
            <a:pPr marL="342900" indent="-342900">
              <a:buFont typeface="Arial" panose="020B0604020202020204" pitchFamily="34" charset="0"/>
              <a:buChar char="•"/>
            </a:pPr>
            <a:r>
              <a:rPr lang="en-US" sz="2000" dirty="0"/>
              <a:t>Mid-April to early May</a:t>
            </a:r>
          </a:p>
          <a:p>
            <a:pPr marL="342900" indent="-342900">
              <a:buFont typeface="Arial" panose="020B0604020202020204" pitchFamily="34" charset="0"/>
              <a:buChar char="•"/>
            </a:pPr>
            <a:r>
              <a:rPr lang="en-US" sz="2000" dirty="0"/>
              <a:t>Can make any changes you would like to your coverage for any reason (not contingent upon major life events)</a:t>
            </a:r>
          </a:p>
          <a:p>
            <a:pPr marL="342900" indent="-342900">
              <a:buFont typeface="Arial" panose="020B0604020202020204" pitchFamily="34" charset="0"/>
              <a:buChar char="•"/>
            </a:pPr>
            <a:r>
              <a:rPr lang="en-US" sz="2000" dirty="0"/>
              <a:t>All changes made will apply to the next plan year (July 1</a:t>
            </a:r>
            <a:r>
              <a:rPr lang="en-US" sz="2000" baseline="30000" dirty="0"/>
              <a:t>st</a:t>
            </a:r>
            <a:r>
              <a:rPr lang="en-US" sz="2000" dirty="0"/>
              <a:t> through June 30</a:t>
            </a:r>
            <a:r>
              <a:rPr lang="en-US" sz="2000" baseline="30000" dirty="0"/>
              <a:t>th</a:t>
            </a:r>
            <a:r>
              <a:rPr lang="en-US" sz="2000" dirty="0"/>
              <a:t>)</a:t>
            </a:r>
          </a:p>
        </p:txBody>
      </p:sp>
      <p:sp>
        <p:nvSpPr>
          <p:cNvPr id="5" name="Rectangle 4">
            <a:extLst>
              <a:ext uri="{FF2B5EF4-FFF2-40B4-BE49-F238E27FC236}">
                <a16:creationId xmlns:a16="http://schemas.microsoft.com/office/drawing/2014/main" id="{A0D3473C-EF25-476E-BE7D-D90C3002D03B}"/>
              </a:ext>
            </a:extLst>
          </p:cNvPr>
          <p:cNvSpPr/>
          <p:nvPr/>
        </p:nvSpPr>
        <p:spPr>
          <a:xfrm>
            <a:off x="566928" y="6096452"/>
            <a:ext cx="8010143" cy="369332"/>
          </a:xfrm>
          <a:prstGeom prst="rect">
            <a:avLst/>
          </a:prstGeom>
        </p:spPr>
        <p:txBody>
          <a:bodyPr wrap="square">
            <a:spAutoFit/>
          </a:bodyPr>
          <a:lstStyle/>
          <a:p>
            <a:pPr algn="ctr"/>
            <a:r>
              <a:rPr lang="en-US" i="1" dirty="0"/>
              <a:t>Review all Health benefits on our </a:t>
            </a:r>
            <a:r>
              <a:rPr lang="en-US" i="1" dirty="0">
                <a:hlinkClick r:id="rId3"/>
              </a:rPr>
              <a:t>UA Benefits Health webpage</a:t>
            </a:r>
            <a:r>
              <a:rPr lang="en-US" i="1" dirty="0"/>
              <a:t>.</a:t>
            </a:r>
          </a:p>
        </p:txBody>
      </p:sp>
    </p:spTree>
    <p:extLst>
      <p:ext uri="{BB962C8B-B14F-4D97-AF65-F5344CB8AC3E}">
        <p14:creationId xmlns:p14="http://schemas.microsoft.com/office/powerpoint/2010/main" val="2388702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500"/>
                                        <p:tgtEl>
                                          <p:spTgt spid="4">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fade">
                                      <p:cBhvr>
                                        <p:cTn id="16"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
          <p:cNvSpPr txBox="1">
            <a:spLocks noGrp="1"/>
          </p:cNvSpPr>
          <p:nvPr>
            <p:ph type="title" idx="4294967295"/>
          </p:nvPr>
        </p:nvSpPr>
        <p:spPr>
          <a:xfrm>
            <a:off x="457202" y="694240"/>
            <a:ext cx="8229599" cy="731837"/>
          </a:xfrm>
          <a:prstGeom prst="rect">
            <a:avLst/>
          </a:prstGeom>
          <a:noFill/>
          <a:ln>
            <a:noFill/>
          </a:ln>
        </p:spPr>
        <p:txBody>
          <a:bodyPr spcFirstLastPara="1" vert="horz" wrap="square" lIns="91425" tIns="45700" rIns="91425" bIns="45700" rtlCol="0" anchor="t" anchorCtr="0">
            <a:noAutofit/>
          </a:bodyPr>
          <a:lstStyle/>
          <a:p>
            <a:pPr algn="ctr">
              <a:lnSpc>
                <a:spcPct val="100000"/>
              </a:lnSpc>
              <a:spcBef>
                <a:spcPts val="0"/>
              </a:spcBef>
              <a:buClr>
                <a:schemeClr val="lt1"/>
              </a:buClr>
              <a:buSzPts val="3600"/>
            </a:pPr>
            <a:r>
              <a:rPr lang="en-US" sz="3600" dirty="0">
                <a:ln w="0"/>
                <a:solidFill>
                  <a:schemeClr val="tx1"/>
                </a:solidFill>
                <a:effectLst>
                  <a:outerShdw blurRad="38100" dist="19050" dir="2700000" algn="tl" rotWithShape="0">
                    <a:schemeClr val="dk1">
                      <a:alpha val="40000"/>
                    </a:schemeClr>
                  </a:outerShdw>
                </a:effectLst>
              </a:rPr>
              <a:t>Health – When &amp; How To Make Changes</a:t>
            </a:r>
          </a:p>
        </p:txBody>
      </p:sp>
      <p:sp>
        <p:nvSpPr>
          <p:cNvPr id="98" name="Google Shape;98;p1"/>
          <p:cNvSpPr txBox="1"/>
          <p:nvPr/>
        </p:nvSpPr>
        <p:spPr>
          <a:xfrm>
            <a:off x="2159002" y="2048933"/>
            <a:ext cx="184731" cy="369332"/>
          </a:xfrm>
          <a:prstGeom prst="rect">
            <a:avLst/>
          </a:prstGeom>
          <a:noFill/>
          <a:ln>
            <a:noFill/>
          </a:ln>
        </p:spPr>
        <p:txBody>
          <a:bodyPr spcFirstLastPara="1" wrap="square" lIns="91425" tIns="45700" rIns="91425" bIns="45700" anchor="t" anchorCtr="0">
            <a:spAutoFit/>
          </a:bodyPr>
          <a:lstStyle/>
          <a:p>
            <a:endParaRPr dirty="0">
              <a:solidFill>
                <a:schemeClr val="dk1"/>
              </a:solidFill>
              <a:latin typeface="Calibri"/>
              <a:ea typeface="Calibri"/>
              <a:cs typeface="Calibri"/>
              <a:sym typeface="Calibri"/>
            </a:endParaRPr>
          </a:p>
        </p:txBody>
      </p:sp>
      <p:sp>
        <p:nvSpPr>
          <p:cNvPr id="4" name="TextBox 3">
            <a:extLst>
              <a:ext uri="{FF2B5EF4-FFF2-40B4-BE49-F238E27FC236}">
                <a16:creationId xmlns:a16="http://schemas.microsoft.com/office/drawing/2014/main" id="{C04D65CC-8582-495E-B1E1-2C17C5A56211}"/>
              </a:ext>
            </a:extLst>
          </p:cNvPr>
          <p:cNvSpPr txBox="1"/>
          <p:nvPr/>
        </p:nvSpPr>
        <p:spPr>
          <a:xfrm>
            <a:off x="729231" y="1777944"/>
            <a:ext cx="7685533" cy="4093428"/>
          </a:xfrm>
          <a:prstGeom prst="rect">
            <a:avLst/>
          </a:prstGeom>
          <a:noFill/>
        </p:spPr>
        <p:txBody>
          <a:bodyPr wrap="square" rtlCol="0">
            <a:spAutoFit/>
          </a:bodyPr>
          <a:lstStyle/>
          <a:p>
            <a:r>
              <a:rPr lang="en-US" sz="2000" dirty="0"/>
              <a:t>Major life events—</a:t>
            </a:r>
          </a:p>
          <a:p>
            <a:pPr marL="342900" indent="-342900">
              <a:buFont typeface="Arial" panose="020B0604020202020204" pitchFamily="34" charset="0"/>
              <a:buChar char="•"/>
            </a:pPr>
            <a:r>
              <a:rPr lang="en-US" sz="2000" dirty="0"/>
              <a:t>Changes to your benefits can be made outside of open enrollment when major life events occur</a:t>
            </a:r>
          </a:p>
          <a:p>
            <a:pPr marL="342900" indent="-342900">
              <a:buFont typeface="Arial" panose="020B0604020202020204" pitchFamily="34" charset="0"/>
              <a:buChar char="•"/>
            </a:pPr>
            <a:r>
              <a:rPr lang="en-US" sz="2000" dirty="0"/>
              <a:t>Must be made within 30 days of a life event (60 days for a birth or adoption) using the </a:t>
            </a:r>
            <a:r>
              <a:rPr lang="en-US" sz="2000" dirty="0">
                <a:hlinkClick r:id="rId3"/>
              </a:rPr>
              <a:t>life event changes form</a:t>
            </a:r>
            <a:endParaRPr lang="en-US" sz="2000" dirty="0"/>
          </a:p>
          <a:p>
            <a:pPr marL="342900" indent="-342900">
              <a:buFont typeface="Arial" panose="020B0604020202020204" pitchFamily="34" charset="0"/>
              <a:buChar char="•"/>
            </a:pPr>
            <a:r>
              <a:rPr lang="en-US" sz="2000" dirty="0"/>
              <a:t>Life events include an increase/decrease of assignment, birth and adoption, marriage and divorce, and change of insurance coverage for an employee or spouse/FIP</a:t>
            </a:r>
          </a:p>
          <a:p>
            <a:endParaRPr lang="en-US" sz="2000" dirty="0"/>
          </a:p>
          <a:p>
            <a:r>
              <a:rPr lang="en-US" sz="2000" dirty="0"/>
              <a:t>NOTE: For births, a temporary card will be issued for the first 30 days, but you must still enroll your newborn for coverage via the </a:t>
            </a:r>
            <a:r>
              <a:rPr lang="en-US" sz="2000" dirty="0">
                <a:hlinkClick r:id="rId3"/>
              </a:rPr>
              <a:t>life event form</a:t>
            </a:r>
            <a:r>
              <a:rPr lang="en-US" sz="2000" dirty="0"/>
              <a:t> with UA. Otherwise, the temporary coverage will stop after the first 30 days.</a:t>
            </a:r>
          </a:p>
        </p:txBody>
      </p:sp>
      <p:sp>
        <p:nvSpPr>
          <p:cNvPr id="5" name="Rectangle 4">
            <a:extLst>
              <a:ext uri="{FF2B5EF4-FFF2-40B4-BE49-F238E27FC236}">
                <a16:creationId xmlns:a16="http://schemas.microsoft.com/office/drawing/2014/main" id="{E999FA22-67FC-499D-B237-00C7A8DC1460}"/>
              </a:ext>
            </a:extLst>
          </p:cNvPr>
          <p:cNvSpPr/>
          <p:nvPr/>
        </p:nvSpPr>
        <p:spPr>
          <a:xfrm>
            <a:off x="566927" y="6223239"/>
            <a:ext cx="8010143" cy="369332"/>
          </a:xfrm>
          <a:prstGeom prst="rect">
            <a:avLst/>
          </a:prstGeom>
        </p:spPr>
        <p:txBody>
          <a:bodyPr wrap="square">
            <a:spAutoFit/>
          </a:bodyPr>
          <a:lstStyle/>
          <a:p>
            <a:pPr algn="ctr"/>
            <a:r>
              <a:rPr lang="en-US" i="1" dirty="0"/>
              <a:t>Review all Health benefits on our </a:t>
            </a:r>
            <a:r>
              <a:rPr lang="en-US" i="1" dirty="0">
                <a:hlinkClick r:id="rId4"/>
              </a:rPr>
              <a:t>UA Benefits Health webpage</a:t>
            </a:r>
            <a:r>
              <a:rPr lang="en-US" i="1" dirty="0"/>
              <a:t>.</a:t>
            </a:r>
          </a:p>
        </p:txBody>
      </p:sp>
    </p:spTree>
    <p:extLst>
      <p:ext uri="{BB962C8B-B14F-4D97-AF65-F5344CB8AC3E}">
        <p14:creationId xmlns:p14="http://schemas.microsoft.com/office/powerpoint/2010/main" val="3821292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500"/>
                                        <p:tgtEl>
                                          <p:spTgt spid="4">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fade">
                                      <p:cBhvr>
                                        <p:cTn id="16" dur="500"/>
                                        <p:tgtEl>
                                          <p:spTgt spid="4">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animEffect transition="in" filter="fade">
                                      <p:cBhvr>
                                        <p:cTn id="21"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
          <p:cNvSpPr txBox="1">
            <a:spLocks noGrp="1"/>
          </p:cNvSpPr>
          <p:nvPr>
            <p:ph type="title" idx="4294967295"/>
          </p:nvPr>
        </p:nvSpPr>
        <p:spPr>
          <a:xfrm>
            <a:off x="1013467" y="2813652"/>
            <a:ext cx="7117069" cy="1230696"/>
          </a:xfrm>
          <a:prstGeom prst="rect">
            <a:avLst/>
          </a:prstGeom>
          <a:noFill/>
          <a:ln>
            <a:noFill/>
          </a:ln>
        </p:spPr>
        <p:txBody>
          <a:bodyPr spcFirstLastPara="1" vert="horz" wrap="square" lIns="91425" tIns="45700" rIns="91425" bIns="45700" rtlCol="0" anchor="t" anchorCtr="0">
            <a:noAutofit/>
          </a:bodyPr>
          <a:lstStyle/>
          <a:p>
            <a:pPr algn="ctr">
              <a:lnSpc>
                <a:spcPct val="100000"/>
              </a:lnSpc>
              <a:spcBef>
                <a:spcPts val="0"/>
              </a:spcBef>
              <a:buClr>
                <a:schemeClr val="lt1"/>
              </a:buClr>
              <a:buSzPts val="3600"/>
            </a:pPr>
            <a:r>
              <a:rPr lang="en-US" sz="7200" dirty="0">
                <a:ln w="0"/>
                <a:solidFill>
                  <a:schemeClr val="tx1"/>
                </a:solidFill>
                <a:effectLst>
                  <a:outerShdw blurRad="38100" dist="19050" dir="2700000" algn="tl" rotWithShape="0">
                    <a:schemeClr val="dk1">
                      <a:alpha val="40000"/>
                    </a:schemeClr>
                  </a:outerShdw>
                </a:effectLst>
              </a:rPr>
              <a:t>Retirement</a:t>
            </a:r>
            <a:endParaRPr sz="7200" dirty="0">
              <a:ln w="0"/>
              <a:solidFill>
                <a:schemeClr val="tx1"/>
              </a:solidFill>
              <a:effectLst>
                <a:outerShdw blurRad="38100" dist="19050" dir="2700000" algn="tl" rotWithShape="0">
                  <a:schemeClr val="dk1">
                    <a:alpha val="40000"/>
                  </a:schemeClr>
                </a:outerShdw>
              </a:effectLst>
            </a:endParaRPr>
          </a:p>
        </p:txBody>
      </p:sp>
      <p:sp>
        <p:nvSpPr>
          <p:cNvPr id="98" name="Google Shape;98;p1"/>
          <p:cNvSpPr txBox="1"/>
          <p:nvPr/>
        </p:nvSpPr>
        <p:spPr>
          <a:xfrm>
            <a:off x="2159002" y="2048933"/>
            <a:ext cx="184731" cy="369332"/>
          </a:xfrm>
          <a:prstGeom prst="rect">
            <a:avLst/>
          </a:prstGeom>
          <a:noFill/>
          <a:ln>
            <a:noFill/>
          </a:ln>
        </p:spPr>
        <p:txBody>
          <a:bodyPr spcFirstLastPara="1" wrap="square" lIns="91425" tIns="45700" rIns="91425" bIns="45700" anchor="t" anchorCtr="0">
            <a:spAutoFit/>
          </a:bodyPr>
          <a:lstStyle/>
          <a:p>
            <a:endParaRPr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761641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
          <p:cNvSpPr txBox="1">
            <a:spLocks noGrp="1"/>
          </p:cNvSpPr>
          <p:nvPr>
            <p:ph type="title" idx="4294967295"/>
          </p:nvPr>
        </p:nvSpPr>
        <p:spPr>
          <a:xfrm>
            <a:off x="457202" y="694240"/>
            <a:ext cx="8229599" cy="731837"/>
          </a:xfrm>
          <a:prstGeom prst="rect">
            <a:avLst/>
          </a:prstGeom>
          <a:noFill/>
          <a:ln>
            <a:noFill/>
          </a:ln>
        </p:spPr>
        <p:txBody>
          <a:bodyPr spcFirstLastPara="1" vert="horz" wrap="square" lIns="91425" tIns="45700" rIns="91425" bIns="45700" rtlCol="0" anchor="t" anchorCtr="0">
            <a:noAutofit/>
          </a:bodyPr>
          <a:lstStyle/>
          <a:p>
            <a:pPr algn="ctr">
              <a:lnSpc>
                <a:spcPct val="100000"/>
              </a:lnSpc>
              <a:spcBef>
                <a:spcPts val="0"/>
              </a:spcBef>
              <a:buClr>
                <a:schemeClr val="lt1"/>
              </a:buClr>
              <a:buSzPts val="3600"/>
            </a:pPr>
            <a:r>
              <a:rPr lang="en-US" sz="3600" dirty="0">
                <a:ln w="0"/>
                <a:solidFill>
                  <a:schemeClr val="tx1"/>
                </a:solidFill>
                <a:effectLst>
                  <a:outerShdw blurRad="38100" dist="19050" dir="2700000" algn="tl" rotWithShape="0">
                    <a:schemeClr val="dk1">
                      <a:alpha val="40000"/>
                    </a:schemeClr>
                  </a:outerShdw>
                </a:effectLst>
              </a:rPr>
              <a:t>Retirement - Overview</a:t>
            </a:r>
          </a:p>
        </p:txBody>
      </p:sp>
      <p:sp>
        <p:nvSpPr>
          <p:cNvPr id="98" name="Google Shape;98;p1"/>
          <p:cNvSpPr txBox="1"/>
          <p:nvPr/>
        </p:nvSpPr>
        <p:spPr>
          <a:xfrm>
            <a:off x="2159002" y="2048933"/>
            <a:ext cx="184731" cy="369332"/>
          </a:xfrm>
          <a:prstGeom prst="rect">
            <a:avLst/>
          </a:prstGeom>
          <a:noFill/>
          <a:ln>
            <a:noFill/>
          </a:ln>
        </p:spPr>
        <p:txBody>
          <a:bodyPr spcFirstLastPara="1" wrap="square" lIns="91425" tIns="45700" rIns="91425" bIns="45700" anchor="t" anchorCtr="0">
            <a:spAutoFit/>
          </a:bodyPr>
          <a:lstStyle/>
          <a:p>
            <a:endParaRPr dirty="0">
              <a:solidFill>
                <a:schemeClr val="dk1"/>
              </a:solidFill>
              <a:latin typeface="Calibri"/>
              <a:ea typeface="Calibri"/>
              <a:cs typeface="Calibri"/>
              <a:sym typeface="Calibri"/>
            </a:endParaRPr>
          </a:p>
        </p:txBody>
      </p:sp>
      <p:sp>
        <p:nvSpPr>
          <p:cNvPr id="4" name="TextBox 3">
            <a:extLst>
              <a:ext uri="{FF2B5EF4-FFF2-40B4-BE49-F238E27FC236}">
                <a16:creationId xmlns:a16="http://schemas.microsoft.com/office/drawing/2014/main" id="{C04D65CC-8582-495E-B1E1-2C17C5A56211}"/>
              </a:ext>
            </a:extLst>
          </p:cNvPr>
          <p:cNvSpPr txBox="1"/>
          <p:nvPr/>
        </p:nvSpPr>
        <p:spPr>
          <a:xfrm>
            <a:off x="763524" y="2048933"/>
            <a:ext cx="7616952" cy="3477875"/>
          </a:xfrm>
          <a:prstGeom prst="rect">
            <a:avLst/>
          </a:prstGeom>
          <a:noFill/>
        </p:spPr>
        <p:txBody>
          <a:bodyPr wrap="square" rtlCol="0">
            <a:spAutoFit/>
          </a:bodyPr>
          <a:lstStyle/>
          <a:p>
            <a:r>
              <a:rPr lang="en-US" sz="2000" dirty="0"/>
              <a:t>All benefit-eligible employees are required to participate in a retirement account, with various retirement plans available through UA based on different position types</a:t>
            </a:r>
          </a:p>
          <a:p>
            <a:endParaRPr lang="en-US" sz="2000" dirty="0"/>
          </a:p>
          <a:p>
            <a:r>
              <a:rPr lang="en-US" sz="2000" dirty="0"/>
              <a:t>Major categories:</a:t>
            </a:r>
          </a:p>
          <a:p>
            <a:pPr marL="342900" indent="-342900">
              <a:buFont typeface="Arial" panose="020B0604020202020204" pitchFamily="34" charset="0"/>
              <a:buChar char="•"/>
            </a:pPr>
            <a:r>
              <a:rPr lang="en-US" sz="2000" dirty="0"/>
              <a:t>Public Employees’ Retirement System (</a:t>
            </a:r>
            <a:r>
              <a:rPr lang="en-US" sz="2000" dirty="0">
                <a:hlinkClick r:id="rId3"/>
              </a:rPr>
              <a:t>PERS</a:t>
            </a:r>
            <a:r>
              <a:rPr lang="en-US" sz="2000" dirty="0"/>
              <a:t>)</a:t>
            </a:r>
          </a:p>
          <a:p>
            <a:pPr marL="342900" indent="-342900">
              <a:buFont typeface="Arial" panose="020B0604020202020204" pitchFamily="34" charset="0"/>
              <a:buChar char="•"/>
            </a:pPr>
            <a:r>
              <a:rPr lang="en-US" sz="2000" dirty="0"/>
              <a:t>Teachers’ Retirement System (</a:t>
            </a:r>
            <a:r>
              <a:rPr lang="en-US" sz="2000" dirty="0">
                <a:hlinkClick r:id="rId4"/>
              </a:rPr>
              <a:t>TRS</a:t>
            </a:r>
            <a:r>
              <a:rPr lang="en-US" sz="2000" dirty="0"/>
              <a:t>)</a:t>
            </a:r>
          </a:p>
          <a:p>
            <a:pPr marL="342900" indent="-342900">
              <a:buFont typeface="Arial" panose="020B0604020202020204" pitchFamily="34" charset="0"/>
              <a:buChar char="•"/>
            </a:pPr>
            <a:r>
              <a:rPr lang="en-US" sz="2000" dirty="0"/>
              <a:t>Optional Retirement Plan (</a:t>
            </a:r>
            <a:r>
              <a:rPr lang="en-US" sz="2000" dirty="0">
                <a:hlinkClick r:id="rId5"/>
              </a:rPr>
              <a:t>ORP</a:t>
            </a:r>
            <a:r>
              <a:rPr lang="en-US" sz="2000" dirty="0"/>
              <a:t>)</a:t>
            </a:r>
          </a:p>
          <a:p>
            <a:pPr marL="342900" indent="-342900">
              <a:buFont typeface="Arial" panose="020B0604020202020204" pitchFamily="34" charset="0"/>
              <a:buChar char="•"/>
            </a:pPr>
            <a:endParaRPr lang="en-US" sz="2000" dirty="0"/>
          </a:p>
          <a:p>
            <a:r>
              <a:rPr lang="en-US" sz="2000" dirty="0"/>
              <a:t>Most plans include a </a:t>
            </a:r>
            <a:r>
              <a:rPr lang="en-US" sz="2000" dirty="0">
                <a:hlinkClick r:id="rId6"/>
              </a:rPr>
              <a:t>UA Pension Plan</a:t>
            </a:r>
            <a:r>
              <a:rPr lang="en-US" sz="2000" dirty="0"/>
              <a:t> to supplement an employee’s PERS, TRS, or ORP</a:t>
            </a:r>
          </a:p>
        </p:txBody>
      </p:sp>
      <p:sp>
        <p:nvSpPr>
          <p:cNvPr id="5" name="Rectangle 4">
            <a:extLst>
              <a:ext uri="{FF2B5EF4-FFF2-40B4-BE49-F238E27FC236}">
                <a16:creationId xmlns:a16="http://schemas.microsoft.com/office/drawing/2014/main" id="{8FBEB042-B428-43C3-9065-9ABDFCD259E1}"/>
              </a:ext>
            </a:extLst>
          </p:cNvPr>
          <p:cNvSpPr/>
          <p:nvPr/>
        </p:nvSpPr>
        <p:spPr>
          <a:xfrm>
            <a:off x="566927" y="6223239"/>
            <a:ext cx="8010143" cy="369332"/>
          </a:xfrm>
          <a:prstGeom prst="rect">
            <a:avLst/>
          </a:prstGeom>
        </p:spPr>
        <p:txBody>
          <a:bodyPr wrap="square">
            <a:spAutoFit/>
          </a:bodyPr>
          <a:lstStyle/>
          <a:p>
            <a:pPr algn="ctr"/>
            <a:r>
              <a:rPr lang="en-US" i="1" dirty="0"/>
              <a:t>Review all Retirement benefits on our </a:t>
            </a:r>
            <a:r>
              <a:rPr lang="en-US" i="1" dirty="0">
                <a:hlinkClick r:id="rId7"/>
              </a:rPr>
              <a:t>UA Benefits Retirement webpage</a:t>
            </a:r>
            <a:r>
              <a:rPr lang="en-US" i="1" dirty="0"/>
              <a:t>.</a:t>
            </a:r>
          </a:p>
        </p:txBody>
      </p:sp>
    </p:spTree>
    <p:extLst>
      <p:ext uri="{BB962C8B-B14F-4D97-AF65-F5344CB8AC3E}">
        <p14:creationId xmlns:p14="http://schemas.microsoft.com/office/powerpoint/2010/main" val="23654250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4">
                                            <p:txEl>
                                              <p:pRg st="7" end="7"/>
                                            </p:txEl>
                                          </p:spTgt>
                                        </p:tgtEl>
                                        <p:attrNameLst>
                                          <p:attrName>style.visibility</p:attrName>
                                        </p:attrNameLst>
                                      </p:cBhvr>
                                      <p:to>
                                        <p:strVal val="visible"/>
                                      </p:to>
                                    </p:set>
                                    <p:animEffect transition="in" filter="fade">
                                      <p:cBhvr>
                                        <p:cTn id="21"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
          <p:cNvSpPr txBox="1">
            <a:spLocks noGrp="1"/>
          </p:cNvSpPr>
          <p:nvPr>
            <p:ph type="title" idx="4294967295"/>
          </p:nvPr>
        </p:nvSpPr>
        <p:spPr>
          <a:xfrm>
            <a:off x="457198" y="654083"/>
            <a:ext cx="8229599" cy="731837"/>
          </a:xfrm>
          <a:prstGeom prst="rect">
            <a:avLst/>
          </a:prstGeom>
          <a:noFill/>
          <a:ln>
            <a:noFill/>
          </a:ln>
        </p:spPr>
        <p:txBody>
          <a:bodyPr spcFirstLastPara="1" vert="horz" wrap="square" lIns="91425" tIns="45700" rIns="91425" bIns="45700" rtlCol="0" anchor="t" anchorCtr="0">
            <a:noAutofit/>
          </a:bodyPr>
          <a:lstStyle/>
          <a:p>
            <a:pPr algn="ctr">
              <a:lnSpc>
                <a:spcPct val="100000"/>
              </a:lnSpc>
              <a:spcBef>
                <a:spcPts val="0"/>
              </a:spcBef>
              <a:buClr>
                <a:schemeClr val="lt1"/>
              </a:buClr>
              <a:buSzPts val="3600"/>
            </a:pPr>
            <a:r>
              <a:rPr lang="en-US" sz="3600" dirty="0">
                <a:ln w="0"/>
                <a:solidFill>
                  <a:schemeClr val="tx1"/>
                </a:solidFill>
                <a:effectLst>
                  <a:outerShdw blurRad="38100" dist="19050" dir="2700000" algn="tl" rotWithShape="0">
                    <a:schemeClr val="dk1">
                      <a:alpha val="40000"/>
                    </a:schemeClr>
                  </a:outerShdw>
                </a:effectLst>
              </a:rPr>
              <a:t>Retirement – Available Plans</a:t>
            </a:r>
          </a:p>
        </p:txBody>
      </p:sp>
      <p:sp>
        <p:nvSpPr>
          <p:cNvPr id="98" name="Google Shape;98;p1"/>
          <p:cNvSpPr txBox="1"/>
          <p:nvPr/>
        </p:nvSpPr>
        <p:spPr>
          <a:xfrm>
            <a:off x="2159002" y="2048933"/>
            <a:ext cx="184731" cy="369332"/>
          </a:xfrm>
          <a:prstGeom prst="rect">
            <a:avLst/>
          </a:prstGeom>
          <a:noFill/>
          <a:ln>
            <a:noFill/>
          </a:ln>
        </p:spPr>
        <p:txBody>
          <a:bodyPr spcFirstLastPara="1" wrap="square" lIns="91425" tIns="45700" rIns="91425" bIns="45700" anchor="t" anchorCtr="0">
            <a:spAutoFit/>
          </a:bodyPr>
          <a:lstStyle/>
          <a:p>
            <a:endParaRPr dirty="0">
              <a:solidFill>
                <a:schemeClr val="dk1"/>
              </a:solidFill>
              <a:latin typeface="Calibri"/>
              <a:ea typeface="Calibri"/>
              <a:cs typeface="Calibri"/>
              <a:sym typeface="Calibri"/>
            </a:endParaRPr>
          </a:p>
        </p:txBody>
      </p:sp>
      <p:sp>
        <p:nvSpPr>
          <p:cNvPr id="4" name="TextBox 3">
            <a:extLst>
              <a:ext uri="{FF2B5EF4-FFF2-40B4-BE49-F238E27FC236}">
                <a16:creationId xmlns:a16="http://schemas.microsoft.com/office/drawing/2014/main" id="{C04D65CC-8582-495E-B1E1-2C17C5A56211}"/>
              </a:ext>
            </a:extLst>
          </p:cNvPr>
          <p:cNvSpPr txBox="1"/>
          <p:nvPr/>
        </p:nvSpPr>
        <p:spPr>
          <a:xfrm>
            <a:off x="841245" y="1727087"/>
            <a:ext cx="7461504" cy="3785652"/>
          </a:xfrm>
          <a:prstGeom prst="rect">
            <a:avLst/>
          </a:prstGeom>
          <a:noFill/>
        </p:spPr>
        <p:txBody>
          <a:bodyPr wrap="square" rtlCol="0">
            <a:spAutoFit/>
          </a:bodyPr>
          <a:lstStyle/>
          <a:p>
            <a:r>
              <a:rPr lang="en-US" sz="2000" dirty="0"/>
              <a:t>For staff:</a:t>
            </a:r>
          </a:p>
          <a:p>
            <a:pPr marL="342900" indent="-342900">
              <a:buFont typeface="Arial" panose="020B0604020202020204" pitchFamily="34" charset="0"/>
              <a:buChar char="•"/>
            </a:pPr>
            <a:r>
              <a:rPr lang="en-US" sz="2000" dirty="0"/>
              <a:t>PERS Tier IV</a:t>
            </a:r>
          </a:p>
          <a:p>
            <a:pPr marL="342900" indent="-342900">
              <a:buFont typeface="Arial" panose="020B0604020202020204" pitchFamily="34" charset="0"/>
              <a:buChar char="•"/>
            </a:pPr>
            <a:r>
              <a:rPr lang="en-US" sz="2000" dirty="0"/>
              <a:t>ORP Tier III (2006-2015)</a:t>
            </a:r>
          </a:p>
          <a:p>
            <a:pPr marL="342900" indent="-342900">
              <a:buFont typeface="Arial" panose="020B0604020202020204" pitchFamily="34" charset="0"/>
              <a:buChar char="•"/>
            </a:pPr>
            <a:r>
              <a:rPr lang="en-US" sz="2000" dirty="0"/>
              <a:t>UA Pension Plan (in rare cases, this is unavailable)</a:t>
            </a:r>
          </a:p>
          <a:p>
            <a:endParaRPr lang="en-US" sz="2000" dirty="0"/>
          </a:p>
          <a:p>
            <a:r>
              <a:rPr lang="en-US" sz="2000" dirty="0"/>
              <a:t>For faculty:</a:t>
            </a:r>
          </a:p>
          <a:p>
            <a:pPr marL="342900" indent="-342900">
              <a:buFont typeface="Arial" panose="020B0604020202020204" pitchFamily="34" charset="0"/>
              <a:buChar char="•"/>
            </a:pPr>
            <a:r>
              <a:rPr lang="en-US" sz="2000" dirty="0"/>
              <a:t>TRS Tier III</a:t>
            </a:r>
          </a:p>
          <a:p>
            <a:pPr marL="342900" indent="-342900">
              <a:buFont typeface="Arial" panose="020B0604020202020204" pitchFamily="34" charset="0"/>
              <a:buChar char="•"/>
            </a:pPr>
            <a:r>
              <a:rPr lang="en-US" sz="2000" dirty="0"/>
              <a:t>ORP Tier III</a:t>
            </a:r>
          </a:p>
          <a:p>
            <a:pPr marL="342900" indent="-342900">
              <a:buFont typeface="Arial" panose="020B0604020202020204" pitchFamily="34" charset="0"/>
              <a:buChar char="•"/>
            </a:pPr>
            <a:r>
              <a:rPr lang="en-US" sz="2000" dirty="0"/>
              <a:t>UA Pension Plan (in rare cases, this is unavailable)</a:t>
            </a:r>
          </a:p>
          <a:p>
            <a:pPr marL="342900" indent="-342900">
              <a:buFont typeface="Arial" panose="020B0604020202020204" pitchFamily="34" charset="0"/>
              <a:buChar char="•"/>
            </a:pPr>
            <a:endParaRPr lang="en-US" sz="2000" dirty="0"/>
          </a:p>
          <a:p>
            <a:r>
              <a:rPr lang="en-US" sz="2000" dirty="0"/>
              <a:t>All UA employees are eligible to participate in a voluntary tax-deferred annuity (TDA) or 403(b)</a:t>
            </a:r>
          </a:p>
        </p:txBody>
      </p:sp>
      <p:sp>
        <p:nvSpPr>
          <p:cNvPr id="5" name="Rectangle 4">
            <a:extLst>
              <a:ext uri="{FF2B5EF4-FFF2-40B4-BE49-F238E27FC236}">
                <a16:creationId xmlns:a16="http://schemas.microsoft.com/office/drawing/2014/main" id="{F815FDA4-5F16-4B67-ABAA-A5C80278B454}"/>
              </a:ext>
            </a:extLst>
          </p:cNvPr>
          <p:cNvSpPr/>
          <p:nvPr/>
        </p:nvSpPr>
        <p:spPr>
          <a:xfrm>
            <a:off x="566927" y="6223239"/>
            <a:ext cx="8010143" cy="369332"/>
          </a:xfrm>
          <a:prstGeom prst="rect">
            <a:avLst/>
          </a:prstGeom>
        </p:spPr>
        <p:txBody>
          <a:bodyPr wrap="square">
            <a:spAutoFit/>
          </a:bodyPr>
          <a:lstStyle/>
          <a:p>
            <a:pPr algn="ctr"/>
            <a:r>
              <a:rPr lang="en-US" i="1" dirty="0"/>
              <a:t>Review all Retirement benefits on our </a:t>
            </a:r>
            <a:r>
              <a:rPr lang="en-US" i="1" dirty="0">
                <a:hlinkClick r:id="rId3"/>
              </a:rPr>
              <a:t>UA Benefits Retirement webpage</a:t>
            </a:r>
            <a:r>
              <a:rPr lang="en-US" i="1" dirty="0"/>
              <a:t>.</a:t>
            </a:r>
          </a:p>
        </p:txBody>
      </p:sp>
    </p:spTree>
    <p:extLst>
      <p:ext uri="{BB962C8B-B14F-4D97-AF65-F5344CB8AC3E}">
        <p14:creationId xmlns:p14="http://schemas.microsoft.com/office/powerpoint/2010/main" val="28546914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
          <p:cNvSpPr txBox="1">
            <a:spLocks noGrp="1"/>
          </p:cNvSpPr>
          <p:nvPr>
            <p:ph type="title" idx="4294967295"/>
          </p:nvPr>
        </p:nvSpPr>
        <p:spPr>
          <a:xfrm>
            <a:off x="457202" y="382515"/>
            <a:ext cx="8229599" cy="731837"/>
          </a:xfrm>
          <a:prstGeom prst="rect">
            <a:avLst/>
          </a:prstGeom>
          <a:noFill/>
          <a:ln>
            <a:noFill/>
          </a:ln>
        </p:spPr>
        <p:txBody>
          <a:bodyPr spcFirstLastPara="1" vert="horz" wrap="square" lIns="91425" tIns="45700" rIns="91425" bIns="45700" rtlCol="0" anchor="t" anchorCtr="0">
            <a:noAutofit/>
          </a:bodyPr>
          <a:lstStyle/>
          <a:p>
            <a:pPr algn="ctr">
              <a:lnSpc>
                <a:spcPct val="100000"/>
              </a:lnSpc>
              <a:spcBef>
                <a:spcPts val="0"/>
              </a:spcBef>
              <a:buClr>
                <a:schemeClr val="lt1"/>
              </a:buClr>
              <a:buSzPts val="3600"/>
            </a:pPr>
            <a:r>
              <a:rPr lang="en-US" sz="3600" dirty="0">
                <a:ln w="0"/>
                <a:solidFill>
                  <a:schemeClr val="tx1"/>
                </a:solidFill>
                <a:effectLst>
                  <a:outerShdw blurRad="38100" dist="19050" dir="2700000" algn="tl" rotWithShape="0">
                    <a:schemeClr val="dk1">
                      <a:alpha val="40000"/>
                    </a:schemeClr>
                  </a:outerShdw>
                </a:effectLst>
              </a:rPr>
              <a:t>Retirement – Which Program Will I Be In?</a:t>
            </a:r>
          </a:p>
        </p:txBody>
      </p:sp>
      <p:sp>
        <p:nvSpPr>
          <p:cNvPr id="11" name="TextBox 10">
            <a:extLst>
              <a:ext uri="{FF2B5EF4-FFF2-40B4-BE49-F238E27FC236}">
                <a16:creationId xmlns:a16="http://schemas.microsoft.com/office/drawing/2014/main" id="{61FCFC43-EF8A-4F12-B4CF-4379BFAC47E5}"/>
              </a:ext>
            </a:extLst>
          </p:cNvPr>
          <p:cNvSpPr txBox="1"/>
          <p:nvPr/>
        </p:nvSpPr>
        <p:spPr>
          <a:xfrm>
            <a:off x="3877944" y="1444363"/>
            <a:ext cx="1151794" cy="323165"/>
          </a:xfrm>
          <a:prstGeom prst="rect">
            <a:avLst/>
          </a:prstGeom>
          <a:noFill/>
          <a:ln>
            <a:solidFill>
              <a:schemeClr val="tx1"/>
            </a:solidFill>
          </a:ln>
        </p:spPr>
        <p:txBody>
          <a:bodyPr wrap="square" rtlCol="0">
            <a:spAutoFit/>
          </a:bodyPr>
          <a:lstStyle/>
          <a:p>
            <a:pPr algn="ctr"/>
            <a:r>
              <a:rPr lang="en-US" sz="1500" dirty="0"/>
              <a:t>I am staff</a:t>
            </a:r>
          </a:p>
        </p:txBody>
      </p:sp>
      <p:sp>
        <p:nvSpPr>
          <p:cNvPr id="12" name="TextBox 11">
            <a:extLst>
              <a:ext uri="{FF2B5EF4-FFF2-40B4-BE49-F238E27FC236}">
                <a16:creationId xmlns:a16="http://schemas.microsoft.com/office/drawing/2014/main" id="{1CB88D2C-439A-4BA9-85A6-FB20448B0526}"/>
              </a:ext>
            </a:extLst>
          </p:cNvPr>
          <p:cNvSpPr txBox="1"/>
          <p:nvPr/>
        </p:nvSpPr>
        <p:spPr>
          <a:xfrm>
            <a:off x="574577" y="1809429"/>
            <a:ext cx="1588630" cy="553998"/>
          </a:xfrm>
          <a:prstGeom prst="rect">
            <a:avLst/>
          </a:prstGeom>
          <a:noFill/>
          <a:ln>
            <a:solidFill>
              <a:schemeClr val="tx1"/>
            </a:solidFill>
          </a:ln>
        </p:spPr>
        <p:txBody>
          <a:bodyPr wrap="square" rtlCol="0">
            <a:spAutoFit/>
          </a:bodyPr>
          <a:lstStyle/>
          <a:p>
            <a:pPr algn="ctr"/>
            <a:r>
              <a:rPr lang="en-US" sz="1500" dirty="0"/>
              <a:t>I have </a:t>
            </a:r>
            <a:r>
              <a:rPr lang="en-US" sz="1500" i="1" dirty="0"/>
              <a:t>never</a:t>
            </a:r>
            <a:r>
              <a:rPr lang="en-US" sz="1500" dirty="0"/>
              <a:t> worked for UA</a:t>
            </a:r>
          </a:p>
        </p:txBody>
      </p:sp>
      <p:sp>
        <p:nvSpPr>
          <p:cNvPr id="13" name="TextBox 12">
            <a:extLst>
              <a:ext uri="{FF2B5EF4-FFF2-40B4-BE49-F238E27FC236}">
                <a16:creationId xmlns:a16="http://schemas.microsoft.com/office/drawing/2014/main" id="{65B899EB-ABFD-43D0-8F7C-4A69348D212E}"/>
              </a:ext>
            </a:extLst>
          </p:cNvPr>
          <p:cNvSpPr txBox="1"/>
          <p:nvPr/>
        </p:nvSpPr>
        <p:spPr>
          <a:xfrm>
            <a:off x="6229126" y="1809429"/>
            <a:ext cx="2684924" cy="553998"/>
          </a:xfrm>
          <a:prstGeom prst="rect">
            <a:avLst/>
          </a:prstGeom>
          <a:noFill/>
          <a:ln>
            <a:solidFill>
              <a:schemeClr val="tx1"/>
            </a:solidFill>
          </a:ln>
        </p:spPr>
        <p:txBody>
          <a:bodyPr wrap="square" rtlCol="0">
            <a:spAutoFit/>
          </a:bodyPr>
          <a:lstStyle/>
          <a:p>
            <a:pPr algn="ctr"/>
            <a:r>
              <a:rPr lang="en-US" sz="1500" dirty="0"/>
              <a:t>I have worked for UA before in a position with retirement</a:t>
            </a:r>
          </a:p>
        </p:txBody>
      </p:sp>
      <p:sp>
        <p:nvSpPr>
          <p:cNvPr id="14" name="TextBox 13">
            <a:extLst>
              <a:ext uri="{FF2B5EF4-FFF2-40B4-BE49-F238E27FC236}">
                <a16:creationId xmlns:a16="http://schemas.microsoft.com/office/drawing/2014/main" id="{A4133111-0946-42D4-BDD4-CDFDE2E9ABB7}"/>
              </a:ext>
            </a:extLst>
          </p:cNvPr>
          <p:cNvSpPr txBox="1"/>
          <p:nvPr/>
        </p:nvSpPr>
        <p:spPr>
          <a:xfrm>
            <a:off x="2671306" y="2185889"/>
            <a:ext cx="2413279" cy="784830"/>
          </a:xfrm>
          <a:prstGeom prst="rect">
            <a:avLst/>
          </a:prstGeom>
          <a:noFill/>
          <a:ln>
            <a:solidFill>
              <a:schemeClr val="tx1"/>
            </a:solidFill>
          </a:ln>
        </p:spPr>
        <p:txBody>
          <a:bodyPr wrap="square" rtlCol="0">
            <a:spAutoFit/>
          </a:bodyPr>
          <a:lstStyle/>
          <a:p>
            <a:pPr algn="ctr"/>
            <a:r>
              <a:rPr lang="en-US" sz="1500" dirty="0"/>
              <a:t>I have worked for the State of Alaska before in a PERS position</a:t>
            </a:r>
          </a:p>
        </p:txBody>
      </p:sp>
      <p:sp>
        <p:nvSpPr>
          <p:cNvPr id="15" name="TextBox 14">
            <a:extLst>
              <a:ext uri="{FF2B5EF4-FFF2-40B4-BE49-F238E27FC236}">
                <a16:creationId xmlns:a16="http://schemas.microsoft.com/office/drawing/2014/main" id="{DFACD87B-03AE-4509-BEFC-C28FF158B57D}"/>
              </a:ext>
            </a:extLst>
          </p:cNvPr>
          <p:cNvSpPr txBox="1"/>
          <p:nvPr/>
        </p:nvSpPr>
        <p:spPr>
          <a:xfrm>
            <a:off x="192423" y="4088421"/>
            <a:ext cx="1828244" cy="784830"/>
          </a:xfrm>
          <a:prstGeom prst="rect">
            <a:avLst/>
          </a:prstGeom>
          <a:solidFill>
            <a:schemeClr val="accent6"/>
          </a:solidFill>
          <a:ln>
            <a:solidFill>
              <a:schemeClr val="tx1"/>
            </a:solidFill>
          </a:ln>
        </p:spPr>
        <p:txBody>
          <a:bodyPr wrap="square" rtlCol="0">
            <a:spAutoFit/>
          </a:bodyPr>
          <a:lstStyle/>
          <a:p>
            <a:pPr algn="ctr"/>
            <a:r>
              <a:rPr lang="en-US" sz="1500" u="sng" dirty="0">
                <a:solidFill>
                  <a:schemeClr val="bg1"/>
                </a:solidFill>
              </a:rPr>
              <a:t>My retirement is:</a:t>
            </a:r>
            <a:r>
              <a:rPr lang="en-US" sz="1500" dirty="0">
                <a:solidFill>
                  <a:schemeClr val="bg1"/>
                </a:solidFill>
              </a:rPr>
              <a:t> </a:t>
            </a:r>
          </a:p>
          <a:p>
            <a:pPr algn="ctr"/>
            <a:r>
              <a:rPr lang="en-US" sz="1500" dirty="0">
                <a:solidFill>
                  <a:schemeClr val="bg1"/>
                </a:solidFill>
              </a:rPr>
              <a:t>PERS Tier IV +</a:t>
            </a:r>
          </a:p>
          <a:p>
            <a:pPr algn="ctr">
              <a:tabLst>
                <a:tab pos="1198563" algn="l"/>
              </a:tabLst>
            </a:pPr>
            <a:r>
              <a:rPr lang="en-US" sz="1500" dirty="0">
                <a:solidFill>
                  <a:schemeClr val="bg1"/>
                </a:solidFill>
              </a:rPr>
              <a:t>UA Pension Plan</a:t>
            </a:r>
          </a:p>
        </p:txBody>
      </p:sp>
      <p:sp>
        <p:nvSpPr>
          <p:cNvPr id="16" name="TextBox 15">
            <a:extLst>
              <a:ext uri="{FF2B5EF4-FFF2-40B4-BE49-F238E27FC236}">
                <a16:creationId xmlns:a16="http://schemas.microsoft.com/office/drawing/2014/main" id="{DF7E76A4-6474-448C-8CF0-467891B9A125}"/>
              </a:ext>
            </a:extLst>
          </p:cNvPr>
          <p:cNvSpPr txBox="1"/>
          <p:nvPr/>
        </p:nvSpPr>
        <p:spPr>
          <a:xfrm>
            <a:off x="6109133" y="5768198"/>
            <a:ext cx="2129611" cy="784830"/>
          </a:xfrm>
          <a:prstGeom prst="rect">
            <a:avLst/>
          </a:prstGeom>
          <a:solidFill>
            <a:schemeClr val="accent6"/>
          </a:solidFill>
          <a:ln>
            <a:solidFill>
              <a:schemeClr val="tx1"/>
            </a:solidFill>
          </a:ln>
        </p:spPr>
        <p:txBody>
          <a:bodyPr wrap="square" rtlCol="0">
            <a:spAutoFit/>
          </a:bodyPr>
          <a:lstStyle/>
          <a:p>
            <a:pPr algn="ctr"/>
            <a:r>
              <a:rPr lang="en-US" sz="1500" u="sng" dirty="0">
                <a:solidFill>
                  <a:schemeClr val="bg1"/>
                </a:solidFill>
              </a:rPr>
              <a:t>My retirement is: </a:t>
            </a:r>
          </a:p>
          <a:p>
            <a:pPr algn="ctr"/>
            <a:r>
              <a:rPr lang="en-US" sz="1500" dirty="0">
                <a:solidFill>
                  <a:schemeClr val="bg1"/>
                </a:solidFill>
              </a:rPr>
              <a:t>My previous PERS Tier</a:t>
            </a:r>
          </a:p>
          <a:p>
            <a:pPr algn="ctr"/>
            <a:r>
              <a:rPr lang="en-US" sz="1500" dirty="0">
                <a:solidFill>
                  <a:schemeClr val="bg1"/>
                </a:solidFill>
              </a:rPr>
              <a:t>+ UA Pension Plan </a:t>
            </a:r>
          </a:p>
        </p:txBody>
      </p:sp>
      <p:sp>
        <p:nvSpPr>
          <p:cNvPr id="17" name="TextBox 16">
            <a:extLst>
              <a:ext uri="{FF2B5EF4-FFF2-40B4-BE49-F238E27FC236}">
                <a16:creationId xmlns:a16="http://schemas.microsoft.com/office/drawing/2014/main" id="{2A71D9BE-2C6C-4B42-B634-9ED8E9B688FD}"/>
              </a:ext>
            </a:extLst>
          </p:cNvPr>
          <p:cNvSpPr txBox="1"/>
          <p:nvPr/>
        </p:nvSpPr>
        <p:spPr>
          <a:xfrm>
            <a:off x="2623420" y="4300116"/>
            <a:ext cx="3080589" cy="553998"/>
          </a:xfrm>
          <a:prstGeom prst="rect">
            <a:avLst/>
          </a:prstGeom>
          <a:noFill/>
          <a:ln>
            <a:solidFill>
              <a:schemeClr val="tx1"/>
            </a:solidFill>
          </a:ln>
        </p:spPr>
        <p:txBody>
          <a:bodyPr wrap="square" rtlCol="0">
            <a:spAutoFit/>
          </a:bodyPr>
          <a:lstStyle/>
          <a:p>
            <a:pPr algn="ctr"/>
            <a:r>
              <a:rPr lang="en-US" sz="1500" dirty="0"/>
              <a:t>I have closed my previous account with the State</a:t>
            </a:r>
          </a:p>
        </p:txBody>
      </p:sp>
      <p:sp>
        <p:nvSpPr>
          <p:cNvPr id="18" name="TextBox 17">
            <a:extLst>
              <a:ext uri="{FF2B5EF4-FFF2-40B4-BE49-F238E27FC236}">
                <a16:creationId xmlns:a16="http://schemas.microsoft.com/office/drawing/2014/main" id="{5B2E82BB-C0F0-479A-BE80-C8AD5DFBEE05}"/>
              </a:ext>
            </a:extLst>
          </p:cNvPr>
          <p:cNvSpPr txBox="1"/>
          <p:nvPr/>
        </p:nvSpPr>
        <p:spPr>
          <a:xfrm>
            <a:off x="4993488" y="5405561"/>
            <a:ext cx="767862" cy="323165"/>
          </a:xfrm>
          <a:prstGeom prst="rect">
            <a:avLst/>
          </a:prstGeom>
          <a:noFill/>
          <a:ln>
            <a:solidFill>
              <a:schemeClr val="tx1"/>
            </a:solidFill>
          </a:ln>
        </p:spPr>
        <p:txBody>
          <a:bodyPr wrap="square" rtlCol="0">
            <a:spAutoFit/>
          </a:bodyPr>
          <a:lstStyle/>
          <a:p>
            <a:pPr algn="ctr"/>
            <a:r>
              <a:rPr lang="en-US" sz="1500" dirty="0"/>
              <a:t>No</a:t>
            </a:r>
          </a:p>
        </p:txBody>
      </p:sp>
      <p:sp>
        <p:nvSpPr>
          <p:cNvPr id="19" name="TextBox 18">
            <a:extLst>
              <a:ext uri="{FF2B5EF4-FFF2-40B4-BE49-F238E27FC236}">
                <a16:creationId xmlns:a16="http://schemas.microsoft.com/office/drawing/2014/main" id="{6CE65E11-08F8-4959-920D-1500CD3B110E}"/>
              </a:ext>
            </a:extLst>
          </p:cNvPr>
          <p:cNvSpPr txBox="1"/>
          <p:nvPr/>
        </p:nvSpPr>
        <p:spPr>
          <a:xfrm>
            <a:off x="4793370" y="3619551"/>
            <a:ext cx="767862" cy="323165"/>
          </a:xfrm>
          <a:prstGeom prst="rect">
            <a:avLst/>
          </a:prstGeom>
          <a:noFill/>
          <a:ln>
            <a:solidFill>
              <a:schemeClr val="tx1"/>
            </a:solidFill>
          </a:ln>
        </p:spPr>
        <p:txBody>
          <a:bodyPr wrap="square" rtlCol="0">
            <a:spAutoFit/>
          </a:bodyPr>
          <a:lstStyle/>
          <a:p>
            <a:pPr algn="ctr"/>
            <a:r>
              <a:rPr lang="en-US" sz="1500" dirty="0"/>
              <a:t>Yes</a:t>
            </a:r>
          </a:p>
        </p:txBody>
      </p:sp>
      <p:sp>
        <p:nvSpPr>
          <p:cNvPr id="20" name="TextBox 19">
            <a:extLst>
              <a:ext uri="{FF2B5EF4-FFF2-40B4-BE49-F238E27FC236}">
                <a16:creationId xmlns:a16="http://schemas.microsoft.com/office/drawing/2014/main" id="{25B239A8-B7F9-47E7-B3E0-0CB7D6F0864D}"/>
              </a:ext>
            </a:extLst>
          </p:cNvPr>
          <p:cNvSpPr txBox="1"/>
          <p:nvPr/>
        </p:nvSpPr>
        <p:spPr>
          <a:xfrm>
            <a:off x="6306949" y="3320851"/>
            <a:ext cx="2529278" cy="1246495"/>
          </a:xfrm>
          <a:prstGeom prst="rect">
            <a:avLst/>
          </a:prstGeom>
          <a:solidFill>
            <a:schemeClr val="accent6"/>
          </a:solidFill>
          <a:ln>
            <a:solidFill>
              <a:schemeClr val="tx1"/>
            </a:solidFill>
          </a:ln>
        </p:spPr>
        <p:txBody>
          <a:bodyPr wrap="square" rtlCol="0">
            <a:spAutoFit/>
          </a:bodyPr>
          <a:lstStyle/>
          <a:p>
            <a:pPr algn="ctr"/>
            <a:r>
              <a:rPr lang="en-US" sz="1500" u="sng" dirty="0">
                <a:solidFill>
                  <a:schemeClr val="bg1"/>
                </a:solidFill>
              </a:rPr>
              <a:t>My retirement is: </a:t>
            </a:r>
          </a:p>
          <a:p>
            <a:pPr algn="ctr"/>
            <a:r>
              <a:rPr lang="en-US" sz="1500" dirty="0">
                <a:solidFill>
                  <a:schemeClr val="bg1"/>
                </a:solidFill>
              </a:rPr>
              <a:t>My previous retirement with UA </a:t>
            </a:r>
            <a:r>
              <a:rPr lang="en-US" sz="1500" i="1" dirty="0">
                <a:solidFill>
                  <a:schemeClr val="bg1"/>
                </a:solidFill>
              </a:rPr>
              <a:t>unless</a:t>
            </a:r>
            <a:r>
              <a:rPr lang="en-US" sz="1500" dirty="0">
                <a:solidFill>
                  <a:schemeClr val="bg1"/>
                </a:solidFill>
              </a:rPr>
              <a:t> I had TRS previously, in which case, I will have PERS Tier IV.</a:t>
            </a:r>
          </a:p>
        </p:txBody>
      </p:sp>
      <p:cxnSp>
        <p:nvCxnSpPr>
          <p:cNvPr id="21" name="Connector: Elbow 20">
            <a:extLst>
              <a:ext uri="{FF2B5EF4-FFF2-40B4-BE49-F238E27FC236}">
                <a16:creationId xmlns:a16="http://schemas.microsoft.com/office/drawing/2014/main" id="{C516FC71-395D-4F45-9648-049447D7C7F7}"/>
              </a:ext>
            </a:extLst>
          </p:cNvPr>
          <p:cNvCxnSpPr>
            <a:cxnSpLocks/>
            <a:stCxn id="11" idx="1"/>
            <a:endCxn id="12" idx="0"/>
          </p:cNvCxnSpPr>
          <p:nvPr/>
        </p:nvCxnSpPr>
        <p:spPr>
          <a:xfrm rot="10800000" flipV="1">
            <a:off x="1368892" y="1605945"/>
            <a:ext cx="2509052" cy="203483"/>
          </a:xfrm>
          <a:prstGeom prst="bentConnector2">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Connector: Elbow 21">
            <a:extLst>
              <a:ext uri="{FF2B5EF4-FFF2-40B4-BE49-F238E27FC236}">
                <a16:creationId xmlns:a16="http://schemas.microsoft.com/office/drawing/2014/main" id="{0AD612D6-37ED-4684-A467-35F454729F59}"/>
              </a:ext>
            </a:extLst>
          </p:cNvPr>
          <p:cNvCxnSpPr>
            <a:cxnSpLocks/>
            <a:stCxn id="12" idx="2"/>
            <a:endCxn id="14" idx="1"/>
          </p:cNvCxnSpPr>
          <p:nvPr/>
        </p:nvCxnSpPr>
        <p:spPr>
          <a:xfrm rot="16200000" flipH="1">
            <a:off x="1912661" y="1819658"/>
            <a:ext cx="214877" cy="1302414"/>
          </a:xfrm>
          <a:prstGeom prst="bentConnector2">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009A2410-253A-44A2-A162-2884D9D97F72}"/>
              </a:ext>
            </a:extLst>
          </p:cNvPr>
          <p:cNvSpPr txBox="1"/>
          <p:nvPr/>
        </p:nvSpPr>
        <p:spPr>
          <a:xfrm>
            <a:off x="2288512" y="3619551"/>
            <a:ext cx="767862" cy="323165"/>
          </a:xfrm>
          <a:prstGeom prst="rect">
            <a:avLst/>
          </a:prstGeom>
          <a:noFill/>
          <a:ln>
            <a:solidFill>
              <a:schemeClr val="tx1"/>
            </a:solidFill>
          </a:ln>
        </p:spPr>
        <p:txBody>
          <a:bodyPr wrap="square" rtlCol="0">
            <a:spAutoFit/>
          </a:bodyPr>
          <a:lstStyle/>
          <a:p>
            <a:pPr algn="ctr"/>
            <a:r>
              <a:rPr lang="en-US" sz="1500" dirty="0"/>
              <a:t>No</a:t>
            </a:r>
          </a:p>
        </p:txBody>
      </p:sp>
      <p:cxnSp>
        <p:nvCxnSpPr>
          <p:cNvPr id="24" name="Connector: Elbow 23">
            <a:extLst>
              <a:ext uri="{FF2B5EF4-FFF2-40B4-BE49-F238E27FC236}">
                <a16:creationId xmlns:a16="http://schemas.microsoft.com/office/drawing/2014/main" id="{9F9AD013-288A-4321-9112-553C44D3C04B}"/>
              </a:ext>
            </a:extLst>
          </p:cNvPr>
          <p:cNvCxnSpPr>
            <a:cxnSpLocks/>
            <a:stCxn id="14" idx="2"/>
            <a:endCxn id="23" idx="0"/>
          </p:cNvCxnSpPr>
          <p:nvPr/>
        </p:nvCxnSpPr>
        <p:spPr>
          <a:xfrm rot="5400000">
            <a:off x="2950779" y="2692384"/>
            <a:ext cx="648832" cy="1205503"/>
          </a:xfrm>
          <a:prstGeom prst="bent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Connector: Elbow 24">
            <a:extLst>
              <a:ext uri="{FF2B5EF4-FFF2-40B4-BE49-F238E27FC236}">
                <a16:creationId xmlns:a16="http://schemas.microsoft.com/office/drawing/2014/main" id="{3D559F6F-0A9E-47E8-BE5D-5617860B3627}"/>
              </a:ext>
            </a:extLst>
          </p:cNvPr>
          <p:cNvCxnSpPr>
            <a:cxnSpLocks/>
            <a:stCxn id="23" idx="1"/>
            <a:endCxn id="15" idx="0"/>
          </p:cNvCxnSpPr>
          <p:nvPr/>
        </p:nvCxnSpPr>
        <p:spPr>
          <a:xfrm rot="10800000" flipV="1">
            <a:off x="1106546" y="3781133"/>
            <a:ext cx="1181967" cy="307287"/>
          </a:xfrm>
          <a:prstGeom prst="bentConnector2">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Connector: Elbow 25">
            <a:extLst>
              <a:ext uri="{FF2B5EF4-FFF2-40B4-BE49-F238E27FC236}">
                <a16:creationId xmlns:a16="http://schemas.microsoft.com/office/drawing/2014/main" id="{0CBF47B1-1925-4575-8B1F-FA9D375D27A6}"/>
              </a:ext>
            </a:extLst>
          </p:cNvPr>
          <p:cNvCxnSpPr>
            <a:cxnSpLocks/>
            <a:stCxn id="14" idx="2"/>
            <a:endCxn id="19" idx="0"/>
          </p:cNvCxnSpPr>
          <p:nvPr/>
        </p:nvCxnSpPr>
        <p:spPr>
          <a:xfrm rot="16200000" flipH="1">
            <a:off x="4203207" y="2645457"/>
            <a:ext cx="648832" cy="1299355"/>
          </a:xfrm>
          <a:prstGeom prst="bent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Connector: Elbow 26">
            <a:extLst>
              <a:ext uri="{FF2B5EF4-FFF2-40B4-BE49-F238E27FC236}">
                <a16:creationId xmlns:a16="http://schemas.microsoft.com/office/drawing/2014/main" id="{0CCE740C-4267-4EE7-B564-A0487BF50E3B}"/>
              </a:ext>
            </a:extLst>
          </p:cNvPr>
          <p:cNvCxnSpPr>
            <a:cxnSpLocks/>
            <a:stCxn id="19" idx="1"/>
            <a:endCxn id="17" idx="0"/>
          </p:cNvCxnSpPr>
          <p:nvPr/>
        </p:nvCxnSpPr>
        <p:spPr>
          <a:xfrm rot="10800000" flipV="1">
            <a:off x="4163716" y="3781134"/>
            <a:ext cx="629655" cy="518982"/>
          </a:xfrm>
          <a:prstGeom prst="bentConnector2">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Connector: Elbow 27">
            <a:extLst>
              <a:ext uri="{FF2B5EF4-FFF2-40B4-BE49-F238E27FC236}">
                <a16:creationId xmlns:a16="http://schemas.microsoft.com/office/drawing/2014/main" id="{0D3F8B5B-9D77-4B1A-BCE4-EB822CD86892}"/>
              </a:ext>
            </a:extLst>
          </p:cNvPr>
          <p:cNvCxnSpPr>
            <a:cxnSpLocks/>
            <a:stCxn id="17" idx="2"/>
            <a:endCxn id="18" idx="0"/>
          </p:cNvCxnSpPr>
          <p:nvPr/>
        </p:nvCxnSpPr>
        <p:spPr>
          <a:xfrm rot="16200000" flipH="1">
            <a:off x="4494844" y="4522985"/>
            <a:ext cx="551447" cy="1213704"/>
          </a:xfrm>
          <a:prstGeom prst="bentConnector3">
            <a:avLst>
              <a:gd name="adj1" fmla="val 50000"/>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ABAC5F88-4945-4B8F-860C-DD786FE907BD}"/>
              </a:ext>
            </a:extLst>
          </p:cNvPr>
          <p:cNvSpPr txBox="1"/>
          <p:nvPr/>
        </p:nvSpPr>
        <p:spPr>
          <a:xfrm>
            <a:off x="3351120" y="5403134"/>
            <a:ext cx="767862" cy="323165"/>
          </a:xfrm>
          <a:prstGeom prst="rect">
            <a:avLst/>
          </a:prstGeom>
          <a:noFill/>
          <a:ln>
            <a:solidFill>
              <a:schemeClr val="tx1"/>
            </a:solidFill>
          </a:ln>
        </p:spPr>
        <p:txBody>
          <a:bodyPr wrap="square" rtlCol="0">
            <a:spAutoFit/>
          </a:bodyPr>
          <a:lstStyle/>
          <a:p>
            <a:pPr algn="ctr"/>
            <a:r>
              <a:rPr lang="en-US" sz="1500" dirty="0"/>
              <a:t>Yes</a:t>
            </a:r>
          </a:p>
        </p:txBody>
      </p:sp>
      <p:cxnSp>
        <p:nvCxnSpPr>
          <p:cNvPr id="30" name="Connector: Elbow 29">
            <a:extLst>
              <a:ext uri="{FF2B5EF4-FFF2-40B4-BE49-F238E27FC236}">
                <a16:creationId xmlns:a16="http://schemas.microsoft.com/office/drawing/2014/main" id="{24890C50-998C-4A96-9FDB-5578C7B5A8E6}"/>
              </a:ext>
            </a:extLst>
          </p:cNvPr>
          <p:cNvCxnSpPr>
            <a:cxnSpLocks/>
            <a:stCxn id="17" idx="2"/>
            <a:endCxn id="29" idx="0"/>
          </p:cNvCxnSpPr>
          <p:nvPr/>
        </p:nvCxnSpPr>
        <p:spPr>
          <a:xfrm rot="5400000">
            <a:off x="3674873" y="4914292"/>
            <a:ext cx="549020" cy="428664"/>
          </a:xfrm>
          <a:prstGeom prst="bent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Connector: Elbow 30">
            <a:extLst>
              <a:ext uri="{FF2B5EF4-FFF2-40B4-BE49-F238E27FC236}">
                <a16:creationId xmlns:a16="http://schemas.microsoft.com/office/drawing/2014/main" id="{B46F7BD9-297C-4B34-9AB9-444647ACDC81}"/>
              </a:ext>
            </a:extLst>
          </p:cNvPr>
          <p:cNvCxnSpPr>
            <a:cxnSpLocks/>
            <a:stCxn id="18" idx="2"/>
            <a:endCxn id="16" idx="1"/>
          </p:cNvCxnSpPr>
          <p:nvPr/>
        </p:nvCxnSpPr>
        <p:spPr>
          <a:xfrm rot="16200000" flipH="1">
            <a:off x="5527333" y="5578812"/>
            <a:ext cx="431887" cy="731714"/>
          </a:xfrm>
          <a:prstGeom prst="bentConnector2">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Connector: Elbow 31">
            <a:extLst>
              <a:ext uri="{FF2B5EF4-FFF2-40B4-BE49-F238E27FC236}">
                <a16:creationId xmlns:a16="http://schemas.microsoft.com/office/drawing/2014/main" id="{95A24020-933A-4570-81A0-C4A532D68BBB}"/>
              </a:ext>
            </a:extLst>
          </p:cNvPr>
          <p:cNvCxnSpPr>
            <a:cxnSpLocks/>
            <a:stCxn id="29" idx="2"/>
            <a:endCxn id="15" idx="2"/>
          </p:cNvCxnSpPr>
          <p:nvPr/>
        </p:nvCxnSpPr>
        <p:spPr>
          <a:xfrm rot="5400000" flipH="1">
            <a:off x="1994274" y="3985522"/>
            <a:ext cx="853048" cy="2628506"/>
          </a:xfrm>
          <a:prstGeom prst="bentConnector3">
            <a:avLst>
              <a:gd name="adj1" fmla="val -26798"/>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Connector: Elbow 32">
            <a:extLst>
              <a:ext uri="{FF2B5EF4-FFF2-40B4-BE49-F238E27FC236}">
                <a16:creationId xmlns:a16="http://schemas.microsoft.com/office/drawing/2014/main" id="{4554A496-AE19-4181-BEF9-2DA4718346A1}"/>
              </a:ext>
            </a:extLst>
          </p:cNvPr>
          <p:cNvCxnSpPr>
            <a:stCxn id="11" idx="3"/>
            <a:endCxn id="13" idx="0"/>
          </p:cNvCxnSpPr>
          <p:nvPr/>
        </p:nvCxnSpPr>
        <p:spPr>
          <a:xfrm>
            <a:off x="5029738" y="1605946"/>
            <a:ext cx="2541850" cy="203483"/>
          </a:xfrm>
          <a:prstGeom prst="bentConnector2">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Connector: Elbow 33">
            <a:extLst>
              <a:ext uri="{FF2B5EF4-FFF2-40B4-BE49-F238E27FC236}">
                <a16:creationId xmlns:a16="http://schemas.microsoft.com/office/drawing/2014/main" id="{D23BEA2E-1DB7-4566-AD04-5CFD85456A06}"/>
              </a:ext>
            </a:extLst>
          </p:cNvPr>
          <p:cNvCxnSpPr>
            <a:cxnSpLocks/>
            <a:stCxn id="13" idx="2"/>
            <a:endCxn id="20" idx="0"/>
          </p:cNvCxnSpPr>
          <p:nvPr/>
        </p:nvCxnSpPr>
        <p:spPr>
          <a:xfrm>
            <a:off x="7571588" y="2363427"/>
            <a:ext cx="0" cy="95742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12155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
          <p:cNvSpPr txBox="1">
            <a:spLocks noGrp="1"/>
          </p:cNvSpPr>
          <p:nvPr>
            <p:ph type="title" idx="4294967295"/>
          </p:nvPr>
        </p:nvSpPr>
        <p:spPr>
          <a:xfrm>
            <a:off x="457202" y="382515"/>
            <a:ext cx="8229599" cy="731837"/>
          </a:xfrm>
          <a:prstGeom prst="rect">
            <a:avLst/>
          </a:prstGeom>
          <a:noFill/>
          <a:ln>
            <a:noFill/>
          </a:ln>
        </p:spPr>
        <p:txBody>
          <a:bodyPr spcFirstLastPara="1" vert="horz" wrap="square" lIns="91425" tIns="45700" rIns="91425" bIns="45700" rtlCol="0" anchor="t" anchorCtr="0">
            <a:noAutofit/>
          </a:bodyPr>
          <a:lstStyle/>
          <a:p>
            <a:pPr algn="ctr">
              <a:lnSpc>
                <a:spcPct val="100000"/>
              </a:lnSpc>
              <a:spcBef>
                <a:spcPts val="0"/>
              </a:spcBef>
              <a:buClr>
                <a:schemeClr val="lt1"/>
              </a:buClr>
              <a:buSzPts val="3600"/>
            </a:pPr>
            <a:r>
              <a:rPr lang="en-US" sz="3600" dirty="0">
                <a:ln w="0"/>
                <a:solidFill>
                  <a:schemeClr val="tx1"/>
                </a:solidFill>
                <a:effectLst>
                  <a:outerShdw blurRad="38100" dist="19050" dir="2700000" algn="tl" rotWithShape="0">
                    <a:schemeClr val="dk1">
                      <a:alpha val="40000"/>
                    </a:schemeClr>
                  </a:outerShdw>
                </a:effectLst>
              </a:rPr>
              <a:t>Retirement – Which Program Will I Be In?</a:t>
            </a:r>
          </a:p>
        </p:txBody>
      </p:sp>
      <p:sp>
        <p:nvSpPr>
          <p:cNvPr id="11" name="TextBox 10">
            <a:extLst>
              <a:ext uri="{FF2B5EF4-FFF2-40B4-BE49-F238E27FC236}">
                <a16:creationId xmlns:a16="http://schemas.microsoft.com/office/drawing/2014/main" id="{61FCFC43-EF8A-4F12-B4CF-4379BFAC47E5}"/>
              </a:ext>
            </a:extLst>
          </p:cNvPr>
          <p:cNvSpPr txBox="1"/>
          <p:nvPr/>
        </p:nvSpPr>
        <p:spPr>
          <a:xfrm>
            <a:off x="3735053" y="1529849"/>
            <a:ext cx="1294687" cy="323165"/>
          </a:xfrm>
          <a:prstGeom prst="rect">
            <a:avLst/>
          </a:prstGeom>
          <a:noFill/>
          <a:ln>
            <a:solidFill>
              <a:schemeClr val="tx1"/>
            </a:solidFill>
          </a:ln>
        </p:spPr>
        <p:txBody>
          <a:bodyPr wrap="square" rtlCol="0">
            <a:spAutoFit/>
          </a:bodyPr>
          <a:lstStyle/>
          <a:p>
            <a:pPr algn="ctr"/>
            <a:r>
              <a:rPr lang="en-US" sz="1500" dirty="0"/>
              <a:t>I am faculty</a:t>
            </a:r>
          </a:p>
        </p:txBody>
      </p:sp>
      <p:sp>
        <p:nvSpPr>
          <p:cNvPr id="12" name="TextBox 11">
            <a:extLst>
              <a:ext uri="{FF2B5EF4-FFF2-40B4-BE49-F238E27FC236}">
                <a16:creationId xmlns:a16="http://schemas.microsoft.com/office/drawing/2014/main" id="{1CB88D2C-439A-4BA9-85A6-FB20448B0526}"/>
              </a:ext>
            </a:extLst>
          </p:cNvPr>
          <p:cNvSpPr txBox="1"/>
          <p:nvPr/>
        </p:nvSpPr>
        <p:spPr>
          <a:xfrm>
            <a:off x="574576" y="1964410"/>
            <a:ext cx="1588630" cy="553998"/>
          </a:xfrm>
          <a:prstGeom prst="rect">
            <a:avLst/>
          </a:prstGeom>
          <a:noFill/>
          <a:ln>
            <a:solidFill>
              <a:schemeClr val="tx1"/>
            </a:solidFill>
          </a:ln>
        </p:spPr>
        <p:txBody>
          <a:bodyPr wrap="square" rtlCol="0">
            <a:spAutoFit/>
          </a:bodyPr>
          <a:lstStyle/>
          <a:p>
            <a:pPr algn="ctr"/>
            <a:r>
              <a:rPr lang="en-US" sz="1500" dirty="0"/>
              <a:t>I have </a:t>
            </a:r>
            <a:r>
              <a:rPr lang="en-US" sz="1500" i="1" dirty="0"/>
              <a:t>never</a:t>
            </a:r>
            <a:r>
              <a:rPr lang="en-US" sz="1500" dirty="0"/>
              <a:t> worked for UA</a:t>
            </a:r>
          </a:p>
        </p:txBody>
      </p:sp>
      <p:sp>
        <p:nvSpPr>
          <p:cNvPr id="13" name="TextBox 12">
            <a:extLst>
              <a:ext uri="{FF2B5EF4-FFF2-40B4-BE49-F238E27FC236}">
                <a16:creationId xmlns:a16="http://schemas.microsoft.com/office/drawing/2014/main" id="{65B899EB-ABFD-43D0-8F7C-4A69348D212E}"/>
              </a:ext>
            </a:extLst>
          </p:cNvPr>
          <p:cNvSpPr txBox="1"/>
          <p:nvPr/>
        </p:nvSpPr>
        <p:spPr>
          <a:xfrm>
            <a:off x="5801062" y="2017498"/>
            <a:ext cx="2684924" cy="553998"/>
          </a:xfrm>
          <a:prstGeom prst="rect">
            <a:avLst/>
          </a:prstGeom>
          <a:noFill/>
          <a:ln>
            <a:solidFill>
              <a:schemeClr val="tx1"/>
            </a:solidFill>
          </a:ln>
        </p:spPr>
        <p:txBody>
          <a:bodyPr wrap="square" rtlCol="0">
            <a:spAutoFit/>
          </a:bodyPr>
          <a:lstStyle/>
          <a:p>
            <a:pPr algn="ctr"/>
            <a:r>
              <a:rPr lang="en-US" sz="1500" dirty="0"/>
              <a:t>I have worked for UA before in a position with retirement</a:t>
            </a:r>
          </a:p>
        </p:txBody>
      </p:sp>
      <p:sp>
        <p:nvSpPr>
          <p:cNvPr id="14" name="TextBox 13">
            <a:extLst>
              <a:ext uri="{FF2B5EF4-FFF2-40B4-BE49-F238E27FC236}">
                <a16:creationId xmlns:a16="http://schemas.microsoft.com/office/drawing/2014/main" id="{A4133111-0946-42D4-BDD4-CDFDE2E9ABB7}"/>
              </a:ext>
            </a:extLst>
          </p:cNvPr>
          <p:cNvSpPr txBox="1"/>
          <p:nvPr/>
        </p:nvSpPr>
        <p:spPr>
          <a:xfrm>
            <a:off x="2674841" y="2489395"/>
            <a:ext cx="2413279" cy="784830"/>
          </a:xfrm>
          <a:prstGeom prst="rect">
            <a:avLst/>
          </a:prstGeom>
          <a:noFill/>
          <a:ln>
            <a:solidFill>
              <a:schemeClr val="tx1"/>
            </a:solidFill>
          </a:ln>
        </p:spPr>
        <p:txBody>
          <a:bodyPr wrap="square" rtlCol="0">
            <a:spAutoFit/>
          </a:bodyPr>
          <a:lstStyle/>
          <a:p>
            <a:pPr algn="ctr"/>
            <a:r>
              <a:rPr lang="en-US" sz="1500" dirty="0"/>
              <a:t>I have worked for the State of Alaska before in a TRS position</a:t>
            </a:r>
          </a:p>
        </p:txBody>
      </p:sp>
      <p:sp>
        <p:nvSpPr>
          <p:cNvPr id="15" name="TextBox 14">
            <a:extLst>
              <a:ext uri="{FF2B5EF4-FFF2-40B4-BE49-F238E27FC236}">
                <a16:creationId xmlns:a16="http://schemas.microsoft.com/office/drawing/2014/main" id="{DFACD87B-03AE-4509-BEFC-C28FF158B57D}"/>
              </a:ext>
            </a:extLst>
          </p:cNvPr>
          <p:cNvSpPr txBox="1"/>
          <p:nvPr/>
        </p:nvSpPr>
        <p:spPr>
          <a:xfrm>
            <a:off x="204432" y="4929379"/>
            <a:ext cx="2328923" cy="1015663"/>
          </a:xfrm>
          <a:prstGeom prst="rect">
            <a:avLst/>
          </a:prstGeom>
          <a:solidFill>
            <a:schemeClr val="accent6"/>
          </a:solidFill>
          <a:ln>
            <a:solidFill>
              <a:schemeClr val="tx1"/>
            </a:solidFill>
          </a:ln>
        </p:spPr>
        <p:txBody>
          <a:bodyPr wrap="square" rtlCol="0">
            <a:spAutoFit/>
          </a:bodyPr>
          <a:lstStyle/>
          <a:p>
            <a:pPr algn="ctr"/>
            <a:r>
              <a:rPr lang="en-US" sz="1500" u="sng" dirty="0">
                <a:solidFill>
                  <a:schemeClr val="bg1"/>
                </a:solidFill>
              </a:rPr>
              <a:t>My retirement is:</a:t>
            </a:r>
            <a:r>
              <a:rPr lang="en-US" sz="1500" dirty="0">
                <a:solidFill>
                  <a:schemeClr val="bg1"/>
                </a:solidFill>
              </a:rPr>
              <a:t> </a:t>
            </a:r>
          </a:p>
          <a:p>
            <a:pPr algn="ctr"/>
            <a:r>
              <a:rPr lang="en-US" sz="1500" dirty="0">
                <a:solidFill>
                  <a:schemeClr val="bg1"/>
                </a:solidFill>
              </a:rPr>
              <a:t>TRS Tier III </a:t>
            </a:r>
            <a:r>
              <a:rPr lang="en-US" sz="1500" i="1" dirty="0">
                <a:solidFill>
                  <a:schemeClr val="bg1"/>
                </a:solidFill>
              </a:rPr>
              <a:t>or</a:t>
            </a:r>
            <a:r>
              <a:rPr lang="en-US" sz="1500" dirty="0">
                <a:solidFill>
                  <a:schemeClr val="bg1"/>
                </a:solidFill>
              </a:rPr>
              <a:t> ORP Tier III +</a:t>
            </a:r>
          </a:p>
          <a:p>
            <a:pPr algn="ctr">
              <a:tabLst>
                <a:tab pos="1198563" algn="l"/>
              </a:tabLst>
            </a:pPr>
            <a:r>
              <a:rPr lang="en-US" sz="1500" dirty="0">
                <a:solidFill>
                  <a:schemeClr val="bg1"/>
                </a:solidFill>
              </a:rPr>
              <a:t>UA Pension Plan</a:t>
            </a:r>
          </a:p>
        </p:txBody>
      </p:sp>
      <p:sp>
        <p:nvSpPr>
          <p:cNvPr id="16" name="TextBox 15">
            <a:extLst>
              <a:ext uri="{FF2B5EF4-FFF2-40B4-BE49-F238E27FC236}">
                <a16:creationId xmlns:a16="http://schemas.microsoft.com/office/drawing/2014/main" id="{DF7E76A4-6474-448C-8CF0-467891B9A125}"/>
              </a:ext>
            </a:extLst>
          </p:cNvPr>
          <p:cNvSpPr txBox="1"/>
          <p:nvPr/>
        </p:nvSpPr>
        <p:spPr>
          <a:xfrm>
            <a:off x="6635857" y="5398269"/>
            <a:ext cx="1937703" cy="1015663"/>
          </a:xfrm>
          <a:prstGeom prst="rect">
            <a:avLst/>
          </a:prstGeom>
          <a:solidFill>
            <a:schemeClr val="accent6"/>
          </a:solidFill>
          <a:ln>
            <a:solidFill>
              <a:schemeClr val="tx1"/>
            </a:solidFill>
          </a:ln>
        </p:spPr>
        <p:txBody>
          <a:bodyPr wrap="square" rtlCol="0">
            <a:spAutoFit/>
          </a:bodyPr>
          <a:lstStyle/>
          <a:p>
            <a:pPr algn="ctr"/>
            <a:r>
              <a:rPr lang="en-US" sz="1500" u="sng" dirty="0">
                <a:solidFill>
                  <a:schemeClr val="bg1"/>
                </a:solidFill>
              </a:rPr>
              <a:t>My retirement is: </a:t>
            </a:r>
          </a:p>
          <a:p>
            <a:pPr algn="ctr"/>
            <a:r>
              <a:rPr lang="en-US" sz="1500" dirty="0">
                <a:solidFill>
                  <a:schemeClr val="bg1"/>
                </a:solidFill>
              </a:rPr>
              <a:t>My previous TRS Tier </a:t>
            </a:r>
            <a:r>
              <a:rPr lang="en-US" sz="1500" i="1" dirty="0">
                <a:solidFill>
                  <a:schemeClr val="bg1"/>
                </a:solidFill>
              </a:rPr>
              <a:t>or</a:t>
            </a:r>
            <a:r>
              <a:rPr lang="en-US" sz="1500" dirty="0">
                <a:solidFill>
                  <a:schemeClr val="bg1"/>
                </a:solidFill>
              </a:rPr>
              <a:t> ORP Tier III</a:t>
            </a:r>
          </a:p>
          <a:p>
            <a:pPr algn="ctr"/>
            <a:r>
              <a:rPr lang="en-US" sz="1500" dirty="0">
                <a:solidFill>
                  <a:schemeClr val="bg1"/>
                </a:solidFill>
              </a:rPr>
              <a:t>+ UA Pension Plan </a:t>
            </a:r>
          </a:p>
        </p:txBody>
      </p:sp>
      <p:sp>
        <p:nvSpPr>
          <p:cNvPr id="17" name="TextBox 16">
            <a:extLst>
              <a:ext uri="{FF2B5EF4-FFF2-40B4-BE49-F238E27FC236}">
                <a16:creationId xmlns:a16="http://schemas.microsoft.com/office/drawing/2014/main" id="{2A71D9BE-2C6C-4B42-B634-9ED8E9B688FD}"/>
              </a:ext>
            </a:extLst>
          </p:cNvPr>
          <p:cNvSpPr txBox="1"/>
          <p:nvPr/>
        </p:nvSpPr>
        <p:spPr>
          <a:xfrm>
            <a:off x="2842101" y="4633954"/>
            <a:ext cx="3080589" cy="553998"/>
          </a:xfrm>
          <a:prstGeom prst="rect">
            <a:avLst/>
          </a:prstGeom>
          <a:noFill/>
          <a:ln>
            <a:solidFill>
              <a:schemeClr val="tx1"/>
            </a:solidFill>
          </a:ln>
        </p:spPr>
        <p:txBody>
          <a:bodyPr wrap="square" rtlCol="0">
            <a:spAutoFit/>
          </a:bodyPr>
          <a:lstStyle/>
          <a:p>
            <a:pPr algn="ctr"/>
            <a:r>
              <a:rPr lang="en-US" sz="1500" dirty="0"/>
              <a:t>I have closed my previous account with the State</a:t>
            </a:r>
          </a:p>
        </p:txBody>
      </p:sp>
      <p:sp>
        <p:nvSpPr>
          <p:cNvPr id="18" name="TextBox 17">
            <a:extLst>
              <a:ext uri="{FF2B5EF4-FFF2-40B4-BE49-F238E27FC236}">
                <a16:creationId xmlns:a16="http://schemas.microsoft.com/office/drawing/2014/main" id="{5B2E82BB-C0F0-479A-BE80-C8AD5DFBEE05}"/>
              </a:ext>
            </a:extLst>
          </p:cNvPr>
          <p:cNvSpPr txBox="1"/>
          <p:nvPr/>
        </p:nvSpPr>
        <p:spPr>
          <a:xfrm>
            <a:off x="4993488" y="5770028"/>
            <a:ext cx="767862" cy="323165"/>
          </a:xfrm>
          <a:prstGeom prst="rect">
            <a:avLst/>
          </a:prstGeom>
          <a:noFill/>
          <a:ln>
            <a:solidFill>
              <a:schemeClr val="tx1"/>
            </a:solidFill>
          </a:ln>
        </p:spPr>
        <p:txBody>
          <a:bodyPr wrap="square" rtlCol="0">
            <a:spAutoFit/>
          </a:bodyPr>
          <a:lstStyle/>
          <a:p>
            <a:pPr algn="ctr"/>
            <a:r>
              <a:rPr lang="en-US" sz="1500" dirty="0"/>
              <a:t>No</a:t>
            </a:r>
          </a:p>
        </p:txBody>
      </p:sp>
      <p:sp>
        <p:nvSpPr>
          <p:cNvPr id="19" name="TextBox 18">
            <a:extLst>
              <a:ext uri="{FF2B5EF4-FFF2-40B4-BE49-F238E27FC236}">
                <a16:creationId xmlns:a16="http://schemas.microsoft.com/office/drawing/2014/main" id="{6CE65E11-08F8-4959-920D-1500CD3B110E}"/>
              </a:ext>
            </a:extLst>
          </p:cNvPr>
          <p:cNvSpPr txBox="1"/>
          <p:nvPr/>
        </p:nvSpPr>
        <p:spPr>
          <a:xfrm>
            <a:off x="3998462" y="3985279"/>
            <a:ext cx="767862" cy="323165"/>
          </a:xfrm>
          <a:prstGeom prst="rect">
            <a:avLst/>
          </a:prstGeom>
          <a:noFill/>
          <a:ln>
            <a:solidFill>
              <a:schemeClr val="tx1"/>
            </a:solidFill>
          </a:ln>
        </p:spPr>
        <p:txBody>
          <a:bodyPr wrap="square" rtlCol="0">
            <a:spAutoFit/>
          </a:bodyPr>
          <a:lstStyle/>
          <a:p>
            <a:pPr algn="ctr"/>
            <a:r>
              <a:rPr lang="en-US" sz="1500" dirty="0"/>
              <a:t>Yes</a:t>
            </a:r>
          </a:p>
        </p:txBody>
      </p:sp>
      <p:sp>
        <p:nvSpPr>
          <p:cNvPr id="20" name="TextBox 19">
            <a:extLst>
              <a:ext uri="{FF2B5EF4-FFF2-40B4-BE49-F238E27FC236}">
                <a16:creationId xmlns:a16="http://schemas.microsoft.com/office/drawing/2014/main" id="{25B239A8-B7F9-47E7-B3E0-0CB7D6F0864D}"/>
              </a:ext>
            </a:extLst>
          </p:cNvPr>
          <p:cNvSpPr txBox="1"/>
          <p:nvPr/>
        </p:nvSpPr>
        <p:spPr>
          <a:xfrm>
            <a:off x="5377419" y="3034864"/>
            <a:ext cx="3532208" cy="1246495"/>
          </a:xfrm>
          <a:prstGeom prst="rect">
            <a:avLst/>
          </a:prstGeom>
          <a:solidFill>
            <a:schemeClr val="accent6"/>
          </a:solidFill>
          <a:ln>
            <a:solidFill>
              <a:schemeClr val="tx1"/>
            </a:solidFill>
          </a:ln>
        </p:spPr>
        <p:txBody>
          <a:bodyPr wrap="square" rtlCol="0">
            <a:spAutoFit/>
          </a:bodyPr>
          <a:lstStyle/>
          <a:p>
            <a:pPr algn="ctr"/>
            <a:r>
              <a:rPr lang="en-US" sz="1500" u="sng" dirty="0">
                <a:solidFill>
                  <a:schemeClr val="bg1"/>
                </a:solidFill>
              </a:rPr>
              <a:t>My retirement is: </a:t>
            </a:r>
          </a:p>
          <a:p>
            <a:pPr algn="ctr"/>
            <a:r>
              <a:rPr lang="en-US" sz="1500" dirty="0">
                <a:solidFill>
                  <a:schemeClr val="bg1"/>
                </a:solidFill>
              </a:rPr>
              <a:t>My previous retirement with UA </a:t>
            </a:r>
            <a:r>
              <a:rPr lang="en-US" sz="1500" i="1" dirty="0">
                <a:solidFill>
                  <a:schemeClr val="bg1"/>
                </a:solidFill>
              </a:rPr>
              <a:t>unless</a:t>
            </a:r>
            <a:r>
              <a:rPr lang="en-US" sz="1500" dirty="0">
                <a:solidFill>
                  <a:schemeClr val="bg1"/>
                </a:solidFill>
              </a:rPr>
              <a:t> I had PERS previously, in which case, I will have TRS or ORP (depending on my previous election).</a:t>
            </a:r>
          </a:p>
        </p:txBody>
      </p:sp>
      <p:cxnSp>
        <p:nvCxnSpPr>
          <p:cNvPr id="21" name="Connector: Elbow 20">
            <a:extLst>
              <a:ext uri="{FF2B5EF4-FFF2-40B4-BE49-F238E27FC236}">
                <a16:creationId xmlns:a16="http://schemas.microsoft.com/office/drawing/2014/main" id="{C516FC71-395D-4F45-9648-049447D7C7F7}"/>
              </a:ext>
            </a:extLst>
          </p:cNvPr>
          <p:cNvCxnSpPr>
            <a:cxnSpLocks/>
            <a:stCxn id="11" idx="1"/>
            <a:endCxn id="12" idx="0"/>
          </p:cNvCxnSpPr>
          <p:nvPr/>
        </p:nvCxnSpPr>
        <p:spPr>
          <a:xfrm rot="10800000" flipV="1">
            <a:off x="1368891" y="1691432"/>
            <a:ext cx="2366162" cy="272978"/>
          </a:xfrm>
          <a:prstGeom prst="bentConnector2">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Connector: Elbow 21">
            <a:extLst>
              <a:ext uri="{FF2B5EF4-FFF2-40B4-BE49-F238E27FC236}">
                <a16:creationId xmlns:a16="http://schemas.microsoft.com/office/drawing/2014/main" id="{0AD612D6-37ED-4684-A467-35F454729F59}"/>
              </a:ext>
            </a:extLst>
          </p:cNvPr>
          <p:cNvCxnSpPr>
            <a:cxnSpLocks/>
            <a:stCxn id="12" idx="2"/>
            <a:endCxn id="14" idx="1"/>
          </p:cNvCxnSpPr>
          <p:nvPr/>
        </p:nvCxnSpPr>
        <p:spPr>
          <a:xfrm rot="16200000" flipH="1">
            <a:off x="1840165" y="2047134"/>
            <a:ext cx="363402" cy="1305950"/>
          </a:xfrm>
          <a:prstGeom prst="bentConnector2">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009A2410-253A-44A2-A162-2884D9D97F72}"/>
              </a:ext>
            </a:extLst>
          </p:cNvPr>
          <p:cNvSpPr txBox="1"/>
          <p:nvPr/>
        </p:nvSpPr>
        <p:spPr>
          <a:xfrm>
            <a:off x="2288512" y="3984018"/>
            <a:ext cx="767862" cy="323165"/>
          </a:xfrm>
          <a:prstGeom prst="rect">
            <a:avLst/>
          </a:prstGeom>
          <a:noFill/>
          <a:ln>
            <a:solidFill>
              <a:schemeClr val="tx1"/>
            </a:solidFill>
          </a:ln>
        </p:spPr>
        <p:txBody>
          <a:bodyPr wrap="square" rtlCol="0">
            <a:spAutoFit/>
          </a:bodyPr>
          <a:lstStyle/>
          <a:p>
            <a:pPr algn="ctr"/>
            <a:r>
              <a:rPr lang="en-US" sz="1500" dirty="0"/>
              <a:t>No</a:t>
            </a:r>
          </a:p>
        </p:txBody>
      </p:sp>
      <p:cxnSp>
        <p:nvCxnSpPr>
          <p:cNvPr id="24" name="Connector: Elbow 23">
            <a:extLst>
              <a:ext uri="{FF2B5EF4-FFF2-40B4-BE49-F238E27FC236}">
                <a16:creationId xmlns:a16="http://schemas.microsoft.com/office/drawing/2014/main" id="{9F9AD013-288A-4321-9112-553C44D3C04B}"/>
              </a:ext>
            </a:extLst>
          </p:cNvPr>
          <p:cNvCxnSpPr>
            <a:cxnSpLocks/>
            <a:stCxn id="14" idx="2"/>
            <a:endCxn id="23" idx="0"/>
          </p:cNvCxnSpPr>
          <p:nvPr/>
        </p:nvCxnSpPr>
        <p:spPr>
          <a:xfrm rot="5400000">
            <a:off x="2922066" y="3024602"/>
            <a:ext cx="709793" cy="1209038"/>
          </a:xfrm>
          <a:prstGeom prst="bent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Connector: Elbow 24">
            <a:extLst>
              <a:ext uri="{FF2B5EF4-FFF2-40B4-BE49-F238E27FC236}">
                <a16:creationId xmlns:a16="http://schemas.microsoft.com/office/drawing/2014/main" id="{3D559F6F-0A9E-47E8-BE5D-5617860B3627}"/>
              </a:ext>
            </a:extLst>
          </p:cNvPr>
          <p:cNvCxnSpPr>
            <a:cxnSpLocks/>
            <a:stCxn id="23" idx="1"/>
            <a:endCxn id="15" idx="0"/>
          </p:cNvCxnSpPr>
          <p:nvPr/>
        </p:nvCxnSpPr>
        <p:spPr>
          <a:xfrm rot="10800000" flipV="1">
            <a:off x="1368894" y="4145601"/>
            <a:ext cx="919618" cy="783778"/>
          </a:xfrm>
          <a:prstGeom prst="bentConnector2">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Connector: Elbow 25">
            <a:extLst>
              <a:ext uri="{FF2B5EF4-FFF2-40B4-BE49-F238E27FC236}">
                <a16:creationId xmlns:a16="http://schemas.microsoft.com/office/drawing/2014/main" id="{0CBF47B1-1925-4575-8B1F-FA9D375D27A6}"/>
              </a:ext>
            </a:extLst>
          </p:cNvPr>
          <p:cNvCxnSpPr>
            <a:cxnSpLocks/>
            <a:stCxn id="14" idx="2"/>
            <a:endCxn id="19" idx="0"/>
          </p:cNvCxnSpPr>
          <p:nvPr/>
        </p:nvCxnSpPr>
        <p:spPr>
          <a:xfrm rot="16200000" flipH="1">
            <a:off x="3776410" y="3379296"/>
            <a:ext cx="711054" cy="500912"/>
          </a:xfrm>
          <a:prstGeom prst="bent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Connector: Elbow 26">
            <a:extLst>
              <a:ext uri="{FF2B5EF4-FFF2-40B4-BE49-F238E27FC236}">
                <a16:creationId xmlns:a16="http://schemas.microsoft.com/office/drawing/2014/main" id="{0CCE740C-4267-4EE7-B564-A0487BF50E3B}"/>
              </a:ext>
            </a:extLst>
          </p:cNvPr>
          <p:cNvCxnSpPr>
            <a:cxnSpLocks/>
            <a:stCxn id="19" idx="2"/>
            <a:endCxn id="17" idx="0"/>
          </p:cNvCxnSpPr>
          <p:nvPr/>
        </p:nvCxnSpPr>
        <p:spPr>
          <a:xfrm>
            <a:off x="4382393" y="4308444"/>
            <a:ext cx="3" cy="32551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Connector: Elbow 27">
            <a:extLst>
              <a:ext uri="{FF2B5EF4-FFF2-40B4-BE49-F238E27FC236}">
                <a16:creationId xmlns:a16="http://schemas.microsoft.com/office/drawing/2014/main" id="{0D3F8B5B-9D77-4B1A-BCE4-EB822CD86892}"/>
              </a:ext>
            </a:extLst>
          </p:cNvPr>
          <p:cNvCxnSpPr>
            <a:cxnSpLocks/>
            <a:stCxn id="17" idx="2"/>
            <a:endCxn id="18" idx="0"/>
          </p:cNvCxnSpPr>
          <p:nvPr/>
        </p:nvCxnSpPr>
        <p:spPr>
          <a:xfrm rot="16200000" flipH="1">
            <a:off x="4588869" y="4981478"/>
            <a:ext cx="582076" cy="995023"/>
          </a:xfrm>
          <a:prstGeom prst="bentConnector3">
            <a:avLst>
              <a:gd name="adj1" fmla="val 50000"/>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ABAC5F88-4945-4B8F-860C-DD786FE907BD}"/>
              </a:ext>
            </a:extLst>
          </p:cNvPr>
          <p:cNvSpPr txBox="1"/>
          <p:nvPr/>
        </p:nvSpPr>
        <p:spPr>
          <a:xfrm>
            <a:off x="3351120" y="5767601"/>
            <a:ext cx="767862" cy="323165"/>
          </a:xfrm>
          <a:prstGeom prst="rect">
            <a:avLst/>
          </a:prstGeom>
          <a:noFill/>
          <a:ln>
            <a:solidFill>
              <a:schemeClr val="tx1"/>
            </a:solidFill>
          </a:ln>
        </p:spPr>
        <p:txBody>
          <a:bodyPr wrap="square" rtlCol="0">
            <a:spAutoFit/>
          </a:bodyPr>
          <a:lstStyle/>
          <a:p>
            <a:pPr algn="ctr"/>
            <a:r>
              <a:rPr lang="en-US" sz="1500" dirty="0"/>
              <a:t>Yes</a:t>
            </a:r>
          </a:p>
        </p:txBody>
      </p:sp>
      <p:cxnSp>
        <p:nvCxnSpPr>
          <p:cNvPr id="30" name="Connector: Elbow 29">
            <a:extLst>
              <a:ext uri="{FF2B5EF4-FFF2-40B4-BE49-F238E27FC236}">
                <a16:creationId xmlns:a16="http://schemas.microsoft.com/office/drawing/2014/main" id="{24890C50-998C-4A96-9FDB-5578C7B5A8E6}"/>
              </a:ext>
            </a:extLst>
          </p:cNvPr>
          <p:cNvCxnSpPr>
            <a:cxnSpLocks/>
            <a:stCxn id="17" idx="2"/>
            <a:endCxn id="29" idx="0"/>
          </p:cNvCxnSpPr>
          <p:nvPr/>
        </p:nvCxnSpPr>
        <p:spPr>
          <a:xfrm rot="5400000">
            <a:off x="3768900" y="5154104"/>
            <a:ext cx="579649" cy="647345"/>
          </a:xfrm>
          <a:prstGeom prst="bent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Connector: Elbow 30">
            <a:extLst>
              <a:ext uri="{FF2B5EF4-FFF2-40B4-BE49-F238E27FC236}">
                <a16:creationId xmlns:a16="http://schemas.microsoft.com/office/drawing/2014/main" id="{B46F7BD9-297C-4B34-9AB9-444647ACDC81}"/>
              </a:ext>
            </a:extLst>
          </p:cNvPr>
          <p:cNvCxnSpPr>
            <a:cxnSpLocks/>
            <a:stCxn id="18" idx="3"/>
            <a:endCxn id="16" idx="1"/>
          </p:cNvCxnSpPr>
          <p:nvPr/>
        </p:nvCxnSpPr>
        <p:spPr>
          <a:xfrm flipV="1">
            <a:off x="5761350" y="5906101"/>
            <a:ext cx="874507" cy="2551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Connector: Elbow 31">
            <a:extLst>
              <a:ext uri="{FF2B5EF4-FFF2-40B4-BE49-F238E27FC236}">
                <a16:creationId xmlns:a16="http://schemas.microsoft.com/office/drawing/2014/main" id="{95A24020-933A-4570-81A0-C4A532D68BBB}"/>
              </a:ext>
            </a:extLst>
          </p:cNvPr>
          <p:cNvCxnSpPr>
            <a:cxnSpLocks/>
            <a:stCxn id="29" idx="2"/>
            <a:endCxn id="15" idx="2"/>
          </p:cNvCxnSpPr>
          <p:nvPr/>
        </p:nvCxnSpPr>
        <p:spPr>
          <a:xfrm rot="5400000" flipH="1">
            <a:off x="2479111" y="4834826"/>
            <a:ext cx="145724" cy="2366157"/>
          </a:xfrm>
          <a:prstGeom prst="bentConnector3">
            <a:avLst>
              <a:gd name="adj1" fmla="val -156872"/>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Connector: Elbow 32">
            <a:extLst>
              <a:ext uri="{FF2B5EF4-FFF2-40B4-BE49-F238E27FC236}">
                <a16:creationId xmlns:a16="http://schemas.microsoft.com/office/drawing/2014/main" id="{4554A496-AE19-4181-BEF9-2DA4718346A1}"/>
              </a:ext>
            </a:extLst>
          </p:cNvPr>
          <p:cNvCxnSpPr>
            <a:cxnSpLocks/>
            <a:stCxn id="11" idx="3"/>
            <a:endCxn id="13" idx="0"/>
          </p:cNvCxnSpPr>
          <p:nvPr/>
        </p:nvCxnSpPr>
        <p:spPr>
          <a:xfrm>
            <a:off x="5029740" y="1691432"/>
            <a:ext cx="2113784" cy="326066"/>
          </a:xfrm>
          <a:prstGeom prst="bentConnector2">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Connector: Elbow 33">
            <a:extLst>
              <a:ext uri="{FF2B5EF4-FFF2-40B4-BE49-F238E27FC236}">
                <a16:creationId xmlns:a16="http://schemas.microsoft.com/office/drawing/2014/main" id="{D23BEA2E-1DB7-4566-AD04-5CFD85456A06}"/>
              </a:ext>
            </a:extLst>
          </p:cNvPr>
          <p:cNvCxnSpPr>
            <a:cxnSpLocks/>
            <a:stCxn id="13" idx="2"/>
            <a:endCxn id="20" idx="0"/>
          </p:cNvCxnSpPr>
          <p:nvPr/>
        </p:nvCxnSpPr>
        <p:spPr>
          <a:xfrm rot="5400000">
            <a:off x="6911840" y="2803180"/>
            <a:ext cx="463368" cy="1"/>
          </a:xfrm>
          <a:prstGeom prst="bentConnector3">
            <a:avLst>
              <a:gd name="adj1" fmla="val 50000"/>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91741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
          <p:cNvSpPr txBox="1">
            <a:spLocks noGrp="1"/>
          </p:cNvSpPr>
          <p:nvPr>
            <p:ph type="title" idx="4294967295"/>
          </p:nvPr>
        </p:nvSpPr>
        <p:spPr>
          <a:xfrm>
            <a:off x="457202" y="382515"/>
            <a:ext cx="8229599" cy="731837"/>
          </a:xfrm>
          <a:prstGeom prst="rect">
            <a:avLst/>
          </a:prstGeom>
          <a:noFill/>
          <a:ln>
            <a:noFill/>
          </a:ln>
        </p:spPr>
        <p:txBody>
          <a:bodyPr spcFirstLastPara="1" vert="horz" wrap="square" lIns="91425" tIns="45700" rIns="91425" bIns="45700" rtlCol="0" anchor="t" anchorCtr="0">
            <a:noAutofit/>
          </a:bodyPr>
          <a:lstStyle/>
          <a:p>
            <a:pPr algn="ctr">
              <a:lnSpc>
                <a:spcPct val="100000"/>
              </a:lnSpc>
              <a:spcBef>
                <a:spcPts val="0"/>
              </a:spcBef>
              <a:buClr>
                <a:schemeClr val="lt1"/>
              </a:buClr>
              <a:buSzPts val="3600"/>
            </a:pPr>
            <a:r>
              <a:rPr lang="en-US" sz="3600" dirty="0">
                <a:ln w="0"/>
                <a:solidFill>
                  <a:schemeClr val="tx1"/>
                </a:solidFill>
                <a:effectLst>
                  <a:outerShdw blurRad="38100" dist="19050" dir="2700000" algn="tl" rotWithShape="0">
                    <a:schemeClr val="dk1">
                      <a:alpha val="40000"/>
                    </a:schemeClr>
                  </a:outerShdw>
                </a:effectLst>
              </a:rPr>
              <a:t>Retirement – Which Program Will I Be In?</a:t>
            </a:r>
          </a:p>
        </p:txBody>
      </p:sp>
      <p:sp>
        <p:nvSpPr>
          <p:cNvPr id="11" name="TextBox 10">
            <a:extLst>
              <a:ext uri="{FF2B5EF4-FFF2-40B4-BE49-F238E27FC236}">
                <a16:creationId xmlns:a16="http://schemas.microsoft.com/office/drawing/2014/main" id="{61FCFC43-EF8A-4F12-B4CF-4379BFAC47E5}"/>
              </a:ext>
            </a:extLst>
          </p:cNvPr>
          <p:cNvSpPr txBox="1"/>
          <p:nvPr/>
        </p:nvSpPr>
        <p:spPr>
          <a:xfrm>
            <a:off x="3543084" y="1529849"/>
            <a:ext cx="1733004" cy="323165"/>
          </a:xfrm>
          <a:prstGeom prst="rect">
            <a:avLst/>
          </a:prstGeom>
          <a:noFill/>
          <a:ln>
            <a:solidFill>
              <a:schemeClr val="tx1"/>
            </a:solidFill>
          </a:ln>
        </p:spPr>
        <p:txBody>
          <a:bodyPr wrap="square" rtlCol="0">
            <a:spAutoFit/>
          </a:bodyPr>
          <a:lstStyle/>
          <a:p>
            <a:pPr algn="ctr"/>
            <a:r>
              <a:rPr lang="en-US" sz="1500" dirty="0"/>
              <a:t>I am an executive</a:t>
            </a:r>
          </a:p>
        </p:txBody>
      </p:sp>
      <p:sp>
        <p:nvSpPr>
          <p:cNvPr id="12" name="TextBox 11">
            <a:extLst>
              <a:ext uri="{FF2B5EF4-FFF2-40B4-BE49-F238E27FC236}">
                <a16:creationId xmlns:a16="http://schemas.microsoft.com/office/drawing/2014/main" id="{1CB88D2C-439A-4BA9-85A6-FB20448B0526}"/>
              </a:ext>
            </a:extLst>
          </p:cNvPr>
          <p:cNvSpPr txBox="1"/>
          <p:nvPr/>
        </p:nvSpPr>
        <p:spPr>
          <a:xfrm>
            <a:off x="582497" y="1893869"/>
            <a:ext cx="1588630" cy="553998"/>
          </a:xfrm>
          <a:prstGeom prst="rect">
            <a:avLst/>
          </a:prstGeom>
          <a:noFill/>
          <a:ln>
            <a:solidFill>
              <a:schemeClr val="tx1"/>
            </a:solidFill>
          </a:ln>
        </p:spPr>
        <p:txBody>
          <a:bodyPr wrap="square" rtlCol="0">
            <a:spAutoFit/>
          </a:bodyPr>
          <a:lstStyle/>
          <a:p>
            <a:pPr algn="ctr"/>
            <a:r>
              <a:rPr lang="en-US" sz="1500" dirty="0"/>
              <a:t>I have </a:t>
            </a:r>
            <a:r>
              <a:rPr lang="en-US" sz="1500" i="1" dirty="0"/>
              <a:t>never</a:t>
            </a:r>
            <a:r>
              <a:rPr lang="en-US" sz="1500" dirty="0"/>
              <a:t> worked for UA</a:t>
            </a:r>
          </a:p>
        </p:txBody>
      </p:sp>
      <p:sp>
        <p:nvSpPr>
          <p:cNvPr id="13" name="TextBox 12">
            <a:extLst>
              <a:ext uri="{FF2B5EF4-FFF2-40B4-BE49-F238E27FC236}">
                <a16:creationId xmlns:a16="http://schemas.microsoft.com/office/drawing/2014/main" id="{65B899EB-ABFD-43D0-8F7C-4A69348D212E}"/>
              </a:ext>
            </a:extLst>
          </p:cNvPr>
          <p:cNvSpPr txBox="1"/>
          <p:nvPr/>
        </p:nvSpPr>
        <p:spPr>
          <a:xfrm>
            <a:off x="5801062" y="2049049"/>
            <a:ext cx="2684924" cy="553998"/>
          </a:xfrm>
          <a:prstGeom prst="rect">
            <a:avLst/>
          </a:prstGeom>
          <a:noFill/>
          <a:ln>
            <a:solidFill>
              <a:schemeClr val="tx1"/>
            </a:solidFill>
          </a:ln>
        </p:spPr>
        <p:txBody>
          <a:bodyPr wrap="square" rtlCol="0">
            <a:spAutoFit/>
          </a:bodyPr>
          <a:lstStyle/>
          <a:p>
            <a:pPr algn="ctr"/>
            <a:r>
              <a:rPr lang="en-US" sz="1500" dirty="0"/>
              <a:t>I have worked for UA before in a position with retirement</a:t>
            </a:r>
          </a:p>
        </p:txBody>
      </p:sp>
      <p:sp>
        <p:nvSpPr>
          <p:cNvPr id="14" name="TextBox 13">
            <a:extLst>
              <a:ext uri="{FF2B5EF4-FFF2-40B4-BE49-F238E27FC236}">
                <a16:creationId xmlns:a16="http://schemas.microsoft.com/office/drawing/2014/main" id="{A4133111-0946-42D4-BDD4-CDFDE2E9ABB7}"/>
              </a:ext>
            </a:extLst>
          </p:cNvPr>
          <p:cNvSpPr txBox="1"/>
          <p:nvPr/>
        </p:nvSpPr>
        <p:spPr>
          <a:xfrm>
            <a:off x="293679" y="2848413"/>
            <a:ext cx="2166271" cy="784830"/>
          </a:xfrm>
          <a:prstGeom prst="rect">
            <a:avLst/>
          </a:prstGeom>
          <a:noFill/>
          <a:ln>
            <a:solidFill>
              <a:schemeClr val="tx1"/>
            </a:solidFill>
          </a:ln>
        </p:spPr>
        <p:txBody>
          <a:bodyPr wrap="square" rtlCol="0">
            <a:spAutoFit/>
          </a:bodyPr>
          <a:lstStyle/>
          <a:p>
            <a:pPr algn="ctr"/>
            <a:r>
              <a:rPr lang="en-US" sz="1500" dirty="0"/>
              <a:t>I have worked for the State of Alaska before in a PERS position</a:t>
            </a:r>
          </a:p>
        </p:txBody>
      </p:sp>
      <p:sp>
        <p:nvSpPr>
          <p:cNvPr id="15" name="TextBox 14">
            <a:extLst>
              <a:ext uri="{FF2B5EF4-FFF2-40B4-BE49-F238E27FC236}">
                <a16:creationId xmlns:a16="http://schemas.microsoft.com/office/drawing/2014/main" id="{DFACD87B-03AE-4509-BEFC-C28FF158B57D}"/>
              </a:ext>
            </a:extLst>
          </p:cNvPr>
          <p:cNvSpPr txBox="1"/>
          <p:nvPr/>
        </p:nvSpPr>
        <p:spPr>
          <a:xfrm>
            <a:off x="207631" y="4929381"/>
            <a:ext cx="2328923" cy="784830"/>
          </a:xfrm>
          <a:prstGeom prst="rect">
            <a:avLst/>
          </a:prstGeom>
          <a:solidFill>
            <a:schemeClr val="accent6"/>
          </a:solidFill>
          <a:ln>
            <a:solidFill>
              <a:schemeClr val="tx1"/>
            </a:solidFill>
          </a:ln>
        </p:spPr>
        <p:txBody>
          <a:bodyPr wrap="square" rtlCol="0">
            <a:spAutoFit/>
          </a:bodyPr>
          <a:lstStyle/>
          <a:p>
            <a:pPr algn="ctr"/>
            <a:r>
              <a:rPr lang="en-US" sz="1500" u="sng" dirty="0">
                <a:solidFill>
                  <a:schemeClr val="bg1"/>
                </a:solidFill>
              </a:rPr>
              <a:t>My retirement is:</a:t>
            </a:r>
            <a:r>
              <a:rPr lang="en-US" sz="1500" dirty="0">
                <a:solidFill>
                  <a:schemeClr val="bg1"/>
                </a:solidFill>
              </a:rPr>
              <a:t> </a:t>
            </a:r>
          </a:p>
          <a:p>
            <a:pPr algn="ctr"/>
            <a:r>
              <a:rPr lang="en-US" sz="1500" dirty="0">
                <a:solidFill>
                  <a:schemeClr val="bg1"/>
                </a:solidFill>
              </a:rPr>
              <a:t>PERS Tier IV </a:t>
            </a:r>
            <a:r>
              <a:rPr lang="en-US" sz="1500" i="1" dirty="0">
                <a:solidFill>
                  <a:schemeClr val="bg1"/>
                </a:solidFill>
              </a:rPr>
              <a:t>or</a:t>
            </a:r>
            <a:r>
              <a:rPr lang="en-US" sz="1500" dirty="0">
                <a:solidFill>
                  <a:schemeClr val="bg1"/>
                </a:solidFill>
              </a:rPr>
              <a:t> ORP Tier III + UA Pension Plan</a:t>
            </a:r>
          </a:p>
        </p:txBody>
      </p:sp>
      <p:sp>
        <p:nvSpPr>
          <p:cNvPr id="16" name="TextBox 15">
            <a:extLst>
              <a:ext uri="{FF2B5EF4-FFF2-40B4-BE49-F238E27FC236}">
                <a16:creationId xmlns:a16="http://schemas.microsoft.com/office/drawing/2014/main" id="{DF7E76A4-6474-448C-8CF0-467891B9A125}"/>
              </a:ext>
            </a:extLst>
          </p:cNvPr>
          <p:cNvSpPr txBox="1"/>
          <p:nvPr/>
        </p:nvSpPr>
        <p:spPr>
          <a:xfrm>
            <a:off x="6635857" y="5398269"/>
            <a:ext cx="1937703" cy="1015663"/>
          </a:xfrm>
          <a:prstGeom prst="rect">
            <a:avLst/>
          </a:prstGeom>
          <a:solidFill>
            <a:schemeClr val="accent6"/>
          </a:solidFill>
          <a:ln>
            <a:solidFill>
              <a:schemeClr val="tx1"/>
            </a:solidFill>
          </a:ln>
        </p:spPr>
        <p:txBody>
          <a:bodyPr wrap="square" rtlCol="0">
            <a:spAutoFit/>
          </a:bodyPr>
          <a:lstStyle/>
          <a:p>
            <a:pPr algn="ctr"/>
            <a:r>
              <a:rPr lang="en-US" sz="1500" u="sng" dirty="0">
                <a:solidFill>
                  <a:schemeClr val="bg1"/>
                </a:solidFill>
              </a:rPr>
              <a:t>My retirement is: </a:t>
            </a:r>
          </a:p>
          <a:p>
            <a:pPr algn="ctr"/>
            <a:r>
              <a:rPr lang="en-US" sz="1500" dirty="0">
                <a:solidFill>
                  <a:schemeClr val="bg1"/>
                </a:solidFill>
              </a:rPr>
              <a:t>My previous PERS Tier </a:t>
            </a:r>
            <a:r>
              <a:rPr lang="en-US" sz="1500" i="1" dirty="0">
                <a:solidFill>
                  <a:schemeClr val="bg1"/>
                </a:solidFill>
              </a:rPr>
              <a:t>or</a:t>
            </a:r>
            <a:r>
              <a:rPr lang="en-US" sz="1500" dirty="0">
                <a:solidFill>
                  <a:schemeClr val="bg1"/>
                </a:solidFill>
              </a:rPr>
              <a:t> ORP Tier III</a:t>
            </a:r>
          </a:p>
          <a:p>
            <a:pPr algn="ctr"/>
            <a:r>
              <a:rPr lang="en-US" sz="1500" dirty="0">
                <a:solidFill>
                  <a:schemeClr val="bg1"/>
                </a:solidFill>
              </a:rPr>
              <a:t>+ UA Pension Plan </a:t>
            </a:r>
          </a:p>
        </p:txBody>
      </p:sp>
      <p:sp>
        <p:nvSpPr>
          <p:cNvPr id="17" name="TextBox 16">
            <a:extLst>
              <a:ext uri="{FF2B5EF4-FFF2-40B4-BE49-F238E27FC236}">
                <a16:creationId xmlns:a16="http://schemas.microsoft.com/office/drawing/2014/main" id="{2A71D9BE-2C6C-4B42-B634-9ED8E9B688FD}"/>
              </a:ext>
            </a:extLst>
          </p:cNvPr>
          <p:cNvSpPr txBox="1"/>
          <p:nvPr/>
        </p:nvSpPr>
        <p:spPr>
          <a:xfrm>
            <a:off x="2395832" y="3925630"/>
            <a:ext cx="2560277" cy="553998"/>
          </a:xfrm>
          <a:prstGeom prst="rect">
            <a:avLst/>
          </a:prstGeom>
          <a:noFill/>
          <a:ln>
            <a:solidFill>
              <a:schemeClr val="tx1"/>
            </a:solidFill>
          </a:ln>
        </p:spPr>
        <p:txBody>
          <a:bodyPr wrap="square" rtlCol="0">
            <a:spAutoFit/>
          </a:bodyPr>
          <a:lstStyle/>
          <a:p>
            <a:pPr algn="ctr"/>
            <a:r>
              <a:rPr lang="en-US" sz="1500" dirty="0"/>
              <a:t>I have closed my previous account with the State</a:t>
            </a:r>
          </a:p>
        </p:txBody>
      </p:sp>
      <p:sp>
        <p:nvSpPr>
          <p:cNvPr id="18" name="TextBox 17">
            <a:extLst>
              <a:ext uri="{FF2B5EF4-FFF2-40B4-BE49-F238E27FC236}">
                <a16:creationId xmlns:a16="http://schemas.microsoft.com/office/drawing/2014/main" id="{5B2E82BB-C0F0-479A-BE80-C8AD5DFBEE05}"/>
              </a:ext>
            </a:extLst>
          </p:cNvPr>
          <p:cNvSpPr txBox="1"/>
          <p:nvPr/>
        </p:nvSpPr>
        <p:spPr>
          <a:xfrm>
            <a:off x="5377419" y="5760376"/>
            <a:ext cx="767862" cy="323165"/>
          </a:xfrm>
          <a:prstGeom prst="rect">
            <a:avLst/>
          </a:prstGeom>
          <a:noFill/>
          <a:ln>
            <a:solidFill>
              <a:schemeClr val="tx1"/>
            </a:solidFill>
          </a:ln>
        </p:spPr>
        <p:txBody>
          <a:bodyPr wrap="square" rtlCol="0">
            <a:spAutoFit/>
          </a:bodyPr>
          <a:lstStyle/>
          <a:p>
            <a:pPr algn="ctr"/>
            <a:r>
              <a:rPr lang="en-US" sz="1500" dirty="0"/>
              <a:t>No</a:t>
            </a:r>
          </a:p>
        </p:txBody>
      </p:sp>
      <p:sp>
        <p:nvSpPr>
          <p:cNvPr id="19" name="TextBox 18">
            <a:extLst>
              <a:ext uri="{FF2B5EF4-FFF2-40B4-BE49-F238E27FC236}">
                <a16:creationId xmlns:a16="http://schemas.microsoft.com/office/drawing/2014/main" id="{6CE65E11-08F8-4959-920D-1500CD3B110E}"/>
              </a:ext>
            </a:extLst>
          </p:cNvPr>
          <p:cNvSpPr txBox="1"/>
          <p:nvPr/>
        </p:nvSpPr>
        <p:spPr>
          <a:xfrm>
            <a:off x="3292040" y="3095365"/>
            <a:ext cx="767862" cy="323165"/>
          </a:xfrm>
          <a:prstGeom prst="rect">
            <a:avLst/>
          </a:prstGeom>
          <a:noFill/>
          <a:ln>
            <a:solidFill>
              <a:schemeClr val="tx1"/>
            </a:solidFill>
          </a:ln>
        </p:spPr>
        <p:txBody>
          <a:bodyPr wrap="square" rtlCol="0">
            <a:spAutoFit/>
          </a:bodyPr>
          <a:lstStyle/>
          <a:p>
            <a:pPr algn="ctr"/>
            <a:r>
              <a:rPr lang="en-US" sz="1500" dirty="0"/>
              <a:t>Yes</a:t>
            </a:r>
          </a:p>
        </p:txBody>
      </p:sp>
      <p:sp>
        <p:nvSpPr>
          <p:cNvPr id="20" name="TextBox 19">
            <a:extLst>
              <a:ext uri="{FF2B5EF4-FFF2-40B4-BE49-F238E27FC236}">
                <a16:creationId xmlns:a16="http://schemas.microsoft.com/office/drawing/2014/main" id="{25B239A8-B7F9-47E7-B3E0-0CB7D6F0864D}"/>
              </a:ext>
            </a:extLst>
          </p:cNvPr>
          <p:cNvSpPr txBox="1"/>
          <p:nvPr/>
        </p:nvSpPr>
        <p:spPr>
          <a:xfrm>
            <a:off x="5377419" y="3034864"/>
            <a:ext cx="3532208" cy="1246495"/>
          </a:xfrm>
          <a:prstGeom prst="rect">
            <a:avLst/>
          </a:prstGeom>
          <a:solidFill>
            <a:schemeClr val="accent6"/>
          </a:solidFill>
          <a:ln>
            <a:solidFill>
              <a:schemeClr val="tx1"/>
            </a:solidFill>
          </a:ln>
        </p:spPr>
        <p:txBody>
          <a:bodyPr wrap="square" rtlCol="0">
            <a:spAutoFit/>
          </a:bodyPr>
          <a:lstStyle/>
          <a:p>
            <a:pPr algn="ctr"/>
            <a:r>
              <a:rPr lang="en-US" sz="1500" u="sng" dirty="0">
                <a:solidFill>
                  <a:schemeClr val="bg1"/>
                </a:solidFill>
              </a:rPr>
              <a:t>My retirement is: </a:t>
            </a:r>
          </a:p>
          <a:p>
            <a:pPr algn="ctr"/>
            <a:r>
              <a:rPr lang="en-US" sz="1500" dirty="0">
                <a:solidFill>
                  <a:schemeClr val="bg1"/>
                </a:solidFill>
              </a:rPr>
              <a:t>My previous retirement with UA </a:t>
            </a:r>
            <a:r>
              <a:rPr lang="en-US" sz="1500" i="1" dirty="0">
                <a:solidFill>
                  <a:schemeClr val="bg1"/>
                </a:solidFill>
              </a:rPr>
              <a:t>unless</a:t>
            </a:r>
            <a:r>
              <a:rPr lang="en-US" sz="1500" dirty="0">
                <a:solidFill>
                  <a:schemeClr val="bg1"/>
                </a:solidFill>
              </a:rPr>
              <a:t> I had TRS previously, in which case, I will have PERS or ORP (depending on my previous election).</a:t>
            </a:r>
          </a:p>
        </p:txBody>
      </p:sp>
      <p:cxnSp>
        <p:nvCxnSpPr>
          <p:cNvPr id="21" name="Connector: Elbow 20">
            <a:extLst>
              <a:ext uri="{FF2B5EF4-FFF2-40B4-BE49-F238E27FC236}">
                <a16:creationId xmlns:a16="http://schemas.microsoft.com/office/drawing/2014/main" id="{C516FC71-395D-4F45-9648-049447D7C7F7}"/>
              </a:ext>
            </a:extLst>
          </p:cNvPr>
          <p:cNvCxnSpPr>
            <a:cxnSpLocks/>
            <a:stCxn id="11" idx="1"/>
            <a:endCxn id="12" idx="0"/>
          </p:cNvCxnSpPr>
          <p:nvPr/>
        </p:nvCxnSpPr>
        <p:spPr>
          <a:xfrm rot="10800000" flipV="1">
            <a:off x="1376812" y="1691431"/>
            <a:ext cx="2166272" cy="202437"/>
          </a:xfrm>
          <a:prstGeom prst="bentConnector2">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Connector: Elbow 21">
            <a:extLst>
              <a:ext uri="{FF2B5EF4-FFF2-40B4-BE49-F238E27FC236}">
                <a16:creationId xmlns:a16="http://schemas.microsoft.com/office/drawing/2014/main" id="{0AD612D6-37ED-4684-A467-35F454729F59}"/>
              </a:ext>
            </a:extLst>
          </p:cNvPr>
          <p:cNvCxnSpPr>
            <a:cxnSpLocks/>
            <a:stCxn id="12" idx="2"/>
            <a:endCxn id="14" idx="0"/>
          </p:cNvCxnSpPr>
          <p:nvPr/>
        </p:nvCxnSpPr>
        <p:spPr>
          <a:xfrm>
            <a:off x="1376812" y="2447867"/>
            <a:ext cx="3" cy="40054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009A2410-253A-44A2-A162-2884D9D97F72}"/>
              </a:ext>
            </a:extLst>
          </p:cNvPr>
          <p:cNvSpPr txBox="1"/>
          <p:nvPr/>
        </p:nvSpPr>
        <p:spPr>
          <a:xfrm>
            <a:off x="992881" y="4064925"/>
            <a:ext cx="767862" cy="323165"/>
          </a:xfrm>
          <a:prstGeom prst="rect">
            <a:avLst/>
          </a:prstGeom>
          <a:noFill/>
          <a:ln>
            <a:solidFill>
              <a:schemeClr val="tx1"/>
            </a:solidFill>
          </a:ln>
        </p:spPr>
        <p:txBody>
          <a:bodyPr wrap="square" rtlCol="0">
            <a:spAutoFit/>
          </a:bodyPr>
          <a:lstStyle/>
          <a:p>
            <a:pPr algn="ctr"/>
            <a:r>
              <a:rPr lang="en-US" sz="1500" dirty="0"/>
              <a:t>No</a:t>
            </a:r>
          </a:p>
        </p:txBody>
      </p:sp>
      <p:cxnSp>
        <p:nvCxnSpPr>
          <p:cNvPr id="24" name="Connector: Elbow 23">
            <a:extLst>
              <a:ext uri="{FF2B5EF4-FFF2-40B4-BE49-F238E27FC236}">
                <a16:creationId xmlns:a16="http://schemas.microsoft.com/office/drawing/2014/main" id="{9F9AD013-288A-4321-9112-553C44D3C04B}"/>
              </a:ext>
            </a:extLst>
          </p:cNvPr>
          <p:cNvCxnSpPr>
            <a:cxnSpLocks/>
            <a:stCxn id="14" idx="2"/>
            <a:endCxn id="23" idx="0"/>
          </p:cNvCxnSpPr>
          <p:nvPr/>
        </p:nvCxnSpPr>
        <p:spPr>
          <a:xfrm rot="5400000">
            <a:off x="1160973" y="3849083"/>
            <a:ext cx="431682" cy="3"/>
          </a:xfrm>
          <a:prstGeom prst="bent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Connector: Elbow 24">
            <a:extLst>
              <a:ext uri="{FF2B5EF4-FFF2-40B4-BE49-F238E27FC236}">
                <a16:creationId xmlns:a16="http://schemas.microsoft.com/office/drawing/2014/main" id="{3D559F6F-0A9E-47E8-BE5D-5617860B3627}"/>
              </a:ext>
            </a:extLst>
          </p:cNvPr>
          <p:cNvCxnSpPr>
            <a:cxnSpLocks/>
            <a:stCxn id="23" idx="2"/>
            <a:endCxn id="15" idx="0"/>
          </p:cNvCxnSpPr>
          <p:nvPr/>
        </p:nvCxnSpPr>
        <p:spPr>
          <a:xfrm flipH="1">
            <a:off x="1372093" y="4388090"/>
            <a:ext cx="4719" cy="54129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Connector: Elbow 25">
            <a:extLst>
              <a:ext uri="{FF2B5EF4-FFF2-40B4-BE49-F238E27FC236}">
                <a16:creationId xmlns:a16="http://schemas.microsoft.com/office/drawing/2014/main" id="{0CBF47B1-1925-4575-8B1F-FA9D375D27A6}"/>
              </a:ext>
            </a:extLst>
          </p:cNvPr>
          <p:cNvCxnSpPr>
            <a:cxnSpLocks/>
            <a:stCxn id="14" idx="3"/>
            <a:endCxn id="19" idx="1"/>
          </p:cNvCxnSpPr>
          <p:nvPr/>
        </p:nvCxnSpPr>
        <p:spPr>
          <a:xfrm>
            <a:off x="2459950" y="3240828"/>
            <a:ext cx="832090" cy="1612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Connector: Elbow 26">
            <a:extLst>
              <a:ext uri="{FF2B5EF4-FFF2-40B4-BE49-F238E27FC236}">
                <a16:creationId xmlns:a16="http://schemas.microsoft.com/office/drawing/2014/main" id="{0CCE740C-4267-4EE7-B564-A0487BF50E3B}"/>
              </a:ext>
            </a:extLst>
          </p:cNvPr>
          <p:cNvCxnSpPr>
            <a:cxnSpLocks/>
            <a:stCxn id="19" idx="2"/>
            <a:endCxn id="17" idx="0"/>
          </p:cNvCxnSpPr>
          <p:nvPr/>
        </p:nvCxnSpPr>
        <p:spPr>
          <a:xfrm>
            <a:off x="3675971" y="3418530"/>
            <a:ext cx="0" cy="5071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Connector: Elbow 27">
            <a:extLst>
              <a:ext uri="{FF2B5EF4-FFF2-40B4-BE49-F238E27FC236}">
                <a16:creationId xmlns:a16="http://schemas.microsoft.com/office/drawing/2014/main" id="{0D3F8B5B-9D77-4B1A-BCE4-EB822CD86892}"/>
              </a:ext>
            </a:extLst>
          </p:cNvPr>
          <p:cNvCxnSpPr>
            <a:cxnSpLocks/>
            <a:stCxn id="17" idx="3"/>
            <a:endCxn id="18" idx="1"/>
          </p:cNvCxnSpPr>
          <p:nvPr/>
        </p:nvCxnSpPr>
        <p:spPr>
          <a:xfrm>
            <a:off x="4956109" y="4202629"/>
            <a:ext cx="421310" cy="1719330"/>
          </a:xfrm>
          <a:prstGeom prst="bentConnector3">
            <a:avLst>
              <a:gd name="adj1" fmla="val 50000"/>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ABAC5F88-4945-4B8F-860C-DD786FE907BD}"/>
              </a:ext>
            </a:extLst>
          </p:cNvPr>
          <p:cNvSpPr txBox="1"/>
          <p:nvPr/>
        </p:nvSpPr>
        <p:spPr>
          <a:xfrm>
            <a:off x="3292040" y="5768814"/>
            <a:ext cx="767862" cy="323165"/>
          </a:xfrm>
          <a:prstGeom prst="rect">
            <a:avLst/>
          </a:prstGeom>
          <a:noFill/>
          <a:ln>
            <a:solidFill>
              <a:schemeClr val="tx1"/>
            </a:solidFill>
          </a:ln>
        </p:spPr>
        <p:txBody>
          <a:bodyPr wrap="square" rtlCol="0">
            <a:spAutoFit/>
          </a:bodyPr>
          <a:lstStyle/>
          <a:p>
            <a:pPr algn="ctr"/>
            <a:r>
              <a:rPr lang="en-US" sz="1500" dirty="0"/>
              <a:t>Yes</a:t>
            </a:r>
          </a:p>
        </p:txBody>
      </p:sp>
      <p:cxnSp>
        <p:nvCxnSpPr>
          <p:cNvPr id="30" name="Connector: Elbow 29">
            <a:extLst>
              <a:ext uri="{FF2B5EF4-FFF2-40B4-BE49-F238E27FC236}">
                <a16:creationId xmlns:a16="http://schemas.microsoft.com/office/drawing/2014/main" id="{24890C50-998C-4A96-9FDB-5578C7B5A8E6}"/>
              </a:ext>
            </a:extLst>
          </p:cNvPr>
          <p:cNvCxnSpPr>
            <a:cxnSpLocks/>
            <a:stCxn id="17" idx="2"/>
            <a:endCxn id="29" idx="0"/>
          </p:cNvCxnSpPr>
          <p:nvPr/>
        </p:nvCxnSpPr>
        <p:spPr>
          <a:xfrm>
            <a:off x="3675971" y="4479628"/>
            <a:ext cx="0" cy="128918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Connector: Elbow 30">
            <a:extLst>
              <a:ext uri="{FF2B5EF4-FFF2-40B4-BE49-F238E27FC236}">
                <a16:creationId xmlns:a16="http://schemas.microsoft.com/office/drawing/2014/main" id="{B46F7BD9-297C-4B34-9AB9-444647ACDC81}"/>
              </a:ext>
            </a:extLst>
          </p:cNvPr>
          <p:cNvCxnSpPr>
            <a:cxnSpLocks/>
            <a:stCxn id="18" idx="3"/>
            <a:endCxn id="16" idx="1"/>
          </p:cNvCxnSpPr>
          <p:nvPr/>
        </p:nvCxnSpPr>
        <p:spPr>
          <a:xfrm flipV="1">
            <a:off x="6145281" y="5906101"/>
            <a:ext cx="490576" cy="1585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Connector: Elbow 31">
            <a:extLst>
              <a:ext uri="{FF2B5EF4-FFF2-40B4-BE49-F238E27FC236}">
                <a16:creationId xmlns:a16="http://schemas.microsoft.com/office/drawing/2014/main" id="{95A24020-933A-4570-81A0-C4A532D68BBB}"/>
              </a:ext>
            </a:extLst>
          </p:cNvPr>
          <p:cNvCxnSpPr>
            <a:cxnSpLocks/>
            <a:stCxn id="29" idx="2"/>
            <a:endCxn id="15" idx="2"/>
          </p:cNvCxnSpPr>
          <p:nvPr/>
        </p:nvCxnSpPr>
        <p:spPr>
          <a:xfrm rot="5400000" flipH="1">
            <a:off x="2335148" y="4751156"/>
            <a:ext cx="377768" cy="2303878"/>
          </a:xfrm>
          <a:prstGeom prst="bentConnector3">
            <a:avLst>
              <a:gd name="adj1" fmla="val -6051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Connector: Elbow 32">
            <a:extLst>
              <a:ext uri="{FF2B5EF4-FFF2-40B4-BE49-F238E27FC236}">
                <a16:creationId xmlns:a16="http://schemas.microsoft.com/office/drawing/2014/main" id="{4554A496-AE19-4181-BEF9-2DA4718346A1}"/>
              </a:ext>
            </a:extLst>
          </p:cNvPr>
          <p:cNvCxnSpPr>
            <a:cxnSpLocks/>
            <a:stCxn id="11" idx="3"/>
            <a:endCxn id="13" idx="0"/>
          </p:cNvCxnSpPr>
          <p:nvPr/>
        </p:nvCxnSpPr>
        <p:spPr>
          <a:xfrm>
            <a:off x="5276088" y="1691432"/>
            <a:ext cx="1867436" cy="357617"/>
          </a:xfrm>
          <a:prstGeom prst="bentConnector2">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Connector: Elbow 33">
            <a:extLst>
              <a:ext uri="{FF2B5EF4-FFF2-40B4-BE49-F238E27FC236}">
                <a16:creationId xmlns:a16="http://schemas.microsoft.com/office/drawing/2014/main" id="{D23BEA2E-1DB7-4566-AD04-5CFD85456A06}"/>
              </a:ext>
            </a:extLst>
          </p:cNvPr>
          <p:cNvCxnSpPr>
            <a:cxnSpLocks/>
            <a:stCxn id="13" idx="2"/>
            <a:endCxn id="20" idx="0"/>
          </p:cNvCxnSpPr>
          <p:nvPr/>
        </p:nvCxnSpPr>
        <p:spPr>
          <a:xfrm rot="5400000">
            <a:off x="6927616" y="2818955"/>
            <a:ext cx="431817" cy="1"/>
          </a:xfrm>
          <a:prstGeom prst="bentConnector3">
            <a:avLst>
              <a:gd name="adj1" fmla="val 50000"/>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046309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
          <p:cNvSpPr txBox="1">
            <a:spLocks noGrp="1"/>
          </p:cNvSpPr>
          <p:nvPr>
            <p:ph type="title" idx="4294967295"/>
          </p:nvPr>
        </p:nvSpPr>
        <p:spPr>
          <a:xfrm>
            <a:off x="457198" y="654083"/>
            <a:ext cx="8229599" cy="731837"/>
          </a:xfrm>
          <a:prstGeom prst="rect">
            <a:avLst/>
          </a:prstGeom>
          <a:noFill/>
          <a:ln>
            <a:noFill/>
          </a:ln>
        </p:spPr>
        <p:txBody>
          <a:bodyPr spcFirstLastPara="1" vert="horz" wrap="square" lIns="91425" tIns="45700" rIns="91425" bIns="45700" rtlCol="0" anchor="t" anchorCtr="0">
            <a:noAutofit/>
          </a:bodyPr>
          <a:lstStyle/>
          <a:p>
            <a:pPr algn="ctr">
              <a:lnSpc>
                <a:spcPct val="100000"/>
              </a:lnSpc>
              <a:spcBef>
                <a:spcPts val="0"/>
              </a:spcBef>
              <a:buClr>
                <a:schemeClr val="lt1"/>
              </a:buClr>
              <a:buSzPts val="3600"/>
            </a:pPr>
            <a:r>
              <a:rPr lang="en-US" sz="3600" dirty="0">
                <a:ln w="0"/>
                <a:solidFill>
                  <a:schemeClr val="tx1"/>
                </a:solidFill>
                <a:effectLst>
                  <a:outerShdw blurRad="38100" dist="19050" dir="2700000" algn="tl" rotWithShape="0">
                    <a:schemeClr val="dk1">
                      <a:alpha val="40000"/>
                    </a:schemeClr>
                  </a:outerShdw>
                </a:effectLst>
              </a:rPr>
              <a:t>Retirement – Prior PERS/TRS</a:t>
            </a:r>
          </a:p>
        </p:txBody>
      </p:sp>
      <p:sp>
        <p:nvSpPr>
          <p:cNvPr id="98" name="Google Shape;98;p1"/>
          <p:cNvSpPr txBox="1"/>
          <p:nvPr/>
        </p:nvSpPr>
        <p:spPr>
          <a:xfrm>
            <a:off x="2159002" y="2048933"/>
            <a:ext cx="184731" cy="369332"/>
          </a:xfrm>
          <a:prstGeom prst="rect">
            <a:avLst/>
          </a:prstGeom>
          <a:noFill/>
          <a:ln>
            <a:noFill/>
          </a:ln>
        </p:spPr>
        <p:txBody>
          <a:bodyPr spcFirstLastPara="1" wrap="square" lIns="91425" tIns="45700" rIns="91425" bIns="45700" anchor="t" anchorCtr="0">
            <a:spAutoFit/>
          </a:bodyPr>
          <a:lstStyle/>
          <a:p>
            <a:endParaRPr dirty="0">
              <a:solidFill>
                <a:schemeClr val="dk1"/>
              </a:solidFill>
              <a:latin typeface="Calibri"/>
              <a:ea typeface="Calibri"/>
              <a:cs typeface="Calibri"/>
              <a:sym typeface="Calibri"/>
            </a:endParaRPr>
          </a:p>
        </p:txBody>
      </p:sp>
      <p:sp>
        <p:nvSpPr>
          <p:cNvPr id="4" name="TextBox 3">
            <a:extLst>
              <a:ext uri="{FF2B5EF4-FFF2-40B4-BE49-F238E27FC236}">
                <a16:creationId xmlns:a16="http://schemas.microsoft.com/office/drawing/2014/main" id="{C04D65CC-8582-495E-B1E1-2C17C5A56211}"/>
              </a:ext>
            </a:extLst>
          </p:cNvPr>
          <p:cNvSpPr txBox="1"/>
          <p:nvPr/>
        </p:nvSpPr>
        <p:spPr>
          <a:xfrm>
            <a:off x="841245" y="1727087"/>
            <a:ext cx="7461504" cy="4401205"/>
          </a:xfrm>
          <a:prstGeom prst="rect">
            <a:avLst/>
          </a:prstGeom>
          <a:noFill/>
        </p:spPr>
        <p:txBody>
          <a:bodyPr wrap="square" rtlCol="0">
            <a:spAutoFit/>
          </a:bodyPr>
          <a:lstStyle/>
          <a:p>
            <a:r>
              <a:rPr lang="en-US" sz="2000" dirty="0"/>
              <a:t>If you have previously participated in </a:t>
            </a:r>
            <a:r>
              <a:rPr lang="en-US" sz="2000" b="1" dirty="0"/>
              <a:t>PERS</a:t>
            </a:r>
            <a:r>
              <a:rPr lang="en-US" sz="2000" dirty="0"/>
              <a:t>, even with another employer, and you are hired as</a:t>
            </a:r>
          </a:p>
          <a:p>
            <a:pPr marL="342900" indent="-342900">
              <a:buFont typeface="Arial" panose="020B0604020202020204" pitchFamily="34" charset="0"/>
              <a:buChar char="•"/>
            </a:pPr>
            <a:r>
              <a:rPr lang="en-US" sz="2000" dirty="0"/>
              <a:t>a </a:t>
            </a:r>
            <a:r>
              <a:rPr lang="en-US" sz="2000" i="1" dirty="0"/>
              <a:t>staff</a:t>
            </a:r>
            <a:r>
              <a:rPr lang="en-US" sz="2000" dirty="0"/>
              <a:t> employee, you will re-enter your previous PERS plan</a:t>
            </a:r>
          </a:p>
          <a:p>
            <a:pPr marL="342900" indent="-342900">
              <a:buFont typeface="Arial" panose="020B0604020202020204" pitchFamily="34" charset="0"/>
              <a:buChar char="•"/>
            </a:pPr>
            <a:r>
              <a:rPr lang="en-US" sz="2000" dirty="0"/>
              <a:t>a</a:t>
            </a:r>
            <a:r>
              <a:rPr lang="en-US" sz="2000" i="1" dirty="0"/>
              <a:t> faculty</a:t>
            </a:r>
            <a:r>
              <a:rPr lang="en-US" sz="2000" dirty="0"/>
              <a:t> employee, you will NOT re-enter your previous PERS plan</a:t>
            </a:r>
          </a:p>
          <a:p>
            <a:pPr marL="342900" indent="-342900">
              <a:buFont typeface="Arial" panose="020B0604020202020204" pitchFamily="34" charset="0"/>
              <a:buChar char="•"/>
            </a:pPr>
            <a:r>
              <a:rPr lang="en-US" sz="2000" dirty="0"/>
              <a:t>an </a:t>
            </a:r>
            <a:r>
              <a:rPr lang="en-US" sz="2000" i="1" dirty="0"/>
              <a:t>administrative executive</a:t>
            </a:r>
            <a:r>
              <a:rPr lang="en-US" sz="2000" dirty="0"/>
              <a:t> employee, you will have the option to re-enter your previous PERS plan</a:t>
            </a:r>
          </a:p>
          <a:p>
            <a:endParaRPr lang="en-US" sz="2000" dirty="0"/>
          </a:p>
          <a:p>
            <a:r>
              <a:rPr lang="en-US" sz="2000" dirty="0"/>
              <a:t>If you have previously participated in </a:t>
            </a:r>
            <a:r>
              <a:rPr lang="en-US" sz="2000" b="1" dirty="0"/>
              <a:t>TRS</a:t>
            </a:r>
            <a:r>
              <a:rPr lang="en-US" sz="2000" dirty="0"/>
              <a:t>, even with another employer, and you are hired as</a:t>
            </a:r>
          </a:p>
          <a:p>
            <a:pPr marL="342900" indent="-342900">
              <a:buFont typeface="Arial" panose="020B0604020202020204" pitchFamily="34" charset="0"/>
              <a:buChar char="•"/>
            </a:pPr>
            <a:r>
              <a:rPr lang="en-US" sz="2000" dirty="0"/>
              <a:t>a </a:t>
            </a:r>
            <a:r>
              <a:rPr lang="en-US" sz="2000" i="1" dirty="0"/>
              <a:t>faculty</a:t>
            </a:r>
            <a:r>
              <a:rPr lang="en-US" sz="2000" dirty="0"/>
              <a:t> or </a:t>
            </a:r>
            <a:r>
              <a:rPr lang="en-US" sz="2000" i="1" dirty="0"/>
              <a:t>academic executive </a:t>
            </a:r>
            <a:r>
              <a:rPr lang="en-US" sz="2000" dirty="0"/>
              <a:t>employee, you will have the option to re-enter your previous PERS plan</a:t>
            </a:r>
          </a:p>
          <a:p>
            <a:pPr marL="342900" indent="-342900">
              <a:buFont typeface="Arial" panose="020B0604020202020204" pitchFamily="34" charset="0"/>
              <a:buChar char="•"/>
            </a:pPr>
            <a:r>
              <a:rPr lang="en-US" sz="2000" dirty="0"/>
              <a:t>a</a:t>
            </a:r>
            <a:r>
              <a:rPr lang="en-US" sz="2000" i="1" dirty="0"/>
              <a:t> staff</a:t>
            </a:r>
            <a:r>
              <a:rPr lang="en-US" sz="2000" dirty="0"/>
              <a:t> employee, you will NOT re-enter your previous TRS plan</a:t>
            </a:r>
          </a:p>
          <a:p>
            <a:endParaRPr lang="en-US" sz="2000" dirty="0"/>
          </a:p>
        </p:txBody>
      </p:sp>
      <p:sp>
        <p:nvSpPr>
          <p:cNvPr id="5" name="Rectangle 4">
            <a:extLst>
              <a:ext uri="{FF2B5EF4-FFF2-40B4-BE49-F238E27FC236}">
                <a16:creationId xmlns:a16="http://schemas.microsoft.com/office/drawing/2014/main" id="{F815FDA4-5F16-4B67-ABAA-A5C80278B454}"/>
              </a:ext>
            </a:extLst>
          </p:cNvPr>
          <p:cNvSpPr/>
          <p:nvPr/>
        </p:nvSpPr>
        <p:spPr>
          <a:xfrm>
            <a:off x="566927" y="6223239"/>
            <a:ext cx="8010143" cy="369332"/>
          </a:xfrm>
          <a:prstGeom prst="rect">
            <a:avLst/>
          </a:prstGeom>
        </p:spPr>
        <p:txBody>
          <a:bodyPr wrap="square">
            <a:spAutoFit/>
          </a:bodyPr>
          <a:lstStyle/>
          <a:p>
            <a:pPr algn="ctr"/>
            <a:r>
              <a:rPr lang="en-US" i="1" dirty="0"/>
              <a:t>Review all Retirement benefits on our </a:t>
            </a:r>
            <a:r>
              <a:rPr lang="en-US" i="1" dirty="0">
                <a:hlinkClick r:id="rId3"/>
              </a:rPr>
              <a:t>UA Benefits Retirement webpage</a:t>
            </a:r>
            <a:r>
              <a:rPr lang="en-US" i="1" dirty="0"/>
              <a:t>.</a:t>
            </a:r>
          </a:p>
        </p:txBody>
      </p:sp>
    </p:spTree>
    <p:extLst>
      <p:ext uri="{BB962C8B-B14F-4D97-AF65-F5344CB8AC3E}">
        <p14:creationId xmlns:p14="http://schemas.microsoft.com/office/powerpoint/2010/main" val="35605460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
          <p:cNvSpPr txBox="1">
            <a:spLocks noGrp="1"/>
          </p:cNvSpPr>
          <p:nvPr>
            <p:ph type="title" idx="4294967295"/>
          </p:nvPr>
        </p:nvSpPr>
        <p:spPr>
          <a:xfrm>
            <a:off x="847726" y="654085"/>
            <a:ext cx="7448544" cy="731837"/>
          </a:xfrm>
          <a:prstGeom prst="rect">
            <a:avLst/>
          </a:prstGeom>
          <a:noFill/>
          <a:ln>
            <a:noFill/>
          </a:ln>
        </p:spPr>
        <p:txBody>
          <a:bodyPr spcFirstLastPara="1" vert="horz" wrap="square" lIns="91425" tIns="45700" rIns="91425" bIns="45700" rtlCol="0" anchor="t" anchorCtr="0">
            <a:noAutofit/>
          </a:bodyPr>
          <a:lstStyle/>
          <a:p>
            <a:pPr algn="ctr">
              <a:lnSpc>
                <a:spcPct val="100000"/>
              </a:lnSpc>
              <a:spcBef>
                <a:spcPts val="0"/>
              </a:spcBef>
              <a:buClr>
                <a:schemeClr val="lt1"/>
              </a:buClr>
              <a:buSzPts val="3600"/>
            </a:pPr>
            <a:r>
              <a:rPr lang="en-US" dirty="0">
                <a:ln w="0"/>
                <a:solidFill>
                  <a:schemeClr val="tx1"/>
                </a:solidFill>
                <a:effectLst>
                  <a:outerShdw blurRad="38100" dist="19050" dir="2700000" algn="tl" rotWithShape="0">
                    <a:schemeClr val="dk1">
                      <a:alpha val="40000"/>
                    </a:schemeClr>
                  </a:outerShdw>
                </a:effectLst>
              </a:rPr>
              <a:t>Equality &amp; Nondiscrimination</a:t>
            </a:r>
            <a:endParaRPr dirty="0">
              <a:ln w="0"/>
              <a:solidFill>
                <a:schemeClr val="tx1"/>
              </a:solidFill>
              <a:effectLst>
                <a:outerShdw blurRad="38100" dist="19050" dir="2700000" algn="tl" rotWithShape="0">
                  <a:schemeClr val="dk1">
                    <a:alpha val="40000"/>
                  </a:schemeClr>
                </a:outerShdw>
              </a:effectLst>
            </a:endParaRPr>
          </a:p>
        </p:txBody>
      </p:sp>
      <p:sp>
        <p:nvSpPr>
          <p:cNvPr id="98" name="Google Shape;98;p1"/>
          <p:cNvSpPr txBox="1"/>
          <p:nvPr/>
        </p:nvSpPr>
        <p:spPr>
          <a:xfrm>
            <a:off x="2159002" y="2048933"/>
            <a:ext cx="184731" cy="369332"/>
          </a:xfrm>
          <a:prstGeom prst="rect">
            <a:avLst/>
          </a:prstGeom>
          <a:noFill/>
          <a:ln>
            <a:noFill/>
          </a:ln>
        </p:spPr>
        <p:txBody>
          <a:bodyPr spcFirstLastPara="1" wrap="square" lIns="91425" tIns="45700" rIns="91425" bIns="45700" anchor="t" anchorCtr="0">
            <a:spAutoFit/>
          </a:bodyPr>
          <a:lstStyle/>
          <a:p>
            <a:endParaRPr dirty="0">
              <a:solidFill>
                <a:schemeClr val="dk1"/>
              </a:solidFill>
              <a:latin typeface="Calibri"/>
              <a:ea typeface="Calibri"/>
              <a:cs typeface="Calibri"/>
              <a:sym typeface="Calibri"/>
            </a:endParaRPr>
          </a:p>
        </p:txBody>
      </p:sp>
      <p:sp>
        <p:nvSpPr>
          <p:cNvPr id="3" name="TextBox 2">
            <a:extLst>
              <a:ext uri="{FF2B5EF4-FFF2-40B4-BE49-F238E27FC236}">
                <a16:creationId xmlns:a16="http://schemas.microsoft.com/office/drawing/2014/main" id="{730B6F2B-4A97-48D0-BD21-4B216972C8E5}"/>
              </a:ext>
            </a:extLst>
          </p:cNvPr>
          <p:cNvSpPr txBox="1"/>
          <p:nvPr/>
        </p:nvSpPr>
        <p:spPr>
          <a:xfrm>
            <a:off x="689613" y="2048933"/>
            <a:ext cx="7764775" cy="2862322"/>
          </a:xfrm>
          <a:prstGeom prst="rect">
            <a:avLst/>
          </a:prstGeom>
          <a:noFill/>
        </p:spPr>
        <p:txBody>
          <a:bodyPr wrap="square" rtlCol="0">
            <a:spAutoFit/>
          </a:bodyPr>
          <a:lstStyle/>
          <a:p>
            <a:r>
              <a:rPr lang="en-US" sz="2000" i="1" dirty="0"/>
              <a:t>The University of Alaska does not discriminate on the basis of race, religion, color, national origin, citizenship, age, sex, physical or mental disability, status as a protected veteran, marital status, changes in marital status, pregnancy, childbirth or related medical conditions, parenthood, sexual orientation, gender identity, political affiliation or belief, genetic information, or other legally protected status.</a:t>
            </a:r>
          </a:p>
          <a:p>
            <a:endParaRPr lang="en-US" sz="2000" i="1" dirty="0"/>
          </a:p>
          <a:p>
            <a:r>
              <a:rPr lang="en-US" sz="2000" dirty="0"/>
              <a:t>More information, including your campus representatives and approved notices, can be found on </a:t>
            </a:r>
            <a:r>
              <a:rPr lang="en-US" sz="2000" dirty="0">
                <a:hlinkClick r:id="rId3"/>
              </a:rPr>
              <a:t>UA’s Equity &amp; Compliance page</a:t>
            </a:r>
            <a:r>
              <a:rPr lang="en-US" sz="2000" dirty="0"/>
              <a:t>.</a:t>
            </a:r>
            <a:endParaRPr lang="en-US" sz="2800" dirty="0"/>
          </a:p>
        </p:txBody>
      </p:sp>
    </p:spTree>
    <p:extLst>
      <p:ext uri="{BB962C8B-B14F-4D97-AF65-F5344CB8AC3E}">
        <p14:creationId xmlns:p14="http://schemas.microsoft.com/office/powerpoint/2010/main" val="31198133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3B6C652-EE50-445C-9015-FB5B37159A98}"/>
              </a:ext>
            </a:extLst>
          </p:cNvPr>
          <p:cNvSpPr/>
          <p:nvPr/>
        </p:nvSpPr>
        <p:spPr>
          <a:xfrm>
            <a:off x="713792" y="2090172"/>
            <a:ext cx="7716416" cy="1938992"/>
          </a:xfrm>
          <a:prstGeom prst="rect">
            <a:avLst/>
          </a:prstGeom>
        </p:spPr>
        <p:txBody>
          <a:bodyPr wrap="square">
            <a:spAutoFit/>
          </a:bodyPr>
          <a:lstStyle/>
          <a:p>
            <a:r>
              <a:rPr lang="en-US" sz="2000" dirty="0"/>
              <a:t>NOTE: If a retirement form is not submitted to select your PERS/TRS or ORP retirement (depending on your position) within your first 30 days, you will be defaulted into the PERS or TRS plan (depending on your position). If you are eligible for the UA Pension Plan, you will be defaulted into Fidelity for the vendor. All the retirement defaults are irrevocable. </a:t>
            </a:r>
          </a:p>
        </p:txBody>
      </p:sp>
      <p:sp>
        <p:nvSpPr>
          <p:cNvPr id="3" name="Google Shape;97;p1">
            <a:extLst>
              <a:ext uri="{FF2B5EF4-FFF2-40B4-BE49-F238E27FC236}">
                <a16:creationId xmlns:a16="http://schemas.microsoft.com/office/drawing/2014/main" id="{62CFA7E0-6993-42EA-9E88-CB5340CAE0C5}"/>
              </a:ext>
            </a:extLst>
          </p:cNvPr>
          <p:cNvSpPr txBox="1">
            <a:spLocks/>
          </p:cNvSpPr>
          <p:nvPr/>
        </p:nvSpPr>
        <p:spPr>
          <a:xfrm>
            <a:off x="347471" y="628662"/>
            <a:ext cx="8229599" cy="731837"/>
          </a:xfrm>
          <a:prstGeom prst="rect">
            <a:avLst/>
          </a:prstGeom>
          <a:noFill/>
          <a:ln>
            <a:noFill/>
          </a:ln>
        </p:spPr>
        <p:txBody>
          <a:bodyPr spcFirstLastPara="1" vert="horz" wrap="square" lIns="91425" tIns="45700" rIns="91425" bIns="45700" rtlCol="0" anchor="t" anchorCtr="0">
            <a:noAutofit/>
          </a:bodyPr>
          <a:lstStyle>
            <a:lvl1pPr algn="l" defTabSz="685800" rtl="0" eaLnBrk="1" latinLnBrk="0" hangingPunct="1">
              <a:lnSpc>
                <a:spcPct val="90000"/>
              </a:lnSpc>
              <a:spcBef>
                <a:spcPct val="0"/>
              </a:spcBef>
              <a:buNone/>
              <a:defRPr sz="4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a:lstStyle>
          <a:p>
            <a:pPr algn="ctr">
              <a:lnSpc>
                <a:spcPct val="100000"/>
              </a:lnSpc>
              <a:spcBef>
                <a:spcPts val="0"/>
              </a:spcBef>
              <a:buClr>
                <a:schemeClr val="lt1"/>
              </a:buClr>
              <a:buSzPts val="3600"/>
            </a:pPr>
            <a:r>
              <a:rPr lang="en-US" sz="3600" dirty="0">
                <a:ln w="0"/>
                <a:solidFill>
                  <a:schemeClr val="tx1"/>
                </a:solidFill>
                <a:effectLst>
                  <a:outerShdw blurRad="38100" dist="19050" dir="2700000" algn="tl" rotWithShape="0">
                    <a:schemeClr val="dk1">
                      <a:alpha val="40000"/>
                    </a:schemeClr>
                  </a:outerShdw>
                </a:effectLst>
              </a:rPr>
              <a:t>Retirement – Default Plan</a:t>
            </a:r>
          </a:p>
        </p:txBody>
      </p:sp>
    </p:spTree>
    <p:extLst>
      <p:ext uri="{BB962C8B-B14F-4D97-AF65-F5344CB8AC3E}">
        <p14:creationId xmlns:p14="http://schemas.microsoft.com/office/powerpoint/2010/main" val="2404203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
          <p:cNvSpPr txBox="1">
            <a:spLocks noGrp="1"/>
          </p:cNvSpPr>
          <p:nvPr>
            <p:ph type="title" idx="4294967295"/>
          </p:nvPr>
        </p:nvSpPr>
        <p:spPr>
          <a:xfrm>
            <a:off x="457202" y="694240"/>
            <a:ext cx="8229599" cy="731837"/>
          </a:xfrm>
          <a:prstGeom prst="rect">
            <a:avLst/>
          </a:prstGeom>
          <a:noFill/>
          <a:ln>
            <a:noFill/>
          </a:ln>
        </p:spPr>
        <p:txBody>
          <a:bodyPr spcFirstLastPara="1" vert="horz" wrap="square" lIns="91425" tIns="45700" rIns="91425" bIns="45700" rtlCol="0" anchor="t" anchorCtr="0">
            <a:noAutofit/>
          </a:bodyPr>
          <a:lstStyle/>
          <a:p>
            <a:pPr algn="ctr">
              <a:lnSpc>
                <a:spcPct val="100000"/>
              </a:lnSpc>
              <a:spcBef>
                <a:spcPts val="0"/>
              </a:spcBef>
              <a:buClr>
                <a:schemeClr val="lt1"/>
              </a:buClr>
              <a:buSzPts val="3600"/>
            </a:pPr>
            <a:r>
              <a:rPr lang="en-US" sz="3600" dirty="0">
                <a:ln w="0"/>
                <a:solidFill>
                  <a:schemeClr val="tx1"/>
                </a:solidFill>
                <a:effectLst>
                  <a:outerShdw blurRad="38100" dist="19050" dir="2700000" algn="tl" rotWithShape="0">
                    <a:schemeClr val="dk1">
                      <a:alpha val="40000"/>
                    </a:schemeClr>
                  </a:outerShdw>
                </a:effectLst>
              </a:rPr>
              <a:t>Retirement – Quick Sheet</a:t>
            </a:r>
          </a:p>
        </p:txBody>
      </p:sp>
      <p:sp>
        <p:nvSpPr>
          <p:cNvPr id="98" name="Google Shape;98;p1"/>
          <p:cNvSpPr txBox="1"/>
          <p:nvPr/>
        </p:nvSpPr>
        <p:spPr>
          <a:xfrm>
            <a:off x="2159002" y="2048933"/>
            <a:ext cx="184731" cy="369332"/>
          </a:xfrm>
          <a:prstGeom prst="rect">
            <a:avLst/>
          </a:prstGeom>
          <a:noFill/>
          <a:ln>
            <a:noFill/>
          </a:ln>
        </p:spPr>
        <p:txBody>
          <a:bodyPr spcFirstLastPara="1" wrap="square" lIns="91425" tIns="45700" rIns="91425" bIns="45700" anchor="t" anchorCtr="0">
            <a:spAutoFit/>
          </a:bodyPr>
          <a:lstStyle/>
          <a:p>
            <a:endParaRPr dirty="0">
              <a:solidFill>
                <a:schemeClr val="dk1"/>
              </a:solidFill>
              <a:latin typeface="Calibri"/>
              <a:ea typeface="Calibri"/>
              <a:cs typeface="Calibri"/>
              <a:sym typeface="Calibri"/>
            </a:endParaRPr>
          </a:p>
        </p:txBody>
      </p:sp>
      <p:graphicFrame>
        <p:nvGraphicFramePr>
          <p:cNvPr id="5" name="Google Shape;750;p84">
            <a:extLst>
              <a:ext uri="{FF2B5EF4-FFF2-40B4-BE49-F238E27FC236}">
                <a16:creationId xmlns:a16="http://schemas.microsoft.com/office/drawing/2014/main" id="{9F0D6D1E-9A49-4977-A19E-349DC1794501}"/>
              </a:ext>
            </a:extLst>
          </p:cNvPr>
          <p:cNvGraphicFramePr/>
          <p:nvPr>
            <p:extLst>
              <p:ext uri="{D42A27DB-BD31-4B8C-83A1-F6EECF244321}">
                <p14:modId xmlns:p14="http://schemas.microsoft.com/office/powerpoint/2010/main" val="3305085226"/>
              </p:ext>
            </p:extLst>
          </p:nvPr>
        </p:nvGraphicFramePr>
        <p:xfrm>
          <a:off x="138544" y="1737504"/>
          <a:ext cx="8866910" cy="4132700"/>
        </p:xfrm>
        <a:graphic>
          <a:graphicData uri="http://schemas.openxmlformats.org/drawingml/2006/table">
            <a:tbl>
              <a:tblPr firstRow="1" bandRow="1">
                <a:tableStyleId>{9D7B26C5-4107-4FEC-AEDC-1716B250A1EF}</a:tableStyleId>
              </a:tblPr>
              <a:tblGrid>
                <a:gridCol w="2000997">
                  <a:extLst>
                    <a:ext uri="{9D8B030D-6E8A-4147-A177-3AD203B41FA5}">
                      <a16:colId xmlns:a16="http://schemas.microsoft.com/office/drawing/2014/main" val="20000"/>
                    </a:ext>
                  </a:extLst>
                </a:gridCol>
                <a:gridCol w="2517592">
                  <a:extLst>
                    <a:ext uri="{9D8B030D-6E8A-4147-A177-3AD203B41FA5}">
                      <a16:colId xmlns:a16="http://schemas.microsoft.com/office/drawing/2014/main" val="20001"/>
                    </a:ext>
                  </a:extLst>
                </a:gridCol>
                <a:gridCol w="2131601">
                  <a:extLst>
                    <a:ext uri="{9D8B030D-6E8A-4147-A177-3AD203B41FA5}">
                      <a16:colId xmlns:a16="http://schemas.microsoft.com/office/drawing/2014/main" val="20002"/>
                    </a:ext>
                  </a:extLst>
                </a:gridCol>
                <a:gridCol w="2216720">
                  <a:extLst>
                    <a:ext uri="{9D8B030D-6E8A-4147-A177-3AD203B41FA5}">
                      <a16:colId xmlns:a16="http://schemas.microsoft.com/office/drawing/2014/main" val="20003"/>
                    </a:ext>
                  </a:extLst>
                </a:gridCol>
              </a:tblGrid>
              <a:tr h="542175">
                <a:tc>
                  <a:txBody>
                    <a:bodyPr/>
                    <a:lstStyle/>
                    <a:p>
                      <a:pPr marL="0" marR="0" lvl="0" indent="0" algn="ctr" rtl="0">
                        <a:spcBef>
                          <a:spcPts val="0"/>
                        </a:spcBef>
                        <a:spcAft>
                          <a:spcPts val="0"/>
                        </a:spcAft>
                        <a:buNone/>
                      </a:pPr>
                      <a:r>
                        <a:rPr lang="en-US" sz="2400" u="none" strike="noStrike" cap="none" dirty="0">
                          <a:sym typeface="Trebuchet MS"/>
                        </a:rPr>
                        <a:t>Staff</a:t>
                      </a:r>
                      <a:endParaRPr sz="2400" dirty="0">
                        <a:latin typeface="+mj-lt"/>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spcBef>
                          <a:spcPts val="0"/>
                        </a:spcBef>
                        <a:spcAft>
                          <a:spcPts val="0"/>
                        </a:spcAft>
                        <a:buNone/>
                      </a:pPr>
                      <a:r>
                        <a:rPr lang="en-US" sz="2400" u="none" strike="noStrike" cap="none" dirty="0">
                          <a:sym typeface="Trebuchet MS"/>
                        </a:rPr>
                        <a:t>Staff/Faculty</a:t>
                      </a:r>
                      <a:endParaRPr sz="2400" dirty="0">
                        <a:solidFill>
                          <a:schemeClr val="tx1"/>
                        </a:solidFill>
                        <a:latin typeface="+mj-lt"/>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lvl="0" indent="0" algn="ctr" rtl="0">
                        <a:spcBef>
                          <a:spcPts val="0"/>
                        </a:spcBef>
                        <a:spcAft>
                          <a:spcPts val="0"/>
                        </a:spcAft>
                        <a:buNone/>
                      </a:pPr>
                      <a:r>
                        <a:rPr lang="en-US" sz="2400" u="none" strike="noStrike" cap="none" dirty="0">
                          <a:sym typeface="Trebuchet MS"/>
                        </a:rPr>
                        <a:t>Faculty</a:t>
                      </a:r>
                      <a:endParaRPr sz="2400" dirty="0">
                        <a:latin typeface="+mj-lt"/>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0"/>
                  </a:ext>
                </a:extLst>
              </a:tr>
              <a:tr h="615000">
                <a:tc>
                  <a:txBody>
                    <a:bodyPr/>
                    <a:lstStyle/>
                    <a:p>
                      <a:pPr marL="0" marR="0" lvl="0" indent="0" algn="ctr" rtl="0">
                        <a:spcBef>
                          <a:spcPts val="0"/>
                        </a:spcBef>
                        <a:spcAft>
                          <a:spcPts val="0"/>
                        </a:spcAft>
                        <a:buNone/>
                      </a:pPr>
                      <a:r>
                        <a:rPr lang="en-US" sz="1500" u="none" strike="noStrike" cap="none" dirty="0">
                          <a:sym typeface="Trebuchet MS"/>
                        </a:rPr>
                        <a:t>PERS Tier IV</a:t>
                      </a:r>
                      <a:endParaRPr sz="1500" dirty="0">
                        <a:latin typeface="+mj-lt"/>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alpha val="20000"/>
                      </a:srgbClr>
                    </a:solidFill>
                  </a:tcPr>
                </a:tc>
                <a:tc>
                  <a:txBody>
                    <a:bodyPr/>
                    <a:lstStyle/>
                    <a:p>
                      <a:pPr marL="0" marR="0" lvl="0" indent="0" algn="l" rtl="0">
                        <a:spcBef>
                          <a:spcPts val="0"/>
                        </a:spcBef>
                        <a:spcAft>
                          <a:spcPts val="0"/>
                        </a:spcAft>
                        <a:buNone/>
                      </a:pPr>
                      <a:r>
                        <a:rPr lang="en-US" sz="1500" u="none" strike="noStrike" cap="none" dirty="0">
                          <a:sym typeface="Trebuchet MS"/>
                        </a:rPr>
                        <a:t>UA Pension</a:t>
                      </a:r>
                      <a:br>
                        <a:rPr lang="en-US" sz="1500" u="none" strike="noStrike" cap="none" dirty="0">
                          <a:sym typeface="Trebuchet MS"/>
                        </a:rPr>
                      </a:br>
                      <a:r>
                        <a:rPr lang="en-US" sz="1500" u="none" strike="noStrike" cap="none" dirty="0">
                          <a:sym typeface="Trebuchet MS"/>
                        </a:rPr>
                        <a:t>(supplements employee’s PERS, TRS, or ORP)</a:t>
                      </a:r>
                      <a:endParaRPr sz="1500" dirty="0">
                        <a:latin typeface="+mj-lt"/>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alpha val="20000"/>
                      </a:srgbClr>
                    </a:solidFill>
                  </a:tcPr>
                </a:tc>
                <a:tc>
                  <a:txBody>
                    <a:bodyPr/>
                    <a:lstStyle/>
                    <a:p>
                      <a:pPr marL="0" marR="0" lvl="0" indent="0" algn="ctr" rtl="0">
                        <a:spcBef>
                          <a:spcPts val="0"/>
                        </a:spcBef>
                        <a:spcAft>
                          <a:spcPts val="0"/>
                        </a:spcAft>
                        <a:buNone/>
                      </a:pPr>
                      <a:r>
                        <a:rPr lang="en-US" sz="1500" u="none" strike="noStrike" cap="none" dirty="0">
                          <a:sym typeface="Trebuchet MS"/>
                        </a:rPr>
                        <a:t>TRS Tier III</a:t>
                      </a:r>
                      <a:endParaRPr sz="1500" dirty="0">
                        <a:latin typeface="+mj-lt"/>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alpha val="20000"/>
                      </a:srgbClr>
                    </a:solidFill>
                  </a:tcPr>
                </a:tc>
                <a:tc>
                  <a:txBody>
                    <a:bodyPr/>
                    <a:lstStyle/>
                    <a:p>
                      <a:pPr marL="0" marR="0" lvl="0" indent="0" algn="ctr" rtl="0">
                        <a:spcBef>
                          <a:spcPts val="0"/>
                        </a:spcBef>
                        <a:spcAft>
                          <a:spcPts val="0"/>
                        </a:spcAft>
                        <a:buNone/>
                      </a:pPr>
                      <a:r>
                        <a:rPr lang="en-US" sz="1500" u="none" strike="noStrike" cap="none" dirty="0">
                          <a:sym typeface="Trebuchet MS"/>
                        </a:rPr>
                        <a:t>ORP Tier III</a:t>
                      </a:r>
                      <a:endParaRPr sz="1500" dirty="0">
                        <a:latin typeface="+mj-lt"/>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alpha val="20000"/>
                      </a:srgbClr>
                    </a:solidFill>
                  </a:tcPr>
                </a:tc>
                <a:extLst>
                  <a:ext uri="{0D108BD9-81ED-4DB2-BD59-A6C34878D82A}">
                    <a16:rowId xmlns:a16="http://schemas.microsoft.com/office/drawing/2014/main" val="10001"/>
                  </a:ext>
                </a:extLst>
              </a:tr>
              <a:tr h="1670375">
                <a:tc>
                  <a:txBody>
                    <a:bodyPr/>
                    <a:lstStyle/>
                    <a:p>
                      <a:pPr marL="0" marR="0" lvl="0" indent="0" algn="l" rtl="0">
                        <a:spcBef>
                          <a:spcPts val="0"/>
                        </a:spcBef>
                        <a:spcAft>
                          <a:spcPts val="0"/>
                        </a:spcAft>
                        <a:buNone/>
                      </a:pPr>
                      <a:r>
                        <a:rPr lang="en-US" sz="1500" u="none" strike="noStrike" cap="none" dirty="0">
                          <a:sym typeface="Trebuchet MS"/>
                        </a:rPr>
                        <a:t>Employ</a:t>
                      </a:r>
                      <a:r>
                        <a:rPr lang="en-US" sz="1500" i="1" u="none" strike="noStrike" cap="none" dirty="0">
                          <a:sym typeface="Trebuchet MS"/>
                        </a:rPr>
                        <a:t>ee</a:t>
                      </a:r>
                      <a:r>
                        <a:rPr lang="en-US" sz="1500" u="none" strike="noStrike" cap="none" dirty="0">
                          <a:sym typeface="Trebuchet MS"/>
                        </a:rPr>
                        <a:t> contributes</a:t>
                      </a:r>
                      <a:endParaRPr sz="1500" dirty="0"/>
                    </a:p>
                    <a:p>
                      <a:pPr marL="0" marR="0" lvl="0" indent="0" algn="l" rtl="0">
                        <a:spcBef>
                          <a:spcPts val="0"/>
                        </a:spcBef>
                        <a:spcAft>
                          <a:spcPts val="0"/>
                        </a:spcAft>
                        <a:buNone/>
                      </a:pPr>
                      <a:r>
                        <a:rPr lang="en-US" sz="1500" u="none" strike="noStrike" cap="none" dirty="0">
                          <a:sym typeface="Trebuchet MS"/>
                        </a:rPr>
                        <a:t>8% of salary </a:t>
                      </a:r>
                    </a:p>
                    <a:p>
                      <a:pPr marL="0" marR="0" lvl="0" indent="0" algn="l" rtl="0">
                        <a:spcBef>
                          <a:spcPts val="0"/>
                        </a:spcBef>
                        <a:spcAft>
                          <a:spcPts val="0"/>
                        </a:spcAft>
                        <a:buNone/>
                      </a:pPr>
                      <a:r>
                        <a:rPr lang="en-US" sz="1500" u="none" strike="noStrike" cap="none" dirty="0">
                          <a:sym typeface="Trebuchet MS"/>
                        </a:rPr>
                        <a:t>100% vested</a:t>
                      </a:r>
                      <a:endParaRPr sz="1500" dirty="0"/>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a:spcBef>
                          <a:spcPts val="0"/>
                        </a:spcBef>
                        <a:spcAft>
                          <a:spcPts val="0"/>
                        </a:spcAft>
                        <a:buNone/>
                      </a:pPr>
                      <a:r>
                        <a:rPr lang="en-US" sz="1500" u="none" strike="noStrike" cap="none" dirty="0">
                          <a:sym typeface="Trebuchet MS"/>
                        </a:rPr>
                        <a:t>Employ</a:t>
                      </a:r>
                      <a:r>
                        <a:rPr lang="en-US" sz="1500" i="1" u="none" strike="noStrike" cap="none" dirty="0">
                          <a:sym typeface="Trebuchet MS"/>
                        </a:rPr>
                        <a:t>er </a:t>
                      </a:r>
                      <a:r>
                        <a:rPr lang="en-US" sz="1500" u="none" strike="noStrike" cap="none" dirty="0">
                          <a:sym typeface="Trebuchet MS"/>
                        </a:rPr>
                        <a:t>contributes</a:t>
                      </a:r>
                    </a:p>
                    <a:p>
                      <a:pPr marL="0" marR="0" lvl="0" indent="0" algn="l" rtl="0">
                        <a:spcBef>
                          <a:spcPts val="0"/>
                        </a:spcBef>
                        <a:spcAft>
                          <a:spcPts val="0"/>
                        </a:spcAft>
                        <a:buNone/>
                      </a:pPr>
                      <a:r>
                        <a:rPr lang="en-US" sz="1500" u="none" strike="noStrike" cap="none" dirty="0">
                          <a:sym typeface="Trebuchet MS"/>
                        </a:rPr>
                        <a:t>7.65% of salary</a:t>
                      </a:r>
                      <a:endParaRPr sz="1500" dirty="0"/>
                    </a:p>
                    <a:p>
                      <a:pPr marL="0" marR="0" lvl="0" indent="0" algn="l" rtl="0">
                        <a:spcBef>
                          <a:spcPts val="0"/>
                        </a:spcBef>
                        <a:spcAft>
                          <a:spcPts val="0"/>
                        </a:spcAft>
                        <a:buNone/>
                      </a:pPr>
                      <a:r>
                        <a:rPr lang="en-US" sz="1500" u="none" strike="noStrike" cap="none" dirty="0">
                          <a:sym typeface="Trebuchet MS"/>
                        </a:rPr>
                        <a:t>- Up </a:t>
                      </a:r>
                      <a:r>
                        <a:rPr lang="en-US" sz="1500" u="none" strike="noStrike" cap="none">
                          <a:sym typeface="Trebuchet MS"/>
                        </a:rPr>
                        <a:t>to $52,000 </a:t>
                      </a:r>
                      <a:r>
                        <a:rPr lang="en-US" sz="1500" u="none" strike="noStrike" cap="none" dirty="0">
                          <a:sym typeface="Trebuchet MS"/>
                        </a:rPr>
                        <a:t>wage base</a:t>
                      </a:r>
                      <a:endParaRPr sz="1500" dirty="0"/>
                    </a:p>
                    <a:p>
                      <a:pPr marL="0" marR="0" lvl="0" indent="0" algn="l" rtl="0">
                        <a:spcBef>
                          <a:spcPts val="0"/>
                        </a:spcBef>
                        <a:spcAft>
                          <a:spcPts val="0"/>
                        </a:spcAft>
                        <a:buNone/>
                      </a:pPr>
                      <a:r>
                        <a:rPr lang="en-US" sz="1500" u="none" strike="noStrike" cap="none" dirty="0">
                          <a:sym typeface="Trebuchet MS"/>
                        </a:rPr>
                        <a:t>- 100% vested after 3 years</a:t>
                      </a:r>
                      <a:endParaRPr sz="1500" dirty="0">
                        <a:latin typeface="+mj-lt"/>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lvl="0" indent="0" algn="ctr" rtl="0">
                        <a:spcBef>
                          <a:spcPts val="0"/>
                        </a:spcBef>
                        <a:spcAft>
                          <a:spcPts val="0"/>
                        </a:spcAft>
                        <a:buNone/>
                      </a:pPr>
                      <a:r>
                        <a:rPr lang="en-US" sz="1500" u="none" strike="noStrike" cap="none" dirty="0">
                          <a:sym typeface="Trebuchet MS"/>
                        </a:rPr>
                        <a:t>Employ</a:t>
                      </a:r>
                      <a:r>
                        <a:rPr lang="en-US" sz="1500" i="1" u="none" strike="noStrike" cap="none" dirty="0">
                          <a:sym typeface="Trebuchet MS"/>
                        </a:rPr>
                        <a:t>ee </a:t>
                      </a:r>
                      <a:r>
                        <a:rPr lang="en-US" sz="1500" i="0" u="none" strike="noStrike" cap="none" dirty="0">
                          <a:sym typeface="Trebuchet MS"/>
                        </a:rPr>
                        <a:t>contributes</a:t>
                      </a:r>
                      <a:r>
                        <a:rPr lang="en-US" sz="1500" i="1" u="none" strike="noStrike" cap="none" dirty="0">
                          <a:sym typeface="Trebuchet MS"/>
                        </a:rPr>
                        <a:t> </a:t>
                      </a:r>
                      <a:r>
                        <a:rPr lang="en-US" sz="1500" u="none" strike="noStrike" cap="none" dirty="0">
                          <a:sym typeface="Trebuchet MS"/>
                        </a:rPr>
                        <a:t>8% of salary – 100% vested</a:t>
                      </a:r>
                      <a:endParaRPr sz="1500" dirty="0">
                        <a:latin typeface="+mj-lt"/>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2"/>
                  </a:ext>
                </a:extLst>
              </a:tr>
              <a:tr h="1142900">
                <a:tc>
                  <a:txBody>
                    <a:bodyPr/>
                    <a:lstStyle/>
                    <a:p>
                      <a:pPr marL="0" marR="0" lvl="0" indent="0" algn="l" rtl="0">
                        <a:spcBef>
                          <a:spcPts val="0"/>
                        </a:spcBef>
                        <a:spcAft>
                          <a:spcPts val="0"/>
                        </a:spcAft>
                        <a:buNone/>
                      </a:pPr>
                      <a:r>
                        <a:rPr lang="en-US" sz="1500" u="none" strike="noStrike" cap="none" dirty="0">
                          <a:sym typeface="Trebuchet MS"/>
                        </a:rPr>
                        <a:t>Employ</a:t>
                      </a:r>
                      <a:r>
                        <a:rPr lang="en-US" sz="1500" i="1" u="none" strike="noStrike" cap="none" dirty="0">
                          <a:sym typeface="Trebuchet MS"/>
                        </a:rPr>
                        <a:t>er </a:t>
                      </a:r>
                      <a:r>
                        <a:rPr lang="en-US" sz="1500" u="none" strike="noStrike" cap="none" dirty="0">
                          <a:sym typeface="Trebuchet MS"/>
                        </a:rPr>
                        <a:t>contributes</a:t>
                      </a:r>
                      <a:endParaRPr sz="1500" dirty="0"/>
                    </a:p>
                    <a:p>
                      <a:pPr marL="0" marR="0" lvl="0" indent="0" algn="l" rtl="0">
                        <a:spcBef>
                          <a:spcPts val="0"/>
                        </a:spcBef>
                        <a:spcAft>
                          <a:spcPts val="0"/>
                        </a:spcAft>
                        <a:buNone/>
                      </a:pPr>
                      <a:r>
                        <a:rPr lang="en-US" sz="1500" u="none" strike="noStrike" cap="none" dirty="0">
                          <a:sym typeface="Trebuchet MS"/>
                        </a:rPr>
                        <a:t>5% of salary</a:t>
                      </a:r>
                      <a:endParaRPr sz="1500" dirty="0"/>
                    </a:p>
                    <a:p>
                      <a:pPr marL="0" marR="0" lvl="0" indent="0" algn="l" rtl="0">
                        <a:spcBef>
                          <a:spcPts val="0"/>
                        </a:spcBef>
                        <a:spcAft>
                          <a:spcPts val="0"/>
                        </a:spcAft>
                        <a:buNone/>
                      </a:pPr>
                      <a:r>
                        <a:rPr lang="en-US" sz="1500" u="none" strike="noStrike" cap="none" dirty="0">
                          <a:sym typeface="Trebuchet MS"/>
                        </a:rPr>
                        <a:t>100% vested after 5 years (see schedule)</a:t>
                      </a:r>
                      <a:endParaRPr sz="1500" dirty="0">
                        <a:latin typeface="+mj-lt"/>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a:spcBef>
                          <a:spcPts val="0"/>
                        </a:spcBef>
                        <a:spcAft>
                          <a:spcPts val="0"/>
                        </a:spcAft>
                        <a:buNone/>
                      </a:pPr>
                      <a:r>
                        <a:rPr lang="en-US" sz="1500" u="none" strike="noStrike" cap="none" dirty="0">
                          <a:sym typeface="Trebuchet MS"/>
                        </a:rPr>
                        <a:t>45 day wait period upon termination</a:t>
                      </a:r>
                      <a:endParaRPr sz="1500" dirty="0">
                        <a:latin typeface="+mj-lt"/>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a:spcBef>
                          <a:spcPts val="0"/>
                        </a:spcBef>
                        <a:spcAft>
                          <a:spcPts val="0"/>
                        </a:spcAft>
                        <a:buNone/>
                      </a:pPr>
                      <a:r>
                        <a:rPr lang="en-US" sz="1500" u="none" strike="noStrike" cap="none" dirty="0">
                          <a:sym typeface="Trebuchet MS"/>
                        </a:rPr>
                        <a:t>Employ</a:t>
                      </a:r>
                      <a:r>
                        <a:rPr lang="en-US" sz="1500" i="1" u="none" strike="noStrike" cap="none" dirty="0">
                          <a:sym typeface="Trebuchet MS"/>
                        </a:rPr>
                        <a:t>er </a:t>
                      </a:r>
                      <a:r>
                        <a:rPr lang="en-US" sz="1500" i="0" u="none" strike="noStrike" cap="none" dirty="0">
                          <a:sym typeface="Trebuchet MS"/>
                        </a:rPr>
                        <a:t>contributes</a:t>
                      </a:r>
                      <a:endParaRPr sz="1500" i="1" dirty="0"/>
                    </a:p>
                    <a:p>
                      <a:pPr marL="0" marR="0" lvl="0" indent="0" algn="l" rtl="0">
                        <a:spcBef>
                          <a:spcPts val="0"/>
                        </a:spcBef>
                        <a:spcAft>
                          <a:spcPts val="0"/>
                        </a:spcAft>
                        <a:buNone/>
                      </a:pPr>
                      <a:r>
                        <a:rPr lang="en-US" sz="1500" u="none" strike="noStrike" cap="none" dirty="0">
                          <a:sym typeface="Trebuchet MS"/>
                        </a:rPr>
                        <a:t>7% of salary</a:t>
                      </a:r>
                      <a:endParaRPr sz="1500" dirty="0"/>
                    </a:p>
                    <a:p>
                      <a:pPr marL="0" marR="0" lvl="0" indent="0" algn="l" rtl="0">
                        <a:spcBef>
                          <a:spcPts val="0"/>
                        </a:spcBef>
                        <a:spcAft>
                          <a:spcPts val="0"/>
                        </a:spcAft>
                        <a:buNone/>
                      </a:pPr>
                      <a:r>
                        <a:rPr lang="en-US" sz="1500" u="none" strike="noStrike" cap="none" dirty="0">
                          <a:sym typeface="Trebuchet MS"/>
                        </a:rPr>
                        <a:t>100% vested after 5 years (see schedule)</a:t>
                      </a:r>
                      <a:endParaRPr sz="1500" dirty="0">
                        <a:latin typeface="+mj-lt"/>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a:spcBef>
                          <a:spcPts val="0"/>
                        </a:spcBef>
                        <a:spcAft>
                          <a:spcPts val="0"/>
                        </a:spcAft>
                        <a:buNone/>
                      </a:pPr>
                      <a:r>
                        <a:rPr lang="en-US" sz="1500" u="none" strike="noStrike" cap="none" dirty="0">
                          <a:sym typeface="Trebuchet MS"/>
                        </a:rPr>
                        <a:t>Employ</a:t>
                      </a:r>
                      <a:r>
                        <a:rPr lang="en-US" sz="1500" i="1" u="none" strike="noStrike" cap="none" dirty="0">
                          <a:sym typeface="Trebuchet MS"/>
                        </a:rPr>
                        <a:t>er</a:t>
                      </a:r>
                      <a:r>
                        <a:rPr lang="en-US" sz="1500" u="none" strike="noStrike" cap="none" dirty="0">
                          <a:sym typeface="Trebuchet MS"/>
                        </a:rPr>
                        <a:t> contributes</a:t>
                      </a:r>
                      <a:endParaRPr sz="1500" dirty="0"/>
                    </a:p>
                    <a:p>
                      <a:pPr marL="0" marR="0" lvl="0" indent="0" algn="l" rtl="0">
                        <a:spcBef>
                          <a:spcPts val="0"/>
                        </a:spcBef>
                        <a:spcAft>
                          <a:spcPts val="0"/>
                        </a:spcAft>
                        <a:buNone/>
                      </a:pPr>
                      <a:r>
                        <a:rPr lang="en-US" sz="1500" u="none" strike="noStrike" cap="none" dirty="0">
                          <a:sym typeface="Trebuchet MS"/>
                        </a:rPr>
                        <a:t>12% of salary</a:t>
                      </a:r>
                      <a:endParaRPr sz="1500" dirty="0"/>
                    </a:p>
                    <a:p>
                      <a:pPr marL="0" marR="0" lvl="0" indent="0" algn="l" rtl="0">
                        <a:spcBef>
                          <a:spcPts val="0"/>
                        </a:spcBef>
                        <a:spcAft>
                          <a:spcPts val="0"/>
                        </a:spcAft>
                        <a:buNone/>
                      </a:pPr>
                      <a:r>
                        <a:rPr lang="en-US" sz="1500" u="none" strike="noStrike" cap="none" dirty="0">
                          <a:sym typeface="Trebuchet MS"/>
                        </a:rPr>
                        <a:t>100% vested after 3 years</a:t>
                      </a:r>
                      <a:endParaRPr sz="1500" dirty="0">
                        <a:latin typeface="+mj-lt"/>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6" name="TextBox 5">
            <a:extLst>
              <a:ext uri="{FF2B5EF4-FFF2-40B4-BE49-F238E27FC236}">
                <a16:creationId xmlns:a16="http://schemas.microsoft.com/office/drawing/2014/main" id="{BF8F74FC-DDAA-4698-BBE2-E147084FEABE}"/>
              </a:ext>
            </a:extLst>
          </p:cNvPr>
          <p:cNvSpPr txBox="1"/>
          <p:nvPr/>
        </p:nvSpPr>
        <p:spPr>
          <a:xfrm>
            <a:off x="457202" y="5871376"/>
            <a:ext cx="8229599" cy="584775"/>
          </a:xfrm>
          <a:prstGeom prst="rect">
            <a:avLst/>
          </a:prstGeom>
          <a:noFill/>
        </p:spPr>
        <p:txBody>
          <a:bodyPr wrap="square" rtlCol="0">
            <a:spAutoFit/>
          </a:bodyPr>
          <a:lstStyle/>
          <a:p>
            <a:r>
              <a:rPr lang="en-US" sz="1600" i="1" dirty="0"/>
              <a:t>All plans are defined contribution plans. PERS Tier IV and TRS Tier III are managed by the State of Alaska through </a:t>
            </a:r>
            <a:r>
              <a:rPr lang="en-US" sz="1600" i="1" dirty="0">
                <a:hlinkClick r:id="rId3"/>
              </a:rPr>
              <a:t>Empower Retirement</a:t>
            </a:r>
            <a:r>
              <a:rPr lang="en-US" sz="1600" i="1" dirty="0"/>
              <a:t>.</a:t>
            </a:r>
          </a:p>
        </p:txBody>
      </p:sp>
    </p:spTree>
    <p:extLst>
      <p:ext uri="{BB962C8B-B14F-4D97-AF65-F5344CB8AC3E}">
        <p14:creationId xmlns:p14="http://schemas.microsoft.com/office/powerpoint/2010/main" val="3958687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
          <p:cNvSpPr txBox="1">
            <a:spLocks noGrp="1"/>
          </p:cNvSpPr>
          <p:nvPr>
            <p:ph type="title" idx="4294967295"/>
          </p:nvPr>
        </p:nvSpPr>
        <p:spPr>
          <a:xfrm>
            <a:off x="457202" y="694240"/>
            <a:ext cx="8229599" cy="731837"/>
          </a:xfrm>
          <a:prstGeom prst="rect">
            <a:avLst/>
          </a:prstGeom>
          <a:noFill/>
          <a:ln>
            <a:noFill/>
          </a:ln>
        </p:spPr>
        <p:txBody>
          <a:bodyPr spcFirstLastPara="1" vert="horz" wrap="square" lIns="91425" tIns="45700" rIns="91425" bIns="45700" rtlCol="0" anchor="t" anchorCtr="0">
            <a:noAutofit/>
          </a:bodyPr>
          <a:lstStyle/>
          <a:p>
            <a:pPr algn="ctr">
              <a:lnSpc>
                <a:spcPct val="100000"/>
              </a:lnSpc>
              <a:spcBef>
                <a:spcPts val="0"/>
              </a:spcBef>
              <a:buClr>
                <a:schemeClr val="lt1"/>
              </a:buClr>
              <a:buSzPts val="3600"/>
            </a:pPr>
            <a:r>
              <a:rPr lang="en-US" sz="3600" dirty="0">
                <a:ln w="0"/>
                <a:solidFill>
                  <a:schemeClr val="tx1"/>
                </a:solidFill>
                <a:effectLst>
                  <a:outerShdw blurRad="38100" dist="19050" dir="2700000" algn="tl" rotWithShape="0">
                    <a:schemeClr val="dk1">
                      <a:alpha val="40000"/>
                    </a:schemeClr>
                  </a:outerShdw>
                </a:effectLst>
              </a:rPr>
              <a:t>Retirement – Employer Vesting Schedule</a:t>
            </a:r>
          </a:p>
        </p:txBody>
      </p:sp>
      <p:sp>
        <p:nvSpPr>
          <p:cNvPr id="98" name="Google Shape;98;p1"/>
          <p:cNvSpPr txBox="1"/>
          <p:nvPr/>
        </p:nvSpPr>
        <p:spPr>
          <a:xfrm>
            <a:off x="2159002" y="2048933"/>
            <a:ext cx="184731" cy="369332"/>
          </a:xfrm>
          <a:prstGeom prst="rect">
            <a:avLst/>
          </a:prstGeom>
          <a:noFill/>
          <a:ln>
            <a:noFill/>
          </a:ln>
        </p:spPr>
        <p:txBody>
          <a:bodyPr spcFirstLastPara="1" wrap="square" lIns="91425" tIns="45700" rIns="91425" bIns="45700" anchor="t" anchorCtr="0">
            <a:spAutoFit/>
          </a:bodyPr>
          <a:lstStyle/>
          <a:p>
            <a:endParaRPr dirty="0">
              <a:solidFill>
                <a:schemeClr val="dk1"/>
              </a:solidFill>
              <a:latin typeface="Calibri"/>
              <a:ea typeface="Calibri"/>
              <a:cs typeface="Calibri"/>
              <a:sym typeface="Calibri"/>
            </a:endParaRPr>
          </a:p>
        </p:txBody>
      </p:sp>
      <p:grpSp>
        <p:nvGrpSpPr>
          <p:cNvPr id="5" name="Google Shape;751;p84">
            <a:extLst>
              <a:ext uri="{FF2B5EF4-FFF2-40B4-BE49-F238E27FC236}">
                <a16:creationId xmlns:a16="http://schemas.microsoft.com/office/drawing/2014/main" id="{53313262-58AE-494A-94A5-462D5170B21D}"/>
              </a:ext>
            </a:extLst>
          </p:cNvPr>
          <p:cNvGrpSpPr/>
          <p:nvPr/>
        </p:nvGrpSpPr>
        <p:grpSpPr>
          <a:xfrm>
            <a:off x="1999442" y="4650223"/>
            <a:ext cx="5281910" cy="819757"/>
            <a:chOff x="1041" y="504989"/>
            <a:chExt cx="5281910" cy="819757"/>
          </a:xfrm>
        </p:grpSpPr>
        <p:sp>
          <p:nvSpPr>
            <p:cNvPr id="6" name="Google Shape;752;p84">
              <a:extLst>
                <a:ext uri="{FF2B5EF4-FFF2-40B4-BE49-F238E27FC236}">
                  <a16:creationId xmlns:a16="http://schemas.microsoft.com/office/drawing/2014/main" id="{428315F2-29D8-42AF-AA19-95078A1A984D}"/>
                </a:ext>
              </a:extLst>
            </p:cNvPr>
            <p:cNvSpPr/>
            <p:nvPr/>
          </p:nvSpPr>
          <p:spPr>
            <a:xfrm>
              <a:off x="1041" y="512145"/>
              <a:ext cx="2031503" cy="812601"/>
            </a:xfrm>
            <a:prstGeom prst="homePlate">
              <a:avLst>
                <a:gd name="adj" fmla="val 50000"/>
              </a:avLst>
            </a:prstGeom>
            <a:solidFill>
              <a:schemeClr val="tx2"/>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endParaRPr sz="2000" dirty="0"/>
            </a:p>
          </p:txBody>
        </p:sp>
        <p:sp>
          <p:nvSpPr>
            <p:cNvPr id="7" name="Google Shape;753;p84">
              <a:extLst>
                <a:ext uri="{FF2B5EF4-FFF2-40B4-BE49-F238E27FC236}">
                  <a16:creationId xmlns:a16="http://schemas.microsoft.com/office/drawing/2014/main" id="{8902A7BB-62F3-4D20-94D8-FFF3801094FC}"/>
                </a:ext>
              </a:extLst>
            </p:cNvPr>
            <p:cNvSpPr txBox="1"/>
            <p:nvPr/>
          </p:nvSpPr>
          <p:spPr>
            <a:xfrm>
              <a:off x="1041" y="512145"/>
              <a:ext cx="1625201" cy="812601"/>
            </a:xfrm>
            <a:prstGeom prst="rect">
              <a:avLst/>
            </a:prstGeom>
            <a:solidFill>
              <a:schemeClr val="tx2"/>
            </a:solidFill>
            <a:ln>
              <a:noFill/>
            </a:ln>
          </p:spPr>
          <p:txBody>
            <a:bodyPr spcFirstLastPara="1" wrap="square" lIns="112000" tIns="56000" rIns="28000" bIns="56000" anchor="ctr" anchorCtr="0">
              <a:noAutofit/>
            </a:bodyPr>
            <a:lstStyle/>
            <a:p>
              <a:pPr algn="ctr">
                <a:lnSpc>
                  <a:spcPct val="90000"/>
                </a:lnSpc>
              </a:pPr>
              <a:r>
                <a:rPr lang="en-US" sz="2000" dirty="0">
                  <a:solidFill>
                    <a:schemeClr val="bg1"/>
                  </a:solidFill>
                  <a:ea typeface="Trebuchet MS"/>
                  <a:cs typeface="Trebuchet MS"/>
                  <a:sym typeface="Trebuchet MS"/>
                </a:rPr>
                <a:t>Year 1</a:t>
              </a:r>
              <a:endParaRPr sz="2000" dirty="0">
                <a:solidFill>
                  <a:schemeClr val="bg1"/>
                </a:solidFill>
              </a:endParaRPr>
            </a:p>
            <a:p>
              <a:pPr algn="ctr">
                <a:lnSpc>
                  <a:spcPct val="90000"/>
                </a:lnSpc>
                <a:spcBef>
                  <a:spcPts val="735"/>
                </a:spcBef>
              </a:pPr>
              <a:r>
                <a:rPr lang="en-US" sz="2000" dirty="0">
                  <a:solidFill>
                    <a:schemeClr val="bg1"/>
                  </a:solidFill>
                  <a:ea typeface="Trebuchet MS"/>
                  <a:cs typeface="Trebuchet MS"/>
                  <a:sym typeface="Trebuchet MS"/>
                </a:rPr>
                <a:t>0%</a:t>
              </a:r>
              <a:endParaRPr sz="2000" dirty="0">
                <a:solidFill>
                  <a:schemeClr val="bg1"/>
                </a:solidFill>
              </a:endParaRPr>
            </a:p>
          </p:txBody>
        </p:sp>
        <p:sp>
          <p:nvSpPr>
            <p:cNvPr id="8" name="Google Shape;754;p84">
              <a:extLst>
                <a:ext uri="{FF2B5EF4-FFF2-40B4-BE49-F238E27FC236}">
                  <a16:creationId xmlns:a16="http://schemas.microsoft.com/office/drawing/2014/main" id="{70728CE0-E0F6-4571-9BE9-6F25CA89DDC6}"/>
                </a:ext>
              </a:extLst>
            </p:cNvPr>
            <p:cNvSpPr/>
            <p:nvPr/>
          </p:nvSpPr>
          <p:spPr>
            <a:xfrm>
              <a:off x="1626244" y="512145"/>
              <a:ext cx="2031503" cy="812601"/>
            </a:xfrm>
            <a:prstGeom prst="chevron">
              <a:avLst>
                <a:gd name="adj" fmla="val 50000"/>
              </a:avLst>
            </a:prstGeom>
            <a:solidFill>
              <a:schemeClr val="accent1"/>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endParaRPr sz="2000" dirty="0"/>
            </a:p>
          </p:txBody>
        </p:sp>
        <p:sp>
          <p:nvSpPr>
            <p:cNvPr id="9" name="Google Shape;755;p84">
              <a:extLst>
                <a:ext uri="{FF2B5EF4-FFF2-40B4-BE49-F238E27FC236}">
                  <a16:creationId xmlns:a16="http://schemas.microsoft.com/office/drawing/2014/main" id="{E12A2806-3670-40D5-AD46-B5CE78CAEAD4}"/>
                </a:ext>
              </a:extLst>
            </p:cNvPr>
            <p:cNvSpPr txBox="1"/>
            <p:nvPr/>
          </p:nvSpPr>
          <p:spPr>
            <a:xfrm>
              <a:off x="2032545" y="512145"/>
              <a:ext cx="1218902" cy="812601"/>
            </a:xfrm>
            <a:prstGeom prst="rect">
              <a:avLst/>
            </a:prstGeom>
            <a:noFill/>
            <a:ln>
              <a:noFill/>
            </a:ln>
          </p:spPr>
          <p:txBody>
            <a:bodyPr spcFirstLastPara="1" wrap="square" lIns="84000" tIns="56000" rIns="28000" bIns="56000" anchor="ctr" anchorCtr="0">
              <a:noAutofit/>
            </a:bodyPr>
            <a:lstStyle/>
            <a:p>
              <a:pPr algn="ctr">
                <a:lnSpc>
                  <a:spcPct val="90000"/>
                </a:lnSpc>
              </a:pPr>
              <a:r>
                <a:rPr lang="en-US" sz="2000" dirty="0">
                  <a:solidFill>
                    <a:schemeClr val="bg1"/>
                  </a:solidFill>
                  <a:ea typeface="Trebuchet MS"/>
                  <a:cs typeface="Trebuchet MS"/>
                  <a:sym typeface="Trebuchet MS"/>
                </a:rPr>
                <a:t>Year 2</a:t>
              </a:r>
              <a:endParaRPr sz="2000" dirty="0">
                <a:solidFill>
                  <a:schemeClr val="bg1"/>
                </a:solidFill>
              </a:endParaRPr>
            </a:p>
            <a:p>
              <a:pPr algn="ctr">
                <a:lnSpc>
                  <a:spcPct val="90000"/>
                </a:lnSpc>
                <a:spcBef>
                  <a:spcPts val="735"/>
                </a:spcBef>
              </a:pPr>
              <a:r>
                <a:rPr lang="en-US" sz="2000" dirty="0">
                  <a:solidFill>
                    <a:schemeClr val="bg1"/>
                  </a:solidFill>
                  <a:ea typeface="Trebuchet MS"/>
                  <a:cs typeface="Trebuchet MS"/>
                  <a:sym typeface="Trebuchet MS"/>
                </a:rPr>
                <a:t>0%</a:t>
              </a:r>
              <a:endParaRPr sz="2000" dirty="0">
                <a:solidFill>
                  <a:schemeClr val="bg1"/>
                </a:solidFill>
              </a:endParaRPr>
            </a:p>
          </p:txBody>
        </p:sp>
        <p:sp>
          <p:nvSpPr>
            <p:cNvPr id="10" name="Google Shape;756;p84">
              <a:extLst>
                <a:ext uri="{FF2B5EF4-FFF2-40B4-BE49-F238E27FC236}">
                  <a16:creationId xmlns:a16="http://schemas.microsoft.com/office/drawing/2014/main" id="{08ED7078-FEB9-4A8A-BA1B-D773F5ECC72C}"/>
                </a:ext>
              </a:extLst>
            </p:cNvPr>
            <p:cNvSpPr/>
            <p:nvPr/>
          </p:nvSpPr>
          <p:spPr>
            <a:xfrm>
              <a:off x="3251448" y="512145"/>
              <a:ext cx="2031503" cy="812601"/>
            </a:xfrm>
            <a:prstGeom prst="chevron">
              <a:avLst>
                <a:gd name="adj" fmla="val 50000"/>
              </a:avLst>
            </a:prstGeom>
            <a:solidFill>
              <a:srgbClr val="00B0F0"/>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endParaRPr sz="2000" dirty="0"/>
            </a:p>
          </p:txBody>
        </p:sp>
        <p:sp>
          <p:nvSpPr>
            <p:cNvPr id="11" name="Google Shape;757;p84">
              <a:extLst>
                <a:ext uri="{FF2B5EF4-FFF2-40B4-BE49-F238E27FC236}">
                  <a16:creationId xmlns:a16="http://schemas.microsoft.com/office/drawing/2014/main" id="{DC846186-9956-49E8-ABEC-CE11DCB15AC9}"/>
                </a:ext>
              </a:extLst>
            </p:cNvPr>
            <p:cNvSpPr txBox="1"/>
            <p:nvPr/>
          </p:nvSpPr>
          <p:spPr>
            <a:xfrm>
              <a:off x="3711933" y="504989"/>
              <a:ext cx="1164718" cy="819757"/>
            </a:xfrm>
            <a:prstGeom prst="rect">
              <a:avLst/>
            </a:prstGeom>
            <a:noFill/>
            <a:ln>
              <a:noFill/>
            </a:ln>
          </p:spPr>
          <p:txBody>
            <a:bodyPr spcFirstLastPara="1" wrap="square" lIns="84000" tIns="56000" rIns="28000" bIns="56000" anchor="ctr" anchorCtr="0">
              <a:noAutofit/>
            </a:bodyPr>
            <a:lstStyle/>
            <a:p>
              <a:pPr algn="ctr">
                <a:lnSpc>
                  <a:spcPct val="90000"/>
                </a:lnSpc>
              </a:pPr>
              <a:r>
                <a:rPr lang="en-US" sz="2000" dirty="0">
                  <a:solidFill>
                    <a:schemeClr val="lt1"/>
                  </a:solidFill>
                  <a:ea typeface="Trebuchet MS"/>
                  <a:cs typeface="Trebuchet MS"/>
                  <a:sym typeface="Trebuchet MS"/>
                </a:rPr>
                <a:t>Year 3</a:t>
              </a:r>
              <a:endParaRPr sz="2000" dirty="0"/>
            </a:p>
            <a:p>
              <a:pPr algn="ctr">
                <a:lnSpc>
                  <a:spcPct val="90000"/>
                </a:lnSpc>
                <a:spcBef>
                  <a:spcPts val="735"/>
                </a:spcBef>
              </a:pPr>
              <a:r>
                <a:rPr lang="en-US" sz="2000" dirty="0">
                  <a:solidFill>
                    <a:schemeClr val="lt1"/>
                  </a:solidFill>
                  <a:ea typeface="Trebuchet MS"/>
                  <a:cs typeface="Trebuchet MS"/>
                  <a:sym typeface="Trebuchet MS"/>
                </a:rPr>
                <a:t>100% </a:t>
              </a:r>
              <a:endParaRPr sz="2000" dirty="0"/>
            </a:p>
          </p:txBody>
        </p:sp>
      </p:grpSp>
      <p:sp>
        <p:nvSpPr>
          <p:cNvPr id="3" name="Rectangle 2">
            <a:extLst>
              <a:ext uri="{FF2B5EF4-FFF2-40B4-BE49-F238E27FC236}">
                <a16:creationId xmlns:a16="http://schemas.microsoft.com/office/drawing/2014/main" id="{37250FA4-D939-4C22-B502-CECCC9793716}"/>
              </a:ext>
            </a:extLst>
          </p:cNvPr>
          <p:cNvSpPr/>
          <p:nvPr/>
        </p:nvSpPr>
        <p:spPr>
          <a:xfrm>
            <a:off x="1628140" y="2048935"/>
            <a:ext cx="5887721" cy="430887"/>
          </a:xfrm>
          <a:prstGeom prst="rect">
            <a:avLst/>
          </a:prstGeom>
        </p:spPr>
        <p:txBody>
          <a:bodyPr wrap="square">
            <a:spAutoFit/>
          </a:bodyPr>
          <a:lstStyle/>
          <a:p>
            <a:pPr lvl="0" algn="ctr"/>
            <a:r>
              <a:rPr lang="en-US" sz="2200" dirty="0">
                <a:solidFill>
                  <a:prstClr val="white"/>
                </a:solidFill>
              </a:rPr>
              <a:t>PERS Tier IV / TRS Tier III Employer Vesting</a:t>
            </a:r>
          </a:p>
        </p:txBody>
      </p:sp>
      <p:sp>
        <p:nvSpPr>
          <p:cNvPr id="16" name="Rectangle 15">
            <a:extLst>
              <a:ext uri="{FF2B5EF4-FFF2-40B4-BE49-F238E27FC236}">
                <a16:creationId xmlns:a16="http://schemas.microsoft.com/office/drawing/2014/main" id="{580ABB9D-B583-4879-9CAE-52AC672B0BF2}"/>
              </a:ext>
            </a:extLst>
          </p:cNvPr>
          <p:cNvSpPr/>
          <p:nvPr/>
        </p:nvSpPr>
        <p:spPr>
          <a:xfrm>
            <a:off x="566927" y="6223239"/>
            <a:ext cx="8010143" cy="369332"/>
          </a:xfrm>
          <a:prstGeom prst="rect">
            <a:avLst/>
          </a:prstGeom>
        </p:spPr>
        <p:txBody>
          <a:bodyPr wrap="square">
            <a:spAutoFit/>
          </a:bodyPr>
          <a:lstStyle/>
          <a:p>
            <a:pPr algn="ctr"/>
            <a:r>
              <a:rPr lang="en-US" i="1" dirty="0"/>
              <a:t>Review all Retirement benefits on our </a:t>
            </a:r>
            <a:r>
              <a:rPr lang="en-US" i="1" dirty="0">
                <a:hlinkClick r:id="rId3"/>
              </a:rPr>
              <a:t>UA Benefits Retirement webpage</a:t>
            </a:r>
            <a:r>
              <a:rPr lang="en-US" i="1" dirty="0"/>
              <a:t>.</a:t>
            </a:r>
          </a:p>
        </p:txBody>
      </p:sp>
      <p:sp>
        <p:nvSpPr>
          <p:cNvPr id="17" name="Rectangle 16">
            <a:extLst>
              <a:ext uri="{FF2B5EF4-FFF2-40B4-BE49-F238E27FC236}">
                <a16:creationId xmlns:a16="http://schemas.microsoft.com/office/drawing/2014/main" id="{1FA1F274-1237-4E72-BC22-05492D5FA7E6}"/>
              </a:ext>
            </a:extLst>
          </p:cNvPr>
          <p:cNvSpPr/>
          <p:nvPr/>
        </p:nvSpPr>
        <p:spPr>
          <a:xfrm>
            <a:off x="1628140" y="4004870"/>
            <a:ext cx="5887721" cy="430887"/>
          </a:xfrm>
          <a:prstGeom prst="rect">
            <a:avLst/>
          </a:prstGeom>
        </p:spPr>
        <p:txBody>
          <a:bodyPr wrap="square">
            <a:spAutoFit/>
          </a:bodyPr>
          <a:lstStyle/>
          <a:p>
            <a:pPr lvl="0" algn="ctr"/>
            <a:r>
              <a:rPr lang="en-US" sz="2200" dirty="0">
                <a:solidFill>
                  <a:prstClr val="white"/>
                </a:solidFill>
              </a:rPr>
              <a:t>ORP and UA Pension Plan Employer Vesting</a:t>
            </a:r>
          </a:p>
        </p:txBody>
      </p:sp>
      <p:grpSp>
        <p:nvGrpSpPr>
          <p:cNvPr id="18" name="Google Shape;751;p84">
            <a:extLst>
              <a:ext uri="{FF2B5EF4-FFF2-40B4-BE49-F238E27FC236}">
                <a16:creationId xmlns:a16="http://schemas.microsoft.com/office/drawing/2014/main" id="{B48F4E0B-F71F-4831-8980-CAB522C2F52A}"/>
              </a:ext>
            </a:extLst>
          </p:cNvPr>
          <p:cNvGrpSpPr/>
          <p:nvPr/>
        </p:nvGrpSpPr>
        <p:grpSpPr>
          <a:xfrm>
            <a:off x="458240" y="2768801"/>
            <a:ext cx="8532316" cy="812601"/>
            <a:chOff x="1041" y="512145"/>
            <a:chExt cx="8532316" cy="812601"/>
          </a:xfrm>
        </p:grpSpPr>
        <p:sp>
          <p:nvSpPr>
            <p:cNvPr id="19" name="Google Shape;752;p84">
              <a:extLst>
                <a:ext uri="{FF2B5EF4-FFF2-40B4-BE49-F238E27FC236}">
                  <a16:creationId xmlns:a16="http://schemas.microsoft.com/office/drawing/2014/main" id="{63C21E9B-9ED0-42C1-BFCB-4DB6DDEFDB1C}"/>
                </a:ext>
              </a:extLst>
            </p:cNvPr>
            <p:cNvSpPr/>
            <p:nvPr/>
          </p:nvSpPr>
          <p:spPr>
            <a:xfrm>
              <a:off x="1041" y="512145"/>
              <a:ext cx="2031503" cy="812601"/>
            </a:xfrm>
            <a:prstGeom prst="homePlate">
              <a:avLst>
                <a:gd name="adj" fmla="val 50000"/>
              </a:avLst>
            </a:prstGeom>
            <a:solidFill>
              <a:schemeClr val="tx2"/>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endParaRPr sz="2000" dirty="0"/>
            </a:p>
          </p:txBody>
        </p:sp>
        <p:sp>
          <p:nvSpPr>
            <p:cNvPr id="20" name="Google Shape;753;p84">
              <a:extLst>
                <a:ext uri="{FF2B5EF4-FFF2-40B4-BE49-F238E27FC236}">
                  <a16:creationId xmlns:a16="http://schemas.microsoft.com/office/drawing/2014/main" id="{1ACF9EF1-B6B0-4389-8702-108B246CDDF9}"/>
                </a:ext>
              </a:extLst>
            </p:cNvPr>
            <p:cNvSpPr txBox="1"/>
            <p:nvPr/>
          </p:nvSpPr>
          <p:spPr>
            <a:xfrm>
              <a:off x="1041" y="512145"/>
              <a:ext cx="1625201" cy="812601"/>
            </a:xfrm>
            <a:prstGeom prst="rect">
              <a:avLst/>
            </a:prstGeom>
            <a:solidFill>
              <a:schemeClr val="tx2"/>
            </a:solidFill>
            <a:ln>
              <a:noFill/>
            </a:ln>
          </p:spPr>
          <p:txBody>
            <a:bodyPr spcFirstLastPara="1" wrap="square" lIns="112000" tIns="56000" rIns="28000" bIns="56000" anchor="ctr" anchorCtr="0">
              <a:noAutofit/>
            </a:bodyPr>
            <a:lstStyle/>
            <a:p>
              <a:pPr algn="ctr">
                <a:lnSpc>
                  <a:spcPct val="90000"/>
                </a:lnSpc>
              </a:pPr>
              <a:r>
                <a:rPr lang="en-US" sz="2000" dirty="0">
                  <a:solidFill>
                    <a:schemeClr val="bg1"/>
                  </a:solidFill>
                  <a:ea typeface="Trebuchet MS"/>
                  <a:cs typeface="Trebuchet MS"/>
                  <a:sym typeface="Trebuchet MS"/>
                </a:rPr>
                <a:t>Year 1</a:t>
              </a:r>
              <a:endParaRPr sz="2000" dirty="0">
                <a:solidFill>
                  <a:schemeClr val="bg1"/>
                </a:solidFill>
              </a:endParaRPr>
            </a:p>
            <a:p>
              <a:pPr algn="ctr">
                <a:lnSpc>
                  <a:spcPct val="90000"/>
                </a:lnSpc>
                <a:spcBef>
                  <a:spcPts val="735"/>
                </a:spcBef>
              </a:pPr>
              <a:r>
                <a:rPr lang="en-US" sz="2000" dirty="0">
                  <a:solidFill>
                    <a:schemeClr val="bg1"/>
                  </a:solidFill>
                  <a:ea typeface="Trebuchet MS"/>
                  <a:cs typeface="Trebuchet MS"/>
                  <a:sym typeface="Trebuchet MS"/>
                </a:rPr>
                <a:t>0%</a:t>
              </a:r>
              <a:endParaRPr sz="2000" dirty="0">
                <a:solidFill>
                  <a:schemeClr val="bg1"/>
                </a:solidFill>
              </a:endParaRPr>
            </a:p>
          </p:txBody>
        </p:sp>
        <p:sp>
          <p:nvSpPr>
            <p:cNvPr id="21" name="Google Shape;754;p84">
              <a:extLst>
                <a:ext uri="{FF2B5EF4-FFF2-40B4-BE49-F238E27FC236}">
                  <a16:creationId xmlns:a16="http://schemas.microsoft.com/office/drawing/2014/main" id="{A2A612D9-FF37-4BA9-9D0C-8493684E757F}"/>
                </a:ext>
              </a:extLst>
            </p:cNvPr>
            <p:cNvSpPr/>
            <p:nvPr/>
          </p:nvSpPr>
          <p:spPr>
            <a:xfrm>
              <a:off x="1626244" y="512145"/>
              <a:ext cx="2031503" cy="812601"/>
            </a:xfrm>
            <a:prstGeom prst="chevron">
              <a:avLst>
                <a:gd name="adj" fmla="val 50000"/>
              </a:avLst>
            </a:prstGeom>
            <a:solidFill>
              <a:schemeClr val="accent1"/>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endParaRPr sz="2000" dirty="0"/>
            </a:p>
          </p:txBody>
        </p:sp>
        <p:sp>
          <p:nvSpPr>
            <p:cNvPr id="22" name="Google Shape;755;p84">
              <a:extLst>
                <a:ext uri="{FF2B5EF4-FFF2-40B4-BE49-F238E27FC236}">
                  <a16:creationId xmlns:a16="http://schemas.microsoft.com/office/drawing/2014/main" id="{3D9194F7-B4EB-45ED-89E6-A706654103AF}"/>
                </a:ext>
              </a:extLst>
            </p:cNvPr>
            <p:cNvSpPr txBox="1"/>
            <p:nvPr/>
          </p:nvSpPr>
          <p:spPr>
            <a:xfrm>
              <a:off x="2032545" y="512145"/>
              <a:ext cx="1218902" cy="812601"/>
            </a:xfrm>
            <a:prstGeom prst="rect">
              <a:avLst/>
            </a:prstGeom>
            <a:noFill/>
            <a:ln>
              <a:noFill/>
            </a:ln>
          </p:spPr>
          <p:txBody>
            <a:bodyPr spcFirstLastPara="1" wrap="square" lIns="84000" tIns="56000" rIns="28000" bIns="56000" anchor="ctr" anchorCtr="0">
              <a:noAutofit/>
            </a:bodyPr>
            <a:lstStyle/>
            <a:p>
              <a:pPr algn="ctr">
                <a:lnSpc>
                  <a:spcPct val="90000"/>
                </a:lnSpc>
              </a:pPr>
              <a:r>
                <a:rPr lang="en-US" sz="2000" dirty="0">
                  <a:solidFill>
                    <a:schemeClr val="bg1"/>
                  </a:solidFill>
                  <a:ea typeface="Trebuchet MS"/>
                  <a:cs typeface="Trebuchet MS"/>
                  <a:sym typeface="Trebuchet MS"/>
                </a:rPr>
                <a:t>Year 2</a:t>
              </a:r>
              <a:endParaRPr sz="2000" dirty="0">
                <a:solidFill>
                  <a:schemeClr val="bg1"/>
                </a:solidFill>
              </a:endParaRPr>
            </a:p>
            <a:p>
              <a:pPr algn="ctr">
                <a:lnSpc>
                  <a:spcPct val="90000"/>
                </a:lnSpc>
                <a:spcBef>
                  <a:spcPts val="735"/>
                </a:spcBef>
              </a:pPr>
              <a:r>
                <a:rPr lang="en-US" sz="2000" dirty="0">
                  <a:solidFill>
                    <a:schemeClr val="bg1"/>
                  </a:solidFill>
                  <a:ea typeface="Trebuchet MS"/>
                  <a:cs typeface="Trebuchet MS"/>
                  <a:sym typeface="Trebuchet MS"/>
                </a:rPr>
                <a:t>25%</a:t>
              </a:r>
              <a:endParaRPr sz="2000" dirty="0">
                <a:solidFill>
                  <a:schemeClr val="bg1"/>
                </a:solidFill>
              </a:endParaRPr>
            </a:p>
          </p:txBody>
        </p:sp>
        <p:sp>
          <p:nvSpPr>
            <p:cNvPr id="23" name="Google Shape;756;p84">
              <a:extLst>
                <a:ext uri="{FF2B5EF4-FFF2-40B4-BE49-F238E27FC236}">
                  <a16:creationId xmlns:a16="http://schemas.microsoft.com/office/drawing/2014/main" id="{62AA50E3-78BC-411F-850D-02CA88520BCA}"/>
                </a:ext>
              </a:extLst>
            </p:cNvPr>
            <p:cNvSpPr/>
            <p:nvPr/>
          </p:nvSpPr>
          <p:spPr>
            <a:xfrm>
              <a:off x="3251448" y="512145"/>
              <a:ext cx="2031503" cy="812601"/>
            </a:xfrm>
            <a:prstGeom prst="chevron">
              <a:avLst>
                <a:gd name="adj" fmla="val 50000"/>
              </a:avLst>
            </a:prstGeom>
            <a:solidFill>
              <a:srgbClr val="00B0F0"/>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endParaRPr sz="2000" dirty="0"/>
            </a:p>
          </p:txBody>
        </p:sp>
        <p:sp>
          <p:nvSpPr>
            <p:cNvPr id="24" name="Google Shape;757;p84">
              <a:extLst>
                <a:ext uri="{FF2B5EF4-FFF2-40B4-BE49-F238E27FC236}">
                  <a16:creationId xmlns:a16="http://schemas.microsoft.com/office/drawing/2014/main" id="{EE493249-7F2F-4305-A341-AC40B13588DB}"/>
                </a:ext>
              </a:extLst>
            </p:cNvPr>
            <p:cNvSpPr txBox="1"/>
            <p:nvPr/>
          </p:nvSpPr>
          <p:spPr>
            <a:xfrm>
              <a:off x="3657749" y="512145"/>
              <a:ext cx="1218902" cy="812601"/>
            </a:xfrm>
            <a:prstGeom prst="rect">
              <a:avLst/>
            </a:prstGeom>
            <a:noFill/>
            <a:ln>
              <a:noFill/>
            </a:ln>
          </p:spPr>
          <p:txBody>
            <a:bodyPr spcFirstLastPara="1" wrap="square" lIns="84000" tIns="56000" rIns="28000" bIns="56000" anchor="ctr" anchorCtr="0">
              <a:noAutofit/>
            </a:bodyPr>
            <a:lstStyle/>
            <a:p>
              <a:pPr algn="ctr">
                <a:lnSpc>
                  <a:spcPct val="90000"/>
                </a:lnSpc>
              </a:pPr>
              <a:r>
                <a:rPr lang="en-US" sz="2000" dirty="0">
                  <a:solidFill>
                    <a:schemeClr val="lt1"/>
                  </a:solidFill>
                  <a:ea typeface="Trebuchet MS"/>
                  <a:cs typeface="Trebuchet MS"/>
                  <a:sym typeface="Trebuchet MS"/>
                </a:rPr>
                <a:t>Year 3</a:t>
              </a:r>
              <a:endParaRPr sz="2000" dirty="0"/>
            </a:p>
            <a:p>
              <a:pPr algn="ctr">
                <a:lnSpc>
                  <a:spcPct val="90000"/>
                </a:lnSpc>
                <a:spcBef>
                  <a:spcPts val="735"/>
                </a:spcBef>
              </a:pPr>
              <a:r>
                <a:rPr lang="en-US" sz="2000" dirty="0">
                  <a:solidFill>
                    <a:schemeClr val="lt1"/>
                  </a:solidFill>
                  <a:ea typeface="Trebuchet MS"/>
                  <a:cs typeface="Trebuchet MS"/>
                  <a:sym typeface="Trebuchet MS"/>
                </a:rPr>
                <a:t>50% </a:t>
              </a:r>
              <a:endParaRPr sz="2000" dirty="0"/>
            </a:p>
          </p:txBody>
        </p:sp>
        <p:sp>
          <p:nvSpPr>
            <p:cNvPr id="25" name="Google Shape;758;p84">
              <a:extLst>
                <a:ext uri="{FF2B5EF4-FFF2-40B4-BE49-F238E27FC236}">
                  <a16:creationId xmlns:a16="http://schemas.microsoft.com/office/drawing/2014/main" id="{0FFB0FA2-4E0F-4119-A673-C2B40BFAEB9A}"/>
                </a:ext>
              </a:extLst>
            </p:cNvPr>
            <p:cNvSpPr/>
            <p:nvPr/>
          </p:nvSpPr>
          <p:spPr>
            <a:xfrm>
              <a:off x="4876651" y="512145"/>
              <a:ext cx="2031503" cy="812601"/>
            </a:xfrm>
            <a:prstGeom prst="chevron">
              <a:avLst>
                <a:gd name="adj" fmla="val 50000"/>
              </a:avLst>
            </a:prstGeom>
            <a:solidFill>
              <a:srgbClr val="0070C0"/>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endParaRPr sz="2000" dirty="0"/>
            </a:p>
          </p:txBody>
        </p:sp>
        <p:sp>
          <p:nvSpPr>
            <p:cNvPr id="26" name="Google Shape;759;p84">
              <a:extLst>
                <a:ext uri="{FF2B5EF4-FFF2-40B4-BE49-F238E27FC236}">
                  <a16:creationId xmlns:a16="http://schemas.microsoft.com/office/drawing/2014/main" id="{726F0B2F-FD73-4468-8ADD-60DC43E89C35}"/>
                </a:ext>
              </a:extLst>
            </p:cNvPr>
            <p:cNvSpPr txBox="1"/>
            <p:nvPr/>
          </p:nvSpPr>
          <p:spPr>
            <a:xfrm>
              <a:off x="5282952" y="512145"/>
              <a:ext cx="1218902" cy="812601"/>
            </a:xfrm>
            <a:prstGeom prst="rect">
              <a:avLst/>
            </a:prstGeom>
            <a:noFill/>
            <a:ln>
              <a:noFill/>
            </a:ln>
          </p:spPr>
          <p:txBody>
            <a:bodyPr spcFirstLastPara="1" wrap="square" lIns="84000" tIns="56000" rIns="28000" bIns="56000" anchor="ctr" anchorCtr="0">
              <a:noAutofit/>
            </a:bodyPr>
            <a:lstStyle/>
            <a:p>
              <a:pPr algn="ctr">
                <a:lnSpc>
                  <a:spcPct val="90000"/>
                </a:lnSpc>
              </a:pPr>
              <a:r>
                <a:rPr lang="en-US" sz="2000" dirty="0">
                  <a:solidFill>
                    <a:schemeClr val="lt1"/>
                  </a:solidFill>
                  <a:ea typeface="Trebuchet MS"/>
                  <a:cs typeface="Trebuchet MS"/>
                  <a:sym typeface="Trebuchet MS"/>
                </a:rPr>
                <a:t>Year 4</a:t>
              </a:r>
              <a:br>
                <a:rPr lang="en-US" sz="2000" dirty="0">
                  <a:solidFill>
                    <a:schemeClr val="lt1"/>
                  </a:solidFill>
                  <a:ea typeface="Trebuchet MS"/>
                  <a:cs typeface="Trebuchet MS"/>
                  <a:sym typeface="Trebuchet MS"/>
                </a:rPr>
              </a:br>
              <a:r>
                <a:rPr lang="en-US" sz="2000" dirty="0">
                  <a:solidFill>
                    <a:schemeClr val="lt1"/>
                  </a:solidFill>
                  <a:ea typeface="Trebuchet MS"/>
                  <a:cs typeface="Trebuchet MS"/>
                  <a:sym typeface="Trebuchet MS"/>
                </a:rPr>
                <a:t>75%</a:t>
              </a:r>
              <a:endParaRPr sz="2000" dirty="0"/>
            </a:p>
          </p:txBody>
        </p:sp>
        <p:sp>
          <p:nvSpPr>
            <p:cNvPr id="27" name="Google Shape;760;p84">
              <a:extLst>
                <a:ext uri="{FF2B5EF4-FFF2-40B4-BE49-F238E27FC236}">
                  <a16:creationId xmlns:a16="http://schemas.microsoft.com/office/drawing/2014/main" id="{27C53F1D-72FE-4FC3-81B2-9E4AF4E86AEA}"/>
                </a:ext>
              </a:extLst>
            </p:cNvPr>
            <p:cNvSpPr/>
            <p:nvPr/>
          </p:nvSpPr>
          <p:spPr>
            <a:xfrm>
              <a:off x="6501854" y="512145"/>
              <a:ext cx="2031503" cy="812601"/>
            </a:xfrm>
            <a:prstGeom prst="chevron">
              <a:avLst>
                <a:gd name="adj" fmla="val 50000"/>
              </a:avLst>
            </a:prstGeom>
            <a:solidFill>
              <a:srgbClr val="002060"/>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endParaRPr sz="2000" dirty="0"/>
            </a:p>
          </p:txBody>
        </p:sp>
        <p:sp>
          <p:nvSpPr>
            <p:cNvPr id="28" name="Google Shape;761;p84">
              <a:extLst>
                <a:ext uri="{FF2B5EF4-FFF2-40B4-BE49-F238E27FC236}">
                  <a16:creationId xmlns:a16="http://schemas.microsoft.com/office/drawing/2014/main" id="{89BE32C9-E5B1-410B-BFC2-4C1B9CB0189B}"/>
                </a:ext>
              </a:extLst>
            </p:cNvPr>
            <p:cNvSpPr txBox="1"/>
            <p:nvPr/>
          </p:nvSpPr>
          <p:spPr>
            <a:xfrm>
              <a:off x="6908155" y="512145"/>
              <a:ext cx="1218902" cy="812601"/>
            </a:xfrm>
            <a:prstGeom prst="rect">
              <a:avLst/>
            </a:prstGeom>
            <a:noFill/>
            <a:ln>
              <a:noFill/>
            </a:ln>
          </p:spPr>
          <p:txBody>
            <a:bodyPr spcFirstLastPara="1" wrap="square" lIns="84000" tIns="56000" rIns="28000" bIns="56000" anchor="ctr" anchorCtr="0">
              <a:noAutofit/>
            </a:bodyPr>
            <a:lstStyle/>
            <a:p>
              <a:pPr algn="ctr">
                <a:lnSpc>
                  <a:spcPct val="90000"/>
                </a:lnSpc>
              </a:pPr>
              <a:r>
                <a:rPr lang="en-US" sz="2000" dirty="0">
                  <a:solidFill>
                    <a:schemeClr val="lt1"/>
                  </a:solidFill>
                  <a:ea typeface="Trebuchet MS"/>
                  <a:cs typeface="Trebuchet MS"/>
                  <a:sym typeface="Trebuchet MS"/>
                </a:rPr>
                <a:t>Year 5</a:t>
              </a:r>
              <a:br>
                <a:rPr lang="en-US" sz="2000" dirty="0">
                  <a:solidFill>
                    <a:schemeClr val="lt1"/>
                  </a:solidFill>
                  <a:ea typeface="Trebuchet MS"/>
                  <a:cs typeface="Trebuchet MS"/>
                  <a:sym typeface="Trebuchet MS"/>
                </a:rPr>
              </a:br>
              <a:r>
                <a:rPr lang="en-US" sz="2000" dirty="0">
                  <a:solidFill>
                    <a:schemeClr val="lt1"/>
                  </a:solidFill>
                  <a:ea typeface="Trebuchet MS"/>
                  <a:cs typeface="Trebuchet MS"/>
                  <a:sym typeface="Trebuchet MS"/>
                </a:rPr>
                <a:t>100%</a:t>
              </a:r>
              <a:endParaRPr sz="2000" dirty="0"/>
            </a:p>
          </p:txBody>
        </p:sp>
      </p:grpSp>
    </p:spTree>
    <p:extLst>
      <p:ext uri="{BB962C8B-B14F-4D97-AF65-F5344CB8AC3E}">
        <p14:creationId xmlns:p14="http://schemas.microsoft.com/office/powerpoint/2010/main" val="5749507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
          <p:cNvSpPr txBox="1">
            <a:spLocks noGrp="1"/>
          </p:cNvSpPr>
          <p:nvPr>
            <p:ph type="title" idx="4294967295"/>
          </p:nvPr>
        </p:nvSpPr>
        <p:spPr>
          <a:xfrm>
            <a:off x="457202" y="694240"/>
            <a:ext cx="8229599" cy="731837"/>
          </a:xfrm>
          <a:prstGeom prst="rect">
            <a:avLst/>
          </a:prstGeom>
          <a:noFill/>
          <a:ln>
            <a:noFill/>
          </a:ln>
        </p:spPr>
        <p:txBody>
          <a:bodyPr spcFirstLastPara="1" vert="horz" wrap="square" lIns="91425" tIns="45700" rIns="91425" bIns="45700" rtlCol="0" anchor="t" anchorCtr="0">
            <a:noAutofit/>
          </a:bodyPr>
          <a:lstStyle/>
          <a:p>
            <a:pPr algn="ctr">
              <a:lnSpc>
                <a:spcPct val="100000"/>
              </a:lnSpc>
              <a:spcBef>
                <a:spcPts val="0"/>
              </a:spcBef>
              <a:buClr>
                <a:schemeClr val="lt1"/>
              </a:buClr>
              <a:buSzPts val="3600"/>
            </a:pPr>
            <a:r>
              <a:rPr lang="en-US" sz="3600" dirty="0">
                <a:ln w="0"/>
                <a:solidFill>
                  <a:schemeClr val="tx1"/>
                </a:solidFill>
                <a:effectLst>
                  <a:outerShdw blurRad="38100" dist="19050" dir="2700000" algn="tl" rotWithShape="0">
                    <a:schemeClr val="dk1">
                      <a:alpha val="40000"/>
                    </a:schemeClr>
                  </a:outerShdw>
                </a:effectLst>
              </a:rPr>
              <a:t>Retirement – Retiree Medical Benefits</a:t>
            </a:r>
          </a:p>
        </p:txBody>
      </p:sp>
      <p:sp>
        <p:nvSpPr>
          <p:cNvPr id="98" name="Google Shape;98;p1"/>
          <p:cNvSpPr txBox="1"/>
          <p:nvPr/>
        </p:nvSpPr>
        <p:spPr>
          <a:xfrm>
            <a:off x="2159002" y="2048933"/>
            <a:ext cx="184731" cy="369332"/>
          </a:xfrm>
          <a:prstGeom prst="rect">
            <a:avLst/>
          </a:prstGeom>
          <a:noFill/>
          <a:ln>
            <a:noFill/>
          </a:ln>
        </p:spPr>
        <p:txBody>
          <a:bodyPr spcFirstLastPara="1" wrap="square" lIns="91425" tIns="45700" rIns="91425" bIns="45700" anchor="t" anchorCtr="0">
            <a:spAutoFit/>
          </a:bodyPr>
          <a:lstStyle/>
          <a:p>
            <a:endParaRPr dirty="0">
              <a:solidFill>
                <a:schemeClr val="dk1"/>
              </a:solidFill>
              <a:latin typeface="Calibri"/>
              <a:ea typeface="Calibri"/>
              <a:cs typeface="Calibri"/>
              <a:sym typeface="Calibri"/>
            </a:endParaRPr>
          </a:p>
        </p:txBody>
      </p:sp>
      <p:graphicFrame>
        <p:nvGraphicFramePr>
          <p:cNvPr id="5" name="Google Shape;750;p84">
            <a:extLst>
              <a:ext uri="{FF2B5EF4-FFF2-40B4-BE49-F238E27FC236}">
                <a16:creationId xmlns:a16="http://schemas.microsoft.com/office/drawing/2014/main" id="{9F0D6D1E-9A49-4977-A19E-349DC1794501}"/>
              </a:ext>
            </a:extLst>
          </p:cNvPr>
          <p:cNvGraphicFramePr/>
          <p:nvPr>
            <p:extLst>
              <p:ext uri="{D42A27DB-BD31-4B8C-83A1-F6EECF244321}">
                <p14:modId xmlns:p14="http://schemas.microsoft.com/office/powerpoint/2010/main" val="3095199484"/>
              </p:ext>
            </p:extLst>
          </p:nvPr>
        </p:nvGraphicFramePr>
        <p:xfrm>
          <a:off x="138543" y="1828745"/>
          <a:ext cx="8866910" cy="3991825"/>
        </p:xfrm>
        <a:graphic>
          <a:graphicData uri="http://schemas.openxmlformats.org/drawingml/2006/table">
            <a:tbl>
              <a:tblPr firstRow="1" bandRow="1">
                <a:tableStyleId>{9D7B26C5-4107-4FEC-AEDC-1716B250A1EF}</a:tableStyleId>
              </a:tblPr>
              <a:tblGrid>
                <a:gridCol w="2000997">
                  <a:extLst>
                    <a:ext uri="{9D8B030D-6E8A-4147-A177-3AD203B41FA5}">
                      <a16:colId xmlns:a16="http://schemas.microsoft.com/office/drawing/2014/main" val="20000"/>
                    </a:ext>
                  </a:extLst>
                </a:gridCol>
                <a:gridCol w="2517592">
                  <a:extLst>
                    <a:ext uri="{9D8B030D-6E8A-4147-A177-3AD203B41FA5}">
                      <a16:colId xmlns:a16="http://schemas.microsoft.com/office/drawing/2014/main" val="20001"/>
                    </a:ext>
                  </a:extLst>
                </a:gridCol>
                <a:gridCol w="2131601">
                  <a:extLst>
                    <a:ext uri="{9D8B030D-6E8A-4147-A177-3AD203B41FA5}">
                      <a16:colId xmlns:a16="http://schemas.microsoft.com/office/drawing/2014/main" val="20002"/>
                    </a:ext>
                  </a:extLst>
                </a:gridCol>
                <a:gridCol w="2216720">
                  <a:extLst>
                    <a:ext uri="{9D8B030D-6E8A-4147-A177-3AD203B41FA5}">
                      <a16:colId xmlns:a16="http://schemas.microsoft.com/office/drawing/2014/main" val="20003"/>
                    </a:ext>
                  </a:extLst>
                </a:gridCol>
              </a:tblGrid>
              <a:tr h="542175">
                <a:tc>
                  <a:txBody>
                    <a:bodyPr/>
                    <a:lstStyle/>
                    <a:p>
                      <a:pPr marL="0" marR="0" lvl="0" indent="0" algn="ctr" rtl="0">
                        <a:spcBef>
                          <a:spcPts val="0"/>
                        </a:spcBef>
                        <a:spcAft>
                          <a:spcPts val="0"/>
                        </a:spcAft>
                        <a:buNone/>
                      </a:pPr>
                      <a:r>
                        <a:rPr lang="en-US" sz="2400" u="none" strike="noStrike" cap="none" dirty="0">
                          <a:sym typeface="Trebuchet MS"/>
                        </a:rPr>
                        <a:t>Staff</a:t>
                      </a:r>
                      <a:endParaRPr sz="2400" dirty="0">
                        <a:latin typeface="+mj-lt"/>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spcBef>
                          <a:spcPts val="0"/>
                        </a:spcBef>
                        <a:spcAft>
                          <a:spcPts val="0"/>
                        </a:spcAft>
                        <a:buNone/>
                      </a:pPr>
                      <a:r>
                        <a:rPr lang="en-US" sz="2400" u="none" strike="noStrike" cap="none" dirty="0">
                          <a:sym typeface="Trebuchet MS"/>
                        </a:rPr>
                        <a:t>Staff/Faculty</a:t>
                      </a:r>
                      <a:endParaRPr sz="2400" dirty="0">
                        <a:solidFill>
                          <a:schemeClr val="tx1"/>
                        </a:solidFill>
                        <a:latin typeface="+mj-lt"/>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lvl="0" indent="0" algn="ctr" rtl="0">
                        <a:spcBef>
                          <a:spcPts val="0"/>
                        </a:spcBef>
                        <a:spcAft>
                          <a:spcPts val="0"/>
                        </a:spcAft>
                        <a:buNone/>
                      </a:pPr>
                      <a:r>
                        <a:rPr lang="en-US" sz="2400" u="none" strike="noStrike" cap="none" dirty="0">
                          <a:sym typeface="Trebuchet MS"/>
                        </a:rPr>
                        <a:t>Faculty</a:t>
                      </a:r>
                      <a:endParaRPr sz="2400" dirty="0">
                        <a:latin typeface="+mj-lt"/>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0"/>
                  </a:ext>
                </a:extLst>
              </a:tr>
              <a:tr h="615000">
                <a:tc>
                  <a:txBody>
                    <a:bodyPr/>
                    <a:lstStyle/>
                    <a:p>
                      <a:pPr marL="0" marR="0" lvl="0" indent="0" algn="ctr" rtl="0">
                        <a:spcBef>
                          <a:spcPts val="0"/>
                        </a:spcBef>
                        <a:spcAft>
                          <a:spcPts val="0"/>
                        </a:spcAft>
                        <a:buNone/>
                      </a:pPr>
                      <a:r>
                        <a:rPr lang="en-US" sz="1500" u="none" strike="noStrike" cap="none" dirty="0">
                          <a:sym typeface="Trebuchet MS"/>
                        </a:rPr>
                        <a:t>PERS Tier IV</a:t>
                      </a:r>
                      <a:endParaRPr sz="1500" dirty="0">
                        <a:latin typeface="+mj-lt"/>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alpha val="20000"/>
                      </a:srgbClr>
                    </a:solidFill>
                  </a:tcPr>
                </a:tc>
                <a:tc>
                  <a:txBody>
                    <a:bodyPr/>
                    <a:lstStyle/>
                    <a:p>
                      <a:pPr marL="0" marR="0" lvl="0" indent="0" algn="l" rtl="0">
                        <a:spcBef>
                          <a:spcPts val="0"/>
                        </a:spcBef>
                        <a:spcAft>
                          <a:spcPts val="0"/>
                        </a:spcAft>
                        <a:buNone/>
                      </a:pPr>
                      <a:r>
                        <a:rPr lang="en-US" sz="1500" u="none" strike="noStrike" cap="none" dirty="0">
                          <a:sym typeface="Trebuchet MS"/>
                        </a:rPr>
                        <a:t>Premium paid by retiree or surviving spouse</a:t>
                      </a:r>
                      <a:endParaRPr sz="1500" dirty="0">
                        <a:latin typeface="+mj-lt"/>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alpha val="20000"/>
                      </a:srgbClr>
                    </a:solidFill>
                  </a:tcPr>
                </a:tc>
                <a:tc>
                  <a:txBody>
                    <a:bodyPr/>
                    <a:lstStyle/>
                    <a:p>
                      <a:pPr marL="0" marR="0" lvl="0" indent="0" algn="ctr" rtl="0">
                        <a:spcBef>
                          <a:spcPts val="0"/>
                        </a:spcBef>
                        <a:spcAft>
                          <a:spcPts val="0"/>
                        </a:spcAft>
                        <a:buNone/>
                      </a:pPr>
                      <a:r>
                        <a:rPr lang="en-US" sz="1500" u="none" strike="noStrike" cap="none" dirty="0">
                          <a:sym typeface="Trebuchet MS"/>
                        </a:rPr>
                        <a:t>TRS Tier III</a:t>
                      </a:r>
                      <a:endParaRPr sz="1500" dirty="0">
                        <a:latin typeface="+mj-lt"/>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alpha val="20000"/>
                      </a:srgbClr>
                    </a:solidFill>
                  </a:tcPr>
                </a:tc>
                <a:tc>
                  <a:txBody>
                    <a:bodyPr/>
                    <a:lstStyle/>
                    <a:p>
                      <a:pPr marL="0" marR="0" lvl="0" indent="0" algn="ctr" rtl="0">
                        <a:spcBef>
                          <a:spcPts val="0"/>
                        </a:spcBef>
                        <a:spcAft>
                          <a:spcPts val="0"/>
                        </a:spcAft>
                        <a:buNone/>
                      </a:pPr>
                      <a:r>
                        <a:rPr lang="en-US" sz="1500" u="none" strike="noStrike" cap="none" dirty="0">
                          <a:sym typeface="Trebuchet MS"/>
                        </a:rPr>
                        <a:t>ORP Tier III</a:t>
                      </a:r>
                      <a:endParaRPr sz="1500" dirty="0">
                        <a:latin typeface="+mj-lt"/>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alpha val="20000"/>
                      </a:srgbClr>
                    </a:solidFill>
                  </a:tcPr>
                </a:tc>
                <a:extLst>
                  <a:ext uri="{0D108BD9-81ED-4DB2-BD59-A6C34878D82A}">
                    <a16:rowId xmlns:a16="http://schemas.microsoft.com/office/drawing/2014/main" val="10001"/>
                  </a:ext>
                </a:extLst>
              </a:tr>
              <a:tr h="1142900">
                <a:tc>
                  <a:txBody>
                    <a:bodyPr/>
                    <a:lstStyle/>
                    <a:p>
                      <a:pPr marL="0" marR="0" lvl="0" indent="0" algn="l" rtl="0">
                        <a:spcBef>
                          <a:spcPts val="0"/>
                        </a:spcBef>
                        <a:spcAft>
                          <a:spcPts val="0"/>
                        </a:spcAft>
                        <a:buNone/>
                      </a:pPr>
                      <a:r>
                        <a:rPr lang="en-US" sz="1500" u="none" strike="noStrike" cap="none" dirty="0">
                          <a:sym typeface="Trebuchet MS"/>
                        </a:rPr>
                        <a:t>At Medicare eligible age with 10 years of service</a:t>
                      </a:r>
                    </a:p>
                    <a:p>
                      <a:pPr marL="0" marR="0" lvl="0" indent="0" algn="l" rtl="0">
                        <a:spcBef>
                          <a:spcPts val="0"/>
                        </a:spcBef>
                        <a:spcAft>
                          <a:spcPts val="0"/>
                        </a:spcAft>
                        <a:buNone/>
                      </a:pPr>
                      <a:r>
                        <a:rPr lang="en-US" sz="1500" u="none" strike="noStrike" cap="none" dirty="0">
                          <a:sym typeface="Trebuchet MS"/>
                        </a:rPr>
                        <a:t>OR</a:t>
                      </a:r>
                    </a:p>
                    <a:p>
                      <a:pPr marL="0" marR="0" lvl="0" indent="0" algn="l" rtl="0">
                        <a:spcBef>
                          <a:spcPts val="0"/>
                        </a:spcBef>
                        <a:spcAft>
                          <a:spcPts val="0"/>
                        </a:spcAft>
                        <a:buNone/>
                      </a:pPr>
                      <a:r>
                        <a:rPr lang="en-US" sz="1500" u="none" strike="noStrike" cap="none" dirty="0">
                          <a:sym typeface="Trebuchet MS"/>
                        </a:rPr>
                        <a:t>At any age with…</a:t>
                      </a:r>
                    </a:p>
                    <a:p>
                      <a:pPr marL="285750" marR="0" lvl="0" indent="-285750" algn="l" rtl="0">
                        <a:spcBef>
                          <a:spcPts val="0"/>
                        </a:spcBef>
                        <a:spcAft>
                          <a:spcPts val="0"/>
                        </a:spcAft>
                        <a:buFont typeface="Arial" panose="020B0604020202020204" pitchFamily="34" charset="0"/>
                        <a:buChar char="•"/>
                      </a:pPr>
                      <a:r>
                        <a:rPr lang="en-US" sz="1500" u="none" strike="noStrike" cap="none" dirty="0">
                          <a:sym typeface="Trebuchet MS"/>
                        </a:rPr>
                        <a:t>25 years of service for peace officers &amp; firefighters</a:t>
                      </a:r>
                    </a:p>
                    <a:p>
                      <a:pPr marL="285750" marR="0" lvl="0" indent="-285750" algn="l" rtl="0">
                        <a:spcBef>
                          <a:spcPts val="0"/>
                        </a:spcBef>
                        <a:spcAft>
                          <a:spcPts val="0"/>
                        </a:spcAft>
                        <a:buFont typeface="Arial" panose="020B0604020202020204" pitchFamily="34" charset="0"/>
                        <a:buChar char="•"/>
                      </a:pPr>
                      <a:r>
                        <a:rPr lang="en-US" sz="1500" u="none" strike="noStrike" cap="none" dirty="0">
                          <a:sym typeface="Trebuchet MS"/>
                        </a:rPr>
                        <a:t>30 years of service for all others</a:t>
                      </a: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a:spcBef>
                          <a:spcPts val="0"/>
                        </a:spcBef>
                        <a:spcAft>
                          <a:spcPts val="0"/>
                        </a:spcAft>
                        <a:buFont typeface="Arial" panose="020B0604020202020204" pitchFamily="34" charset="0"/>
                        <a:buNone/>
                      </a:pPr>
                      <a:r>
                        <a:rPr lang="en-US" sz="1500" u="none" strike="noStrike" cap="none" dirty="0">
                          <a:sym typeface="Trebuchet MS"/>
                        </a:rPr>
                        <a:t>Years of service:</a:t>
                      </a:r>
                    </a:p>
                    <a:p>
                      <a:pPr marL="285750" marR="0" lvl="0" indent="-285750" algn="l" rtl="0">
                        <a:spcBef>
                          <a:spcPts val="0"/>
                        </a:spcBef>
                        <a:spcAft>
                          <a:spcPts val="0"/>
                        </a:spcAft>
                        <a:buFont typeface="Arial" panose="020B0604020202020204" pitchFamily="34" charset="0"/>
                        <a:buChar char="•"/>
                      </a:pPr>
                      <a:r>
                        <a:rPr lang="en-US" sz="1500" u="none" strike="noStrike" cap="none" dirty="0">
                          <a:sym typeface="Trebuchet MS"/>
                        </a:rPr>
                        <a:t>10-14 years – 30%</a:t>
                      </a:r>
                    </a:p>
                    <a:p>
                      <a:pPr marL="285750" marR="0" lvl="0" indent="-285750" algn="l" rtl="0">
                        <a:spcBef>
                          <a:spcPts val="0"/>
                        </a:spcBef>
                        <a:spcAft>
                          <a:spcPts val="0"/>
                        </a:spcAft>
                        <a:buFont typeface="Arial" panose="020B0604020202020204" pitchFamily="34" charset="0"/>
                        <a:buChar char="•"/>
                      </a:pPr>
                      <a:r>
                        <a:rPr lang="en-US" sz="1500" u="none" strike="noStrike" cap="none" dirty="0">
                          <a:sym typeface="Trebuchet MS"/>
                        </a:rPr>
                        <a:t>15-19 years – 25%</a:t>
                      </a:r>
                    </a:p>
                    <a:p>
                      <a:pPr marL="285750" marR="0" lvl="0" indent="-285750" algn="l" rtl="0">
                        <a:spcBef>
                          <a:spcPts val="0"/>
                        </a:spcBef>
                        <a:spcAft>
                          <a:spcPts val="0"/>
                        </a:spcAft>
                        <a:buFont typeface="Arial" panose="020B0604020202020204" pitchFamily="34" charset="0"/>
                        <a:buChar char="•"/>
                      </a:pPr>
                      <a:r>
                        <a:rPr lang="en-US" sz="1500" u="none" strike="noStrike" cap="none" dirty="0">
                          <a:sym typeface="Trebuchet MS"/>
                        </a:rPr>
                        <a:t>20-24 years – 20%</a:t>
                      </a:r>
                    </a:p>
                    <a:p>
                      <a:pPr marL="285750" marR="0" lvl="0" indent="-285750" algn="l" rtl="0">
                        <a:spcBef>
                          <a:spcPts val="0"/>
                        </a:spcBef>
                        <a:spcAft>
                          <a:spcPts val="0"/>
                        </a:spcAft>
                        <a:buFont typeface="Arial" panose="020B0604020202020204" pitchFamily="34" charset="0"/>
                        <a:buChar char="•"/>
                      </a:pPr>
                      <a:r>
                        <a:rPr lang="en-US" sz="1500" u="none" strike="noStrike" cap="none" dirty="0">
                          <a:sym typeface="Trebuchet MS"/>
                        </a:rPr>
                        <a:t>25-29 years – 15%</a:t>
                      </a:r>
                    </a:p>
                    <a:p>
                      <a:pPr marL="285750" marR="0" lvl="0" indent="-285750" algn="l" rtl="0">
                        <a:spcBef>
                          <a:spcPts val="0"/>
                        </a:spcBef>
                        <a:spcAft>
                          <a:spcPts val="0"/>
                        </a:spcAft>
                        <a:buFont typeface="Arial" panose="020B0604020202020204" pitchFamily="34" charset="0"/>
                        <a:buChar char="•"/>
                      </a:pPr>
                      <a:r>
                        <a:rPr lang="en-US" sz="1500" u="none" strike="noStrike" cap="none" dirty="0">
                          <a:sym typeface="Trebuchet MS"/>
                        </a:rPr>
                        <a:t>30+ years – 10%</a:t>
                      </a: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a:spcBef>
                          <a:spcPts val="0"/>
                        </a:spcBef>
                        <a:spcAft>
                          <a:spcPts val="0"/>
                        </a:spcAft>
                        <a:buNone/>
                      </a:pPr>
                      <a:r>
                        <a:rPr lang="en-US" sz="1500" u="none" strike="noStrike" cap="none" dirty="0">
                          <a:sym typeface="Trebuchet MS"/>
                        </a:rPr>
                        <a:t>At Medicare eligible age with 10 years of service</a:t>
                      </a:r>
                    </a:p>
                    <a:p>
                      <a:pPr marL="0" marR="0" lvl="0" indent="0" algn="l" rtl="0">
                        <a:spcBef>
                          <a:spcPts val="0"/>
                        </a:spcBef>
                        <a:spcAft>
                          <a:spcPts val="0"/>
                        </a:spcAft>
                        <a:buNone/>
                      </a:pPr>
                      <a:r>
                        <a:rPr lang="en-US" sz="1500" u="none" strike="noStrike" cap="none" dirty="0">
                          <a:sym typeface="Trebuchet MS"/>
                        </a:rPr>
                        <a:t>OR</a:t>
                      </a:r>
                    </a:p>
                    <a:p>
                      <a:pPr marL="0" marR="0" lvl="0" indent="0" algn="l" rtl="0">
                        <a:spcBef>
                          <a:spcPts val="0"/>
                        </a:spcBef>
                        <a:spcAft>
                          <a:spcPts val="0"/>
                        </a:spcAft>
                        <a:buNone/>
                      </a:pPr>
                      <a:r>
                        <a:rPr lang="en-US" sz="1500" u="none" strike="noStrike" cap="none" dirty="0">
                          <a:sym typeface="Trebuchet MS"/>
                        </a:rPr>
                        <a:t>At any age with 30 years of service for all others</a:t>
                      </a: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spcBef>
                          <a:spcPts val="0"/>
                        </a:spcBef>
                        <a:spcAft>
                          <a:spcPts val="0"/>
                        </a:spcAft>
                        <a:buNone/>
                      </a:pPr>
                      <a:r>
                        <a:rPr lang="en-US" sz="1500" i="1" u="none" strike="noStrike" cap="none" dirty="0">
                          <a:sym typeface="Trebuchet MS"/>
                        </a:rPr>
                        <a:t>No retiree medical benefit</a:t>
                      </a:r>
                      <a:endParaRPr sz="1500" i="1" dirty="0"/>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6" name="Rectangle 5">
            <a:extLst>
              <a:ext uri="{FF2B5EF4-FFF2-40B4-BE49-F238E27FC236}">
                <a16:creationId xmlns:a16="http://schemas.microsoft.com/office/drawing/2014/main" id="{A8356601-DC67-48CC-B7A6-DE49AFB4E5C2}"/>
              </a:ext>
            </a:extLst>
          </p:cNvPr>
          <p:cNvSpPr/>
          <p:nvPr/>
        </p:nvSpPr>
        <p:spPr>
          <a:xfrm>
            <a:off x="566927" y="6223239"/>
            <a:ext cx="8010143" cy="369332"/>
          </a:xfrm>
          <a:prstGeom prst="rect">
            <a:avLst/>
          </a:prstGeom>
        </p:spPr>
        <p:txBody>
          <a:bodyPr wrap="square">
            <a:spAutoFit/>
          </a:bodyPr>
          <a:lstStyle/>
          <a:p>
            <a:pPr algn="ctr"/>
            <a:r>
              <a:rPr lang="en-US" i="1" dirty="0"/>
              <a:t>Review all Retirement benefits on our </a:t>
            </a:r>
            <a:r>
              <a:rPr lang="en-US" i="1" dirty="0">
                <a:hlinkClick r:id="rId3"/>
              </a:rPr>
              <a:t>UA Benefits Retirement webpage</a:t>
            </a:r>
            <a:r>
              <a:rPr lang="en-US" i="1" dirty="0"/>
              <a:t>.</a:t>
            </a:r>
          </a:p>
        </p:txBody>
      </p:sp>
    </p:spTree>
    <p:extLst>
      <p:ext uri="{BB962C8B-B14F-4D97-AF65-F5344CB8AC3E}">
        <p14:creationId xmlns:p14="http://schemas.microsoft.com/office/powerpoint/2010/main" val="22669614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
          <p:cNvSpPr txBox="1">
            <a:spLocks noGrp="1"/>
          </p:cNvSpPr>
          <p:nvPr>
            <p:ph type="title" idx="4294967295"/>
          </p:nvPr>
        </p:nvSpPr>
        <p:spPr>
          <a:xfrm>
            <a:off x="138544" y="394242"/>
            <a:ext cx="8866910" cy="731837"/>
          </a:xfrm>
          <a:prstGeom prst="rect">
            <a:avLst/>
          </a:prstGeom>
          <a:noFill/>
          <a:ln>
            <a:noFill/>
          </a:ln>
        </p:spPr>
        <p:txBody>
          <a:bodyPr spcFirstLastPara="1" vert="horz" wrap="square" lIns="91425" tIns="45700" rIns="91425" bIns="45700" rtlCol="0" anchor="t" anchorCtr="0">
            <a:noAutofit/>
          </a:bodyPr>
          <a:lstStyle/>
          <a:p>
            <a:pPr algn="ctr">
              <a:lnSpc>
                <a:spcPct val="100000"/>
              </a:lnSpc>
              <a:spcBef>
                <a:spcPts val="0"/>
              </a:spcBef>
              <a:buClr>
                <a:schemeClr val="lt1"/>
              </a:buClr>
              <a:buSzPts val="3600"/>
            </a:pPr>
            <a:r>
              <a:rPr lang="en-US" sz="3600" dirty="0">
                <a:ln w="0"/>
                <a:solidFill>
                  <a:schemeClr val="tx1"/>
                </a:solidFill>
                <a:effectLst>
                  <a:outerShdw blurRad="38100" dist="19050" dir="2700000" algn="tl" rotWithShape="0">
                    <a:schemeClr val="dk1">
                      <a:alpha val="40000"/>
                    </a:schemeClr>
                  </a:outerShdw>
                </a:effectLst>
              </a:rPr>
              <a:t>Retirement – ORP &amp; UA Pension Vendors</a:t>
            </a:r>
          </a:p>
        </p:txBody>
      </p:sp>
      <p:sp>
        <p:nvSpPr>
          <p:cNvPr id="98" name="Google Shape;98;p1"/>
          <p:cNvSpPr txBox="1"/>
          <p:nvPr/>
        </p:nvSpPr>
        <p:spPr>
          <a:xfrm>
            <a:off x="2159002" y="2048933"/>
            <a:ext cx="184731" cy="369332"/>
          </a:xfrm>
          <a:prstGeom prst="rect">
            <a:avLst/>
          </a:prstGeom>
          <a:noFill/>
          <a:ln>
            <a:noFill/>
          </a:ln>
        </p:spPr>
        <p:txBody>
          <a:bodyPr spcFirstLastPara="1" wrap="square" lIns="91425" tIns="45700" rIns="91425" bIns="45700" anchor="t" anchorCtr="0">
            <a:spAutoFit/>
          </a:bodyPr>
          <a:lstStyle/>
          <a:p>
            <a:endParaRPr dirty="0">
              <a:solidFill>
                <a:schemeClr val="dk1"/>
              </a:solidFill>
              <a:latin typeface="Calibri"/>
              <a:ea typeface="Calibri"/>
              <a:cs typeface="Calibri"/>
              <a:sym typeface="Calibri"/>
            </a:endParaRPr>
          </a:p>
        </p:txBody>
      </p:sp>
      <p:graphicFrame>
        <p:nvGraphicFramePr>
          <p:cNvPr id="5" name="Google Shape;750;p84">
            <a:extLst>
              <a:ext uri="{FF2B5EF4-FFF2-40B4-BE49-F238E27FC236}">
                <a16:creationId xmlns:a16="http://schemas.microsoft.com/office/drawing/2014/main" id="{9F0D6D1E-9A49-4977-A19E-349DC1794501}"/>
              </a:ext>
            </a:extLst>
          </p:cNvPr>
          <p:cNvGraphicFramePr/>
          <p:nvPr>
            <p:extLst>
              <p:ext uri="{D42A27DB-BD31-4B8C-83A1-F6EECF244321}">
                <p14:modId xmlns:p14="http://schemas.microsoft.com/office/powerpoint/2010/main" val="222070253"/>
              </p:ext>
            </p:extLst>
          </p:nvPr>
        </p:nvGraphicFramePr>
        <p:xfrm>
          <a:off x="220147" y="1426077"/>
          <a:ext cx="8703704" cy="4976725"/>
        </p:xfrm>
        <a:graphic>
          <a:graphicData uri="http://schemas.openxmlformats.org/drawingml/2006/table">
            <a:tbl>
              <a:tblPr firstRow="1" bandRow="1">
                <a:tableStyleId>{9D7B26C5-4107-4FEC-AEDC-1716B250A1EF}</a:tableStyleId>
              </a:tblPr>
              <a:tblGrid>
                <a:gridCol w="1873829">
                  <a:extLst>
                    <a:ext uri="{9D8B030D-6E8A-4147-A177-3AD203B41FA5}">
                      <a16:colId xmlns:a16="http://schemas.microsoft.com/office/drawing/2014/main" val="20000"/>
                    </a:ext>
                  </a:extLst>
                </a:gridCol>
                <a:gridCol w="3090672">
                  <a:extLst>
                    <a:ext uri="{9D8B030D-6E8A-4147-A177-3AD203B41FA5}">
                      <a16:colId xmlns:a16="http://schemas.microsoft.com/office/drawing/2014/main" val="20001"/>
                    </a:ext>
                  </a:extLst>
                </a:gridCol>
                <a:gridCol w="3739203">
                  <a:extLst>
                    <a:ext uri="{9D8B030D-6E8A-4147-A177-3AD203B41FA5}">
                      <a16:colId xmlns:a16="http://schemas.microsoft.com/office/drawing/2014/main" val="20002"/>
                    </a:ext>
                  </a:extLst>
                </a:gridCol>
              </a:tblGrid>
              <a:tr h="542175">
                <a:tc>
                  <a:txBody>
                    <a:bodyPr/>
                    <a:lstStyle/>
                    <a:p>
                      <a:pPr marL="0" marR="0" lvl="0" indent="0" algn="ctr" rtl="0">
                        <a:spcBef>
                          <a:spcPts val="0"/>
                        </a:spcBef>
                        <a:spcAft>
                          <a:spcPts val="0"/>
                        </a:spcAft>
                        <a:buNone/>
                      </a:pPr>
                      <a:r>
                        <a:rPr lang="en-US" sz="2400" u="none" strike="noStrike" cap="none" dirty="0">
                          <a:sym typeface="Trebuchet MS"/>
                        </a:rPr>
                        <a:t>Provider</a:t>
                      </a:r>
                      <a:endParaRPr sz="2400" dirty="0">
                        <a:latin typeface="+mj-lt"/>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spcBef>
                          <a:spcPts val="0"/>
                        </a:spcBef>
                        <a:spcAft>
                          <a:spcPts val="0"/>
                        </a:spcAft>
                        <a:buNone/>
                      </a:pPr>
                      <a:r>
                        <a:rPr lang="en-US" sz="2400" u="none" strike="noStrike" cap="none" dirty="0">
                          <a:sym typeface="Trebuchet MS"/>
                        </a:rPr>
                        <a:t>Contact</a:t>
                      </a:r>
                      <a:endParaRPr sz="2400" dirty="0">
                        <a:solidFill>
                          <a:schemeClr val="tx1"/>
                        </a:solidFill>
                        <a:latin typeface="+mj-lt"/>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spcBef>
                          <a:spcPts val="0"/>
                        </a:spcBef>
                        <a:spcAft>
                          <a:spcPts val="0"/>
                        </a:spcAft>
                        <a:buNone/>
                      </a:pPr>
                      <a:r>
                        <a:rPr lang="en-US" sz="2400" u="none" strike="noStrike" cap="none" dirty="0">
                          <a:sym typeface="Trebuchet MS"/>
                        </a:rPr>
                        <a:t>Contribution Information</a:t>
                      </a:r>
                      <a:endParaRPr sz="2400" dirty="0">
                        <a:latin typeface="+mj-lt"/>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615000">
                <a:tc>
                  <a:txBody>
                    <a:bodyPr/>
                    <a:lstStyle/>
                    <a:p>
                      <a:pPr marL="0" marR="0" lvl="0" indent="0" algn="ctr" rtl="0">
                        <a:spcBef>
                          <a:spcPts val="0"/>
                        </a:spcBef>
                        <a:spcAft>
                          <a:spcPts val="0"/>
                        </a:spcAft>
                        <a:buNone/>
                      </a:pPr>
                      <a:r>
                        <a:rPr lang="en-US" sz="1500" u="none" strike="noStrike" cap="none" dirty="0">
                          <a:latin typeface="+mn-lt"/>
                          <a:sym typeface="Trebuchet MS"/>
                          <a:hlinkClick r:id="rId3"/>
                        </a:rPr>
                        <a:t>Fidelity</a:t>
                      </a:r>
                      <a:endParaRPr sz="1500" dirty="0">
                        <a:latin typeface="+mn-lt"/>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alpha val="20000"/>
                      </a:srgbClr>
                    </a:solidFill>
                  </a:tcPr>
                </a:tc>
                <a:tc>
                  <a:txBody>
                    <a:bodyPr/>
                    <a:lstStyle/>
                    <a:p>
                      <a:pPr marL="0" marR="0" lvl="0" indent="0" algn="l" rtl="0">
                        <a:spcBef>
                          <a:spcPts val="0"/>
                        </a:spcBef>
                        <a:spcAft>
                          <a:spcPts val="0"/>
                        </a:spcAft>
                        <a:buNone/>
                      </a:pPr>
                      <a:r>
                        <a:rPr lang="en-US" sz="1500" dirty="0">
                          <a:latin typeface="+mn-lt"/>
                        </a:rPr>
                        <a:t>(800) 343-0860</a:t>
                      </a:r>
                      <a:endParaRPr sz="1500" dirty="0">
                        <a:latin typeface="+mn-lt"/>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alpha val="20000"/>
                      </a:srgbClr>
                    </a:solidFill>
                  </a:tcPr>
                </a:tc>
                <a:tc>
                  <a:txBody>
                    <a:bodyPr/>
                    <a:lstStyle/>
                    <a:p>
                      <a:pPr marL="0" marR="0" lvl="0" indent="0" algn="l" rtl="0">
                        <a:spcBef>
                          <a:spcPts val="0"/>
                        </a:spcBef>
                        <a:spcAft>
                          <a:spcPts val="0"/>
                        </a:spcAft>
                        <a:buNone/>
                      </a:pPr>
                      <a:r>
                        <a:rPr lang="en-US" sz="1500" dirty="0">
                          <a:latin typeface="+mn-lt"/>
                        </a:rPr>
                        <a:t>UA Pension Plan ID #65797</a:t>
                      </a:r>
                    </a:p>
                    <a:p>
                      <a:pPr marL="0" marR="0" lvl="0" indent="0" algn="l" rtl="0">
                        <a:spcBef>
                          <a:spcPts val="0"/>
                        </a:spcBef>
                        <a:spcAft>
                          <a:spcPts val="0"/>
                        </a:spcAft>
                        <a:buNone/>
                      </a:pPr>
                      <a:r>
                        <a:rPr lang="en-US" sz="1500" dirty="0">
                          <a:latin typeface="+mn-lt"/>
                        </a:rPr>
                        <a:t>ORP Employer Contributions ID #52027</a:t>
                      </a:r>
                    </a:p>
                    <a:p>
                      <a:pPr marL="0" marR="0" lvl="0" indent="0" algn="l" rtl="0">
                        <a:spcBef>
                          <a:spcPts val="0"/>
                        </a:spcBef>
                        <a:spcAft>
                          <a:spcPts val="0"/>
                        </a:spcAft>
                        <a:buNone/>
                      </a:pPr>
                      <a:r>
                        <a:rPr lang="en-US" sz="1500" dirty="0">
                          <a:latin typeface="+mn-lt"/>
                        </a:rPr>
                        <a:t>ORP Employee Contributions ID #57642</a:t>
                      </a:r>
                    </a:p>
                    <a:p>
                      <a:pPr marL="0" marR="0" lvl="0" indent="0" algn="l" rtl="0">
                        <a:spcBef>
                          <a:spcPts val="0"/>
                        </a:spcBef>
                        <a:spcAft>
                          <a:spcPts val="0"/>
                        </a:spcAft>
                        <a:buNone/>
                      </a:pPr>
                      <a:r>
                        <a:rPr lang="en-US" sz="1500" dirty="0">
                          <a:latin typeface="+mn-lt"/>
                        </a:rPr>
                        <a:t>TDA Employee Contributions ID #57643</a:t>
                      </a:r>
                      <a:endParaRPr sz="1500" dirty="0">
                        <a:latin typeface="+mn-lt"/>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alpha val="20000"/>
                      </a:srgbClr>
                    </a:solidFill>
                  </a:tcPr>
                </a:tc>
                <a:extLst>
                  <a:ext uri="{0D108BD9-81ED-4DB2-BD59-A6C34878D82A}">
                    <a16:rowId xmlns:a16="http://schemas.microsoft.com/office/drawing/2014/main" val="10001"/>
                  </a:ext>
                </a:extLst>
              </a:tr>
              <a:tr h="1142900">
                <a:tc>
                  <a:txBody>
                    <a:bodyPr/>
                    <a:lstStyle/>
                    <a:p>
                      <a:pPr marL="0" marR="0" lvl="0" indent="0" algn="ctr" rtl="0">
                        <a:spcBef>
                          <a:spcPts val="0"/>
                        </a:spcBef>
                        <a:spcAft>
                          <a:spcPts val="0"/>
                        </a:spcAft>
                        <a:buNone/>
                      </a:pPr>
                      <a:r>
                        <a:rPr lang="en-US" sz="1500" u="none" strike="noStrike" cap="none" dirty="0">
                          <a:latin typeface="+mn-lt"/>
                          <a:sym typeface="Trebuchet MS"/>
                          <a:hlinkClick r:id="rId4"/>
                        </a:rPr>
                        <a:t>Lincoln Financial Group</a:t>
                      </a:r>
                      <a:endParaRPr lang="en-US" sz="1500" u="none" strike="noStrike" cap="none" dirty="0">
                        <a:latin typeface="+mn-lt"/>
                        <a:sym typeface="Trebuchet MS"/>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a:spcBef>
                          <a:spcPts val="0"/>
                        </a:spcBef>
                        <a:spcAft>
                          <a:spcPts val="0"/>
                        </a:spcAft>
                        <a:buFont typeface="Arial" panose="020B0604020202020204" pitchFamily="34" charset="0"/>
                        <a:buNone/>
                      </a:pPr>
                      <a:r>
                        <a:rPr lang="en-US" sz="1500" u="none" strike="noStrike" cap="none" dirty="0">
                          <a:latin typeface="+mn-lt"/>
                          <a:sym typeface="Trebuchet MS"/>
                        </a:rPr>
                        <a:t>Anchorage (907) 561-3187</a:t>
                      </a: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500" u="none" strike="noStrike" cap="none" dirty="0">
                          <a:latin typeface="+mn-lt"/>
                          <a:sym typeface="Trebuchet MS"/>
                        </a:rPr>
                        <a:t>Fairbanks (907) 452-6393</a:t>
                      </a: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500" u="none" strike="noStrike" cap="none" dirty="0">
                          <a:latin typeface="+mn-lt"/>
                          <a:sym typeface="Trebuchet MS"/>
                        </a:rPr>
                        <a:t>Other locations (800) 348-1212 </a:t>
                      </a: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spcBef>
                          <a:spcPts val="0"/>
                        </a:spcBef>
                        <a:spcAft>
                          <a:spcPts val="0"/>
                        </a:spcAft>
                        <a:buNone/>
                      </a:pPr>
                      <a:r>
                        <a:rPr lang="en-US" sz="1500" u="none" strike="noStrike" cap="none" dirty="0">
                          <a:latin typeface="+mn-lt"/>
                          <a:sym typeface="Trebuchet MS"/>
                        </a:rPr>
                        <a:t>Contact Lincoln National</a:t>
                      </a: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1142900">
                <a:tc>
                  <a:txBody>
                    <a:bodyPr/>
                    <a:lstStyle/>
                    <a:p>
                      <a:pPr marL="0" marR="0" lvl="0" indent="0" algn="ctr" rtl="0">
                        <a:spcBef>
                          <a:spcPts val="0"/>
                        </a:spcBef>
                        <a:spcAft>
                          <a:spcPts val="0"/>
                        </a:spcAft>
                        <a:buFont typeface="Arial" panose="020B0604020202020204" pitchFamily="34" charset="0"/>
                        <a:buNone/>
                      </a:pPr>
                      <a:r>
                        <a:rPr lang="en-US" sz="1500" u="none" strike="noStrike" cap="none" dirty="0">
                          <a:latin typeface="+mn-lt"/>
                          <a:sym typeface="Trebuchet MS"/>
                          <a:hlinkClick r:id="rId5"/>
                        </a:rPr>
                        <a:t>TIAA</a:t>
                      </a:r>
                      <a:endParaRPr lang="en-US" sz="1500" u="none" strike="noStrike" cap="none" dirty="0">
                        <a:latin typeface="+mn-lt"/>
                        <a:sym typeface="Trebuchet MS"/>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a:spcBef>
                          <a:spcPts val="0"/>
                        </a:spcBef>
                        <a:spcAft>
                          <a:spcPts val="0"/>
                        </a:spcAft>
                        <a:buFont typeface="Arial" panose="020B0604020202020204" pitchFamily="34" charset="0"/>
                        <a:buNone/>
                      </a:pPr>
                      <a:r>
                        <a:rPr lang="en-US" sz="1500" u="none" strike="noStrike" cap="none" dirty="0">
                          <a:latin typeface="+mn-lt"/>
                          <a:sym typeface="Trebuchet MS"/>
                        </a:rPr>
                        <a:t>(800) 842-2776</a:t>
                      </a: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a:spcBef>
                          <a:spcPts val="0"/>
                        </a:spcBef>
                        <a:spcAft>
                          <a:spcPts val="0"/>
                        </a:spcAft>
                        <a:buNone/>
                      </a:pPr>
                      <a:r>
                        <a:rPr lang="en-US" sz="1500" u="none" strike="noStrike" cap="none" dirty="0">
                          <a:latin typeface="+mn-lt"/>
                          <a:sym typeface="Trebuchet MS"/>
                        </a:rPr>
                        <a:t>UA Pension Plan ID #102245</a:t>
                      </a:r>
                    </a:p>
                    <a:p>
                      <a:pPr marL="0" marR="0" lvl="0" indent="0" algn="l" rtl="0">
                        <a:spcBef>
                          <a:spcPts val="0"/>
                        </a:spcBef>
                        <a:spcAft>
                          <a:spcPts val="0"/>
                        </a:spcAft>
                        <a:buNone/>
                      </a:pPr>
                      <a:r>
                        <a:rPr lang="en-US" sz="1500" dirty="0">
                          <a:latin typeface="+mn-lt"/>
                        </a:rPr>
                        <a:t>ORP Employer Contributions ID #151320</a:t>
                      </a:r>
                    </a:p>
                    <a:p>
                      <a:pPr marL="0" marR="0" lvl="0" indent="0" algn="l" rtl="0">
                        <a:spcBef>
                          <a:spcPts val="0"/>
                        </a:spcBef>
                        <a:spcAft>
                          <a:spcPts val="0"/>
                        </a:spcAft>
                        <a:buNone/>
                      </a:pPr>
                      <a:r>
                        <a:rPr lang="en-US" sz="1500" dirty="0">
                          <a:latin typeface="+mn-lt"/>
                        </a:rPr>
                        <a:t>ORP Employee Contributions ID #151319</a:t>
                      </a:r>
                    </a:p>
                    <a:p>
                      <a:pPr marL="0" marR="0" lvl="0" indent="0" algn="l" rtl="0">
                        <a:spcBef>
                          <a:spcPts val="0"/>
                        </a:spcBef>
                        <a:spcAft>
                          <a:spcPts val="0"/>
                        </a:spcAft>
                        <a:buNone/>
                      </a:pPr>
                      <a:r>
                        <a:rPr lang="en-US" sz="1500" dirty="0">
                          <a:latin typeface="+mn-lt"/>
                        </a:rPr>
                        <a:t>TDA Employee Contributions ID #151319</a:t>
                      </a:r>
                      <a:endParaRPr lang="en-US" sz="1500" u="none" strike="noStrike" cap="none" dirty="0">
                        <a:latin typeface="+mn-lt"/>
                        <a:sym typeface="Trebuchet MS"/>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16643131"/>
                  </a:ext>
                </a:extLst>
              </a:tr>
              <a:tr h="1142900">
                <a:tc>
                  <a:txBody>
                    <a:bodyPr/>
                    <a:lstStyle/>
                    <a:p>
                      <a:pPr marL="0" marR="0" lvl="0" indent="0" algn="ctr" rtl="0">
                        <a:spcBef>
                          <a:spcPts val="0"/>
                        </a:spcBef>
                        <a:spcAft>
                          <a:spcPts val="0"/>
                        </a:spcAft>
                        <a:buFont typeface="Arial" panose="020B0604020202020204" pitchFamily="34" charset="0"/>
                        <a:buNone/>
                      </a:pPr>
                      <a:r>
                        <a:rPr lang="en-US" sz="1500" u="none" strike="noStrike" cap="none" dirty="0">
                          <a:latin typeface="+mn-lt"/>
                          <a:sym typeface="Trebuchet MS"/>
                          <a:hlinkClick r:id="rId6"/>
                        </a:rPr>
                        <a:t>VALIC</a:t>
                      </a:r>
                      <a:endParaRPr lang="en-US" sz="1500" u="none" strike="noStrike" cap="none" dirty="0">
                        <a:latin typeface="+mn-lt"/>
                        <a:sym typeface="Trebuchet MS"/>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a:spcBef>
                          <a:spcPts val="0"/>
                        </a:spcBef>
                        <a:spcAft>
                          <a:spcPts val="0"/>
                        </a:spcAft>
                        <a:buFont typeface="Arial" panose="020B0604020202020204" pitchFamily="34" charset="0"/>
                        <a:buNone/>
                      </a:pPr>
                      <a:r>
                        <a:rPr lang="en-US" sz="1500" u="none" strike="noStrike" cap="none" dirty="0">
                          <a:latin typeface="+mn-lt"/>
                          <a:sym typeface="Trebuchet MS"/>
                        </a:rPr>
                        <a:t>Anchorage (907) 279-8302</a:t>
                      </a:r>
                    </a:p>
                    <a:p>
                      <a:pPr marL="0" marR="0" lvl="0" indent="0" algn="l" rtl="0">
                        <a:spcBef>
                          <a:spcPts val="0"/>
                        </a:spcBef>
                        <a:spcAft>
                          <a:spcPts val="0"/>
                        </a:spcAft>
                        <a:buFont typeface="Arial" panose="020B0604020202020204" pitchFamily="34" charset="0"/>
                        <a:buNone/>
                      </a:pPr>
                      <a:r>
                        <a:rPr lang="en-US" sz="1500" u="none" strike="noStrike" cap="none" dirty="0">
                          <a:latin typeface="+mn-lt"/>
                          <a:sym typeface="Trebuchet MS"/>
                        </a:rPr>
                        <a:t>Fairbanks (907) 458-0101</a:t>
                      </a: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500" u="none" strike="noStrike" cap="none" dirty="0">
                          <a:latin typeface="+mn-lt"/>
                          <a:sym typeface="Trebuchet MS"/>
                        </a:rPr>
                        <a:t>Other locations (800) 448-2542</a:t>
                      </a: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spcBef>
                          <a:spcPts val="0"/>
                        </a:spcBef>
                        <a:spcAft>
                          <a:spcPts val="0"/>
                        </a:spcAft>
                        <a:buNone/>
                      </a:pPr>
                      <a:r>
                        <a:rPr lang="en-US" sz="1500" u="none" strike="noStrike" cap="none" dirty="0">
                          <a:latin typeface="+mn-lt"/>
                          <a:sym typeface="Trebuchet MS"/>
                        </a:rPr>
                        <a:t>Contact VALIC</a:t>
                      </a: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11699699"/>
                  </a:ext>
                </a:extLst>
              </a:tr>
            </a:tbl>
          </a:graphicData>
        </a:graphic>
      </p:graphicFrame>
    </p:spTree>
    <p:extLst>
      <p:ext uri="{BB962C8B-B14F-4D97-AF65-F5344CB8AC3E}">
        <p14:creationId xmlns:p14="http://schemas.microsoft.com/office/powerpoint/2010/main" val="14441414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
          <p:cNvSpPr txBox="1">
            <a:spLocks noGrp="1"/>
          </p:cNvSpPr>
          <p:nvPr>
            <p:ph type="title" idx="4294967295"/>
          </p:nvPr>
        </p:nvSpPr>
        <p:spPr>
          <a:xfrm>
            <a:off x="457202" y="694240"/>
            <a:ext cx="8229599" cy="731837"/>
          </a:xfrm>
          <a:prstGeom prst="rect">
            <a:avLst/>
          </a:prstGeom>
          <a:noFill/>
          <a:ln>
            <a:noFill/>
          </a:ln>
        </p:spPr>
        <p:txBody>
          <a:bodyPr spcFirstLastPara="1" vert="horz" wrap="square" lIns="91425" tIns="45700" rIns="91425" bIns="45700" rtlCol="0" anchor="t" anchorCtr="0">
            <a:noAutofit/>
          </a:bodyPr>
          <a:lstStyle/>
          <a:p>
            <a:pPr algn="ctr">
              <a:lnSpc>
                <a:spcPct val="100000"/>
              </a:lnSpc>
              <a:spcBef>
                <a:spcPts val="0"/>
              </a:spcBef>
              <a:buClr>
                <a:schemeClr val="lt1"/>
              </a:buClr>
              <a:buSzPts val="3600"/>
            </a:pPr>
            <a:r>
              <a:rPr lang="en-US" sz="3600" dirty="0">
                <a:ln w="0"/>
                <a:solidFill>
                  <a:schemeClr val="tx1"/>
                </a:solidFill>
                <a:effectLst>
                  <a:outerShdw blurRad="38100" dist="19050" dir="2700000" algn="tl" rotWithShape="0">
                    <a:schemeClr val="dk1">
                      <a:alpha val="40000"/>
                    </a:schemeClr>
                  </a:outerShdw>
                </a:effectLst>
              </a:rPr>
              <a:t>Retirement – Tax-Deferred Annuity</a:t>
            </a:r>
          </a:p>
        </p:txBody>
      </p:sp>
      <p:sp>
        <p:nvSpPr>
          <p:cNvPr id="98" name="Google Shape;98;p1"/>
          <p:cNvSpPr txBox="1"/>
          <p:nvPr/>
        </p:nvSpPr>
        <p:spPr>
          <a:xfrm>
            <a:off x="2159002" y="2048933"/>
            <a:ext cx="184731" cy="369332"/>
          </a:xfrm>
          <a:prstGeom prst="rect">
            <a:avLst/>
          </a:prstGeom>
          <a:noFill/>
          <a:ln>
            <a:noFill/>
          </a:ln>
        </p:spPr>
        <p:txBody>
          <a:bodyPr spcFirstLastPara="1" wrap="square" lIns="91425" tIns="45700" rIns="91425" bIns="45700" anchor="t" anchorCtr="0">
            <a:spAutoFit/>
          </a:bodyPr>
          <a:lstStyle/>
          <a:p>
            <a:endParaRPr dirty="0">
              <a:solidFill>
                <a:schemeClr val="dk1"/>
              </a:solidFill>
              <a:latin typeface="Calibri"/>
              <a:ea typeface="Calibri"/>
              <a:cs typeface="Calibri"/>
              <a:sym typeface="Calibri"/>
            </a:endParaRPr>
          </a:p>
        </p:txBody>
      </p:sp>
      <p:sp>
        <p:nvSpPr>
          <p:cNvPr id="4" name="TextBox 3">
            <a:extLst>
              <a:ext uri="{FF2B5EF4-FFF2-40B4-BE49-F238E27FC236}">
                <a16:creationId xmlns:a16="http://schemas.microsoft.com/office/drawing/2014/main" id="{C04D65CC-8582-495E-B1E1-2C17C5A56211}"/>
              </a:ext>
            </a:extLst>
          </p:cNvPr>
          <p:cNvSpPr txBox="1"/>
          <p:nvPr/>
        </p:nvSpPr>
        <p:spPr>
          <a:xfrm>
            <a:off x="889252" y="1747166"/>
            <a:ext cx="7365492" cy="3785652"/>
          </a:xfrm>
          <a:prstGeom prst="rect">
            <a:avLst/>
          </a:prstGeom>
          <a:noFill/>
        </p:spPr>
        <p:txBody>
          <a:bodyPr wrap="square" rtlCol="0">
            <a:spAutoFit/>
          </a:bodyPr>
          <a:lstStyle/>
          <a:p>
            <a:r>
              <a:rPr lang="en-US" sz="2000" dirty="0"/>
              <a:t>A Tax-Deferred Annuity (TDA), also known as a 403(b) Supplemental Retirement Account, is an additional, optional retirement account</a:t>
            </a:r>
          </a:p>
          <a:p>
            <a:pPr marL="342900" indent="-342900">
              <a:buFont typeface="Arial" panose="020B0604020202020204" pitchFamily="34" charset="0"/>
              <a:buChar char="•"/>
            </a:pPr>
            <a:r>
              <a:rPr lang="en-US" sz="2000" dirty="0"/>
              <a:t>Voluntary contributions from the employee only (i.e. no employer contributions)</a:t>
            </a:r>
          </a:p>
          <a:p>
            <a:pPr marL="342900" indent="-342900">
              <a:buFont typeface="Arial" panose="020B0604020202020204" pitchFamily="34" charset="0"/>
              <a:buChar char="•"/>
            </a:pPr>
            <a:r>
              <a:rPr lang="en-US" sz="2000" dirty="0"/>
              <a:t>Available to all employees</a:t>
            </a:r>
          </a:p>
          <a:p>
            <a:pPr marL="342900" indent="-342900">
              <a:buFont typeface="Arial" panose="020B0604020202020204" pitchFamily="34" charset="0"/>
              <a:buChar char="•"/>
            </a:pPr>
            <a:r>
              <a:rPr lang="en-US" sz="2000" dirty="0"/>
              <a:t>May enroll or make changes at any time</a:t>
            </a:r>
          </a:p>
          <a:p>
            <a:endParaRPr lang="en-US" sz="2000" dirty="0"/>
          </a:p>
          <a:p>
            <a:r>
              <a:rPr lang="en-US" sz="2000" dirty="0"/>
              <a:t>TDAs may be used…</a:t>
            </a:r>
          </a:p>
          <a:p>
            <a:pPr marL="342900" indent="-342900">
              <a:buFont typeface="Arial" panose="020B0604020202020204" pitchFamily="34" charset="0"/>
              <a:buChar char="•"/>
            </a:pPr>
            <a:r>
              <a:rPr lang="en-US" sz="2000" dirty="0"/>
              <a:t>as retirement income</a:t>
            </a:r>
          </a:p>
          <a:p>
            <a:pPr marL="342900" indent="-342900">
              <a:buFont typeface="Arial" panose="020B0604020202020204" pitchFamily="34" charset="0"/>
              <a:buChar char="•"/>
            </a:pPr>
            <a:r>
              <a:rPr lang="en-US" sz="2000" dirty="0"/>
              <a:t>as a tax-deferred savings plan</a:t>
            </a:r>
          </a:p>
          <a:p>
            <a:pPr marL="342900" indent="-342900">
              <a:buFont typeface="Arial" panose="020B0604020202020204" pitchFamily="34" charset="0"/>
              <a:buChar char="•"/>
            </a:pPr>
            <a:r>
              <a:rPr lang="en-US" sz="2000" dirty="0"/>
              <a:t>to reduce taxable income</a:t>
            </a:r>
          </a:p>
        </p:txBody>
      </p:sp>
      <p:sp>
        <p:nvSpPr>
          <p:cNvPr id="5" name="Rectangle 4">
            <a:extLst>
              <a:ext uri="{FF2B5EF4-FFF2-40B4-BE49-F238E27FC236}">
                <a16:creationId xmlns:a16="http://schemas.microsoft.com/office/drawing/2014/main" id="{479F6FBF-770A-477B-8E56-30B7B1972176}"/>
              </a:ext>
            </a:extLst>
          </p:cNvPr>
          <p:cNvSpPr/>
          <p:nvPr/>
        </p:nvSpPr>
        <p:spPr>
          <a:xfrm>
            <a:off x="566927" y="6223239"/>
            <a:ext cx="8010143" cy="369332"/>
          </a:xfrm>
          <a:prstGeom prst="rect">
            <a:avLst/>
          </a:prstGeom>
        </p:spPr>
        <p:txBody>
          <a:bodyPr wrap="square">
            <a:spAutoFit/>
          </a:bodyPr>
          <a:lstStyle/>
          <a:p>
            <a:pPr algn="ctr"/>
            <a:r>
              <a:rPr lang="en-US" i="1" dirty="0"/>
              <a:t>Review all Retirement benefits on our </a:t>
            </a:r>
            <a:r>
              <a:rPr lang="en-US" i="1" dirty="0">
                <a:hlinkClick r:id="rId3"/>
              </a:rPr>
              <a:t>UA Benefits Retirement webpage</a:t>
            </a:r>
            <a:r>
              <a:rPr lang="en-US" i="1" dirty="0"/>
              <a:t>.</a:t>
            </a:r>
          </a:p>
        </p:txBody>
      </p:sp>
    </p:spTree>
    <p:extLst>
      <p:ext uri="{BB962C8B-B14F-4D97-AF65-F5344CB8AC3E}">
        <p14:creationId xmlns:p14="http://schemas.microsoft.com/office/powerpoint/2010/main" val="4138510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500"/>
                                        <p:tgtEl>
                                          <p:spTgt spid="4">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fade">
                                      <p:cBhvr>
                                        <p:cTn id="16" dur="500"/>
                                        <p:tgtEl>
                                          <p:spTgt spid="4">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animEffect transition="in" filter="fade">
                                      <p:cBhvr>
                                        <p:cTn id="21" dur="500"/>
                                        <p:tgtEl>
                                          <p:spTgt spid="4">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4">
                                            <p:txEl>
                                              <p:pRg st="6" end="6"/>
                                            </p:txEl>
                                          </p:spTgt>
                                        </p:tgtEl>
                                        <p:attrNameLst>
                                          <p:attrName>style.visibility</p:attrName>
                                        </p:attrNameLst>
                                      </p:cBhvr>
                                      <p:to>
                                        <p:strVal val="visible"/>
                                      </p:to>
                                    </p:set>
                                    <p:animEffect transition="in" filter="fade">
                                      <p:cBhvr>
                                        <p:cTn id="26" dur="500"/>
                                        <p:tgtEl>
                                          <p:spTgt spid="4">
                                            <p:txEl>
                                              <p:pRg st="6" end="6"/>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animEffect transition="in" filter="fade">
                                      <p:cBhvr>
                                        <p:cTn id="31" dur="500"/>
                                        <p:tgtEl>
                                          <p:spTgt spid="4">
                                            <p:txEl>
                                              <p:pRg st="7" end="7"/>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4">
                                            <p:txEl>
                                              <p:pRg st="8" end="8"/>
                                            </p:txEl>
                                          </p:spTgt>
                                        </p:tgtEl>
                                        <p:attrNameLst>
                                          <p:attrName>style.visibility</p:attrName>
                                        </p:attrNameLst>
                                      </p:cBhvr>
                                      <p:to>
                                        <p:strVal val="visible"/>
                                      </p:to>
                                    </p:set>
                                    <p:animEffect transition="in" filter="fade">
                                      <p:cBhvr>
                                        <p:cTn id="36"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
          <p:cNvSpPr txBox="1">
            <a:spLocks noGrp="1"/>
          </p:cNvSpPr>
          <p:nvPr>
            <p:ph type="title" idx="4294967295"/>
          </p:nvPr>
        </p:nvSpPr>
        <p:spPr>
          <a:xfrm>
            <a:off x="457202" y="694240"/>
            <a:ext cx="8229599" cy="731837"/>
          </a:xfrm>
          <a:prstGeom prst="rect">
            <a:avLst/>
          </a:prstGeom>
          <a:noFill/>
          <a:ln>
            <a:noFill/>
          </a:ln>
        </p:spPr>
        <p:txBody>
          <a:bodyPr spcFirstLastPara="1" vert="horz" wrap="square" lIns="91425" tIns="45700" rIns="91425" bIns="45700" rtlCol="0" anchor="t" anchorCtr="0">
            <a:noAutofit/>
          </a:bodyPr>
          <a:lstStyle/>
          <a:p>
            <a:pPr algn="ctr">
              <a:lnSpc>
                <a:spcPct val="100000"/>
              </a:lnSpc>
              <a:spcBef>
                <a:spcPts val="0"/>
              </a:spcBef>
              <a:buClr>
                <a:schemeClr val="lt1"/>
              </a:buClr>
              <a:buSzPts val="3600"/>
            </a:pPr>
            <a:r>
              <a:rPr lang="en-US" sz="3600" dirty="0">
                <a:ln w="0"/>
                <a:solidFill>
                  <a:schemeClr val="tx1"/>
                </a:solidFill>
                <a:effectLst>
                  <a:outerShdw blurRad="38100" dist="19050" dir="2700000" algn="tl" rotWithShape="0">
                    <a:schemeClr val="dk1">
                      <a:alpha val="40000"/>
                    </a:schemeClr>
                  </a:outerShdw>
                </a:effectLst>
              </a:rPr>
              <a:t>Retirement – Tax-Deferred Annuity</a:t>
            </a:r>
          </a:p>
        </p:txBody>
      </p:sp>
      <p:sp>
        <p:nvSpPr>
          <p:cNvPr id="98" name="Google Shape;98;p1"/>
          <p:cNvSpPr txBox="1"/>
          <p:nvPr/>
        </p:nvSpPr>
        <p:spPr>
          <a:xfrm>
            <a:off x="2159002" y="2048933"/>
            <a:ext cx="184731" cy="369332"/>
          </a:xfrm>
          <a:prstGeom prst="rect">
            <a:avLst/>
          </a:prstGeom>
          <a:noFill/>
          <a:ln>
            <a:noFill/>
          </a:ln>
        </p:spPr>
        <p:txBody>
          <a:bodyPr spcFirstLastPara="1" wrap="square" lIns="91425" tIns="45700" rIns="91425" bIns="45700" anchor="t" anchorCtr="0">
            <a:spAutoFit/>
          </a:bodyPr>
          <a:lstStyle/>
          <a:p>
            <a:endParaRPr dirty="0">
              <a:solidFill>
                <a:schemeClr val="dk1"/>
              </a:solidFill>
              <a:latin typeface="Calibri"/>
              <a:ea typeface="Calibri"/>
              <a:cs typeface="Calibri"/>
              <a:sym typeface="Calibri"/>
            </a:endParaRPr>
          </a:p>
        </p:txBody>
      </p:sp>
      <p:sp>
        <p:nvSpPr>
          <p:cNvPr id="4" name="TextBox 3">
            <a:extLst>
              <a:ext uri="{FF2B5EF4-FFF2-40B4-BE49-F238E27FC236}">
                <a16:creationId xmlns:a16="http://schemas.microsoft.com/office/drawing/2014/main" id="{C04D65CC-8582-495E-B1E1-2C17C5A56211}"/>
              </a:ext>
            </a:extLst>
          </p:cNvPr>
          <p:cNvSpPr txBox="1"/>
          <p:nvPr/>
        </p:nvSpPr>
        <p:spPr>
          <a:xfrm>
            <a:off x="610359" y="1931832"/>
            <a:ext cx="7923277" cy="3170099"/>
          </a:xfrm>
          <a:prstGeom prst="rect">
            <a:avLst/>
          </a:prstGeom>
          <a:noFill/>
        </p:spPr>
        <p:txBody>
          <a:bodyPr wrap="square" rtlCol="0">
            <a:spAutoFit/>
          </a:bodyPr>
          <a:lstStyle/>
          <a:p>
            <a:r>
              <a:rPr lang="en-US" sz="2000" dirty="0"/>
              <a:t>TDAs follow the calendar year per IRS</a:t>
            </a:r>
          </a:p>
          <a:p>
            <a:pPr marL="342900" indent="-342900">
              <a:buFont typeface="Arial" panose="020B0604020202020204" pitchFamily="34" charset="0"/>
              <a:buChar char="•"/>
            </a:pPr>
            <a:r>
              <a:rPr lang="en-US" sz="2000" dirty="0"/>
              <a:t>Maximum contribution limit for CY23 = $22,500</a:t>
            </a:r>
          </a:p>
          <a:p>
            <a:pPr marL="342900" indent="-342900">
              <a:buFont typeface="Arial" panose="020B0604020202020204" pitchFamily="34" charset="0"/>
              <a:buChar char="•"/>
            </a:pPr>
            <a:r>
              <a:rPr lang="en-US" sz="2000" dirty="0"/>
              <a:t>If over 50, eligible to contribute an additional $7,500 catch up amount for a total of $30,000</a:t>
            </a:r>
          </a:p>
          <a:p>
            <a:endParaRPr lang="en-US" sz="2000" dirty="0"/>
          </a:p>
          <a:p>
            <a:r>
              <a:rPr lang="en-US" sz="2000" dirty="0"/>
              <a:t>UA uses a third party administrator, </a:t>
            </a:r>
            <a:r>
              <a:rPr lang="en-US" sz="2000" dirty="0">
                <a:hlinkClick r:id="rId3"/>
              </a:rPr>
              <a:t>planwithease</a:t>
            </a:r>
            <a:r>
              <a:rPr lang="en-US" sz="2000" dirty="0"/>
              <a:t>, to manage most TDA transactions</a:t>
            </a:r>
          </a:p>
          <a:p>
            <a:pPr marL="342900" indent="-342900">
              <a:buFont typeface="Arial" panose="020B0604020202020204" pitchFamily="34" charset="0"/>
              <a:buChar char="•"/>
            </a:pPr>
            <a:r>
              <a:rPr lang="en-US" sz="2000" dirty="0"/>
              <a:t>Open Monday through Friday, 8:00 am to 6:00 pm CST – (855) 464-6928</a:t>
            </a:r>
          </a:p>
          <a:p>
            <a:pPr marL="342900" indent="-342900">
              <a:buFont typeface="Arial" panose="020B0604020202020204" pitchFamily="34" charset="0"/>
              <a:buChar char="•"/>
            </a:pPr>
            <a:r>
              <a:rPr lang="en-US" sz="2000" dirty="0"/>
              <a:t>Only used for TDAs, not for the UA Pension Plan or ORP</a:t>
            </a:r>
          </a:p>
        </p:txBody>
      </p:sp>
      <p:sp>
        <p:nvSpPr>
          <p:cNvPr id="5" name="Rectangle 4">
            <a:extLst>
              <a:ext uri="{FF2B5EF4-FFF2-40B4-BE49-F238E27FC236}">
                <a16:creationId xmlns:a16="http://schemas.microsoft.com/office/drawing/2014/main" id="{96F89B46-4FF8-4DE5-AB64-6BA46A11D687}"/>
              </a:ext>
            </a:extLst>
          </p:cNvPr>
          <p:cNvSpPr/>
          <p:nvPr/>
        </p:nvSpPr>
        <p:spPr>
          <a:xfrm>
            <a:off x="566927" y="6223239"/>
            <a:ext cx="8010143" cy="369332"/>
          </a:xfrm>
          <a:prstGeom prst="rect">
            <a:avLst/>
          </a:prstGeom>
        </p:spPr>
        <p:txBody>
          <a:bodyPr wrap="square">
            <a:spAutoFit/>
          </a:bodyPr>
          <a:lstStyle/>
          <a:p>
            <a:pPr algn="ctr"/>
            <a:r>
              <a:rPr lang="en-US" i="1" dirty="0"/>
              <a:t>Review all Retirement benefits on our </a:t>
            </a:r>
            <a:r>
              <a:rPr lang="en-US" i="1" dirty="0">
                <a:hlinkClick r:id="rId4"/>
              </a:rPr>
              <a:t>UA Benefits Retirement webpage</a:t>
            </a:r>
            <a:r>
              <a:rPr lang="en-US" i="1" dirty="0"/>
              <a:t>.</a:t>
            </a:r>
          </a:p>
        </p:txBody>
      </p:sp>
    </p:spTree>
    <p:extLst>
      <p:ext uri="{BB962C8B-B14F-4D97-AF65-F5344CB8AC3E}">
        <p14:creationId xmlns:p14="http://schemas.microsoft.com/office/powerpoint/2010/main" val="38268736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5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fade">
                                      <p:cBhvr>
                                        <p:cTn id="18" dur="500"/>
                                        <p:tgtEl>
                                          <p:spTgt spid="4">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animEffect transition="in" filter="fade">
                                      <p:cBhvr>
                                        <p:cTn id="21" dur="500"/>
                                        <p:tgtEl>
                                          <p:spTgt spid="4">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4">
                                            <p:txEl>
                                              <p:pRg st="6" end="6"/>
                                            </p:txEl>
                                          </p:spTgt>
                                        </p:tgtEl>
                                        <p:attrNameLst>
                                          <p:attrName>style.visibility</p:attrName>
                                        </p:attrNameLst>
                                      </p:cBhvr>
                                      <p:to>
                                        <p:strVal val="visible"/>
                                      </p:to>
                                    </p:set>
                                    <p:animEffect transition="in" filter="fade">
                                      <p:cBhvr>
                                        <p:cTn id="24"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
          <p:cNvSpPr txBox="1">
            <a:spLocks noGrp="1"/>
          </p:cNvSpPr>
          <p:nvPr>
            <p:ph type="title" idx="4294967295"/>
          </p:nvPr>
        </p:nvSpPr>
        <p:spPr>
          <a:xfrm>
            <a:off x="457202" y="694240"/>
            <a:ext cx="8229599" cy="731837"/>
          </a:xfrm>
          <a:prstGeom prst="rect">
            <a:avLst/>
          </a:prstGeom>
          <a:noFill/>
          <a:ln>
            <a:noFill/>
          </a:ln>
        </p:spPr>
        <p:txBody>
          <a:bodyPr spcFirstLastPara="1" vert="horz" wrap="square" lIns="91425" tIns="45700" rIns="91425" bIns="45700" rtlCol="0" anchor="t" anchorCtr="0">
            <a:noAutofit/>
          </a:bodyPr>
          <a:lstStyle/>
          <a:p>
            <a:pPr algn="ctr">
              <a:lnSpc>
                <a:spcPct val="100000"/>
              </a:lnSpc>
              <a:spcBef>
                <a:spcPts val="0"/>
              </a:spcBef>
              <a:buClr>
                <a:schemeClr val="lt1"/>
              </a:buClr>
              <a:buSzPts val="3600"/>
            </a:pPr>
            <a:r>
              <a:rPr lang="en-US" sz="3600" dirty="0">
                <a:ln w="0"/>
                <a:solidFill>
                  <a:schemeClr val="tx1"/>
                </a:solidFill>
                <a:effectLst>
                  <a:outerShdw blurRad="38100" dist="19050" dir="2700000" algn="tl" rotWithShape="0">
                    <a:schemeClr val="dk1">
                      <a:alpha val="40000"/>
                    </a:schemeClr>
                  </a:outerShdw>
                </a:effectLst>
              </a:rPr>
              <a:t>Retirement – Social Security &amp; Medicare</a:t>
            </a:r>
          </a:p>
        </p:txBody>
      </p:sp>
      <p:sp>
        <p:nvSpPr>
          <p:cNvPr id="98" name="Google Shape;98;p1"/>
          <p:cNvSpPr txBox="1"/>
          <p:nvPr/>
        </p:nvSpPr>
        <p:spPr>
          <a:xfrm>
            <a:off x="2159002" y="2048933"/>
            <a:ext cx="184731" cy="369332"/>
          </a:xfrm>
          <a:prstGeom prst="rect">
            <a:avLst/>
          </a:prstGeom>
          <a:noFill/>
          <a:ln>
            <a:noFill/>
          </a:ln>
        </p:spPr>
        <p:txBody>
          <a:bodyPr spcFirstLastPara="1" wrap="square" lIns="91425" tIns="45700" rIns="91425" bIns="45700" anchor="t" anchorCtr="0">
            <a:spAutoFit/>
          </a:bodyPr>
          <a:lstStyle/>
          <a:p>
            <a:endParaRPr dirty="0">
              <a:solidFill>
                <a:schemeClr val="dk1"/>
              </a:solidFill>
              <a:latin typeface="Calibri"/>
              <a:ea typeface="Calibri"/>
              <a:cs typeface="Calibri"/>
              <a:sym typeface="Calibri"/>
            </a:endParaRPr>
          </a:p>
        </p:txBody>
      </p:sp>
      <p:sp>
        <p:nvSpPr>
          <p:cNvPr id="4" name="TextBox 3">
            <a:extLst>
              <a:ext uri="{FF2B5EF4-FFF2-40B4-BE49-F238E27FC236}">
                <a16:creationId xmlns:a16="http://schemas.microsoft.com/office/drawing/2014/main" id="{C04D65CC-8582-495E-B1E1-2C17C5A56211}"/>
              </a:ext>
            </a:extLst>
          </p:cNvPr>
          <p:cNvSpPr txBox="1"/>
          <p:nvPr/>
        </p:nvSpPr>
        <p:spPr>
          <a:xfrm>
            <a:off x="763524" y="2048933"/>
            <a:ext cx="7616952" cy="1938992"/>
          </a:xfrm>
          <a:prstGeom prst="rect">
            <a:avLst/>
          </a:prstGeom>
          <a:noFill/>
        </p:spPr>
        <p:txBody>
          <a:bodyPr wrap="square" rtlCol="0">
            <a:spAutoFit/>
          </a:bodyPr>
          <a:lstStyle/>
          <a:p>
            <a:r>
              <a:rPr lang="en-US" sz="2000" dirty="0"/>
              <a:t>UA withdrew from Social Security on January 1</a:t>
            </a:r>
            <a:r>
              <a:rPr lang="en-US" sz="2000" baseline="30000" dirty="0"/>
              <a:t>st</a:t>
            </a:r>
            <a:r>
              <a:rPr lang="en-US" sz="2000" dirty="0"/>
              <a:t>, 1982, which means what you earn while in a retirement-eligible position at UA is </a:t>
            </a:r>
            <a:r>
              <a:rPr lang="en-US" sz="2000" i="1" dirty="0"/>
              <a:t>not</a:t>
            </a:r>
            <a:r>
              <a:rPr lang="en-US" sz="2000" dirty="0"/>
              <a:t> covered by Social Security</a:t>
            </a:r>
          </a:p>
          <a:p>
            <a:pPr marL="342900" indent="-342900">
              <a:buFont typeface="Arial" panose="020B0604020202020204" pitchFamily="34" charset="0"/>
              <a:buChar char="•"/>
            </a:pPr>
            <a:r>
              <a:rPr lang="en-US" sz="2000" dirty="0"/>
              <a:t>PERS, TRS, and ORP are considered full Social Security replacement plans</a:t>
            </a:r>
          </a:p>
          <a:p>
            <a:pPr marL="342900" indent="-342900">
              <a:buFont typeface="Arial" panose="020B0604020202020204" pitchFamily="34" charset="0"/>
              <a:buChar char="•"/>
            </a:pPr>
            <a:r>
              <a:rPr lang="en-US" sz="2000" dirty="0"/>
              <a:t>Earnings </a:t>
            </a:r>
            <a:r>
              <a:rPr lang="en-US" sz="2000" i="1" dirty="0"/>
              <a:t>are</a:t>
            </a:r>
            <a:r>
              <a:rPr lang="en-US" sz="2000" dirty="0"/>
              <a:t> subject to the Medicare portion of SS </a:t>
            </a:r>
          </a:p>
        </p:txBody>
      </p:sp>
      <p:sp>
        <p:nvSpPr>
          <p:cNvPr id="5" name="Rectangle 4">
            <a:extLst>
              <a:ext uri="{FF2B5EF4-FFF2-40B4-BE49-F238E27FC236}">
                <a16:creationId xmlns:a16="http://schemas.microsoft.com/office/drawing/2014/main" id="{E4E3853B-D5A1-4204-9545-9463A73ED55E}"/>
              </a:ext>
            </a:extLst>
          </p:cNvPr>
          <p:cNvSpPr/>
          <p:nvPr/>
        </p:nvSpPr>
        <p:spPr>
          <a:xfrm>
            <a:off x="566927" y="6223239"/>
            <a:ext cx="8010143" cy="369332"/>
          </a:xfrm>
          <a:prstGeom prst="rect">
            <a:avLst/>
          </a:prstGeom>
        </p:spPr>
        <p:txBody>
          <a:bodyPr wrap="square">
            <a:spAutoFit/>
          </a:bodyPr>
          <a:lstStyle/>
          <a:p>
            <a:pPr algn="ctr"/>
            <a:r>
              <a:rPr lang="en-US" i="1" dirty="0"/>
              <a:t>Review all Retirement benefits on our </a:t>
            </a:r>
            <a:r>
              <a:rPr lang="en-US" i="1" dirty="0">
                <a:hlinkClick r:id="rId3"/>
              </a:rPr>
              <a:t>UA Benefits Retirement webpage</a:t>
            </a:r>
            <a:r>
              <a:rPr lang="en-US" i="1" dirty="0"/>
              <a:t>.</a:t>
            </a:r>
          </a:p>
        </p:txBody>
      </p:sp>
    </p:spTree>
    <p:extLst>
      <p:ext uri="{BB962C8B-B14F-4D97-AF65-F5344CB8AC3E}">
        <p14:creationId xmlns:p14="http://schemas.microsoft.com/office/powerpoint/2010/main" val="3098347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
          <p:cNvSpPr txBox="1">
            <a:spLocks noGrp="1"/>
          </p:cNvSpPr>
          <p:nvPr>
            <p:ph type="title" idx="4294967295"/>
          </p:nvPr>
        </p:nvSpPr>
        <p:spPr>
          <a:xfrm>
            <a:off x="1013467" y="2813652"/>
            <a:ext cx="7117069" cy="1230696"/>
          </a:xfrm>
          <a:prstGeom prst="rect">
            <a:avLst/>
          </a:prstGeom>
          <a:noFill/>
          <a:ln>
            <a:noFill/>
          </a:ln>
        </p:spPr>
        <p:txBody>
          <a:bodyPr spcFirstLastPara="1" vert="horz" wrap="square" lIns="91425" tIns="45700" rIns="91425" bIns="45700" rtlCol="0" anchor="t" anchorCtr="0">
            <a:noAutofit/>
          </a:bodyPr>
          <a:lstStyle/>
          <a:p>
            <a:pPr algn="ctr">
              <a:lnSpc>
                <a:spcPct val="100000"/>
              </a:lnSpc>
              <a:spcBef>
                <a:spcPts val="0"/>
              </a:spcBef>
              <a:buClr>
                <a:schemeClr val="lt1"/>
              </a:buClr>
              <a:buSzPts val="3600"/>
            </a:pPr>
            <a:r>
              <a:rPr lang="en-US" sz="7200" dirty="0">
                <a:ln w="0"/>
                <a:solidFill>
                  <a:schemeClr val="tx1"/>
                </a:solidFill>
                <a:effectLst>
                  <a:outerShdw blurRad="38100" dist="19050" dir="2700000" algn="tl" rotWithShape="0">
                    <a:schemeClr val="dk1">
                      <a:alpha val="40000"/>
                    </a:schemeClr>
                  </a:outerShdw>
                </a:effectLst>
              </a:rPr>
              <a:t>Holidays &amp; Leave</a:t>
            </a:r>
            <a:endParaRPr sz="7200" dirty="0">
              <a:ln w="0"/>
              <a:solidFill>
                <a:schemeClr val="tx1"/>
              </a:solidFill>
              <a:effectLst>
                <a:outerShdw blurRad="38100" dist="19050" dir="2700000" algn="tl" rotWithShape="0">
                  <a:schemeClr val="dk1">
                    <a:alpha val="40000"/>
                  </a:schemeClr>
                </a:outerShdw>
              </a:effectLst>
            </a:endParaRPr>
          </a:p>
        </p:txBody>
      </p:sp>
      <p:sp>
        <p:nvSpPr>
          <p:cNvPr id="98" name="Google Shape;98;p1"/>
          <p:cNvSpPr txBox="1"/>
          <p:nvPr/>
        </p:nvSpPr>
        <p:spPr>
          <a:xfrm>
            <a:off x="2159002" y="2048933"/>
            <a:ext cx="184731" cy="369332"/>
          </a:xfrm>
          <a:prstGeom prst="rect">
            <a:avLst/>
          </a:prstGeom>
          <a:noFill/>
          <a:ln>
            <a:noFill/>
          </a:ln>
        </p:spPr>
        <p:txBody>
          <a:bodyPr spcFirstLastPara="1" wrap="square" lIns="91425" tIns="45700" rIns="91425" bIns="45700" anchor="t" anchorCtr="0">
            <a:spAutoFit/>
          </a:bodyPr>
          <a:lstStyle/>
          <a:p>
            <a:endParaRPr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8871450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
          <p:cNvSpPr txBox="1">
            <a:spLocks noGrp="1"/>
          </p:cNvSpPr>
          <p:nvPr>
            <p:ph type="title" idx="4294967295"/>
          </p:nvPr>
        </p:nvSpPr>
        <p:spPr>
          <a:xfrm>
            <a:off x="457202" y="694240"/>
            <a:ext cx="8229599" cy="731837"/>
          </a:xfrm>
          <a:prstGeom prst="rect">
            <a:avLst/>
          </a:prstGeom>
          <a:noFill/>
          <a:ln>
            <a:noFill/>
          </a:ln>
        </p:spPr>
        <p:txBody>
          <a:bodyPr spcFirstLastPara="1" vert="horz" wrap="square" lIns="91425" tIns="45700" rIns="91425" bIns="45700" rtlCol="0" anchor="t" anchorCtr="0">
            <a:noAutofit/>
          </a:bodyPr>
          <a:lstStyle/>
          <a:p>
            <a:pPr algn="ctr">
              <a:lnSpc>
                <a:spcPct val="100000"/>
              </a:lnSpc>
              <a:spcBef>
                <a:spcPts val="0"/>
              </a:spcBef>
              <a:buClr>
                <a:schemeClr val="lt1"/>
              </a:buClr>
              <a:buSzPts val="3600"/>
            </a:pPr>
            <a:r>
              <a:rPr lang="en-US" sz="3600" dirty="0">
                <a:ln w="0"/>
                <a:solidFill>
                  <a:schemeClr val="tx1"/>
                </a:solidFill>
                <a:effectLst>
                  <a:outerShdw blurRad="38100" dist="19050" dir="2700000" algn="tl" rotWithShape="0">
                    <a:schemeClr val="dk1">
                      <a:alpha val="40000"/>
                    </a:schemeClr>
                  </a:outerShdw>
                </a:effectLst>
              </a:rPr>
              <a:t>Holidays &amp; Leave - Overview</a:t>
            </a:r>
          </a:p>
        </p:txBody>
      </p:sp>
      <p:sp>
        <p:nvSpPr>
          <p:cNvPr id="98" name="Google Shape;98;p1"/>
          <p:cNvSpPr txBox="1"/>
          <p:nvPr/>
        </p:nvSpPr>
        <p:spPr>
          <a:xfrm>
            <a:off x="2159002" y="2048933"/>
            <a:ext cx="184731" cy="369332"/>
          </a:xfrm>
          <a:prstGeom prst="rect">
            <a:avLst/>
          </a:prstGeom>
          <a:noFill/>
          <a:ln>
            <a:noFill/>
          </a:ln>
        </p:spPr>
        <p:txBody>
          <a:bodyPr spcFirstLastPara="1" wrap="square" lIns="91425" tIns="45700" rIns="91425" bIns="45700" anchor="t" anchorCtr="0">
            <a:spAutoFit/>
          </a:bodyPr>
          <a:lstStyle/>
          <a:p>
            <a:endParaRPr dirty="0">
              <a:solidFill>
                <a:schemeClr val="dk1"/>
              </a:solidFill>
              <a:latin typeface="Calibri"/>
              <a:ea typeface="Calibri"/>
              <a:cs typeface="Calibri"/>
              <a:sym typeface="Calibri"/>
            </a:endParaRPr>
          </a:p>
        </p:txBody>
      </p:sp>
      <p:sp>
        <p:nvSpPr>
          <p:cNvPr id="4" name="TextBox 3">
            <a:extLst>
              <a:ext uri="{FF2B5EF4-FFF2-40B4-BE49-F238E27FC236}">
                <a16:creationId xmlns:a16="http://schemas.microsoft.com/office/drawing/2014/main" id="{C04D65CC-8582-495E-B1E1-2C17C5A56211}"/>
              </a:ext>
            </a:extLst>
          </p:cNvPr>
          <p:cNvSpPr txBox="1"/>
          <p:nvPr/>
        </p:nvSpPr>
        <p:spPr>
          <a:xfrm>
            <a:off x="1963674" y="2048933"/>
            <a:ext cx="5216652" cy="2862322"/>
          </a:xfrm>
          <a:prstGeom prst="rect">
            <a:avLst/>
          </a:prstGeom>
          <a:noFill/>
        </p:spPr>
        <p:txBody>
          <a:bodyPr wrap="square" rtlCol="0">
            <a:spAutoFit/>
          </a:bodyPr>
          <a:lstStyle/>
          <a:p>
            <a:pPr marL="342900" indent="-342900">
              <a:buFont typeface="Arial" panose="020B0604020202020204" pitchFamily="34" charset="0"/>
              <a:buChar char="•"/>
            </a:pPr>
            <a:r>
              <a:rPr lang="en-US" sz="2000" dirty="0"/>
              <a:t>Holidays – UA-observed &amp; personal</a:t>
            </a:r>
          </a:p>
          <a:p>
            <a:pPr marL="342900" indent="-342900">
              <a:buFont typeface="Arial" panose="020B0604020202020204" pitchFamily="34" charset="0"/>
              <a:buChar char="•"/>
            </a:pPr>
            <a:r>
              <a:rPr lang="en-US" sz="2000" dirty="0"/>
              <a:t>Annual leave</a:t>
            </a:r>
          </a:p>
          <a:p>
            <a:pPr marL="342900" indent="-342900">
              <a:buFont typeface="Arial" panose="020B0604020202020204" pitchFamily="34" charset="0"/>
              <a:buChar char="•"/>
            </a:pPr>
            <a:r>
              <a:rPr lang="en-US" sz="2000" dirty="0"/>
              <a:t>Faculty time off (FTO)</a:t>
            </a:r>
          </a:p>
          <a:p>
            <a:pPr marL="342900" indent="-342900">
              <a:buFont typeface="Arial" panose="020B0604020202020204" pitchFamily="34" charset="0"/>
              <a:buChar char="•"/>
            </a:pPr>
            <a:r>
              <a:rPr lang="en-US" sz="2000" dirty="0"/>
              <a:t>Sick leave</a:t>
            </a:r>
          </a:p>
          <a:p>
            <a:pPr marL="342900" indent="-342900">
              <a:buFont typeface="Arial" panose="020B0604020202020204" pitchFamily="34" charset="0"/>
              <a:buChar char="•"/>
            </a:pPr>
            <a:r>
              <a:rPr lang="en-US" sz="2000" dirty="0"/>
              <a:t>Leave without pay (LWOP)</a:t>
            </a:r>
          </a:p>
          <a:p>
            <a:pPr marL="342900" indent="-342900">
              <a:buFont typeface="Arial" panose="020B0604020202020204" pitchFamily="34" charset="0"/>
              <a:buChar char="•"/>
            </a:pPr>
            <a:r>
              <a:rPr lang="en-US" sz="2000" dirty="0"/>
              <a:t>Family Medical Leave (FML)</a:t>
            </a:r>
          </a:p>
          <a:p>
            <a:pPr marL="342900" indent="-342900">
              <a:buFont typeface="Arial" panose="020B0604020202020204" pitchFamily="34" charset="0"/>
              <a:buChar char="•"/>
            </a:pPr>
            <a:r>
              <a:rPr lang="en-US" sz="2000" dirty="0"/>
              <a:t>Short-Term Disability (STD)</a:t>
            </a:r>
          </a:p>
          <a:p>
            <a:pPr marL="342900" indent="-342900">
              <a:buFont typeface="Arial" panose="020B0604020202020204" pitchFamily="34" charset="0"/>
              <a:buChar char="•"/>
            </a:pPr>
            <a:r>
              <a:rPr lang="en-US" sz="2000" dirty="0"/>
              <a:t>Long-Term Disability (LTD)</a:t>
            </a:r>
          </a:p>
          <a:p>
            <a:pPr marL="342900" indent="-342900">
              <a:buFont typeface="Arial" panose="020B0604020202020204" pitchFamily="34" charset="0"/>
              <a:buChar char="•"/>
            </a:pPr>
            <a:r>
              <a:rPr lang="en-US" sz="2000" dirty="0"/>
              <a:t>Additional leave benefits</a:t>
            </a:r>
          </a:p>
        </p:txBody>
      </p:sp>
      <p:sp>
        <p:nvSpPr>
          <p:cNvPr id="5" name="Rectangle 4">
            <a:extLst>
              <a:ext uri="{FF2B5EF4-FFF2-40B4-BE49-F238E27FC236}">
                <a16:creationId xmlns:a16="http://schemas.microsoft.com/office/drawing/2014/main" id="{51E29D1F-CA7D-4336-9F16-36726C6E4044}"/>
              </a:ext>
            </a:extLst>
          </p:cNvPr>
          <p:cNvSpPr/>
          <p:nvPr/>
        </p:nvSpPr>
        <p:spPr>
          <a:xfrm>
            <a:off x="566927" y="6223239"/>
            <a:ext cx="8010143" cy="338554"/>
          </a:xfrm>
          <a:prstGeom prst="rect">
            <a:avLst/>
          </a:prstGeom>
        </p:spPr>
        <p:txBody>
          <a:bodyPr wrap="square">
            <a:spAutoFit/>
          </a:bodyPr>
          <a:lstStyle/>
          <a:p>
            <a:pPr algn="ctr"/>
            <a:r>
              <a:rPr lang="en-US" sz="1600" i="1" dirty="0"/>
              <a:t>Review all Holidays &amp; Leave benefits on our </a:t>
            </a:r>
            <a:r>
              <a:rPr lang="en-US" sz="1600" i="1" dirty="0">
                <a:hlinkClick r:id="rId3"/>
              </a:rPr>
              <a:t>UA Benefits Holidays &amp; Leave webpage</a:t>
            </a:r>
            <a:r>
              <a:rPr lang="en-US" sz="1600" i="1" dirty="0"/>
              <a:t>.</a:t>
            </a:r>
          </a:p>
        </p:txBody>
      </p:sp>
    </p:spTree>
    <p:extLst>
      <p:ext uri="{BB962C8B-B14F-4D97-AF65-F5344CB8AC3E}">
        <p14:creationId xmlns:p14="http://schemas.microsoft.com/office/powerpoint/2010/main" val="27163584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
          <p:cNvSpPr txBox="1">
            <a:spLocks noGrp="1"/>
          </p:cNvSpPr>
          <p:nvPr>
            <p:ph type="title" idx="4294967295"/>
          </p:nvPr>
        </p:nvSpPr>
        <p:spPr>
          <a:xfrm>
            <a:off x="1013467" y="761548"/>
            <a:ext cx="7117069" cy="731837"/>
          </a:xfrm>
          <a:prstGeom prst="rect">
            <a:avLst/>
          </a:prstGeom>
          <a:noFill/>
          <a:ln>
            <a:noFill/>
          </a:ln>
        </p:spPr>
        <p:txBody>
          <a:bodyPr spcFirstLastPara="1" vert="horz" wrap="square" lIns="91425" tIns="45700" rIns="91425" bIns="45700" rtlCol="0" anchor="t" anchorCtr="0">
            <a:noAutofit/>
          </a:bodyPr>
          <a:lstStyle/>
          <a:p>
            <a:pPr algn="ctr">
              <a:lnSpc>
                <a:spcPct val="100000"/>
              </a:lnSpc>
              <a:spcBef>
                <a:spcPts val="0"/>
              </a:spcBef>
              <a:buClr>
                <a:schemeClr val="lt1"/>
              </a:buClr>
              <a:buSzPts val="3600"/>
            </a:pPr>
            <a:r>
              <a:rPr lang="en-US" dirty="0">
                <a:ln w="0"/>
                <a:solidFill>
                  <a:schemeClr val="tx1"/>
                </a:solidFill>
                <a:effectLst>
                  <a:outerShdw blurRad="38100" dist="19050" dir="2700000" algn="tl" rotWithShape="0">
                    <a:schemeClr val="dk1">
                      <a:alpha val="40000"/>
                    </a:schemeClr>
                  </a:outerShdw>
                </a:effectLst>
              </a:rPr>
              <a:t>About UA HR – Contact Us</a:t>
            </a:r>
            <a:endParaRPr sz="3600" dirty="0">
              <a:ln w="0"/>
              <a:solidFill>
                <a:schemeClr val="tx1"/>
              </a:solidFill>
              <a:effectLst>
                <a:outerShdw blurRad="38100" dist="19050" dir="2700000" algn="tl" rotWithShape="0">
                  <a:schemeClr val="dk1">
                    <a:alpha val="40000"/>
                  </a:schemeClr>
                </a:outerShdw>
              </a:effectLst>
            </a:endParaRPr>
          </a:p>
        </p:txBody>
      </p:sp>
      <p:sp>
        <p:nvSpPr>
          <p:cNvPr id="98" name="Google Shape;98;p1"/>
          <p:cNvSpPr txBox="1"/>
          <p:nvPr/>
        </p:nvSpPr>
        <p:spPr>
          <a:xfrm>
            <a:off x="2159002" y="2048933"/>
            <a:ext cx="184731" cy="369332"/>
          </a:xfrm>
          <a:prstGeom prst="rect">
            <a:avLst/>
          </a:prstGeom>
          <a:noFill/>
          <a:ln>
            <a:noFill/>
          </a:ln>
        </p:spPr>
        <p:txBody>
          <a:bodyPr spcFirstLastPara="1" wrap="square" lIns="91425" tIns="45700" rIns="91425" bIns="45700" anchor="t" anchorCtr="0">
            <a:spAutoFit/>
          </a:bodyPr>
          <a:lstStyle/>
          <a:p>
            <a:endParaRPr dirty="0">
              <a:solidFill>
                <a:schemeClr val="dk1"/>
              </a:solidFill>
              <a:latin typeface="Calibri"/>
              <a:ea typeface="Calibri"/>
              <a:cs typeface="Calibri"/>
              <a:sym typeface="Calibri"/>
            </a:endParaRPr>
          </a:p>
        </p:txBody>
      </p:sp>
      <p:sp>
        <p:nvSpPr>
          <p:cNvPr id="3" name="TextBox 2">
            <a:extLst>
              <a:ext uri="{FF2B5EF4-FFF2-40B4-BE49-F238E27FC236}">
                <a16:creationId xmlns:a16="http://schemas.microsoft.com/office/drawing/2014/main" id="{730B6F2B-4A97-48D0-BD21-4B216972C8E5}"/>
              </a:ext>
            </a:extLst>
          </p:cNvPr>
          <p:cNvSpPr txBox="1"/>
          <p:nvPr/>
        </p:nvSpPr>
        <p:spPr>
          <a:xfrm>
            <a:off x="956557" y="2048933"/>
            <a:ext cx="7230884" cy="2554545"/>
          </a:xfrm>
          <a:prstGeom prst="rect">
            <a:avLst/>
          </a:prstGeom>
          <a:noFill/>
        </p:spPr>
        <p:txBody>
          <a:bodyPr wrap="square" rtlCol="0">
            <a:spAutoFit/>
          </a:bodyPr>
          <a:lstStyle/>
          <a:p>
            <a:pPr marL="457200" indent="-457200">
              <a:buFont typeface="Arial" panose="020B0604020202020204" pitchFamily="34" charset="0"/>
              <a:buChar char="•"/>
            </a:pPr>
            <a:r>
              <a:rPr lang="en-US" sz="2000" dirty="0"/>
              <a:t>Using our ESM Ticket Management System - </a:t>
            </a:r>
            <a:r>
              <a:rPr lang="en-US" sz="2000" dirty="0">
                <a:hlinkClick r:id="rId3"/>
              </a:rPr>
              <a:t>submit a request for assistance online</a:t>
            </a:r>
            <a:r>
              <a:rPr lang="en-US" sz="2000" dirty="0"/>
              <a:t> or </a:t>
            </a:r>
            <a:r>
              <a:rPr lang="en-US" sz="2000" dirty="0">
                <a:hlinkClick r:id="rId4"/>
              </a:rPr>
              <a:t>visit UA’s Human Resources webpage</a:t>
            </a:r>
            <a:endParaRPr lang="en-US" sz="2000" dirty="0"/>
          </a:p>
          <a:p>
            <a:pPr marL="457200" indent="-457200">
              <a:buFont typeface="Arial" panose="020B0604020202020204" pitchFamily="34" charset="0"/>
              <a:buChar char="•"/>
            </a:pPr>
            <a:r>
              <a:rPr lang="en-US" sz="2000" dirty="0"/>
              <a:t>Email us at </a:t>
            </a:r>
            <a:r>
              <a:rPr lang="en-US" sz="2000" dirty="0">
                <a:hlinkClick r:id="rId5"/>
              </a:rPr>
              <a:t>ua-hr@alaska.edu</a:t>
            </a:r>
            <a:endParaRPr lang="en-US" sz="2000" dirty="0"/>
          </a:p>
          <a:p>
            <a:pPr marL="914400" lvl="1" indent="-457200">
              <a:buFont typeface="Arial" panose="020B0604020202020204" pitchFamily="34" charset="0"/>
              <a:buChar char="•"/>
            </a:pPr>
            <a:r>
              <a:rPr lang="en-US" sz="2000" dirty="0"/>
              <a:t>To email a specific HR team, visit our </a:t>
            </a:r>
            <a:r>
              <a:rPr lang="en-US" sz="2000" dirty="0">
                <a:hlinkClick r:id="rId6"/>
              </a:rPr>
              <a:t>Contact HR page</a:t>
            </a:r>
            <a:endParaRPr lang="en-US" sz="2000" dirty="0"/>
          </a:p>
          <a:p>
            <a:pPr marL="457200" indent="-457200">
              <a:buFont typeface="Arial" panose="020B0604020202020204" pitchFamily="34" charset="0"/>
              <a:buChar char="•"/>
            </a:pPr>
            <a:r>
              <a:rPr lang="en-US" sz="2000" dirty="0"/>
              <a:t>Call us at (907) 450-8200</a:t>
            </a:r>
          </a:p>
          <a:p>
            <a:pPr marL="457200" indent="-457200">
              <a:buFont typeface="Arial" panose="020B0604020202020204" pitchFamily="34" charset="0"/>
              <a:buChar char="•"/>
            </a:pPr>
            <a:r>
              <a:rPr lang="en-US" sz="2000" dirty="0"/>
              <a:t>Fax us at (907) 450-8201</a:t>
            </a:r>
          </a:p>
          <a:p>
            <a:pPr marL="457200" indent="-457200">
              <a:buFont typeface="Arial" panose="020B0604020202020204" pitchFamily="34" charset="0"/>
              <a:buChar char="•"/>
            </a:pPr>
            <a:r>
              <a:rPr lang="en-US" sz="2000" dirty="0"/>
              <a:t>Looking for self-service? Try our </a:t>
            </a:r>
            <a:r>
              <a:rPr lang="en-US" sz="2000" dirty="0">
                <a:hlinkClick r:id="rId7"/>
              </a:rPr>
              <a:t>online Knowledge Base</a:t>
            </a:r>
            <a:r>
              <a:rPr lang="en-US" sz="2000" dirty="0"/>
              <a:t> </a:t>
            </a:r>
          </a:p>
        </p:txBody>
      </p:sp>
    </p:spTree>
    <p:extLst>
      <p:ext uri="{BB962C8B-B14F-4D97-AF65-F5344CB8AC3E}">
        <p14:creationId xmlns:p14="http://schemas.microsoft.com/office/powerpoint/2010/main" val="1083728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
          <p:cNvSpPr txBox="1">
            <a:spLocks noGrp="1"/>
          </p:cNvSpPr>
          <p:nvPr>
            <p:ph type="title" idx="4294967295"/>
          </p:nvPr>
        </p:nvSpPr>
        <p:spPr>
          <a:xfrm>
            <a:off x="457202" y="694240"/>
            <a:ext cx="8229599" cy="731837"/>
          </a:xfrm>
          <a:prstGeom prst="rect">
            <a:avLst/>
          </a:prstGeom>
          <a:noFill/>
          <a:ln>
            <a:noFill/>
          </a:ln>
        </p:spPr>
        <p:txBody>
          <a:bodyPr spcFirstLastPara="1" vert="horz" wrap="square" lIns="91425" tIns="45700" rIns="91425" bIns="45700" rtlCol="0" anchor="t" anchorCtr="0">
            <a:noAutofit/>
          </a:bodyPr>
          <a:lstStyle/>
          <a:p>
            <a:pPr algn="ctr">
              <a:lnSpc>
                <a:spcPct val="100000"/>
              </a:lnSpc>
              <a:spcBef>
                <a:spcPts val="0"/>
              </a:spcBef>
              <a:buClr>
                <a:schemeClr val="lt1"/>
              </a:buClr>
              <a:buSzPts val="3600"/>
            </a:pPr>
            <a:r>
              <a:rPr lang="en-US" sz="3600" dirty="0">
                <a:ln w="0"/>
                <a:solidFill>
                  <a:schemeClr val="tx1"/>
                </a:solidFill>
                <a:effectLst>
                  <a:outerShdw blurRad="38100" dist="19050" dir="2700000" algn="tl" rotWithShape="0">
                    <a:schemeClr val="dk1">
                      <a:alpha val="40000"/>
                    </a:schemeClr>
                  </a:outerShdw>
                </a:effectLst>
              </a:rPr>
              <a:t>Holidays &amp; Leave – Holidays</a:t>
            </a:r>
          </a:p>
        </p:txBody>
      </p:sp>
      <p:sp>
        <p:nvSpPr>
          <p:cNvPr id="98" name="Google Shape;98;p1"/>
          <p:cNvSpPr txBox="1"/>
          <p:nvPr/>
        </p:nvSpPr>
        <p:spPr>
          <a:xfrm>
            <a:off x="2159002" y="2048933"/>
            <a:ext cx="184731" cy="369332"/>
          </a:xfrm>
          <a:prstGeom prst="rect">
            <a:avLst/>
          </a:prstGeom>
          <a:noFill/>
          <a:ln>
            <a:noFill/>
          </a:ln>
        </p:spPr>
        <p:txBody>
          <a:bodyPr spcFirstLastPara="1" wrap="square" lIns="91425" tIns="45700" rIns="91425" bIns="45700" anchor="t" anchorCtr="0">
            <a:spAutoFit/>
          </a:bodyPr>
          <a:lstStyle/>
          <a:p>
            <a:endParaRPr dirty="0">
              <a:solidFill>
                <a:schemeClr val="dk1"/>
              </a:solidFill>
              <a:latin typeface="Calibri"/>
              <a:ea typeface="Calibri"/>
              <a:cs typeface="Calibri"/>
              <a:sym typeface="Calibri"/>
            </a:endParaRPr>
          </a:p>
        </p:txBody>
      </p:sp>
      <p:sp>
        <p:nvSpPr>
          <p:cNvPr id="4" name="TextBox 3">
            <a:extLst>
              <a:ext uri="{FF2B5EF4-FFF2-40B4-BE49-F238E27FC236}">
                <a16:creationId xmlns:a16="http://schemas.microsoft.com/office/drawing/2014/main" id="{C04D65CC-8582-495E-B1E1-2C17C5A56211}"/>
              </a:ext>
            </a:extLst>
          </p:cNvPr>
          <p:cNvSpPr txBox="1"/>
          <p:nvPr/>
        </p:nvSpPr>
        <p:spPr>
          <a:xfrm>
            <a:off x="697228" y="1747166"/>
            <a:ext cx="7749540" cy="2862322"/>
          </a:xfrm>
          <a:prstGeom prst="rect">
            <a:avLst/>
          </a:prstGeom>
          <a:noFill/>
        </p:spPr>
        <p:txBody>
          <a:bodyPr wrap="square" rtlCol="0">
            <a:spAutoFit/>
          </a:bodyPr>
          <a:lstStyle/>
          <a:p>
            <a:pPr marL="342900" indent="-342900">
              <a:buFont typeface="Arial" panose="020B0604020202020204" pitchFamily="34" charset="0"/>
              <a:buChar char="•"/>
            </a:pPr>
            <a:r>
              <a:rPr lang="en-US" sz="2000" dirty="0"/>
              <a:t>12 observed holidays per year</a:t>
            </a:r>
          </a:p>
          <a:p>
            <a:pPr marL="342900" indent="-342900">
              <a:buFont typeface="Arial" panose="020B0604020202020204" pitchFamily="34" charset="0"/>
              <a:buChar char="•"/>
            </a:pPr>
            <a:r>
              <a:rPr lang="en-US" sz="2000" dirty="0"/>
              <a:t>Hard closure between Christmas &amp; New Year’s</a:t>
            </a:r>
          </a:p>
          <a:p>
            <a:pPr marL="800100" lvl="1" indent="-342900">
              <a:buFont typeface="Arial" panose="020B0604020202020204" pitchFamily="34" charset="0"/>
              <a:buChar char="•"/>
            </a:pPr>
            <a:r>
              <a:rPr lang="en-US" sz="2000" dirty="0"/>
              <a:t>Employees will need to use annual leave, FTO, their personal holiday, and/or leave without pay (LWOP) during those 3 days</a:t>
            </a:r>
          </a:p>
          <a:p>
            <a:pPr marL="342900" indent="-342900">
              <a:buFont typeface="Arial" panose="020B0604020202020204" pitchFamily="34" charset="0"/>
              <a:buChar char="•"/>
            </a:pPr>
            <a:r>
              <a:rPr lang="en-US" sz="2000" dirty="0"/>
              <a:t>Personal holiday – after 6 month probation, each benefit-eligible, non-represented employee can take a personal holiday</a:t>
            </a:r>
          </a:p>
          <a:p>
            <a:pPr marL="800100" lvl="1" indent="-342900">
              <a:buFont typeface="Arial" panose="020B0604020202020204" pitchFamily="34" charset="0"/>
              <a:buChar char="•"/>
            </a:pPr>
            <a:r>
              <a:rPr lang="en-US" sz="2000" dirty="0"/>
              <a:t>Must be approved by immediate supervisor</a:t>
            </a:r>
          </a:p>
          <a:p>
            <a:pPr marL="800100" lvl="1" indent="-342900">
              <a:buFont typeface="Arial" panose="020B0604020202020204" pitchFamily="34" charset="0"/>
              <a:buChar char="•"/>
            </a:pPr>
            <a:r>
              <a:rPr lang="en-US" sz="2000" dirty="0"/>
              <a:t>Cannot be used during the pay period that includes July 1</a:t>
            </a:r>
            <a:r>
              <a:rPr lang="en-US" sz="2000" baseline="30000" dirty="0"/>
              <a:t>st</a:t>
            </a:r>
            <a:endParaRPr lang="en-US" sz="2000" dirty="0"/>
          </a:p>
        </p:txBody>
      </p:sp>
      <p:sp>
        <p:nvSpPr>
          <p:cNvPr id="5" name="Rectangle 4">
            <a:extLst>
              <a:ext uri="{FF2B5EF4-FFF2-40B4-BE49-F238E27FC236}">
                <a16:creationId xmlns:a16="http://schemas.microsoft.com/office/drawing/2014/main" id="{D217C3A5-8C48-400A-84D2-D53345CF30B9}"/>
              </a:ext>
            </a:extLst>
          </p:cNvPr>
          <p:cNvSpPr/>
          <p:nvPr/>
        </p:nvSpPr>
        <p:spPr>
          <a:xfrm>
            <a:off x="566927" y="6223239"/>
            <a:ext cx="8010143" cy="338554"/>
          </a:xfrm>
          <a:prstGeom prst="rect">
            <a:avLst/>
          </a:prstGeom>
        </p:spPr>
        <p:txBody>
          <a:bodyPr wrap="square">
            <a:spAutoFit/>
          </a:bodyPr>
          <a:lstStyle/>
          <a:p>
            <a:pPr algn="ctr"/>
            <a:r>
              <a:rPr lang="en-US" sz="1600" i="1" dirty="0"/>
              <a:t>Review all Holidays &amp; Leave benefits on our </a:t>
            </a:r>
            <a:r>
              <a:rPr lang="en-US" sz="1600" i="1" dirty="0">
                <a:hlinkClick r:id="rId3"/>
              </a:rPr>
              <a:t>UA Benefits Holidays &amp; Leave webpage</a:t>
            </a:r>
            <a:r>
              <a:rPr lang="en-US" sz="1600" i="1" dirty="0"/>
              <a:t>.</a:t>
            </a:r>
          </a:p>
        </p:txBody>
      </p:sp>
    </p:spTree>
    <p:extLst>
      <p:ext uri="{BB962C8B-B14F-4D97-AF65-F5344CB8AC3E}">
        <p14:creationId xmlns:p14="http://schemas.microsoft.com/office/powerpoint/2010/main" val="875708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fade">
                                      <p:cBhvr>
                                        <p:cTn id="15" dur="500"/>
                                        <p:tgtEl>
                                          <p:spTgt spid="4">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4">
                                            <p:txEl>
                                              <p:pRg st="3" end="3"/>
                                            </p:txEl>
                                          </p:spTgt>
                                        </p:tgtEl>
                                        <p:attrNameLst>
                                          <p:attrName>style.visibility</p:attrName>
                                        </p:attrNameLst>
                                      </p:cBhvr>
                                      <p:to>
                                        <p:strVal val="visible"/>
                                      </p:to>
                                    </p:set>
                                    <p:animEffect transition="in" filter="fade">
                                      <p:cBhvr>
                                        <p:cTn id="20" dur="500"/>
                                        <p:tgtEl>
                                          <p:spTgt spid="4">
                                            <p:txEl>
                                              <p:pRg st="3" end="3"/>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fade">
                                      <p:cBhvr>
                                        <p:cTn id="23" dur="500"/>
                                        <p:tgtEl>
                                          <p:spTgt spid="4">
                                            <p:txEl>
                                              <p:pRg st="4" end="4"/>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4">
                                            <p:txEl>
                                              <p:pRg st="5" end="5"/>
                                            </p:txEl>
                                          </p:spTgt>
                                        </p:tgtEl>
                                        <p:attrNameLst>
                                          <p:attrName>style.visibility</p:attrName>
                                        </p:attrNameLst>
                                      </p:cBhvr>
                                      <p:to>
                                        <p:strVal val="visible"/>
                                      </p:to>
                                    </p:set>
                                    <p:animEffect transition="in" filter="fade">
                                      <p:cBhvr>
                                        <p:cTn id="26"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
          <p:cNvSpPr txBox="1">
            <a:spLocks noGrp="1"/>
          </p:cNvSpPr>
          <p:nvPr>
            <p:ph type="title" idx="4294967295"/>
          </p:nvPr>
        </p:nvSpPr>
        <p:spPr>
          <a:xfrm>
            <a:off x="457202" y="694240"/>
            <a:ext cx="8229599" cy="731837"/>
          </a:xfrm>
          <a:prstGeom prst="rect">
            <a:avLst/>
          </a:prstGeom>
          <a:noFill/>
          <a:ln>
            <a:noFill/>
          </a:ln>
        </p:spPr>
        <p:txBody>
          <a:bodyPr spcFirstLastPara="1" vert="horz" wrap="square" lIns="91425" tIns="45700" rIns="91425" bIns="45700" rtlCol="0" anchor="t" anchorCtr="0">
            <a:noAutofit/>
          </a:bodyPr>
          <a:lstStyle/>
          <a:p>
            <a:pPr algn="ctr">
              <a:lnSpc>
                <a:spcPct val="100000"/>
              </a:lnSpc>
              <a:spcBef>
                <a:spcPts val="0"/>
              </a:spcBef>
              <a:buClr>
                <a:schemeClr val="lt1"/>
              </a:buClr>
              <a:buSzPts val="3600"/>
            </a:pPr>
            <a:r>
              <a:rPr lang="en-US" sz="3600" dirty="0">
                <a:ln w="0"/>
                <a:solidFill>
                  <a:schemeClr val="tx1"/>
                </a:solidFill>
                <a:effectLst>
                  <a:outerShdw blurRad="38100" dist="19050" dir="2700000" algn="tl" rotWithShape="0">
                    <a:schemeClr val="dk1">
                      <a:alpha val="40000"/>
                    </a:schemeClr>
                  </a:outerShdw>
                </a:effectLst>
              </a:rPr>
              <a:t>Holidays &amp; Leave – Annual Leave</a:t>
            </a:r>
          </a:p>
        </p:txBody>
      </p:sp>
      <p:sp>
        <p:nvSpPr>
          <p:cNvPr id="98" name="Google Shape;98;p1"/>
          <p:cNvSpPr txBox="1"/>
          <p:nvPr/>
        </p:nvSpPr>
        <p:spPr>
          <a:xfrm>
            <a:off x="2159002" y="2048933"/>
            <a:ext cx="184731" cy="369332"/>
          </a:xfrm>
          <a:prstGeom prst="rect">
            <a:avLst/>
          </a:prstGeom>
          <a:noFill/>
          <a:ln>
            <a:noFill/>
          </a:ln>
        </p:spPr>
        <p:txBody>
          <a:bodyPr spcFirstLastPara="1" wrap="square" lIns="91425" tIns="45700" rIns="91425" bIns="45700" anchor="t" anchorCtr="0">
            <a:spAutoFit/>
          </a:bodyPr>
          <a:lstStyle/>
          <a:p>
            <a:endParaRPr dirty="0">
              <a:solidFill>
                <a:schemeClr val="dk1"/>
              </a:solidFill>
              <a:latin typeface="Calibri"/>
              <a:ea typeface="Calibri"/>
              <a:cs typeface="Calibri"/>
              <a:sym typeface="Calibri"/>
            </a:endParaRPr>
          </a:p>
        </p:txBody>
      </p:sp>
      <p:sp>
        <p:nvSpPr>
          <p:cNvPr id="4" name="TextBox 3">
            <a:extLst>
              <a:ext uri="{FF2B5EF4-FFF2-40B4-BE49-F238E27FC236}">
                <a16:creationId xmlns:a16="http://schemas.microsoft.com/office/drawing/2014/main" id="{C04D65CC-8582-495E-B1E1-2C17C5A56211}"/>
              </a:ext>
            </a:extLst>
          </p:cNvPr>
          <p:cNvSpPr txBox="1"/>
          <p:nvPr/>
        </p:nvSpPr>
        <p:spPr>
          <a:xfrm>
            <a:off x="802384" y="1747166"/>
            <a:ext cx="7539228" cy="3170099"/>
          </a:xfrm>
          <a:prstGeom prst="rect">
            <a:avLst/>
          </a:prstGeom>
          <a:noFill/>
        </p:spPr>
        <p:txBody>
          <a:bodyPr wrap="square" rtlCol="0">
            <a:spAutoFit/>
          </a:bodyPr>
          <a:lstStyle/>
          <a:p>
            <a:pPr marL="342900" indent="-342900">
              <a:buFont typeface="Arial" panose="020B0604020202020204" pitchFamily="34" charset="0"/>
              <a:buChar char="•"/>
            </a:pPr>
            <a:r>
              <a:rPr lang="en-US" sz="2000" dirty="0"/>
              <a:t>Accrued on a bi-weekly basis at different rates based on an employee’s number of years employed by UA</a:t>
            </a:r>
          </a:p>
          <a:p>
            <a:pPr marL="342900" indent="-342900">
              <a:buFont typeface="Arial" panose="020B0604020202020204" pitchFamily="34" charset="0"/>
              <a:buChar char="•"/>
            </a:pPr>
            <a:r>
              <a:rPr lang="en-US" sz="2000" dirty="0"/>
              <a:t>Must be approved by your immediate supervisor</a:t>
            </a:r>
          </a:p>
          <a:p>
            <a:pPr marL="342900" indent="-342900">
              <a:buFont typeface="Arial" panose="020B0604020202020204" pitchFamily="34" charset="0"/>
              <a:buChar char="•"/>
            </a:pPr>
            <a:r>
              <a:rPr lang="en-US" sz="2000" dirty="0"/>
              <a:t>Maximum accrual limit of 240 hours per fiscal year</a:t>
            </a:r>
          </a:p>
          <a:p>
            <a:pPr marL="800100" lvl="1" indent="-342900">
              <a:buFont typeface="Arial" panose="020B0604020202020204" pitchFamily="34" charset="0"/>
              <a:buChar char="•"/>
            </a:pPr>
            <a:r>
              <a:rPr lang="en-US" sz="2000" dirty="0"/>
              <a:t>Any unused leave in excess of 240 hours will be forfeited at the end of the pay period in which June 30</a:t>
            </a:r>
            <a:r>
              <a:rPr lang="en-US" sz="2000" baseline="30000" dirty="0"/>
              <a:t>th</a:t>
            </a:r>
            <a:r>
              <a:rPr lang="en-US" sz="2000" dirty="0"/>
              <a:t> falls</a:t>
            </a:r>
          </a:p>
          <a:p>
            <a:pPr marL="342900" indent="-342900">
              <a:buFont typeface="Arial" panose="020B0604020202020204" pitchFamily="34" charset="0"/>
              <a:buChar char="•"/>
            </a:pPr>
            <a:r>
              <a:rPr lang="en-US" sz="2000" dirty="0"/>
              <a:t>Annual Leave Cash-In – eligible employees can cash in up to 40 hours of leave once per fiscal year</a:t>
            </a:r>
          </a:p>
          <a:p>
            <a:pPr marL="800100" lvl="1" indent="-342900">
              <a:buFont typeface="Arial" panose="020B0604020202020204" pitchFamily="34" charset="0"/>
              <a:buChar char="•"/>
            </a:pPr>
            <a:r>
              <a:rPr lang="en-US" sz="2000" dirty="0"/>
              <a:t>Must have 40 hours remaining in their leave bank after the cash-in hours are deducted</a:t>
            </a:r>
          </a:p>
        </p:txBody>
      </p:sp>
      <p:sp>
        <p:nvSpPr>
          <p:cNvPr id="5" name="Rectangle 4">
            <a:extLst>
              <a:ext uri="{FF2B5EF4-FFF2-40B4-BE49-F238E27FC236}">
                <a16:creationId xmlns:a16="http://schemas.microsoft.com/office/drawing/2014/main" id="{EB1C0864-3D77-42EB-8531-11AD441BFDD6}"/>
              </a:ext>
            </a:extLst>
          </p:cNvPr>
          <p:cNvSpPr/>
          <p:nvPr/>
        </p:nvSpPr>
        <p:spPr>
          <a:xfrm>
            <a:off x="566927" y="6223239"/>
            <a:ext cx="8010143" cy="338554"/>
          </a:xfrm>
          <a:prstGeom prst="rect">
            <a:avLst/>
          </a:prstGeom>
        </p:spPr>
        <p:txBody>
          <a:bodyPr wrap="square">
            <a:spAutoFit/>
          </a:bodyPr>
          <a:lstStyle/>
          <a:p>
            <a:pPr algn="ctr"/>
            <a:r>
              <a:rPr lang="en-US" sz="1600" i="1" dirty="0"/>
              <a:t>Review all Holidays &amp; Leave benefits on our </a:t>
            </a:r>
            <a:r>
              <a:rPr lang="en-US" sz="1600" i="1" dirty="0">
                <a:hlinkClick r:id="rId3"/>
              </a:rPr>
              <a:t>UA Benefits Holidays &amp; Leave webpage</a:t>
            </a:r>
            <a:r>
              <a:rPr lang="en-US" sz="1600" i="1" dirty="0"/>
              <a:t>.</a:t>
            </a:r>
          </a:p>
        </p:txBody>
      </p:sp>
    </p:spTree>
    <p:extLst>
      <p:ext uri="{BB962C8B-B14F-4D97-AF65-F5344CB8AC3E}">
        <p14:creationId xmlns:p14="http://schemas.microsoft.com/office/powerpoint/2010/main" val="3845640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4">
                                            <p:txEl>
                                              <p:pRg st="3" end="3"/>
                                            </p:txEl>
                                          </p:spTgt>
                                        </p:tgtEl>
                                        <p:attrNameLst>
                                          <p:attrName>style.visibility</p:attrName>
                                        </p:attrNameLst>
                                      </p:cBhvr>
                                      <p:to>
                                        <p:strVal val="visible"/>
                                      </p:to>
                                    </p:set>
                                    <p:animEffect transition="in" filter="fade">
                                      <p:cBhvr>
                                        <p:cTn id="20" dur="500"/>
                                        <p:tgtEl>
                                          <p:spTgt spid="4">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Effect transition="in" filter="fade">
                                      <p:cBhvr>
                                        <p:cTn id="25" dur="500"/>
                                        <p:tgtEl>
                                          <p:spTgt spid="4">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4">
                                            <p:txEl>
                                              <p:pRg st="5" end="5"/>
                                            </p:txEl>
                                          </p:spTgt>
                                        </p:tgtEl>
                                        <p:attrNameLst>
                                          <p:attrName>style.visibility</p:attrName>
                                        </p:attrNameLst>
                                      </p:cBhvr>
                                      <p:to>
                                        <p:strVal val="visible"/>
                                      </p:to>
                                    </p:set>
                                    <p:animEffect transition="in" filter="fade">
                                      <p:cBhvr>
                                        <p:cTn id="30"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
          <p:cNvSpPr txBox="1">
            <a:spLocks noGrp="1"/>
          </p:cNvSpPr>
          <p:nvPr>
            <p:ph type="title" idx="4294967295"/>
          </p:nvPr>
        </p:nvSpPr>
        <p:spPr>
          <a:xfrm>
            <a:off x="457195" y="476241"/>
            <a:ext cx="8229599" cy="731837"/>
          </a:xfrm>
          <a:prstGeom prst="rect">
            <a:avLst/>
          </a:prstGeom>
          <a:noFill/>
          <a:ln>
            <a:noFill/>
          </a:ln>
        </p:spPr>
        <p:txBody>
          <a:bodyPr spcFirstLastPara="1" vert="horz" wrap="square" lIns="91425" tIns="45700" rIns="91425" bIns="45700" rtlCol="0" anchor="t" anchorCtr="0">
            <a:noAutofit/>
          </a:bodyPr>
          <a:lstStyle/>
          <a:p>
            <a:pPr algn="ctr">
              <a:lnSpc>
                <a:spcPct val="100000"/>
              </a:lnSpc>
              <a:spcBef>
                <a:spcPts val="0"/>
              </a:spcBef>
              <a:buClr>
                <a:schemeClr val="lt1"/>
              </a:buClr>
              <a:buSzPts val="3600"/>
            </a:pPr>
            <a:r>
              <a:rPr lang="en-US" sz="3600" dirty="0">
                <a:ln w="0"/>
                <a:solidFill>
                  <a:schemeClr val="tx1"/>
                </a:solidFill>
                <a:effectLst>
                  <a:outerShdw blurRad="38100" dist="19050" dir="2700000" algn="tl" rotWithShape="0">
                    <a:schemeClr val="dk1">
                      <a:alpha val="40000"/>
                    </a:schemeClr>
                  </a:outerShdw>
                </a:effectLst>
              </a:rPr>
              <a:t>Holidays &amp; Leave – Leave Accruals</a:t>
            </a:r>
          </a:p>
        </p:txBody>
      </p:sp>
      <p:sp>
        <p:nvSpPr>
          <p:cNvPr id="98" name="Google Shape;98;p1"/>
          <p:cNvSpPr txBox="1"/>
          <p:nvPr/>
        </p:nvSpPr>
        <p:spPr>
          <a:xfrm>
            <a:off x="2159002" y="2048933"/>
            <a:ext cx="184731" cy="369332"/>
          </a:xfrm>
          <a:prstGeom prst="rect">
            <a:avLst/>
          </a:prstGeom>
          <a:noFill/>
          <a:ln>
            <a:noFill/>
          </a:ln>
        </p:spPr>
        <p:txBody>
          <a:bodyPr spcFirstLastPara="1" wrap="square" lIns="91425" tIns="45700" rIns="91425" bIns="45700" anchor="t" anchorCtr="0">
            <a:spAutoFit/>
          </a:bodyPr>
          <a:lstStyle/>
          <a:p>
            <a:endParaRPr dirty="0">
              <a:solidFill>
                <a:schemeClr val="dk1"/>
              </a:solidFill>
              <a:latin typeface="Calibri"/>
              <a:ea typeface="Calibri"/>
              <a:cs typeface="Calibri"/>
              <a:sym typeface="Calibri"/>
            </a:endParaRPr>
          </a:p>
        </p:txBody>
      </p:sp>
      <p:graphicFrame>
        <p:nvGraphicFramePr>
          <p:cNvPr id="6" name="Google Shape;884;p100">
            <a:extLst>
              <a:ext uri="{FF2B5EF4-FFF2-40B4-BE49-F238E27FC236}">
                <a16:creationId xmlns:a16="http://schemas.microsoft.com/office/drawing/2014/main" id="{8355BADD-801F-4163-8BBB-303B8B1E4272}"/>
              </a:ext>
            </a:extLst>
          </p:cNvPr>
          <p:cNvGraphicFramePr/>
          <p:nvPr>
            <p:extLst>
              <p:ext uri="{D42A27DB-BD31-4B8C-83A1-F6EECF244321}">
                <p14:modId xmlns:p14="http://schemas.microsoft.com/office/powerpoint/2010/main" val="711369254"/>
              </p:ext>
            </p:extLst>
          </p:nvPr>
        </p:nvGraphicFramePr>
        <p:xfrm>
          <a:off x="129472" y="1408366"/>
          <a:ext cx="8885047" cy="4581788"/>
        </p:xfrm>
        <a:graphic>
          <a:graphicData uri="http://schemas.openxmlformats.org/drawingml/2006/table">
            <a:tbl>
              <a:tblPr firstRow="1" bandRow="1">
                <a:tableStyleId>{9D7B26C5-4107-4FEC-AEDC-1716B250A1EF}</a:tableStyleId>
              </a:tblPr>
              <a:tblGrid>
                <a:gridCol w="2111014">
                  <a:extLst>
                    <a:ext uri="{9D8B030D-6E8A-4147-A177-3AD203B41FA5}">
                      <a16:colId xmlns:a16="http://schemas.microsoft.com/office/drawing/2014/main" val="20000"/>
                    </a:ext>
                  </a:extLst>
                </a:gridCol>
                <a:gridCol w="2310675">
                  <a:extLst>
                    <a:ext uri="{9D8B030D-6E8A-4147-A177-3AD203B41FA5}">
                      <a16:colId xmlns:a16="http://schemas.microsoft.com/office/drawing/2014/main" val="20001"/>
                    </a:ext>
                  </a:extLst>
                </a:gridCol>
                <a:gridCol w="2252877">
                  <a:extLst>
                    <a:ext uri="{9D8B030D-6E8A-4147-A177-3AD203B41FA5}">
                      <a16:colId xmlns:a16="http://schemas.microsoft.com/office/drawing/2014/main" val="20002"/>
                    </a:ext>
                  </a:extLst>
                </a:gridCol>
                <a:gridCol w="2210481">
                  <a:extLst>
                    <a:ext uri="{9D8B030D-6E8A-4147-A177-3AD203B41FA5}">
                      <a16:colId xmlns:a16="http://schemas.microsoft.com/office/drawing/2014/main" val="20003"/>
                    </a:ext>
                  </a:extLst>
                </a:gridCol>
              </a:tblGrid>
              <a:tr h="452500">
                <a:tc gridSpan="2">
                  <a:txBody>
                    <a:bodyPr/>
                    <a:lstStyle/>
                    <a:p>
                      <a:pPr marL="0" marR="0" lvl="0" indent="0" algn="ctr" rtl="0">
                        <a:spcBef>
                          <a:spcPts val="0"/>
                        </a:spcBef>
                        <a:spcAft>
                          <a:spcPts val="0"/>
                        </a:spcAft>
                        <a:buNone/>
                      </a:pPr>
                      <a:r>
                        <a:rPr lang="en-US" sz="2400" dirty="0">
                          <a:sym typeface="Trebuchet MS"/>
                        </a:rPr>
                        <a:t>Staff</a:t>
                      </a:r>
                      <a:endParaRPr lang="en-US" sz="2400" dirty="0">
                        <a:latin typeface="+mj-lt"/>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marL="0" marR="0" lvl="0" indent="0" algn="ctr" rtl="0">
                        <a:spcBef>
                          <a:spcPts val="0"/>
                        </a:spcBef>
                        <a:spcAft>
                          <a:spcPts val="0"/>
                        </a:spcAft>
                        <a:buNone/>
                      </a:pPr>
                      <a:r>
                        <a:rPr lang="en-US" sz="2400" dirty="0">
                          <a:sym typeface="Trebuchet MS"/>
                        </a:rPr>
                        <a:t>Staff/Faculty</a:t>
                      </a:r>
                      <a:endParaRPr lang="en-US" sz="2400" dirty="0">
                        <a:solidFill>
                          <a:schemeClr val="tx1"/>
                        </a:solidFill>
                        <a:latin typeface="+mj-lt"/>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spcBef>
                          <a:spcPts val="0"/>
                        </a:spcBef>
                        <a:spcAft>
                          <a:spcPts val="0"/>
                        </a:spcAft>
                        <a:buNone/>
                      </a:pPr>
                      <a:r>
                        <a:rPr lang="en-US" sz="2400" dirty="0">
                          <a:sym typeface="Trebuchet MS"/>
                        </a:rPr>
                        <a:t>Faculty</a:t>
                      </a:r>
                      <a:endParaRPr lang="en-US" sz="2400" dirty="0">
                        <a:latin typeface="+mj-lt"/>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693825">
                <a:tc>
                  <a:txBody>
                    <a:bodyPr/>
                    <a:lstStyle/>
                    <a:p>
                      <a:pPr marL="0" marR="0" lvl="0" indent="0" algn="ctr" rtl="0">
                        <a:spcBef>
                          <a:spcPts val="0"/>
                        </a:spcBef>
                        <a:spcAft>
                          <a:spcPts val="0"/>
                        </a:spcAft>
                        <a:buNone/>
                      </a:pPr>
                      <a:r>
                        <a:rPr lang="en-US" sz="1500" dirty="0">
                          <a:sym typeface="Trebuchet MS"/>
                        </a:rPr>
                        <a:t>Paid </a:t>
                      </a:r>
                      <a:r>
                        <a:rPr lang="en-US" sz="1500" dirty="0">
                          <a:sym typeface="Trebuchet MS"/>
                          <a:hlinkClick r:id="rId3"/>
                        </a:rPr>
                        <a:t>Annual Leave</a:t>
                      </a:r>
                      <a:endParaRPr sz="1500" dirty="0">
                        <a:latin typeface="+mj-lt"/>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spcBef>
                          <a:spcPts val="0"/>
                        </a:spcBef>
                        <a:spcAft>
                          <a:spcPts val="0"/>
                        </a:spcAft>
                        <a:buNone/>
                      </a:pPr>
                      <a:r>
                        <a:rPr lang="en-US" sz="1500" dirty="0">
                          <a:sym typeface="Trebuchet MS"/>
                        </a:rPr>
                        <a:t>Personal Holiday</a:t>
                      </a:r>
                      <a:endParaRPr sz="1500" dirty="0">
                        <a:latin typeface="+mj-lt"/>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spcBef>
                          <a:spcPts val="0"/>
                        </a:spcBef>
                        <a:spcAft>
                          <a:spcPts val="0"/>
                        </a:spcAft>
                        <a:buNone/>
                      </a:pPr>
                      <a:r>
                        <a:rPr lang="en-US" sz="1500" dirty="0">
                          <a:sym typeface="Trebuchet MS"/>
                        </a:rPr>
                        <a:t>Paid </a:t>
                      </a:r>
                      <a:r>
                        <a:rPr lang="en-US" sz="1500" dirty="0">
                          <a:sym typeface="Trebuchet MS"/>
                          <a:hlinkClick r:id="rId4"/>
                        </a:rPr>
                        <a:t>Sick Leave</a:t>
                      </a:r>
                      <a:endParaRPr sz="1500" dirty="0">
                        <a:latin typeface="+mj-lt"/>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spcBef>
                          <a:spcPts val="0"/>
                        </a:spcBef>
                        <a:spcAft>
                          <a:spcPts val="0"/>
                        </a:spcAft>
                        <a:buNone/>
                      </a:pPr>
                      <a:r>
                        <a:rPr lang="en-US" sz="1500" dirty="0">
                          <a:sym typeface="Trebuchet MS"/>
                          <a:hlinkClick r:id="rId5"/>
                        </a:rPr>
                        <a:t>Faculty Time Off</a:t>
                      </a:r>
                      <a:r>
                        <a:rPr lang="en-US" sz="1500" dirty="0">
                          <a:sym typeface="Trebuchet MS"/>
                        </a:rPr>
                        <a:t> (FTO)</a:t>
                      </a:r>
                      <a:endParaRPr sz="1500" dirty="0">
                        <a:latin typeface="+mj-lt"/>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849403">
                <a:tc>
                  <a:txBody>
                    <a:bodyPr/>
                    <a:lstStyle/>
                    <a:p>
                      <a:pPr marL="0" marR="0" lvl="0" indent="0" algn="l" rtl="0">
                        <a:spcBef>
                          <a:spcPts val="0"/>
                        </a:spcBef>
                        <a:spcAft>
                          <a:spcPts val="0"/>
                        </a:spcAft>
                        <a:buNone/>
                      </a:pPr>
                      <a:r>
                        <a:rPr lang="en-US" sz="1500" dirty="0">
                          <a:sym typeface="Trebuchet MS"/>
                        </a:rPr>
                        <a:t>0-5 years</a:t>
                      </a:r>
                      <a:endParaRPr sz="1500" dirty="0"/>
                    </a:p>
                    <a:p>
                      <a:pPr marL="0" marR="0" lvl="0" indent="0" algn="l" rtl="0">
                        <a:spcBef>
                          <a:spcPts val="0"/>
                        </a:spcBef>
                        <a:spcAft>
                          <a:spcPts val="0"/>
                        </a:spcAft>
                        <a:buNone/>
                      </a:pPr>
                      <a:r>
                        <a:rPr lang="en-US" sz="1500" dirty="0">
                          <a:sym typeface="Trebuchet MS"/>
                        </a:rPr>
                        <a:t>5.54 hrs/pp</a:t>
                      </a:r>
                      <a:endParaRPr sz="1500" dirty="0">
                        <a:latin typeface="+mj-lt"/>
                        <a:ea typeface="Trebuchet MS"/>
                        <a:cs typeface="Trebuchet MS"/>
                        <a:sym typeface="Trebuchet MS"/>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marL="0" marR="0" lvl="0" indent="0" algn="l" rtl="0">
                        <a:spcBef>
                          <a:spcPts val="0"/>
                        </a:spcBef>
                        <a:spcAft>
                          <a:spcPts val="0"/>
                        </a:spcAft>
                        <a:buNone/>
                      </a:pPr>
                      <a:r>
                        <a:rPr lang="en-US" sz="1500" dirty="0">
                          <a:sym typeface="Trebuchet MS"/>
                        </a:rPr>
                        <a:t>1 per FY</a:t>
                      </a:r>
                    </a:p>
                    <a:p>
                      <a:pPr marL="0" marR="0" lvl="0" indent="0" algn="l" rtl="0">
                        <a:spcBef>
                          <a:spcPts val="0"/>
                        </a:spcBef>
                        <a:spcAft>
                          <a:spcPts val="0"/>
                        </a:spcAft>
                        <a:buNone/>
                      </a:pPr>
                      <a:endParaRPr lang="en-US" sz="1500" dirty="0">
                        <a:sym typeface="Trebuchet MS"/>
                      </a:endParaRPr>
                    </a:p>
                    <a:p>
                      <a:pPr marL="285750" marR="0" lvl="0" indent="-285750" algn="l" defTabSz="685800" rtl="0" eaLnBrk="1" fontAlgn="auto" latinLnBrk="0" hangingPunct="1">
                        <a:lnSpc>
                          <a:spcPct val="100000"/>
                        </a:lnSpc>
                        <a:spcBef>
                          <a:spcPts val="0"/>
                        </a:spcBef>
                        <a:spcAft>
                          <a:spcPts val="0"/>
                        </a:spcAft>
                        <a:buClrTx/>
                        <a:buSzTx/>
                        <a:buFontTx/>
                        <a:buChar char="-"/>
                        <a:tabLst/>
                        <a:defRPr/>
                      </a:pPr>
                      <a:r>
                        <a:rPr lang="en-US" sz="1500" dirty="0">
                          <a:sym typeface="Trebuchet MS"/>
                        </a:rPr>
                        <a:t>After a 6 month probationary period</a:t>
                      </a:r>
                    </a:p>
                    <a:p>
                      <a:pPr marL="285750" marR="0" lvl="0" indent="-285750" algn="l" rtl="0">
                        <a:spcBef>
                          <a:spcPts val="0"/>
                        </a:spcBef>
                        <a:spcAft>
                          <a:spcPts val="0"/>
                        </a:spcAft>
                        <a:buFontTx/>
                        <a:buChar char="-"/>
                      </a:pPr>
                      <a:r>
                        <a:rPr lang="en-US" sz="1500" dirty="0">
                          <a:sym typeface="Trebuchet MS"/>
                        </a:rPr>
                        <a:t>Not guaranteed</a:t>
                      </a:r>
                    </a:p>
                    <a:p>
                      <a:pPr marL="285750" marR="0" lvl="0" indent="-285750" algn="l" rtl="0">
                        <a:spcBef>
                          <a:spcPts val="0"/>
                        </a:spcBef>
                        <a:spcAft>
                          <a:spcPts val="0"/>
                        </a:spcAft>
                        <a:buFontTx/>
                        <a:buChar char="-"/>
                      </a:pPr>
                      <a:r>
                        <a:rPr lang="en-US" sz="1500" dirty="0">
                          <a:sym typeface="Trebuchet MS"/>
                        </a:rPr>
                        <a:t>Use it or lose it</a:t>
                      </a:r>
                    </a:p>
                    <a:p>
                      <a:pPr marL="285750" marR="0" lvl="0" indent="-285750" algn="l" rtl="0">
                        <a:spcBef>
                          <a:spcPts val="0"/>
                        </a:spcBef>
                        <a:spcAft>
                          <a:spcPts val="0"/>
                        </a:spcAft>
                        <a:buFontTx/>
                        <a:buChar char="-"/>
                      </a:pPr>
                      <a:r>
                        <a:rPr lang="en-US" sz="1500" dirty="0">
                          <a:sym typeface="Trebuchet MS"/>
                        </a:rPr>
                        <a:t>Represented employees – refer to your CBA</a:t>
                      </a:r>
                      <a:endParaRPr sz="1500" dirty="0">
                        <a:latin typeface="+mj-lt"/>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marL="0" marR="0" lvl="0" indent="0" algn="l" rtl="0">
                        <a:spcBef>
                          <a:spcPts val="0"/>
                        </a:spcBef>
                        <a:spcAft>
                          <a:spcPts val="0"/>
                        </a:spcAft>
                        <a:buNone/>
                      </a:pPr>
                      <a:r>
                        <a:rPr lang="en-US" sz="1500" dirty="0">
                          <a:sym typeface="Trebuchet MS"/>
                        </a:rPr>
                        <a:t>4.62 hrs/pp</a:t>
                      </a:r>
                      <a:endParaRPr sz="1500" dirty="0">
                        <a:sym typeface="Trebuchet MS"/>
                      </a:endParaRPr>
                    </a:p>
                    <a:p>
                      <a:pPr marL="0" marR="0" lvl="0" indent="0" algn="l" rtl="0">
                        <a:spcBef>
                          <a:spcPts val="0"/>
                        </a:spcBef>
                        <a:spcAft>
                          <a:spcPts val="0"/>
                        </a:spcAft>
                        <a:buClr>
                          <a:schemeClr val="dk1"/>
                        </a:buClr>
                        <a:buSzPts val="1800"/>
                        <a:buFont typeface="Arial"/>
                        <a:buNone/>
                      </a:pPr>
                      <a:endParaRPr lang="en-US" sz="1500" dirty="0">
                        <a:sym typeface="Trebuchet MS"/>
                      </a:endParaRPr>
                    </a:p>
                    <a:p>
                      <a:pPr marL="0" marR="0" lvl="0" indent="0" algn="l" rtl="0">
                        <a:spcBef>
                          <a:spcPts val="0"/>
                        </a:spcBef>
                        <a:spcAft>
                          <a:spcPts val="0"/>
                        </a:spcAft>
                        <a:buClr>
                          <a:schemeClr val="dk1"/>
                        </a:buClr>
                        <a:buSzPts val="1800"/>
                        <a:buFont typeface="Arial"/>
                        <a:buNone/>
                      </a:pPr>
                      <a:r>
                        <a:rPr lang="en-US" sz="1500" dirty="0">
                          <a:sym typeface="Trebuchet MS"/>
                        </a:rPr>
                        <a:t>- No cap on accrual</a:t>
                      </a:r>
                      <a:endParaRPr sz="1500" dirty="0"/>
                    </a:p>
                    <a:p>
                      <a:pPr marL="0" marR="0" lvl="0" indent="0" algn="l" rtl="0">
                        <a:spcBef>
                          <a:spcPts val="0"/>
                        </a:spcBef>
                        <a:spcAft>
                          <a:spcPts val="0"/>
                        </a:spcAft>
                        <a:buClr>
                          <a:schemeClr val="dk1"/>
                        </a:buClr>
                        <a:buSzPts val="1800"/>
                        <a:buFont typeface="Arial"/>
                        <a:buNone/>
                      </a:pPr>
                      <a:r>
                        <a:rPr lang="en-US" sz="1500" dirty="0">
                          <a:sym typeface="Trebuchet MS"/>
                        </a:rPr>
                        <a:t>- No cash value</a:t>
                      </a:r>
                      <a:endParaRPr sz="1500" dirty="0"/>
                    </a:p>
                    <a:p>
                      <a:pPr marL="0" marR="0" lvl="0" indent="0" algn="l" rtl="0">
                        <a:spcBef>
                          <a:spcPts val="0"/>
                        </a:spcBef>
                        <a:spcAft>
                          <a:spcPts val="0"/>
                        </a:spcAft>
                        <a:buClr>
                          <a:schemeClr val="dk1"/>
                        </a:buClr>
                        <a:buSzPts val="1800"/>
                        <a:buFont typeface="Arial"/>
                        <a:buNone/>
                      </a:pPr>
                      <a:r>
                        <a:rPr lang="en-US" sz="1500" dirty="0">
                          <a:sym typeface="Trebuchet MS"/>
                        </a:rPr>
                        <a:t>- Use it or lose it</a:t>
                      </a:r>
                      <a:endParaRPr sz="1500" dirty="0">
                        <a:latin typeface="+mj-lt"/>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marL="285750" marR="0" lvl="0" indent="-285750" algn="l" rtl="0">
                        <a:spcBef>
                          <a:spcPts val="0"/>
                        </a:spcBef>
                        <a:spcAft>
                          <a:spcPts val="0"/>
                        </a:spcAft>
                        <a:buFontTx/>
                        <a:buChar char="-"/>
                      </a:pPr>
                      <a:r>
                        <a:rPr lang="en-US" sz="1500" dirty="0">
                          <a:sym typeface="Trebuchet MS"/>
                        </a:rPr>
                        <a:t>15 days during 9 month or alternate contract period (3 must be used during winter hard closure)</a:t>
                      </a:r>
                    </a:p>
                    <a:p>
                      <a:pPr marL="285750" marR="0" lvl="0" indent="-285750" algn="l" rtl="0">
                        <a:spcBef>
                          <a:spcPts val="0"/>
                        </a:spcBef>
                        <a:spcAft>
                          <a:spcPts val="0"/>
                        </a:spcAft>
                        <a:buFontTx/>
                        <a:buChar char="-"/>
                      </a:pPr>
                      <a:r>
                        <a:rPr lang="en-US" sz="1500" dirty="0">
                          <a:sym typeface="Trebuchet MS"/>
                        </a:rPr>
                        <a:t>Add’l days during summer contract extension</a:t>
                      </a:r>
                    </a:p>
                    <a:p>
                      <a:pPr marL="285750" marR="0" lvl="0" indent="-285750" algn="l" rtl="0">
                        <a:spcBef>
                          <a:spcPts val="0"/>
                        </a:spcBef>
                        <a:spcAft>
                          <a:spcPts val="0"/>
                        </a:spcAft>
                        <a:buFontTx/>
                        <a:buChar char="-"/>
                      </a:pPr>
                      <a:r>
                        <a:rPr lang="en-US" sz="1500" dirty="0">
                          <a:sym typeface="Trebuchet MS"/>
                        </a:rPr>
                        <a:t>Represented employees – refer to your CBA or speak with your union rep</a:t>
                      </a:r>
                      <a:endParaRPr sz="1500" dirty="0">
                        <a:latin typeface="+mj-lt"/>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860450">
                <a:tc>
                  <a:txBody>
                    <a:bodyPr/>
                    <a:lstStyle/>
                    <a:p>
                      <a:pPr marL="0" marR="0" lvl="0" indent="0" algn="l" rtl="0">
                        <a:spcBef>
                          <a:spcPts val="0"/>
                        </a:spcBef>
                        <a:spcAft>
                          <a:spcPts val="0"/>
                        </a:spcAft>
                        <a:buNone/>
                      </a:pPr>
                      <a:r>
                        <a:rPr lang="en-US" sz="1500" dirty="0">
                          <a:sym typeface="Trebuchet MS"/>
                        </a:rPr>
                        <a:t>6-10 years</a:t>
                      </a:r>
                      <a:endParaRPr sz="1500" dirty="0"/>
                    </a:p>
                    <a:p>
                      <a:pPr marL="0" marR="0" lvl="0" indent="0" algn="l" rtl="0">
                        <a:spcBef>
                          <a:spcPts val="0"/>
                        </a:spcBef>
                        <a:spcAft>
                          <a:spcPts val="0"/>
                        </a:spcAft>
                        <a:buNone/>
                      </a:pPr>
                      <a:r>
                        <a:rPr lang="en-US" sz="1500" dirty="0">
                          <a:sym typeface="Trebuchet MS"/>
                        </a:rPr>
                        <a:t>6.64 hrs/pp</a:t>
                      </a:r>
                      <a:endParaRPr sz="1500" dirty="0">
                        <a:latin typeface="+mj-lt"/>
                        <a:ea typeface="Trebuchet MS"/>
                        <a:cs typeface="Trebuchet MS"/>
                        <a:sym typeface="Trebuchet MS"/>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3"/>
                  </a:ext>
                </a:extLst>
              </a:tr>
              <a:tr h="860450">
                <a:tc>
                  <a:txBody>
                    <a:bodyPr/>
                    <a:lstStyle/>
                    <a:p>
                      <a:pPr marL="0" marR="0" lvl="0" indent="0" algn="l" rtl="0">
                        <a:spcBef>
                          <a:spcPts val="0"/>
                        </a:spcBef>
                        <a:spcAft>
                          <a:spcPts val="0"/>
                        </a:spcAft>
                        <a:buNone/>
                      </a:pPr>
                      <a:r>
                        <a:rPr lang="en-US" sz="1500" dirty="0">
                          <a:sym typeface="Trebuchet MS"/>
                        </a:rPr>
                        <a:t>10+ years</a:t>
                      </a:r>
                      <a:endParaRPr sz="1500" dirty="0"/>
                    </a:p>
                    <a:p>
                      <a:pPr marL="0" marR="0" lvl="0" indent="0" algn="l" rtl="0">
                        <a:spcBef>
                          <a:spcPts val="0"/>
                        </a:spcBef>
                        <a:spcAft>
                          <a:spcPts val="0"/>
                        </a:spcAft>
                        <a:buNone/>
                      </a:pPr>
                      <a:r>
                        <a:rPr lang="en-US" sz="1500" dirty="0">
                          <a:sym typeface="Trebuchet MS"/>
                        </a:rPr>
                        <a:t>7.38 hrs/pp</a:t>
                      </a:r>
                      <a:endParaRPr sz="1500" dirty="0">
                        <a:latin typeface="+mj-lt"/>
                        <a:ea typeface="Trebuchet MS"/>
                        <a:cs typeface="Trebuchet MS"/>
                        <a:sym typeface="Trebuchet MS"/>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4"/>
                  </a:ext>
                </a:extLst>
              </a:tr>
              <a:tr h="860450">
                <a:tc>
                  <a:txBody>
                    <a:bodyPr/>
                    <a:lstStyle/>
                    <a:p>
                      <a:pPr marL="0" marR="0" lvl="0" indent="0" algn="l" rtl="0">
                        <a:spcBef>
                          <a:spcPts val="0"/>
                        </a:spcBef>
                        <a:spcAft>
                          <a:spcPts val="0"/>
                        </a:spcAft>
                        <a:buNone/>
                      </a:pPr>
                      <a:r>
                        <a:rPr lang="en-US" sz="1500" dirty="0">
                          <a:sym typeface="Trebuchet MS"/>
                        </a:rPr>
                        <a:t>Cap of 240 hrs per fiscal year</a:t>
                      </a:r>
                      <a:endParaRPr sz="1500" dirty="0">
                        <a:latin typeface="+mj-lt"/>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5"/>
                  </a:ext>
                </a:extLst>
              </a:tr>
            </a:tbl>
          </a:graphicData>
        </a:graphic>
      </p:graphicFrame>
      <p:sp>
        <p:nvSpPr>
          <p:cNvPr id="3" name="TextBox 2">
            <a:extLst>
              <a:ext uri="{FF2B5EF4-FFF2-40B4-BE49-F238E27FC236}">
                <a16:creationId xmlns:a16="http://schemas.microsoft.com/office/drawing/2014/main" id="{14048E75-DA93-4F38-BEF9-12E048E37C41}"/>
              </a:ext>
            </a:extLst>
          </p:cNvPr>
          <p:cNvSpPr txBox="1"/>
          <p:nvPr/>
        </p:nvSpPr>
        <p:spPr>
          <a:xfrm>
            <a:off x="522361" y="6264899"/>
            <a:ext cx="8099268" cy="338554"/>
          </a:xfrm>
          <a:prstGeom prst="rect">
            <a:avLst/>
          </a:prstGeom>
          <a:noFill/>
        </p:spPr>
        <p:txBody>
          <a:bodyPr wrap="none" rtlCol="0">
            <a:spAutoFit/>
          </a:bodyPr>
          <a:lstStyle/>
          <a:p>
            <a:r>
              <a:rPr lang="en-US" sz="1600" i="1" dirty="0"/>
              <a:t>Chart reflects 40 hours per week employment. Accruals are prorated based on hours worked.</a:t>
            </a:r>
          </a:p>
        </p:txBody>
      </p:sp>
    </p:spTree>
    <p:extLst>
      <p:ext uri="{BB962C8B-B14F-4D97-AF65-F5344CB8AC3E}">
        <p14:creationId xmlns:p14="http://schemas.microsoft.com/office/powerpoint/2010/main" val="26217844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
          <p:cNvSpPr txBox="1">
            <a:spLocks noGrp="1"/>
          </p:cNvSpPr>
          <p:nvPr>
            <p:ph type="title" idx="4294967295"/>
          </p:nvPr>
        </p:nvSpPr>
        <p:spPr>
          <a:xfrm>
            <a:off x="457202" y="694240"/>
            <a:ext cx="8229599" cy="731837"/>
          </a:xfrm>
          <a:prstGeom prst="rect">
            <a:avLst/>
          </a:prstGeom>
          <a:noFill/>
          <a:ln>
            <a:noFill/>
          </a:ln>
        </p:spPr>
        <p:txBody>
          <a:bodyPr spcFirstLastPara="1" vert="horz" wrap="square" lIns="91425" tIns="45700" rIns="91425" bIns="45700" rtlCol="0" anchor="t" anchorCtr="0">
            <a:noAutofit/>
          </a:bodyPr>
          <a:lstStyle/>
          <a:p>
            <a:pPr algn="ctr">
              <a:lnSpc>
                <a:spcPct val="100000"/>
              </a:lnSpc>
              <a:spcBef>
                <a:spcPts val="0"/>
              </a:spcBef>
              <a:buClr>
                <a:schemeClr val="lt1"/>
              </a:buClr>
              <a:buSzPts val="3600"/>
            </a:pPr>
            <a:r>
              <a:rPr lang="en-US" sz="3600" dirty="0">
                <a:ln w="0"/>
                <a:solidFill>
                  <a:schemeClr val="tx1"/>
                </a:solidFill>
                <a:effectLst>
                  <a:outerShdw blurRad="38100" dist="19050" dir="2700000" algn="tl" rotWithShape="0">
                    <a:schemeClr val="dk1">
                      <a:alpha val="40000"/>
                    </a:schemeClr>
                  </a:outerShdw>
                </a:effectLst>
              </a:rPr>
              <a:t>Holidays &amp; Leave – Leave Without Pay</a:t>
            </a:r>
          </a:p>
        </p:txBody>
      </p:sp>
      <p:sp>
        <p:nvSpPr>
          <p:cNvPr id="98" name="Google Shape;98;p1"/>
          <p:cNvSpPr txBox="1"/>
          <p:nvPr/>
        </p:nvSpPr>
        <p:spPr>
          <a:xfrm>
            <a:off x="2159002" y="2048933"/>
            <a:ext cx="184731" cy="369332"/>
          </a:xfrm>
          <a:prstGeom prst="rect">
            <a:avLst/>
          </a:prstGeom>
          <a:noFill/>
          <a:ln>
            <a:noFill/>
          </a:ln>
        </p:spPr>
        <p:txBody>
          <a:bodyPr spcFirstLastPara="1" wrap="square" lIns="91425" tIns="45700" rIns="91425" bIns="45700" anchor="t" anchorCtr="0">
            <a:spAutoFit/>
          </a:bodyPr>
          <a:lstStyle/>
          <a:p>
            <a:endParaRPr dirty="0">
              <a:solidFill>
                <a:schemeClr val="dk1"/>
              </a:solidFill>
              <a:latin typeface="Calibri"/>
              <a:ea typeface="Calibri"/>
              <a:cs typeface="Calibri"/>
              <a:sym typeface="Calibri"/>
            </a:endParaRPr>
          </a:p>
        </p:txBody>
      </p:sp>
      <p:sp>
        <p:nvSpPr>
          <p:cNvPr id="4" name="TextBox 3">
            <a:extLst>
              <a:ext uri="{FF2B5EF4-FFF2-40B4-BE49-F238E27FC236}">
                <a16:creationId xmlns:a16="http://schemas.microsoft.com/office/drawing/2014/main" id="{C04D65CC-8582-495E-B1E1-2C17C5A56211}"/>
              </a:ext>
            </a:extLst>
          </p:cNvPr>
          <p:cNvSpPr txBox="1"/>
          <p:nvPr/>
        </p:nvSpPr>
        <p:spPr>
          <a:xfrm>
            <a:off x="834390" y="2048933"/>
            <a:ext cx="7475220" cy="2246769"/>
          </a:xfrm>
          <a:prstGeom prst="rect">
            <a:avLst/>
          </a:prstGeom>
          <a:noFill/>
        </p:spPr>
        <p:txBody>
          <a:bodyPr wrap="square" rtlCol="0">
            <a:spAutoFit/>
          </a:bodyPr>
          <a:lstStyle/>
          <a:p>
            <a:r>
              <a:rPr lang="en-US" sz="2000" dirty="0"/>
              <a:t>Leave without pay (LWOP) is available to all employees for up to 10 days with approval from your immediate supervisor</a:t>
            </a:r>
          </a:p>
          <a:p>
            <a:endParaRPr lang="en-US" sz="2000" dirty="0"/>
          </a:p>
          <a:p>
            <a:r>
              <a:rPr lang="en-US" sz="2000" dirty="0"/>
              <a:t>For LWOP in excess of 10 days, email our team at </a:t>
            </a:r>
            <a:r>
              <a:rPr lang="en-US" sz="2000" dirty="0">
                <a:hlinkClick r:id="rId3"/>
              </a:rPr>
              <a:t>ua-benefits@alaska.edu</a:t>
            </a:r>
            <a:r>
              <a:rPr lang="en-US" sz="2000" dirty="0"/>
              <a:t> </a:t>
            </a:r>
          </a:p>
          <a:p>
            <a:pPr marL="342900" indent="-342900">
              <a:buFont typeface="Arial" panose="020B0604020202020204" pitchFamily="34" charset="0"/>
              <a:buChar char="•"/>
            </a:pPr>
            <a:r>
              <a:rPr lang="en-US" sz="2000" dirty="0"/>
              <a:t>May need FML, workers’ compensation, or a leave of absence</a:t>
            </a:r>
          </a:p>
          <a:p>
            <a:pPr marL="342900" indent="-342900">
              <a:buFont typeface="Arial" panose="020B0604020202020204" pitchFamily="34" charset="0"/>
              <a:buChar char="•"/>
            </a:pPr>
            <a:r>
              <a:rPr lang="en-US" sz="2000" dirty="0"/>
              <a:t>May be an impact to your benefits &amp; retirement</a:t>
            </a:r>
          </a:p>
        </p:txBody>
      </p:sp>
      <p:sp>
        <p:nvSpPr>
          <p:cNvPr id="5" name="Rectangle 4">
            <a:extLst>
              <a:ext uri="{FF2B5EF4-FFF2-40B4-BE49-F238E27FC236}">
                <a16:creationId xmlns:a16="http://schemas.microsoft.com/office/drawing/2014/main" id="{B0986166-1435-4C7B-8276-B2DF2C4BFE91}"/>
              </a:ext>
            </a:extLst>
          </p:cNvPr>
          <p:cNvSpPr/>
          <p:nvPr/>
        </p:nvSpPr>
        <p:spPr>
          <a:xfrm>
            <a:off x="566927" y="6223239"/>
            <a:ext cx="8010143" cy="338554"/>
          </a:xfrm>
          <a:prstGeom prst="rect">
            <a:avLst/>
          </a:prstGeom>
        </p:spPr>
        <p:txBody>
          <a:bodyPr wrap="square">
            <a:spAutoFit/>
          </a:bodyPr>
          <a:lstStyle/>
          <a:p>
            <a:pPr algn="ctr"/>
            <a:r>
              <a:rPr lang="en-US" sz="1600" i="1" dirty="0"/>
              <a:t>Review all Holidays &amp; Leave benefits on our </a:t>
            </a:r>
            <a:r>
              <a:rPr lang="en-US" sz="1600" i="1" dirty="0">
                <a:hlinkClick r:id="rId4"/>
              </a:rPr>
              <a:t>UA Benefits Holidays &amp; Leave webpage</a:t>
            </a:r>
            <a:r>
              <a:rPr lang="en-US" sz="1600" i="1" dirty="0"/>
              <a:t>.</a:t>
            </a:r>
          </a:p>
        </p:txBody>
      </p:sp>
    </p:spTree>
    <p:extLst>
      <p:ext uri="{BB962C8B-B14F-4D97-AF65-F5344CB8AC3E}">
        <p14:creationId xmlns:p14="http://schemas.microsoft.com/office/powerpoint/2010/main" val="29660668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Effect transition="in" filter="fade">
                                      <p:cBhvr>
                                        <p:cTn id="15" dur="500"/>
                                        <p:tgtEl>
                                          <p:spTgt spid="4">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fade">
                                      <p:cBhvr>
                                        <p:cTn id="18"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
          <p:cNvSpPr txBox="1">
            <a:spLocks noGrp="1"/>
          </p:cNvSpPr>
          <p:nvPr>
            <p:ph type="title" idx="4294967295"/>
          </p:nvPr>
        </p:nvSpPr>
        <p:spPr>
          <a:xfrm>
            <a:off x="457202" y="694240"/>
            <a:ext cx="8229599" cy="731837"/>
          </a:xfrm>
          <a:prstGeom prst="rect">
            <a:avLst/>
          </a:prstGeom>
          <a:noFill/>
          <a:ln>
            <a:noFill/>
          </a:ln>
        </p:spPr>
        <p:txBody>
          <a:bodyPr spcFirstLastPara="1" vert="horz" wrap="square" lIns="91425" tIns="45700" rIns="91425" bIns="45700" rtlCol="0" anchor="t" anchorCtr="0">
            <a:noAutofit/>
          </a:bodyPr>
          <a:lstStyle/>
          <a:p>
            <a:pPr algn="ctr">
              <a:lnSpc>
                <a:spcPct val="100000"/>
              </a:lnSpc>
              <a:spcBef>
                <a:spcPts val="0"/>
              </a:spcBef>
              <a:buClr>
                <a:schemeClr val="lt1"/>
              </a:buClr>
              <a:buSzPts val="3600"/>
            </a:pPr>
            <a:r>
              <a:rPr lang="en-US" sz="3600" dirty="0">
                <a:ln w="0"/>
                <a:solidFill>
                  <a:schemeClr val="tx1"/>
                </a:solidFill>
                <a:effectLst>
                  <a:outerShdw blurRad="38100" dist="19050" dir="2700000" algn="tl" rotWithShape="0">
                    <a:schemeClr val="dk1">
                      <a:alpha val="40000"/>
                    </a:schemeClr>
                  </a:outerShdw>
                </a:effectLst>
              </a:rPr>
              <a:t>Holidays &amp; Leave – Family Medical Leave (FML)</a:t>
            </a:r>
          </a:p>
        </p:txBody>
      </p:sp>
      <p:sp>
        <p:nvSpPr>
          <p:cNvPr id="98" name="Google Shape;98;p1"/>
          <p:cNvSpPr txBox="1"/>
          <p:nvPr/>
        </p:nvSpPr>
        <p:spPr>
          <a:xfrm>
            <a:off x="2159002" y="2048933"/>
            <a:ext cx="184731" cy="369332"/>
          </a:xfrm>
          <a:prstGeom prst="rect">
            <a:avLst/>
          </a:prstGeom>
          <a:noFill/>
          <a:ln>
            <a:noFill/>
          </a:ln>
        </p:spPr>
        <p:txBody>
          <a:bodyPr spcFirstLastPara="1" wrap="square" lIns="91425" tIns="45700" rIns="91425" bIns="45700" anchor="t" anchorCtr="0">
            <a:spAutoFit/>
          </a:bodyPr>
          <a:lstStyle/>
          <a:p>
            <a:endParaRPr dirty="0">
              <a:solidFill>
                <a:schemeClr val="dk1"/>
              </a:solidFill>
              <a:latin typeface="Calibri"/>
              <a:ea typeface="Calibri"/>
              <a:cs typeface="Calibri"/>
              <a:sym typeface="Calibri"/>
            </a:endParaRPr>
          </a:p>
        </p:txBody>
      </p:sp>
      <p:sp>
        <p:nvSpPr>
          <p:cNvPr id="4" name="TextBox 3">
            <a:extLst>
              <a:ext uri="{FF2B5EF4-FFF2-40B4-BE49-F238E27FC236}">
                <a16:creationId xmlns:a16="http://schemas.microsoft.com/office/drawing/2014/main" id="{C04D65CC-8582-495E-B1E1-2C17C5A56211}"/>
              </a:ext>
            </a:extLst>
          </p:cNvPr>
          <p:cNvSpPr txBox="1"/>
          <p:nvPr/>
        </p:nvSpPr>
        <p:spPr>
          <a:xfrm>
            <a:off x="566926" y="2048933"/>
            <a:ext cx="8010143" cy="4093428"/>
          </a:xfrm>
          <a:prstGeom prst="rect">
            <a:avLst/>
          </a:prstGeom>
          <a:noFill/>
        </p:spPr>
        <p:txBody>
          <a:bodyPr wrap="square" rtlCol="0">
            <a:spAutoFit/>
          </a:bodyPr>
          <a:lstStyle/>
          <a:p>
            <a:r>
              <a:rPr lang="en-US" sz="2000" dirty="0"/>
              <a:t>Unpaid, job-protected leave for medical conditions – allows an employee to return to the same or a similar position with the same pay and working conditions</a:t>
            </a:r>
          </a:p>
          <a:p>
            <a:endParaRPr lang="en-US" sz="2000" dirty="0"/>
          </a:p>
          <a:p>
            <a:r>
              <a:rPr lang="en-US" sz="2000" dirty="0"/>
              <a:t>Federal &amp; state protection – if eligible for both, leaves will run concurrently </a:t>
            </a:r>
          </a:p>
          <a:p>
            <a:pPr marL="342900" indent="-342900">
              <a:buFont typeface="Arial" panose="020B0604020202020204" pitchFamily="34" charset="0"/>
              <a:buChar char="•"/>
            </a:pPr>
            <a:r>
              <a:rPr lang="en-US" sz="2000" dirty="0"/>
              <a:t>Federal FML = 12 weeks per year for serious health conditions</a:t>
            </a:r>
          </a:p>
          <a:p>
            <a:pPr marL="342900" indent="-342900">
              <a:buFont typeface="Arial" panose="020B0604020202020204" pitchFamily="34" charset="0"/>
              <a:buChar char="•"/>
            </a:pPr>
            <a:r>
              <a:rPr lang="en-US" sz="2000" dirty="0"/>
              <a:t>State of Alaska FML (for residents) = 18 weeks per 24 months for serious health conditions</a:t>
            </a:r>
          </a:p>
          <a:p>
            <a:pPr marL="800100" lvl="1" indent="-342900">
              <a:buFont typeface="Arial" panose="020B0604020202020204" pitchFamily="34" charset="0"/>
              <a:buChar char="•"/>
            </a:pPr>
            <a:r>
              <a:rPr lang="en-US" sz="2000" dirty="0"/>
              <a:t>18 weeks per 12 months for pregnancy, childbirth, adoption, or foster care placement</a:t>
            </a:r>
          </a:p>
          <a:p>
            <a:pPr marL="342900" indent="-342900">
              <a:buFont typeface="Arial" panose="020B0604020202020204" pitchFamily="34" charset="0"/>
              <a:buChar char="•"/>
            </a:pPr>
            <a:r>
              <a:rPr lang="en-US" sz="2000" dirty="0"/>
              <a:t>Other state leaves may apply depending on your physical work location</a:t>
            </a:r>
          </a:p>
        </p:txBody>
      </p:sp>
      <p:sp>
        <p:nvSpPr>
          <p:cNvPr id="5" name="Rectangle 4">
            <a:extLst>
              <a:ext uri="{FF2B5EF4-FFF2-40B4-BE49-F238E27FC236}">
                <a16:creationId xmlns:a16="http://schemas.microsoft.com/office/drawing/2014/main" id="{5CD2ACA9-6A1E-4593-9E89-D4789DA15959}"/>
              </a:ext>
            </a:extLst>
          </p:cNvPr>
          <p:cNvSpPr/>
          <p:nvPr/>
        </p:nvSpPr>
        <p:spPr>
          <a:xfrm>
            <a:off x="566927" y="6223239"/>
            <a:ext cx="8010143" cy="338554"/>
          </a:xfrm>
          <a:prstGeom prst="rect">
            <a:avLst/>
          </a:prstGeom>
        </p:spPr>
        <p:txBody>
          <a:bodyPr wrap="square">
            <a:spAutoFit/>
          </a:bodyPr>
          <a:lstStyle/>
          <a:p>
            <a:pPr algn="ctr"/>
            <a:r>
              <a:rPr lang="en-US" sz="1600" i="1" dirty="0"/>
              <a:t>Review all Holidays &amp; Leave benefits on our </a:t>
            </a:r>
            <a:r>
              <a:rPr lang="en-US" sz="1600" i="1" dirty="0">
                <a:hlinkClick r:id="rId3"/>
              </a:rPr>
              <a:t>UA Benefits Holidays &amp; Leave webpage</a:t>
            </a:r>
            <a:r>
              <a:rPr lang="en-US" sz="1600" i="1" dirty="0"/>
              <a:t>.</a:t>
            </a:r>
          </a:p>
        </p:txBody>
      </p:sp>
    </p:spTree>
    <p:extLst>
      <p:ext uri="{BB962C8B-B14F-4D97-AF65-F5344CB8AC3E}">
        <p14:creationId xmlns:p14="http://schemas.microsoft.com/office/powerpoint/2010/main" val="4247358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500"/>
                                        <p:tgtEl>
                                          <p:spTgt spid="4">
                                            <p:txEl>
                                              <p:pRg st="4" end="4"/>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animEffect transition="in" filter="fade">
                                      <p:cBhvr>
                                        <p:cTn id="25" dur="500"/>
                                        <p:tgtEl>
                                          <p:spTgt spid="4">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4">
                                            <p:txEl>
                                              <p:pRg st="6" end="6"/>
                                            </p:txEl>
                                          </p:spTgt>
                                        </p:tgtEl>
                                        <p:attrNameLst>
                                          <p:attrName>style.visibility</p:attrName>
                                        </p:attrNameLst>
                                      </p:cBhvr>
                                      <p:to>
                                        <p:strVal val="visible"/>
                                      </p:to>
                                    </p:set>
                                    <p:animEffect transition="in" filter="fade">
                                      <p:cBhvr>
                                        <p:cTn id="30"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
          <p:cNvSpPr txBox="1">
            <a:spLocks noGrp="1"/>
          </p:cNvSpPr>
          <p:nvPr>
            <p:ph type="title" idx="4294967295"/>
          </p:nvPr>
        </p:nvSpPr>
        <p:spPr>
          <a:xfrm>
            <a:off x="457202" y="694240"/>
            <a:ext cx="8229599" cy="731837"/>
          </a:xfrm>
          <a:prstGeom prst="rect">
            <a:avLst/>
          </a:prstGeom>
          <a:noFill/>
          <a:ln>
            <a:noFill/>
          </a:ln>
        </p:spPr>
        <p:txBody>
          <a:bodyPr spcFirstLastPara="1" vert="horz" wrap="square" lIns="91425" tIns="45700" rIns="91425" bIns="45700" rtlCol="0" anchor="t" anchorCtr="0">
            <a:noAutofit/>
          </a:bodyPr>
          <a:lstStyle/>
          <a:p>
            <a:pPr algn="ctr">
              <a:lnSpc>
                <a:spcPct val="100000"/>
              </a:lnSpc>
              <a:spcBef>
                <a:spcPts val="0"/>
              </a:spcBef>
              <a:buClr>
                <a:schemeClr val="lt1"/>
              </a:buClr>
              <a:buSzPts val="3600"/>
            </a:pPr>
            <a:r>
              <a:rPr lang="en-US" sz="3600" dirty="0">
                <a:ln w="0"/>
                <a:solidFill>
                  <a:schemeClr val="tx1"/>
                </a:solidFill>
                <a:effectLst>
                  <a:outerShdw blurRad="38100" dist="19050" dir="2700000" algn="tl" rotWithShape="0">
                    <a:schemeClr val="dk1">
                      <a:alpha val="40000"/>
                    </a:schemeClr>
                  </a:outerShdw>
                </a:effectLst>
              </a:rPr>
              <a:t>Holidays &amp; Leave – Family Medical Leave (FML)</a:t>
            </a:r>
          </a:p>
        </p:txBody>
      </p:sp>
      <p:sp>
        <p:nvSpPr>
          <p:cNvPr id="98" name="Google Shape;98;p1"/>
          <p:cNvSpPr txBox="1"/>
          <p:nvPr/>
        </p:nvSpPr>
        <p:spPr>
          <a:xfrm>
            <a:off x="2159002" y="2048933"/>
            <a:ext cx="184731" cy="369332"/>
          </a:xfrm>
          <a:prstGeom prst="rect">
            <a:avLst/>
          </a:prstGeom>
          <a:noFill/>
          <a:ln>
            <a:noFill/>
          </a:ln>
        </p:spPr>
        <p:txBody>
          <a:bodyPr spcFirstLastPara="1" wrap="square" lIns="91425" tIns="45700" rIns="91425" bIns="45700" anchor="t" anchorCtr="0">
            <a:spAutoFit/>
          </a:bodyPr>
          <a:lstStyle/>
          <a:p>
            <a:endParaRPr dirty="0">
              <a:solidFill>
                <a:schemeClr val="dk1"/>
              </a:solidFill>
              <a:latin typeface="Calibri"/>
              <a:ea typeface="Calibri"/>
              <a:cs typeface="Calibri"/>
              <a:sym typeface="Calibri"/>
            </a:endParaRPr>
          </a:p>
        </p:txBody>
      </p:sp>
      <p:sp>
        <p:nvSpPr>
          <p:cNvPr id="4" name="TextBox 3">
            <a:extLst>
              <a:ext uri="{FF2B5EF4-FFF2-40B4-BE49-F238E27FC236}">
                <a16:creationId xmlns:a16="http://schemas.microsoft.com/office/drawing/2014/main" id="{C04D65CC-8582-495E-B1E1-2C17C5A56211}"/>
              </a:ext>
            </a:extLst>
          </p:cNvPr>
          <p:cNvSpPr txBox="1"/>
          <p:nvPr/>
        </p:nvSpPr>
        <p:spPr>
          <a:xfrm>
            <a:off x="1035556" y="2233599"/>
            <a:ext cx="7072884" cy="1631216"/>
          </a:xfrm>
          <a:prstGeom prst="rect">
            <a:avLst/>
          </a:prstGeom>
          <a:noFill/>
        </p:spPr>
        <p:txBody>
          <a:bodyPr wrap="square" rtlCol="0">
            <a:spAutoFit/>
          </a:bodyPr>
          <a:lstStyle/>
          <a:p>
            <a:r>
              <a:rPr lang="en-US" sz="2000" dirty="0"/>
              <a:t>All FML services are handled by Unum</a:t>
            </a:r>
          </a:p>
          <a:p>
            <a:pPr marL="342900" indent="-342900">
              <a:buFont typeface="Arial" panose="020B0604020202020204" pitchFamily="34" charset="0"/>
              <a:buChar char="•"/>
            </a:pPr>
            <a:r>
              <a:rPr lang="en-US" sz="2000" dirty="0"/>
              <a:t>Submit a claim with </a:t>
            </a:r>
            <a:r>
              <a:rPr lang="en-US" sz="2000" dirty="0">
                <a:hlinkClick r:id="rId3"/>
              </a:rPr>
              <a:t>Unum's online portal</a:t>
            </a:r>
            <a:r>
              <a:rPr lang="en-US" sz="2000" dirty="0"/>
              <a:t> or by calling (866) 779-1054</a:t>
            </a:r>
          </a:p>
          <a:p>
            <a:pPr marL="342900" indent="-342900">
              <a:buFont typeface="Arial" panose="020B0604020202020204" pitchFamily="34" charset="0"/>
              <a:buChar char="•"/>
            </a:pPr>
            <a:r>
              <a:rPr lang="en-US" sz="2000" dirty="0"/>
              <a:t>Download the Unum Customer app from the App Store or Google Play Store</a:t>
            </a:r>
          </a:p>
        </p:txBody>
      </p:sp>
      <p:sp>
        <p:nvSpPr>
          <p:cNvPr id="5" name="Rectangle 4">
            <a:extLst>
              <a:ext uri="{FF2B5EF4-FFF2-40B4-BE49-F238E27FC236}">
                <a16:creationId xmlns:a16="http://schemas.microsoft.com/office/drawing/2014/main" id="{8CC1C5FE-C095-43C5-BD14-206231351922}"/>
              </a:ext>
            </a:extLst>
          </p:cNvPr>
          <p:cNvSpPr/>
          <p:nvPr/>
        </p:nvSpPr>
        <p:spPr>
          <a:xfrm>
            <a:off x="566927" y="6223239"/>
            <a:ext cx="8010143" cy="338554"/>
          </a:xfrm>
          <a:prstGeom prst="rect">
            <a:avLst/>
          </a:prstGeom>
        </p:spPr>
        <p:txBody>
          <a:bodyPr wrap="square">
            <a:spAutoFit/>
          </a:bodyPr>
          <a:lstStyle/>
          <a:p>
            <a:pPr algn="ctr"/>
            <a:r>
              <a:rPr lang="en-US" sz="1600" i="1" dirty="0"/>
              <a:t>Review all Holidays &amp; Leave benefits on our </a:t>
            </a:r>
            <a:r>
              <a:rPr lang="en-US" sz="1600" i="1" dirty="0">
                <a:hlinkClick r:id="rId4"/>
              </a:rPr>
              <a:t>UA Benefits Holidays &amp; Leave webpage</a:t>
            </a:r>
            <a:r>
              <a:rPr lang="en-US" sz="1600" i="1" dirty="0"/>
              <a:t>.</a:t>
            </a:r>
          </a:p>
        </p:txBody>
      </p:sp>
    </p:spTree>
    <p:extLst>
      <p:ext uri="{BB962C8B-B14F-4D97-AF65-F5344CB8AC3E}">
        <p14:creationId xmlns:p14="http://schemas.microsoft.com/office/powerpoint/2010/main" val="4351060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486CBFA-8E6F-4CF5-B15D-6C9318711304}"/>
              </a:ext>
            </a:extLst>
          </p:cNvPr>
          <p:cNvSpPr>
            <a:spLocks noGrp="1"/>
          </p:cNvSpPr>
          <p:nvPr>
            <p:ph sz="half" idx="1"/>
          </p:nvPr>
        </p:nvSpPr>
        <p:spPr>
          <a:xfrm>
            <a:off x="628650" y="1690689"/>
            <a:ext cx="7886700" cy="4649726"/>
          </a:xfrm>
        </p:spPr>
        <p:txBody>
          <a:bodyPr>
            <a:noAutofit/>
          </a:bodyPr>
          <a:lstStyle/>
          <a:p>
            <a:pPr marL="0" indent="0">
              <a:lnSpc>
                <a:spcPct val="100000"/>
              </a:lnSpc>
              <a:buNone/>
            </a:pPr>
            <a:r>
              <a:rPr lang="en-US" sz="2000" dirty="0">
                <a:solidFill>
                  <a:schemeClr val="tx1"/>
                </a:solidFill>
              </a:rPr>
              <a:t>Short-term disability (STD) = 12 weeks or less of disability leave</a:t>
            </a:r>
          </a:p>
          <a:p>
            <a:pPr lvl="1">
              <a:lnSpc>
                <a:spcPct val="100000"/>
              </a:lnSpc>
            </a:pPr>
            <a:r>
              <a:rPr lang="en-US" dirty="0">
                <a:solidFill>
                  <a:schemeClr val="tx1"/>
                </a:solidFill>
              </a:rPr>
              <a:t>Employer-paid benefit – no cost </a:t>
            </a:r>
            <a:r>
              <a:rPr lang="en-US">
                <a:solidFill>
                  <a:schemeClr val="tx1"/>
                </a:solidFill>
              </a:rPr>
              <a:t>to employees</a:t>
            </a:r>
          </a:p>
          <a:p>
            <a:pPr lvl="1">
              <a:lnSpc>
                <a:spcPct val="100000"/>
              </a:lnSpc>
            </a:pPr>
            <a:r>
              <a:rPr lang="en-US" dirty="0">
                <a:solidFill>
                  <a:schemeClr val="tx1"/>
                </a:solidFill>
              </a:rPr>
              <a:t>Must be approved for Family Medical Leave (FML) in order to utilize STD</a:t>
            </a:r>
          </a:p>
          <a:p>
            <a:pPr lvl="1">
              <a:lnSpc>
                <a:spcPct val="100000"/>
              </a:lnSpc>
            </a:pPr>
            <a:r>
              <a:rPr lang="en-US" dirty="0">
                <a:solidFill>
                  <a:schemeClr val="tx1"/>
                </a:solidFill>
              </a:rPr>
              <a:t>60% salary continuation benefit up to $800/week</a:t>
            </a:r>
          </a:p>
          <a:p>
            <a:pPr marL="0" indent="0">
              <a:lnSpc>
                <a:spcPct val="100000"/>
              </a:lnSpc>
              <a:buNone/>
            </a:pPr>
            <a:endParaRPr lang="en-US" sz="2000" dirty="0">
              <a:solidFill>
                <a:schemeClr val="tx1"/>
              </a:solidFill>
            </a:endParaRPr>
          </a:p>
          <a:p>
            <a:pPr marL="0" indent="0">
              <a:lnSpc>
                <a:spcPct val="100000"/>
              </a:lnSpc>
              <a:buNone/>
            </a:pPr>
            <a:r>
              <a:rPr lang="en-US" sz="2000" i="1" dirty="0">
                <a:solidFill>
                  <a:schemeClr val="tx1"/>
                </a:solidFill>
              </a:rPr>
              <a:t>Who is eligible for STD leave?</a:t>
            </a:r>
          </a:p>
          <a:p>
            <a:pPr marL="0" indent="0">
              <a:lnSpc>
                <a:spcPct val="100000"/>
              </a:lnSpc>
              <a:buNone/>
            </a:pPr>
            <a:r>
              <a:rPr lang="en-US" sz="2000" dirty="0">
                <a:solidFill>
                  <a:schemeClr val="tx1"/>
                </a:solidFill>
              </a:rPr>
              <a:t>All regular full-time and part-time employees working at least 20 hours per week are eligible for STD leave</a:t>
            </a:r>
          </a:p>
        </p:txBody>
      </p:sp>
      <p:sp>
        <p:nvSpPr>
          <p:cNvPr id="98" name="Google Shape;98;p1"/>
          <p:cNvSpPr txBox="1"/>
          <p:nvPr/>
        </p:nvSpPr>
        <p:spPr>
          <a:xfrm>
            <a:off x="2762254" y="2393950"/>
            <a:ext cx="138548" cy="276969"/>
          </a:xfrm>
          <a:prstGeom prst="rect">
            <a:avLst/>
          </a:prstGeom>
          <a:noFill/>
          <a:ln>
            <a:noFill/>
          </a:ln>
        </p:spPr>
        <p:txBody>
          <a:bodyPr spcFirstLastPara="1" wrap="square" lIns="68569" tIns="34275" rIns="68569" bIns="34275" anchor="t" anchorCtr="0">
            <a:spAutoFit/>
          </a:bodyPr>
          <a:lstStyle/>
          <a:p>
            <a:pPr defTabSz="342900"/>
            <a:endParaRPr sz="1350" dirty="0">
              <a:latin typeface="Calibri"/>
              <a:ea typeface="Calibri"/>
              <a:cs typeface="Calibri"/>
              <a:sym typeface="Calibri"/>
            </a:endParaRPr>
          </a:p>
        </p:txBody>
      </p:sp>
      <p:sp>
        <p:nvSpPr>
          <p:cNvPr id="9" name="Rectangle 8">
            <a:extLst>
              <a:ext uri="{FF2B5EF4-FFF2-40B4-BE49-F238E27FC236}">
                <a16:creationId xmlns:a16="http://schemas.microsoft.com/office/drawing/2014/main" id="{33A53A8A-C52F-4787-9214-B48D50F68550}"/>
              </a:ext>
            </a:extLst>
          </p:cNvPr>
          <p:cNvSpPr/>
          <p:nvPr/>
        </p:nvSpPr>
        <p:spPr>
          <a:xfrm>
            <a:off x="566927" y="6223239"/>
            <a:ext cx="8010143" cy="338554"/>
          </a:xfrm>
          <a:prstGeom prst="rect">
            <a:avLst/>
          </a:prstGeom>
        </p:spPr>
        <p:txBody>
          <a:bodyPr wrap="square">
            <a:spAutoFit/>
          </a:bodyPr>
          <a:lstStyle/>
          <a:p>
            <a:pPr algn="ctr"/>
            <a:r>
              <a:rPr lang="en-US" sz="1600" i="1" dirty="0"/>
              <a:t>Review all Holidays &amp; Leave benefits on our </a:t>
            </a:r>
            <a:r>
              <a:rPr lang="en-US" sz="1600" i="1" dirty="0">
                <a:hlinkClick r:id="rId3"/>
              </a:rPr>
              <a:t>UA Benefits Holidays &amp; Leave webpage</a:t>
            </a:r>
            <a:r>
              <a:rPr lang="en-US" sz="1600" i="1" dirty="0"/>
              <a:t>.</a:t>
            </a:r>
          </a:p>
        </p:txBody>
      </p:sp>
      <p:sp>
        <p:nvSpPr>
          <p:cNvPr id="8" name="Google Shape;97;p1">
            <a:extLst>
              <a:ext uri="{FF2B5EF4-FFF2-40B4-BE49-F238E27FC236}">
                <a16:creationId xmlns:a16="http://schemas.microsoft.com/office/drawing/2014/main" id="{8B0B663A-23A3-47E7-81CF-FCE5F0D8D20B}"/>
              </a:ext>
            </a:extLst>
          </p:cNvPr>
          <p:cNvSpPr txBox="1">
            <a:spLocks/>
          </p:cNvSpPr>
          <p:nvPr/>
        </p:nvSpPr>
        <p:spPr>
          <a:xfrm>
            <a:off x="457202" y="694240"/>
            <a:ext cx="8229599" cy="731837"/>
          </a:xfrm>
          <a:prstGeom prst="rect">
            <a:avLst/>
          </a:prstGeom>
          <a:noFill/>
          <a:ln>
            <a:noFill/>
          </a:ln>
        </p:spPr>
        <p:txBody>
          <a:bodyPr spcFirstLastPara="1" vert="horz" wrap="square" lIns="91425" tIns="45700" rIns="91425" bIns="45700" rtlCol="0" anchor="t" anchorCtr="0">
            <a:noAutofit/>
          </a:bodyPr>
          <a:lstStyle>
            <a:lvl1pPr algn="l" defTabSz="685800" rtl="0" eaLnBrk="1" latinLnBrk="0" hangingPunct="1">
              <a:lnSpc>
                <a:spcPct val="90000"/>
              </a:lnSpc>
              <a:spcBef>
                <a:spcPct val="0"/>
              </a:spcBef>
              <a:buNone/>
              <a:defRPr sz="4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a:lstStyle>
          <a:p>
            <a:pPr algn="ctr">
              <a:lnSpc>
                <a:spcPct val="100000"/>
              </a:lnSpc>
              <a:spcBef>
                <a:spcPts val="0"/>
              </a:spcBef>
              <a:buClr>
                <a:schemeClr val="lt1"/>
              </a:buClr>
              <a:buSzPts val="3600"/>
            </a:pPr>
            <a:r>
              <a:rPr lang="en-US" sz="3600" dirty="0">
                <a:ln w="0"/>
                <a:solidFill>
                  <a:schemeClr val="tx1"/>
                </a:solidFill>
                <a:effectLst>
                  <a:outerShdw blurRad="38100" dist="19050" dir="2700000" algn="tl" rotWithShape="0">
                    <a:schemeClr val="dk1">
                      <a:alpha val="40000"/>
                    </a:schemeClr>
                  </a:outerShdw>
                </a:effectLst>
              </a:rPr>
              <a:t>Holidays &amp; Leave – Short-term Disability</a:t>
            </a:r>
          </a:p>
        </p:txBody>
      </p:sp>
    </p:spTree>
    <p:extLst>
      <p:ext uri="{BB962C8B-B14F-4D97-AF65-F5344CB8AC3E}">
        <p14:creationId xmlns:p14="http://schemas.microsoft.com/office/powerpoint/2010/main" val="5600085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Google Shape;97;p1">
            <a:extLst>
              <a:ext uri="{FF2B5EF4-FFF2-40B4-BE49-F238E27FC236}">
                <a16:creationId xmlns:a16="http://schemas.microsoft.com/office/drawing/2014/main" id="{A24FDD87-8CC3-4E78-AC75-5235CC2CEF34}"/>
              </a:ext>
            </a:extLst>
          </p:cNvPr>
          <p:cNvSpPr txBox="1">
            <a:spLocks/>
          </p:cNvSpPr>
          <p:nvPr/>
        </p:nvSpPr>
        <p:spPr>
          <a:xfrm>
            <a:off x="457202" y="694240"/>
            <a:ext cx="8229599" cy="731837"/>
          </a:xfrm>
          <a:prstGeom prst="rect">
            <a:avLst/>
          </a:prstGeom>
          <a:noFill/>
          <a:ln>
            <a:noFill/>
          </a:ln>
        </p:spPr>
        <p:txBody>
          <a:bodyPr spcFirstLastPara="1" vert="horz" wrap="square" lIns="91425" tIns="45700" rIns="91425" bIns="45700" rtlCol="0" anchor="t" anchorCtr="0">
            <a:noAutofit/>
          </a:bodyPr>
          <a:lstStyle>
            <a:lvl1pPr algn="l" defTabSz="685800" rtl="0" eaLnBrk="1" latinLnBrk="0" hangingPunct="1">
              <a:lnSpc>
                <a:spcPct val="90000"/>
              </a:lnSpc>
              <a:spcBef>
                <a:spcPct val="0"/>
              </a:spcBef>
              <a:buNone/>
              <a:defRPr sz="4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a:lstStyle>
          <a:p>
            <a:pPr algn="ctr">
              <a:lnSpc>
                <a:spcPct val="100000"/>
              </a:lnSpc>
              <a:spcBef>
                <a:spcPts val="0"/>
              </a:spcBef>
              <a:buClr>
                <a:schemeClr val="lt1"/>
              </a:buClr>
              <a:buSzPts val="3600"/>
            </a:pPr>
            <a:r>
              <a:rPr lang="en-US" sz="3600" dirty="0">
                <a:ln w="0"/>
                <a:solidFill>
                  <a:schemeClr val="tx1"/>
                </a:solidFill>
                <a:effectLst>
                  <a:outerShdw blurRad="38100" dist="19050" dir="2700000" algn="tl" rotWithShape="0">
                    <a:schemeClr val="dk1">
                      <a:alpha val="40000"/>
                    </a:schemeClr>
                  </a:outerShdw>
                </a:effectLst>
              </a:rPr>
              <a:t>Holidays &amp; Leave – Long-term Disability</a:t>
            </a:r>
          </a:p>
        </p:txBody>
      </p:sp>
      <p:sp>
        <p:nvSpPr>
          <p:cNvPr id="4" name="TextBox 3">
            <a:extLst>
              <a:ext uri="{FF2B5EF4-FFF2-40B4-BE49-F238E27FC236}">
                <a16:creationId xmlns:a16="http://schemas.microsoft.com/office/drawing/2014/main" id="{AA47A523-CC14-414A-A72F-6CA35F8450A7}"/>
              </a:ext>
            </a:extLst>
          </p:cNvPr>
          <p:cNvSpPr txBox="1"/>
          <p:nvPr/>
        </p:nvSpPr>
        <p:spPr>
          <a:xfrm>
            <a:off x="763522" y="1905506"/>
            <a:ext cx="7616952" cy="2246769"/>
          </a:xfrm>
          <a:prstGeom prst="rect">
            <a:avLst/>
          </a:prstGeom>
          <a:noFill/>
        </p:spPr>
        <p:txBody>
          <a:bodyPr wrap="square" rtlCol="0">
            <a:spAutoFit/>
          </a:bodyPr>
          <a:lstStyle/>
          <a:p>
            <a:r>
              <a:rPr lang="en-US" sz="2000" dirty="0"/>
              <a:t>Long-term Disability (LTD) is provided at no cost to benefit-eligible employees at UA</a:t>
            </a:r>
          </a:p>
          <a:p>
            <a:pPr marL="342900" indent="-342900">
              <a:buFont typeface="Arial" panose="020B0604020202020204" pitchFamily="34" charset="0"/>
              <a:buChar char="•"/>
            </a:pPr>
            <a:r>
              <a:rPr lang="en-US" sz="2000" dirty="0"/>
              <a:t>Provides salary continuation benefit of 60% of your salary, up to a maximum of $3,000 per month</a:t>
            </a:r>
          </a:p>
          <a:p>
            <a:pPr marL="342900" indent="-342900">
              <a:buFont typeface="Arial" panose="020B0604020202020204" pitchFamily="34" charset="0"/>
              <a:buChar char="•"/>
            </a:pPr>
            <a:r>
              <a:rPr lang="en-US" sz="2000" dirty="0"/>
              <a:t>Provided to employees who are not able to work/earn income for a period of 90 days due to a disability</a:t>
            </a:r>
          </a:p>
          <a:p>
            <a:pPr marL="342900" indent="-342900">
              <a:buFont typeface="Arial" panose="020B0604020202020204" pitchFamily="34" charset="0"/>
              <a:buChar char="•"/>
            </a:pPr>
            <a:r>
              <a:rPr lang="en-US" sz="2000" dirty="0"/>
              <a:t>LTD is managed by Unum (our FML provider)</a:t>
            </a:r>
          </a:p>
        </p:txBody>
      </p:sp>
      <p:sp>
        <p:nvSpPr>
          <p:cNvPr id="5" name="Rectangle 4">
            <a:extLst>
              <a:ext uri="{FF2B5EF4-FFF2-40B4-BE49-F238E27FC236}">
                <a16:creationId xmlns:a16="http://schemas.microsoft.com/office/drawing/2014/main" id="{8EC32971-202B-4920-9148-6569C4077652}"/>
              </a:ext>
            </a:extLst>
          </p:cNvPr>
          <p:cNvSpPr/>
          <p:nvPr/>
        </p:nvSpPr>
        <p:spPr>
          <a:xfrm>
            <a:off x="566927" y="6223239"/>
            <a:ext cx="8010143" cy="338554"/>
          </a:xfrm>
          <a:prstGeom prst="rect">
            <a:avLst/>
          </a:prstGeom>
        </p:spPr>
        <p:txBody>
          <a:bodyPr wrap="square">
            <a:spAutoFit/>
          </a:bodyPr>
          <a:lstStyle/>
          <a:p>
            <a:pPr algn="ctr"/>
            <a:r>
              <a:rPr lang="en-US" sz="1600" i="1" dirty="0"/>
              <a:t>Review all Holidays &amp; Leave benefits on our </a:t>
            </a:r>
            <a:r>
              <a:rPr lang="en-US" sz="1600" i="1" dirty="0">
                <a:hlinkClick r:id="rId2"/>
              </a:rPr>
              <a:t>UA Benefits Holidays &amp; Leave webpage</a:t>
            </a:r>
            <a:r>
              <a:rPr lang="en-US" sz="1600" i="1" dirty="0"/>
              <a:t>.</a:t>
            </a:r>
          </a:p>
        </p:txBody>
      </p:sp>
    </p:spTree>
    <p:extLst>
      <p:ext uri="{BB962C8B-B14F-4D97-AF65-F5344CB8AC3E}">
        <p14:creationId xmlns:p14="http://schemas.microsoft.com/office/powerpoint/2010/main" val="2373966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
          <p:cNvSpPr txBox="1">
            <a:spLocks noGrp="1"/>
          </p:cNvSpPr>
          <p:nvPr>
            <p:ph type="title" idx="4294967295"/>
          </p:nvPr>
        </p:nvSpPr>
        <p:spPr>
          <a:xfrm>
            <a:off x="457202" y="694240"/>
            <a:ext cx="8229599" cy="731837"/>
          </a:xfrm>
          <a:prstGeom prst="rect">
            <a:avLst/>
          </a:prstGeom>
          <a:noFill/>
          <a:ln>
            <a:noFill/>
          </a:ln>
        </p:spPr>
        <p:txBody>
          <a:bodyPr spcFirstLastPara="1" vert="horz" wrap="square" lIns="91425" tIns="45700" rIns="91425" bIns="45700" rtlCol="0" anchor="t" anchorCtr="0">
            <a:noAutofit/>
          </a:bodyPr>
          <a:lstStyle/>
          <a:p>
            <a:pPr algn="ctr">
              <a:lnSpc>
                <a:spcPct val="100000"/>
              </a:lnSpc>
              <a:spcBef>
                <a:spcPts val="0"/>
              </a:spcBef>
              <a:buClr>
                <a:schemeClr val="lt1"/>
              </a:buClr>
              <a:buSzPts val="3600"/>
            </a:pPr>
            <a:r>
              <a:rPr lang="en-US" sz="3600" dirty="0">
                <a:ln w="0"/>
                <a:solidFill>
                  <a:schemeClr val="tx1"/>
                </a:solidFill>
                <a:effectLst>
                  <a:outerShdw blurRad="38100" dist="19050" dir="2700000" algn="tl" rotWithShape="0">
                    <a:schemeClr val="dk1">
                      <a:alpha val="40000"/>
                    </a:schemeClr>
                  </a:outerShdw>
                </a:effectLst>
              </a:rPr>
              <a:t>Holidays &amp; Leave – Additional Benefits</a:t>
            </a:r>
          </a:p>
        </p:txBody>
      </p:sp>
      <p:sp>
        <p:nvSpPr>
          <p:cNvPr id="98" name="Google Shape;98;p1"/>
          <p:cNvSpPr txBox="1"/>
          <p:nvPr/>
        </p:nvSpPr>
        <p:spPr>
          <a:xfrm>
            <a:off x="2159002" y="2048933"/>
            <a:ext cx="184731" cy="369332"/>
          </a:xfrm>
          <a:prstGeom prst="rect">
            <a:avLst/>
          </a:prstGeom>
          <a:noFill/>
          <a:ln>
            <a:noFill/>
          </a:ln>
        </p:spPr>
        <p:txBody>
          <a:bodyPr spcFirstLastPara="1" wrap="square" lIns="91425" tIns="45700" rIns="91425" bIns="45700" anchor="t" anchorCtr="0">
            <a:spAutoFit/>
          </a:bodyPr>
          <a:lstStyle/>
          <a:p>
            <a:endParaRPr dirty="0">
              <a:solidFill>
                <a:schemeClr val="dk1"/>
              </a:solidFill>
              <a:latin typeface="Calibri"/>
              <a:ea typeface="Calibri"/>
              <a:cs typeface="Calibri"/>
              <a:sym typeface="Calibri"/>
            </a:endParaRPr>
          </a:p>
        </p:txBody>
      </p:sp>
      <p:sp>
        <p:nvSpPr>
          <p:cNvPr id="4" name="TextBox 3">
            <a:extLst>
              <a:ext uri="{FF2B5EF4-FFF2-40B4-BE49-F238E27FC236}">
                <a16:creationId xmlns:a16="http://schemas.microsoft.com/office/drawing/2014/main" id="{C04D65CC-8582-495E-B1E1-2C17C5A56211}"/>
              </a:ext>
            </a:extLst>
          </p:cNvPr>
          <p:cNvSpPr txBox="1"/>
          <p:nvPr/>
        </p:nvSpPr>
        <p:spPr>
          <a:xfrm>
            <a:off x="763522" y="2048933"/>
            <a:ext cx="7616952" cy="2554545"/>
          </a:xfrm>
          <a:prstGeom prst="rect">
            <a:avLst/>
          </a:prstGeom>
          <a:noFill/>
        </p:spPr>
        <p:txBody>
          <a:bodyPr wrap="square" rtlCol="0">
            <a:spAutoFit/>
          </a:bodyPr>
          <a:lstStyle/>
          <a:p>
            <a:pPr marL="342900" indent="-342900">
              <a:buFont typeface="Arial" panose="020B0604020202020204" pitchFamily="34" charset="0"/>
              <a:buChar char="•"/>
            </a:pPr>
            <a:r>
              <a:rPr lang="en-US" sz="2000" dirty="0"/>
              <a:t>Jury duty leave</a:t>
            </a:r>
          </a:p>
          <a:p>
            <a:pPr marL="800100" lvl="1" indent="-342900">
              <a:buFont typeface="Arial" panose="020B0604020202020204" pitchFamily="34" charset="0"/>
              <a:buChar char="•"/>
            </a:pPr>
            <a:r>
              <a:rPr lang="en-US" sz="2000" dirty="0"/>
              <a:t>Use this earnings code on your time sheet for the time you are away serving on a jury</a:t>
            </a:r>
          </a:p>
          <a:p>
            <a:pPr marL="800100" lvl="1" indent="-342900">
              <a:buFont typeface="Arial" panose="020B0604020202020204" pitchFamily="34" charset="0"/>
              <a:buChar char="•"/>
            </a:pPr>
            <a:r>
              <a:rPr lang="en-US" sz="2000" dirty="0"/>
              <a:t>Return the check you receive from the courthouse to UA HR to help offset the cost of your salary</a:t>
            </a:r>
          </a:p>
          <a:p>
            <a:pPr marL="342900" indent="-342900">
              <a:buFont typeface="Arial" panose="020B0604020202020204" pitchFamily="34" charset="0"/>
              <a:buChar char="•"/>
            </a:pPr>
            <a:r>
              <a:rPr lang="en-US" sz="2000" dirty="0"/>
              <a:t>Military leave – up to 16.5 paid days per year</a:t>
            </a:r>
          </a:p>
          <a:p>
            <a:pPr marL="342900" indent="-342900">
              <a:buFont typeface="Arial" panose="020B0604020202020204" pitchFamily="34" charset="0"/>
              <a:buChar char="•"/>
            </a:pPr>
            <a:r>
              <a:rPr lang="en-US" sz="2000" dirty="0"/>
              <a:t>Non-medical leave of absence – unpaid, case-by-case basis - approved through your respective Chancellor’s office</a:t>
            </a:r>
          </a:p>
        </p:txBody>
      </p:sp>
      <p:sp>
        <p:nvSpPr>
          <p:cNvPr id="5" name="Rectangle 4">
            <a:extLst>
              <a:ext uri="{FF2B5EF4-FFF2-40B4-BE49-F238E27FC236}">
                <a16:creationId xmlns:a16="http://schemas.microsoft.com/office/drawing/2014/main" id="{A31C1CD9-F106-4CE9-B7CB-B024883AC7B3}"/>
              </a:ext>
            </a:extLst>
          </p:cNvPr>
          <p:cNvSpPr/>
          <p:nvPr/>
        </p:nvSpPr>
        <p:spPr>
          <a:xfrm>
            <a:off x="566927" y="6223239"/>
            <a:ext cx="8010143" cy="338554"/>
          </a:xfrm>
          <a:prstGeom prst="rect">
            <a:avLst/>
          </a:prstGeom>
        </p:spPr>
        <p:txBody>
          <a:bodyPr wrap="square">
            <a:spAutoFit/>
          </a:bodyPr>
          <a:lstStyle/>
          <a:p>
            <a:pPr algn="ctr"/>
            <a:r>
              <a:rPr lang="en-US" sz="1600" i="1" dirty="0"/>
              <a:t>Review all Holidays &amp; Leave benefits on our </a:t>
            </a:r>
            <a:r>
              <a:rPr lang="en-US" sz="1600" i="1" dirty="0">
                <a:hlinkClick r:id="rId3"/>
              </a:rPr>
              <a:t>UA Benefits Holidays &amp; Leave webpage</a:t>
            </a:r>
            <a:r>
              <a:rPr lang="en-US" sz="1600" i="1" dirty="0"/>
              <a:t>.</a:t>
            </a:r>
          </a:p>
        </p:txBody>
      </p:sp>
    </p:spTree>
    <p:extLst>
      <p:ext uri="{BB962C8B-B14F-4D97-AF65-F5344CB8AC3E}">
        <p14:creationId xmlns:p14="http://schemas.microsoft.com/office/powerpoint/2010/main" val="913799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5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fade">
                                      <p:cBhvr>
                                        <p:cTn id="18" dur="5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fade">
                                      <p:cBhvr>
                                        <p:cTn id="23"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
          <p:cNvSpPr txBox="1">
            <a:spLocks noGrp="1"/>
          </p:cNvSpPr>
          <p:nvPr>
            <p:ph type="title" idx="4294967295"/>
          </p:nvPr>
        </p:nvSpPr>
        <p:spPr>
          <a:xfrm>
            <a:off x="1013467" y="2813652"/>
            <a:ext cx="7117069" cy="1230696"/>
          </a:xfrm>
          <a:prstGeom prst="rect">
            <a:avLst/>
          </a:prstGeom>
          <a:noFill/>
          <a:ln>
            <a:noFill/>
          </a:ln>
        </p:spPr>
        <p:txBody>
          <a:bodyPr spcFirstLastPara="1" vert="horz" wrap="square" lIns="91425" tIns="45700" rIns="91425" bIns="45700" rtlCol="0" anchor="t" anchorCtr="0">
            <a:noAutofit/>
          </a:bodyPr>
          <a:lstStyle/>
          <a:p>
            <a:pPr algn="ctr">
              <a:lnSpc>
                <a:spcPct val="100000"/>
              </a:lnSpc>
              <a:spcBef>
                <a:spcPts val="0"/>
              </a:spcBef>
              <a:buClr>
                <a:schemeClr val="lt1"/>
              </a:buClr>
              <a:buSzPts val="3600"/>
            </a:pPr>
            <a:r>
              <a:rPr lang="en-US" sz="7200" dirty="0">
                <a:ln w="0"/>
                <a:solidFill>
                  <a:schemeClr val="tx1"/>
                </a:solidFill>
                <a:effectLst>
                  <a:outerShdw blurRad="38100" dist="19050" dir="2700000" algn="tl" rotWithShape="0">
                    <a:schemeClr val="dk1">
                      <a:alpha val="40000"/>
                    </a:schemeClr>
                  </a:outerShdw>
                </a:effectLst>
              </a:rPr>
              <a:t>Life Insurance</a:t>
            </a:r>
            <a:endParaRPr sz="7200" dirty="0">
              <a:ln w="0"/>
              <a:solidFill>
                <a:schemeClr val="tx1"/>
              </a:solidFill>
              <a:effectLst>
                <a:outerShdw blurRad="38100" dist="19050" dir="2700000" algn="tl" rotWithShape="0">
                  <a:schemeClr val="dk1">
                    <a:alpha val="40000"/>
                  </a:schemeClr>
                </a:outerShdw>
              </a:effectLst>
            </a:endParaRPr>
          </a:p>
        </p:txBody>
      </p:sp>
      <p:sp>
        <p:nvSpPr>
          <p:cNvPr id="98" name="Google Shape;98;p1"/>
          <p:cNvSpPr txBox="1"/>
          <p:nvPr/>
        </p:nvSpPr>
        <p:spPr>
          <a:xfrm>
            <a:off x="2159002" y="2048933"/>
            <a:ext cx="184731" cy="369332"/>
          </a:xfrm>
          <a:prstGeom prst="rect">
            <a:avLst/>
          </a:prstGeom>
          <a:noFill/>
          <a:ln>
            <a:noFill/>
          </a:ln>
        </p:spPr>
        <p:txBody>
          <a:bodyPr spcFirstLastPara="1" wrap="square" lIns="91425" tIns="45700" rIns="91425" bIns="45700" anchor="t" anchorCtr="0">
            <a:spAutoFit/>
          </a:bodyPr>
          <a:lstStyle/>
          <a:p>
            <a:endParaRPr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148066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8" name="Google Shape;98;p1"/>
          <p:cNvSpPr txBox="1"/>
          <p:nvPr/>
        </p:nvSpPr>
        <p:spPr>
          <a:xfrm>
            <a:off x="2159002" y="2048933"/>
            <a:ext cx="184731" cy="369332"/>
          </a:xfrm>
          <a:prstGeom prst="rect">
            <a:avLst/>
          </a:prstGeom>
          <a:noFill/>
          <a:ln>
            <a:noFill/>
          </a:ln>
        </p:spPr>
        <p:txBody>
          <a:bodyPr spcFirstLastPara="1" wrap="square" lIns="91425" tIns="45700" rIns="91425" bIns="45700" anchor="t" anchorCtr="0">
            <a:spAutoFit/>
          </a:bodyPr>
          <a:lstStyle/>
          <a:p>
            <a:endParaRPr dirty="0">
              <a:solidFill>
                <a:schemeClr val="dk1"/>
              </a:solidFill>
              <a:latin typeface="Calibri"/>
              <a:ea typeface="Calibri"/>
              <a:cs typeface="Calibri"/>
              <a:sym typeface="Calibri"/>
            </a:endParaRPr>
          </a:p>
        </p:txBody>
      </p:sp>
      <p:graphicFrame>
        <p:nvGraphicFramePr>
          <p:cNvPr id="3" name="Diagram 2">
            <a:extLst>
              <a:ext uri="{FF2B5EF4-FFF2-40B4-BE49-F238E27FC236}">
                <a16:creationId xmlns:a16="http://schemas.microsoft.com/office/drawing/2014/main" id="{518351B1-F4F5-4340-A6FF-C4C2978207A1}"/>
              </a:ext>
            </a:extLst>
          </p:cNvPr>
          <p:cNvGraphicFramePr/>
          <p:nvPr>
            <p:extLst>
              <p:ext uri="{D42A27DB-BD31-4B8C-83A1-F6EECF244321}">
                <p14:modId xmlns:p14="http://schemas.microsoft.com/office/powerpoint/2010/main" val="694236343"/>
              </p:ext>
            </p:extLst>
          </p:nvPr>
        </p:nvGraphicFramePr>
        <p:xfrm>
          <a:off x="502931" y="1397001"/>
          <a:ext cx="8065882" cy="49595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Google Shape;97;p1">
            <a:extLst>
              <a:ext uri="{FF2B5EF4-FFF2-40B4-BE49-F238E27FC236}">
                <a16:creationId xmlns:a16="http://schemas.microsoft.com/office/drawing/2014/main" id="{EC340C15-E587-4C07-B0E7-1A43EA8791A8}"/>
              </a:ext>
            </a:extLst>
          </p:cNvPr>
          <p:cNvSpPr txBox="1">
            <a:spLocks/>
          </p:cNvSpPr>
          <p:nvPr/>
        </p:nvSpPr>
        <p:spPr>
          <a:xfrm>
            <a:off x="1013467" y="665164"/>
            <a:ext cx="7117069" cy="731837"/>
          </a:xfrm>
          <a:prstGeom prst="rect">
            <a:avLst/>
          </a:prstGeom>
          <a:noFill/>
          <a:ln>
            <a:noFill/>
          </a:ln>
        </p:spPr>
        <p:txBody>
          <a:bodyPr spcFirstLastPara="1" vert="horz" wrap="square" lIns="91425" tIns="45700" rIns="91425" bIns="45700" rtlCol="0" anchor="t" anchorCtr="0">
            <a:noAutofit/>
          </a:bodyPr>
          <a:lstStyle>
            <a:lvl1pPr algn="l" defTabSz="685800" rtl="0" eaLnBrk="1" latinLnBrk="0" hangingPunct="1">
              <a:lnSpc>
                <a:spcPct val="90000"/>
              </a:lnSpc>
              <a:spcBef>
                <a:spcPct val="0"/>
              </a:spcBef>
              <a:buNone/>
              <a:defRPr sz="4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a:lstStyle>
          <a:p>
            <a:pPr algn="ctr">
              <a:lnSpc>
                <a:spcPct val="100000"/>
              </a:lnSpc>
              <a:spcBef>
                <a:spcPts val="0"/>
              </a:spcBef>
              <a:buClr>
                <a:schemeClr val="lt1"/>
              </a:buClr>
              <a:buSzPts val="3600"/>
            </a:pPr>
            <a:r>
              <a:rPr lang="en-US" dirty="0">
                <a:ln w="0"/>
                <a:solidFill>
                  <a:schemeClr val="tx1"/>
                </a:solidFill>
                <a:effectLst>
                  <a:outerShdw blurRad="38100" dist="19050" dir="2700000" algn="tl" rotWithShape="0">
                    <a:schemeClr val="dk1">
                      <a:alpha val="40000"/>
                    </a:schemeClr>
                  </a:outerShdw>
                </a:effectLst>
              </a:rPr>
              <a:t>Who to Know</a:t>
            </a:r>
            <a:endParaRPr lang="en-US" sz="36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567639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
          <p:cNvSpPr txBox="1">
            <a:spLocks noGrp="1"/>
          </p:cNvSpPr>
          <p:nvPr>
            <p:ph type="title" idx="4294967295"/>
          </p:nvPr>
        </p:nvSpPr>
        <p:spPr>
          <a:xfrm>
            <a:off x="457202" y="694240"/>
            <a:ext cx="8229599" cy="731837"/>
          </a:xfrm>
          <a:prstGeom prst="rect">
            <a:avLst/>
          </a:prstGeom>
          <a:noFill/>
          <a:ln>
            <a:noFill/>
          </a:ln>
        </p:spPr>
        <p:txBody>
          <a:bodyPr spcFirstLastPara="1" vert="horz" wrap="square" lIns="91425" tIns="45700" rIns="91425" bIns="45700" rtlCol="0" anchor="t" anchorCtr="0">
            <a:noAutofit/>
          </a:bodyPr>
          <a:lstStyle/>
          <a:p>
            <a:pPr algn="ctr">
              <a:lnSpc>
                <a:spcPct val="100000"/>
              </a:lnSpc>
              <a:spcBef>
                <a:spcPts val="0"/>
              </a:spcBef>
              <a:buClr>
                <a:schemeClr val="lt1"/>
              </a:buClr>
              <a:buSzPts val="3600"/>
            </a:pPr>
            <a:r>
              <a:rPr lang="en-US" sz="3600" dirty="0">
                <a:ln w="0"/>
                <a:solidFill>
                  <a:schemeClr val="tx1"/>
                </a:solidFill>
                <a:effectLst>
                  <a:outerShdw blurRad="38100" dist="19050" dir="2700000" algn="tl" rotWithShape="0">
                    <a:schemeClr val="dk1">
                      <a:alpha val="40000"/>
                    </a:schemeClr>
                  </a:outerShdw>
                </a:effectLst>
              </a:rPr>
              <a:t>Life Insurance – Basic &amp; Supplemental</a:t>
            </a:r>
          </a:p>
        </p:txBody>
      </p:sp>
      <p:sp>
        <p:nvSpPr>
          <p:cNvPr id="98" name="Google Shape;98;p1"/>
          <p:cNvSpPr txBox="1"/>
          <p:nvPr/>
        </p:nvSpPr>
        <p:spPr>
          <a:xfrm>
            <a:off x="2159002" y="2048933"/>
            <a:ext cx="184731" cy="369332"/>
          </a:xfrm>
          <a:prstGeom prst="rect">
            <a:avLst/>
          </a:prstGeom>
          <a:noFill/>
          <a:ln>
            <a:noFill/>
          </a:ln>
        </p:spPr>
        <p:txBody>
          <a:bodyPr spcFirstLastPara="1" wrap="square" lIns="91425" tIns="45700" rIns="91425" bIns="45700" anchor="t" anchorCtr="0">
            <a:spAutoFit/>
          </a:bodyPr>
          <a:lstStyle/>
          <a:p>
            <a:endParaRPr dirty="0">
              <a:solidFill>
                <a:schemeClr val="dk1"/>
              </a:solidFill>
              <a:latin typeface="Calibri"/>
              <a:ea typeface="Calibri"/>
              <a:cs typeface="Calibri"/>
              <a:sym typeface="Calibri"/>
            </a:endParaRPr>
          </a:p>
        </p:txBody>
      </p:sp>
      <p:sp>
        <p:nvSpPr>
          <p:cNvPr id="4" name="TextBox 3">
            <a:extLst>
              <a:ext uri="{FF2B5EF4-FFF2-40B4-BE49-F238E27FC236}">
                <a16:creationId xmlns:a16="http://schemas.microsoft.com/office/drawing/2014/main" id="{C04D65CC-8582-495E-B1E1-2C17C5A56211}"/>
              </a:ext>
            </a:extLst>
          </p:cNvPr>
          <p:cNvSpPr txBox="1"/>
          <p:nvPr/>
        </p:nvSpPr>
        <p:spPr>
          <a:xfrm>
            <a:off x="827530" y="1698924"/>
            <a:ext cx="7616952" cy="4401205"/>
          </a:xfrm>
          <a:prstGeom prst="rect">
            <a:avLst/>
          </a:prstGeom>
          <a:noFill/>
        </p:spPr>
        <p:txBody>
          <a:bodyPr wrap="square" rtlCol="0">
            <a:spAutoFit/>
          </a:bodyPr>
          <a:lstStyle/>
          <a:p>
            <a:r>
              <a:rPr lang="en-US" sz="2000" dirty="0"/>
              <a:t>Basic life insurance = $100k</a:t>
            </a:r>
          </a:p>
          <a:p>
            <a:pPr marL="342900" indent="-342900">
              <a:buFont typeface="Arial" panose="020B0604020202020204" pitchFamily="34" charset="0"/>
              <a:buChar char="•"/>
            </a:pPr>
            <a:r>
              <a:rPr lang="en-US" sz="2000" dirty="0"/>
              <a:t>Automatically provided to all benefit-eligible employees</a:t>
            </a:r>
          </a:p>
          <a:p>
            <a:pPr marL="342900" indent="-342900">
              <a:buFont typeface="Arial" panose="020B0604020202020204" pitchFamily="34" charset="0"/>
              <a:buChar char="•"/>
            </a:pPr>
            <a:r>
              <a:rPr lang="en-US" sz="2000" dirty="0"/>
              <a:t>Tax-free benefit up to $50k – imputed cost of coverage in excess of $50k is taxable per the IRS</a:t>
            </a:r>
          </a:p>
          <a:p>
            <a:pPr marL="342900" indent="-342900">
              <a:buFont typeface="Arial" panose="020B0604020202020204" pitchFamily="34" charset="0"/>
              <a:buChar char="•"/>
            </a:pPr>
            <a:r>
              <a:rPr lang="en-US" sz="2000" dirty="0">
                <a:hlinkClick r:id="rId3"/>
              </a:rPr>
              <a:t>Fill out your beneficiary form here</a:t>
            </a:r>
            <a:endParaRPr lang="en-US" sz="2000" dirty="0"/>
          </a:p>
          <a:p>
            <a:endParaRPr lang="en-US" sz="2000" dirty="0"/>
          </a:p>
          <a:p>
            <a:r>
              <a:rPr lang="en-US" sz="2000" dirty="0"/>
              <a:t>Supplemental life insurance = additional $50k increments up to $600k</a:t>
            </a:r>
          </a:p>
          <a:p>
            <a:pPr marL="342900" indent="-342900">
              <a:buFont typeface="Arial" panose="020B0604020202020204" pitchFamily="34" charset="0"/>
              <a:buChar char="•"/>
            </a:pPr>
            <a:r>
              <a:rPr lang="en-US" sz="2000" dirty="0"/>
              <a:t>Employees may elect guaranteed issue of up to $200k (under 65) or $100k (65+) without Evidence of Insurability (EOI)</a:t>
            </a:r>
          </a:p>
          <a:p>
            <a:pPr marL="342900" indent="-342900">
              <a:buFont typeface="Arial" panose="020B0604020202020204" pitchFamily="34" charset="0"/>
              <a:buChar char="•"/>
            </a:pPr>
            <a:r>
              <a:rPr lang="en-US" sz="2000" dirty="0"/>
              <a:t>EOI will be required for any enrollment or increases over the guaranteed issue</a:t>
            </a:r>
          </a:p>
          <a:p>
            <a:pPr marL="342900" indent="-342900">
              <a:buFont typeface="Arial" panose="020B0604020202020204" pitchFamily="34" charset="0"/>
              <a:buChar char="•"/>
            </a:pPr>
            <a:r>
              <a:rPr lang="en-US" sz="2000" dirty="0"/>
              <a:t>Cost is determined by age and the amount selected</a:t>
            </a:r>
          </a:p>
          <a:p>
            <a:pPr marL="342900" indent="-342900">
              <a:buFont typeface="Arial" panose="020B0604020202020204" pitchFamily="34" charset="0"/>
              <a:buChar char="•"/>
            </a:pPr>
            <a:r>
              <a:rPr lang="en-US" sz="2000" dirty="0"/>
              <a:t>Deductions are </a:t>
            </a:r>
            <a:r>
              <a:rPr lang="en-US" sz="2000" i="1" dirty="0"/>
              <a:t>not</a:t>
            </a:r>
            <a:r>
              <a:rPr lang="en-US" sz="2000" dirty="0"/>
              <a:t> pre-tax</a:t>
            </a:r>
          </a:p>
        </p:txBody>
      </p:sp>
      <p:sp>
        <p:nvSpPr>
          <p:cNvPr id="5" name="Rectangle 4">
            <a:extLst>
              <a:ext uri="{FF2B5EF4-FFF2-40B4-BE49-F238E27FC236}">
                <a16:creationId xmlns:a16="http://schemas.microsoft.com/office/drawing/2014/main" id="{F47E639E-5052-42D8-A787-A5BF46F1A036}"/>
              </a:ext>
            </a:extLst>
          </p:cNvPr>
          <p:cNvSpPr/>
          <p:nvPr/>
        </p:nvSpPr>
        <p:spPr>
          <a:xfrm>
            <a:off x="566927" y="6223239"/>
            <a:ext cx="8010143" cy="369332"/>
          </a:xfrm>
          <a:prstGeom prst="rect">
            <a:avLst/>
          </a:prstGeom>
        </p:spPr>
        <p:txBody>
          <a:bodyPr wrap="square">
            <a:spAutoFit/>
          </a:bodyPr>
          <a:lstStyle/>
          <a:p>
            <a:pPr algn="ctr"/>
            <a:r>
              <a:rPr lang="en-US" i="1" dirty="0"/>
              <a:t>Review all Life Insurance benefits on our </a:t>
            </a:r>
            <a:r>
              <a:rPr lang="en-US" i="1" dirty="0">
                <a:hlinkClick r:id="rId4"/>
              </a:rPr>
              <a:t>UA Benefits Life Insurance webpage</a:t>
            </a:r>
            <a:r>
              <a:rPr lang="en-US" i="1" dirty="0"/>
              <a:t>.</a:t>
            </a:r>
          </a:p>
        </p:txBody>
      </p:sp>
    </p:spTree>
    <p:extLst>
      <p:ext uri="{BB962C8B-B14F-4D97-AF65-F5344CB8AC3E}">
        <p14:creationId xmlns:p14="http://schemas.microsoft.com/office/powerpoint/2010/main" val="32392407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500"/>
                                        <p:tgtEl>
                                          <p:spTgt spid="4">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fade">
                                      <p:cBhvr>
                                        <p:cTn id="16" dur="500"/>
                                        <p:tgtEl>
                                          <p:spTgt spid="4">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animEffect transition="in" filter="fade">
                                      <p:cBhvr>
                                        <p:cTn id="21" dur="500"/>
                                        <p:tgtEl>
                                          <p:spTgt spid="4">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4">
                                            <p:txEl>
                                              <p:pRg st="6" end="6"/>
                                            </p:txEl>
                                          </p:spTgt>
                                        </p:tgtEl>
                                        <p:attrNameLst>
                                          <p:attrName>style.visibility</p:attrName>
                                        </p:attrNameLst>
                                      </p:cBhvr>
                                      <p:to>
                                        <p:strVal val="visible"/>
                                      </p:to>
                                    </p:set>
                                    <p:animEffect transition="in" filter="fade">
                                      <p:cBhvr>
                                        <p:cTn id="24" dur="500"/>
                                        <p:tgtEl>
                                          <p:spTgt spid="4">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animEffect transition="in" filter="fade">
                                      <p:cBhvr>
                                        <p:cTn id="27" dur="500"/>
                                        <p:tgtEl>
                                          <p:spTgt spid="4">
                                            <p:txEl>
                                              <p:pRg st="7" end="7"/>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4">
                                            <p:txEl>
                                              <p:pRg st="8" end="8"/>
                                            </p:txEl>
                                          </p:spTgt>
                                        </p:tgtEl>
                                        <p:attrNameLst>
                                          <p:attrName>style.visibility</p:attrName>
                                        </p:attrNameLst>
                                      </p:cBhvr>
                                      <p:to>
                                        <p:strVal val="visible"/>
                                      </p:to>
                                    </p:set>
                                    <p:animEffect transition="in" filter="fade">
                                      <p:cBhvr>
                                        <p:cTn id="30" dur="500"/>
                                        <p:tgtEl>
                                          <p:spTgt spid="4">
                                            <p:txEl>
                                              <p:pRg st="8" end="8"/>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4">
                                            <p:txEl>
                                              <p:pRg st="9" end="9"/>
                                            </p:txEl>
                                          </p:spTgt>
                                        </p:tgtEl>
                                        <p:attrNameLst>
                                          <p:attrName>style.visibility</p:attrName>
                                        </p:attrNameLst>
                                      </p:cBhvr>
                                      <p:to>
                                        <p:strVal val="visible"/>
                                      </p:to>
                                    </p:set>
                                    <p:animEffect transition="in" filter="fade">
                                      <p:cBhvr>
                                        <p:cTn id="33"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
          <p:cNvSpPr txBox="1">
            <a:spLocks noGrp="1"/>
          </p:cNvSpPr>
          <p:nvPr>
            <p:ph type="title" idx="4294967295"/>
          </p:nvPr>
        </p:nvSpPr>
        <p:spPr>
          <a:xfrm>
            <a:off x="457202" y="694240"/>
            <a:ext cx="8229599" cy="731837"/>
          </a:xfrm>
          <a:prstGeom prst="rect">
            <a:avLst/>
          </a:prstGeom>
          <a:noFill/>
          <a:ln>
            <a:noFill/>
          </a:ln>
        </p:spPr>
        <p:txBody>
          <a:bodyPr spcFirstLastPara="1" vert="horz" wrap="square" lIns="91425" tIns="45700" rIns="91425" bIns="45700" rtlCol="0" anchor="t" anchorCtr="0">
            <a:noAutofit/>
          </a:bodyPr>
          <a:lstStyle/>
          <a:p>
            <a:pPr algn="ctr">
              <a:lnSpc>
                <a:spcPct val="100000"/>
              </a:lnSpc>
              <a:spcBef>
                <a:spcPts val="0"/>
              </a:spcBef>
              <a:buClr>
                <a:schemeClr val="lt1"/>
              </a:buClr>
              <a:buSzPts val="3600"/>
            </a:pPr>
            <a:r>
              <a:rPr lang="en-US" sz="3600" dirty="0">
                <a:ln w="0"/>
                <a:solidFill>
                  <a:schemeClr val="tx1"/>
                </a:solidFill>
                <a:effectLst>
                  <a:outerShdw blurRad="38100" dist="19050" dir="2700000" algn="tl" rotWithShape="0">
                    <a:schemeClr val="dk1">
                      <a:alpha val="40000"/>
                    </a:schemeClr>
                  </a:outerShdw>
                </a:effectLst>
              </a:rPr>
              <a:t>Life Insurance – AD&amp;D</a:t>
            </a:r>
          </a:p>
        </p:txBody>
      </p:sp>
      <p:sp>
        <p:nvSpPr>
          <p:cNvPr id="98" name="Google Shape;98;p1"/>
          <p:cNvSpPr txBox="1"/>
          <p:nvPr/>
        </p:nvSpPr>
        <p:spPr>
          <a:xfrm>
            <a:off x="2159002" y="2048933"/>
            <a:ext cx="184731" cy="369332"/>
          </a:xfrm>
          <a:prstGeom prst="rect">
            <a:avLst/>
          </a:prstGeom>
          <a:noFill/>
          <a:ln>
            <a:noFill/>
          </a:ln>
        </p:spPr>
        <p:txBody>
          <a:bodyPr spcFirstLastPara="1" wrap="square" lIns="91425" tIns="45700" rIns="91425" bIns="45700" anchor="t" anchorCtr="0">
            <a:spAutoFit/>
          </a:bodyPr>
          <a:lstStyle/>
          <a:p>
            <a:endParaRPr dirty="0">
              <a:solidFill>
                <a:schemeClr val="dk1"/>
              </a:solidFill>
              <a:latin typeface="Calibri"/>
              <a:ea typeface="Calibri"/>
              <a:cs typeface="Calibri"/>
              <a:sym typeface="Calibri"/>
            </a:endParaRPr>
          </a:p>
        </p:txBody>
      </p:sp>
      <p:sp>
        <p:nvSpPr>
          <p:cNvPr id="4" name="TextBox 3">
            <a:extLst>
              <a:ext uri="{FF2B5EF4-FFF2-40B4-BE49-F238E27FC236}">
                <a16:creationId xmlns:a16="http://schemas.microsoft.com/office/drawing/2014/main" id="{C04D65CC-8582-495E-B1E1-2C17C5A56211}"/>
              </a:ext>
            </a:extLst>
          </p:cNvPr>
          <p:cNvSpPr txBox="1"/>
          <p:nvPr/>
        </p:nvSpPr>
        <p:spPr>
          <a:xfrm>
            <a:off x="763522" y="1777944"/>
            <a:ext cx="7616952" cy="4093428"/>
          </a:xfrm>
          <a:prstGeom prst="rect">
            <a:avLst/>
          </a:prstGeom>
          <a:noFill/>
        </p:spPr>
        <p:txBody>
          <a:bodyPr wrap="square" rtlCol="0">
            <a:spAutoFit/>
          </a:bodyPr>
          <a:lstStyle/>
          <a:p>
            <a:r>
              <a:rPr lang="en-US" sz="2000" dirty="0"/>
              <a:t>Accidental Death &amp; Dismemberment is supplemental coverage for loss of life, limbs, or eyes as a result of bodily injury in an accident</a:t>
            </a:r>
          </a:p>
          <a:p>
            <a:pPr marL="342900" indent="-342900">
              <a:buFont typeface="Arial" panose="020B0604020202020204" pitchFamily="34" charset="0"/>
              <a:buChar char="•"/>
            </a:pPr>
            <a:r>
              <a:rPr lang="en-US" sz="2000" dirty="0"/>
              <a:t>Base benefit = $300k for employees</a:t>
            </a:r>
          </a:p>
          <a:p>
            <a:pPr marL="342900" indent="-342900">
              <a:buFont typeface="Arial" panose="020B0604020202020204" pitchFamily="34" charset="0"/>
              <a:buChar char="•"/>
            </a:pPr>
            <a:r>
              <a:rPr lang="en-US" sz="2000" dirty="0"/>
              <a:t>Can enroll yourself or your family </a:t>
            </a:r>
          </a:p>
          <a:p>
            <a:pPr marL="342900" indent="-342900">
              <a:buFont typeface="Arial" panose="020B0604020202020204" pitchFamily="34" charset="0"/>
              <a:buChar char="•"/>
            </a:pPr>
            <a:r>
              <a:rPr lang="en-US" sz="2000" dirty="0"/>
              <a:t>Family coverages are a percentage of the base benefit ($300k)</a:t>
            </a:r>
          </a:p>
          <a:p>
            <a:pPr marL="800100" lvl="1" indent="-342900">
              <a:buFont typeface="Arial" panose="020B0604020202020204" pitchFamily="34" charset="0"/>
              <a:buChar char="•"/>
            </a:pPr>
            <a:r>
              <a:rPr lang="en-US" sz="2000" dirty="0"/>
              <a:t>Spouse/FIP + dependent(s): 40% of EE’s benefit for spouse/FIP, 10% of employee’s benefit per dependent</a:t>
            </a:r>
          </a:p>
          <a:p>
            <a:pPr marL="800100" lvl="1" indent="-342900">
              <a:buFont typeface="Arial" panose="020B0604020202020204" pitchFamily="34" charset="0"/>
              <a:buChar char="•"/>
            </a:pPr>
            <a:r>
              <a:rPr lang="en-US" sz="2000" dirty="0"/>
              <a:t>Spouse/FIP, no dependent(s): 50% of employee’s benefit</a:t>
            </a:r>
          </a:p>
          <a:p>
            <a:pPr marL="800100" lvl="1" indent="-342900">
              <a:buFont typeface="Arial" panose="020B0604020202020204" pitchFamily="34" charset="0"/>
              <a:buChar char="•"/>
            </a:pPr>
            <a:r>
              <a:rPr lang="en-US" sz="2000" dirty="0"/>
              <a:t>Dependent(s), no Spouse/FIP: 15% of employee’s benefit per dependent</a:t>
            </a:r>
          </a:p>
          <a:p>
            <a:pPr marL="342900" indent="-342900">
              <a:buFont typeface="Arial" panose="020B0604020202020204" pitchFamily="34" charset="0"/>
              <a:buChar char="•"/>
            </a:pPr>
            <a:r>
              <a:rPr lang="en-US" sz="2000" dirty="0"/>
              <a:t>Use the </a:t>
            </a:r>
            <a:r>
              <a:rPr lang="en-US" sz="2000" dirty="0">
                <a:hlinkClick r:id="rId3"/>
              </a:rPr>
              <a:t>beneficiary designation form</a:t>
            </a:r>
            <a:r>
              <a:rPr lang="en-US" sz="2000" dirty="0"/>
              <a:t> on our website – can name the same beneficiary or different beneficiaries for each benefit (basic, supplemental, AD&amp;D)</a:t>
            </a:r>
          </a:p>
        </p:txBody>
      </p:sp>
      <p:sp>
        <p:nvSpPr>
          <p:cNvPr id="5" name="Rectangle 4">
            <a:extLst>
              <a:ext uri="{FF2B5EF4-FFF2-40B4-BE49-F238E27FC236}">
                <a16:creationId xmlns:a16="http://schemas.microsoft.com/office/drawing/2014/main" id="{EBB6C065-3F73-424B-93D7-B4E118217305}"/>
              </a:ext>
            </a:extLst>
          </p:cNvPr>
          <p:cNvSpPr/>
          <p:nvPr/>
        </p:nvSpPr>
        <p:spPr>
          <a:xfrm>
            <a:off x="566927" y="6223239"/>
            <a:ext cx="8010143" cy="369332"/>
          </a:xfrm>
          <a:prstGeom prst="rect">
            <a:avLst/>
          </a:prstGeom>
        </p:spPr>
        <p:txBody>
          <a:bodyPr wrap="square">
            <a:spAutoFit/>
          </a:bodyPr>
          <a:lstStyle/>
          <a:p>
            <a:pPr algn="ctr"/>
            <a:r>
              <a:rPr lang="en-US" i="1" dirty="0"/>
              <a:t>Review all Life Insurance benefits on our </a:t>
            </a:r>
            <a:r>
              <a:rPr lang="en-US" i="1" dirty="0">
                <a:hlinkClick r:id="rId4"/>
              </a:rPr>
              <a:t>UA Benefits Life Insurance webpage</a:t>
            </a:r>
            <a:r>
              <a:rPr lang="en-US" i="1" dirty="0"/>
              <a:t>.</a:t>
            </a:r>
          </a:p>
        </p:txBody>
      </p:sp>
    </p:spTree>
    <p:extLst>
      <p:ext uri="{BB962C8B-B14F-4D97-AF65-F5344CB8AC3E}">
        <p14:creationId xmlns:p14="http://schemas.microsoft.com/office/powerpoint/2010/main" val="21051509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Effect transition="in" filter="fade">
                                      <p:cBhvr>
                                        <p:cTn id="25" dur="500"/>
                                        <p:tgtEl>
                                          <p:spTgt spid="4">
                                            <p:txEl>
                                              <p:pRg st="4" end="4"/>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Effect transition="in" filter="fade">
                                      <p:cBhvr>
                                        <p:cTn id="28" dur="500"/>
                                        <p:tgtEl>
                                          <p:spTgt spid="4">
                                            <p:txEl>
                                              <p:pRg st="5" end="5"/>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Effect transition="in" filter="fade">
                                      <p:cBhvr>
                                        <p:cTn id="31" dur="500"/>
                                        <p:tgtEl>
                                          <p:spTgt spid="4">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4">
                                            <p:txEl>
                                              <p:pRg st="7" end="7"/>
                                            </p:txEl>
                                          </p:spTgt>
                                        </p:tgtEl>
                                        <p:attrNameLst>
                                          <p:attrName>style.visibility</p:attrName>
                                        </p:attrNameLst>
                                      </p:cBhvr>
                                      <p:to>
                                        <p:strVal val="visible"/>
                                      </p:to>
                                    </p:set>
                                    <p:animEffect transition="in" filter="fade">
                                      <p:cBhvr>
                                        <p:cTn id="36"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
          <p:cNvSpPr txBox="1">
            <a:spLocks noGrp="1"/>
          </p:cNvSpPr>
          <p:nvPr>
            <p:ph type="title" idx="4294967295"/>
          </p:nvPr>
        </p:nvSpPr>
        <p:spPr>
          <a:xfrm>
            <a:off x="457202" y="694240"/>
            <a:ext cx="8229599" cy="731837"/>
          </a:xfrm>
          <a:prstGeom prst="rect">
            <a:avLst/>
          </a:prstGeom>
          <a:noFill/>
          <a:ln>
            <a:noFill/>
          </a:ln>
        </p:spPr>
        <p:txBody>
          <a:bodyPr spcFirstLastPara="1" vert="horz" wrap="square" lIns="91425" tIns="45700" rIns="91425" bIns="45700" rtlCol="0" anchor="t" anchorCtr="0">
            <a:noAutofit/>
          </a:bodyPr>
          <a:lstStyle/>
          <a:p>
            <a:pPr algn="ctr">
              <a:lnSpc>
                <a:spcPct val="100000"/>
              </a:lnSpc>
              <a:spcBef>
                <a:spcPts val="0"/>
              </a:spcBef>
              <a:buClr>
                <a:schemeClr val="lt1"/>
              </a:buClr>
              <a:buSzPts val="3600"/>
            </a:pPr>
            <a:r>
              <a:rPr lang="en-US" sz="3600" dirty="0">
                <a:ln w="0"/>
                <a:solidFill>
                  <a:schemeClr val="tx1"/>
                </a:solidFill>
                <a:effectLst>
                  <a:outerShdw blurRad="38100" dist="19050" dir="2700000" algn="tl" rotWithShape="0">
                    <a:schemeClr val="dk1">
                      <a:alpha val="40000"/>
                    </a:schemeClr>
                  </a:outerShdw>
                </a:effectLst>
              </a:rPr>
              <a:t>Insurance – Workers’ Compensation</a:t>
            </a:r>
          </a:p>
        </p:txBody>
      </p:sp>
      <p:sp>
        <p:nvSpPr>
          <p:cNvPr id="98" name="Google Shape;98;p1"/>
          <p:cNvSpPr txBox="1"/>
          <p:nvPr/>
        </p:nvSpPr>
        <p:spPr>
          <a:xfrm>
            <a:off x="2159002" y="2048933"/>
            <a:ext cx="184731" cy="369332"/>
          </a:xfrm>
          <a:prstGeom prst="rect">
            <a:avLst/>
          </a:prstGeom>
          <a:noFill/>
          <a:ln>
            <a:noFill/>
          </a:ln>
        </p:spPr>
        <p:txBody>
          <a:bodyPr spcFirstLastPara="1" wrap="square" lIns="91425" tIns="45700" rIns="91425" bIns="45700" anchor="t" anchorCtr="0">
            <a:spAutoFit/>
          </a:bodyPr>
          <a:lstStyle/>
          <a:p>
            <a:endParaRPr dirty="0">
              <a:solidFill>
                <a:schemeClr val="dk1"/>
              </a:solidFill>
              <a:latin typeface="Calibri"/>
              <a:ea typeface="Calibri"/>
              <a:cs typeface="Calibri"/>
              <a:sym typeface="Calibri"/>
            </a:endParaRPr>
          </a:p>
        </p:txBody>
      </p:sp>
      <p:sp>
        <p:nvSpPr>
          <p:cNvPr id="4" name="TextBox 3">
            <a:extLst>
              <a:ext uri="{FF2B5EF4-FFF2-40B4-BE49-F238E27FC236}">
                <a16:creationId xmlns:a16="http://schemas.microsoft.com/office/drawing/2014/main" id="{C04D65CC-8582-495E-B1E1-2C17C5A56211}"/>
              </a:ext>
            </a:extLst>
          </p:cNvPr>
          <p:cNvSpPr txBox="1"/>
          <p:nvPr/>
        </p:nvSpPr>
        <p:spPr>
          <a:xfrm>
            <a:off x="820674" y="2048933"/>
            <a:ext cx="7502652" cy="2554545"/>
          </a:xfrm>
          <a:prstGeom prst="rect">
            <a:avLst/>
          </a:prstGeom>
          <a:noFill/>
        </p:spPr>
        <p:txBody>
          <a:bodyPr wrap="square" rtlCol="0">
            <a:spAutoFit/>
          </a:bodyPr>
          <a:lstStyle/>
          <a:p>
            <a:r>
              <a:rPr lang="en-US" sz="2000" dirty="0"/>
              <a:t>UA is self-insured for Workers’ Compensation – claims are handled in-house by </a:t>
            </a:r>
            <a:r>
              <a:rPr lang="en-US" sz="2000" dirty="0">
                <a:hlinkClick r:id="rId3"/>
              </a:rPr>
              <a:t>Risk Services</a:t>
            </a:r>
            <a:endParaRPr lang="en-US" sz="2000" dirty="0"/>
          </a:p>
          <a:p>
            <a:pPr marL="342900" indent="-342900">
              <a:buFont typeface="Arial" panose="020B0604020202020204" pitchFamily="34" charset="0"/>
              <a:buChar char="•"/>
            </a:pPr>
            <a:r>
              <a:rPr lang="en-US" sz="2000" dirty="0"/>
              <a:t>For employees injured or made ill due to work conditions</a:t>
            </a:r>
          </a:p>
          <a:p>
            <a:pPr marL="342900" indent="-342900">
              <a:buFont typeface="Arial" panose="020B0604020202020204" pitchFamily="34" charset="0"/>
              <a:buChar char="•"/>
            </a:pPr>
            <a:r>
              <a:rPr lang="en-US" sz="2000" dirty="0"/>
              <a:t>Covers medical, wage loss, rehabilitation, and more</a:t>
            </a:r>
          </a:p>
          <a:p>
            <a:endParaRPr lang="en-US" sz="2000" dirty="0"/>
          </a:p>
          <a:p>
            <a:r>
              <a:rPr lang="en-US" sz="2000" dirty="0"/>
              <a:t>Employee </a:t>
            </a:r>
            <a:r>
              <a:rPr lang="en-US" sz="2000" i="1" dirty="0"/>
              <a:t>must</a:t>
            </a:r>
            <a:r>
              <a:rPr lang="en-US" sz="2000" dirty="0"/>
              <a:t> report an accident or injury to be eligible – you can </a:t>
            </a:r>
            <a:r>
              <a:rPr lang="en-US" sz="2000" dirty="0">
                <a:hlinkClick r:id="rId4"/>
              </a:rPr>
              <a:t>file a workers' compensation report</a:t>
            </a:r>
            <a:r>
              <a:rPr lang="en-US" sz="2000" dirty="0"/>
              <a:t> through Risk Services using your single sign-on (SSO) credentials</a:t>
            </a:r>
          </a:p>
        </p:txBody>
      </p:sp>
    </p:spTree>
    <p:extLst>
      <p:ext uri="{BB962C8B-B14F-4D97-AF65-F5344CB8AC3E}">
        <p14:creationId xmlns:p14="http://schemas.microsoft.com/office/powerpoint/2010/main" val="1947285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5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fade">
                                      <p:cBhvr>
                                        <p:cTn id="18"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
          <p:cNvSpPr txBox="1">
            <a:spLocks noGrp="1"/>
          </p:cNvSpPr>
          <p:nvPr>
            <p:ph type="title" idx="4294967295"/>
          </p:nvPr>
        </p:nvSpPr>
        <p:spPr>
          <a:xfrm>
            <a:off x="963933" y="2813652"/>
            <a:ext cx="7216133" cy="1230696"/>
          </a:xfrm>
          <a:prstGeom prst="rect">
            <a:avLst/>
          </a:prstGeom>
          <a:noFill/>
          <a:ln>
            <a:noFill/>
          </a:ln>
        </p:spPr>
        <p:txBody>
          <a:bodyPr spcFirstLastPara="1" vert="horz" wrap="square" lIns="91425" tIns="45700" rIns="91425" bIns="45700" rtlCol="0" anchor="t" anchorCtr="0">
            <a:noAutofit/>
          </a:bodyPr>
          <a:lstStyle/>
          <a:p>
            <a:pPr algn="ctr">
              <a:lnSpc>
                <a:spcPct val="100000"/>
              </a:lnSpc>
              <a:spcBef>
                <a:spcPts val="0"/>
              </a:spcBef>
              <a:buClr>
                <a:schemeClr val="lt1"/>
              </a:buClr>
              <a:buSzPts val="3600"/>
            </a:pPr>
            <a:r>
              <a:rPr lang="en-US" sz="7200" dirty="0">
                <a:ln w="0"/>
                <a:solidFill>
                  <a:schemeClr val="tx1"/>
                </a:solidFill>
                <a:effectLst>
                  <a:outerShdw blurRad="38100" dist="19050" dir="2700000" algn="tl" rotWithShape="0">
                    <a:schemeClr val="dk1">
                      <a:alpha val="40000"/>
                    </a:schemeClr>
                  </a:outerShdw>
                </a:effectLst>
              </a:rPr>
              <a:t>Education</a:t>
            </a:r>
            <a:endParaRPr sz="7200" dirty="0">
              <a:ln w="0"/>
              <a:solidFill>
                <a:schemeClr val="tx1"/>
              </a:solidFill>
              <a:effectLst>
                <a:outerShdw blurRad="38100" dist="19050" dir="2700000" algn="tl" rotWithShape="0">
                  <a:schemeClr val="dk1">
                    <a:alpha val="40000"/>
                  </a:schemeClr>
                </a:outerShdw>
              </a:effectLst>
            </a:endParaRPr>
          </a:p>
        </p:txBody>
      </p:sp>
      <p:sp>
        <p:nvSpPr>
          <p:cNvPr id="98" name="Google Shape;98;p1"/>
          <p:cNvSpPr txBox="1"/>
          <p:nvPr/>
        </p:nvSpPr>
        <p:spPr>
          <a:xfrm>
            <a:off x="2159002" y="2048933"/>
            <a:ext cx="184731" cy="369332"/>
          </a:xfrm>
          <a:prstGeom prst="rect">
            <a:avLst/>
          </a:prstGeom>
          <a:noFill/>
          <a:ln>
            <a:noFill/>
          </a:ln>
        </p:spPr>
        <p:txBody>
          <a:bodyPr spcFirstLastPara="1" wrap="square" lIns="91425" tIns="45700" rIns="91425" bIns="45700" anchor="t" anchorCtr="0">
            <a:spAutoFit/>
          </a:bodyPr>
          <a:lstStyle/>
          <a:p>
            <a:endParaRPr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525141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
          <p:cNvSpPr txBox="1">
            <a:spLocks noGrp="1"/>
          </p:cNvSpPr>
          <p:nvPr>
            <p:ph type="title" idx="4294967295"/>
          </p:nvPr>
        </p:nvSpPr>
        <p:spPr>
          <a:xfrm>
            <a:off x="457202" y="694240"/>
            <a:ext cx="8229599" cy="731837"/>
          </a:xfrm>
          <a:prstGeom prst="rect">
            <a:avLst/>
          </a:prstGeom>
          <a:noFill/>
          <a:ln>
            <a:noFill/>
          </a:ln>
        </p:spPr>
        <p:txBody>
          <a:bodyPr spcFirstLastPara="1" vert="horz" wrap="square" lIns="91425" tIns="45700" rIns="91425" bIns="45700" rtlCol="0" anchor="t" anchorCtr="0">
            <a:noAutofit/>
          </a:bodyPr>
          <a:lstStyle/>
          <a:p>
            <a:pPr algn="ctr">
              <a:lnSpc>
                <a:spcPct val="100000"/>
              </a:lnSpc>
              <a:spcBef>
                <a:spcPts val="0"/>
              </a:spcBef>
              <a:buClr>
                <a:schemeClr val="lt1"/>
              </a:buClr>
              <a:buSzPts val="3600"/>
            </a:pPr>
            <a:r>
              <a:rPr lang="en-US" sz="3600" dirty="0">
                <a:ln w="0"/>
                <a:solidFill>
                  <a:schemeClr val="tx1"/>
                </a:solidFill>
                <a:effectLst>
                  <a:outerShdw blurRad="38100" dist="19050" dir="2700000" algn="tl" rotWithShape="0">
                    <a:schemeClr val="dk1">
                      <a:alpha val="40000"/>
                    </a:schemeClr>
                  </a:outerShdw>
                </a:effectLst>
              </a:rPr>
              <a:t>Education – Tuition Waiver and the 529</a:t>
            </a:r>
          </a:p>
        </p:txBody>
      </p:sp>
      <p:sp>
        <p:nvSpPr>
          <p:cNvPr id="5" name="TextBox 4">
            <a:extLst>
              <a:ext uri="{FF2B5EF4-FFF2-40B4-BE49-F238E27FC236}">
                <a16:creationId xmlns:a16="http://schemas.microsoft.com/office/drawing/2014/main" id="{7CB08596-153A-4BDC-A832-CC997370F792}"/>
              </a:ext>
            </a:extLst>
          </p:cNvPr>
          <p:cNvSpPr txBox="1"/>
          <p:nvPr/>
        </p:nvSpPr>
        <p:spPr>
          <a:xfrm>
            <a:off x="806956" y="1747166"/>
            <a:ext cx="7530084" cy="3477875"/>
          </a:xfrm>
          <a:prstGeom prst="rect">
            <a:avLst/>
          </a:prstGeom>
          <a:noFill/>
        </p:spPr>
        <p:txBody>
          <a:bodyPr wrap="square" rtlCol="0">
            <a:spAutoFit/>
          </a:bodyPr>
          <a:lstStyle/>
          <a:p>
            <a:r>
              <a:rPr lang="en-US" sz="2000" dirty="0">
                <a:hlinkClick r:id="rId3"/>
              </a:rPr>
              <a:t>Tuition waiver</a:t>
            </a:r>
            <a:r>
              <a:rPr lang="en-US" sz="2000" dirty="0"/>
              <a:t> – employees can take up to 8 credits per semester, 16 credits per academic year</a:t>
            </a:r>
          </a:p>
          <a:p>
            <a:pPr marL="342900" indent="-342900">
              <a:buFont typeface="Arial" panose="020B0604020202020204" pitchFamily="34" charset="0"/>
              <a:buChar char="•"/>
            </a:pPr>
            <a:r>
              <a:rPr lang="en-US" sz="2000" dirty="0"/>
              <a:t>Available to spouses/FIPs and dependents </a:t>
            </a:r>
          </a:p>
          <a:p>
            <a:pPr marL="342900" indent="-342900">
              <a:buFont typeface="Arial" panose="020B0604020202020204" pitchFamily="34" charset="0"/>
              <a:buChar char="•"/>
            </a:pPr>
            <a:r>
              <a:rPr lang="en-US" sz="2000" dirty="0"/>
              <a:t>Dependents must be under the age of 24</a:t>
            </a:r>
          </a:p>
          <a:p>
            <a:pPr marL="342900" indent="-342900">
              <a:buFont typeface="Arial" panose="020B0604020202020204" pitchFamily="34" charset="0"/>
              <a:buChar char="•"/>
            </a:pPr>
            <a:r>
              <a:rPr lang="en-US" sz="2000" dirty="0"/>
              <a:t>Spouses/FIPs and dependents have no cap on the number of credits</a:t>
            </a:r>
          </a:p>
          <a:p>
            <a:pPr marL="342900" indent="-342900">
              <a:buFont typeface="Arial" panose="020B0604020202020204" pitchFamily="34" charset="0"/>
              <a:buChar char="•"/>
            </a:pPr>
            <a:r>
              <a:rPr lang="en-US" sz="2000" dirty="0"/>
              <a:t>Does not include self-supported courses</a:t>
            </a:r>
          </a:p>
          <a:p>
            <a:endParaRPr lang="en-US" sz="2000" dirty="0"/>
          </a:p>
          <a:p>
            <a:r>
              <a:rPr lang="en-US" sz="2000" dirty="0">
                <a:hlinkClick r:id="rId4"/>
              </a:rPr>
              <a:t>Alaska 529 Plan</a:t>
            </a:r>
            <a:r>
              <a:rPr lang="en-US" sz="2000" dirty="0"/>
              <a:t> – employees can save for future college expenses</a:t>
            </a:r>
          </a:p>
          <a:p>
            <a:pPr marL="342900" indent="-342900">
              <a:buFont typeface="Arial" panose="020B0604020202020204" pitchFamily="34" charset="0"/>
              <a:buChar char="•"/>
            </a:pPr>
            <a:r>
              <a:rPr lang="en-US" sz="2000" dirty="0"/>
              <a:t>Funds can be used tax-free for education expenses both within and outside of Alaska</a:t>
            </a:r>
          </a:p>
        </p:txBody>
      </p:sp>
      <p:sp>
        <p:nvSpPr>
          <p:cNvPr id="4" name="Rectangle 3">
            <a:extLst>
              <a:ext uri="{FF2B5EF4-FFF2-40B4-BE49-F238E27FC236}">
                <a16:creationId xmlns:a16="http://schemas.microsoft.com/office/drawing/2014/main" id="{13132BD2-500E-49CA-87DB-A394ED8DD9EC}"/>
              </a:ext>
            </a:extLst>
          </p:cNvPr>
          <p:cNvSpPr/>
          <p:nvPr/>
        </p:nvSpPr>
        <p:spPr>
          <a:xfrm>
            <a:off x="566927" y="6223239"/>
            <a:ext cx="8010143" cy="369332"/>
          </a:xfrm>
          <a:prstGeom prst="rect">
            <a:avLst/>
          </a:prstGeom>
        </p:spPr>
        <p:txBody>
          <a:bodyPr wrap="square">
            <a:spAutoFit/>
          </a:bodyPr>
          <a:lstStyle/>
          <a:p>
            <a:pPr algn="ctr"/>
            <a:r>
              <a:rPr lang="en-US" i="1" dirty="0"/>
              <a:t>Review all Education benefits on our </a:t>
            </a:r>
            <a:r>
              <a:rPr lang="en-US" i="1" dirty="0">
                <a:hlinkClick r:id="rId5"/>
              </a:rPr>
              <a:t>UA Benefits Education webpage</a:t>
            </a:r>
            <a:r>
              <a:rPr lang="en-US" i="1" dirty="0"/>
              <a:t>.</a:t>
            </a:r>
          </a:p>
        </p:txBody>
      </p:sp>
    </p:spTree>
    <p:extLst>
      <p:ext uri="{BB962C8B-B14F-4D97-AF65-F5344CB8AC3E}">
        <p14:creationId xmlns:p14="http://schemas.microsoft.com/office/powerpoint/2010/main" val="273725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fade">
                                      <p:cBhvr>
                                        <p:cTn id="13" dur="500"/>
                                        <p:tgtEl>
                                          <p:spTgt spid="5">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fade">
                                      <p:cBhvr>
                                        <p:cTn id="16" dur="500"/>
                                        <p:tgtEl>
                                          <p:spTgt spid="5">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fade">
                                      <p:cBhvr>
                                        <p:cTn id="19" dur="500"/>
                                        <p:tgtEl>
                                          <p:spTgt spid="5">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5">
                                            <p:txEl>
                                              <p:pRg st="6" end="6"/>
                                            </p:txEl>
                                          </p:spTgt>
                                        </p:tgtEl>
                                        <p:attrNameLst>
                                          <p:attrName>style.visibility</p:attrName>
                                        </p:attrNameLst>
                                      </p:cBhvr>
                                      <p:to>
                                        <p:strVal val="visible"/>
                                      </p:to>
                                    </p:set>
                                    <p:animEffect transition="in" filter="fade">
                                      <p:cBhvr>
                                        <p:cTn id="24" dur="500"/>
                                        <p:tgtEl>
                                          <p:spTgt spid="5">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5">
                                            <p:txEl>
                                              <p:pRg st="7" end="7"/>
                                            </p:txEl>
                                          </p:spTgt>
                                        </p:tgtEl>
                                        <p:attrNameLst>
                                          <p:attrName>style.visibility</p:attrName>
                                        </p:attrNameLst>
                                      </p:cBhvr>
                                      <p:to>
                                        <p:strVal val="visible"/>
                                      </p:to>
                                    </p:set>
                                    <p:animEffect transition="in" filter="fade">
                                      <p:cBhvr>
                                        <p:cTn id="27"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Google Shape;97;p1">
            <a:extLst>
              <a:ext uri="{FF2B5EF4-FFF2-40B4-BE49-F238E27FC236}">
                <a16:creationId xmlns:a16="http://schemas.microsoft.com/office/drawing/2014/main" id="{A4493441-B5DE-4B9D-9CDE-AD8787DB8949}"/>
              </a:ext>
            </a:extLst>
          </p:cNvPr>
          <p:cNvSpPr txBox="1">
            <a:spLocks/>
          </p:cNvSpPr>
          <p:nvPr/>
        </p:nvSpPr>
        <p:spPr>
          <a:xfrm>
            <a:off x="457202" y="694240"/>
            <a:ext cx="8229599" cy="731837"/>
          </a:xfrm>
          <a:prstGeom prst="rect">
            <a:avLst/>
          </a:prstGeom>
          <a:noFill/>
          <a:ln>
            <a:noFill/>
          </a:ln>
        </p:spPr>
        <p:txBody>
          <a:bodyPr spcFirstLastPara="1" vert="horz" wrap="square" lIns="91425" tIns="45700" rIns="91425" bIns="45700" rtlCol="0" anchor="t" anchorCtr="0">
            <a:noAutofit/>
          </a:bodyPr>
          <a:lstStyle>
            <a:lvl1pPr algn="l" defTabSz="685800" rtl="0" eaLnBrk="1" latinLnBrk="0" hangingPunct="1">
              <a:lnSpc>
                <a:spcPct val="90000"/>
              </a:lnSpc>
              <a:spcBef>
                <a:spcPct val="0"/>
              </a:spcBef>
              <a:buNone/>
              <a:defRPr sz="4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a:lstStyle>
          <a:p>
            <a:pPr algn="ctr">
              <a:lnSpc>
                <a:spcPct val="100000"/>
              </a:lnSpc>
              <a:spcBef>
                <a:spcPts val="0"/>
              </a:spcBef>
              <a:buClr>
                <a:schemeClr val="lt1"/>
              </a:buClr>
              <a:buSzPts val="3600"/>
            </a:pPr>
            <a:r>
              <a:rPr lang="en-US" sz="3600" dirty="0">
                <a:ln w="0"/>
                <a:solidFill>
                  <a:schemeClr val="tx1"/>
                </a:solidFill>
                <a:effectLst>
                  <a:outerShdw blurRad="38100" dist="19050" dir="2700000" algn="tl" rotWithShape="0">
                    <a:schemeClr val="dk1">
                      <a:alpha val="40000"/>
                    </a:schemeClr>
                  </a:outerShdw>
                </a:effectLst>
              </a:rPr>
              <a:t>Education - Sabbatical Leave</a:t>
            </a:r>
          </a:p>
        </p:txBody>
      </p:sp>
      <p:sp>
        <p:nvSpPr>
          <p:cNvPr id="4" name="TextBox 3">
            <a:extLst>
              <a:ext uri="{FF2B5EF4-FFF2-40B4-BE49-F238E27FC236}">
                <a16:creationId xmlns:a16="http://schemas.microsoft.com/office/drawing/2014/main" id="{A9EDED77-77BC-4997-BAE2-3D5D7102C76D}"/>
              </a:ext>
            </a:extLst>
          </p:cNvPr>
          <p:cNvSpPr txBox="1"/>
          <p:nvPr/>
        </p:nvSpPr>
        <p:spPr>
          <a:xfrm>
            <a:off x="806958" y="2274838"/>
            <a:ext cx="7530084" cy="1938992"/>
          </a:xfrm>
          <a:prstGeom prst="rect">
            <a:avLst/>
          </a:prstGeom>
          <a:noFill/>
        </p:spPr>
        <p:txBody>
          <a:bodyPr wrap="square" rtlCol="0">
            <a:spAutoFit/>
          </a:bodyPr>
          <a:lstStyle/>
          <a:p>
            <a:r>
              <a:rPr lang="en-US" sz="2000" dirty="0"/>
              <a:t>University of Alaska provides faculty opportunities to gain professional renewal through planned travel, study, research or other experiences of professional value.</a:t>
            </a:r>
          </a:p>
          <a:p>
            <a:endParaRPr lang="en-US" sz="2000" dirty="0"/>
          </a:p>
          <a:p>
            <a:r>
              <a:rPr lang="en-US" sz="2000" dirty="0"/>
              <a:t>For more information on Sabbatical Leave, please review UA Policy </a:t>
            </a:r>
            <a:r>
              <a:rPr lang="en-US" sz="2000" u="sng" dirty="0">
                <a:hlinkClick r:id="rId2"/>
              </a:rPr>
              <a:t>P04.04.060. Sabbatical Leave</a:t>
            </a:r>
            <a:r>
              <a:rPr lang="en-US" sz="2000" dirty="0"/>
              <a:t>.</a:t>
            </a:r>
          </a:p>
        </p:txBody>
      </p:sp>
      <p:sp>
        <p:nvSpPr>
          <p:cNvPr id="5" name="Rectangle 4">
            <a:extLst>
              <a:ext uri="{FF2B5EF4-FFF2-40B4-BE49-F238E27FC236}">
                <a16:creationId xmlns:a16="http://schemas.microsoft.com/office/drawing/2014/main" id="{F0322293-F0D8-430B-A345-F7725F52114F}"/>
              </a:ext>
            </a:extLst>
          </p:cNvPr>
          <p:cNvSpPr/>
          <p:nvPr/>
        </p:nvSpPr>
        <p:spPr>
          <a:xfrm>
            <a:off x="566927" y="6223239"/>
            <a:ext cx="8010143" cy="369332"/>
          </a:xfrm>
          <a:prstGeom prst="rect">
            <a:avLst/>
          </a:prstGeom>
        </p:spPr>
        <p:txBody>
          <a:bodyPr wrap="square">
            <a:spAutoFit/>
          </a:bodyPr>
          <a:lstStyle/>
          <a:p>
            <a:pPr algn="ctr"/>
            <a:r>
              <a:rPr lang="en-US" i="1" dirty="0"/>
              <a:t>Review all Education benefits on our </a:t>
            </a:r>
            <a:r>
              <a:rPr lang="en-US" i="1" dirty="0">
                <a:hlinkClick r:id="rId3"/>
              </a:rPr>
              <a:t>UA Benefits Education webpage</a:t>
            </a:r>
            <a:r>
              <a:rPr lang="en-US" i="1" dirty="0"/>
              <a:t>.</a:t>
            </a:r>
          </a:p>
        </p:txBody>
      </p:sp>
    </p:spTree>
    <p:extLst>
      <p:ext uri="{BB962C8B-B14F-4D97-AF65-F5344CB8AC3E}">
        <p14:creationId xmlns:p14="http://schemas.microsoft.com/office/powerpoint/2010/main" val="42821827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
          <p:cNvSpPr txBox="1">
            <a:spLocks noGrp="1"/>
          </p:cNvSpPr>
          <p:nvPr>
            <p:ph type="title" idx="4294967295"/>
          </p:nvPr>
        </p:nvSpPr>
        <p:spPr>
          <a:xfrm>
            <a:off x="1013467" y="2813652"/>
            <a:ext cx="7117069" cy="1230696"/>
          </a:xfrm>
          <a:prstGeom prst="rect">
            <a:avLst/>
          </a:prstGeom>
          <a:noFill/>
          <a:ln>
            <a:noFill/>
          </a:ln>
        </p:spPr>
        <p:txBody>
          <a:bodyPr spcFirstLastPara="1" vert="horz" wrap="square" lIns="91425" tIns="45700" rIns="91425" bIns="45700" rtlCol="0" anchor="t" anchorCtr="0">
            <a:noAutofit/>
          </a:bodyPr>
          <a:lstStyle/>
          <a:p>
            <a:pPr algn="ctr">
              <a:lnSpc>
                <a:spcPct val="100000"/>
              </a:lnSpc>
              <a:spcBef>
                <a:spcPts val="0"/>
              </a:spcBef>
              <a:buClr>
                <a:schemeClr val="lt1"/>
              </a:buClr>
              <a:buSzPts val="3600"/>
            </a:pPr>
            <a:r>
              <a:rPr lang="en-US" sz="7200" dirty="0">
                <a:ln w="0"/>
                <a:solidFill>
                  <a:schemeClr val="tx1"/>
                </a:solidFill>
                <a:effectLst>
                  <a:outerShdw blurRad="38100" dist="19050" dir="2700000" algn="tl" rotWithShape="0">
                    <a:schemeClr val="dk1">
                      <a:alpha val="40000"/>
                    </a:schemeClr>
                  </a:outerShdw>
                </a:effectLst>
              </a:rPr>
              <a:t>Employee Support</a:t>
            </a:r>
            <a:endParaRPr sz="7200" dirty="0">
              <a:ln w="0"/>
              <a:solidFill>
                <a:schemeClr val="tx1"/>
              </a:solidFill>
              <a:effectLst>
                <a:outerShdw blurRad="38100" dist="19050" dir="2700000" algn="tl" rotWithShape="0">
                  <a:schemeClr val="dk1">
                    <a:alpha val="40000"/>
                  </a:schemeClr>
                </a:outerShdw>
              </a:effectLst>
            </a:endParaRPr>
          </a:p>
        </p:txBody>
      </p:sp>
      <p:sp>
        <p:nvSpPr>
          <p:cNvPr id="98" name="Google Shape;98;p1"/>
          <p:cNvSpPr txBox="1"/>
          <p:nvPr/>
        </p:nvSpPr>
        <p:spPr>
          <a:xfrm>
            <a:off x="2159002" y="2048933"/>
            <a:ext cx="184731" cy="369332"/>
          </a:xfrm>
          <a:prstGeom prst="rect">
            <a:avLst/>
          </a:prstGeom>
          <a:noFill/>
          <a:ln>
            <a:noFill/>
          </a:ln>
        </p:spPr>
        <p:txBody>
          <a:bodyPr spcFirstLastPara="1" wrap="square" lIns="91425" tIns="45700" rIns="91425" bIns="45700" anchor="t" anchorCtr="0">
            <a:spAutoFit/>
          </a:bodyPr>
          <a:lstStyle/>
          <a:p>
            <a:endParaRPr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49090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
          <p:cNvSpPr txBox="1">
            <a:spLocks noGrp="1"/>
          </p:cNvSpPr>
          <p:nvPr>
            <p:ph type="title" idx="4294967295"/>
          </p:nvPr>
        </p:nvSpPr>
        <p:spPr>
          <a:xfrm>
            <a:off x="457202" y="694240"/>
            <a:ext cx="8229599" cy="1290008"/>
          </a:xfrm>
          <a:prstGeom prst="rect">
            <a:avLst/>
          </a:prstGeom>
          <a:noFill/>
          <a:ln>
            <a:noFill/>
          </a:ln>
        </p:spPr>
        <p:txBody>
          <a:bodyPr spcFirstLastPara="1" vert="horz" wrap="square" lIns="91425" tIns="45700" rIns="91425" bIns="45700" rtlCol="0" anchor="t" anchorCtr="0">
            <a:noAutofit/>
          </a:bodyPr>
          <a:lstStyle/>
          <a:p>
            <a:pPr algn="ctr">
              <a:lnSpc>
                <a:spcPct val="100000"/>
              </a:lnSpc>
              <a:spcBef>
                <a:spcPts val="0"/>
              </a:spcBef>
              <a:buClr>
                <a:schemeClr val="lt1"/>
              </a:buClr>
              <a:buSzPts val="3600"/>
            </a:pPr>
            <a:r>
              <a:rPr lang="en-US" sz="3600" dirty="0">
                <a:ln w="0"/>
                <a:solidFill>
                  <a:schemeClr val="tx1"/>
                </a:solidFill>
                <a:effectLst>
                  <a:outerShdw blurRad="38100" dist="19050" dir="2700000" algn="tl" rotWithShape="0">
                    <a:schemeClr val="dk1">
                      <a:alpha val="40000"/>
                    </a:schemeClr>
                  </a:outerShdw>
                </a:effectLst>
              </a:rPr>
              <a:t>Employee Support – Employee Assistance Program (EAP)</a:t>
            </a:r>
          </a:p>
        </p:txBody>
      </p:sp>
      <p:sp>
        <p:nvSpPr>
          <p:cNvPr id="5" name="TextBox 4">
            <a:extLst>
              <a:ext uri="{FF2B5EF4-FFF2-40B4-BE49-F238E27FC236}">
                <a16:creationId xmlns:a16="http://schemas.microsoft.com/office/drawing/2014/main" id="{7CB08596-153A-4BDC-A832-CC997370F792}"/>
              </a:ext>
            </a:extLst>
          </p:cNvPr>
          <p:cNvSpPr txBox="1"/>
          <p:nvPr/>
        </p:nvSpPr>
        <p:spPr>
          <a:xfrm>
            <a:off x="763524" y="2424274"/>
            <a:ext cx="7616952" cy="3477875"/>
          </a:xfrm>
          <a:prstGeom prst="rect">
            <a:avLst/>
          </a:prstGeom>
          <a:noFill/>
        </p:spPr>
        <p:txBody>
          <a:bodyPr wrap="square" rtlCol="0">
            <a:spAutoFit/>
          </a:bodyPr>
          <a:lstStyle/>
          <a:p>
            <a:r>
              <a:rPr lang="en-US" sz="2000" dirty="0">
                <a:hlinkClick r:id="rId3"/>
              </a:rPr>
              <a:t>Employee Assistance Program</a:t>
            </a:r>
            <a:r>
              <a:rPr lang="en-US" sz="2000" dirty="0"/>
              <a:t> – variety of services offered through </a:t>
            </a:r>
            <a:r>
              <a:rPr lang="en-US" sz="2000" dirty="0">
                <a:hlinkClick r:id="rId4"/>
              </a:rPr>
              <a:t>ComPsych</a:t>
            </a:r>
            <a:r>
              <a:rPr lang="en-US" sz="2000" dirty="0"/>
              <a:t> to employees, spouses/FIPs, and dependents</a:t>
            </a:r>
          </a:p>
          <a:p>
            <a:pPr marL="342900" indent="-342900">
              <a:buFont typeface="Arial" panose="020B0604020202020204" pitchFamily="34" charset="0"/>
              <a:buChar char="•"/>
            </a:pPr>
            <a:r>
              <a:rPr lang="en-US" sz="2000" dirty="0"/>
              <a:t>Up to 8 sessions of short term counseling, plus 24/7 access to master’s level clinicians via phone, web, &amp; chat</a:t>
            </a:r>
          </a:p>
          <a:p>
            <a:pPr marL="342900" indent="-342900">
              <a:buFont typeface="Arial" panose="020B0604020202020204" pitchFamily="34" charset="0"/>
              <a:buChar char="•"/>
            </a:pPr>
            <a:r>
              <a:rPr lang="en-US" sz="2000" dirty="0"/>
              <a:t>Assistance finding child &amp; elder care, pet care, and hiring movers &amp; home repair contractors</a:t>
            </a:r>
          </a:p>
          <a:p>
            <a:pPr marL="342900" indent="-342900">
              <a:buFont typeface="Arial" panose="020B0604020202020204" pitchFamily="34" charset="0"/>
              <a:buChar char="•"/>
            </a:pPr>
            <a:r>
              <a:rPr lang="en-US" sz="2000" dirty="0"/>
              <a:t>Free 30-minute consultation with an attorney for legal aid regarding divorce, adoption, family law, wills, trusts, and more</a:t>
            </a:r>
          </a:p>
          <a:p>
            <a:pPr marL="800100" lvl="1" indent="-342900">
              <a:buFont typeface="Arial" panose="020B0604020202020204" pitchFamily="34" charset="0"/>
              <a:buChar char="•"/>
            </a:pPr>
            <a:r>
              <a:rPr lang="en-US" sz="2000" dirty="0"/>
              <a:t>25% discount on attorney fees if retained</a:t>
            </a:r>
          </a:p>
          <a:p>
            <a:pPr marL="342900" indent="-342900">
              <a:buFont typeface="Arial" panose="020B0604020202020204" pitchFamily="34" charset="0"/>
              <a:buChar char="•"/>
            </a:pPr>
            <a:r>
              <a:rPr lang="en-US" sz="2000" dirty="0"/>
              <a:t>Financial education regarding relocation, mortgages, insurance, budgeting, debt, and bankruptcy</a:t>
            </a:r>
          </a:p>
        </p:txBody>
      </p:sp>
      <p:sp>
        <p:nvSpPr>
          <p:cNvPr id="4" name="Rectangle 3">
            <a:extLst>
              <a:ext uri="{FF2B5EF4-FFF2-40B4-BE49-F238E27FC236}">
                <a16:creationId xmlns:a16="http://schemas.microsoft.com/office/drawing/2014/main" id="{D5617269-D45C-4432-BA06-9BFB9C7B57E8}"/>
              </a:ext>
            </a:extLst>
          </p:cNvPr>
          <p:cNvSpPr/>
          <p:nvPr/>
        </p:nvSpPr>
        <p:spPr>
          <a:xfrm>
            <a:off x="566927" y="6223239"/>
            <a:ext cx="8010143" cy="338554"/>
          </a:xfrm>
          <a:prstGeom prst="rect">
            <a:avLst/>
          </a:prstGeom>
        </p:spPr>
        <p:txBody>
          <a:bodyPr wrap="square">
            <a:spAutoFit/>
          </a:bodyPr>
          <a:lstStyle/>
          <a:p>
            <a:pPr algn="ctr"/>
            <a:r>
              <a:rPr lang="en-US" sz="1600" i="1" dirty="0"/>
              <a:t>Review all Employee Support benefits on our </a:t>
            </a:r>
            <a:r>
              <a:rPr lang="en-US" sz="1600" i="1" dirty="0">
                <a:hlinkClick r:id="rId5"/>
              </a:rPr>
              <a:t>UA Benefits Employee Support webpage</a:t>
            </a:r>
            <a:r>
              <a:rPr lang="en-US" sz="1600" i="1" dirty="0"/>
              <a:t>.</a:t>
            </a:r>
          </a:p>
        </p:txBody>
      </p:sp>
    </p:spTree>
    <p:extLst>
      <p:ext uri="{BB962C8B-B14F-4D97-AF65-F5344CB8AC3E}">
        <p14:creationId xmlns:p14="http://schemas.microsoft.com/office/powerpoint/2010/main" val="2327165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Effect transition="in" filter="fade">
                                      <p:cBhvr>
                                        <p:cTn id="25" dur="500"/>
                                        <p:tgtEl>
                                          <p:spTgt spid="5">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5">
                                            <p:txEl>
                                              <p:pRg st="5" end="5"/>
                                            </p:txEl>
                                          </p:spTgt>
                                        </p:tgtEl>
                                        <p:attrNameLst>
                                          <p:attrName>style.visibility</p:attrName>
                                        </p:attrNameLst>
                                      </p:cBhvr>
                                      <p:to>
                                        <p:strVal val="visible"/>
                                      </p:to>
                                    </p:set>
                                    <p:animEffect transition="in" filter="fade">
                                      <p:cBhvr>
                                        <p:cTn id="30"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
          <p:cNvSpPr txBox="1">
            <a:spLocks noGrp="1"/>
          </p:cNvSpPr>
          <p:nvPr>
            <p:ph type="title" idx="4294967295"/>
          </p:nvPr>
        </p:nvSpPr>
        <p:spPr>
          <a:xfrm>
            <a:off x="457202" y="694240"/>
            <a:ext cx="8229599" cy="731837"/>
          </a:xfrm>
          <a:prstGeom prst="rect">
            <a:avLst/>
          </a:prstGeom>
          <a:noFill/>
          <a:ln>
            <a:noFill/>
          </a:ln>
        </p:spPr>
        <p:txBody>
          <a:bodyPr spcFirstLastPara="1" vert="horz" wrap="square" lIns="91425" tIns="45700" rIns="91425" bIns="45700" rtlCol="0" anchor="t" anchorCtr="0">
            <a:noAutofit/>
          </a:bodyPr>
          <a:lstStyle/>
          <a:p>
            <a:pPr algn="ctr">
              <a:lnSpc>
                <a:spcPct val="100000"/>
              </a:lnSpc>
              <a:spcBef>
                <a:spcPts val="0"/>
              </a:spcBef>
              <a:buClr>
                <a:schemeClr val="lt1"/>
              </a:buClr>
              <a:buSzPts val="3600"/>
            </a:pPr>
            <a:r>
              <a:rPr lang="en-US" sz="3600" dirty="0">
                <a:ln w="0"/>
                <a:solidFill>
                  <a:schemeClr val="tx1"/>
                </a:solidFill>
                <a:effectLst>
                  <a:outerShdw blurRad="38100" dist="19050" dir="2700000" algn="tl" rotWithShape="0">
                    <a:schemeClr val="dk1">
                      <a:alpha val="40000"/>
                    </a:schemeClr>
                  </a:outerShdw>
                </a:effectLst>
              </a:rPr>
              <a:t>Employee Support - LifeWorks</a:t>
            </a:r>
          </a:p>
        </p:txBody>
      </p:sp>
      <p:sp>
        <p:nvSpPr>
          <p:cNvPr id="5" name="TextBox 4">
            <a:extLst>
              <a:ext uri="{FF2B5EF4-FFF2-40B4-BE49-F238E27FC236}">
                <a16:creationId xmlns:a16="http://schemas.microsoft.com/office/drawing/2014/main" id="{7CB08596-153A-4BDC-A832-CC997370F792}"/>
              </a:ext>
            </a:extLst>
          </p:cNvPr>
          <p:cNvSpPr txBox="1"/>
          <p:nvPr/>
        </p:nvSpPr>
        <p:spPr>
          <a:xfrm>
            <a:off x="763524" y="2048933"/>
            <a:ext cx="7616952" cy="2862322"/>
          </a:xfrm>
          <a:prstGeom prst="rect">
            <a:avLst/>
          </a:prstGeom>
          <a:noFill/>
        </p:spPr>
        <p:txBody>
          <a:bodyPr wrap="square" rtlCol="0">
            <a:spAutoFit/>
          </a:bodyPr>
          <a:lstStyle/>
          <a:p>
            <a:r>
              <a:rPr lang="en-US" sz="2000" dirty="0">
                <a:hlinkClick r:id="rId3"/>
              </a:rPr>
              <a:t>LifeWorks</a:t>
            </a:r>
            <a:r>
              <a:rPr lang="en-US" sz="2000" dirty="0"/>
              <a:t> – access to professional services for a variety of needs, including legal matters, financial situations, and grief counseling</a:t>
            </a:r>
          </a:p>
          <a:p>
            <a:pPr marL="342900" indent="-342900">
              <a:buFont typeface="Arial" panose="020B0604020202020204" pitchFamily="34" charset="0"/>
              <a:buChar char="•"/>
            </a:pPr>
            <a:r>
              <a:rPr lang="en-US" sz="2000" dirty="0"/>
              <a:t>Full suite of online legal services, plus a free 30-minute consultation </a:t>
            </a:r>
            <a:r>
              <a:rPr lang="en-US" sz="2000" i="1" dirty="0"/>
              <a:t>per issue</a:t>
            </a:r>
            <a:r>
              <a:rPr lang="en-US" sz="2000" dirty="0"/>
              <a:t> by phone or in a local office</a:t>
            </a:r>
          </a:p>
          <a:p>
            <a:pPr marL="800100" lvl="1" indent="-342900">
              <a:buFont typeface="Arial" panose="020B0604020202020204" pitchFamily="34" charset="0"/>
              <a:buChar char="•"/>
            </a:pPr>
            <a:r>
              <a:rPr lang="en-US" sz="2000" dirty="0"/>
              <a:t>Additional services available at a 25% discount</a:t>
            </a:r>
          </a:p>
          <a:p>
            <a:pPr marL="342900" indent="-342900">
              <a:buFont typeface="Arial" panose="020B0604020202020204" pitchFamily="34" charset="0"/>
              <a:buChar char="•"/>
            </a:pPr>
            <a:r>
              <a:rPr lang="en-US" sz="2000" dirty="0"/>
              <a:t>Phone access to financial counselors, plus a free 60-minute counseling session per issue</a:t>
            </a:r>
          </a:p>
          <a:p>
            <a:pPr marL="342900" indent="-342900">
              <a:buFont typeface="Arial" panose="020B0604020202020204" pitchFamily="34" charset="0"/>
              <a:buChar char="•"/>
            </a:pPr>
            <a:r>
              <a:rPr lang="en-US" sz="2000" dirty="0"/>
              <a:t>Access to master’s level consultants by phone for any stage of grief, plus referrals to outside resources</a:t>
            </a:r>
          </a:p>
        </p:txBody>
      </p:sp>
      <p:sp>
        <p:nvSpPr>
          <p:cNvPr id="4" name="Rectangle 3">
            <a:extLst>
              <a:ext uri="{FF2B5EF4-FFF2-40B4-BE49-F238E27FC236}">
                <a16:creationId xmlns:a16="http://schemas.microsoft.com/office/drawing/2014/main" id="{95457E56-C58A-4344-9C80-5E4B8F85E8B4}"/>
              </a:ext>
            </a:extLst>
          </p:cNvPr>
          <p:cNvSpPr/>
          <p:nvPr/>
        </p:nvSpPr>
        <p:spPr>
          <a:xfrm>
            <a:off x="566927" y="6223239"/>
            <a:ext cx="8010143" cy="338554"/>
          </a:xfrm>
          <a:prstGeom prst="rect">
            <a:avLst/>
          </a:prstGeom>
        </p:spPr>
        <p:txBody>
          <a:bodyPr wrap="square">
            <a:spAutoFit/>
          </a:bodyPr>
          <a:lstStyle/>
          <a:p>
            <a:pPr algn="ctr"/>
            <a:r>
              <a:rPr lang="en-US" sz="1600" i="1" dirty="0"/>
              <a:t>Review all Employee Support benefits on our </a:t>
            </a:r>
            <a:r>
              <a:rPr lang="en-US" sz="1600" i="1" dirty="0">
                <a:hlinkClick r:id="rId4"/>
              </a:rPr>
              <a:t>UA Benefits Employee Support webpage</a:t>
            </a:r>
            <a:r>
              <a:rPr lang="en-US" sz="1600" i="1" dirty="0"/>
              <a:t>.</a:t>
            </a:r>
          </a:p>
        </p:txBody>
      </p:sp>
    </p:spTree>
    <p:extLst>
      <p:ext uri="{BB962C8B-B14F-4D97-AF65-F5344CB8AC3E}">
        <p14:creationId xmlns:p14="http://schemas.microsoft.com/office/powerpoint/2010/main" val="42230630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fade">
                                      <p:cBhvr>
                                        <p:cTn id="15" dur="500"/>
                                        <p:tgtEl>
                                          <p:spTgt spid="5">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Effect transition="in" filter="fade">
                                      <p:cBhvr>
                                        <p:cTn id="20" dur="500"/>
                                        <p:tgtEl>
                                          <p:spTgt spid="5">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Effect transition="in" filter="fade">
                                      <p:cBhvr>
                                        <p:cTn id="25"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97;p1">
            <a:extLst>
              <a:ext uri="{FF2B5EF4-FFF2-40B4-BE49-F238E27FC236}">
                <a16:creationId xmlns:a16="http://schemas.microsoft.com/office/drawing/2014/main" id="{A43B99AE-02ED-48BC-B090-BDE65203C0A6}"/>
              </a:ext>
            </a:extLst>
          </p:cNvPr>
          <p:cNvSpPr txBox="1">
            <a:spLocks/>
          </p:cNvSpPr>
          <p:nvPr/>
        </p:nvSpPr>
        <p:spPr>
          <a:xfrm>
            <a:off x="1013465" y="2813652"/>
            <a:ext cx="7117069" cy="1230696"/>
          </a:xfrm>
          <a:prstGeom prst="rect">
            <a:avLst/>
          </a:prstGeom>
          <a:noFill/>
          <a:ln>
            <a:noFill/>
          </a:ln>
        </p:spPr>
        <p:txBody>
          <a:bodyPr spcFirstLastPara="1" vert="horz" wrap="square" lIns="91425" tIns="45700" rIns="91425" bIns="45700" rtlCol="0" anchor="t" anchorCtr="0">
            <a:noAutofit/>
          </a:bodyPr>
          <a:lstStyle>
            <a:lvl1pPr algn="l" defTabSz="685800" rtl="0" eaLnBrk="1" latinLnBrk="0" hangingPunct="1">
              <a:lnSpc>
                <a:spcPct val="90000"/>
              </a:lnSpc>
              <a:spcBef>
                <a:spcPct val="0"/>
              </a:spcBef>
              <a:buNone/>
              <a:defRPr sz="4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a:lstStyle>
          <a:p>
            <a:pPr algn="ctr">
              <a:lnSpc>
                <a:spcPct val="100000"/>
              </a:lnSpc>
              <a:spcBef>
                <a:spcPts val="0"/>
              </a:spcBef>
              <a:buClr>
                <a:schemeClr val="lt1"/>
              </a:buClr>
              <a:buSzPts val="3600"/>
            </a:pPr>
            <a:r>
              <a:rPr lang="en-US" sz="7200" dirty="0">
                <a:ln w="0"/>
                <a:solidFill>
                  <a:schemeClr val="tx1"/>
                </a:solidFill>
                <a:effectLst>
                  <a:outerShdw blurRad="38100" dist="19050" dir="2700000" algn="tl" rotWithShape="0">
                    <a:schemeClr val="dk1">
                      <a:alpha val="40000"/>
                    </a:schemeClr>
                  </a:outerShdw>
                </a:effectLst>
              </a:rPr>
              <a:t>Wrap Up</a:t>
            </a:r>
          </a:p>
        </p:txBody>
      </p:sp>
    </p:spTree>
    <p:extLst>
      <p:ext uri="{BB962C8B-B14F-4D97-AF65-F5344CB8AC3E}">
        <p14:creationId xmlns:p14="http://schemas.microsoft.com/office/powerpoint/2010/main" val="25585242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
          <p:cNvSpPr txBox="1">
            <a:spLocks noGrp="1"/>
          </p:cNvSpPr>
          <p:nvPr>
            <p:ph type="title" idx="4294967295"/>
          </p:nvPr>
        </p:nvSpPr>
        <p:spPr>
          <a:xfrm>
            <a:off x="1013467" y="761548"/>
            <a:ext cx="7117069" cy="731837"/>
          </a:xfrm>
          <a:prstGeom prst="rect">
            <a:avLst/>
          </a:prstGeom>
          <a:noFill/>
          <a:ln>
            <a:noFill/>
          </a:ln>
        </p:spPr>
        <p:txBody>
          <a:bodyPr spcFirstLastPara="1" vert="horz" wrap="square" lIns="91425" tIns="45700" rIns="91425" bIns="45700" rtlCol="0" anchor="t" anchorCtr="0">
            <a:noAutofit/>
          </a:bodyPr>
          <a:lstStyle/>
          <a:p>
            <a:pPr algn="ctr">
              <a:lnSpc>
                <a:spcPct val="100000"/>
              </a:lnSpc>
              <a:spcBef>
                <a:spcPts val="0"/>
              </a:spcBef>
              <a:buClr>
                <a:schemeClr val="lt1"/>
              </a:buClr>
              <a:buSzPts val="3600"/>
            </a:pPr>
            <a:r>
              <a:rPr lang="en-US" dirty="0">
                <a:ln w="0"/>
                <a:solidFill>
                  <a:schemeClr val="tx1"/>
                </a:solidFill>
                <a:effectLst>
                  <a:outerShdw blurRad="38100" dist="19050" dir="2700000" algn="tl" rotWithShape="0">
                    <a:schemeClr val="dk1">
                      <a:alpha val="40000"/>
                    </a:schemeClr>
                  </a:outerShdw>
                </a:effectLst>
              </a:rPr>
              <a:t>About Your Benefits Team</a:t>
            </a:r>
            <a:endParaRPr sz="3600" dirty="0">
              <a:ln w="0"/>
              <a:solidFill>
                <a:schemeClr val="tx1"/>
              </a:solidFill>
              <a:effectLst>
                <a:outerShdw blurRad="38100" dist="19050" dir="2700000" algn="tl" rotWithShape="0">
                  <a:schemeClr val="dk1">
                    <a:alpha val="40000"/>
                  </a:schemeClr>
                </a:outerShdw>
              </a:effectLst>
            </a:endParaRPr>
          </a:p>
        </p:txBody>
      </p:sp>
      <p:sp>
        <p:nvSpPr>
          <p:cNvPr id="98" name="Google Shape;98;p1"/>
          <p:cNvSpPr txBox="1"/>
          <p:nvPr/>
        </p:nvSpPr>
        <p:spPr>
          <a:xfrm>
            <a:off x="2159002" y="2048933"/>
            <a:ext cx="184731" cy="369332"/>
          </a:xfrm>
          <a:prstGeom prst="rect">
            <a:avLst/>
          </a:prstGeom>
          <a:noFill/>
          <a:ln>
            <a:noFill/>
          </a:ln>
        </p:spPr>
        <p:txBody>
          <a:bodyPr spcFirstLastPara="1" wrap="square" lIns="91425" tIns="45700" rIns="91425" bIns="45700" anchor="t" anchorCtr="0">
            <a:spAutoFit/>
          </a:bodyPr>
          <a:lstStyle/>
          <a:p>
            <a:endParaRPr dirty="0">
              <a:solidFill>
                <a:schemeClr val="dk1"/>
              </a:solidFill>
              <a:latin typeface="Calibri"/>
              <a:ea typeface="Calibri"/>
              <a:cs typeface="Calibri"/>
              <a:sym typeface="Calibri"/>
            </a:endParaRPr>
          </a:p>
        </p:txBody>
      </p:sp>
      <p:graphicFrame>
        <p:nvGraphicFramePr>
          <p:cNvPr id="2" name="Table 1">
            <a:extLst>
              <a:ext uri="{FF2B5EF4-FFF2-40B4-BE49-F238E27FC236}">
                <a16:creationId xmlns:a16="http://schemas.microsoft.com/office/drawing/2014/main" id="{35DEE005-A6C9-42C0-B1F7-932E246AA3DC}"/>
              </a:ext>
            </a:extLst>
          </p:cNvPr>
          <p:cNvGraphicFramePr>
            <a:graphicFrameLocks noGrp="1"/>
          </p:cNvGraphicFramePr>
          <p:nvPr>
            <p:extLst>
              <p:ext uri="{D42A27DB-BD31-4B8C-83A1-F6EECF244321}">
                <p14:modId xmlns:p14="http://schemas.microsoft.com/office/powerpoint/2010/main" val="1907603205"/>
              </p:ext>
            </p:extLst>
          </p:nvPr>
        </p:nvGraphicFramePr>
        <p:xfrm>
          <a:off x="966375" y="2233599"/>
          <a:ext cx="7211247" cy="2377440"/>
        </p:xfrm>
        <a:graphic>
          <a:graphicData uri="http://schemas.openxmlformats.org/drawingml/2006/table">
            <a:tbl>
              <a:tblPr>
                <a:tableStyleId>{2D5ABB26-0587-4C30-8999-92F81FD0307C}</a:tableStyleId>
              </a:tblPr>
              <a:tblGrid>
                <a:gridCol w="2330465">
                  <a:extLst>
                    <a:ext uri="{9D8B030D-6E8A-4147-A177-3AD203B41FA5}">
                      <a16:colId xmlns:a16="http://schemas.microsoft.com/office/drawing/2014/main" val="2781606668"/>
                    </a:ext>
                  </a:extLst>
                </a:gridCol>
                <a:gridCol w="4880782">
                  <a:extLst>
                    <a:ext uri="{9D8B030D-6E8A-4147-A177-3AD203B41FA5}">
                      <a16:colId xmlns:a16="http://schemas.microsoft.com/office/drawing/2014/main" val="152911119"/>
                    </a:ext>
                  </a:extLst>
                </a:gridCol>
              </a:tblGrid>
              <a:tr h="370840">
                <a:tc>
                  <a:txBody>
                    <a:bodyPr/>
                    <a:lstStyle/>
                    <a:p>
                      <a:r>
                        <a:rPr lang="en-US" sz="2000" i="0" dirty="0"/>
                        <a:t>Heather Arana</a:t>
                      </a:r>
                    </a:p>
                  </a:txBody>
                  <a:tcPr/>
                </a:tc>
                <a:tc>
                  <a:txBody>
                    <a:bodyPr/>
                    <a:lstStyle/>
                    <a:p>
                      <a:r>
                        <a:rPr lang="en-US" sz="2000" i="0" dirty="0"/>
                        <a:t>Director, Benefits &amp; Compensation</a:t>
                      </a:r>
                    </a:p>
                  </a:txBody>
                  <a:tcPr/>
                </a:tc>
                <a:extLst>
                  <a:ext uri="{0D108BD9-81ED-4DB2-BD59-A6C34878D82A}">
                    <a16:rowId xmlns:a16="http://schemas.microsoft.com/office/drawing/2014/main" val="4177484746"/>
                  </a:ext>
                </a:extLst>
              </a:tr>
              <a:tr h="370840">
                <a:tc>
                  <a:txBody>
                    <a:bodyPr/>
                    <a:lstStyle/>
                    <a:p>
                      <a:r>
                        <a:rPr lang="en-US" sz="2000" i="0" dirty="0"/>
                        <a:t>Jenn Clapp</a:t>
                      </a:r>
                    </a:p>
                  </a:txBody>
                  <a:tcPr/>
                </a:tc>
                <a:tc>
                  <a:txBody>
                    <a:bodyPr/>
                    <a:lstStyle/>
                    <a:p>
                      <a:r>
                        <a:rPr lang="en-US" sz="2000" i="0" dirty="0"/>
                        <a:t>Senior Benefits Specialist (Health)</a:t>
                      </a:r>
                    </a:p>
                  </a:txBody>
                  <a:tcPr/>
                </a:tc>
                <a:extLst>
                  <a:ext uri="{0D108BD9-81ED-4DB2-BD59-A6C34878D82A}">
                    <a16:rowId xmlns:a16="http://schemas.microsoft.com/office/drawing/2014/main" val="1313078930"/>
                  </a:ext>
                </a:extLst>
              </a:tr>
              <a:tr h="370840">
                <a:tc>
                  <a:txBody>
                    <a:bodyPr/>
                    <a:lstStyle/>
                    <a:p>
                      <a:r>
                        <a:rPr lang="en-US" sz="2000" i="0" dirty="0"/>
                        <a:t>Elaine Main</a:t>
                      </a:r>
                    </a:p>
                  </a:txBody>
                  <a:tcPr/>
                </a:tc>
                <a:tc>
                  <a:txBody>
                    <a:bodyPr/>
                    <a:lstStyle/>
                    <a:p>
                      <a:r>
                        <a:rPr lang="en-US" sz="2000" i="0" dirty="0"/>
                        <a:t>Benefits Specialist (Retirement)</a:t>
                      </a:r>
                    </a:p>
                  </a:txBody>
                  <a:tcPr/>
                </a:tc>
                <a:extLst>
                  <a:ext uri="{0D108BD9-81ED-4DB2-BD59-A6C34878D82A}">
                    <a16:rowId xmlns:a16="http://schemas.microsoft.com/office/drawing/2014/main" val="2269675916"/>
                  </a:ext>
                </a:extLst>
              </a:tr>
              <a:tr h="370840">
                <a:tc>
                  <a:txBody>
                    <a:bodyPr/>
                    <a:lstStyle/>
                    <a:p>
                      <a:r>
                        <a:rPr lang="en-US" sz="2000" i="0" dirty="0"/>
                        <a:t>Tammy Kancir</a:t>
                      </a:r>
                    </a:p>
                  </a:txBody>
                  <a:tcPr/>
                </a:tc>
                <a:tc>
                  <a:txBody>
                    <a:bodyPr/>
                    <a:lstStyle/>
                    <a:p>
                      <a:r>
                        <a:rPr lang="en-US" sz="2000" i="0" dirty="0"/>
                        <a:t>Benefits Specialist (first contact)</a:t>
                      </a:r>
                    </a:p>
                  </a:txBody>
                  <a:tcPr/>
                </a:tc>
                <a:extLst>
                  <a:ext uri="{0D108BD9-81ED-4DB2-BD59-A6C34878D82A}">
                    <a16:rowId xmlns:a16="http://schemas.microsoft.com/office/drawing/2014/main" val="1830891389"/>
                  </a:ext>
                </a:extLst>
              </a:tr>
              <a:tr h="370840">
                <a:tc>
                  <a:txBody>
                    <a:bodyPr/>
                    <a:lstStyle/>
                    <a:p>
                      <a:r>
                        <a:rPr lang="en-US" sz="2000" i="0" dirty="0"/>
                        <a:t>Robert Hall</a:t>
                      </a:r>
                    </a:p>
                  </a:txBody>
                  <a:tcPr/>
                </a:tc>
                <a:tc>
                  <a:txBody>
                    <a:bodyPr/>
                    <a:lstStyle/>
                    <a:p>
                      <a:r>
                        <a:rPr lang="en-US" sz="2000" i="0" dirty="0"/>
                        <a:t>Benefits Specialist (first contact)</a:t>
                      </a:r>
                    </a:p>
                  </a:txBody>
                  <a:tcPr/>
                </a:tc>
                <a:extLst>
                  <a:ext uri="{0D108BD9-81ED-4DB2-BD59-A6C34878D82A}">
                    <a16:rowId xmlns:a16="http://schemas.microsoft.com/office/drawing/2014/main" val="1848812014"/>
                  </a:ext>
                </a:extLst>
              </a:tr>
              <a:tr h="370840">
                <a:tc>
                  <a:txBody>
                    <a:bodyPr/>
                    <a:lstStyle/>
                    <a:p>
                      <a:r>
                        <a:rPr lang="en-US" sz="2000" i="0" dirty="0"/>
                        <a:t>Michael Sanchez</a:t>
                      </a:r>
                    </a:p>
                  </a:txBody>
                  <a:tcPr/>
                </a:tc>
                <a:tc>
                  <a:txBody>
                    <a:bodyPr/>
                    <a:lstStyle/>
                    <a:p>
                      <a:r>
                        <a:rPr lang="en-US" sz="2000" i="0" dirty="0"/>
                        <a:t>Leave &amp; Accommodation Specialist</a:t>
                      </a:r>
                    </a:p>
                  </a:txBody>
                  <a:tcPr/>
                </a:tc>
                <a:extLst>
                  <a:ext uri="{0D108BD9-81ED-4DB2-BD59-A6C34878D82A}">
                    <a16:rowId xmlns:a16="http://schemas.microsoft.com/office/drawing/2014/main" val="379774756"/>
                  </a:ext>
                </a:extLst>
              </a:tr>
            </a:tbl>
          </a:graphicData>
        </a:graphic>
      </p:graphicFrame>
      <p:sp>
        <p:nvSpPr>
          <p:cNvPr id="6" name="TextBox 5">
            <a:extLst>
              <a:ext uri="{FF2B5EF4-FFF2-40B4-BE49-F238E27FC236}">
                <a16:creationId xmlns:a16="http://schemas.microsoft.com/office/drawing/2014/main" id="{5964569C-A989-4F84-A043-11EFB1FBECF6}"/>
              </a:ext>
            </a:extLst>
          </p:cNvPr>
          <p:cNvSpPr txBox="1"/>
          <p:nvPr/>
        </p:nvSpPr>
        <p:spPr>
          <a:xfrm>
            <a:off x="821404" y="5634787"/>
            <a:ext cx="7501188" cy="400110"/>
          </a:xfrm>
          <a:prstGeom prst="rect">
            <a:avLst/>
          </a:prstGeom>
          <a:noFill/>
        </p:spPr>
        <p:txBody>
          <a:bodyPr wrap="square" rtlCol="0">
            <a:spAutoFit/>
          </a:bodyPr>
          <a:lstStyle/>
          <a:p>
            <a:pPr algn="ctr"/>
            <a:r>
              <a:rPr lang="en-US" sz="2000" dirty="0">
                <a:hlinkClick r:id="rId3"/>
              </a:rPr>
              <a:t>Visit the Benefits webpage</a:t>
            </a:r>
            <a:r>
              <a:rPr lang="en-US" sz="2000" dirty="0"/>
              <a:t> or </a:t>
            </a:r>
            <a:r>
              <a:rPr lang="en-US" sz="2000" dirty="0">
                <a:hlinkClick r:id="rId4"/>
              </a:rPr>
              <a:t>email our Benefits team</a:t>
            </a:r>
            <a:endParaRPr lang="en-US" sz="2000" dirty="0"/>
          </a:p>
        </p:txBody>
      </p:sp>
    </p:spTree>
    <p:extLst>
      <p:ext uri="{BB962C8B-B14F-4D97-AF65-F5344CB8AC3E}">
        <p14:creationId xmlns:p14="http://schemas.microsoft.com/office/powerpoint/2010/main" val="17701129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
          <p:cNvSpPr txBox="1">
            <a:spLocks noGrp="1"/>
          </p:cNvSpPr>
          <p:nvPr>
            <p:ph type="title" idx="4294967295"/>
          </p:nvPr>
        </p:nvSpPr>
        <p:spPr>
          <a:xfrm>
            <a:off x="1013464" y="340807"/>
            <a:ext cx="7117069" cy="731837"/>
          </a:xfrm>
          <a:prstGeom prst="rect">
            <a:avLst/>
          </a:prstGeom>
          <a:noFill/>
          <a:ln>
            <a:noFill/>
          </a:ln>
        </p:spPr>
        <p:txBody>
          <a:bodyPr spcFirstLastPara="1" vert="horz" wrap="square" lIns="91425" tIns="45700" rIns="91425" bIns="45700" rtlCol="0" anchor="t" anchorCtr="0">
            <a:noAutofit/>
          </a:bodyPr>
          <a:lstStyle/>
          <a:p>
            <a:pPr algn="ctr">
              <a:lnSpc>
                <a:spcPct val="100000"/>
              </a:lnSpc>
              <a:spcBef>
                <a:spcPts val="0"/>
              </a:spcBef>
              <a:buClr>
                <a:schemeClr val="lt1"/>
              </a:buClr>
              <a:buSzPts val="3600"/>
            </a:pPr>
            <a:r>
              <a:rPr lang="en-US" sz="3600" dirty="0">
                <a:ln w="0"/>
                <a:solidFill>
                  <a:schemeClr val="tx1"/>
                </a:solidFill>
                <a:effectLst>
                  <a:outerShdw blurRad="38100" dist="19050" dir="2700000" algn="tl" rotWithShape="0">
                    <a:schemeClr val="dk1">
                      <a:alpha val="40000"/>
                    </a:schemeClr>
                  </a:outerShdw>
                </a:effectLst>
              </a:rPr>
              <a:t>Plan/Fiscal Year vs. Calendar Year</a:t>
            </a:r>
            <a:endParaRPr sz="3600" dirty="0">
              <a:ln w="0"/>
              <a:solidFill>
                <a:schemeClr val="tx1"/>
              </a:solidFill>
              <a:effectLst>
                <a:outerShdw blurRad="38100" dist="19050" dir="2700000" algn="tl" rotWithShape="0">
                  <a:schemeClr val="dk1">
                    <a:alpha val="40000"/>
                  </a:schemeClr>
                </a:outerShdw>
              </a:effectLst>
            </a:endParaRPr>
          </a:p>
        </p:txBody>
      </p:sp>
      <p:sp>
        <p:nvSpPr>
          <p:cNvPr id="98" name="Google Shape;98;p1"/>
          <p:cNvSpPr txBox="1"/>
          <p:nvPr/>
        </p:nvSpPr>
        <p:spPr>
          <a:xfrm>
            <a:off x="2159002" y="2048933"/>
            <a:ext cx="184731" cy="369332"/>
          </a:xfrm>
          <a:prstGeom prst="rect">
            <a:avLst/>
          </a:prstGeom>
          <a:noFill/>
          <a:ln>
            <a:noFill/>
          </a:ln>
        </p:spPr>
        <p:txBody>
          <a:bodyPr spcFirstLastPara="1" wrap="square" lIns="91425" tIns="45700" rIns="91425" bIns="45700" anchor="t" anchorCtr="0">
            <a:spAutoFit/>
          </a:bodyPr>
          <a:lstStyle/>
          <a:p>
            <a:endParaRPr dirty="0">
              <a:solidFill>
                <a:schemeClr val="dk1"/>
              </a:solidFill>
              <a:latin typeface="Calibri"/>
              <a:ea typeface="Calibri"/>
              <a:cs typeface="Calibri"/>
              <a:sym typeface="Calibri"/>
            </a:endParaRPr>
          </a:p>
        </p:txBody>
      </p:sp>
      <p:graphicFrame>
        <p:nvGraphicFramePr>
          <p:cNvPr id="5" name="Google Shape;596;p66">
            <a:extLst>
              <a:ext uri="{FF2B5EF4-FFF2-40B4-BE49-F238E27FC236}">
                <a16:creationId xmlns:a16="http://schemas.microsoft.com/office/drawing/2014/main" id="{DAEACDC2-6D6C-43B4-8546-F407DDF11710}"/>
              </a:ext>
            </a:extLst>
          </p:cNvPr>
          <p:cNvGraphicFramePr/>
          <p:nvPr>
            <p:extLst>
              <p:ext uri="{D42A27DB-BD31-4B8C-83A1-F6EECF244321}">
                <p14:modId xmlns:p14="http://schemas.microsoft.com/office/powerpoint/2010/main" val="2043388479"/>
              </p:ext>
            </p:extLst>
          </p:nvPr>
        </p:nvGraphicFramePr>
        <p:xfrm>
          <a:off x="1013465" y="1213762"/>
          <a:ext cx="7117069" cy="4738524"/>
        </p:xfrm>
        <a:graphic>
          <a:graphicData uri="http://schemas.openxmlformats.org/drawingml/2006/table">
            <a:tbl>
              <a:tblPr firstRow="1" bandRow="1">
                <a:tableStyleId>{9D7B26C5-4107-4FEC-AEDC-1716B250A1EF}</a:tableStyleId>
              </a:tblPr>
              <a:tblGrid>
                <a:gridCol w="2871900">
                  <a:extLst>
                    <a:ext uri="{9D8B030D-6E8A-4147-A177-3AD203B41FA5}">
                      <a16:colId xmlns:a16="http://schemas.microsoft.com/office/drawing/2014/main" val="20000"/>
                    </a:ext>
                  </a:extLst>
                </a:gridCol>
                <a:gridCol w="1440247">
                  <a:extLst>
                    <a:ext uri="{9D8B030D-6E8A-4147-A177-3AD203B41FA5}">
                      <a16:colId xmlns:a16="http://schemas.microsoft.com/office/drawing/2014/main" val="20001"/>
                    </a:ext>
                  </a:extLst>
                </a:gridCol>
                <a:gridCol w="1402461">
                  <a:extLst>
                    <a:ext uri="{9D8B030D-6E8A-4147-A177-3AD203B41FA5}">
                      <a16:colId xmlns:a16="http://schemas.microsoft.com/office/drawing/2014/main" val="20002"/>
                    </a:ext>
                  </a:extLst>
                </a:gridCol>
                <a:gridCol w="1402461">
                  <a:extLst>
                    <a:ext uri="{9D8B030D-6E8A-4147-A177-3AD203B41FA5}">
                      <a16:colId xmlns:a16="http://schemas.microsoft.com/office/drawing/2014/main" val="155967450"/>
                    </a:ext>
                  </a:extLst>
                </a:gridCol>
              </a:tblGrid>
              <a:tr h="411692">
                <a:tc>
                  <a:txBody>
                    <a:bodyPr/>
                    <a:lstStyle/>
                    <a:p>
                      <a:pPr marL="0" marR="0" lvl="0" indent="0" algn="ctr" rtl="0">
                        <a:spcBef>
                          <a:spcPts val="0"/>
                        </a:spcBef>
                        <a:spcAft>
                          <a:spcPts val="0"/>
                        </a:spcAft>
                        <a:buNone/>
                      </a:pPr>
                      <a:r>
                        <a:rPr lang="en-US" sz="2400" dirty="0">
                          <a:latin typeface="+mn-lt"/>
                        </a:rPr>
                        <a:t>Benefit/Item</a:t>
                      </a:r>
                      <a:endParaRPr sz="1600" dirty="0">
                        <a:latin typeface="+mn-lt"/>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spcBef>
                          <a:spcPts val="0"/>
                        </a:spcBef>
                        <a:spcAft>
                          <a:spcPts val="0"/>
                        </a:spcAft>
                        <a:buNone/>
                      </a:pPr>
                      <a:r>
                        <a:rPr lang="en-US" sz="2400" u="none" strike="noStrike" cap="none" dirty="0">
                          <a:latin typeface="+mn-lt"/>
                          <a:sym typeface="Arial"/>
                        </a:rPr>
                        <a:t>PY/FY</a:t>
                      </a:r>
                      <a:endParaRPr sz="1600" dirty="0">
                        <a:latin typeface="+mn-lt"/>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spcBef>
                          <a:spcPts val="0"/>
                        </a:spcBef>
                        <a:spcAft>
                          <a:spcPts val="0"/>
                        </a:spcAft>
                        <a:buNone/>
                      </a:pPr>
                      <a:r>
                        <a:rPr lang="en-US" sz="2400" u="none" strike="noStrike" cap="none" dirty="0">
                          <a:latin typeface="+mn-lt"/>
                          <a:sym typeface="Arial"/>
                        </a:rPr>
                        <a:t>CY</a:t>
                      </a:r>
                      <a:endParaRPr sz="1600" dirty="0">
                        <a:latin typeface="+mn-lt"/>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spcBef>
                          <a:spcPts val="0"/>
                        </a:spcBef>
                        <a:spcAft>
                          <a:spcPts val="0"/>
                        </a:spcAft>
                        <a:buNone/>
                      </a:pPr>
                      <a:r>
                        <a:rPr lang="en-US" sz="2400" dirty="0">
                          <a:latin typeface="+mn-lt"/>
                        </a:rPr>
                        <a:t>Rolling</a:t>
                      </a:r>
                      <a:endParaRPr sz="1600" dirty="0">
                        <a:latin typeface="+mn-lt"/>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66583">
                <a:tc>
                  <a:txBody>
                    <a:bodyPr/>
                    <a:lstStyle/>
                    <a:p>
                      <a:pPr marL="0" marR="0" lvl="0" indent="0" algn="l" rtl="0">
                        <a:spcBef>
                          <a:spcPts val="0"/>
                        </a:spcBef>
                        <a:spcAft>
                          <a:spcPts val="0"/>
                        </a:spcAft>
                        <a:buNone/>
                      </a:pPr>
                      <a:r>
                        <a:rPr lang="en-US" sz="1500" dirty="0">
                          <a:latin typeface="+mn-lt"/>
                        </a:rPr>
                        <a:t>Health care deductible</a:t>
                      </a:r>
                      <a:endParaRPr sz="1500" dirty="0">
                        <a:latin typeface="+mn-lt"/>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spcBef>
                          <a:spcPts val="0"/>
                        </a:spcBef>
                        <a:spcAft>
                          <a:spcPts val="0"/>
                        </a:spcAft>
                        <a:buFont typeface="Arial" panose="020B0604020202020204" pitchFamily="34" charset="0"/>
                        <a:buNone/>
                      </a:pPr>
                      <a:r>
                        <a:rPr lang="en-US" sz="2400" dirty="0">
                          <a:latin typeface="Wingdings 2" panose="05020102010507070707" pitchFamily="18" charset="2"/>
                        </a:rPr>
                        <a:t>P</a:t>
                      </a:r>
                      <a:endParaRPr sz="2400" dirty="0">
                        <a:latin typeface="Wingdings 2" panose="05020102010507070707" pitchFamily="18" charset="2"/>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spcBef>
                          <a:spcPts val="0"/>
                        </a:spcBef>
                        <a:spcAft>
                          <a:spcPts val="0"/>
                        </a:spcAft>
                        <a:buNone/>
                      </a:pPr>
                      <a:endParaRPr sz="2400" dirty="0">
                        <a:latin typeface="Wingdings 2" panose="05020102010507070707" pitchFamily="18" charset="2"/>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spcBef>
                          <a:spcPts val="0"/>
                        </a:spcBef>
                        <a:spcAft>
                          <a:spcPts val="0"/>
                        </a:spcAft>
                        <a:buNone/>
                      </a:pPr>
                      <a:endParaRPr sz="2400" dirty="0">
                        <a:latin typeface="Wingdings 2" panose="05020102010507070707" pitchFamily="18" charset="2"/>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93730974"/>
                  </a:ext>
                </a:extLst>
              </a:tr>
              <a:tr h="466583">
                <a:tc>
                  <a:txBody>
                    <a:bodyPr/>
                    <a:lstStyle/>
                    <a:p>
                      <a:pPr marL="0" marR="0" lvl="0" indent="0" algn="l" rtl="0">
                        <a:spcBef>
                          <a:spcPts val="0"/>
                        </a:spcBef>
                        <a:spcAft>
                          <a:spcPts val="0"/>
                        </a:spcAft>
                        <a:buNone/>
                      </a:pPr>
                      <a:r>
                        <a:rPr lang="en-US" sz="1500" dirty="0">
                          <a:latin typeface="+mn-lt"/>
                        </a:rPr>
                        <a:t>Flexible Spending Acct (FSA)</a:t>
                      </a:r>
                      <a:endParaRPr sz="1500" dirty="0">
                        <a:latin typeface="+mn-lt"/>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spcBef>
                          <a:spcPts val="0"/>
                        </a:spcBef>
                        <a:spcAft>
                          <a:spcPts val="0"/>
                        </a:spcAft>
                        <a:buFont typeface="Arial" panose="020B0604020202020204" pitchFamily="34" charset="0"/>
                        <a:buNone/>
                      </a:pPr>
                      <a:r>
                        <a:rPr lang="en-US" sz="2400" dirty="0">
                          <a:latin typeface="Wingdings 2" panose="05020102010507070707" pitchFamily="18" charset="2"/>
                        </a:rPr>
                        <a:t>P</a:t>
                      </a:r>
                      <a:endParaRPr sz="2400" dirty="0">
                        <a:latin typeface="Wingdings 2" panose="05020102010507070707" pitchFamily="18" charset="2"/>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spcBef>
                          <a:spcPts val="0"/>
                        </a:spcBef>
                        <a:spcAft>
                          <a:spcPts val="0"/>
                        </a:spcAft>
                        <a:buNone/>
                      </a:pPr>
                      <a:endParaRPr sz="2400" dirty="0">
                        <a:latin typeface="Wingdings 2" panose="05020102010507070707" pitchFamily="18" charset="2"/>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spcBef>
                          <a:spcPts val="0"/>
                        </a:spcBef>
                        <a:spcAft>
                          <a:spcPts val="0"/>
                        </a:spcAft>
                        <a:buNone/>
                      </a:pPr>
                      <a:endParaRPr sz="2400" dirty="0">
                        <a:latin typeface="Wingdings 2" panose="05020102010507070707" pitchFamily="18" charset="2"/>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24390043"/>
                  </a:ext>
                </a:extLst>
              </a:tr>
              <a:tr h="466583">
                <a:tc>
                  <a:txBody>
                    <a:bodyPr/>
                    <a:lstStyle/>
                    <a:p>
                      <a:pPr marL="0" marR="0" lvl="0" indent="0" algn="l" rtl="0">
                        <a:spcBef>
                          <a:spcPts val="0"/>
                        </a:spcBef>
                        <a:spcAft>
                          <a:spcPts val="0"/>
                        </a:spcAft>
                        <a:buNone/>
                      </a:pPr>
                      <a:r>
                        <a:rPr lang="en-US" sz="1500" dirty="0">
                          <a:latin typeface="+mn-lt"/>
                        </a:rPr>
                        <a:t>Health Savings Acct (HSA)</a:t>
                      </a:r>
                      <a:endParaRPr sz="1500" dirty="0">
                        <a:latin typeface="+mn-lt"/>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spcBef>
                          <a:spcPts val="0"/>
                        </a:spcBef>
                        <a:spcAft>
                          <a:spcPts val="0"/>
                        </a:spcAft>
                        <a:buFont typeface="Arial" panose="020B0604020202020204" pitchFamily="34" charset="0"/>
                        <a:buNone/>
                      </a:pPr>
                      <a:endParaRPr sz="2400" dirty="0">
                        <a:latin typeface="Wingdings 2" panose="05020102010507070707" pitchFamily="18" charset="2"/>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spcBef>
                          <a:spcPts val="0"/>
                        </a:spcBef>
                        <a:spcAft>
                          <a:spcPts val="0"/>
                        </a:spcAft>
                        <a:buNone/>
                      </a:pPr>
                      <a:r>
                        <a:rPr lang="en-US" sz="2400" dirty="0">
                          <a:latin typeface="Wingdings 2" panose="05020102010507070707" pitchFamily="18" charset="2"/>
                        </a:rPr>
                        <a:t>P</a:t>
                      </a:r>
                      <a:endParaRPr sz="2400" dirty="0">
                        <a:latin typeface="Wingdings 2" panose="05020102010507070707" pitchFamily="18" charset="2"/>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spcBef>
                          <a:spcPts val="0"/>
                        </a:spcBef>
                        <a:spcAft>
                          <a:spcPts val="0"/>
                        </a:spcAft>
                        <a:buNone/>
                      </a:pPr>
                      <a:endParaRPr sz="2400" dirty="0">
                        <a:latin typeface="Wingdings 2" panose="05020102010507070707" pitchFamily="18" charset="2"/>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78108719"/>
                  </a:ext>
                </a:extLst>
              </a:tr>
              <a:tr h="466583">
                <a:tc>
                  <a:txBody>
                    <a:bodyPr/>
                    <a:lstStyle/>
                    <a:p>
                      <a:pPr marL="0" marR="0" lvl="0" indent="0" algn="l" rtl="0">
                        <a:spcBef>
                          <a:spcPts val="0"/>
                        </a:spcBef>
                        <a:spcAft>
                          <a:spcPts val="0"/>
                        </a:spcAft>
                        <a:buNone/>
                      </a:pPr>
                      <a:r>
                        <a:rPr lang="en-US" sz="1500" dirty="0">
                          <a:latin typeface="+mn-lt"/>
                        </a:rPr>
                        <a:t>Wellness program</a:t>
                      </a:r>
                      <a:endParaRPr sz="1500" dirty="0">
                        <a:latin typeface="+mn-lt"/>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spcBef>
                          <a:spcPts val="0"/>
                        </a:spcBef>
                        <a:spcAft>
                          <a:spcPts val="0"/>
                        </a:spcAft>
                        <a:buFont typeface="Arial" panose="020B0604020202020204" pitchFamily="34" charset="0"/>
                        <a:buNone/>
                      </a:pPr>
                      <a:r>
                        <a:rPr lang="en-US" sz="2400" dirty="0">
                          <a:latin typeface="Wingdings 2" panose="05020102010507070707" pitchFamily="18" charset="2"/>
                        </a:rPr>
                        <a:t>P</a:t>
                      </a:r>
                      <a:endParaRPr sz="2400" dirty="0">
                        <a:latin typeface="Wingdings 2" panose="05020102010507070707" pitchFamily="18" charset="2"/>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spcBef>
                          <a:spcPts val="0"/>
                        </a:spcBef>
                        <a:spcAft>
                          <a:spcPts val="0"/>
                        </a:spcAft>
                        <a:buNone/>
                      </a:pPr>
                      <a:endParaRPr sz="2400" dirty="0">
                        <a:latin typeface="Wingdings 2" panose="05020102010507070707" pitchFamily="18" charset="2"/>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spcBef>
                          <a:spcPts val="0"/>
                        </a:spcBef>
                        <a:spcAft>
                          <a:spcPts val="0"/>
                        </a:spcAft>
                        <a:buNone/>
                      </a:pPr>
                      <a:endParaRPr sz="2400" dirty="0">
                        <a:latin typeface="Wingdings 2" panose="05020102010507070707" pitchFamily="18" charset="2"/>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40981103"/>
                  </a:ext>
                </a:extLst>
              </a:tr>
              <a:tr h="466583">
                <a:tc>
                  <a:txBody>
                    <a:bodyPr/>
                    <a:lstStyle/>
                    <a:p>
                      <a:pPr marL="0" marR="0" lvl="0" indent="0" algn="l" rtl="0">
                        <a:spcBef>
                          <a:spcPts val="0"/>
                        </a:spcBef>
                        <a:spcAft>
                          <a:spcPts val="0"/>
                        </a:spcAft>
                        <a:buNone/>
                      </a:pPr>
                      <a:r>
                        <a:rPr lang="en-US" sz="1500" dirty="0">
                          <a:latin typeface="+mn-lt"/>
                        </a:rPr>
                        <a:t>Tax-deferred annuity (TDA)</a:t>
                      </a:r>
                      <a:endParaRPr sz="1500" dirty="0">
                        <a:latin typeface="+mn-lt"/>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spcBef>
                          <a:spcPts val="0"/>
                        </a:spcBef>
                        <a:spcAft>
                          <a:spcPts val="0"/>
                        </a:spcAft>
                        <a:buFont typeface="Arial" panose="020B0604020202020204" pitchFamily="34" charset="0"/>
                        <a:buNone/>
                      </a:pPr>
                      <a:endParaRPr sz="2400" dirty="0">
                        <a:latin typeface="Wingdings 2" panose="05020102010507070707" pitchFamily="18" charset="2"/>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spcBef>
                          <a:spcPts val="0"/>
                        </a:spcBef>
                        <a:spcAft>
                          <a:spcPts val="0"/>
                        </a:spcAft>
                        <a:buNone/>
                      </a:pPr>
                      <a:r>
                        <a:rPr lang="en-US" sz="2400" dirty="0">
                          <a:latin typeface="Wingdings 2" panose="05020102010507070707" pitchFamily="18" charset="2"/>
                        </a:rPr>
                        <a:t>P</a:t>
                      </a:r>
                      <a:endParaRPr sz="2400" dirty="0">
                        <a:latin typeface="Wingdings 2" panose="05020102010507070707" pitchFamily="18" charset="2"/>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spcBef>
                          <a:spcPts val="0"/>
                        </a:spcBef>
                        <a:spcAft>
                          <a:spcPts val="0"/>
                        </a:spcAft>
                        <a:buNone/>
                      </a:pPr>
                      <a:endParaRPr sz="2400" dirty="0">
                        <a:latin typeface="Wingdings 2" panose="05020102010507070707" pitchFamily="18" charset="2"/>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38915852"/>
                  </a:ext>
                </a:extLst>
              </a:tr>
              <a:tr h="521474">
                <a:tc>
                  <a:txBody>
                    <a:bodyPr/>
                    <a:lstStyle/>
                    <a:p>
                      <a:pPr marL="0" marR="0" lvl="0" indent="0" algn="l" rtl="0">
                        <a:spcBef>
                          <a:spcPts val="0"/>
                        </a:spcBef>
                        <a:spcAft>
                          <a:spcPts val="0"/>
                        </a:spcAft>
                        <a:buNone/>
                      </a:pPr>
                      <a:r>
                        <a:rPr lang="en-US" sz="1500" dirty="0">
                          <a:latin typeface="+mn-lt"/>
                        </a:rPr>
                        <a:t>Deferred compensation plan (executives only)</a:t>
                      </a:r>
                      <a:endParaRPr sz="1500" dirty="0">
                        <a:latin typeface="+mn-lt"/>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spcBef>
                          <a:spcPts val="0"/>
                        </a:spcBef>
                        <a:spcAft>
                          <a:spcPts val="0"/>
                        </a:spcAft>
                        <a:buFont typeface="Arial" panose="020B0604020202020204" pitchFamily="34" charset="0"/>
                        <a:buNone/>
                      </a:pPr>
                      <a:endParaRPr sz="2400" dirty="0">
                        <a:latin typeface="Wingdings 2" panose="05020102010507070707" pitchFamily="18" charset="2"/>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spcBef>
                          <a:spcPts val="0"/>
                        </a:spcBef>
                        <a:spcAft>
                          <a:spcPts val="0"/>
                        </a:spcAft>
                        <a:buNone/>
                      </a:pPr>
                      <a:r>
                        <a:rPr lang="en-US" sz="2400" dirty="0">
                          <a:latin typeface="Wingdings 2" panose="05020102010507070707" pitchFamily="18" charset="2"/>
                        </a:rPr>
                        <a:t>P</a:t>
                      </a:r>
                      <a:endParaRPr sz="2400" dirty="0">
                        <a:latin typeface="Wingdings 2" panose="05020102010507070707" pitchFamily="18" charset="2"/>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spcBef>
                          <a:spcPts val="0"/>
                        </a:spcBef>
                        <a:spcAft>
                          <a:spcPts val="0"/>
                        </a:spcAft>
                        <a:buNone/>
                      </a:pPr>
                      <a:endParaRPr sz="2400" dirty="0">
                        <a:latin typeface="Wingdings 2" panose="05020102010507070707" pitchFamily="18" charset="2"/>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90552719"/>
                  </a:ext>
                </a:extLst>
              </a:tr>
              <a:tr h="466583">
                <a:tc>
                  <a:txBody>
                    <a:bodyPr/>
                    <a:lstStyle/>
                    <a:p>
                      <a:pPr marL="0" marR="0" lvl="0" indent="0" algn="l" rtl="0">
                        <a:spcBef>
                          <a:spcPts val="0"/>
                        </a:spcBef>
                        <a:spcAft>
                          <a:spcPts val="0"/>
                        </a:spcAft>
                        <a:buNone/>
                      </a:pPr>
                      <a:r>
                        <a:rPr lang="en-US" sz="1500" dirty="0">
                          <a:latin typeface="+mn-lt"/>
                        </a:rPr>
                        <a:t>FML</a:t>
                      </a:r>
                      <a:endParaRPr sz="1500" dirty="0">
                        <a:latin typeface="+mn-lt"/>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spcBef>
                          <a:spcPts val="0"/>
                        </a:spcBef>
                        <a:spcAft>
                          <a:spcPts val="0"/>
                        </a:spcAft>
                        <a:buFont typeface="Arial" panose="020B0604020202020204" pitchFamily="34" charset="0"/>
                        <a:buNone/>
                      </a:pPr>
                      <a:endParaRPr sz="2400" dirty="0">
                        <a:latin typeface="Wingdings 2" panose="05020102010507070707" pitchFamily="18" charset="2"/>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spcBef>
                          <a:spcPts val="0"/>
                        </a:spcBef>
                        <a:spcAft>
                          <a:spcPts val="0"/>
                        </a:spcAft>
                        <a:buNone/>
                      </a:pPr>
                      <a:endParaRPr sz="2400" dirty="0">
                        <a:latin typeface="Wingdings 2" panose="05020102010507070707" pitchFamily="18" charset="2"/>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spcBef>
                          <a:spcPts val="0"/>
                        </a:spcBef>
                        <a:spcAft>
                          <a:spcPts val="0"/>
                        </a:spcAft>
                        <a:buNone/>
                      </a:pPr>
                      <a:r>
                        <a:rPr lang="en-US" sz="2400" dirty="0">
                          <a:latin typeface="Wingdings 2" panose="05020102010507070707" pitchFamily="18" charset="2"/>
                        </a:rPr>
                        <a:t>P</a:t>
                      </a:r>
                      <a:endParaRPr sz="2400" dirty="0">
                        <a:latin typeface="Wingdings 2" panose="05020102010507070707" pitchFamily="18" charset="2"/>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1701972"/>
                  </a:ext>
                </a:extLst>
              </a:tr>
              <a:tr h="466583">
                <a:tc>
                  <a:txBody>
                    <a:bodyPr/>
                    <a:lstStyle/>
                    <a:p>
                      <a:pPr marL="0" marR="0" lvl="0" indent="0" algn="l" rtl="0">
                        <a:spcBef>
                          <a:spcPts val="0"/>
                        </a:spcBef>
                        <a:spcAft>
                          <a:spcPts val="0"/>
                        </a:spcAft>
                        <a:buNone/>
                      </a:pPr>
                      <a:r>
                        <a:rPr lang="en-US" sz="1500" dirty="0">
                          <a:latin typeface="+mn-lt"/>
                        </a:rPr>
                        <a:t>Leave accrual &amp; cash-in</a:t>
                      </a:r>
                      <a:endParaRPr sz="1500" dirty="0">
                        <a:latin typeface="+mn-lt"/>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spcBef>
                          <a:spcPts val="0"/>
                        </a:spcBef>
                        <a:spcAft>
                          <a:spcPts val="0"/>
                        </a:spcAft>
                        <a:buFont typeface="Arial" panose="020B0604020202020204" pitchFamily="34" charset="0"/>
                        <a:buNone/>
                      </a:pPr>
                      <a:r>
                        <a:rPr lang="en-US" sz="2400" dirty="0">
                          <a:latin typeface="Wingdings 2" panose="05020102010507070707" pitchFamily="18" charset="2"/>
                        </a:rPr>
                        <a:t>P</a:t>
                      </a:r>
                      <a:endParaRPr sz="2400" dirty="0">
                        <a:latin typeface="Wingdings 2" panose="05020102010507070707" pitchFamily="18" charset="2"/>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spcBef>
                          <a:spcPts val="0"/>
                        </a:spcBef>
                        <a:spcAft>
                          <a:spcPts val="0"/>
                        </a:spcAft>
                        <a:buNone/>
                      </a:pPr>
                      <a:endParaRPr sz="2400" dirty="0">
                        <a:latin typeface="Wingdings 2" panose="05020102010507070707" pitchFamily="18" charset="2"/>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spcBef>
                          <a:spcPts val="0"/>
                        </a:spcBef>
                        <a:spcAft>
                          <a:spcPts val="0"/>
                        </a:spcAft>
                        <a:buNone/>
                      </a:pPr>
                      <a:endParaRPr sz="2400" dirty="0">
                        <a:latin typeface="Wingdings 2" panose="05020102010507070707" pitchFamily="18" charset="2"/>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95936120"/>
                  </a:ext>
                </a:extLst>
              </a:tr>
              <a:tr h="466583">
                <a:tc>
                  <a:txBody>
                    <a:bodyPr/>
                    <a:lstStyle/>
                    <a:p>
                      <a:pPr marL="0" marR="0" lvl="0" indent="0" algn="l" rtl="0">
                        <a:spcBef>
                          <a:spcPts val="0"/>
                        </a:spcBef>
                        <a:spcAft>
                          <a:spcPts val="0"/>
                        </a:spcAft>
                        <a:buNone/>
                      </a:pPr>
                      <a:r>
                        <a:rPr lang="en-US" sz="1500" dirty="0">
                          <a:latin typeface="+mn-lt"/>
                        </a:rPr>
                        <a:t>Personal holiday (staff only)</a:t>
                      </a:r>
                      <a:endParaRPr sz="1500" dirty="0">
                        <a:latin typeface="+mn-lt"/>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spcBef>
                          <a:spcPts val="0"/>
                        </a:spcBef>
                        <a:spcAft>
                          <a:spcPts val="0"/>
                        </a:spcAft>
                        <a:buFont typeface="Arial" panose="020B0604020202020204" pitchFamily="34" charset="0"/>
                        <a:buNone/>
                      </a:pPr>
                      <a:r>
                        <a:rPr lang="en-US" sz="2400" dirty="0">
                          <a:latin typeface="Wingdings 2" panose="05020102010507070707" pitchFamily="18" charset="2"/>
                        </a:rPr>
                        <a:t>P</a:t>
                      </a:r>
                      <a:endParaRPr sz="2400" dirty="0">
                        <a:latin typeface="Wingdings 2" panose="05020102010507070707" pitchFamily="18" charset="2"/>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spcBef>
                          <a:spcPts val="0"/>
                        </a:spcBef>
                        <a:spcAft>
                          <a:spcPts val="0"/>
                        </a:spcAft>
                        <a:buNone/>
                      </a:pPr>
                      <a:endParaRPr sz="2400" dirty="0">
                        <a:latin typeface="Wingdings 2" panose="05020102010507070707" pitchFamily="18" charset="2"/>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spcBef>
                          <a:spcPts val="0"/>
                        </a:spcBef>
                        <a:spcAft>
                          <a:spcPts val="0"/>
                        </a:spcAft>
                        <a:buNone/>
                      </a:pPr>
                      <a:endParaRPr sz="2400" dirty="0">
                        <a:latin typeface="Wingdings 2" panose="05020102010507070707" pitchFamily="18" charset="2"/>
                      </a:endParaRPr>
                    </a:p>
                  </a:txBody>
                  <a:tcPr marL="91450" marR="91450"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25061808"/>
                  </a:ext>
                </a:extLst>
              </a:tr>
            </a:tbl>
          </a:graphicData>
        </a:graphic>
      </p:graphicFrame>
      <p:sp>
        <p:nvSpPr>
          <p:cNvPr id="2" name="TextBox 1">
            <a:extLst>
              <a:ext uri="{FF2B5EF4-FFF2-40B4-BE49-F238E27FC236}">
                <a16:creationId xmlns:a16="http://schemas.microsoft.com/office/drawing/2014/main" id="{992C1DE5-4C2F-46D9-B5F2-FE72AE3CF8E1}"/>
              </a:ext>
            </a:extLst>
          </p:cNvPr>
          <p:cNvSpPr txBox="1"/>
          <p:nvPr/>
        </p:nvSpPr>
        <p:spPr>
          <a:xfrm>
            <a:off x="950592" y="6034353"/>
            <a:ext cx="7242811" cy="584775"/>
          </a:xfrm>
          <a:prstGeom prst="rect">
            <a:avLst/>
          </a:prstGeom>
          <a:noFill/>
        </p:spPr>
        <p:txBody>
          <a:bodyPr wrap="square" rtlCol="0">
            <a:spAutoFit/>
          </a:bodyPr>
          <a:lstStyle/>
          <a:p>
            <a:r>
              <a:rPr lang="en-US" sz="1600" i="1" dirty="0"/>
              <a:t>Not all employees are eligible for each of the above benefits. To check or verify your eligibility, please contact your HRC or UA Benefits at </a:t>
            </a:r>
            <a:r>
              <a:rPr lang="en-US" sz="1600" i="1" dirty="0">
                <a:hlinkClick r:id="rId3"/>
              </a:rPr>
              <a:t>ua-benefits@alaska.edu</a:t>
            </a:r>
            <a:r>
              <a:rPr lang="en-US" sz="1600" i="1" dirty="0"/>
              <a:t>.</a:t>
            </a:r>
          </a:p>
        </p:txBody>
      </p:sp>
    </p:spTree>
    <p:extLst>
      <p:ext uri="{BB962C8B-B14F-4D97-AF65-F5344CB8AC3E}">
        <p14:creationId xmlns:p14="http://schemas.microsoft.com/office/powerpoint/2010/main" val="372855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
          <p:cNvSpPr txBox="1">
            <a:spLocks noGrp="1"/>
          </p:cNvSpPr>
          <p:nvPr>
            <p:ph type="title" idx="4294967295"/>
          </p:nvPr>
        </p:nvSpPr>
        <p:spPr>
          <a:xfrm>
            <a:off x="457198" y="445429"/>
            <a:ext cx="8229599" cy="731837"/>
          </a:xfrm>
          <a:prstGeom prst="rect">
            <a:avLst/>
          </a:prstGeom>
          <a:noFill/>
          <a:ln>
            <a:noFill/>
          </a:ln>
        </p:spPr>
        <p:txBody>
          <a:bodyPr spcFirstLastPara="1" vert="horz" wrap="square" lIns="91425" tIns="45700" rIns="91425" bIns="45700" rtlCol="0" anchor="t" anchorCtr="0">
            <a:noAutofit/>
          </a:bodyPr>
          <a:lstStyle/>
          <a:p>
            <a:pPr algn="ctr">
              <a:lnSpc>
                <a:spcPct val="100000"/>
              </a:lnSpc>
              <a:spcBef>
                <a:spcPts val="0"/>
              </a:spcBef>
              <a:buClr>
                <a:schemeClr val="lt1"/>
              </a:buClr>
              <a:buSzPts val="3600"/>
            </a:pPr>
            <a:r>
              <a:rPr lang="en-US" sz="3600" dirty="0">
                <a:ln w="0"/>
                <a:solidFill>
                  <a:schemeClr val="tx1"/>
                </a:solidFill>
                <a:effectLst>
                  <a:outerShdw blurRad="38100" dist="19050" dir="2700000" algn="tl" rotWithShape="0">
                    <a:schemeClr val="dk1">
                      <a:alpha val="40000"/>
                    </a:schemeClr>
                  </a:outerShdw>
                </a:effectLst>
              </a:rPr>
              <a:t>Frequently Asked Questions</a:t>
            </a:r>
          </a:p>
        </p:txBody>
      </p:sp>
      <p:sp>
        <p:nvSpPr>
          <p:cNvPr id="5" name="TextBox 4">
            <a:extLst>
              <a:ext uri="{FF2B5EF4-FFF2-40B4-BE49-F238E27FC236}">
                <a16:creationId xmlns:a16="http://schemas.microsoft.com/office/drawing/2014/main" id="{7CB08596-153A-4BDC-A832-CC997370F792}"/>
              </a:ext>
            </a:extLst>
          </p:cNvPr>
          <p:cNvSpPr txBox="1"/>
          <p:nvPr/>
        </p:nvSpPr>
        <p:spPr>
          <a:xfrm>
            <a:off x="693798" y="1645447"/>
            <a:ext cx="7756400" cy="4708981"/>
          </a:xfrm>
          <a:prstGeom prst="rect">
            <a:avLst/>
          </a:prstGeom>
          <a:noFill/>
        </p:spPr>
        <p:txBody>
          <a:bodyPr wrap="square" rtlCol="0">
            <a:spAutoFit/>
          </a:bodyPr>
          <a:lstStyle/>
          <a:p>
            <a:r>
              <a:rPr lang="en-US" sz="2000" i="1" dirty="0"/>
              <a:t>How do I sign up for health care? </a:t>
            </a:r>
          </a:p>
          <a:p>
            <a:pPr marL="800100" lvl="1" indent="-342900">
              <a:buFont typeface="Arial" panose="020B0604020202020204" pitchFamily="34" charset="0"/>
              <a:buChar char="•"/>
            </a:pPr>
            <a:r>
              <a:rPr lang="en-US" sz="2000" dirty="0"/>
              <a:t>Follow the information in your Due Date Guide or click the </a:t>
            </a:r>
            <a:r>
              <a:rPr lang="en-US" sz="2000" dirty="0">
                <a:hlinkClick r:id="rId3"/>
              </a:rPr>
              <a:t>health care form linked here</a:t>
            </a:r>
            <a:r>
              <a:rPr lang="en-US" sz="2000" dirty="0"/>
              <a:t>.</a:t>
            </a:r>
          </a:p>
          <a:p>
            <a:pPr marL="800100" lvl="1" indent="-342900">
              <a:buFont typeface="Arial" panose="020B0604020202020204" pitchFamily="34" charset="0"/>
              <a:buChar char="•"/>
            </a:pPr>
            <a:endParaRPr lang="en-US" sz="2000" dirty="0"/>
          </a:p>
          <a:p>
            <a:r>
              <a:rPr lang="en-US" sz="2000" i="1" dirty="0"/>
              <a:t>I have health care outside of the University. Do I still need to complete a form?</a:t>
            </a:r>
            <a:r>
              <a:rPr lang="en-US" sz="2000" dirty="0"/>
              <a:t> </a:t>
            </a:r>
          </a:p>
          <a:p>
            <a:pPr marL="800100" lvl="1" indent="-342900">
              <a:buFont typeface="Arial" panose="020B0604020202020204" pitchFamily="34" charset="0"/>
              <a:buChar char="•"/>
            </a:pPr>
            <a:r>
              <a:rPr lang="en-US" sz="2000" dirty="0"/>
              <a:t>Yes! If we don’t receive a form, we will assume you need coverage and enroll you in Basic Medical, Basic Dental, and Vision, for employee-only coverage (no spouse/FIP or dependent(s) will be covered).</a:t>
            </a:r>
          </a:p>
          <a:p>
            <a:pPr marL="800100" lvl="1" indent="-342900">
              <a:buFont typeface="Arial" panose="020B0604020202020204" pitchFamily="34" charset="0"/>
              <a:buChar char="•"/>
            </a:pPr>
            <a:endParaRPr lang="en-US" sz="2000" dirty="0"/>
          </a:p>
          <a:p>
            <a:r>
              <a:rPr lang="en-US" sz="2000" i="1" dirty="0"/>
              <a:t>When does my health insurance become effective? </a:t>
            </a:r>
          </a:p>
          <a:p>
            <a:pPr marL="800100" lvl="1" indent="-342900">
              <a:buFont typeface="Arial" panose="020B0604020202020204" pitchFamily="34" charset="0"/>
              <a:buChar char="•"/>
            </a:pPr>
            <a:r>
              <a:rPr lang="en-US" sz="2000" dirty="0"/>
              <a:t>Coverage begins on your first day of work OR the first day of the pay period in which you submit your health care enrollment form, whichever is later.</a:t>
            </a:r>
          </a:p>
        </p:txBody>
      </p:sp>
    </p:spTree>
    <p:extLst>
      <p:ext uri="{BB962C8B-B14F-4D97-AF65-F5344CB8AC3E}">
        <p14:creationId xmlns:p14="http://schemas.microsoft.com/office/powerpoint/2010/main" val="9218903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animEffect transition="in" filter="fade">
                                      <p:cBhvr>
                                        <p:cTn id="15" dur="500"/>
                                        <p:tgtEl>
                                          <p:spTgt spid="5">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5">
                                            <p:txEl>
                                              <p:pRg st="4" end="4"/>
                                            </p:txEl>
                                          </p:spTgt>
                                        </p:tgtEl>
                                        <p:attrNameLst>
                                          <p:attrName>style.visibility</p:attrName>
                                        </p:attrNameLst>
                                      </p:cBhvr>
                                      <p:to>
                                        <p:strVal val="visible"/>
                                      </p:to>
                                    </p:set>
                                    <p:animEffect transition="in" filter="fade">
                                      <p:cBhvr>
                                        <p:cTn id="18" dur="500"/>
                                        <p:tgtEl>
                                          <p:spTgt spid="5">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animEffect transition="in" filter="fade">
                                      <p:cBhvr>
                                        <p:cTn id="23" dur="500"/>
                                        <p:tgtEl>
                                          <p:spTgt spid="5">
                                            <p:txEl>
                                              <p:pRg st="6" end="6"/>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5">
                                            <p:txEl>
                                              <p:pRg st="7" end="7"/>
                                            </p:txEl>
                                          </p:spTgt>
                                        </p:tgtEl>
                                        <p:attrNameLst>
                                          <p:attrName>style.visibility</p:attrName>
                                        </p:attrNameLst>
                                      </p:cBhvr>
                                      <p:to>
                                        <p:strVal val="visible"/>
                                      </p:to>
                                    </p:set>
                                    <p:animEffect transition="in" filter="fade">
                                      <p:cBhvr>
                                        <p:cTn id="26"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0EA0FA7-8977-40A2-AD34-79B52BCAD7C3}"/>
              </a:ext>
            </a:extLst>
          </p:cNvPr>
          <p:cNvSpPr/>
          <p:nvPr/>
        </p:nvSpPr>
        <p:spPr>
          <a:xfrm>
            <a:off x="592492" y="2261000"/>
            <a:ext cx="7959012" cy="4093428"/>
          </a:xfrm>
          <a:prstGeom prst="rect">
            <a:avLst/>
          </a:prstGeom>
        </p:spPr>
        <p:txBody>
          <a:bodyPr wrap="square">
            <a:spAutoFit/>
          </a:bodyPr>
          <a:lstStyle/>
          <a:p>
            <a:r>
              <a:rPr lang="en-US" sz="2000" i="1" dirty="0"/>
              <a:t>When will I receive my cards from Premera? </a:t>
            </a:r>
          </a:p>
          <a:p>
            <a:pPr marL="800100" lvl="1" indent="-342900">
              <a:buFont typeface="Arial" panose="020B0604020202020204" pitchFamily="34" charset="0"/>
              <a:buChar char="•"/>
            </a:pPr>
            <a:r>
              <a:rPr lang="en-US" sz="2000" dirty="0"/>
              <a:t>Approximately 2-4 weeks after your insurance becomes effective.</a:t>
            </a:r>
            <a:br>
              <a:rPr lang="en-US" sz="2000" dirty="0"/>
            </a:br>
            <a:endParaRPr lang="en-US" sz="2000" dirty="0"/>
          </a:p>
          <a:p>
            <a:r>
              <a:rPr lang="en-US" sz="2000" i="1" dirty="0"/>
              <a:t>What is the default plan for health care?</a:t>
            </a:r>
          </a:p>
          <a:p>
            <a:pPr marL="800100" lvl="1" indent="-342900">
              <a:buFont typeface="Arial" panose="020B0604020202020204" pitchFamily="34" charset="0"/>
              <a:buChar char="•"/>
            </a:pPr>
            <a:r>
              <a:rPr lang="en-US" sz="2000" dirty="0"/>
              <a:t>If you don’t submit a form within your first 30 days you will be defaulted into Basic Medical, Basic Dental, and Vision, for employee-only coverage (no spouse/FIP or dependent(s) will be covered).</a:t>
            </a:r>
          </a:p>
          <a:p>
            <a:pPr marL="800100" lvl="1" indent="-342900">
              <a:buFont typeface="Arial" panose="020B0604020202020204" pitchFamily="34" charset="0"/>
              <a:buChar char="•"/>
            </a:pPr>
            <a:endParaRPr lang="en-US" sz="2000" dirty="0"/>
          </a:p>
          <a:p>
            <a:r>
              <a:rPr lang="en-US" sz="2000" i="1" dirty="0"/>
              <a:t>Can I change my health care if I am defaulted?</a:t>
            </a:r>
          </a:p>
          <a:p>
            <a:pPr marL="800100" lvl="1" indent="-342900">
              <a:buFont typeface="Arial" panose="020B0604020202020204" pitchFamily="34" charset="0"/>
              <a:buChar char="•"/>
            </a:pPr>
            <a:r>
              <a:rPr lang="en-US" sz="2000" dirty="0"/>
              <a:t>No. You can only change your health care within 30 days of a life event or during our annual open enrollment.</a:t>
            </a:r>
          </a:p>
        </p:txBody>
      </p:sp>
      <p:sp>
        <p:nvSpPr>
          <p:cNvPr id="4" name="Google Shape;97;p1">
            <a:extLst>
              <a:ext uri="{FF2B5EF4-FFF2-40B4-BE49-F238E27FC236}">
                <a16:creationId xmlns:a16="http://schemas.microsoft.com/office/drawing/2014/main" id="{8DCEBBA6-241E-4727-8C64-2B126D8B2803}"/>
              </a:ext>
            </a:extLst>
          </p:cNvPr>
          <p:cNvSpPr txBox="1">
            <a:spLocks/>
          </p:cNvSpPr>
          <p:nvPr/>
        </p:nvSpPr>
        <p:spPr>
          <a:xfrm>
            <a:off x="457199" y="811348"/>
            <a:ext cx="8229599" cy="731837"/>
          </a:xfrm>
          <a:prstGeom prst="rect">
            <a:avLst/>
          </a:prstGeom>
          <a:noFill/>
          <a:ln>
            <a:noFill/>
          </a:ln>
        </p:spPr>
        <p:txBody>
          <a:bodyPr spcFirstLastPara="1" vert="horz" wrap="square" lIns="91425" tIns="45700" rIns="91425" bIns="45700" rtlCol="0" anchor="t" anchorCtr="0">
            <a:noAutofit/>
          </a:bodyPr>
          <a:lstStyle>
            <a:lvl1pPr algn="l" defTabSz="685800" rtl="0" eaLnBrk="1" latinLnBrk="0" hangingPunct="1">
              <a:lnSpc>
                <a:spcPct val="90000"/>
              </a:lnSpc>
              <a:spcBef>
                <a:spcPct val="0"/>
              </a:spcBef>
              <a:buNone/>
              <a:defRPr sz="4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a:lstStyle>
          <a:p>
            <a:pPr algn="ctr">
              <a:lnSpc>
                <a:spcPct val="100000"/>
              </a:lnSpc>
              <a:spcBef>
                <a:spcPts val="0"/>
              </a:spcBef>
              <a:buClr>
                <a:schemeClr val="lt1"/>
              </a:buClr>
              <a:buSzPts val="3600"/>
            </a:pPr>
            <a:r>
              <a:rPr lang="en-US" sz="3600" dirty="0">
                <a:ln w="0"/>
                <a:solidFill>
                  <a:schemeClr val="tx1"/>
                </a:solidFill>
                <a:effectLst>
                  <a:outerShdw blurRad="38100" dist="19050" dir="2700000" algn="tl" rotWithShape="0">
                    <a:schemeClr val="dk1">
                      <a:alpha val="40000"/>
                    </a:schemeClr>
                  </a:outerShdw>
                </a:effectLst>
              </a:rPr>
              <a:t>Frequently Asked Questions</a:t>
            </a:r>
          </a:p>
        </p:txBody>
      </p:sp>
    </p:spTree>
    <p:extLst>
      <p:ext uri="{BB962C8B-B14F-4D97-AF65-F5344CB8AC3E}">
        <p14:creationId xmlns:p14="http://schemas.microsoft.com/office/powerpoint/2010/main" val="23013098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50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2">
                                            <p:txEl>
                                              <p:pRg st="3" end="3"/>
                                            </p:txEl>
                                          </p:spTgt>
                                        </p:tgtEl>
                                        <p:attrNameLst>
                                          <p:attrName>style.visibility</p:attrName>
                                        </p:attrNameLst>
                                      </p:cBhvr>
                                      <p:to>
                                        <p:strVal val="visible"/>
                                      </p:to>
                                    </p:set>
                                    <p:animEffect transition="in" filter="fade">
                                      <p:cBhvr>
                                        <p:cTn id="18" dur="500"/>
                                        <p:tgtEl>
                                          <p:spTgt spid="2">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animEffect transition="in" filter="fade">
                                      <p:cBhvr>
                                        <p:cTn id="23" dur="500"/>
                                        <p:tgtEl>
                                          <p:spTgt spid="2">
                                            <p:txEl>
                                              <p:pRg st="5" end="5"/>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2">
                                            <p:txEl>
                                              <p:pRg st="6" end="6"/>
                                            </p:txEl>
                                          </p:spTgt>
                                        </p:tgtEl>
                                        <p:attrNameLst>
                                          <p:attrName>style.visibility</p:attrName>
                                        </p:attrNameLst>
                                      </p:cBhvr>
                                      <p:to>
                                        <p:strVal val="visible"/>
                                      </p:to>
                                    </p:set>
                                    <p:animEffect transition="in" filter="fade">
                                      <p:cBhvr>
                                        <p:cTn id="26"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0EA0FA7-8977-40A2-AD34-79B52BCAD7C3}"/>
              </a:ext>
            </a:extLst>
          </p:cNvPr>
          <p:cNvSpPr/>
          <p:nvPr/>
        </p:nvSpPr>
        <p:spPr>
          <a:xfrm>
            <a:off x="592492" y="2120721"/>
            <a:ext cx="7959012" cy="3477875"/>
          </a:xfrm>
          <a:prstGeom prst="rect">
            <a:avLst/>
          </a:prstGeom>
        </p:spPr>
        <p:txBody>
          <a:bodyPr wrap="square">
            <a:spAutoFit/>
          </a:bodyPr>
          <a:lstStyle/>
          <a:p>
            <a:r>
              <a:rPr lang="en-US" sz="2000" i="1" dirty="0"/>
              <a:t>How do I sign up for retirement? </a:t>
            </a:r>
          </a:p>
          <a:p>
            <a:pPr marL="800100" lvl="1" indent="-342900">
              <a:buFont typeface="Arial" panose="020B0604020202020204" pitchFamily="34" charset="0"/>
              <a:buChar char="•"/>
            </a:pPr>
            <a:r>
              <a:rPr lang="en-US" sz="2000" dirty="0"/>
              <a:t>Your retirement documents will be sent to you via DocuSign after today’s overview.</a:t>
            </a:r>
          </a:p>
          <a:p>
            <a:pPr marL="800100" lvl="1" indent="-342900">
              <a:buFont typeface="Arial" panose="020B0604020202020204" pitchFamily="34" charset="0"/>
              <a:buChar char="•"/>
            </a:pPr>
            <a:endParaRPr lang="en-US" sz="2000" dirty="0"/>
          </a:p>
          <a:p>
            <a:r>
              <a:rPr lang="en-US" sz="2000" i="1" dirty="0"/>
              <a:t>What is the default plan for retirement?</a:t>
            </a:r>
          </a:p>
          <a:p>
            <a:pPr marL="800100" lvl="1" indent="-342900">
              <a:buFont typeface="Arial" panose="020B0604020202020204" pitchFamily="34" charset="0"/>
              <a:buChar char="•"/>
            </a:pPr>
            <a:r>
              <a:rPr lang="en-US" sz="2000" dirty="0"/>
              <a:t>If you don’t submit a form within your first 30 days you will be defaulted into the PERS/TRS plan (depending on your position).</a:t>
            </a:r>
            <a:br>
              <a:rPr lang="en-US" sz="2000" dirty="0"/>
            </a:br>
            <a:endParaRPr lang="en-US" sz="2000" dirty="0"/>
          </a:p>
          <a:p>
            <a:r>
              <a:rPr lang="en-US" sz="2000" i="1" dirty="0"/>
              <a:t>Can I change my retirement if I am defaulted?</a:t>
            </a:r>
          </a:p>
          <a:p>
            <a:pPr marL="800100" lvl="1" indent="-342900">
              <a:buFont typeface="Arial" panose="020B0604020202020204" pitchFamily="34" charset="0"/>
              <a:buChar char="•"/>
            </a:pPr>
            <a:r>
              <a:rPr lang="en-US" sz="2000" dirty="0"/>
              <a:t>No. Generally speaking, retirement elections can not be changed. </a:t>
            </a:r>
          </a:p>
        </p:txBody>
      </p:sp>
      <p:sp>
        <p:nvSpPr>
          <p:cNvPr id="4" name="Google Shape;97;p1">
            <a:extLst>
              <a:ext uri="{FF2B5EF4-FFF2-40B4-BE49-F238E27FC236}">
                <a16:creationId xmlns:a16="http://schemas.microsoft.com/office/drawing/2014/main" id="{8759FBAB-64C9-4A59-A64D-9F8EC3A481A7}"/>
              </a:ext>
            </a:extLst>
          </p:cNvPr>
          <p:cNvSpPr txBox="1">
            <a:spLocks/>
          </p:cNvSpPr>
          <p:nvPr/>
        </p:nvSpPr>
        <p:spPr>
          <a:xfrm>
            <a:off x="457199" y="811348"/>
            <a:ext cx="8229599" cy="731837"/>
          </a:xfrm>
          <a:prstGeom prst="rect">
            <a:avLst/>
          </a:prstGeom>
          <a:noFill/>
          <a:ln>
            <a:noFill/>
          </a:ln>
        </p:spPr>
        <p:txBody>
          <a:bodyPr spcFirstLastPara="1" vert="horz" wrap="square" lIns="91425" tIns="45700" rIns="91425" bIns="45700" rtlCol="0" anchor="t" anchorCtr="0">
            <a:noAutofit/>
          </a:bodyPr>
          <a:lstStyle>
            <a:lvl1pPr algn="l" defTabSz="685800" rtl="0" eaLnBrk="1" latinLnBrk="0" hangingPunct="1">
              <a:lnSpc>
                <a:spcPct val="90000"/>
              </a:lnSpc>
              <a:spcBef>
                <a:spcPct val="0"/>
              </a:spcBef>
              <a:buNone/>
              <a:defRPr sz="4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a:lstStyle>
          <a:p>
            <a:pPr algn="ctr">
              <a:lnSpc>
                <a:spcPct val="100000"/>
              </a:lnSpc>
              <a:spcBef>
                <a:spcPts val="0"/>
              </a:spcBef>
              <a:buClr>
                <a:schemeClr val="lt1"/>
              </a:buClr>
              <a:buSzPts val="3600"/>
            </a:pPr>
            <a:r>
              <a:rPr lang="en-US" sz="3600" dirty="0">
                <a:ln w="0"/>
                <a:solidFill>
                  <a:schemeClr val="tx1"/>
                </a:solidFill>
                <a:effectLst>
                  <a:outerShdw blurRad="38100" dist="19050" dir="2700000" algn="tl" rotWithShape="0">
                    <a:schemeClr val="dk1">
                      <a:alpha val="40000"/>
                    </a:schemeClr>
                  </a:outerShdw>
                </a:effectLst>
              </a:rPr>
              <a:t>Frequently Asked Questions</a:t>
            </a:r>
          </a:p>
        </p:txBody>
      </p:sp>
    </p:spTree>
    <p:extLst>
      <p:ext uri="{BB962C8B-B14F-4D97-AF65-F5344CB8AC3E}">
        <p14:creationId xmlns:p14="http://schemas.microsoft.com/office/powerpoint/2010/main" val="4289607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50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fade">
                                      <p:cBhvr>
                                        <p:cTn id="15" dur="500"/>
                                        <p:tgtEl>
                                          <p:spTgt spid="2">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2">
                                            <p:txEl>
                                              <p:pRg st="4" end="4"/>
                                            </p:txEl>
                                          </p:spTgt>
                                        </p:tgtEl>
                                        <p:attrNameLst>
                                          <p:attrName>style.visibility</p:attrName>
                                        </p:attrNameLst>
                                      </p:cBhvr>
                                      <p:to>
                                        <p:strVal val="visible"/>
                                      </p:to>
                                    </p:set>
                                    <p:animEffect transition="in" filter="fade">
                                      <p:cBhvr>
                                        <p:cTn id="18" dur="500"/>
                                        <p:tgtEl>
                                          <p:spTgt spid="2">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animEffect transition="in" filter="fade">
                                      <p:cBhvr>
                                        <p:cTn id="23" dur="500"/>
                                        <p:tgtEl>
                                          <p:spTgt spid="2">
                                            <p:txEl>
                                              <p:pRg st="5" end="5"/>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2">
                                            <p:txEl>
                                              <p:pRg st="6" end="6"/>
                                            </p:txEl>
                                          </p:spTgt>
                                        </p:tgtEl>
                                        <p:attrNameLst>
                                          <p:attrName>style.visibility</p:attrName>
                                        </p:attrNameLst>
                                      </p:cBhvr>
                                      <p:to>
                                        <p:strVal val="visible"/>
                                      </p:to>
                                    </p:set>
                                    <p:animEffect transition="in" filter="fade">
                                      <p:cBhvr>
                                        <p:cTn id="26"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0EA0FA7-8977-40A2-AD34-79B52BCAD7C3}"/>
              </a:ext>
            </a:extLst>
          </p:cNvPr>
          <p:cNvSpPr/>
          <p:nvPr/>
        </p:nvSpPr>
        <p:spPr>
          <a:xfrm>
            <a:off x="592492" y="1953224"/>
            <a:ext cx="7959012" cy="4093428"/>
          </a:xfrm>
          <a:prstGeom prst="rect">
            <a:avLst/>
          </a:prstGeom>
        </p:spPr>
        <p:txBody>
          <a:bodyPr wrap="square">
            <a:spAutoFit/>
          </a:bodyPr>
          <a:lstStyle/>
          <a:p>
            <a:r>
              <a:rPr lang="en-US" sz="2000" i="1" dirty="0"/>
              <a:t>What do I need to complete now that the presentation is over?</a:t>
            </a:r>
          </a:p>
          <a:p>
            <a:pPr marL="914400" lvl="1" indent="-457200">
              <a:buFont typeface="+mj-lt"/>
              <a:buAutoNum type="arabicPeriod"/>
            </a:pPr>
            <a:r>
              <a:rPr lang="en-US" sz="2000" dirty="0">
                <a:hlinkClick r:id="rId2"/>
              </a:rPr>
              <a:t>Health care form</a:t>
            </a:r>
            <a:endParaRPr lang="en-US" sz="2000" dirty="0"/>
          </a:p>
          <a:p>
            <a:pPr marL="914400" lvl="1" indent="-457200">
              <a:buFont typeface="+mj-lt"/>
              <a:buAutoNum type="arabicPeriod"/>
            </a:pPr>
            <a:r>
              <a:rPr lang="en-US" sz="2000" dirty="0"/>
              <a:t>Retirement forms (via DocuSign)</a:t>
            </a:r>
          </a:p>
          <a:p>
            <a:pPr marL="914400" lvl="1" indent="-457200">
              <a:buFont typeface="+mj-lt"/>
              <a:buAutoNum type="arabicPeriod"/>
            </a:pPr>
            <a:r>
              <a:rPr lang="en-US" sz="2000" dirty="0">
                <a:hlinkClick r:id="rId3"/>
              </a:rPr>
              <a:t>Beneficiary form </a:t>
            </a:r>
            <a:r>
              <a:rPr lang="en-US" sz="2000" dirty="0"/>
              <a:t>(for basic life insurance and additional insurances if electing)</a:t>
            </a:r>
          </a:p>
          <a:p>
            <a:pPr marL="914400" lvl="1" indent="-457200">
              <a:buFont typeface="+mj-lt"/>
              <a:buAutoNum type="arabicPeriod"/>
            </a:pPr>
            <a:r>
              <a:rPr lang="en-US" sz="2000" dirty="0"/>
              <a:t>Required training</a:t>
            </a:r>
          </a:p>
          <a:p>
            <a:pPr marL="914400" lvl="1" indent="-457200">
              <a:buFont typeface="+mj-lt"/>
              <a:buAutoNum type="arabicPeriod"/>
            </a:pPr>
            <a:r>
              <a:rPr lang="en-US" sz="2000" dirty="0"/>
              <a:t>HR address confirmation on </a:t>
            </a:r>
            <a:r>
              <a:rPr lang="en-US" sz="2000" dirty="0">
                <a:hlinkClick r:id="rId4"/>
              </a:rPr>
              <a:t>UAOnline</a:t>
            </a:r>
            <a:endParaRPr lang="en-US" sz="2000" dirty="0"/>
          </a:p>
          <a:p>
            <a:endParaRPr lang="en-US" sz="2000" i="1" dirty="0"/>
          </a:p>
          <a:p>
            <a:r>
              <a:rPr lang="en-US" sz="2000" i="1" dirty="0"/>
              <a:t>Where else can I find the list of my required action items?</a:t>
            </a:r>
          </a:p>
          <a:p>
            <a:pPr marL="800100" lvl="1" indent="-342900">
              <a:buFont typeface="Arial" panose="020B0604020202020204" pitchFamily="34" charset="0"/>
              <a:buChar char="•"/>
            </a:pPr>
            <a:r>
              <a:rPr lang="en-US" sz="2000" dirty="0"/>
              <a:t>The Due Date Guide that was attached to the email sent to you prior to the presentation</a:t>
            </a:r>
          </a:p>
          <a:p>
            <a:pPr marL="800100" lvl="1" indent="-342900">
              <a:buFont typeface="Arial" panose="020B0604020202020204" pitchFamily="34" charset="0"/>
              <a:buChar char="•"/>
            </a:pPr>
            <a:r>
              <a:rPr lang="en-US" sz="2000" dirty="0"/>
              <a:t>In the body of the email sent prior to the presentation</a:t>
            </a:r>
          </a:p>
          <a:p>
            <a:pPr marL="800100" lvl="1" indent="-342900">
              <a:buFont typeface="Arial" panose="020B0604020202020204" pitchFamily="34" charset="0"/>
              <a:buChar char="•"/>
            </a:pPr>
            <a:r>
              <a:rPr lang="en-US" sz="2000" dirty="0"/>
              <a:t>On our </a:t>
            </a:r>
            <a:r>
              <a:rPr lang="en-US" sz="2000" dirty="0">
                <a:hlinkClick r:id="rId5"/>
              </a:rPr>
              <a:t>Benefits Overview website </a:t>
            </a:r>
            <a:endParaRPr lang="en-US" sz="2000" dirty="0"/>
          </a:p>
        </p:txBody>
      </p:sp>
      <p:sp>
        <p:nvSpPr>
          <p:cNvPr id="4" name="Google Shape;97;p1">
            <a:extLst>
              <a:ext uri="{FF2B5EF4-FFF2-40B4-BE49-F238E27FC236}">
                <a16:creationId xmlns:a16="http://schemas.microsoft.com/office/drawing/2014/main" id="{B3CD77CD-7CDB-4A2D-AF4A-AC7770EC24BE}"/>
              </a:ext>
            </a:extLst>
          </p:cNvPr>
          <p:cNvSpPr txBox="1">
            <a:spLocks/>
          </p:cNvSpPr>
          <p:nvPr/>
        </p:nvSpPr>
        <p:spPr>
          <a:xfrm>
            <a:off x="457199" y="811348"/>
            <a:ext cx="8229599" cy="731837"/>
          </a:xfrm>
          <a:prstGeom prst="rect">
            <a:avLst/>
          </a:prstGeom>
          <a:noFill/>
          <a:ln>
            <a:noFill/>
          </a:ln>
        </p:spPr>
        <p:txBody>
          <a:bodyPr spcFirstLastPara="1" vert="horz" wrap="square" lIns="91425" tIns="45700" rIns="91425" bIns="45700" rtlCol="0" anchor="t" anchorCtr="0">
            <a:noAutofit/>
          </a:bodyPr>
          <a:lstStyle>
            <a:lvl1pPr algn="l" defTabSz="685800" rtl="0" eaLnBrk="1" latinLnBrk="0" hangingPunct="1">
              <a:lnSpc>
                <a:spcPct val="90000"/>
              </a:lnSpc>
              <a:spcBef>
                <a:spcPct val="0"/>
              </a:spcBef>
              <a:buNone/>
              <a:defRPr sz="4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a:lstStyle>
          <a:p>
            <a:pPr algn="ctr">
              <a:lnSpc>
                <a:spcPct val="100000"/>
              </a:lnSpc>
              <a:spcBef>
                <a:spcPts val="0"/>
              </a:spcBef>
              <a:buClr>
                <a:schemeClr val="lt1"/>
              </a:buClr>
              <a:buSzPts val="3600"/>
            </a:pPr>
            <a:r>
              <a:rPr lang="en-US" sz="3600" dirty="0">
                <a:ln w="0"/>
                <a:solidFill>
                  <a:schemeClr val="tx1"/>
                </a:solidFill>
                <a:effectLst>
                  <a:outerShdw blurRad="38100" dist="19050" dir="2700000" algn="tl" rotWithShape="0">
                    <a:schemeClr val="dk1">
                      <a:alpha val="40000"/>
                    </a:schemeClr>
                  </a:outerShdw>
                </a:effectLst>
              </a:rPr>
              <a:t>Frequently Asked Questions</a:t>
            </a:r>
          </a:p>
        </p:txBody>
      </p:sp>
    </p:spTree>
    <p:extLst>
      <p:ext uri="{BB962C8B-B14F-4D97-AF65-F5344CB8AC3E}">
        <p14:creationId xmlns:p14="http://schemas.microsoft.com/office/powerpoint/2010/main" val="41990596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500"/>
                                        <p:tgtEl>
                                          <p:spTgt spid="2">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500"/>
                                        <p:tgtEl>
                                          <p:spTgt spid="2">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fade">
                                      <p:cBhvr>
                                        <p:cTn id="16" dur="500"/>
                                        <p:tgtEl>
                                          <p:spTgt spid="2">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fade">
                                      <p:cBhvr>
                                        <p:cTn id="19" dur="500"/>
                                        <p:tgtEl>
                                          <p:spTgt spid="2">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fade">
                                      <p:cBhvr>
                                        <p:cTn id="22" dur="500"/>
                                        <p:tgtEl>
                                          <p:spTgt spid="2">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animEffect transition="in" filter="fade">
                                      <p:cBhvr>
                                        <p:cTn id="27" dur="500"/>
                                        <p:tgtEl>
                                          <p:spTgt spid="2">
                                            <p:txEl>
                                              <p:pRg st="7" end="7"/>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2">
                                            <p:txEl>
                                              <p:pRg st="8" end="8"/>
                                            </p:txEl>
                                          </p:spTgt>
                                        </p:tgtEl>
                                        <p:attrNameLst>
                                          <p:attrName>style.visibility</p:attrName>
                                        </p:attrNameLst>
                                      </p:cBhvr>
                                      <p:to>
                                        <p:strVal val="visible"/>
                                      </p:to>
                                    </p:set>
                                    <p:animEffect transition="in" filter="fade">
                                      <p:cBhvr>
                                        <p:cTn id="30" dur="500"/>
                                        <p:tgtEl>
                                          <p:spTgt spid="2">
                                            <p:txEl>
                                              <p:pRg st="8" end="8"/>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2">
                                            <p:txEl>
                                              <p:pRg st="9" end="9"/>
                                            </p:txEl>
                                          </p:spTgt>
                                        </p:tgtEl>
                                        <p:attrNameLst>
                                          <p:attrName>style.visibility</p:attrName>
                                        </p:attrNameLst>
                                      </p:cBhvr>
                                      <p:to>
                                        <p:strVal val="visible"/>
                                      </p:to>
                                    </p:set>
                                    <p:animEffect transition="in" filter="fade">
                                      <p:cBhvr>
                                        <p:cTn id="33" dur="500"/>
                                        <p:tgtEl>
                                          <p:spTgt spid="2">
                                            <p:txEl>
                                              <p:pRg st="9" end="9"/>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2">
                                            <p:txEl>
                                              <p:pRg st="10" end="10"/>
                                            </p:txEl>
                                          </p:spTgt>
                                        </p:tgtEl>
                                        <p:attrNameLst>
                                          <p:attrName>style.visibility</p:attrName>
                                        </p:attrNameLst>
                                      </p:cBhvr>
                                      <p:to>
                                        <p:strVal val="visible"/>
                                      </p:to>
                                    </p:set>
                                    <p:animEffect transition="in" filter="fade">
                                      <p:cBhvr>
                                        <p:cTn id="36"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8" name="Google Shape;98;p1"/>
          <p:cNvSpPr txBox="1"/>
          <p:nvPr/>
        </p:nvSpPr>
        <p:spPr>
          <a:xfrm>
            <a:off x="2159002" y="1899562"/>
            <a:ext cx="184731" cy="369332"/>
          </a:xfrm>
          <a:prstGeom prst="rect">
            <a:avLst/>
          </a:prstGeom>
          <a:noFill/>
          <a:ln>
            <a:noFill/>
          </a:ln>
        </p:spPr>
        <p:txBody>
          <a:bodyPr spcFirstLastPara="1" wrap="square" lIns="91425" tIns="45700" rIns="91425" bIns="45700" anchor="t" anchorCtr="0">
            <a:spAutoFit/>
          </a:bodyPr>
          <a:lstStyle/>
          <a:p>
            <a:endParaRPr dirty="0">
              <a:solidFill>
                <a:schemeClr val="dk1"/>
              </a:solidFill>
              <a:latin typeface="Calibri"/>
              <a:ea typeface="Calibri"/>
              <a:cs typeface="Calibri"/>
              <a:sym typeface="Calibri"/>
            </a:endParaRPr>
          </a:p>
        </p:txBody>
      </p:sp>
      <p:sp>
        <p:nvSpPr>
          <p:cNvPr id="2" name="Rectangle 1">
            <a:extLst>
              <a:ext uri="{FF2B5EF4-FFF2-40B4-BE49-F238E27FC236}">
                <a16:creationId xmlns:a16="http://schemas.microsoft.com/office/drawing/2014/main" id="{AC4C5D1C-A172-4EB5-9570-E1122DB2A8AB}"/>
              </a:ext>
            </a:extLst>
          </p:cNvPr>
          <p:cNvSpPr/>
          <p:nvPr/>
        </p:nvSpPr>
        <p:spPr>
          <a:xfrm>
            <a:off x="790575" y="2268894"/>
            <a:ext cx="7562847" cy="1015663"/>
          </a:xfrm>
          <a:prstGeom prst="rect">
            <a:avLst/>
          </a:prstGeom>
        </p:spPr>
        <p:txBody>
          <a:bodyPr wrap="square">
            <a:spAutoFit/>
          </a:bodyPr>
          <a:lstStyle/>
          <a:p>
            <a:pPr marL="0" lvl="1"/>
            <a:r>
              <a:rPr lang="en-US" sz="2000" dirty="0"/>
              <a:t>If you ever have a question regarding your benefits, please email </a:t>
            </a:r>
            <a:r>
              <a:rPr lang="en-US" sz="2000" dirty="0">
                <a:hlinkClick r:id="rId3"/>
              </a:rPr>
              <a:t>ua-benefits@alaska.edu</a:t>
            </a:r>
            <a:r>
              <a:rPr lang="en-US" sz="2000" dirty="0"/>
              <a:t>. This is the Benefits team’s email; by using it you will receive the fastest response.</a:t>
            </a:r>
          </a:p>
        </p:txBody>
      </p:sp>
      <p:sp>
        <p:nvSpPr>
          <p:cNvPr id="6" name="Google Shape;97;p1">
            <a:extLst>
              <a:ext uri="{FF2B5EF4-FFF2-40B4-BE49-F238E27FC236}">
                <a16:creationId xmlns:a16="http://schemas.microsoft.com/office/drawing/2014/main" id="{2F98B03E-C78B-4465-AD76-41B57BB53970}"/>
              </a:ext>
            </a:extLst>
          </p:cNvPr>
          <p:cNvSpPr txBox="1">
            <a:spLocks/>
          </p:cNvSpPr>
          <p:nvPr/>
        </p:nvSpPr>
        <p:spPr>
          <a:xfrm>
            <a:off x="457199" y="811348"/>
            <a:ext cx="8229599" cy="731837"/>
          </a:xfrm>
          <a:prstGeom prst="rect">
            <a:avLst/>
          </a:prstGeom>
          <a:noFill/>
          <a:ln>
            <a:noFill/>
          </a:ln>
        </p:spPr>
        <p:txBody>
          <a:bodyPr spcFirstLastPara="1" vert="horz" wrap="square" lIns="91425" tIns="45700" rIns="91425" bIns="45700" rtlCol="0" anchor="t" anchorCtr="0">
            <a:noAutofit/>
          </a:bodyPr>
          <a:lstStyle>
            <a:lvl1pPr algn="l" defTabSz="685800" rtl="0" eaLnBrk="1" latinLnBrk="0" hangingPunct="1">
              <a:lnSpc>
                <a:spcPct val="90000"/>
              </a:lnSpc>
              <a:spcBef>
                <a:spcPct val="0"/>
              </a:spcBef>
              <a:buNone/>
              <a:defRPr sz="4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a:lstStyle>
          <a:p>
            <a:pPr algn="ctr">
              <a:lnSpc>
                <a:spcPct val="100000"/>
              </a:lnSpc>
              <a:spcBef>
                <a:spcPts val="0"/>
              </a:spcBef>
              <a:buClr>
                <a:schemeClr val="lt1"/>
              </a:buClr>
              <a:buSzPts val="3600"/>
            </a:pPr>
            <a:r>
              <a:rPr lang="en-US" sz="3600" dirty="0">
                <a:ln w="0"/>
                <a:solidFill>
                  <a:schemeClr val="tx1"/>
                </a:solidFill>
                <a:effectLst>
                  <a:outerShdw blurRad="38100" dist="19050" dir="2700000" algn="tl" rotWithShape="0">
                    <a:schemeClr val="dk1">
                      <a:alpha val="40000"/>
                    </a:schemeClr>
                  </a:outerShdw>
                </a:effectLst>
              </a:rPr>
              <a:t>Frequently Asked Questions</a:t>
            </a:r>
          </a:p>
        </p:txBody>
      </p:sp>
    </p:spTree>
    <p:extLst>
      <p:ext uri="{BB962C8B-B14F-4D97-AF65-F5344CB8AC3E}">
        <p14:creationId xmlns:p14="http://schemas.microsoft.com/office/powerpoint/2010/main" val="3062902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
          <p:cNvSpPr txBox="1">
            <a:spLocks noGrp="1"/>
          </p:cNvSpPr>
          <p:nvPr>
            <p:ph type="title" idx="4294967295"/>
          </p:nvPr>
        </p:nvSpPr>
        <p:spPr>
          <a:xfrm>
            <a:off x="457202" y="543800"/>
            <a:ext cx="8229599" cy="731837"/>
          </a:xfrm>
          <a:prstGeom prst="rect">
            <a:avLst/>
          </a:prstGeom>
          <a:noFill/>
          <a:ln>
            <a:noFill/>
          </a:ln>
        </p:spPr>
        <p:txBody>
          <a:bodyPr spcFirstLastPara="1" vert="horz" wrap="square" lIns="91425" tIns="45700" rIns="91425" bIns="45700" rtlCol="0" anchor="t" anchorCtr="0">
            <a:noAutofit/>
          </a:bodyPr>
          <a:lstStyle/>
          <a:p>
            <a:pPr algn="ctr">
              <a:lnSpc>
                <a:spcPct val="100000"/>
              </a:lnSpc>
              <a:spcBef>
                <a:spcPts val="0"/>
              </a:spcBef>
              <a:buClr>
                <a:schemeClr val="lt1"/>
              </a:buClr>
              <a:buSzPts val="3600"/>
            </a:pPr>
            <a:r>
              <a:rPr lang="en-US" sz="3600" dirty="0">
                <a:ln w="0"/>
                <a:solidFill>
                  <a:schemeClr val="tx1"/>
                </a:solidFill>
                <a:effectLst>
                  <a:outerShdw blurRad="38100" dist="19050" dir="2700000" algn="tl" rotWithShape="0">
                    <a:schemeClr val="dk1">
                      <a:alpha val="40000"/>
                    </a:schemeClr>
                  </a:outerShdw>
                </a:effectLst>
              </a:rPr>
              <a:t>Required Action Items</a:t>
            </a:r>
          </a:p>
        </p:txBody>
      </p:sp>
      <p:sp>
        <p:nvSpPr>
          <p:cNvPr id="98" name="Google Shape;98;p1"/>
          <p:cNvSpPr txBox="1"/>
          <p:nvPr/>
        </p:nvSpPr>
        <p:spPr>
          <a:xfrm>
            <a:off x="1997135" y="1751050"/>
            <a:ext cx="184731" cy="369332"/>
          </a:xfrm>
          <a:prstGeom prst="rect">
            <a:avLst/>
          </a:prstGeom>
          <a:noFill/>
          <a:ln>
            <a:noFill/>
          </a:ln>
        </p:spPr>
        <p:txBody>
          <a:bodyPr spcFirstLastPara="1" wrap="square" lIns="91425" tIns="45700" rIns="91425" bIns="45700" anchor="t" anchorCtr="0">
            <a:spAutoFit/>
          </a:bodyPr>
          <a:lstStyle/>
          <a:p>
            <a:endParaRPr dirty="0">
              <a:solidFill>
                <a:schemeClr val="dk1"/>
              </a:solidFill>
              <a:latin typeface="Calibri"/>
              <a:ea typeface="Calibri"/>
              <a:cs typeface="Calibri"/>
              <a:sym typeface="Calibri"/>
            </a:endParaRPr>
          </a:p>
        </p:txBody>
      </p:sp>
      <p:sp>
        <p:nvSpPr>
          <p:cNvPr id="5" name="Text Placeholder 6">
            <a:extLst>
              <a:ext uri="{FF2B5EF4-FFF2-40B4-BE49-F238E27FC236}">
                <a16:creationId xmlns:a16="http://schemas.microsoft.com/office/drawing/2014/main" id="{3F7C3D87-CEB4-41B3-98D4-81C0D8C8E3B8}"/>
              </a:ext>
            </a:extLst>
          </p:cNvPr>
          <p:cNvSpPr txBox="1">
            <a:spLocks/>
          </p:cNvSpPr>
          <p:nvPr/>
        </p:nvSpPr>
        <p:spPr>
          <a:xfrm>
            <a:off x="530351" y="1880339"/>
            <a:ext cx="8156450" cy="480086"/>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6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2000" dirty="0">
                <a:solidFill>
                  <a:prstClr val="white"/>
                </a:solidFill>
                <a:effectLst>
                  <a:outerShdw blurRad="38100" dist="38100" dir="2700000" algn="tl">
                    <a:srgbClr val="000000">
                      <a:alpha val="43137"/>
                    </a:srgbClr>
                  </a:outerShdw>
                </a:effectLst>
              </a:rPr>
              <a:t>Check your email for your Due Date Guide &amp; deadlines!</a:t>
            </a:r>
            <a:endParaRPr lang="en-US" sz="2000" dirty="0">
              <a:effectLst>
                <a:outerShdw blurRad="38100" dist="38100" dir="2700000" algn="tl">
                  <a:srgbClr val="000000">
                    <a:alpha val="43137"/>
                  </a:srgbClr>
                </a:outerShdw>
              </a:effectLst>
            </a:endParaRPr>
          </a:p>
        </p:txBody>
      </p:sp>
      <p:graphicFrame>
        <p:nvGraphicFramePr>
          <p:cNvPr id="6" name="Table 5">
            <a:extLst>
              <a:ext uri="{FF2B5EF4-FFF2-40B4-BE49-F238E27FC236}">
                <a16:creationId xmlns:a16="http://schemas.microsoft.com/office/drawing/2014/main" id="{BB435F22-3418-4DA8-8619-F6B90DDE07BB}"/>
              </a:ext>
            </a:extLst>
          </p:cNvPr>
          <p:cNvGraphicFramePr>
            <a:graphicFrameLocks noGrp="1"/>
          </p:cNvGraphicFramePr>
          <p:nvPr>
            <p:extLst>
              <p:ext uri="{D42A27DB-BD31-4B8C-83A1-F6EECF244321}">
                <p14:modId xmlns:p14="http://schemas.microsoft.com/office/powerpoint/2010/main" val="1851055184"/>
              </p:ext>
            </p:extLst>
          </p:nvPr>
        </p:nvGraphicFramePr>
        <p:xfrm>
          <a:off x="855507" y="2595795"/>
          <a:ext cx="3803458" cy="2683195"/>
        </p:xfrm>
        <a:graphic>
          <a:graphicData uri="http://schemas.openxmlformats.org/drawingml/2006/table">
            <a:tbl>
              <a:tblPr firstRow="1" bandRow="1">
                <a:tableStyleId>{9D7B26C5-4107-4FEC-AEDC-1716B250A1EF}</a:tableStyleId>
              </a:tblPr>
              <a:tblGrid>
                <a:gridCol w="3803458">
                  <a:extLst>
                    <a:ext uri="{9D8B030D-6E8A-4147-A177-3AD203B41FA5}">
                      <a16:colId xmlns:a16="http://schemas.microsoft.com/office/drawing/2014/main" val="484471252"/>
                    </a:ext>
                  </a:extLst>
                </a:gridCol>
              </a:tblGrid>
              <a:tr h="536639">
                <a:tc>
                  <a:txBody>
                    <a:bodyPr/>
                    <a:lstStyle/>
                    <a:p>
                      <a:pPr algn="ctr"/>
                      <a:r>
                        <a:rPr lang="en-US" sz="2000" b="0" dirty="0">
                          <a:hlinkClick r:id="rId3"/>
                        </a:rPr>
                        <a:t>Health care form</a:t>
                      </a:r>
                      <a:endParaRPr lang="en-US" sz="2000" b="0" kern="120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40372813"/>
                  </a:ext>
                </a:extLst>
              </a:tr>
              <a:tr h="53663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t>Retirement forms</a:t>
                      </a:r>
                      <a:endParaRPr lang="en-US" sz="2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06748056"/>
                  </a:ext>
                </a:extLst>
              </a:tr>
              <a:tr h="536639">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2000" dirty="0">
                          <a:hlinkClick r:id="rId4"/>
                        </a:rPr>
                        <a:t>Beneficiary form</a:t>
                      </a:r>
                      <a:endParaRPr lang="en-US" sz="2000" kern="120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35909442"/>
                  </a:ext>
                </a:extLst>
              </a:tr>
              <a:tr h="53663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hlinkClick r:id="rId5"/>
                        </a:rPr>
                        <a:t>Address for HR</a:t>
                      </a:r>
                      <a:endParaRPr lang="en-US" sz="2000" kern="120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65653943"/>
                  </a:ext>
                </a:extLst>
              </a:tr>
              <a:tr h="536639">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2000" dirty="0">
                          <a:hlinkClick r:id="rId6" action="ppaction://hlinkfile"/>
                        </a:rPr>
                        <a:t>Required training</a:t>
                      </a:r>
                      <a:endParaRPr lang="en-US" sz="2000" kern="120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35531345"/>
                  </a:ext>
                </a:extLst>
              </a:tr>
            </a:tbl>
          </a:graphicData>
        </a:graphic>
      </p:graphicFrame>
      <p:pic>
        <p:nvPicPr>
          <p:cNvPr id="3" name="Picture 2">
            <a:extLst>
              <a:ext uri="{FF2B5EF4-FFF2-40B4-BE49-F238E27FC236}">
                <a16:creationId xmlns:a16="http://schemas.microsoft.com/office/drawing/2014/main" id="{97983FD0-83EF-4D6D-AA68-DE75340F6D1C}"/>
              </a:ext>
            </a:extLst>
          </p:cNvPr>
          <p:cNvPicPr>
            <a:picLocks noChangeAspect="1"/>
          </p:cNvPicPr>
          <p:nvPr/>
        </p:nvPicPr>
        <p:blipFill>
          <a:blip r:embed="rId7"/>
          <a:stretch>
            <a:fillRect/>
          </a:stretch>
        </p:blipFill>
        <p:spPr>
          <a:xfrm>
            <a:off x="5306627" y="2595795"/>
            <a:ext cx="2981866" cy="3769702"/>
          </a:xfrm>
          <a:prstGeom prst="rect">
            <a:avLst/>
          </a:prstGeom>
        </p:spPr>
      </p:pic>
    </p:spTree>
    <p:extLst>
      <p:ext uri="{BB962C8B-B14F-4D97-AF65-F5344CB8AC3E}">
        <p14:creationId xmlns:p14="http://schemas.microsoft.com/office/powerpoint/2010/main" val="2618795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
          <p:cNvSpPr txBox="1">
            <a:spLocks noGrp="1"/>
          </p:cNvSpPr>
          <p:nvPr>
            <p:ph type="title" idx="4294967295"/>
          </p:nvPr>
        </p:nvSpPr>
        <p:spPr>
          <a:xfrm>
            <a:off x="1013467" y="2813652"/>
            <a:ext cx="7117069" cy="1230696"/>
          </a:xfrm>
          <a:prstGeom prst="rect">
            <a:avLst/>
          </a:prstGeom>
          <a:noFill/>
          <a:ln>
            <a:noFill/>
          </a:ln>
        </p:spPr>
        <p:txBody>
          <a:bodyPr spcFirstLastPara="1" vert="horz" wrap="square" lIns="91425" tIns="45700" rIns="91425" bIns="45700" rtlCol="0" anchor="t" anchorCtr="0">
            <a:noAutofit/>
          </a:bodyPr>
          <a:lstStyle/>
          <a:p>
            <a:pPr algn="ctr">
              <a:lnSpc>
                <a:spcPct val="100000"/>
              </a:lnSpc>
              <a:spcBef>
                <a:spcPts val="0"/>
              </a:spcBef>
              <a:buClr>
                <a:schemeClr val="lt1"/>
              </a:buClr>
              <a:buSzPts val="3600"/>
            </a:pPr>
            <a:r>
              <a:rPr lang="en-US" sz="7200" dirty="0">
                <a:ln w="0"/>
                <a:solidFill>
                  <a:schemeClr val="tx1"/>
                </a:solidFill>
                <a:effectLst>
                  <a:outerShdw blurRad="38100" dist="19050" dir="2700000" algn="tl" rotWithShape="0">
                    <a:schemeClr val="dk1">
                      <a:alpha val="40000"/>
                    </a:schemeClr>
                  </a:outerShdw>
                </a:effectLst>
              </a:rPr>
              <a:t>Thank you!</a:t>
            </a:r>
            <a:endParaRPr sz="7200" dirty="0">
              <a:ln w="0"/>
              <a:solidFill>
                <a:schemeClr val="tx1"/>
              </a:solidFill>
              <a:effectLst>
                <a:outerShdw blurRad="38100" dist="19050" dir="2700000" algn="tl" rotWithShape="0">
                  <a:schemeClr val="dk1">
                    <a:alpha val="40000"/>
                  </a:schemeClr>
                </a:outerShdw>
              </a:effectLst>
            </a:endParaRPr>
          </a:p>
        </p:txBody>
      </p:sp>
      <p:sp>
        <p:nvSpPr>
          <p:cNvPr id="98" name="Google Shape;98;p1"/>
          <p:cNvSpPr txBox="1"/>
          <p:nvPr/>
        </p:nvSpPr>
        <p:spPr>
          <a:xfrm>
            <a:off x="2159002" y="2048933"/>
            <a:ext cx="184731" cy="369332"/>
          </a:xfrm>
          <a:prstGeom prst="rect">
            <a:avLst/>
          </a:prstGeom>
          <a:noFill/>
          <a:ln>
            <a:noFill/>
          </a:ln>
        </p:spPr>
        <p:txBody>
          <a:bodyPr spcFirstLastPara="1" wrap="square" lIns="91425" tIns="45700" rIns="91425" bIns="45700" anchor="t" anchorCtr="0">
            <a:spAutoFit/>
          </a:bodyPr>
          <a:lstStyle/>
          <a:p>
            <a:endParaRPr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515396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
          <p:cNvSpPr txBox="1">
            <a:spLocks noGrp="1"/>
          </p:cNvSpPr>
          <p:nvPr>
            <p:ph type="title" idx="4294967295"/>
          </p:nvPr>
        </p:nvSpPr>
        <p:spPr>
          <a:xfrm>
            <a:off x="1013467" y="761548"/>
            <a:ext cx="7117069" cy="731837"/>
          </a:xfrm>
          <a:prstGeom prst="rect">
            <a:avLst/>
          </a:prstGeom>
          <a:noFill/>
          <a:ln>
            <a:noFill/>
          </a:ln>
        </p:spPr>
        <p:txBody>
          <a:bodyPr spcFirstLastPara="1" vert="horz" wrap="square" lIns="91425" tIns="45700" rIns="91425" bIns="45700" rtlCol="0" anchor="t" anchorCtr="0">
            <a:noAutofit/>
          </a:bodyPr>
          <a:lstStyle/>
          <a:p>
            <a:pPr algn="ctr">
              <a:lnSpc>
                <a:spcPct val="100000"/>
              </a:lnSpc>
              <a:spcBef>
                <a:spcPts val="0"/>
              </a:spcBef>
              <a:buClr>
                <a:schemeClr val="lt1"/>
              </a:buClr>
              <a:buSzPts val="3600"/>
            </a:pPr>
            <a:r>
              <a:rPr lang="en-US" dirty="0">
                <a:ln w="0"/>
                <a:solidFill>
                  <a:schemeClr val="tx1"/>
                </a:solidFill>
                <a:effectLst>
                  <a:outerShdw blurRad="38100" dist="19050" dir="2700000" algn="tl" rotWithShape="0">
                    <a:schemeClr val="dk1">
                      <a:alpha val="40000"/>
                    </a:schemeClr>
                  </a:outerShdw>
                </a:effectLst>
              </a:rPr>
              <a:t>MyUA and UAOnline</a:t>
            </a:r>
            <a:endParaRPr sz="3600" dirty="0">
              <a:ln w="0"/>
              <a:solidFill>
                <a:schemeClr val="tx1"/>
              </a:solidFill>
              <a:effectLst>
                <a:outerShdw blurRad="38100" dist="19050" dir="2700000" algn="tl" rotWithShape="0">
                  <a:schemeClr val="dk1">
                    <a:alpha val="40000"/>
                  </a:schemeClr>
                </a:outerShdw>
              </a:effectLst>
            </a:endParaRPr>
          </a:p>
        </p:txBody>
      </p:sp>
      <p:sp>
        <p:nvSpPr>
          <p:cNvPr id="98" name="Google Shape;98;p1"/>
          <p:cNvSpPr txBox="1"/>
          <p:nvPr/>
        </p:nvSpPr>
        <p:spPr>
          <a:xfrm>
            <a:off x="2159002" y="2048933"/>
            <a:ext cx="184731" cy="369332"/>
          </a:xfrm>
          <a:prstGeom prst="rect">
            <a:avLst/>
          </a:prstGeom>
          <a:noFill/>
          <a:ln>
            <a:noFill/>
          </a:ln>
        </p:spPr>
        <p:txBody>
          <a:bodyPr spcFirstLastPara="1" wrap="square" lIns="91425" tIns="45700" rIns="91425" bIns="45700" anchor="t" anchorCtr="0">
            <a:spAutoFit/>
          </a:bodyPr>
          <a:lstStyle/>
          <a:p>
            <a:endParaRPr dirty="0">
              <a:solidFill>
                <a:schemeClr val="dk1"/>
              </a:solidFill>
              <a:latin typeface="Calibri"/>
              <a:ea typeface="Calibri"/>
              <a:cs typeface="Calibri"/>
              <a:sym typeface="Calibri"/>
            </a:endParaRPr>
          </a:p>
        </p:txBody>
      </p:sp>
      <p:sp>
        <p:nvSpPr>
          <p:cNvPr id="5" name="TextBox 4">
            <a:extLst>
              <a:ext uri="{FF2B5EF4-FFF2-40B4-BE49-F238E27FC236}">
                <a16:creationId xmlns:a16="http://schemas.microsoft.com/office/drawing/2014/main" id="{7FBC1A67-B94E-4CFE-8BCE-C62EB7D3DF37}"/>
              </a:ext>
            </a:extLst>
          </p:cNvPr>
          <p:cNvSpPr txBox="1"/>
          <p:nvPr/>
        </p:nvSpPr>
        <p:spPr>
          <a:xfrm>
            <a:off x="1457709" y="2048933"/>
            <a:ext cx="6228581" cy="3477875"/>
          </a:xfrm>
          <a:prstGeom prst="rect">
            <a:avLst/>
          </a:prstGeom>
          <a:noFill/>
        </p:spPr>
        <p:txBody>
          <a:bodyPr wrap="square" rtlCol="0">
            <a:spAutoFit/>
          </a:bodyPr>
          <a:lstStyle/>
          <a:p>
            <a:r>
              <a:rPr lang="en-US" sz="2000" dirty="0"/>
              <a:t>MyUA – </a:t>
            </a:r>
            <a:r>
              <a:rPr lang="en-US" sz="2000" dirty="0">
                <a:hlinkClick r:id="rId3"/>
              </a:rPr>
              <a:t>myua.alaska.edu</a:t>
            </a:r>
            <a:endParaRPr lang="en-US" sz="2000" dirty="0"/>
          </a:p>
          <a:p>
            <a:pPr marL="914400" lvl="1" indent="-457200">
              <a:buFont typeface="Arial" panose="020B0604020202020204" pitchFamily="34" charset="0"/>
              <a:buChar char="•"/>
            </a:pPr>
            <a:r>
              <a:rPr lang="en-US" sz="2000" dirty="0"/>
              <a:t>Position description</a:t>
            </a:r>
          </a:p>
          <a:p>
            <a:pPr marL="914400" lvl="1" indent="-457200">
              <a:buFont typeface="Arial" panose="020B0604020202020204" pitchFamily="34" charset="0"/>
              <a:buChar char="•"/>
            </a:pPr>
            <a:r>
              <a:rPr lang="en-US" sz="2000" dirty="0"/>
              <a:t>Required training</a:t>
            </a:r>
          </a:p>
          <a:p>
            <a:pPr marL="914400" lvl="1" indent="-457200">
              <a:buFont typeface="Arial" panose="020B0604020202020204" pitchFamily="34" charset="0"/>
              <a:buChar char="•"/>
            </a:pPr>
            <a:r>
              <a:rPr lang="en-US" sz="2000" dirty="0"/>
              <a:t>Annual performance evaluation</a:t>
            </a:r>
          </a:p>
          <a:p>
            <a:pPr marL="914400" lvl="1" indent="-457200">
              <a:buFont typeface="Arial" panose="020B0604020202020204" pitchFamily="34" charset="0"/>
              <a:buChar char="•"/>
            </a:pPr>
            <a:r>
              <a:rPr lang="en-US" sz="2000" dirty="0"/>
              <a:t>Professional development</a:t>
            </a:r>
          </a:p>
          <a:p>
            <a:endParaRPr lang="en-US" sz="2000" dirty="0"/>
          </a:p>
          <a:p>
            <a:r>
              <a:rPr lang="en-US" sz="2000" dirty="0"/>
              <a:t>UAOnline – </a:t>
            </a:r>
            <a:r>
              <a:rPr lang="en-US" sz="2000" dirty="0">
                <a:hlinkClick r:id="rId4"/>
              </a:rPr>
              <a:t>alaska.edu/uaonline</a:t>
            </a:r>
            <a:endParaRPr lang="en-US" sz="2000" dirty="0"/>
          </a:p>
          <a:p>
            <a:pPr marL="914400" lvl="1" indent="-457200">
              <a:buFont typeface="Arial" panose="020B0604020202020204" pitchFamily="34" charset="0"/>
              <a:buChar char="•"/>
            </a:pPr>
            <a:r>
              <a:rPr lang="en-US" sz="2000" dirty="0"/>
              <a:t>Address &amp; contact information updates</a:t>
            </a:r>
          </a:p>
          <a:p>
            <a:pPr marL="914400" lvl="1" indent="-457200">
              <a:buFont typeface="Arial" panose="020B0604020202020204" pitchFamily="34" charset="0"/>
              <a:buChar char="•"/>
            </a:pPr>
            <a:r>
              <a:rPr lang="en-US" sz="2000" dirty="0"/>
              <a:t>Pay information</a:t>
            </a:r>
          </a:p>
          <a:p>
            <a:pPr marL="914400" lvl="1" indent="-457200">
              <a:buFont typeface="Arial" panose="020B0604020202020204" pitchFamily="34" charset="0"/>
              <a:buChar char="•"/>
            </a:pPr>
            <a:r>
              <a:rPr lang="en-US" sz="2000" dirty="0"/>
              <a:t>Time sheet completion</a:t>
            </a:r>
          </a:p>
          <a:p>
            <a:pPr marL="914400" lvl="1" indent="-457200">
              <a:buFont typeface="Arial" panose="020B0604020202020204" pitchFamily="34" charset="0"/>
              <a:buChar char="•"/>
            </a:pPr>
            <a:r>
              <a:rPr lang="en-US" sz="2000" dirty="0"/>
              <a:t>Leave accrual and availability</a:t>
            </a:r>
          </a:p>
        </p:txBody>
      </p:sp>
    </p:spTree>
    <p:extLst>
      <p:ext uri="{BB962C8B-B14F-4D97-AF65-F5344CB8AC3E}">
        <p14:creationId xmlns:p14="http://schemas.microsoft.com/office/powerpoint/2010/main" val="4152898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fade">
                                      <p:cBhvr>
                                        <p:cTn id="13" dur="500"/>
                                        <p:tgtEl>
                                          <p:spTgt spid="5">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fade">
                                      <p:cBhvr>
                                        <p:cTn id="16" dur="500"/>
                                        <p:tgtEl>
                                          <p:spTgt spid="5">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fade">
                                      <p:cBhvr>
                                        <p:cTn id="19" dur="500"/>
                                        <p:tgtEl>
                                          <p:spTgt spid="5">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5">
                                            <p:txEl>
                                              <p:pRg st="6" end="6"/>
                                            </p:txEl>
                                          </p:spTgt>
                                        </p:tgtEl>
                                        <p:attrNameLst>
                                          <p:attrName>style.visibility</p:attrName>
                                        </p:attrNameLst>
                                      </p:cBhvr>
                                      <p:to>
                                        <p:strVal val="visible"/>
                                      </p:to>
                                    </p:set>
                                    <p:animEffect transition="in" filter="fade">
                                      <p:cBhvr>
                                        <p:cTn id="24" dur="500"/>
                                        <p:tgtEl>
                                          <p:spTgt spid="5">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5">
                                            <p:txEl>
                                              <p:pRg st="7" end="7"/>
                                            </p:txEl>
                                          </p:spTgt>
                                        </p:tgtEl>
                                        <p:attrNameLst>
                                          <p:attrName>style.visibility</p:attrName>
                                        </p:attrNameLst>
                                      </p:cBhvr>
                                      <p:to>
                                        <p:strVal val="visible"/>
                                      </p:to>
                                    </p:set>
                                    <p:animEffect transition="in" filter="fade">
                                      <p:cBhvr>
                                        <p:cTn id="27" dur="500"/>
                                        <p:tgtEl>
                                          <p:spTgt spid="5">
                                            <p:txEl>
                                              <p:pRg st="7" end="7"/>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5">
                                            <p:txEl>
                                              <p:pRg st="8" end="8"/>
                                            </p:txEl>
                                          </p:spTgt>
                                        </p:tgtEl>
                                        <p:attrNameLst>
                                          <p:attrName>style.visibility</p:attrName>
                                        </p:attrNameLst>
                                      </p:cBhvr>
                                      <p:to>
                                        <p:strVal val="visible"/>
                                      </p:to>
                                    </p:set>
                                    <p:animEffect transition="in" filter="fade">
                                      <p:cBhvr>
                                        <p:cTn id="30" dur="500"/>
                                        <p:tgtEl>
                                          <p:spTgt spid="5">
                                            <p:txEl>
                                              <p:pRg st="8" end="8"/>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5">
                                            <p:txEl>
                                              <p:pRg st="9" end="9"/>
                                            </p:txEl>
                                          </p:spTgt>
                                        </p:tgtEl>
                                        <p:attrNameLst>
                                          <p:attrName>style.visibility</p:attrName>
                                        </p:attrNameLst>
                                      </p:cBhvr>
                                      <p:to>
                                        <p:strVal val="visible"/>
                                      </p:to>
                                    </p:set>
                                    <p:animEffect transition="in" filter="fade">
                                      <p:cBhvr>
                                        <p:cTn id="33" dur="500"/>
                                        <p:tgtEl>
                                          <p:spTgt spid="5">
                                            <p:txEl>
                                              <p:pRg st="9" end="9"/>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5">
                                            <p:txEl>
                                              <p:pRg st="10" end="10"/>
                                            </p:txEl>
                                          </p:spTgt>
                                        </p:tgtEl>
                                        <p:attrNameLst>
                                          <p:attrName>style.visibility</p:attrName>
                                        </p:attrNameLst>
                                      </p:cBhvr>
                                      <p:to>
                                        <p:strVal val="visible"/>
                                      </p:to>
                                    </p:set>
                                    <p:animEffect transition="in" filter="fade">
                                      <p:cBhvr>
                                        <p:cTn id="36" dur="5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pth">
  <a:themeElements>
    <a:clrScheme name="Custom 3">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7FCAFF"/>
      </a:hlink>
      <a:folHlink>
        <a:srgbClr val="7FCAFF"/>
      </a:folHlink>
    </a:clrScheme>
    <a:fontScheme name="University of Alaska">
      <a:majorFont>
        <a:latin typeface="Times New Roman"/>
        <a:ea typeface=""/>
        <a:cs typeface=""/>
      </a:majorFont>
      <a:minorFont>
        <a:latin typeface="Lato"/>
        <a:ea typeface=""/>
        <a:cs typeface=""/>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TM04033923[[fn=Depth]]</Template>
  <TotalTime>7045</TotalTime>
  <Words>6726</Words>
  <Application>Microsoft Office PowerPoint</Application>
  <PresentationFormat>On-screen Show (4:3)</PresentationFormat>
  <Paragraphs>855</Paragraphs>
  <Slides>87</Slides>
  <Notes>79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87</vt:i4>
      </vt:variant>
    </vt:vector>
  </HeadingPairs>
  <TitlesOfParts>
    <vt:vector size="95" baseType="lpstr">
      <vt:lpstr>Arial</vt:lpstr>
      <vt:lpstr>Calibri</vt:lpstr>
      <vt:lpstr>Lato</vt:lpstr>
      <vt:lpstr>Noto Sans Symbols</vt:lpstr>
      <vt:lpstr>Times New Roman</vt:lpstr>
      <vt:lpstr>Trebuchet MS</vt:lpstr>
      <vt:lpstr>Wingdings 2</vt:lpstr>
      <vt:lpstr>Depth</vt:lpstr>
      <vt:lpstr>Welcome to University of Alaska!  Benefits Overview</vt:lpstr>
      <vt:lpstr>Agenda</vt:lpstr>
      <vt:lpstr>Required Action Items</vt:lpstr>
      <vt:lpstr>About UA HR – What We Do</vt:lpstr>
      <vt:lpstr>Equality &amp; Nondiscrimination</vt:lpstr>
      <vt:lpstr>About UA HR – Contact Us</vt:lpstr>
      <vt:lpstr>PowerPoint Presentation</vt:lpstr>
      <vt:lpstr>About Your Benefits Team</vt:lpstr>
      <vt:lpstr>MyUA and UAOnline</vt:lpstr>
      <vt:lpstr>Pay Periods &amp; Timesheets</vt:lpstr>
      <vt:lpstr>Timesheets – Sponsored Programs</vt:lpstr>
      <vt:lpstr>Phishing - Know the Sender</vt:lpstr>
      <vt:lpstr>UA Benefits</vt:lpstr>
      <vt:lpstr>Overview</vt:lpstr>
      <vt:lpstr>Health</vt:lpstr>
      <vt:lpstr>Health – Overview</vt:lpstr>
      <vt:lpstr>Health – Coverage Eligibility</vt:lpstr>
      <vt:lpstr>Health – Coverage Effective Date</vt:lpstr>
      <vt:lpstr>Health – TouchCare</vt:lpstr>
      <vt:lpstr>Health – Important Note</vt:lpstr>
      <vt:lpstr>Health – Plan Options</vt:lpstr>
      <vt:lpstr>PowerPoint Presentation</vt:lpstr>
      <vt:lpstr>Health – Preventive Care</vt:lpstr>
      <vt:lpstr>Health – Preventive Care</vt:lpstr>
      <vt:lpstr>Health – In-Network Providers</vt:lpstr>
      <vt:lpstr>Health – Out-of-Network Providers</vt:lpstr>
      <vt:lpstr>Health – Out-of-Network Providers</vt:lpstr>
      <vt:lpstr>Health – Coverage While Traveling</vt:lpstr>
      <vt:lpstr>Health – Flexible Spending Accounts (FSAs)</vt:lpstr>
      <vt:lpstr>Health – Health Savings Accounts (HSAs)</vt:lpstr>
      <vt:lpstr>Health – FSAs vs HSAs</vt:lpstr>
      <vt:lpstr>Health – FSAs &amp; HSAs</vt:lpstr>
      <vt:lpstr>Health – FSAs &amp; HSAs</vt:lpstr>
      <vt:lpstr>Health – FSA vs HSA Contribution Limits</vt:lpstr>
      <vt:lpstr>Health – Wellness Program</vt:lpstr>
      <vt:lpstr>Health – Wellness Program</vt:lpstr>
      <vt:lpstr>Health – Wellness Program</vt:lpstr>
      <vt:lpstr>Health – Additional Benefits</vt:lpstr>
      <vt:lpstr>Voluntary Benefits</vt:lpstr>
      <vt:lpstr>Health – Contact Info &amp; Account Setup</vt:lpstr>
      <vt:lpstr>Health – When &amp; How To Make Changes</vt:lpstr>
      <vt:lpstr>Health – When &amp; How To Make Changes</vt:lpstr>
      <vt:lpstr>Retirement</vt:lpstr>
      <vt:lpstr>Retirement - Overview</vt:lpstr>
      <vt:lpstr>Retirement – Available Plans</vt:lpstr>
      <vt:lpstr>Retirement – Which Program Will I Be In?</vt:lpstr>
      <vt:lpstr>Retirement – Which Program Will I Be In?</vt:lpstr>
      <vt:lpstr>Retirement – Which Program Will I Be In?</vt:lpstr>
      <vt:lpstr>Retirement – Prior PERS/TRS</vt:lpstr>
      <vt:lpstr>PowerPoint Presentation</vt:lpstr>
      <vt:lpstr>Retirement – Quick Sheet</vt:lpstr>
      <vt:lpstr>Retirement – Employer Vesting Schedule</vt:lpstr>
      <vt:lpstr>Retirement – Retiree Medical Benefits</vt:lpstr>
      <vt:lpstr>Retirement – ORP &amp; UA Pension Vendors</vt:lpstr>
      <vt:lpstr>Retirement – Tax-Deferred Annuity</vt:lpstr>
      <vt:lpstr>Retirement – Tax-Deferred Annuity</vt:lpstr>
      <vt:lpstr>Retirement – Social Security &amp; Medicare</vt:lpstr>
      <vt:lpstr>Holidays &amp; Leave</vt:lpstr>
      <vt:lpstr>Holidays &amp; Leave - Overview</vt:lpstr>
      <vt:lpstr>Holidays &amp; Leave – Holidays</vt:lpstr>
      <vt:lpstr>Holidays &amp; Leave – Annual Leave</vt:lpstr>
      <vt:lpstr>Holidays &amp; Leave – Leave Accruals</vt:lpstr>
      <vt:lpstr>Holidays &amp; Leave – Leave Without Pay</vt:lpstr>
      <vt:lpstr>Holidays &amp; Leave – Family Medical Leave (FML)</vt:lpstr>
      <vt:lpstr>Holidays &amp; Leave – Family Medical Leave (FML)</vt:lpstr>
      <vt:lpstr>PowerPoint Presentation</vt:lpstr>
      <vt:lpstr>PowerPoint Presentation</vt:lpstr>
      <vt:lpstr>Holidays &amp; Leave – Additional Benefits</vt:lpstr>
      <vt:lpstr>Life Insurance</vt:lpstr>
      <vt:lpstr>Life Insurance – Basic &amp; Supplemental</vt:lpstr>
      <vt:lpstr>Life Insurance – AD&amp;D</vt:lpstr>
      <vt:lpstr>Insurance – Workers’ Compensation</vt:lpstr>
      <vt:lpstr>Education</vt:lpstr>
      <vt:lpstr>Education – Tuition Waiver and the 529</vt:lpstr>
      <vt:lpstr>PowerPoint Presentation</vt:lpstr>
      <vt:lpstr>Employee Support</vt:lpstr>
      <vt:lpstr>Employee Support – Employee Assistance Program (EAP)</vt:lpstr>
      <vt:lpstr>Employee Support - LifeWorks</vt:lpstr>
      <vt:lpstr>PowerPoint Presentation</vt:lpstr>
      <vt:lpstr>Plan/Fiscal Year vs. Calendar Year</vt:lpstr>
      <vt:lpstr>Frequently Asked Questions</vt:lpstr>
      <vt:lpstr>PowerPoint Presentation</vt:lpstr>
      <vt:lpstr>PowerPoint Presentation</vt:lpstr>
      <vt:lpstr>PowerPoint Presentation</vt:lpstr>
      <vt:lpstr>PowerPoint Presentation</vt:lpstr>
      <vt:lpstr>Required Action Items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Nanook Nation!  New Employee Onboarding and Benefits Orientation  UA Office of Human Resources (907) 450-8200 ua-hr@alaska.edu</dc:title>
  <dc:creator>Microsoft Office User</dc:creator>
  <cp:lastModifiedBy>Robert Hall</cp:lastModifiedBy>
  <cp:revision>857</cp:revision>
  <cp:lastPrinted>2023-01-12T22:17:46Z</cp:lastPrinted>
  <dcterms:created xsi:type="dcterms:W3CDTF">2018-01-05T19:38:06Z</dcterms:created>
  <dcterms:modified xsi:type="dcterms:W3CDTF">2023-07-11T18:35:40Z</dcterms:modified>
</cp:coreProperties>
</file>