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5.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6.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7.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8.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9.xml" ContentType="application/vnd.openxmlformats-officedocument.presentationml.comments+xml"/>
  <Override PartName="/ppt/notesSlides/notesSlide39.xml" ContentType="application/vnd.openxmlformats-officedocument.presentationml.notesSlide+xml"/>
  <Override PartName="/ppt/comments/comment10.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omments/comment11.xml" ContentType="application/vnd.openxmlformats-officedocument.presentationml.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0" r:id="rId25"/>
    <p:sldId id="310" r:id="rId26"/>
    <p:sldId id="311" r:id="rId27"/>
    <p:sldId id="312"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304" r:id="rId42"/>
    <p:sldId id="294" r:id="rId43"/>
    <p:sldId id="295" r:id="rId44"/>
    <p:sldId id="296" r:id="rId45"/>
    <p:sldId id="313" r:id="rId46"/>
    <p:sldId id="298" r:id="rId47"/>
    <p:sldId id="299" r:id="rId48"/>
    <p:sldId id="309" r:id="rId49"/>
    <p:sldId id="300" r:id="rId50"/>
    <p:sldId id="301" r:id="rId51"/>
    <p:sldId id="306" r:id="rId52"/>
    <p:sldId id="307" r:id="rId53"/>
    <p:sldId id="308" r:id="rId54"/>
    <p:sldId id="305" r:id="rId55"/>
    <p:sldId id="302" r:id="rId56"/>
    <p:sldId id="303" r:id="rId57"/>
  </p:sldIdLst>
  <p:sldSz cx="9144000" cy="5143500" type="screen16x9"/>
  <p:notesSz cx="6858000" cy="9144000"/>
  <p:embeddedFontLst>
    <p:embeddedFont>
      <p:font typeface="Avenir" panose="02000503020000020003" pitchFamily="2" charset="0"/>
      <p:regular r:id="rId59"/>
      <p:italic r:id="rId60"/>
    </p:embeddedFont>
    <p:embeddedFont>
      <p:font typeface="Avenir Book" panose="02000503020000020003" pitchFamily="2" charset="0"/>
      <p:regular r:id="rId61"/>
      <p:italic r:id="rId62"/>
    </p:embeddedFont>
    <p:embeddedFont>
      <p:font typeface="Lato" panose="020F0502020204030203" pitchFamily="34" charset="0"/>
      <p:regular r:id="rId63"/>
      <p:bold r:id="rId64"/>
      <p:italic r:id="rId65"/>
      <p:boldItalic r:id="rId66"/>
    </p:embeddedFont>
    <p:embeddedFont>
      <p:font typeface="Montserrat" pitchFamily="2" charset="77"/>
      <p:regular r:id="rId67"/>
      <p:bold r:id="rId68"/>
      <p:italic r:id="rId69"/>
      <p:boldItalic r:id="rId70"/>
    </p:embeddedFont>
    <p:embeddedFont>
      <p:font typeface="Montserrat Light" pitchFamily="2" charset="77"/>
      <p:regular r:id="rId71"/>
      <p:italic r:id="rId72"/>
    </p:embeddedFont>
    <p:embeddedFont>
      <p:font typeface="Montserrat Medium" pitchFamily="2" charset="77"/>
      <p:regular r:id="rId73"/>
      <p:italic r:id="rId74"/>
    </p:embeddedFont>
    <p:embeddedFont>
      <p:font typeface="Montserrat SemiBold" panose="020F0502020204030204" pitchFamily="34"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gGEcz27RXE4WmprvWlATelwAzY7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 Clapp" initials="" lastIdx="22" clrIdx="0"/>
  <p:cmAuthor id="1" name="Grace Nittolo" initials="GN" lastIdx="6" clrIdx="1">
    <p:extLst>
      <p:ext uri="{19B8F6BF-5375-455C-9EA6-DF929625EA0E}">
        <p15:presenceInfo xmlns:p15="http://schemas.microsoft.com/office/powerpoint/2012/main" userId="S::gnittolo@touchcare.com::78414437-3f5b-4e9a-8423-7b31c721c1ef" providerId="AD"/>
      </p:ext>
    </p:extLst>
  </p:cmAuthor>
  <p:cmAuthor id="2" name="Jenn Clapp" initials="JC" lastIdx="6" clrIdx="2">
    <p:extLst>
      <p:ext uri="{19B8F6BF-5375-455C-9EA6-DF929625EA0E}">
        <p15:presenceInfo xmlns:p15="http://schemas.microsoft.com/office/powerpoint/2012/main" userId="S-1-5-21-985031297-1542154364-2908406550-1096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716C"/>
    <a:srgbClr val="F4B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E26F25-E13A-4F90-A3A8-294C564729D7}">
  <a:tblStyle styleId="{E5E26F25-E13A-4F90-A3A8-294C564729D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79421"/>
  </p:normalViewPr>
  <p:slideViewPr>
    <p:cSldViewPr snapToGrid="0">
      <p:cViewPr varScale="1">
        <p:scale>
          <a:sx n="115" d="100"/>
          <a:sy n="115" d="100"/>
        </p:scale>
        <p:origin x="456" y="184"/>
      </p:cViewPr>
      <p:guideLst>
        <p:guide orient="horz" pos="1620"/>
        <p:guide pos="2880"/>
      </p:guideLst>
    </p:cSldViewPr>
  </p:slideViewPr>
  <p:notesTextViewPr>
    <p:cViewPr>
      <p:scale>
        <a:sx n="1" d="1"/>
        <a:sy n="1" d="1"/>
      </p:scale>
      <p:origin x="0" y="0"/>
    </p:cViewPr>
  </p:notesTextViewPr>
  <p:notesViewPr>
    <p:cSldViewPr snapToGrid="0">
      <p:cViewPr>
        <p:scale>
          <a:sx n="142" d="100"/>
          <a:sy n="142" d="100"/>
        </p:scale>
        <p:origin x="1496" y="1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presProps" Target="pres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customschemas.google.com/relationships/presentationmetadata" Target="meta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2-05T23:45:17.131" idx="1">
    <p:pos x="6000" y="0"/>
    <p:text>Include a slide here that reminds people of the literacy slides - we can house a recording and the slides on our website.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lIy6grU"/>
      </p:ext>
    </p:extLst>
  </p:cm>
  <p:cm authorId="1" dt="2023-01-13T10:16:38.648" idx="5">
    <p:pos x="6000" y="96"/>
    <p:text>Noted! We will add this and hyperlink the recording in the deck too.</p:text>
    <p:extLst>
      <p:ext uri="{C676402C-5697-4E1C-873F-D02D1690AC5C}">
        <p15:threadingInfo xmlns:p15="http://schemas.microsoft.com/office/powerpoint/2012/main" timeZoneBias="300">
          <p15:parentCm authorId="0"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2-12-05T23:56:10.172" idx="17">
    <p:pos x="6000" y="0"/>
    <p:text>Update for HSA/FSA updates for 2023 CY
Include corestream, supp life for spouses/children</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lIy6gsU"/>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24-02-26T10:44:31.389" idx="1">
    <p:pos x="2054" y="989"/>
    <p:text>Update slide</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2-26T10:51:06.778" idx="5">
    <p:pos x="10" y="10"/>
    <p:text>Can leave this slide, but should contain a link out to the recorded version of the other ppt.</p:text>
    <p:extLst>
      <p:ext uri="{C676402C-5697-4E1C-873F-D02D1690AC5C}">
        <p15:threadingInfo xmlns:p15="http://schemas.microsoft.com/office/powerpoint/2012/main" timeZoneBias="5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2-12-05T23:52:34.667" idx="7">
    <p:pos x="6000" y="0"/>
    <p:text>Update year</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lIy6grs"/>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4-02-26T10:51:31.640" idx="6">
    <p:pos x="2915" y="1955"/>
    <p:text>Update slide</p:text>
    <p:extLst>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2-12-05T23:53:09.136" idx="10">
    <p:pos x="1234" y="-353"/>
    <p:text>Update whole slide</p:text>
    <p:extLst mod="1">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lIy6gr4"/>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2-12-05T23:54:47.935" idx="13">
    <p:pos x="6000" y="0"/>
    <p:text>Remove section since it will be in other ppt. Thoughts?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lIy6gsE"/>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4-02-26T10:48:00.404" idx="4">
    <p:pos x="3082" y="1205"/>
    <p:text>udpate slide</p:text>
    <p:extLst>
      <p:ext uri="{C676402C-5697-4E1C-873F-D02D1690AC5C}">
        <p15:threadingInfo xmlns:p15="http://schemas.microsoft.com/office/powerpoint/2012/main" timeZoneBias="5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4-02-26T10:47:05.451" idx="3">
    <p:pos x="3224" y="1775"/>
    <p:text>update slide</p:text>
    <p:extLst>
      <p:ext uri="{C676402C-5697-4E1C-873F-D02D1690AC5C}">
        <p15:threadingInfo xmlns:p15="http://schemas.microsoft.com/office/powerpoint/2012/main" timeZoneBias="5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4-02-26T10:46:55.172" idx="2">
    <p:pos x="2128" y="1261"/>
    <p:text>update slide</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dk1"/>
                </a:solidFill>
              </a:rPr>
              <a:t>Hello Everyone.  Thank you for joining us today, and welcome to the University of Alaska Open Enrollment Presentation!  We hope this session is informative.  Please place all of your questions in the chat or hold any questions until the end of this presentation.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Present per usual - but add OE consultations.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Present per usual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Present Per usual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that we have covered how to ask questions and receive assistance, if needed - let’s review the medical plans that are being offered again this year.</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But before we do…..  Fun fact:  92% of health insurance consumers cannot properly define the 6 terms within their plan listed here…  So let’s review before we dive into the plan details…..  &lt;Review terms&gt;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 “premium” is the amount that you pay for your benefits during your plan year.  This amount is taken out of your paycheck to cover the employee cost for the plans you select for you and your dependents.  Premiums are not included in the “maximum out of pocket” - which we will discuss shortly.</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 deductible is the amount you are responsible for before your insurance company will start to pay for any services you receive.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After you have met your deductible, Co-Insurance will begin covering a portion of the cost for your services.  Typically this is represented as the percentage insurance companies will pay versus the percentage you are responsible for.  For example:  80 / 20 coinsurance means:  your insurance company will cover 80% of the cost of services billed and you will be responsible for 20% of the cost of in network services billed (again) after you have met your deductible.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Copays are defined amounts listed in your plan that you would pay, while your insurance company covers the remainder.  For the University of Alaska, you will see that copays are represented in your pharmacy program for two of the plans that are offered.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Maximum out of Pocket equals the total amount you will pay for in network services before your insurance company covers 100% of your cost.  This includes the amount you have paid toward your deductible, coinsurance or any copays.  The key here is “in network”.  Out of network costs do not apply toward your maximum out of pocket - so please keep this in mind.</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“In Network” has been mentioned many times.  What does this mean?  When a provider is in network, they have formed a contract with an insurance company for any services covered under your plan, at a contracted rate.  The provider is not allowed to bill more than has been contracted for the visit, test, or service.  When a provider is NOT in the insurance network, this contract does not exist.  When out of network, even if insurance covers a portion based upon what is “reasonable or customary” the provider can still balance bill the remainder of what they charge for the test, visit or service.  This amount will not be covered, and you will be responsible for the balance bill.  This is why it is extremely important to remain in network.  Again - please contact </a:t>
            </a:r>
            <a:r>
              <a:rPr lang="en" dirty="0" err="1"/>
              <a:t>TouchCare</a:t>
            </a:r>
            <a:r>
              <a:rPr lang="en" dirty="0"/>
              <a:t> when you need a provider, test, or procedure.  We will ensure you are remaining in network and seeing the lowest cost, highest quality providers or facilities to meet your or your dependent’s needs.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As you are aware, your Medical benefits are provided through Premera Blue Cross Blue Shield of Alaska.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Remember - please stay in network, and always look at your maximum exposure by viewing the maximum out of pocket listed in each plan.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7:notes"/>
          <p:cNvSpPr txBox="1">
            <a:spLocks noGrp="1"/>
          </p:cNvSpPr>
          <p:nvPr>
            <p:ph type="body" idx="1"/>
          </p:nvPr>
        </p:nvSpPr>
        <p:spPr>
          <a:xfrm>
            <a:off x="685800" y="4343400"/>
            <a:ext cx="5486400" cy="43971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900" dirty="0"/>
              <a:t>There are three medical plans that are being offered this year. A ”premium” , “Basic” and an ”HDHP with an H</a:t>
            </a:r>
            <a:r>
              <a:rPr lang="en-US" sz="900" dirty="0"/>
              <a:t>SA</a:t>
            </a:r>
            <a:r>
              <a:rPr lang="en" sz="900" dirty="0"/>
              <a:t>”….  As you can see on this slide, there are differences with each of these plans - but it is important to mention that all of these plans cover preventative screenings 100%.  Although we will discuss preventive care later in this presentation, you are always welcome to contact </a:t>
            </a:r>
            <a:r>
              <a:rPr lang="en" sz="900" dirty="0" err="1"/>
              <a:t>TouchCare</a:t>
            </a:r>
            <a:r>
              <a:rPr lang="en" sz="900" dirty="0"/>
              <a:t> to gain a better understanding of what services are covered as preventative visits or screenings.  The primary differences with each of these plans align with the annual deductibles and the annual maximum out of pocket amounts.  As you can see, the annual deductibles increase from the Premium plan to the Basic plan.  The deductible for the HDHP is the highest, as represented in the name of the plan.   As you can also also see, the monthly out of pocket cost for each of the plans is different.  Please remember to consider the difference you might pay in premium (your monthly cost to secure one of these three plans) verses what you might pay toward your deductible. </a:t>
            </a:r>
          </a:p>
          <a:p>
            <a:pPr marL="0" lvl="0" indent="0" algn="l" rtl="0">
              <a:lnSpc>
                <a:spcPct val="100000"/>
              </a:lnSpc>
              <a:spcBef>
                <a:spcPts val="0"/>
              </a:spcBef>
              <a:spcAft>
                <a:spcPts val="0"/>
              </a:spcAft>
              <a:buSzPts val="1100"/>
              <a:buNone/>
            </a:pPr>
            <a:endParaRPr lang="en" sz="900" dirty="0"/>
          </a:p>
          <a:p>
            <a:pPr marL="0" lvl="0" indent="0" algn="l" rtl="0">
              <a:lnSpc>
                <a:spcPct val="100000"/>
              </a:lnSpc>
              <a:spcBef>
                <a:spcPts val="0"/>
              </a:spcBef>
              <a:spcAft>
                <a:spcPts val="0"/>
              </a:spcAft>
              <a:buSzPts val="1100"/>
              <a:buNone/>
            </a:pPr>
            <a:r>
              <a:rPr lang="en" sz="900" dirty="0"/>
              <a:t>One additional area to consider is the annual out of pocket maximum amount listed under each plan.  The maximum out of pocket is the total amount you would pay (not including your premium) for all in network expenses.  This includes all money you have paid toward your deductible and any coinsurance you have paid within your plan year.  After you meet the maximum out of pocket, you will no longer pay coinsurance for in network services.  They will then be covered at 100%.  Remember:  deductibles and maximum out pocket amounts reset each year.  </a:t>
            </a:r>
          </a:p>
          <a:p>
            <a:pPr marL="0" lvl="0" indent="0" algn="l" rtl="0">
              <a:lnSpc>
                <a:spcPct val="100000"/>
              </a:lnSpc>
              <a:spcBef>
                <a:spcPts val="0"/>
              </a:spcBef>
              <a:spcAft>
                <a:spcPts val="0"/>
              </a:spcAft>
              <a:buSzPts val="1100"/>
              <a:buNone/>
            </a:pPr>
            <a:endParaRPr lang="en" sz="900" dirty="0"/>
          </a:p>
          <a:p>
            <a:pPr marL="0" lvl="0" indent="0" algn="l" rtl="0">
              <a:lnSpc>
                <a:spcPct val="100000"/>
              </a:lnSpc>
              <a:spcBef>
                <a:spcPts val="0"/>
              </a:spcBef>
              <a:spcAft>
                <a:spcPts val="0"/>
              </a:spcAft>
              <a:buSzPts val="1100"/>
              <a:buNone/>
            </a:pPr>
            <a:r>
              <a:rPr lang="en" sz="900" dirty="0"/>
              <a:t>Here are a few additional considerations you might want to make while you are making your plan decision:</a:t>
            </a:r>
          </a:p>
          <a:p>
            <a:pPr marL="0" lvl="0" indent="0" algn="l" rtl="0">
              <a:lnSpc>
                <a:spcPct val="100000"/>
              </a:lnSpc>
              <a:spcBef>
                <a:spcPts val="0"/>
              </a:spcBef>
              <a:spcAft>
                <a:spcPts val="0"/>
              </a:spcAft>
              <a:buSzPts val="1100"/>
              <a:buNone/>
            </a:pPr>
            <a:r>
              <a:rPr lang="en" sz="900" dirty="0"/>
              <a:t>Does anyone on my plan see a specialist regularly, or do they have a chronic illness?</a:t>
            </a:r>
          </a:p>
          <a:p>
            <a:pPr marL="0" lvl="0" indent="0" algn="l" rtl="0">
              <a:lnSpc>
                <a:spcPct val="100000"/>
              </a:lnSpc>
              <a:spcBef>
                <a:spcPts val="0"/>
              </a:spcBef>
              <a:spcAft>
                <a:spcPts val="0"/>
              </a:spcAft>
              <a:buSzPts val="1100"/>
              <a:buNone/>
            </a:pPr>
            <a:r>
              <a:rPr lang="en" sz="900" dirty="0"/>
              <a:t>What medications do you or your dependents take?</a:t>
            </a:r>
          </a:p>
          <a:p>
            <a:pPr marL="0" lvl="0" indent="0" algn="l" rtl="0">
              <a:lnSpc>
                <a:spcPct val="100000"/>
              </a:lnSpc>
              <a:spcBef>
                <a:spcPts val="0"/>
              </a:spcBef>
              <a:spcAft>
                <a:spcPts val="0"/>
              </a:spcAft>
              <a:buSzPts val="1100"/>
              <a:buNone/>
            </a:pPr>
            <a:r>
              <a:rPr lang="en" sz="900" dirty="0"/>
              <a:t>If you have a spouse or a domestic partner, how do their plans compare and would it be beneficial to stay on their plan vs a plan offered through the University?</a:t>
            </a:r>
          </a:p>
          <a:p>
            <a:pPr marL="0" lvl="0" indent="0" algn="l" rtl="0">
              <a:lnSpc>
                <a:spcPct val="100000"/>
              </a:lnSpc>
              <a:spcBef>
                <a:spcPts val="0"/>
              </a:spcBef>
              <a:spcAft>
                <a:spcPts val="0"/>
              </a:spcAft>
              <a:buSzPts val="1100"/>
              <a:buNone/>
            </a:pPr>
            <a:r>
              <a:rPr lang="en" sz="900" dirty="0"/>
              <a:t>Would you benefit from the pretax advantages of an HDHP with an H</a:t>
            </a:r>
            <a:r>
              <a:rPr lang="en-US" sz="900" dirty="0"/>
              <a:t>SA?</a:t>
            </a:r>
          </a:p>
          <a:p>
            <a:pPr marL="0" lvl="0" indent="0" algn="l" rtl="0">
              <a:lnSpc>
                <a:spcPct val="100000"/>
              </a:lnSpc>
              <a:spcBef>
                <a:spcPts val="0"/>
              </a:spcBef>
              <a:spcAft>
                <a:spcPts val="0"/>
              </a:spcAft>
              <a:buSzPts val="1100"/>
              <a:buNone/>
            </a:pPr>
            <a:endParaRPr lang="en-US" sz="900" dirty="0"/>
          </a:p>
          <a:p>
            <a:pPr marL="0" lvl="0" indent="0" algn="l" rtl="0">
              <a:lnSpc>
                <a:spcPct val="100000"/>
              </a:lnSpc>
              <a:spcBef>
                <a:spcPts val="0"/>
              </a:spcBef>
              <a:spcAft>
                <a:spcPts val="0"/>
              </a:spcAft>
              <a:buSzPts val="1100"/>
              <a:buNone/>
            </a:pPr>
            <a:r>
              <a:rPr lang="en-US" sz="900" dirty="0"/>
              <a:t>If you are confused or if you need assistance making a decision, please contact </a:t>
            </a:r>
            <a:r>
              <a:rPr lang="en-US" sz="900" dirty="0" err="1"/>
              <a:t>TouchCare</a:t>
            </a:r>
            <a:r>
              <a:rPr lang="en-US" sz="900" dirty="0"/>
              <a:t>.  You can schedule a 1:1 consultation with a specialist who can help you.  Don’t forget to include a dependent in your consultation if they help manage manage the healthcare needs in your home.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100"/>
              <a:buNone/>
            </a:pPr>
            <a:r>
              <a:rPr lang="en-US" dirty="0"/>
              <a:t>Read slide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the slide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University of Alaska is a self funded or “self insured” plan.  This means that the University of Alaska pays all of the “claims” issued by providers, directly.  Please understand the importance of that statement.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Your employer is invested in your wellness for a variety of reasons.  1.  They want to promote a healthy lifestyle for your personal benefit.  2.  If you remain healthy, there are fewer claims that they will have to pay, resulting in lower increases for the total population year over year.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Imagine if everyone in the organization used healthcare carelessly.  What if you all went to the ER for a basic headcold, or you all went to the most expensive MRI facilities unnecessarily?  This would increase the cost for the total population, because the insurance company would recognize the group isn’t using their coverage wisely.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University of Alaska has invested in you by offering strong benefits, a robust wellness program and resources (like TouchCare and your EAP program) to help you manage your healthcare in the most efficient way possible.  Please do your part be being a good consumer and leveraging free resources that have been provided to you and your dependents.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These are a few of the topics that we will be discussing today.  We will review how to enroll in your benefits this year,  </a:t>
            </a:r>
            <a:r>
              <a:rPr lang="en" dirty="0" err="1"/>
              <a:t>Touchcare’s</a:t>
            </a:r>
            <a:r>
              <a:rPr lang="en" dirty="0"/>
              <a:t> service and how our team can assist you during open enrollment and throughout your plan year, the medical plans offered by The University of Alaska for the 2023-2024 plan year, preventive care reminders, pharmacy benefits, dental, vision and ancillary benefits and how to schedule an open enrollment consultation with </a:t>
            </a:r>
            <a:r>
              <a:rPr lang="en" dirty="0" err="1"/>
              <a:t>TouchCare</a:t>
            </a:r>
            <a:r>
              <a:rPr lang="en" dirty="0"/>
              <a:t>, should you need additional 1:1 assistance selecting a new plan.  Let’s get started!</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Where should you go for care?  Oftentimes high claims and expenses can be avoided by using additional resources that are available within your plan, within your organization or even independently…..  It is extremely important that each member develops a relationship with a primary care physician.  If you do not have a PCP, please contact TouchCare.  They can help you find one.  PCP’s can help you stay healthy by providing routine checkups and screenings.  These relationships are vital for your well being.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you are sick and your PCP is not available, you also have access to virtual medical options.  Rather than running to the Urgent Care center or the ER and spending more than you should for non urgent or non life threatening situations you should always contact telehealth providers for assistance.  Let’s talk about some of those options and how you can access them….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Although Urgent Care does cost less than the ER - we do encourage you to evaluate if either are truly necessary and when one might be more appropriate than the other.  ER’s should be leveraged for extremely serious injuries or life threatening health matters only.  Urgent Care has become so convenient for some, individuals have replaced their PCP relationships with this access.  Please avoid this behavior.  Urgent Care centers and Emergency Rooms should </a:t>
            </a:r>
            <a:r>
              <a:rPr lang="en" b="1"/>
              <a:t>not </a:t>
            </a:r>
            <a:r>
              <a:rPr lang="en"/>
              <a:t>be used for the common cold or any of the areas detailed in the previous slides.  The cost of healthcare somewhat relies on smart consumerism.  Use healthcare appropriately to avoid wasteful spending.  With so many other resources, both Urgent Care and the ER should be a last resort when caring for your family.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Doctors on Demand is accessible via the link provided in this presentation.  Doctor on demand provides access to physicians 24 / 7.  Additionally, access to care through a 24 hour nurse line can be found on the back of your insurance ID card.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Oftentimes, PCP’s and other providers might offer telehealth services as well.  A very small silver lining from Covid was the increase in virtual patient communication.  Many providers were force to adjust and have adopted the ability to connect with their patients in different ways.  Check with your provider to see if they provide virtual access for treatment.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are many virtual options available for almost any type of care you might need.  A few are listed here and will be sent in a list of resources following this presentation.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When we were discussing your medical plans, we mentioned that preventive care is covered at 100% under your health plans.  So let’s talk about preventive care…</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solidFill>
                  <a:schemeClr val="dk1"/>
                </a:solidFill>
              </a:rPr>
              <a:t>The key to good health is prevention.  All University of Alaska employees are encouraged to remain healthy by leveraging a variety of wellness benefits that are offered at no charge to you.  It is important to schedule your and your dependent’s annual physicals and age appropriate screenings with a primary care physician each year. Preventive care is covered 100% by all three health plans that are offered. A few preventive services that are covered (depending on your age) are listed in this slide, but there are actually many, many more!   If you have a question about coverage or if you need assistance, please contact </a:t>
            </a:r>
            <a:r>
              <a:rPr lang="en" dirty="0" err="1">
                <a:solidFill>
                  <a:schemeClr val="dk1"/>
                </a:solidFill>
              </a:rPr>
              <a:t>TouchCare</a:t>
            </a:r>
            <a:r>
              <a:rPr lang="en" dirty="0">
                <a:solidFill>
                  <a:schemeClr val="dk1"/>
                </a:solidFill>
              </a:rPr>
              <a:t>.  Remember – some of these services are not covered as preventive if they are scheduled due to a diagnostic concern.  For instance:  If you find a lump in your breast and your provider sends you for a mam</a:t>
            </a:r>
            <a:r>
              <a:rPr lang="en-US" dirty="0">
                <a:solidFill>
                  <a:schemeClr val="dk1"/>
                </a:solidFill>
              </a:rPr>
              <a:t>m</a:t>
            </a:r>
            <a:r>
              <a:rPr lang="en" dirty="0" err="1">
                <a:solidFill>
                  <a:schemeClr val="dk1"/>
                </a:solidFill>
              </a:rPr>
              <a:t>ogram</a:t>
            </a:r>
            <a:r>
              <a:rPr lang="en" dirty="0">
                <a:solidFill>
                  <a:schemeClr val="dk1"/>
                </a:solidFill>
              </a:rPr>
              <a:t>, the mammogram will then be considered “diagnostic” verses “</a:t>
            </a:r>
            <a:r>
              <a:rPr lang="en" dirty="0" err="1">
                <a:solidFill>
                  <a:schemeClr val="dk1"/>
                </a:solidFill>
              </a:rPr>
              <a:t>preventi</a:t>
            </a:r>
            <a:r>
              <a:rPr lang="en-US" dirty="0" err="1">
                <a:solidFill>
                  <a:schemeClr val="dk1"/>
                </a:solidFill>
              </a:rPr>
              <a:t>ve</a:t>
            </a:r>
            <a:r>
              <a:rPr lang="en" dirty="0">
                <a:solidFill>
                  <a:schemeClr val="dk1"/>
                </a:solidFill>
              </a:rPr>
              <a:t>”. At that time, the service will be subject to your deductible and coinsurance.  Please schedule all preventive services proactively to remain healthy and to receive the preventive coverage of 100%.</a:t>
            </a:r>
            <a:endParaRPr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Now that you have an understanding of preventative services and coverage, let’s discuss the wellness plan offered through the University….</a:t>
            </a:r>
            <a:endParaRPr dirty="0"/>
          </a:p>
        </p:txBody>
      </p:sp>
    </p:spTree>
    <p:extLst>
      <p:ext uri="{BB962C8B-B14F-4D97-AF65-F5344CB8AC3E}">
        <p14:creationId xmlns:p14="http://schemas.microsoft.com/office/powerpoint/2010/main" val="3360976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solidFill>
                  <a:schemeClr val="dk1"/>
                </a:solidFill>
              </a:rPr>
              <a:t>Read slide</a:t>
            </a:r>
            <a:endParaRPr dirty="0">
              <a:solidFill>
                <a:schemeClr val="dk1"/>
              </a:solidFill>
            </a:endParaRPr>
          </a:p>
        </p:txBody>
      </p:sp>
    </p:spTree>
    <p:extLst>
      <p:ext uri="{BB962C8B-B14F-4D97-AF65-F5344CB8AC3E}">
        <p14:creationId xmlns:p14="http://schemas.microsoft.com/office/powerpoint/2010/main" val="2856235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solidFill>
                <a:schemeClr val="dk1"/>
              </a:solidFill>
            </a:endParaRPr>
          </a:p>
        </p:txBody>
      </p:sp>
    </p:spTree>
    <p:extLst>
      <p:ext uri="{BB962C8B-B14F-4D97-AF65-F5344CB8AC3E}">
        <p14:creationId xmlns:p14="http://schemas.microsoft.com/office/powerpoint/2010/main" val="3828543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Let’s discuss Pharmacy benefits, your specific plans - and how pharmaceutical coverage typically works.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So let’s get started by discussing some important considerations for this enrollment period.</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As you can see, with both the Premium and the Basic plan, there is a copay model associated with pharmacy.  Generic Preventive prescriptions are covered at 100% on all three plans.  Prescriptions are priced based upon the “tier” of the medication.  If you would like to understand more about the tier of a medication you or one of your dependents are currently taking, please contact </a:t>
            </a:r>
            <a:r>
              <a:rPr lang="en" dirty="0" err="1"/>
              <a:t>TouchCare</a:t>
            </a:r>
            <a:r>
              <a:rPr lang="en" dirty="0"/>
              <a:t>.  Our team can assess your current medication and help determine if lower cost options might be available for you and which ”tier” your medication would fall under.  Additionally – it is always important to discuss generic options </a:t>
            </a:r>
            <a:r>
              <a:rPr lang="en-US" dirty="0" err="1"/>
              <a:t>wi</a:t>
            </a:r>
            <a:r>
              <a:rPr lang="en" dirty="0" err="1"/>
              <a:t>th</a:t>
            </a:r>
            <a:r>
              <a:rPr lang="en" dirty="0"/>
              <a:t> your physician or pharmacist.  Please remember – you are the consumer and you have a right to ask questions!</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Lets talk a bit more about the different levels of medication and what that means for you.  Starting with Preventative medication and generic brands. &lt;Read Slide&gt;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&lt;Read Slide&gt;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Moving on - to Dental benefits!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is an alarming statistic.  Dental health plays a significant role in the overall health of an individual.  If you are one of the individuals in the 60% stated above, please reach out to TouchCare.  We will find an in network dentist who is accepting new patients so you can begin your dental hygene health journey!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There are two Dental plans offered through U of A. One important call out is that both plans have o</a:t>
            </a:r>
            <a:r>
              <a:rPr lang="en-US" dirty="0"/>
              <a:t>r</a:t>
            </a:r>
            <a:r>
              <a:rPr lang="en" dirty="0" err="1"/>
              <a:t>thodontia</a:t>
            </a:r>
            <a:r>
              <a:rPr lang="en" dirty="0"/>
              <a:t> coverage - at different amounts.  For those of you who might need braces in your family, please consider this when you are selecting your dental plan.  </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Also important to remember:  Dental insurance maximum benefits work differently than your medical maximum out of pocket that we discussed.  The annual maximum with dental plans means, this is the maximum amount your benefit will cover. Once your plan has paid the maximum, you will be responsible for the in network, contracted rate that your dentist charges. </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Don’t forget:  if you decide to participate in the FSA or the H</a:t>
            </a:r>
            <a:r>
              <a:rPr lang="en-US" dirty="0"/>
              <a:t>SA plans, any out of pocket dental expenses for you or your tax dependents can be paid for via these funds.  </a:t>
            </a:r>
            <a:endParaRPr lang="en" dirty="0"/>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As a final reminder -  some dental procedures could be covered under your medical plan.  Please contact </a:t>
            </a:r>
            <a:r>
              <a:rPr lang="en" dirty="0" err="1"/>
              <a:t>TouchCare</a:t>
            </a:r>
            <a:r>
              <a:rPr lang="en" dirty="0"/>
              <a:t> if you have any questions.</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Let’s move on to your vision plan…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5" name="Google Shape;38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The University of Alaska offers vision coverage through VSP.  Please contact </a:t>
            </a:r>
            <a:r>
              <a:rPr lang="en" dirty="0" err="1"/>
              <a:t>TouchCare</a:t>
            </a:r>
            <a:r>
              <a:rPr lang="en" dirty="0"/>
              <a:t> if you need assistance locating an in network provider.  This particular plan does provide both in and out of network coverage, but it is always best to stay in network when possible.  Like dental, Out of pocket expenses for vision can be covered using your FSA or HSA card – including prescription glasses, prescription sunglasses, or contacts.  </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Finally, let’s discuss the ancillary benefits that are offered this year.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What is Open Enrollment?  This is the time of year where you can make changes to your benefits without experiencing a qualifying life event or a “QLE”.  We will discuss QLE’s in a moment.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When is the active Open Enrollment period for the </a:t>
            </a:r>
            <a:r>
              <a:rPr lang="en" dirty="0" err="1"/>
              <a:t>Univerisity</a:t>
            </a:r>
            <a:r>
              <a:rPr lang="en" dirty="0"/>
              <a:t> of Alaska?  Open enrollment began on April 17</a:t>
            </a:r>
            <a:r>
              <a:rPr lang="en" baseline="30000" dirty="0"/>
              <a:t>th</a:t>
            </a:r>
            <a:r>
              <a:rPr lang="en" dirty="0"/>
              <a:t> and will end on May 5</a:t>
            </a:r>
            <a:r>
              <a:rPr lang="en" baseline="30000" dirty="0"/>
              <a:t>th</a:t>
            </a:r>
            <a:r>
              <a:rPr lang="en" dirty="0"/>
              <a:t>, 2023.  The plans you select during Open Enrollment become effective on July 1, 2023 and will end on June 30, 2024.</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How do you enroll?  The link to enroll is listed on the home page of the benefits site.  You simply click on the link to the form on the Open Enrollment announcement banner and (from there) you can make your enrollment selections for the plan year.  </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HSA</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HSA</a:t>
            </a:r>
            <a:endParaRPr/>
          </a:p>
        </p:txBody>
      </p:sp>
    </p:spTree>
    <p:extLst>
      <p:ext uri="{BB962C8B-B14F-4D97-AF65-F5344CB8AC3E}">
        <p14:creationId xmlns:p14="http://schemas.microsoft.com/office/powerpoint/2010/main" val="4165052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 name="Google Shape;44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Review slide but call out: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Although the full amount you select for your MEDICAL FSA is available immediately, this is not the case with the dependent care FSA.  Funds can only be used if they have been deducted from your paycheck for the dependent care FSA.  If you have any questions, please contact TouchCare. </a:t>
            </a:r>
            <a:endParaRPr/>
          </a:p>
        </p:txBody>
      </p:sp>
    </p:spTree>
    <p:extLst>
      <p:ext uri="{BB962C8B-B14F-4D97-AF65-F5344CB8AC3E}">
        <p14:creationId xmlns:p14="http://schemas.microsoft.com/office/powerpoint/2010/main" val="2932202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00" dirty="0"/>
              <a:t>Review the slide and then say:</a:t>
            </a:r>
          </a:p>
          <a:p>
            <a:pPr marL="0" lvl="0" indent="0" algn="l" rtl="0">
              <a:lnSpc>
                <a:spcPct val="100000"/>
              </a:lnSpc>
              <a:spcBef>
                <a:spcPts val="0"/>
              </a:spcBef>
              <a:spcAft>
                <a:spcPts val="0"/>
              </a:spcAft>
              <a:buSzPts val="1100"/>
              <a:buNone/>
            </a:pPr>
            <a:endParaRPr lang="en" sz="1000" dirty="0"/>
          </a:p>
          <a:p>
            <a:pPr marL="0" lvl="0" indent="0" algn="l" rtl="0">
              <a:lnSpc>
                <a:spcPct val="100000"/>
              </a:lnSpc>
              <a:spcBef>
                <a:spcPts val="0"/>
              </a:spcBef>
              <a:spcAft>
                <a:spcPts val="0"/>
              </a:spcAft>
              <a:buSzPts val="1100"/>
              <a:buNone/>
            </a:pPr>
            <a:r>
              <a:rPr lang="en" sz="1000" dirty="0"/>
              <a:t>The EAP provided to you through The University of Alaska also provides access to </a:t>
            </a:r>
            <a:r>
              <a:rPr lang="en" sz="1000" dirty="0" err="1"/>
              <a:t>LegalConnect</a:t>
            </a:r>
            <a:r>
              <a:rPr lang="en" sz="1000" dirty="0"/>
              <a:t>.  This service includes a free 30 minute consultation and a professional service fee reduction for matters such as:  divorce, adoption, family law, wills, trusts and more.</a:t>
            </a:r>
          </a:p>
          <a:p>
            <a:pPr marL="0" lvl="0" indent="0" algn="l" rtl="0">
              <a:lnSpc>
                <a:spcPct val="100000"/>
              </a:lnSpc>
              <a:spcBef>
                <a:spcPts val="0"/>
              </a:spcBef>
              <a:spcAft>
                <a:spcPts val="0"/>
              </a:spcAft>
              <a:buSzPts val="1100"/>
              <a:buNone/>
            </a:pPr>
            <a:endParaRPr lang="en" sz="1000" dirty="0"/>
          </a:p>
          <a:p>
            <a:pPr marL="0" lvl="0" indent="0" algn="l" rtl="0">
              <a:lnSpc>
                <a:spcPct val="100000"/>
              </a:lnSpc>
              <a:spcBef>
                <a:spcPts val="0"/>
              </a:spcBef>
              <a:spcAft>
                <a:spcPts val="0"/>
              </a:spcAft>
              <a:buSzPts val="1100"/>
              <a:buNone/>
            </a:pPr>
            <a:r>
              <a:rPr lang="en" sz="1000" dirty="0"/>
              <a:t>Financial Connect is another resource that provides 24/7 access to resources for retirement planning, taxes, relocation, mortgages, insurance, budgeting, debt, bankruptcy and more.</a:t>
            </a:r>
          </a:p>
          <a:p>
            <a:pPr marL="0" lvl="0" indent="0" algn="l" rtl="0">
              <a:lnSpc>
                <a:spcPct val="100000"/>
              </a:lnSpc>
              <a:spcBef>
                <a:spcPts val="0"/>
              </a:spcBef>
              <a:spcAft>
                <a:spcPts val="0"/>
              </a:spcAft>
              <a:buSzPts val="1100"/>
              <a:buNone/>
            </a:pPr>
            <a:endParaRPr lang="en" sz="1000" dirty="0"/>
          </a:p>
          <a:p>
            <a:pPr marL="0" lvl="0" indent="0" algn="l" rtl="0">
              <a:lnSpc>
                <a:spcPct val="100000"/>
              </a:lnSpc>
              <a:spcBef>
                <a:spcPts val="0"/>
              </a:spcBef>
              <a:spcAft>
                <a:spcPts val="0"/>
              </a:spcAft>
              <a:buSzPts val="1100"/>
              <a:buNone/>
            </a:pPr>
            <a:r>
              <a:rPr lang="en" sz="1000" dirty="0" err="1"/>
              <a:t>FamilySource</a:t>
            </a:r>
            <a:r>
              <a:rPr lang="en" sz="1000" dirty="0"/>
              <a:t> provides 24/7 access to resources such as child and elder care, hiring movers, home repair contractors, planning events – or even finding pet care.</a:t>
            </a:r>
          </a:p>
          <a:p>
            <a:pPr marL="0" lvl="0" indent="0" algn="l" rtl="0">
              <a:lnSpc>
                <a:spcPct val="100000"/>
              </a:lnSpc>
              <a:spcBef>
                <a:spcPts val="0"/>
              </a:spcBef>
              <a:spcAft>
                <a:spcPts val="0"/>
              </a:spcAft>
              <a:buSzPts val="1100"/>
              <a:buNone/>
            </a:pPr>
            <a:endParaRPr lang="en" sz="1000" dirty="0"/>
          </a:p>
          <a:p>
            <a:pPr marL="0" lvl="0" indent="0" algn="l" rtl="0">
              <a:lnSpc>
                <a:spcPct val="100000"/>
              </a:lnSpc>
              <a:spcBef>
                <a:spcPts val="0"/>
              </a:spcBef>
              <a:spcAft>
                <a:spcPts val="0"/>
              </a:spcAft>
              <a:buSzPts val="1100"/>
              <a:buNone/>
            </a:pPr>
            <a:r>
              <a:rPr lang="en" sz="1000" dirty="0"/>
              <a:t>Guidance Resources Online is a way to access tools, podcasts, on-demand trainings – and more.  You can also “ask an expert” to receive personal responses to questions you might have.</a:t>
            </a:r>
          </a:p>
          <a:p>
            <a:pPr marL="0" lvl="0" indent="0" algn="l" rtl="0">
              <a:lnSpc>
                <a:spcPct val="100000"/>
              </a:lnSpc>
              <a:spcBef>
                <a:spcPts val="0"/>
              </a:spcBef>
              <a:spcAft>
                <a:spcPts val="0"/>
              </a:spcAft>
              <a:buSzPts val="1100"/>
              <a:buNone/>
            </a:pPr>
            <a:endParaRPr lang="en" sz="1000" dirty="0"/>
          </a:p>
          <a:p>
            <a:pPr marL="0" lvl="0" indent="0" algn="l" rtl="0">
              <a:lnSpc>
                <a:spcPct val="100000"/>
              </a:lnSpc>
              <a:spcBef>
                <a:spcPts val="0"/>
              </a:spcBef>
              <a:spcAft>
                <a:spcPts val="0"/>
              </a:spcAft>
              <a:buSzPts val="1100"/>
              <a:buNone/>
            </a:pPr>
            <a:r>
              <a:rPr lang="en" sz="1000" dirty="0"/>
              <a:t>Well-being and lifestyle coaching is a telephonic or video support tool you can use for individual well being or to help you reach personal goals.</a:t>
            </a:r>
          </a:p>
          <a:p>
            <a:pPr marL="0" lvl="0" indent="0" algn="l" rtl="0">
              <a:lnSpc>
                <a:spcPct val="100000"/>
              </a:lnSpc>
              <a:spcBef>
                <a:spcPts val="0"/>
              </a:spcBef>
              <a:spcAft>
                <a:spcPts val="0"/>
              </a:spcAft>
              <a:buSzPts val="1100"/>
              <a:buNone/>
            </a:pPr>
            <a:r>
              <a:rPr lang="en" sz="1000" dirty="0"/>
              <a:t>And Finally:</a:t>
            </a:r>
          </a:p>
          <a:p>
            <a:pPr marL="0" lvl="0" indent="0" algn="l" rtl="0">
              <a:lnSpc>
                <a:spcPct val="100000"/>
              </a:lnSpc>
              <a:spcBef>
                <a:spcPts val="0"/>
              </a:spcBef>
              <a:spcAft>
                <a:spcPts val="0"/>
              </a:spcAft>
              <a:buSzPts val="1100"/>
              <a:buNone/>
            </a:pPr>
            <a:endParaRPr lang="en" sz="1000" dirty="0"/>
          </a:p>
          <a:p>
            <a:pPr marL="0" lvl="0" indent="0" algn="l" rtl="0">
              <a:lnSpc>
                <a:spcPct val="100000"/>
              </a:lnSpc>
              <a:spcBef>
                <a:spcPts val="0"/>
              </a:spcBef>
              <a:spcAft>
                <a:spcPts val="0"/>
              </a:spcAft>
              <a:buSzPts val="1100"/>
              <a:buNone/>
            </a:pPr>
            <a:r>
              <a:rPr lang="en" sz="1000" dirty="0"/>
              <a:t>Take the Highroad:  If you are an avid cab, Uber or Lyft user you can receive up to $45.00 reimbursement for these services one time per person per year.</a:t>
            </a:r>
            <a:endParaRPr sz="1000" dirty="0"/>
          </a:p>
          <a:p>
            <a:pPr marL="0" lvl="0" indent="0" algn="l" rtl="0">
              <a:lnSpc>
                <a:spcPct val="100000"/>
              </a:lnSpc>
              <a:spcBef>
                <a:spcPts val="0"/>
              </a:spcBef>
              <a:spcAft>
                <a:spcPts val="0"/>
              </a:spcAft>
              <a:buSzPts val="1100"/>
              <a:buNone/>
            </a:pPr>
            <a:endParaRPr sz="1000" dirty="0"/>
          </a:p>
          <a:p>
            <a:pPr marL="0" lvl="0" indent="0" algn="l" rtl="0">
              <a:lnSpc>
                <a:spcPct val="100000"/>
              </a:lnSpc>
              <a:spcBef>
                <a:spcPts val="0"/>
              </a:spcBef>
              <a:spcAft>
                <a:spcPts val="0"/>
              </a:spcAft>
              <a:buSzPts val="1100"/>
              <a:buNone/>
            </a:pPr>
            <a:r>
              <a:rPr lang="en" sz="1000" dirty="0"/>
              <a:t>A few other examples of why you might leverage your EAP are:  </a:t>
            </a:r>
            <a:endParaRPr sz="1000" dirty="0"/>
          </a:p>
          <a:p>
            <a:pPr marL="0" lvl="0" indent="0" algn="l" rtl="0">
              <a:lnSpc>
                <a:spcPct val="100000"/>
              </a:lnSpc>
              <a:spcBef>
                <a:spcPts val="0"/>
              </a:spcBef>
              <a:spcAft>
                <a:spcPts val="0"/>
              </a:spcAft>
              <a:buSzPts val="1100"/>
              <a:buNone/>
            </a:pPr>
            <a:r>
              <a:rPr lang="en" sz="1000" dirty="0"/>
              <a:t>Work / life balance challenges, relationship challenges, managing change, financial difficulties, parenting frustrations or simple, daily stress.</a:t>
            </a:r>
            <a:endParaRPr sz="10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44:notes"/>
          <p:cNvSpPr txBox="1">
            <a:spLocks noGrp="1"/>
          </p:cNvSpPr>
          <p:nvPr>
            <p:ph type="body" idx="1"/>
          </p:nvPr>
        </p:nvSpPr>
        <p:spPr>
          <a:xfrm>
            <a:off x="685800" y="4343400"/>
            <a:ext cx="5486400" cy="446890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Last year, The University of Alaska offered $50,000 as a basic life insurance benefit.  Great news!  This year – your employer has increased life insurance coverage to $100,000!  If you are a full time employee, you automatically receive Basic Life Insurance even if you elect to waive other coverage.  This is offered to you at no cost, paid 100% by your employer.  Please note:  there is an IRS tax implication for life insurance plans in excess of $50,000.00.  We encourage you to speak with your accountant or an attorney to establish your will or trust.  Don’t forget – you have access to your free EAP if you do not have a will.</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Additionally, beyond the $100,000 provided through your employer, you an also purchase supplemental coverage for yourself with a maximum benefit of $600,000.00 This means, through the University of Alaska, you could establish $700,000.00 of life insurance coverage for yourself.  Evidence of insurability is required when you are electing over $200,000 of supplemental coverage.  If you are over the age of 65, Evidence of Insurability is required if you are electing over $100,000.00</a:t>
            </a:r>
          </a:p>
          <a:p>
            <a:pPr marL="0" lvl="0" indent="0" algn="l" rtl="0">
              <a:lnSpc>
                <a:spcPct val="100000"/>
              </a:lnSpc>
              <a:spcBef>
                <a:spcPts val="0"/>
              </a:spcBef>
              <a:spcAft>
                <a:spcPts val="0"/>
              </a:spcAft>
              <a:buSzPts val="1100"/>
              <a:buNone/>
            </a:pPr>
            <a:r>
              <a:rPr lang="en-US" dirty="0"/>
              <a:t>In addition to yourself, you can also elect to purchase up to $150,000 of voluntary term coverage for your spouse.  You can elect up to $50.000.00 without having to answer medical history questions.</a:t>
            </a:r>
          </a:p>
          <a:p>
            <a:pPr marL="0" lvl="0" indent="0" algn="l" rtl="0">
              <a:lnSpc>
                <a:spcPct val="100000"/>
              </a:lnSpc>
              <a:spcBef>
                <a:spcPts val="0"/>
              </a:spcBef>
              <a:spcAft>
                <a:spcPts val="0"/>
              </a:spcAft>
              <a:buSzPts val="1100"/>
              <a:buNone/>
            </a:pPr>
            <a:r>
              <a:rPr lang="en-US" dirty="0"/>
              <a:t>Coverage is also available for your children for a flat amount of $10,000.00 per dependent.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Please remember:  Even if you are not enrolling in any other plans, basic employee life insurance is provided to you automatically, however you will need to include beneficiary information.  You will not be able to select life insurance coverage without this beneficiary information.  So your beneficiary information is needed even if you are only selecting the insurance offered to you (for free) through The University.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Google Shape;463;p44:notes"/>
          <p:cNvSpPr txBox="1">
            <a:spLocks noGrp="1"/>
          </p:cNvSpPr>
          <p:nvPr>
            <p:ph type="body" idx="1"/>
          </p:nvPr>
        </p:nvSpPr>
        <p:spPr>
          <a:xfrm>
            <a:off x="685800" y="4343400"/>
            <a:ext cx="5486400" cy="446890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754291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Review the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Unlike last year’s passive Open Enrollment, this year is an ACTIVE enrollment year.  What is an active open enrollment?  It is a period when all benefits eligible employees HAVE to complete the enrollment process in order to enroll in their benefits for 2023-2024 through the University of Alaska.  Even if you are waiving medical coverage, you will still need to provide beneficiary information for your life insurance coverage, provide medical waiver information, and / or select any additional benefits (beyond medical) that you might be interested in enrolling in this plan year.  </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Last year’s passive enrollment automatically placed you in your previous year’s plan.  During an active open enrollment period that will not happen if you do not select a plan or provide a waiver due to coverage elsewhere.  If you do not complete the enrollment process during the active OE period, you will automatically be defaulted into the Basic Health, Basic Dental and vision plans.  </a:t>
            </a:r>
          </a:p>
          <a:p>
            <a:pPr marL="0" lvl="0" indent="0" algn="l" rtl="0">
              <a:lnSpc>
                <a:spcPct val="100000"/>
              </a:lnSpc>
              <a:spcBef>
                <a:spcPts val="0"/>
              </a:spcBef>
              <a:spcAft>
                <a:spcPts val="0"/>
              </a:spcAft>
              <a:buSzPts val="1100"/>
              <a:buNone/>
            </a:pPr>
            <a:endParaRPr lang="en" dirty="0"/>
          </a:p>
          <a:p>
            <a:pPr marL="0" lvl="0" indent="0" algn="l" rtl="0">
              <a:lnSpc>
                <a:spcPct val="100000"/>
              </a:lnSpc>
              <a:spcBef>
                <a:spcPts val="0"/>
              </a:spcBef>
              <a:spcAft>
                <a:spcPts val="0"/>
              </a:spcAft>
              <a:buSzPts val="1100"/>
              <a:buNone/>
            </a:pPr>
            <a:r>
              <a:rPr lang="en" dirty="0"/>
              <a:t>Remember to be prepared when you start the enrollment process.  Please </a:t>
            </a:r>
            <a:r>
              <a:rPr lang="en-US" dirty="0"/>
              <a:t>have</a:t>
            </a:r>
            <a:r>
              <a:rPr lang="en" dirty="0"/>
              <a:t> any dependent information and beneficiary information ready, as this will be necessary to input at the time of enrollment.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So far, we have discussed many of the benefits that are top of mind to most individuals.  Now, let’s discuss additional benefits that are offered through the University.</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Review the slide</a:t>
            </a:r>
            <a:endParaRPr dirty="0"/>
          </a:p>
        </p:txBody>
      </p:sp>
    </p:spTree>
    <p:extLst>
      <p:ext uri="{BB962C8B-B14F-4D97-AF65-F5344CB8AC3E}">
        <p14:creationId xmlns:p14="http://schemas.microsoft.com/office/powerpoint/2010/main" val="10356860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Review the slide</a:t>
            </a:r>
            <a:endParaRPr dirty="0"/>
          </a:p>
        </p:txBody>
      </p:sp>
    </p:spTree>
    <p:extLst>
      <p:ext uri="{BB962C8B-B14F-4D97-AF65-F5344CB8AC3E}">
        <p14:creationId xmlns:p14="http://schemas.microsoft.com/office/powerpoint/2010/main" val="3543940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Review the slide</a:t>
            </a:r>
            <a:endParaRPr dirty="0"/>
          </a:p>
        </p:txBody>
      </p:sp>
    </p:spTree>
    <p:extLst>
      <p:ext uri="{BB962C8B-B14F-4D97-AF65-F5344CB8AC3E}">
        <p14:creationId xmlns:p14="http://schemas.microsoft.com/office/powerpoint/2010/main" val="353434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Google Shape;47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34207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What is a QLE?  Open Enrollment is the time of year you can make changes to your benefits - unless you experience a Qualifying Life Event.  If you experience a Qualifying Life Event - such as some of the examples (listed here) - Marriage, Divorce, Medicare Eligibility, </a:t>
            </a:r>
            <a:r>
              <a:rPr lang="en" dirty="0" err="1"/>
              <a:t>etc</a:t>
            </a:r>
            <a:r>
              <a:rPr lang="en" dirty="0"/>
              <a:t> - you will have 30 days from the QLE date to make changes to your benefits.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Specific to the University of Alaska, benefits eligible employees who experience the adoption or birth of a child, or a custody placement arrangement will have an additional 30 day grace period to make changes to their benefits.  In these three instances, changes must be made within 60 days of these qualifying life events.  </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What if you experience a QLE and miss the defined enrollment period? - If you miss the allowed time to adjust or select your benefits you will not be able to change or select benefits until the active open enrollment period around the same time next year. Your plan will then go into effect on the University of Alaska’</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 do I prepare for Open Enrollment?  - Read check points on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err="1"/>
              <a:t>TouchCare</a:t>
            </a:r>
            <a:r>
              <a:rPr lang="en" dirty="0"/>
              <a:t> has been mentioned a few times, so let’s discuss this free benefit offered to you and your dependents through the University -  and how </a:t>
            </a:r>
            <a:r>
              <a:rPr lang="en" dirty="0" err="1"/>
              <a:t>TouchCare</a:t>
            </a:r>
            <a:r>
              <a:rPr lang="en" dirty="0"/>
              <a:t> can assist you during Open Enrollment and throughout your plan year.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Present per usual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50"/>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50"/>
          <p:cNvSpPr/>
          <p:nvPr/>
        </p:nvSpPr>
        <p:spPr>
          <a:xfrm flipH="1">
            <a:off x="8246400" y="4245875"/>
            <a:ext cx="897600" cy="897600"/>
          </a:xfrm>
          <a:prstGeom prst="round1Rect">
            <a:avLst>
              <a:gd name="adj" fmla="val 16667"/>
            </a:avLst>
          </a:prstGeom>
          <a:solidFill>
            <a:schemeClr val="lt1">
              <a:alpha val="6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50"/>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 name="Google Shape;13;p50"/>
          <p:cNvSpPr txBox="1">
            <a:spLocks noGrp="1"/>
          </p:cNvSpPr>
          <p:nvPr>
            <p:ph type="subTitle" idx="1"/>
          </p:nvPr>
        </p:nvSpPr>
        <p:spPr>
          <a:xfrm>
            <a:off x="390525" y="2789130"/>
            <a:ext cx="8222100" cy="4329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50"/>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59"/>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59"/>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59"/>
          <p:cNvSpPr txBox="1">
            <a:spLocks noGrp="1"/>
          </p:cNvSpPr>
          <p:nvPr>
            <p:ph type="body" idx="1"/>
          </p:nvPr>
        </p:nvSpPr>
        <p:spPr>
          <a:xfrm>
            <a:off x="57150" y="4696825"/>
            <a:ext cx="8382000" cy="44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60" name="Google Shape;60;p59"/>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60"/>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2B3785"/>
        </a:solidFill>
        <a:effectLst/>
      </p:bgPr>
    </p:bg>
    <p:spTree>
      <p:nvGrpSpPr>
        <p:cNvPr id="1" name="Shape 15"/>
        <p:cNvGrpSpPr/>
        <p:nvPr/>
      </p:nvGrpSpPr>
      <p:grpSpPr>
        <a:xfrm>
          <a:off x="0" y="0"/>
          <a:ext cx="0" cy="0"/>
          <a:chOff x="0" y="0"/>
          <a:chExt cx="0" cy="0"/>
        </a:xfrm>
      </p:grpSpPr>
      <p:sp>
        <p:nvSpPr>
          <p:cNvPr id="16" name="Google Shape;16;p51"/>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51"/>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5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19" name="Google Shape;19;p5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p5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
        <p:cNvGrpSpPr/>
        <p:nvPr/>
      </p:nvGrpSpPr>
      <p:grpSpPr>
        <a:xfrm>
          <a:off x="0" y="0"/>
          <a:ext cx="0" cy="0"/>
          <a:chOff x="0" y="0"/>
          <a:chExt cx="0" cy="0"/>
        </a:xfrm>
      </p:grpSpPr>
      <p:sp>
        <p:nvSpPr>
          <p:cNvPr id="22" name="Google Shape;22;p52"/>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52"/>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52"/>
          <p:cNvSpPr txBox="1">
            <a:spLocks noGrp="1"/>
          </p:cNvSpPr>
          <p:nvPr>
            <p:ph type="title"/>
          </p:nvPr>
        </p:nvSpPr>
        <p:spPr>
          <a:xfrm>
            <a:off x="226078" y="357800"/>
            <a:ext cx="2808000" cy="9534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5" name="Google Shape;25;p52"/>
          <p:cNvSpPr txBox="1">
            <a:spLocks noGrp="1"/>
          </p:cNvSpPr>
          <p:nvPr>
            <p:ph type="body" idx="1"/>
          </p:nvPr>
        </p:nvSpPr>
        <p:spPr>
          <a:xfrm>
            <a:off x="226075" y="1465800"/>
            <a:ext cx="2808000" cy="31635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lt1"/>
              </a:buClr>
              <a:buSzPts val="1200"/>
              <a:buChar char="●"/>
              <a:defRPr sz="12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6" name="Google Shape;26;p52"/>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53"/>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53"/>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5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a:endParaRPr/>
          </a:p>
        </p:txBody>
      </p:sp>
      <p:sp>
        <p:nvSpPr>
          <p:cNvPr id="31" name="Google Shape;31;p53"/>
          <p:cNvSpPr txBox="1">
            <a:spLocks noGrp="1"/>
          </p:cNvSpPr>
          <p:nvPr>
            <p:ph type="subTitle" idx="1"/>
          </p:nvPr>
        </p:nvSpPr>
        <p:spPr>
          <a:xfrm>
            <a:off x="265500" y="2779467"/>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53"/>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17500" algn="l">
              <a:lnSpc>
                <a:spcPct val="115000"/>
              </a:lnSpc>
              <a:spcBef>
                <a:spcPts val="0"/>
              </a:spcBef>
              <a:spcAft>
                <a:spcPts val="0"/>
              </a:spcAft>
              <a:buClr>
                <a:schemeClr val="lt1"/>
              </a:buClr>
              <a:buSzPts val="1400"/>
              <a:buChar char="■"/>
              <a:defRPr>
                <a:solidFill>
                  <a:schemeClr val="lt1"/>
                </a:solidFill>
              </a:defRPr>
            </a:lvl3pPr>
            <a:lvl4pPr marL="1828800" lvl="3" indent="-317500" algn="l">
              <a:lnSpc>
                <a:spcPct val="115000"/>
              </a:lnSpc>
              <a:spcBef>
                <a:spcPts val="0"/>
              </a:spcBef>
              <a:spcAft>
                <a:spcPts val="0"/>
              </a:spcAft>
              <a:buClr>
                <a:schemeClr val="lt1"/>
              </a:buClr>
              <a:buSzPts val="1400"/>
              <a:buChar char="●"/>
              <a:defRPr>
                <a:solidFill>
                  <a:schemeClr val="lt1"/>
                </a:solidFill>
              </a:defRPr>
            </a:lvl4pPr>
            <a:lvl5pPr marL="2286000" lvl="4" indent="-317500" algn="l">
              <a:lnSpc>
                <a:spcPct val="115000"/>
              </a:lnSpc>
              <a:spcBef>
                <a:spcPts val="0"/>
              </a:spcBef>
              <a:spcAft>
                <a:spcPts val="0"/>
              </a:spcAft>
              <a:buClr>
                <a:schemeClr val="lt1"/>
              </a:buClr>
              <a:buSzPts val="1400"/>
              <a:buChar char="○"/>
              <a:defRPr>
                <a:solidFill>
                  <a:schemeClr val="lt1"/>
                </a:solidFill>
              </a:defRPr>
            </a:lvl5pPr>
            <a:lvl6pPr marL="2743200" lvl="5" indent="-317500" algn="l">
              <a:lnSpc>
                <a:spcPct val="115000"/>
              </a:lnSpc>
              <a:spcBef>
                <a:spcPts val="0"/>
              </a:spcBef>
              <a:spcAft>
                <a:spcPts val="0"/>
              </a:spcAft>
              <a:buClr>
                <a:schemeClr val="lt1"/>
              </a:buClr>
              <a:buSzPts val="1400"/>
              <a:buChar char="■"/>
              <a:defRPr>
                <a:solidFill>
                  <a:schemeClr val="lt1"/>
                </a:solidFill>
              </a:defRPr>
            </a:lvl6pPr>
            <a:lvl7pPr marL="3200400" lvl="6" indent="-317500" algn="l">
              <a:lnSpc>
                <a:spcPct val="115000"/>
              </a:lnSpc>
              <a:spcBef>
                <a:spcPts val="0"/>
              </a:spcBef>
              <a:spcAft>
                <a:spcPts val="0"/>
              </a:spcAft>
              <a:buClr>
                <a:schemeClr val="lt1"/>
              </a:buClr>
              <a:buSzPts val="1400"/>
              <a:buChar char="●"/>
              <a:defRPr>
                <a:solidFill>
                  <a:schemeClr val="lt1"/>
                </a:solidFill>
              </a:defRPr>
            </a:lvl7pPr>
            <a:lvl8pPr marL="3657600" lvl="7" indent="-317500" algn="l">
              <a:lnSpc>
                <a:spcPct val="115000"/>
              </a:lnSpc>
              <a:spcBef>
                <a:spcPts val="0"/>
              </a:spcBef>
              <a:spcAft>
                <a:spcPts val="0"/>
              </a:spcAft>
              <a:buClr>
                <a:schemeClr val="lt1"/>
              </a:buClr>
              <a:buSzPts val="1400"/>
              <a:buChar char="○"/>
              <a:defRPr>
                <a:solidFill>
                  <a:schemeClr val="lt1"/>
                </a:solidFill>
              </a:defRPr>
            </a:lvl8pPr>
            <a:lvl9pPr marL="4114800" lvl="8" indent="-317500"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3" name="Google Shape;33;p5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54"/>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54"/>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4"/>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 name="Google Shape;38;p5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39"/>
        <p:cNvGrpSpPr/>
        <p:nvPr/>
      </p:nvGrpSpPr>
      <p:grpSpPr>
        <a:xfrm>
          <a:off x="0" y="0"/>
          <a:ext cx="0" cy="0"/>
          <a:chOff x="0" y="0"/>
          <a:chExt cx="0" cy="0"/>
        </a:xfrm>
      </p:grpSpPr>
      <p:sp>
        <p:nvSpPr>
          <p:cNvPr id="40" name="Google Shape;40;p55"/>
          <p:cNvSpPr txBox="1">
            <a:spLocks noGrp="1"/>
          </p:cNvSpPr>
          <p:nvPr>
            <p:ph type="title" hasCustomPrompt="1"/>
          </p:nvPr>
        </p:nvSpPr>
        <p:spPr>
          <a:xfrm>
            <a:off x="475500" y="1258525"/>
            <a:ext cx="82221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41" name="Google Shape;41;p55"/>
          <p:cNvSpPr txBox="1">
            <a:spLocks noGrp="1"/>
          </p:cNvSpPr>
          <p:nvPr>
            <p:ph type="body" idx="1"/>
          </p:nvPr>
        </p:nvSpPr>
        <p:spPr>
          <a:xfrm>
            <a:off x="475500" y="3304625"/>
            <a:ext cx="82221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2" name="Google Shape;42;p55"/>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56"/>
          <p:cNvSpPr txBox="1">
            <a:spLocks noGrp="1"/>
          </p:cNvSpPr>
          <p:nvPr>
            <p:ph type="title"/>
          </p:nvPr>
        </p:nvSpPr>
        <p:spPr>
          <a:xfrm>
            <a:off x="460950" y="2065350"/>
            <a:ext cx="8222100" cy="1012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45" name="Google Shape;45;p56"/>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57"/>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57"/>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50" name="Google Shape;50;p57"/>
          <p:cNvSpPr txBox="1">
            <a:spLocks noGrp="1"/>
          </p:cNvSpPr>
          <p:nvPr>
            <p:ph type="body" idx="1"/>
          </p:nvPr>
        </p:nvSpPr>
        <p:spPr>
          <a:xfrm>
            <a:off x="47190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 name="Google Shape;51;p57"/>
          <p:cNvSpPr txBox="1">
            <a:spLocks noGrp="1"/>
          </p:cNvSpPr>
          <p:nvPr>
            <p:ph type="body" idx="2"/>
          </p:nvPr>
        </p:nvSpPr>
        <p:spPr>
          <a:xfrm>
            <a:off x="4694250" y="1919075"/>
            <a:ext cx="3999900" cy="2710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 name="Google Shape;52;p57"/>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58"/>
          <p:cNvSpPr txBox="1">
            <a:spLocks noGrp="1"/>
          </p:cNvSpPr>
          <p:nvPr>
            <p:ph type="title"/>
          </p:nvPr>
        </p:nvSpPr>
        <p:spPr>
          <a:xfrm>
            <a:off x="490250" y="488250"/>
            <a:ext cx="62271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a:endParaRPr/>
          </a:p>
        </p:txBody>
      </p:sp>
      <p:sp>
        <p:nvSpPr>
          <p:cNvPr id="55" name="Google Shape;55;p5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rgbClr val="2B3785"/>
        </a:solidFill>
        <a:effectLst/>
      </p:bgPr>
    </p:bg>
    <p:spTree>
      <p:nvGrpSpPr>
        <p:cNvPr id="1" name="Shape 5"/>
        <p:cNvGrpSpPr/>
        <p:nvPr/>
      </p:nvGrpSpPr>
      <p:grpSpPr>
        <a:xfrm>
          <a:off x="0" y="0"/>
          <a:ext cx="0" cy="0"/>
          <a:chOff x="0" y="0"/>
          <a:chExt cx="0" cy="0"/>
        </a:xfrm>
      </p:grpSpPr>
      <p:sp>
        <p:nvSpPr>
          <p:cNvPr id="6" name="Google Shape;6;p49"/>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7" name="Google Shape;7;p49"/>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 name="Google Shape;8;p49"/>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comments" Target="../comments/commen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comments" Target="../comments/commen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hyperlink" Target="https://patient.doctorondemand.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comments" Target="../comments/comment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hyperlink" Target="http://www.premera.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comments" Target="../comments/commen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hyperlink" Target="https://www.premera.com/documents/052924.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hyperlink" Target="http://www.premera.co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premera.com/wa/provider/pharmacy/pharmacyservices/%20specialty-pharmacy/"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hyperlink" Target="http://www.premera.com"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comments" Target="../comments/comment8.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comments" Target="../comments/comment9.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comments" Target="../comments/comment1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hyperlink" Target="https://www.alaska.edu/benefit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hyperlink" Target="http://www.compsych.com" TargetMode="External"/><Relationship Id="rId7"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comments" Target="../comments/comment11.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hyperlink" Target="https://www.alaska.edu/benefit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hyperlink" Target="http://www.aspcapetinsurance.com/UniversityofAlaska"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390525" y="1819275"/>
            <a:ext cx="8222100" cy="9336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4800"/>
              <a:buNone/>
            </a:pPr>
            <a:r>
              <a:rPr lang="en">
                <a:latin typeface="Montserrat Medium"/>
                <a:ea typeface="Montserrat Medium"/>
                <a:cs typeface="Montserrat Medium"/>
                <a:sym typeface="Montserrat Medium"/>
              </a:rPr>
              <a:t>University of Alaska</a:t>
            </a:r>
            <a:endParaRPr>
              <a:latin typeface="Montserrat Medium"/>
              <a:ea typeface="Montserrat Medium"/>
              <a:cs typeface="Montserrat Medium"/>
              <a:sym typeface="Montserrat Medium"/>
            </a:endParaRPr>
          </a:p>
        </p:txBody>
      </p:sp>
      <p:sp>
        <p:nvSpPr>
          <p:cNvPr id="68" name="Google Shape;68;p1"/>
          <p:cNvSpPr txBox="1">
            <a:spLocks noGrp="1"/>
          </p:cNvSpPr>
          <p:nvPr>
            <p:ph type="subTitle" idx="1"/>
          </p:nvPr>
        </p:nvSpPr>
        <p:spPr>
          <a:xfrm>
            <a:off x="527950" y="2752875"/>
            <a:ext cx="3481800" cy="43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500" dirty="0">
                <a:latin typeface="Avenir"/>
                <a:ea typeface="Avenir"/>
                <a:cs typeface="Avenir"/>
                <a:sym typeface="Avenir"/>
              </a:rPr>
              <a:t>Open Enrollment: 2024-2025 Benefits</a:t>
            </a:r>
            <a:endParaRPr sz="1500" dirty="0">
              <a:latin typeface="Avenir"/>
              <a:ea typeface="Avenir"/>
              <a:cs typeface="Avenir"/>
              <a:sym typeface="Avenir"/>
            </a:endParaRPr>
          </a:p>
          <a:p>
            <a:pPr marL="0" lvl="0" indent="0" algn="l" rtl="0">
              <a:lnSpc>
                <a:spcPct val="100000"/>
              </a:lnSpc>
              <a:spcBef>
                <a:spcPts val="0"/>
              </a:spcBef>
              <a:spcAft>
                <a:spcPts val="0"/>
              </a:spcAft>
              <a:buSzPts val="1800"/>
              <a:buNone/>
            </a:pPr>
            <a:endParaRPr dirty="0"/>
          </a:p>
        </p:txBody>
      </p:sp>
      <p:pic>
        <p:nvPicPr>
          <p:cNvPr id="69" name="Google Shape;69;p1"/>
          <p:cNvPicPr preferRelativeResize="0"/>
          <p:nvPr/>
        </p:nvPicPr>
        <p:blipFill rotWithShape="1">
          <a:blip r:embed="rId3">
            <a:alphaModFix/>
          </a:blip>
          <a:srcRect/>
          <a:stretch/>
        </p:blipFill>
        <p:spPr>
          <a:xfrm>
            <a:off x="325650" y="4738150"/>
            <a:ext cx="1059225" cy="188900"/>
          </a:xfrm>
          <a:prstGeom prst="rect">
            <a:avLst/>
          </a:prstGeom>
          <a:noFill/>
          <a:ln>
            <a:noFill/>
          </a:ln>
        </p:spPr>
      </p:pic>
      <p:pic>
        <p:nvPicPr>
          <p:cNvPr id="70" name="Google Shape;70;p1"/>
          <p:cNvPicPr preferRelativeResize="0"/>
          <p:nvPr/>
        </p:nvPicPr>
        <p:blipFill rotWithShape="1">
          <a:blip r:embed="rId4">
            <a:alphaModFix/>
          </a:blip>
          <a:srcRect/>
          <a:stretch/>
        </p:blipFill>
        <p:spPr>
          <a:xfrm>
            <a:off x="152400" y="152400"/>
            <a:ext cx="8839200" cy="322263"/>
          </a:xfrm>
          <a:prstGeom prst="rect">
            <a:avLst/>
          </a:prstGeom>
          <a:noFill/>
          <a:ln>
            <a:noFill/>
          </a:ln>
        </p:spPr>
      </p:pic>
      <p:pic>
        <p:nvPicPr>
          <p:cNvPr id="71" name="Google Shape;71;p1"/>
          <p:cNvPicPr preferRelativeResize="0"/>
          <p:nvPr/>
        </p:nvPicPr>
        <p:blipFill rotWithShape="1">
          <a:blip r:embed="rId5">
            <a:alphaModFix/>
          </a:blip>
          <a:srcRect/>
          <a:stretch/>
        </p:blipFill>
        <p:spPr>
          <a:xfrm>
            <a:off x="3947400" y="-1566731"/>
            <a:ext cx="7170299" cy="3485350"/>
          </a:xfrm>
          <a:prstGeom prst="rect">
            <a:avLst/>
          </a:prstGeom>
          <a:noFill/>
          <a:ln>
            <a:noFill/>
          </a:ln>
        </p:spPr>
      </p:pic>
      <p:pic>
        <p:nvPicPr>
          <p:cNvPr id="72" name="Google Shape;72;p1"/>
          <p:cNvPicPr preferRelativeResize="0"/>
          <p:nvPr/>
        </p:nvPicPr>
        <p:blipFill rotWithShape="1">
          <a:blip r:embed="rId5">
            <a:alphaModFix/>
          </a:blip>
          <a:srcRect/>
          <a:stretch/>
        </p:blipFill>
        <p:spPr>
          <a:xfrm>
            <a:off x="821825" y="0"/>
            <a:ext cx="8322176" cy="1673900"/>
          </a:xfrm>
          <a:prstGeom prst="rect">
            <a:avLst/>
          </a:prstGeom>
          <a:noFill/>
          <a:ln>
            <a:noFill/>
          </a:ln>
        </p:spPr>
      </p:pic>
      <p:pic>
        <p:nvPicPr>
          <p:cNvPr id="73" name="Google Shape;73;p1"/>
          <p:cNvPicPr preferRelativeResize="0"/>
          <p:nvPr/>
        </p:nvPicPr>
        <p:blipFill rotWithShape="1">
          <a:blip r:embed="rId6">
            <a:alphaModFix/>
          </a:blip>
          <a:srcRect/>
          <a:stretch/>
        </p:blipFill>
        <p:spPr>
          <a:xfrm>
            <a:off x="1441650" y="3343650"/>
            <a:ext cx="1453099" cy="1067025"/>
          </a:xfrm>
          <a:prstGeom prst="rect">
            <a:avLst/>
          </a:prstGeom>
          <a:noFill/>
          <a:ln>
            <a:noFill/>
          </a:ln>
        </p:spPr>
      </p:pic>
      <p:pic>
        <p:nvPicPr>
          <p:cNvPr id="74" name="Google Shape;74;p1"/>
          <p:cNvPicPr preferRelativeResize="0"/>
          <p:nvPr/>
        </p:nvPicPr>
        <p:blipFill rotWithShape="1">
          <a:blip r:embed="rId7">
            <a:alphaModFix/>
          </a:blip>
          <a:srcRect/>
          <a:stretch/>
        </p:blipFill>
        <p:spPr>
          <a:xfrm>
            <a:off x="6975050" y="1147525"/>
            <a:ext cx="1167925" cy="1167925"/>
          </a:xfrm>
          <a:prstGeom prst="rect">
            <a:avLst/>
          </a:prstGeom>
          <a:noFill/>
          <a:ln>
            <a:noFill/>
          </a:ln>
        </p:spPr>
      </p:pic>
      <p:pic>
        <p:nvPicPr>
          <p:cNvPr id="75" name="Google Shape;75;p1"/>
          <p:cNvPicPr preferRelativeResize="0"/>
          <p:nvPr/>
        </p:nvPicPr>
        <p:blipFill rotWithShape="1">
          <a:blip r:embed="rId8">
            <a:alphaModFix/>
          </a:blip>
          <a:srcRect/>
          <a:stretch/>
        </p:blipFill>
        <p:spPr>
          <a:xfrm>
            <a:off x="6399950" y="227975"/>
            <a:ext cx="1598325" cy="1598325"/>
          </a:xfrm>
          <a:prstGeom prst="rect">
            <a:avLst/>
          </a:prstGeom>
          <a:noFill/>
          <a:ln>
            <a:noFill/>
          </a:ln>
        </p:spPr>
      </p:pic>
      <p:pic>
        <p:nvPicPr>
          <p:cNvPr id="76" name="Google Shape;76;p1"/>
          <p:cNvPicPr preferRelativeResize="0"/>
          <p:nvPr/>
        </p:nvPicPr>
        <p:blipFill rotWithShape="1">
          <a:blip r:embed="rId7">
            <a:alphaModFix/>
          </a:blip>
          <a:srcRect/>
          <a:stretch/>
        </p:blipFill>
        <p:spPr>
          <a:xfrm>
            <a:off x="7802675" y="2069625"/>
            <a:ext cx="432900" cy="432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1"/>
          <p:cNvPicPr preferRelativeResize="0"/>
          <p:nvPr/>
        </p:nvPicPr>
        <p:blipFill rotWithShape="1">
          <a:blip r:embed="rId3">
            <a:alphaModFix/>
          </a:blip>
          <a:srcRect/>
          <a:stretch/>
        </p:blipFill>
        <p:spPr>
          <a:xfrm>
            <a:off x="3285350" y="0"/>
            <a:ext cx="5858650" cy="1673900"/>
          </a:xfrm>
          <a:prstGeom prst="rect">
            <a:avLst/>
          </a:prstGeom>
          <a:noFill/>
          <a:ln>
            <a:noFill/>
          </a:ln>
        </p:spPr>
      </p:pic>
      <p:sp>
        <p:nvSpPr>
          <p:cNvPr id="165" name="Google Shape;165;p11"/>
          <p:cNvSpPr txBox="1"/>
          <p:nvPr/>
        </p:nvSpPr>
        <p:spPr>
          <a:xfrm>
            <a:off x="346701" y="525550"/>
            <a:ext cx="4422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dirty="0">
                <a:solidFill>
                  <a:srgbClr val="2B3785"/>
                </a:solidFill>
                <a:latin typeface="Montserrat SemiBold"/>
                <a:ea typeface="Montserrat SemiBold"/>
                <a:cs typeface="Montserrat SemiBold"/>
                <a:sym typeface="Montserrat SemiBold"/>
              </a:rPr>
              <a:t>How do we help?</a:t>
            </a:r>
            <a:endParaRPr sz="1400" b="0" i="0" u="none" strike="noStrike" cap="none" dirty="0">
              <a:solidFill>
                <a:srgbClr val="000000"/>
              </a:solidFill>
              <a:latin typeface="Arial"/>
              <a:ea typeface="Arial"/>
              <a:cs typeface="Arial"/>
              <a:sym typeface="Arial"/>
            </a:endParaRPr>
          </a:p>
        </p:txBody>
      </p:sp>
      <p:pic>
        <p:nvPicPr>
          <p:cNvPr id="166" name="Google Shape;166;p11"/>
          <p:cNvPicPr preferRelativeResize="0"/>
          <p:nvPr/>
        </p:nvPicPr>
        <p:blipFill rotWithShape="1">
          <a:blip r:embed="rId4">
            <a:alphaModFix/>
          </a:blip>
          <a:srcRect/>
          <a:stretch/>
        </p:blipFill>
        <p:spPr>
          <a:xfrm>
            <a:off x="89950" y="1826300"/>
            <a:ext cx="723900" cy="2114550"/>
          </a:xfrm>
          <a:prstGeom prst="rect">
            <a:avLst/>
          </a:prstGeom>
          <a:noFill/>
          <a:ln>
            <a:noFill/>
          </a:ln>
        </p:spPr>
      </p:pic>
      <p:sp>
        <p:nvSpPr>
          <p:cNvPr id="167" name="Google Shape;167;p11"/>
          <p:cNvSpPr txBox="1"/>
          <p:nvPr/>
        </p:nvSpPr>
        <p:spPr>
          <a:xfrm>
            <a:off x="737025" y="1928925"/>
            <a:ext cx="3000000" cy="11514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600"/>
              </a:spcBef>
              <a:spcAft>
                <a:spcPts val="0"/>
              </a:spcAft>
              <a:buClr>
                <a:srgbClr val="000000"/>
              </a:buClr>
              <a:buSzPts val="1400"/>
              <a:buFont typeface="Arial"/>
              <a:buNone/>
            </a:pPr>
            <a:r>
              <a:rPr lang="en" sz="1400" b="1" i="0" u="none" strike="noStrike" cap="none">
                <a:solidFill>
                  <a:srgbClr val="041133"/>
                </a:solidFill>
                <a:latin typeface="Arial"/>
                <a:ea typeface="Arial"/>
                <a:cs typeface="Arial"/>
                <a:sym typeface="Arial"/>
              </a:rPr>
              <a:t>Cost Estimates</a:t>
            </a:r>
            <a:endParaRPr sz="1400" b="1" i="0" u="none" strike="noStrike" cap="none">
              <a:solidFill>
                <a:srgbClr val="041133"/>
              </a:solidFill>
              <a:latin typeface="Arial"/>
              <a:ea typeface="Arial"/>
              <a:cs typeface="Arial"/>
              <a:sym typeface="Arial"/>
            </a:endParaRPr>
          </a:p>
          <a:p>
            <a:pPr marL="0" marR="0" lvl="0" indent="0" algn="l" rtl="0">
              <a:lnSpc>
                <a:spcPct val="130000"/>
              </a:lnSpc>
              <a:spcBef>
                <a:spcPts val="60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We help employees to get costs for services in their area and compare with other facilities nearby.</a:t>
            </a:r>
            <a:endParaRPr sz="1100" b="0" i="0" u="none" strike="noStrike" cap="none">
              <a:solidFill>
                <a:srgbClr val="626679"/>
              </a:solidFill>
              <a:latin typeface="Avenir"/>
              <a:ea typeface="Avenir"/>
              <a:cs typeface="Avenir"/>
              <a:sym typeface="Avenir"/>
            </a:endParaRPr>
          </a:p>
        </p:txBody>
      </p:sp>
      <p:sp>
        <p:nvSpPr>
          <p:cNvPr id="168" name="Google Shape;168;p11"/>
          <p:cNvSpPr txBox="1"/>
          <p:nvPr/>
        </p:nvSpPr>
        <p:spPr>
          <a:xfrm>
            <a:off x="737025" y="3363000"/>
            <a:ext cx="3000000" cy="8034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600"/>
              </a:spcBef>
              <a:spcAft>
                <a:spcPts val="0"/>
              </a:spcAft>
              <a:buClr>
                <a:srgbClr val="000000"/>
              </a:buClr>
              <a:buSzPts val="1400"/>
              <a:buFont typeface="Arial"/>
              <a:buNone/>
            </a:pPr>
            <a:r>
              <a:rPr lang="en" sz="1400" b="1" i="0" u="none" strike="noStrike" cap="none">
                <a:solidFill>
                  <a:srgbClr val="041133"/>
                </a:solidFill>
                <a:latin typeface="Arial"/>
                <a:ea typeface="Arial"/>
                <a:cs typeface="Arial"/>
                <a:sym typeface="Arial"/>
              </a:rPr>
              <a:t>Finding, Choosing, &amp; Scheduling</a:t>
            </a:r>
            <a:endParaRPr sz="1400" b="1" i="0" u="none" strike="noStrike" cap="none">
              <a:solidFill>
                <a:srgbClr val="0411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We find quality doctors with all the specifications requested by employees</a:t>
            </a:r>
            <a:endParaRPr sz="1400" b="0" i="0" u="none" strike="noStrike" cap="none">
              <a:solidFill>
                <a:srgbClr val="000000"/>
              </a:solidFill>
              <a:latin typeface="Avenir"/>
              <a:ea typeface="Avenir"/>
              <a:cs typeface="Avenir"/>
              <a:sym typeface="Avenir"/>
            </a:endParaRPr>
          </a:p>
        </p:txBody>
      </p:sp>
      <p:pic>
        <p:nvPicPr>
          <p:cNvPr id="169" name="Google Shape;169;p11"/>
          <p:cNvPicPr preferRelativeResize="0"/>
          <p:nvPr/>
        </p:nvPicPr>
        <p:blipFill rotWithShape="1">
          <a:blip r:embed="rId5">
            <a:alphaModFix/>
          </a:blip>
          <a:srcRect/>
          <a:stretch/>
        </p:blipFill>
        <p:spPr>
          <a:xfrm>
            <a:off x="3903775" y="1826300"/>
            <a:ext cx="723900" cy="2114550"/>
          </a:xfrm>
          <a:prstGeom prst="rect">
            <a:avLst/>
          </a:prstGeom>
          <a:noFill/>
          <a:ln>
            <a:noFill/>
          </a:ln>
        </p:spPr>
      </p:pic>
      <p:sp>
        <p:nvSpPr>
          <p:cNvPr id="170" name="Google Shape;170;p11"/>
          <p:cNvSpPr txBox="1"/>
          <p:nvPr/>
        </p:nvSpPr>
        <p:spPr>
          <a:xfrm>
            <a:off x="4572000" y="1928913"/>
            <a:ext cx="3000000" cy="11514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600"/>
              </a:spcBef>
              <a:spcAft>
                <a:spcPts val="0"/>
              </a:spcAft>
              <a:buClr>
                <a:srgbClr val="000000"/>
              </a:buClr>
              <a:buSzPts val="1400"/>
              <a:buFont typeface="Arial"/>
              <a:buNone/>
            </a:pPr>
            <a:r>
              <a:rPr lang="en" sz="1400" b="1" i="0" u="none" strike="noStrike" cap="none">
                <a:solidFill>
                  <a:srgbClr val="041133"/>
                </a:solidFill>
                <a:latin typeface="Arial"/>
                <a:ea typeface="Arial"/>
                <a:cs typeface="Arial"/>
                <a:sym typeface="Arial"/>
              </a:rPr>
              <a:t>Billing &amp; Claims Assistance</a:t>
            </a:r>
            <a:endParaRPr sz="1400" b="1" i="0" u="none" strike="noStrike" cap="none">
              <a:solidFill>
                <a:srgbClr val="041133"/>
              </a:solidFill>
              <a:latin typeface="Arial"/>
              <a:ea typeface="Arial"/>
              <a:cs typeface="Arial"/>
              <a:sym typeface="Arial"/>
            </a:endParaRPr>
          </a:p>
          <a:p>
            <a:pPr marL="0" marR="0" lvl="0" indent="0" algn="l" rtl="0">
              <a:lnSpc>
                <a:spcPct val="130000"/>
              </a:lnSpc>
              <a:spcBef>
                <a:spcPts val="60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Received an EOB that you think is incorrect, but don’t want to deal with it? TouchCare has you covered. </a:t>
            </a:r>
            <a:endParaRPr sz="1100" b="0" i="0" u="none" strike="noStrike" cap="none">
              <a:solidFill>
                <a:srgbClr val="626679"/>
              </a:solidFill>
              <a:latin typeface="Avenir"/>
              <a:ea typeface="Avenir"/>
              <a:cs typeface="Avenir"/>
              <a:sym typeface="Avenir"/>
            </a:endParaRPr>
          </a:p>
        </p:txBody>
      </p:sp>
      <p:sp>
        <p:nvSpPr>
          <p:cNvPr id="171" name="Google Shape;171;p11"/>
          <p:cNvSpPr txBox="1"/>
          <p:nvPr/>
        </p:nvSpPr>
        <p:spPr>
          <a:xfrm>
            <a:off x="4572000" y="3297850"/>
            <a:ext cx="3000000" cy="1151400"/>
          </a:xfrm>
          <a:prstGeom prst="rect">
            <a:avLst/>
          </a:prstGeom>
          <a:noFill/>
          <a:ln>
            <a:noFill/>
          </a:ln>
        </p:spPr>
        <p:txBody>
          <a:bodyPr spcFirstLastPara="1" wrap="square" lIns="91425" tIns="91425" rIns="91425" bIns="91425" anchor="t" anchorCtr="0">
            <a:spAutoFit/>
          </a:bodyPr>
          <a:lstStyle/>
          <a:p>
            <a:pPr marL="0" marR="0" lvl="0" indent="0" algn="l" rtl="0">
              <a:lnSpc>
                <a:spcPct val="130000"/>
              </a:lnSpc>
              <a:spcBef>
                <a:spcPts val="600"/>
              </a:spcBef>
              <a:spcAft>
                <a:spcPts val="0"/>
              </a:spcAft>
              <a:buClr>
                <a:srgbClr val="000000"/>
              </a:buClr>
              <a:buSzPts val="1400"/>
              <a:buFont typeface="Arial"/>
              <a:buNone/>
            </a:pPr>
            <a:r>
              <a:rPr lang="en" sz="1400" b="1" i="0" u="none" strike="noStrike" cap="none">
                <a:solidFill>
                  <a:srgbClr val="041133"/>
                </a:solidFill>
                <a:latin typeface="Arial"/>
                <a:ea typeface="Arial"/>
                <a:cs typeface="Arial"/>
                <a:sym typeface="Arial"/>
              </a:rPr>
              <a:t>Benefit Questions</a:t>
            </a:r>
            <a:endParaRPr sz="1400" b="1" i="0" u="none" strike="noStrike" cap="none">
              <a:solidFill>
                <a:srgbClr val="041133"/>
              </a:solidFill>
              <a:latin typeface="Arial"/>
              <a:ea typeface="Arial"/>
              <a:cs typeface="Arial"/>
              <a:sym typeface="Arial"/>
            </a:endParaRPr>
          </a:p>
          <a:p>
            <a:pPr marL="0" marR="0" lvl="0" indent="0" algn="l" rtl="0">
              <a:lnSpc>
                <a:spcPct val="130000"/>
              </a:lnSpc>
              <a:spcBef>
                <a:spcPts val="60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TouchCare helps employees navigate all of their work-sponsored benefits as well as any available ancillary options.</a:t>
            </a:r>
            <a:endParaRPr sz="1100" b="0" i="0" u="none" strike="noStrike" cap="none">
              <a:solidFill>
                <a:srgbClr val="626679"/>
              </a:solidFill>
              <a:latin typeface="Avenir"/>
              <a:ea typeface="Avenir"/>
              <a:cs typeface="Avenir"/>
              <a:sym typeface="Avenir"/>
            </a:endParaRPr>
          </a:p>
        </p:txBody>
      </p:sp>
      <p:pic>
        <p:nvPicPr>
          <p:cNvPr id="172" name="Google Shape;172;p11"/>
          <p:cNvPicPr preferRelativeResize="0"/>
          <p:nvPr/>
        </p:nvPicPr>
        <p:blipFill rotWithShape="1">
          <a:blip r:embed="rId6">
            <a:alphaModFix/>
          </a:blip>
          <a:srcRect/>
          <a:stretch/>
        </p:blipFill>
        <p:spPr>
          <a:xfrm>
            <a:off x="7852325" y="4824058"/>
            <a:ext cx="994075" cy="17726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p:cNvSpPr txBox="1"/>
          <p:nvPr/>
        </p:nvSpPr>
        <p:spPr>
          <a:xfrm>
            <a:off x="265650" y="388950"/>
            <a:ext cx="55806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rgbClr val="2B3785"/>
                </a:solidFill>
                <a:latin typeface="Montserrat SemiBold"/>
                <a:ea typeface="Montserrat SemiBold"/>
                <a:cs typeface="Montserrat SemiBold"/>
                <a:sym typeface="Montserrat SemiBold"/>
              </a:rPr>
              <a:t>Why ask TouchCare for help?</a:t>
            </a:r>
            <a:endParaRPr sz="2200" b="0" i="0" u="none" strike="noStrike" cap="none">
              <a:solidFill>
                <a:srgbClr val="2B3785"/>
              </a:solidFill>
              <a:latin typeface="Montserrat SemiBold"/>
              <a:ea typeface="Montserrat SemiBold"/>
              <a:cs typeface="Montserrat SemiBold"/>
              <a:sym typeface="Montserrat SemiBold"/>
            </a:endParaRPr>
          </a:p>
        </p:txBody>
      </p:sp>
      <p:pic>
        <p:nvPicPr>
          <p:cNvPr id="178" name="Google Shape;178;p12"/>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179" name="Google Shape;179;p12"/>
          <p:cNvPicPr preferRelativeResize="0"/>
          <p:nvPr/>
        </p:nvPicPr>
        <p:blipFill rotWithShape="1">
          <a:blip r:embed="rId4">
            <a:alphaModFix/>
          </a:blip>
          <a:srcRect/>
          <a:stretch/>
        </p:blipFill>
        <p:spPr>
          <a:xfrm>
            <a:off x="3285350" y="0"/>
            <a:ext cx="5858650" cy="1673900"/>
          </a:xfrm>
          <a:prstGeom prst="rect">
            <a:avLst/>
          </a:prstGeom>
          <a:noFill/>
          <a:ln>
            <a:noFill/>
          </a:ln>
        </p:spPr>
      </p:pic>
      <p:pic>
        <p:nvPicPr>
          <p:cNvPr id="180" name="Google Shape;180;p12"/>
          <p:cNvPicPr preferRelativeResize="0"/>
          <p:nvPr/>
        </p:nvPicPr>
        <p:blipFill rotWithShape="1">
          <a:blip r:embed="rId5">
            <a:alphaModFix/>
          </a:blip>
          <a:srcRect/>
          <a:stretch/>
        </p:blipFill>
        <p:spPr>
          <a:xfrm>
            <a:off x="122300" y="1854575"/>
            <a:ext cx="8825926" cy="2455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3"/>
          <p:cNvSpPr txBox="1"/>
          <p:nvPr/>
        </p:nvSpPr>
        <p:spPr>
          <a:xfrm>
            <a:off x="174875" y="249825"/>
            <a:ext cx="44595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rgbClr val="2B3785"/>
                </a:solidFill>
                <a:latin typeface="Montserrat SemiBold"/>
                <a:ea typeface="Montserrat SemiBold"/>
                <a:cs typeface="Montserrat SemiBold"/>
                <a:sym typeface="Montserrat SemiBold"/>
              </a:rPr>
              <a:t>How to get in touch</a:t>
            </a:r>
            <a:endParaRPr sz="1400" b="0" i="0" u="none" strike="noStrike" cap="none">
              <a:solidFill>
                <a:srgbClr val="000000"/>
              </a:solidFill>
              <a:latin typeface="Arial"/>
              <a:ea typeface="Arial"/>
              <a:cs typeface="Arial"/>
              <a:sym typeface="Arial"/>
            </a:endParaRPr>
          </a:p>
        </p:txBody>
      </p:sp>
      <p:pic>
        <p:nvPicPr>
          <p:cNvPr id="186" name="Google Shape;186;p13"/>
          <p:cNvPicPr preferRelativeResize="0"/>
          <p:nvPr/>
        </p:nvPicPr>
        <p:blipFill rotWithShape="1">
          <a:blip r:embed="rId3">
            <a:alphaModFix/>
          </a:blip>
          <a:srcRect/>
          <a:stretch/>
        </p:blipFill>
        <p:spPr>
          <a:xfrm>
            <a:off x="1122700" y="0"/>
            <a:ext cx="8021288" cy="3911775"/>
          </a:xfrm>
          <a:prstGeom prst="rect">
            <a:avLst/>
          </a:prstGeom>
          <a:noFill/>
          <a:ln>
            <a:noFill/>
          </a:ln>
        </p:spPr>
      </p:pic>
      <p:pic>
        <p:nvPicPr>
          <p:cNvPr id="187" name="Google Shape;187;p13"/>
          <p:cNvPicPr preferRelativeResize="0"/>
          <p:nvPr/>
        </p:nvPicPr>
        <p:blipFill rotWithShape="1">
          <a:blip r:embed="rId4">
            <a:alphaModFix/>
          </a:blip>
          <a:srcRect t="9130" b="-9130"/>
          <a:stretch/>
        </p:blipFill>
        <p:spPr>
          <a:xfrm>
            <a:off x="6619863" y="0"/>
            <a:ext cx="2524125" cy="3009900"/>
          </a:xfrm>
          <a:prstGeom prst="rect">
            <a:avLst/>
          </a:prstGeom>
          <a:noFill/>
          <a:ln>
            <a:noFill/>
          </a:ln>
        </p:spPr>
      </p:pic>
      <p:pic>
        <p:nvPicPr>
          <p:cNvPr id="188" name="Google Shape;188;p13"/>
          <p:cNvPicPr preferRelativeResize="0"/>
          <p:nvPr/>
        </p:nvPicPr>
        <p:blipFill rotWithShape="1">
          <a:blip r:embed="rId5">
            <a:alphaModFix/>
          </a:blip>
          <a:srcRect/>
          <a:stretch/>
        </p:blipFill>
        <p:spPr>
          <a:xfrm>
            <a:off x="315200" y="1699600"/>
            <a:ext cx="8388705" cy="1849925"/>
          </a:xfrm>
          <a:prstGeom prst="rect">
            <a:avLst/>
          </a:prstGeom>
          <a:noFill/>
          <a:ln>
            <a:noFill/>
          </a:ln>
        </p:spPr>
      </p:pic>
      <p:sp>
        <p:nvSpPr>
          <p:cNvPr id="189" name="Google Shape;189;p13"/>
          <p:cNvSpPr txBox="1"/>
          <p:nvPr/>
        </p:nvSpPr>
        <p:spPr>
          <a:xfrm>
            <a:off x="587075" y="3322825"/>
            <a:ext cx="9243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rgbClr val="2B3785"/>
                </a:solidFill>
                <a:latin typeface="Montserrat SemiBold"/>
                <a:ea typeface="Montserrat SemiBold"/>
                <a:cs typeface="Montserrat SemiBold"/>
                <a:sym typeface="Montserrat SemiBold"/>
              </a:rPr>
              <a:t>APP</a:t>
            </a:r>
            <a:endParaRPr sz="1400" b="0" i="0" u="none" strike="noStrike" cap="none">
              <a:solidFill>
                <a:srgbClr val="2B3785"/>
              </a:solidFill>
              <a:latin typeface="Montserrat SemiBold"/>
              <a:ea typeface="Montserrat SemiBold"/>
              <a:cs typeface="Montserrat SemiBold"/>
              <a:sym typeface="Montserrat SemiBold"/>
            </a:endParaRPr>
          </a:p>
        </p:txBody>
      </p:sp>
      <p:sp>
        <p:nvSpPr>
          <p:cNvPr id="190" name="Google Shape;190;p13"/>
          <p:cNvSpPr txBox="1"/>
          <p:nvPr/>
        </p:nvSpPr>
        <p:spPr>
          <a:xfrm>
            <a:off x="2848125" y="3322825"/>
            <a:ext cx="1139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rgbClr val="2B3785"/>
                </a:solidFill>
                <a:latin typeface="Montserrat SemiBold"/>
                <a:ea typeface="Montserrat SemiBold"/>
                <a:cs typeface="Montserrat SemiBold"/>
                <a:sym typeface="Montserrat SemiBold"/>
              </a:rPr>
              <a:t>PORTAL</a:t>
            </a:r>
            <a:endParaRPr sz="1400" b="0" i="0" u="none" strike="noStrike" cap="none">
              <a:solidFill>
                <a:srgbClr val="2B3785"/>
              </a:solidFill>
              <a:latin typeface="Montserrat SemiBold"/>
              <a:ea typeface="Montserrat SemiBold"/>
              <a:cs typeface="Montserrat SemiBold"/>
              <a:sym typeface="Montserrat SemiBold"/>
            </a:endParaRPr>
          </a:p>
        </p:txBody>
      </p:sp>
      <p:sp>
        <p:nvSpPr>
          <p:cNvPr id="191" name="Google Shape;191;p13"/>
          <p:cNvSpPr txBox="1"/>
          <p:nvPr/>
        </p:nvSpPr>
        <p:spPr>
          <a:xfrm>
            <a:off x="5086675" y="3322825"/>
            <a:ext cx="1139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rgbClr val="2B3785"/>
                </a:solidFill>
                <a:latin typeface="Montserrat SemiBold"/>
                <a:ea typeface="Montserrat SemiBold"/>
                <a:cs typeface="Montserrat SemiBold"/>
                <a:sym typeface="Montserrat SemiBold"/>
              </a:rPr>
              <a:t>PHONE</a:t>
            </a:r>
            <a:endParaRPr sz="1400" b="0" i="0" u="none" strike="noStrike" cap="none">
              <a:solidFill>
                <a:srgbClr val="2B3785"/>
              </a:solidFill>
              <a:latin typeface="Montserrat SemiBold"/>
              <a:ea typeface="Montserrat SemiBold"/>
              <a:cs typeface="Montserrat SemiBold"/>
              <a:sym typeface="Montserrat SemiBold"/>
            </a:endParaRPr>
          </a:p>
        </p:txBody>
      </p:sp>
      <p:sp>
        <p:nvSpPr>
          <p:cNvPr id="192" name="Google Shape;192;p13"/>
          <p:cNvSpPr txBox="1"/>
          <p:nvPr/>
        </p:nvSpPr>
        <p:spPr>
          <a:xfrm>
            <a:off x="7325225" y="3322825"/>
            <a:ext cx="12930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en" sz="1400" b="0" i="0" u="none" strike="noStrike" cap="none">
                <a:solidFill>
                  <a:srgbClr val="2B3785"/>
                </a:solidFill>
                <a:latin typeface="Montserrat SemiBold"/>
                <a:ea typeface="Montserrat SemiBold"/>
                <a:cs typeface="Montserrat SemiBold"/>
                <a:sym typeface="Montserrat SemiBold"/>
              </a:rPr>
              <a:t>EMAIL</a:t>
            </a:r>
            <a:endParaRPr sz="1400" b="0" i="0" u="none" strike="noStrike" cap="none">
              <a:solidFill>
                <a:srgbClr val="000000"/>
              </a:solidFill>
              <a:latin typeface="Arial"/>
              <a:ea typeface="Arial"/>
              <a:cs typeface="Arial"/>
              <a:sym typeface="Arial"/>
            </a:endParaRPr>
          </a:p>
        </p:txBody>
      </p:sp>
      <p:sp>
        <p:nvSpPr>
          <p:cNvPr id="193" name="Google Shape;193;p13"/>
          <p:cNvSpPr txBox="1"/>
          <p:nvPr/>
        </p:nvSpPr>
        <p:spPr>
          <a:xfrm>
            <a:off x="174875" y="3723025"/>
            <a:ext cx="1748700" cy="1218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rgbClr val="041133"/>
                </a:solidFill>
                <a:latin typeface="Avenir"/>
                <a:ea typeface="Avenir"/>
                <a:cs typeface="Avenir"/>
                <a:sym typeface="Avenir"/>
              </a:rPr>
              <a:t>Download our App on your </a:t>
            </a:r>
            <a:r>
              <a:rPr lang="en" sz="1200" b="1" i="0" u="none" strike="noStrike" cap="none">
                <a:solidFill>
                  <a:srgbClr val="041133"/>
                </a:solidFill>
                <a:latin typeface="Avenir"/>
                <a:ea typeface="Avenir"/>
                <a:cs typeface="Avenir"/>
                <a:sym typeface="Avenir"/>
              </a:rPr>
              <a:t>iOS</a:t>
            </a:r>
            <a:r>
              <a:rPr lang="en" sz="1200" b="0" i="0" u="none" strike="noStrike" cap="none">
                <a:solidFill>
                  <a:srgbClr val="041133"/>
                </a:solidFill>
                <a:latin typeface="Avenir"/>
                <a:ea typeface="Avenir"/>
                <a:cs typeface="Avenir"/>
                <a:sym typeface="Avenir"/>
              </a:rPr>
              <a:t> or </a:t>
            </a:r>
            <a:r>
              <a:rPr lang="en" sz="1200" b="1" i="0" u="none" strike="noStrike" cap="none">
                <a:solidFill>
                  <a:srgbClr val="041133"/>
                </a:solidFill>
                <a:latin typeface="Avenir"/>
                <a:ea typeface="Avenir"/>
                <a:cs typeface="Avenir"/>
                <a:sym typeface="Avenir"/>
              </a:rPr>
              <a:t>Android</a:t>
            </a:r>
            <a:r>
              <a:rPr lang="en" sz="1200" b="0" i="0" u="none" strike="noStrike" cap="none">
                <a:solidFill>
                  <a:srgbClr val="041133"/>
                </a:solidFill>
                <a:latin typeface="Avenir"/>
                <a:ea typeface="Avenir"/>
                <a:cs typeface="Avenir"/>
                <a:sym typeface="Avenir"/>
              </a:rPr>
              <a:t> device. Access all of our concierge services from your pocket!</a:t>
            </a:r>
            <a:endParaRPr sz="1200" b="0" i="0" u="none" strike="noStrike" cap="none">
              <a:solidFill>
                <a:srgbClr val="041133"/>
              </a:solidFill>
              <a:latin typeface="Avenir"/>
              <a:ea typeface="Avenir"/>
              <a:cs typeface="Avenir"/>
              <a:sym typeface="Avenir"/>
            </a:endParaRPr>
          </a:p>
        </p:txBody>
      </p:sp>
      <p:sp>
        <p:nvSpPr>
          <p:cNvPr id="194" name="Google Shape;194;p13"/>
          <p:cNvSpPr txBox="1"/>
          <p:nvPr/>
        </p:nvSpPr>
        <p:spPr>
          <a:xfrm>
            <a:off x="2463825" y="3774375"/>
            <a:ext cx="1907700" cy="1218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rgbClr val="041133"/>
                </a:solidFill>
                <a:latin typeface="Avenir"/>
                <a:ea typeface="Avenir"/>
                <a:cs typeface="Avenir"/>
                <a:sym typeface="Avenir"/>
              </a:rPr>
              <a:t>Open a case, exchange messages, or upload plan documents to portal via </a:t>
            </a:r>
            <a:r>
              <a:rPr lang="en" sz="1200" b="1" i="0" u="none" strike="noStrike" cap="none">
                <a:solidFill>
                  <a:srgbClr val="041133"/>
                </a:solidFill>
                <a:latin typeface="Avenir"/>
                <a:ea typeface="Avenir"/>
                <a:cs typeface="Avenir"/>
                <a:sym typeface="Avenir"/>
              </a:rPr>
              <a:t>www.touchcare.com.</a:t>
            </a:r>
            <a:endParaRPr sz="1200" b="1" i="0" u="none" strike="noStrike" cap="none">
              <a:solidFill>
                <a:srgbClr val="041133"/>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041133"/>
              </a:solidFill>
              <a:latin typeface="Avenir"/>
              <a:ea typeface="Avenir"/>
              <a:cs typeface="Avenir"/>
              <a:sym typeface="Avenir"/>
            </a:endParaRPr>
          </a:p>
        </p:txBody>
      </p:sp>
      <p:sp>
        <p:nvSpPr>
          <p:cNvPr id="195" name="Google Shape;195;p13"/>
          <p:cNvSpPr txBox="1"/>
          <p:nvPr/>
        </p:nvSpPr>
        <p:spPr>
          <a:xfrm>
            <a:off x="4539475" y="3829225"/>
            <a:ext cx="2233500" cy="1006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rgbClr val="041133"/>
                </a:solidFill>
                <a:latin typeface="Avenir"/>
                <a:ea typeface="Avenir"/>
                <a:cs typeface="Avenir"/>
                <a:sym typeface="Avenir"/>
              </a:rPr>
              <a:t>Call: </a:t>
            </a:r>
            <a:r>
              <a:rPr lang="en" sz="1200" b="1" i="0" u="none" strike="noStrike" cap="none">
                <a:solidFill>
                  <a:srgbClr val="041133"/>
                </a:solidFill>
                <a:latin typeface="Avenir"/>
                <a:ea typeface="Avenir"/>
                <a:cs typeface="Avenir"/>
                <a:sym typeface="Avenir"/>
              </a:rPr>
              <a:t>866-486-8242</a:t>
            </a:r>
            <a:r>
              <a:rPr lang="en" sz="1200" b="0" i="0" u="none" strike="noStrike" cap="none">
                <a:solidFill>
                  <a:srgbClr val="041133"/>
                </a:solidFill>
                <a:latin typeface="Avenir"/>
                <a:ea typeface="Avenir"/>
                <a:cs typeface="Avenir"/>
                <a:sym typeface="Avenir"/>
              </a:rPr>
              <a:t>, available 8AM – 9PM (EST) , Monday through Friday.</a:t>
            </a:r>
            <a:endParaRPr sz="1200" b="0" i="0" u="none" strike="noStrike" cap="none">
              <a:solidFill>
                <a:srgbClr val="041133"/>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200"/>
              <a:buFont typeface="Arial"/>
              <a:buNone/>
            </a:pPr>
            <a:endParaRPr sz="1200" b="0" i="0" u="none" strike="noStrike" cap="none">
              <a:solidFill>
                <a:srgbClr val="041133"/>
              </a:solidFill>
              <a:latin typeface="Avenir"/>
              <a:ea typeface="Avenir"/>
              <a:cs typeface="Avenir"/>
              <a:sym typeface="Avenir"/>
            </a:endParaRPr>
          </a:p>
        </p:txBody>
      </p:sp>
      <p:sp>
        <p:nvSpPr>
          <p:cNvPr id="196" name="Google Shape;196;p13"/>
          <p:cNvSpPr txBox="1"/>
          <p:nvPr/>
        </p:nvSpPr>
        <p:spPr>
          <a:xfrm>
            <a:off x="6940925" y="3774375"/>
            <a:ext cx="2233500" cy="1006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 sz="1200" b="0" i="0" u="none" strike="noStrike" cap="none">
                <a:solidFill>
                  <a:srgbClr val="041133"/>
                </a:solidFill>
                <a:latin typeface="Avenir"/>
                <a:ea typeface="Avenir"/>
                <a:cs typeface="Avenir"/>
                <a:sym typeface="Avenir"/>
              </a:rPr>
              <a:t>Email: </a:t>
            </a:r>
            <a:r>
              <a:rPr lang="en" sz="1200" b="1" i="0" u="none" strike="noStrike" cap="none">
                <a:solidFill>
                  <a:srgbClr val="041133"/>
                </a:solidFill>
                <a:latin typeface="Avenir"/>
                <a:ea typeface="Avenir"/>
                <a:cs typeface="Avenir"/>
                <a:sym typeface="Avenir"/>
              </a:rPr>
              <a:t>assist@touchcare.com</a:t>
            </a:r>
            <a:r>
              <a:rPr lang="en" sz="1200" b="0" i="0" u="none" strike="noStrike" cap="none">
                <a:solidFill>
                  <a:srgbClr val="041133"/>
                </a:solidFill>
                <a:latin typeface="Avenir"/>
                <a:ea typeface="Avenir"/>
                <a:cs typeface="Avenir"/>
                <a:sym typeface="Avenir"/>
              </a:rPr>
              <a:t> and a Health Assistant will reply as soon as they’re available.</a:t>
            </a:r>
            <a:endParaRPr sz="1200" b="0" i="0" u="none" strike="noStrike" cap="none">
              <a:solidFill>
                <a:srgbClr val="041133"/>
              </a:solidFill>
              <a:latin typeface="Avenir"/>
              <a:ea typeface="Avenir"/>
              <a:cs typeface="Avenir"/>
              <a:sym typeface="Avenir"/>
            </a:endParaRPr>
          </a:p>
        </p:txBody>
      </p:sp>
      <p:pic>
        <p:nvPicPr>
          <p:cNvPr id="197" name="Google Shape;197;p13"/>
          <p:cNvPicPr preferRelativeResize="0"/>
          <p:nvPr/>
        </p:nvPicPr>
        <p:blipFill rotWithShape="1">
          <a:blip r:embed="rId6">
            <a:alphaModFix/>
          </a:blip>
          <a:srcRect/>
          <a:stretch/>
        </p:blipFill>
        <p:spPr>
          <a:xfrm>
            <a:off x="7785175" y="4832233"/>
            <a:ext cx="994075" cy="17726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4"/>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a:latin typeface="Montserrat"/>
                <a:ea typeface="Montserrat"/>
                <a:cs typeface="Montserrat"/>
                <a:sym typeface="Montserrat"/>
              </a:rPr>
              <a:t>3</a:t>
            </a:r>
            <a:endParaRPr sz="7500">
              <a:latin typeface="Montserrat"/>
              <a:ea typeface="Montserrat"/>
              <a:cs typeface="Montserrat"/>
              <a:sym typeface="Montserrat"/>
            </a:endParaRPr>
          </a:p>
        </p:txBody>
      </p:sp>
      <p:sp>
        <p:nvSpPr>
          <p:cNvPr id="203" name="Google Shape;203;p14"/>
          <p:cNvSpPr txBox="1">
            <a:spLocks noGrp="1"/>
          </p:cNvSpPr>
          <p:nvPr>
            <p:ph type="body" idx="1"/>
          </p:nvPr>
        </p:nvSpPr>
        <p:spPr>
          <a:xfrm>
            <a:off x="4008375" y="1888075"/>
            <a:ext cx="5049000" cy="953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a:solidFill>
                  <a:srgbClr val="F3716C"/>
                </a:solidFill>
                <a:latin typeface="Montserrat"/>
                <a:ea typeface="Montserrat"/>
                <a:cs typeface="Montserrat"/>
                <a:sym typeface="Montserrat"/>
              </a:rPr>
              <a:t>Medical</a:t>
            </a:r>
            <a:endParaRPr sz="4500">
              <a:solidFill>
                <a:srgbClr val="F3716C"/>
              </a:solidFill>
              <a:latin typeface="Montserrat"/>
              <a:ea typeface="Montserrat"/>
              <a:cs typeface="Montserrat"/>
              <a:sym typeface="Montserrat"/>
            </a:endParaRPr>
          </a:p>
        </p:txBody>
      </p:sp>
      <p:pic>
        <p:nvPicPr>
          <p:cNvPr id="204" name="Google Shape;204;p14"/>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205" name="Google Shape;205;p14"/>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5"/>
          <p:cNvPicPr preferRelativeResize="0"/>
          <p:nvPr/>
        </p:nvPicPr>
        <p:blipFill rotWithShape="1">
          <a:blip r:embed="rId3">
            <a:alphaModFix/>
          </a:blip>
          <a:srcRect/>
          <a:stretch/>
        </p:blipFill>
        <p:spPr>
          <a:xfrm>
            <a:off x="3339075" y="-196650"/>
            <a:ext cx="5858650" cy="1673900"/>
          </a:xfrm>
          <a:prstGeom prst="rect">
            <a:avLst/>
          </a:prstGeom>
          <a:noFill/>
          <a:ln>
            <a:noFill/>
          </a:ln>
        </p:spPr>
      </p:pic>
      <p:sp>
        <p:nvSpPr>
          <p:cNvPr id="211" name="Google Shape;211;p15"/>
          <p:cNvSpPr txBox="1"/>
          <p:nvPr/>
        </p:nvSpPr>
        <p:spPr>
          <a:xfrm>
            <a:off x="2334757" y="0"/>
            <a:ext cx="4422000" cy="507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2B3785"/>
                </a:solidFill>
                <a:latin typeface="Montserrat"/>
                <a:ea typeface="Montserrat"/>
                <a:cs typeface="Montserrat"/>
                <a:sym typeface="Montserrat"/>
              </a:rPr>
              <a:t>Important</a:t>
            </a:r>
            <a:r>
              <a:rPr lang="en" sz="2100" b="0" i="0" u="none" strike="noStrike" cap="none">
                <a:solidFill>
                  <a:srgbClr val="2B3785"/>
                </a:solidFill>
                <a:latin typeface="Montserrat SemiBold"/>
                <a:ea typeface="Montserrat SemiBold"/>
                <a:cs typeface="Montserrat SemiBold"/>
                <a:sym typeface="Montserrat SemiBold"/>
              </a:rPr>
              <a:t> terms to know</a:t>
            </a:r>
            <a:endParaRPr sz="2100" b="0" i="0" u="none" strike="noStrike" cap="none">
              <a:solidFill>
                <a:srgbClr val="000000"/>
              </a:solidFill>
              <a:latin typeface="Arial"/>
              <a:ea typeface="Arial"/>
              <a:cs typeface="Arial"/>
              <a:sym typeface="Arial"/>
            </a:endParaRPr>
          </a:p>
        </p:txBody>
      </p:sp>
      <p:pic>
        <p:nvPicPr>
          <p:cNvPr id="212" name="Google Shape;212;p15"/>
          <p:cNvPicPr preferRelativeResize="0"/>
          <p:nvPr/>
        </p:nvPicPr>
        <p:blipFill rotWithShape="1">
          <a:blip r:embed="rId4">
            <a:alphaModFix/>
          </a:blip>
          <a:srcRect/>
          <a:stretch/>
        </p:blipFill>
        <p:spPr>
          <a:xfrm>
            <a:off x="7852325" y="4824058"/>
            <a:ext cx="994075" cy="177268"/>
          </a:xfrm>
          <a:prstGeom prst="rect">
            <a:avLst/>
          </a:prstGeom>
          <a:noFill/>
          <a:ln>
            <a:noFill/>
          </a:ln>
        </p:spPr>
      </p:pic>
      <p:graphicFrame>
        <p:nvGraphicFramePr>
          <p:cNvPr id="213" name="Google Shape;213;p15"/>
          <p:cNvGraphicFramePr/>
          <p:nvPr>
            <p:extLst>
              <p:ext uri="{D42A27DB-BD31-4B8C-83A1-F6EECF244321}">
                <p14:modId xmlns:p14="http://schemas.microsoft.com/office/powerpoint/2010/main" val="3474578442"/>
              </p:ext>
            </p:extLst>
          </p:nvPr>
        </p:nvGraphicFramePr>
        <p:xfrm>
          <a:off x="245114" y="640270"/>
          <a:ext cx="8601286" cy="4348323"/>
        </p:xfrm>
        <a:graphic>
          <a:graphicData uri="http://schemas.openxmlformats.org/drawingml/2006/table">
            <a:tbl>
              <a:tblPr>
                <a:noFill/>
                <a:tableStyleId>{E5E26F25-E13A-4F90-A3A8-294C564729D7}</a:tableStyleId>
              </a:tblPr>
              <a:tblGrid>
                <a:gridCol w="1506803">
                  <a:extLst>
                    <a:ext uri="{9D8B030D-6E8A-4147-A177-3AD203B41FA5}">
                      <a16:colId xmlns:a16="http://schemas.microsoft.com/office/drawing/2014/main" val="20000"/>
                    </a:ext>
                  </a:extLst>
                </a:gridCol>
                <a:gridCol w="3641395">
                  <a:extLst>
                    <a:ext uri="{9D8B030D-6E8A-4147-A177-3AD203B41FA5}">
                      <a16:colId xmlns:a16="http://schemas.microsoft.com/office/drawing/2014/main" val="20001"/>
                    </a:ext>
                  </a:extLst>
                </a:gridCol>
                <a:gridCol w="3453088">
                  <a:extLst>
                    <a:ext uri="{9D8B030D-6E8A-4147-A177-3AD203B41FA5}">
                      <a16:colId xmlns:a16="http://schemas.microsoft.com/office/drawing/2014/main" val="20002"/>
                    </a:ext>
                  </a:extLst>
                </a:gridCol>
              </a:tblGrid>
              <a:tr h="454041">
                <a:tc>
                  <a:txBody>
                    <a:bodyPr/>
                    <a:lstStyle/>
                    <a:p>
                      <a:pPr marL="0" marR="0" lvl="0" indent="0" algn="l" rtl="0">
                        <a:lnSpc>
                          <a:spcPct val="120000"/>
                        </a:lnSpc>
                        <a:spcBef>
                          <a:spcPts val="0"/>
                        </a:spcBef>
                        <a:spcAft>
                          <a:spcPts val="0"/>
                        </a:spcAft>
                        <a:buClr>
                          <a:srgbClr val="000000"/>
                        </a:buClr>
                        <a:buSzPts val="1200"/>
                        <a:buFont typeface="Arial"/>
                        <a:buNone/>
                      </a:pPr>
                      <a:r>
                        <a:rPr lang="en" sz="1200" u="none" strike="noStrike" cap="none">
                          <a:solidFill>
                            <a:srgbClr val="041133"/>
                          </a:solidFill>
                          <a:latin typeface="Montserrat SemiBold"/>
                          <a:ea typeface="Montserrat SemiBold"/>
                          <a:cs typeface="Montserrat SemiBold"/>
                          <a:sym typeface="Montserrat SemiBold"/>
                        </a:rPr>
                        <a:t>Premium</a:t>
                      </a:r>
                      <a:endParaRPr sz="1200" u="none" strike="noStrike" cap="none">
                        <a:solidFill>
                          <a:srgbClr val="041133"/>
                        </a:solidFill>
                        <a:latin typeface="Montserrat SemiBold"/>
                        <a:ea typeface="Montserrat SemiBold"/>
                        <a:cs typeface="Montserrat SemiBold"/>
                        <a:sym typeface="Montserrat SemiBold"/>
                      </a:endParaRPr>
                    </a:p>
                  </a:txBody>
                  <a:tcPr marL="9525" marR="9525" marT="9525" marB="91425" anchor="ctr">
                    <a:lnT w="38100" cap="flat" cmpd="sng">
                      <a:solidFill>
                        <a:srgbClr val="F2716A"/>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latin typeface="Avenir"/>
                          <a:ea typeface="Avenir"/>
                          <a:cs typeface="Avenir"/>
                          <a:sym typeface="Avenir"/>
                        </a:rPr>
                        <a:t>The amount you pay towards your company medical plan.</a:t>
                      </a:r>
                      <a:endParaRPr sz="1000" u="none" strike="noStrike" cap="none">
                        <a:latin typeface="Avenir"/>
                        <a:ea typeface="Avenir"/>
                        <a:cs typeface="Avenir"/>
                        <a:sym typeface="Avenir"/>
                      </a:endParaRPr>
                    </a:p>
                  </a:txBody>
                  <a:tcPr marL="9525" marR="274325" marT="9525" marB="91425" anchor="ctr">
                    <a:lnT w="38100" cap="flat" cmpd="sng">
                      <a:solidFill>
                        <a:srgbClr val="F2716A"/>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latin typeface="Avenir"/>
                          <a:ea typeface="Avenir"/>
                          <a:cs typeface="Avenir"/>
                          <a:sym typeface="Avenir"/>
                        </a:rPr>
                        <a:t>You pay $ XX dollars per month to have you and your dependents enrolled in the company medical plan.</a:t>
                      </a:r>
                      <a:endParaRPr sz="1000" u="none" strike="noStrike" cap="none">
                        <a:latin typeface="Avenir"/>
                        <a:ea typeface="Avenir"/>
                        <a:cs typeface="Avenir"/>
                        <a:sym typeface="Avenir"/>
                      </a:endParaRPr>
                    </a:p>
                  </a:txBody>
                  <a:tcPr marL="9525" marR="274325" marT="9525" marB="91425" anchor="ctr">
                    <a:lnT w="38100" cap="flat" cmpd="sng">
                      <a:solidFill>
                        <a:srgbClr val="F2716A"/>
                      </a:solidFill>
                      <a:prstDash val="solid"/>
                      <a:round/>
                      <a:headEnd type="none" w="sm" len="sm"/>
                      <a:tailEnd type="none" w="sm" len="sm"/>
                    </a:lnT>
                    <a:lnB w="9525" cap="flat" cmpd="sng">
                      <a:solidFill>
                        <a:srgbClr val="95B0F7"/>
                      </a:solidFill>
                      <a:prstDash val="solid"/>
                      <a:round/>
                      <a:headEnd type="none" w="sm" len="sm"/>
                      <a:tailEnd type="none" w="sm" len="sm"/>
                    </a:lnB>
                  </a:tcPr>
                </a:tc>
                <a:extLst>
                  <a:ext uri="{0D108BD9-81ED-4DB2-BD59-A6C34878D82A}">
                    <a16:rowId xmlns:a16="http://schemas.microsoft.com/office/drawing/2014/main" val="10000"/>
                  </a:ext>
                </a:extLst>
              </a:tr>
              <a:tr h="802955">
                <a:tc>
                  <a:txBody>
                    <a:bodyPr/>
                    <a:lstStyle/>
                    <a:p>
                      <a:pPr marL="0" marR="0" lvl="0" indent="0" algn="l" rtl="0">
                        <a:lnSpc>
                          <a:spcPct val="120000"/>
                        </a:lnSpc>
                        <a:spcBef>
                          <a:spcPts val="0"/>
                        </a:spcBef>
                        <a:spcAft>
                          <a:spcPts val="0"/>
                        </a:spcAft>
                        <a:buClr>
                          <a:srgbClr val="000000"/>
                        </a:buClr>
                        <a:buSzPts val="1200"/>
                        <a:buFont typeface="Arial"/>
                        <a:buNone/>
                      </a:pPr>
                      <a:r>
                        <a:rPr lang="en" sz="1200" u="none" strike="noStrike" cap="none">
                          <a:solidFill>
                            <a:srgbClr val="041133"/>
                          </a:solidFill>
                          <a:latin typeface="Montserrat SemiBold"/>
                          <a:ea typeface="Montserrat SemiBold"/>
                          <a:cs typeface="Montserrat SemiBold"/>
                          <a:sym typeface="Montserrat SemiBold"/>
                        </a:rPr>
                        <a:t>Deductible</a:t>
                      </a:r>
                      <a:endParaRPr sz="1200" u="none" strike="noStrike" cap="none">
                        <a:solidFill>
                          <a:srgbClr val="041133"/>
                        </a:solidFill>
                        <a:latin typeface="Montserrat SemiBold"/>
                        <a:ea typeface="Montserrat SemiBold"/>
                        <a:cs typeface="Montserrat SemiBold"/>
                        <a:sym typeface="Montserrat SemiBold"/>
                      </a:endParaRPr>
                    </a:p>
                  </a:txBody>
                  <a:tcPr marL="9525" marR="95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t>The amount you pay for care before the insurance carrier begins to pay its share. Once you have met this, the carrier starts to pay its allotted share.</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t>If you have a $1,000 deductible, you are required to pay all expenses out of your pocket until you reach $1,000. From here, either copays or coinsurance will apply.</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extLst>
                  <a:ext uri="{0D108BD9-81ED-4DB2-BD59-A6C34878D82A}">
                    <a16:rowId xmlns:a16="http://schemas.microsoft.com/office/drawing/2014/main" val="10001"/>
                  </a:ext>
                </a:extLst>
              </a:tr>
              <a:tr h="981753">
                <a:tc>
                  <a:txBody>
                    <a:bodyPr/>
                    <a:lstStyle/>
                    <a:p>
                      <a:pPr marL="0" marR="0" lvl="0" indent="0" algn="l" rtl="0">
                        <a:lnSpc>
                          <a:spcPct val="120000"/>
                        </a:lnSpc>
                        <a:spcBef>
                          <a:spcPts val="0"/>
                        </a:spcBef>
                        <a:spcAft>
                          <a:spcPts val="0"/>
                        </a:spcAft>
                        <a:buClr>
                          <a:srgbClr val="000000"/>
                        </a:buClr>
                        <a:buSzPts val="1200"/>
                        <a:buFont typeface="Arial"/>
                        <a:buNone/>
                      </a:pPr>
                      <a:r>
                        <a:rPr lang="en" sz="1200" u="none" strike="noStrike" cap="none">
                          <a:solidFill>
                            <a:srgbClr val="041133"/>
                          </a:solidFill>
                          <a:latin typeface="Montserrat SemiBold"/>
                          <a:ea typeface="Montserrat SemiBold"/>
                          <a:cs typeface="Montserrat SemiBold"/>
                          <a:sym typeface="Montserrat SemiBold"/>
                        </a:rPr>
                        <a:t>Coinsurance</a:t>
                      </a:r>
                      <a:endParaRPr sz="1200" u="none" strike="noStrike" cap="none">
                        <a:solidFill>
                          <a:srgbClr val="041133"/>
                        </a:solidFill>
                        <a:latin typeface="Montserrat SemiBold"/>
                        <a:ea typeface="Montserrat SemiBold"/>
                        <a:cs typeface="Montserrat SemiBold"/>
                        <a:sym typeface="Montserrat SemiBold"/>
                      </a:endParaRPr>
                    </a:p>
                  </a:txBody>
                  <a:tcPr marL="9525" marR="95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t>A percentage of cost you pay that generally follows after you have met your deductible.</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t>Once you have paid $1,000 worth of medical charges, your coinsurance level is 20%. You would be responsible for 20% of all charges (Carrier will pay the other 80%). NOTE: 80/20 is for in-network, while OON split is 60/40)</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extLst>
                  <a:ext uri="{0D108BD9-81ED-4DB2-BD59-A6C34878D82A}">
                    <a16:rowId xmlns:a16="http://schemas.microsoft.com/office/drawing/2014/main" val="10002"/>
                  </a:ext>
                </a:extLst>
              </a:tr>
              <a:tr h="445360">
                <a:tc>
                  <a:txBody>
                    <a:bodyPr/>
                    <a:lstStyle/>
                    <a:p>
                      <a:pPr marL="0" marR="0" lvl="0" indent="0" algn="l" rtl="0">
                        <a:lnSpc>
                          <a:spcPct val="120000"/>
                        </a:lnSpc>
                        <a:spcBef>
                          <a:spcPts val="0"/>
                        </a:spcBef>
                        <a:spcAft>
                          <a:spcPts val="0"/>
                        </a:spcAft>
                        <a:buClr>
                          <a:srgbClr val="000000"/>
                        </a:buClr>
                        <a:buSzPts val="1200"/>
                        <a:buFont typeface="Arial"/>
                        <a:buNone/>
                      </a:pPr>
                      <a:r>
                        <a:rPr lang="en" sz="1200" u="none" strike="noStrike" cap="none">
                          <a:solidFill>
                            <a:srgbClr val="041133"/>
                          </a:solidFill>
                          <a:latin typeface="Montserrat SemiBold"/>
                          <a:ea typeface="Montserrat SemiBold"/>
                          <a:cs typeface="Montserrat SemiBold"/>
                          <a:sym typeface="Montserrat SemiBold"/>
                        </a:rPr>
                        <a:t>Copay</a:t>
                      </a:r>
                      <a:endParaRPr sz="1200" u="none" strike="noStrike" cap="none">
                        <a:solidFill>
                          <a:srgbClr val="041133"/>
                        </a:solidFill>
                        <a:latin typeface="Montserrat SemiBold"/>
                        <a:ea typeface="Montserrat SemiBold"/>
                        <a:cs typeface="Montserrat SemiBold"/>
                        <a:sym typeface="Montserrat SemiBold"/>
                      </a:endParaRPr>
                    </a:p>
                  </a:txBody>
                  <a:tcPr marL="9525" marR="95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dirty="0"/>
                        <a:t>A fixed amount you pay for a medical service. Your insurance carrier will pay the difference in cost.</a:t>
                      </a:r>
                      <a:endParaRPr sz="1000" u="none" strike="noStrike" cap="none" dirty="0"/>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 sz="1000" u="none" strike="noStrike" cap="none"/>
                        <a:t>You pay $20 every time you visit the doctor’s office, regardless of the reason for visit.</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extLst>
                  <a:ext uri="{0D108BD9-81ED-4DB2-BD59-A6C34878D82A}">
                    <a16:rowId xmlns:a16="http://schemas.microsoft.com/office/drawing/2014/main" val="10003"/>
                  </a:ext>
                </a:extLst>
              </a:tr>
              <a:tr h="832107">
                <a:tc>
                  <a:txBody>
                    <a:bodyPr/>
                    <a:lstStyle/>
                    <a:p>
                      <a:pPr marL="0" marR="0" lvl="0" indent="0" algn="l" rtl="0">
                        <a:lnSpc>
                          <a:spcPct val="120000"/>
                        </a:lnSpc>
                        <a:spcBef>
                          <a:spcPts val="0"/>
                        </a:spcBef>
                        <a:spcAft>
                          <a:spcPts val="0"/>
                        </a:spcAft>
                        <a:buClr>
                          <a:srgbClr val="000000"/>
                        </a:buClr>
                        <a:buSzPts val="1200"/>
                        <a:buFont typeface="Arial"/>
                        <a:buNone/>
                      </a:pPr>
                      <a:r>
                        <a:rPr lang="en" sz="1200" u="none" strike="noStrike" cap="none">
                          <a:solidFill>
                            <a:srgbClr val="041133"/>
                          </a:solidFill>
                          <a:latin typeface="Montserrat SemiBold"/>
                          <a:ea typeface="Montserrat SemiBold"/>
                          <a:cs typeface="Montserrat SemiBold"/>
                          <a:sym typeface="Montserrat SemiBold"/>
                        </a:rPr>
                        <a:t>Out of Pocket Maximum</a:t>
                      </a:r>
                      <a:endParaRPr sz="1200" u="none" strike="noStrike" cap="none">
                        <a:solidFill>
                          <a:srgbClr val="041133"/>
                        </a:solidFill>
                        <a:latin typeface="Montserrat SemiBold"/>
                        <a:ea typeface="Montserrat SemiBold"/>
                        <a:cs typeface="Montserrat SemiBold"/>
                        <a:sym typeface="Montserrat SemiBold"/>
                      </a:endParaRPr>
                    </a:p>
                  </a:txBody>
                  <a:tcPr marL="9525" marR="95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000"/>
                        <a:buFont typeface="Arial"/>
                        <a:buNone/>
                      </a:pPr>
                      <a:r>
                        <a:rPr lang="en" sz="1000" u="none" strike="noStrike" cap="none"/>
                        <a:t>The total amount you would ever have to pay into your medical plan. You would have to pay out your deductible, coinsurance and copay responsibilities, before the insurance carrier covers you 100%.</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000"/>
                        <a:buFont typeface="Arial"/>
                        <a:buNone/>
                      </a:pPr>
                      <a:r>
                        <a:rPr lang="en" sz="1000" u="none" strike="noStrike" cap="none"/>
                        <a:t>If you are hospitalized for 2 weeks and your expenses go beyond $5,000 after insurance is applied, you will only be responsible to pay up to $5,000 and then you are covered completely.</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9525" cap="flat" cmpd="sng">
                      <a:solidFill>
                        <a:srgbClr val="95B0F7"/>
                      </a:solidFill>
                      <a:prstDash val="solid"/>
                      <a:round/>
                      <a:headEnd type="none" w="sm" len="sm"/>
                      <a:tailEnd type="none" w="sm" len="sm"/>
                    </a:lnB>
                  </a:tcPr>
                </a:tc>
                <a:extLst>
                  <a:ext uri="{0D108BD9-81ED-4DB2-BD59-A6C34878D82A}">
                    <a16:rowId xmlns:a16="http://schemas.microsoft.com/office/drawing/2014/main" val="10004"/>
                  </a:ext>
                </a:extLst>
              </a:tr>
              <a:tr h="832107">
                <a:tc>
                  <a:txBody>
                    <a:bodyPr/>
                    <a:lstStyle/>
                    <a:p>
                      <a:pPr marL="0" marR="0" lvl="0" indent="0" algn="l" rtl="0">
                        <a:lnSpc>
                          <a:spcPct val="120000"/>
                        </a:lnSpc>
                        <a:spcBef>
                          <a:spcPts val="0"/>
                        </a:spcBef>
                        <a:spcAft>
                          <a:spcPts val="0"/>
                        </a:spcAft>
                        <a:buClr>
                          <a:srgbClr val="000000"/>
                        </a:buClr>
                        <a:buSzPts val="1200"/>
                        <a:buFont typeface="Arial"/>
                        <a:buNone/>
                      </a:pPr>
                      <a:r>
                        <a:rPr lang="en" sz="1200" u="none" strike="noStrike" cap="none">
                          <a:solidFill>
                            <a:srgbClr val="041133"/>
                          </a:solidFill>
                          <a:latin typeface="Montserrat SemiBold"/>
                          <a:ea typeface="Montserrat SemiBold"/>
                          <a:cs typeface="Montserrat SemiBold"/>
                          <a:sym typeface="Montserrat SemiBold"/>
                        </a:rPr>
                        <a:t>In-Network</a:t>
                      </a:r>
                      <a:endParaRPr sz="1200" u="none" strike="noStrike" cap="none">
                        <a:solidFill>
                          <a:srgbClr val="041133"/>
                        </a:solidFill>
                        <a:latin typeface="Montserrat SemiBold"/>
                        <a:ea typeface="Montserrat SemiBold"/>
                        <a:cs typeface="Montserrat SemiBold"/>
                        <a:sym typeface="Montserrat SemiBold"/>
                      </a:endParaRPr>
                    </a:p>
                  </a:txBody>
                  <a:tcPr marL="9525" marR="9525" marT="9525" marB="91425" anchor="ctr">
                    <a:lnT w="9525" cap="flat" cmpd="sng">
                      <a:solidFill>
                        <a:srgbClr val="95B0F7"/>
                      </a:solidFill>
                      <a:prstDash val="solid"/>
                      <a:round/>
                      <a:headEnd type="none" w="sm" len="sm"/>
                      <a:tailEnd type="none" w="sm" len="sm"/>
                    </a:lnT>
                    <a:lnB w="12650" cap="flat" cmpd="sng">
                      <a:solidFill>
                        <a:srgbClr val="F2716A"/>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000"/>
                        <a:buFont typeface="Arial"/>
                        <a:buNone/>
                      </a:pPr>
                      <a:r>
                        <a:rPr lang="en" sz="1000" u="none" strike="noStrike" cap="none"/>
                        <a:t>Your doctor has a contracted rate set up with your insurance carrier. This is extremely important when selecting which doctor to go to, as the out of network costs are almost always more expensive.</a:t>
                      </a:r>
                      <a:endParaRPr sz="1000" u="none" strike="noStrike" cap="none"/>
                    </a:p>
                  </a:txBody>
                  <a:tcPr marL="9525" marR="274325" marT="9525" marB="91425" anchor="ctr">
                    <a:lnT w="9525" cap="flat" cmpd="sng">
                      <a:solidFill>
                        <a:srgbClr val="95B0F7"/>
                      </a:solidFill>
                      <a:prstDash val="solid"/>
                      <a:round/>
                      <a:headEnd type="none" w="sm" len="sm"/>
                      <a:tailEnd type="none" w="sm" len="sm"/>
                    </a:lnT>
                    <a:lnB w="12650" cap="flat" cmpd="sng">
                      <a:solidFill>
                        <a:srgbClr val="F2716A"/>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rgbClr val="000000"/>
                        </a:buClr>
                        <a:buSzPts val="1000"/>
                        <a:buFont typeface="Arial"/>
                        <a:buNone/>
                      </a:pPr>
                      <a:r>
                        <a:rPr lang="en" sz="1000" u="none" strike="noStrike" cap="none" dirty="0"/>
                        <a:t>Your doctor has a contract with an insurance carrier and clarifies that they are a participating provider with XX carrier.</a:t>
                      </a:r>
                      <a:endParaRPr sz="1000" u="none" strike="noStrike" cap="none" dirty="0"/>
                    </a:p>
                  </a:txBody>
                  <a:tcPr marL="9525" marR="274325" marT="9525" marB="91425" anchor="ctr">
                    <a:lnT w="9525" cap="flat" cmpd="sng">
                      <a:solidFill>
                        <a:srgbClr val="95B0F7"/>
                      </a:solidFill>
                      <a:prstDash val="solid"/>
                      <a:round/>
                      <a:headEnd type="none" w="sm" len="sm"/>
                      <a:tailEnd type="none" w="sm" len="sm"/>
                    </a:lnT>
                    <a:lnB w="12650" cap="flat" cmpd="sng">
                      <a:solidFill>
                        <a:srgbClr val="F2716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14" name="Google Shape;214;p15"/>
          <p:cNvSpPr txBox="1"/>
          <p:nvPr/>
        </p:nvSpPr>
        <p:spPr>
          <a:xfrm>
            <a:off x="245114" y="157039"/>
            <a:ext cx="83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1000"/>
              </a:spcBef>
              <a:spcAft>
                <a:spcPts val="0"/>
              </a:spcAft>
              <a:buClr>
                <a:srgbClr val="000000"/>
              </a:buClr>
              <a:buSzPts val="1400"/>
              <a:buFont typeface="Arial"/>
              <a:buNone/>
            </a:pPr>
            <a:r>
              <a:rPr lang="en" sz="1400" b="0" i="0" u="none" strike="noStrike" cap="none" dirty="0">
                <a:solidFill>
                  <a:srgbClr val="041133"/>
                </a:solidFill>
                <a:latin typeface="Montserrat SemiBold"/>
                <a:ea typeface="Montserrat SemiBold"/>
                <a:cs typeface="Montserrat SemiBold"/>
                <a:sym typeface="Montserrat SemiBold"/>
              </a:rPr>
              <a:t>Term:</a:t>
            </a:r>
            <a:endParaRPr sz="1600" b="0" i="0" u="none" strike="noStrike" cap="none" dirty="0">
              <a:solidFill>
                <a:srgbClr val="000000"/>
              </a:solidFill>
              <a:latin typeface="Arial"/>
              <a:ea typeface="Arial"/>
              <a:cs typeface="Arial"/>
              <a:sym typeface="Arial"/>
            </a:endParaRPr>
          </a:p>
        </p:txBody>
      </p:sp>
      <p:sp>
        <p:nvSpPr>
          <p:cNvPr id="215" name="Google Shape;215;p15"/>
          <p:cNvSpPr txBox="1"/>
          <p:nvPr/>
        </p:nvSpPr>
        <p:spPr>
          <a:xfrm>
            <a:off x="1702076" y="157039"/>
            <a:ext cx="11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1000"/>
              </a:spcBef>
              <a:spcAft>
                <a:spcPts val="0"/>
              </a:spcAft>
              <a:buClr>
                <a:srgbClr val="000000"/>
              </a:buClr>
              <a:buSzPts val="1400"/>
              <a:buFont typeface="Arial"/>
              <a:buNone/>
            </a:pPr>
            <a:r>
              <a:rPr lang="en" sz="1400" b="0" i="0" u="none" strike="noStrike" cap="none" dirty="0">
                <a:solidFill>
                  <a:srgbClr val="041133"/>
                </a:solidFill>
                <a:latin typeface="Montserrat SemiBold"/>
                <a:ea typeface="Montserrat SemiBold"/>
                <a:cs typeface="Montserrat SemiBold"/>
                <a:sym typeface="Montserrat SemiBold"/>
              </a:rPr>
              <a:t>Definition:</a:t>
            </a:r>
            <a:endParaRPr sz="1400" b="0" i="0" u="none" strike="noStrike" cap="none" dirty="0">
              <a:solidFill>
                <a:srgbClr val="000000"/>
              </a:solidFill>
              <a:latin typeface="Arial"/>
              <a:ea typeface="Arial"/>
              <a:cs typeface="Arial"/>
              <a:sym typeface="Arial"/>
            </a:endParaRPr>
          </a:p>
        </p:txBody>
      </p:sp>
      <p:sp>
        <p:nvSpPr>
          <p:cNvPr id="216" name="Google Shape;216;p15"/>
          <p:cNvSpPr txBox="1"/>
          <p:nvPr/>
        </p:nvSpPr>
        <p:spPr>
          <a:xfrm>
            <a:off x="5584357" y="132370"/>
            <a:ext cx="1172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1000"/>
              </a:spcBef>
              <a:spcAft>
                <a:spcPts val="0"/>
              </a:spcAft>
              <a:buClr>
                <a:srgbClr val="000000"/>
              </a:buClr>
              <a:buSzPts val="1400"/>
              <a:buFont typeface="Arial"/>
              <a:buNone/>
            </a:pPr>
            <a:r>
              <a:rPr lang="en" sz="1400" b="0" i="0" u="none" strike="noStrike" cap="none" dirty="0">
                <a:solidFill>
                  <a:srgbClr val="041133"/>
                </a:solidFill>
                <a:latin typeface="Montserrat SemiBold"/>
                <a:ea typeface="Montserrat SemiBold"/>
                <a:cs typeface="Montserrat SemiBold"/>
                <a:sym typeface="Montserrat SemiBold"/>
              </a:rPr>
              <a:t>Example: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6"/>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ct val="111111"/>
              <a:buNone/>
            </a:pPr>
            <a:r>
              <a:rPr lang="en">
                <a:latin typeface="Montserrat Medium"/>
                <a:ea typeface="Montserrat Medium"/>
                <a:cs typeface="Montserrat Medium"/>
                <a:sym typeface="Montserrat Medium"/>
              </a:rPr>
              <a:t>Medical Benefits Overview</a:t>
            </a:r>
            <a:endParaRPr>
              <a:latin typeface="Montserrat Medium"/>
              <a:ea typeface="Montserrat Medium"/>
              <a:cs typeface="Montserrat Medium"/>
              <a:sym typeface="Montserrat Medium"/>
            </a:endParaRPr>
          </a:p>
          <a:p>
            <a:pPr marL="0" lvl="0" indent="0" algn="l" rtl="0">
              <a:lnSpc>
                <a:spcPct val="100000"/>
              </a:lnSpc>
              <a:spcBef>
                <a:spcPts val="0"/>
              </a:spcBef>
              <a:spcAft>
                <a:spcPts val="0"/>
              </a:spcAft>
              <a:buSzPct val="111111"/>
              <a:buNone/>
            </a:pPr>
            <a:endParaRPr/>
          </a:p>
        </p:txBody>
      </p:sp>
      <p:sp>
        <p:nvSpPr>
          <p:cNvPr id="222" name="Google Shape;222;p16"/>
          <p:cNvSpPr txBox="1"/>
          <p:nvPr/>
        </p:nvSpPr>
        <p:spPr>
          <a:xfrm>
            <a:off x="3369900" y="2018750"/>
            <a:ext cx="4966200" cy="283920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500"/>
              <a:buFont typeface="Arial"/>
              <a:buNone/>
            </a:pPr>
            <a:r>
              <a:rPr lang="en" sz="1500" b="0" i="0" u="none" strike="noStrike" cap="none" dirty="0">
                <a:solidFill>
                  <a:srgbClr val="676B64"/>
                </a:solidFill>
                <a:latin typeface="Avenir"/>
                <a:ea typeface="Avenir"/>
                <a:cs typeface="Avenir"/>
                <a:sym typeface="Avenir"/>
              </a:rPr>
              <a:t>Medical benefits are provided through </a:t>
            </a:r>
            <a:r>
              <a:rPr lang="en" sz="1500" b="0" i="0" u="none" strike="noStrike" cap="none" dirty="0" err="1">
                <a:solidFill>
                  <a:srgbClr val="F3716C"/>
                </a:solidFill>
                <a:latin typeface="Avenir"/>
                <a:ea typeface="Avenir"/>
                <a:cs typeface="Avenir"/>
                <a:sym typeface="Avenir"/>
              </a:rPr>
              <a:t>Premera</a:t>
            </a:r>
            <a:r>
              <a:rPr lang="en" sz="1500" b="0" i="0" u="none" strike="noStrike" cap="none" dirty="0">
                <a:solidFill>
                  <a:srgbClr val="F3716C"/>
                </a:solidFill>
                <a:latin typeface="Avenir"/>
                <a:ea typeface="Avenir"/>
                <a:cs typeface="Avenir"/>
                <a:sym typeface="Avenir"/>
              </a:rPr>
              <a:t> Blue Cross Blue Shield of Alaska. </a:t>
            </a:r>
            <a:endParaRPr sz="1500" b="0" i="0"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dirty="0">
              <a:solidFill>
                <a:srgbClr val="676B64"/>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500"/>
              <a:buFont typeface="Arial"/>
              <a:buNone/>
            </a:pPr>
            <a:r>
              <a:rPr lang="en" sz="1500" b="0" i="0" u="none" strike="noStrike" cap="none" dirty="0">
                <a:solidFill>
                  <a:srgbClr val="676B64"/>
                </a:solidFill>
                <a:latin typeface="Avenir"/>
                <a:ea typeface="Avenir"/>
                <a:cs typeface="Avenir"/>
                <a:sym typeface="Avenir"/>
              </a:rPr>
              <a:t>Choose the plan that works best for your lifestyle - </a:t>
            </a:r>
            <a:r>
              <a:rPr lang="en" sz="1500" b="0" i="1" u="none" strike="noStrike" cap="none" dirty="0">
                <a:solidFill>
                  <a:srgbClr val="F3716C"/>
                </a:solidFill>
                <a:latin typeface="Avenir"/>
                <a:ea typeface="Avenir"/>
                <a:cs typeface="Avenir"/>
                <a:sym typeface="Avenir"/>
              </a:rPr>
              <a:t>ask </a:t>
            </a:r>
            <a:r>
              <a:rPr lang="en" sz="1500" b="0" i="1" u="none" strike="noStrike" cap="none" dirty="0" err="1">
                <a:solidFill>
                  <a:srgbClr val="F3716C"/>
                </a:solidFill>
                <a:latin typeface="Avenir"/>
                <a:ea typeface="Avenir"/>
                <a:cs typeface="Avenir"/>
                <a:sym typeface="Avenir"/>
              </a:rPr>
              <a:t>TouchCare</a:t>
            </a:r>
            <a:r>
              <a:rPr lang="en" sz="1500" b="0" i="1" u="none" strike="noStrike" cap="none" dirty="0">
                <a:solidFill>
                  <a:srgbClr val="F3716C"/>
                </a:solidFill>
                <a:latin typeface="Avenir"/>
                <a:ea typeface="Avenir"/>
                <a:cs typeface="Avenir"/>
                <a:sym typeface="Avenir"/>
              </a:rPr>
              <a:t> for help!</a:t>
            </a:r>
            <a:endParaRPr sz="1500" b="0" i="1"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dirty="0">
              <a:solidFill>
                <a:srgbClr val="676B64"/>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500"/>
              <a:buFont typeface="Arial"/>
              <a:buNone/>
            </a:pPr>
            <a:r>
              <a:rPr lang="en" sz="1500" b="0" i="0" u="none" strike="noStrike" cap="none" dirty="0">
                <a:solidFill>
                  <a:srgbClr val="676B64"/>
                </a:solidFill>
                <a:latin typeface="Avenir"/>
                <a:ea typeface="Avenir"/>
                <a:cs typeface="Avenir"/>
                <a:sym typeface="Avenir"/>
              </a:rPr>
              <a:t>Consider the physician networks, premiums</a:t>
            </a:r>
            <a:endParaRPr sz="1500" b="0" i="0" u="none" strike="noStrike" cap="none" dirty="0">
              <a:solidFill>
                <a:srgbClr val="676B64"/>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500"/>
              <a:buFont typeface="Arial"/>
              <a:buNone/>
            </a:pPr>
            <a:r>
              <a:rPr lang="en" sz="1500" b="0" i="0" u="none" strike="noStrike" cap="none" dirty="0">
                <a:solidFill>
                  <a:srgbClr val="676B64"/>
                </a:solidFill>
                <a:latin typeface="Avenir"/>
                <a:ea typeface="Avenir"/>
                <a:cs typeface="Avenir"/>
                <a:sym typeface="Avenir"/>
              </a:rPr>
              <a:t>and out-of-pocket costs for each plan. Keep in mind your choice is effective for the entire Plan Year, unless you have a qualifying life event.</a:t>
            </a:r>
            <a:endParaRPr sz="1500" b="0" i="0" u="none" strike="noStrike" cap="none" dirty="0">
              <a:solidFill>
                <a:srgbClr val="676B64"/>
              </a:solidFill>
              <a:latin typeface="Avenir"/>
              <a:ea typeface="Avenir"/>
              <a:cs typeface="Avenir"/>
              <a:sym typeface="Avenir"/>
            </a:endParaRPr>
          </a:p>
        </p:txBody>
      </p:sp>
      <p:pic>
        <p:nvPicPr>
          <p:cNvPr id="223" name="Google Shape;223;p16"/>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224" name="Google Shape;224;p16"/>
          <p:cNvPicPr preferRelativeResize="0"/>
          <p:nvPr/>
        </p:nvPicPr>
        <p:blipFill rotWithShape="1">
          <a:blip r:embed="rId4">
            <a:alphaModFix/>
          </a:blip>
          <a:srcRect/>
          <a:stretch/>
        </p:blipFill>
        <p:spPr>
          <a:xfrm>
            <a:off x="164900" y="2118700"/>
            <a:ext cx="2605400" cy="2605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a:latin typeface="Montserrat Medium"/>
                <a:ea typeface="Montserrat Medium"/>
                <a:cs typeface="Montserrat Medium"/>
                <a:sym typeface="Montserrat Medium"/>
              </a:rPr>
              <a:t>Medical Plan Comparison Details</a:t>
            </a:r>
            <a:endParaRPr>
              <a:latin typeface="Montserrat Medium"/>
              <a:ea typeface="Montserrat Medium"/>
              <a:cs typeface="Montserrat Medium"/>
              <a:sym typeface="Montserrat Medium"/>
            </a:endParaRPr>
          </a:p>
        </p:txBody>
      </p:sp>
      <p:pic>
        <p:nvPicPr>
          <p:cNvPr id="231" name="Google Shape;231;p17"/>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3" name="Picture 2" descr="A table with different options&#10;&#10;Description automatically generated with medium confidence">
            <a:extLst>
              <a:ext uri="{FF2B5EF4-FFF2-40B4-BE49-F238E27FC236}">
                <a16:creationId xmlns:a16="http://schemas.microsoft.com/office/drawing/2014/main" id="{27BCD85A-AF98-2A09-424F-6217DFAAB863}"/>
              </a:ext>
            </a:extLst>
          </p:cNvPr>
          <p:cNvPicPr>
            <a:picLocks noChangeAspect="1"/>
          </p:cNvPicPr>
          <p:nvPr/>
        </p:nvPicPr>
        <p:blipFill>
          <a:blip r:embed="rId4"/>
          <a:stretch>
            <a:fillRect/>
          </a:stretch>
        </p:blipFill>
        <p:spPr>
          <a:xfrm>
            <a:off x="1491175" y="814437"/>
            <a:ext cx="6835209" cy="378925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460950" y="453100"/>
            <a:ext cx="8222100" cy="767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200"/>
              <a:buNone/>
            </a:pPr>
            <a:r>
              <a:rPr lang="en" dirty="0"/>
              <a:t>C</a:t>
            </a:r>
            <a:r>
              <a:rPr lang="en" dirty="0">
                <a:latin typeface="Montserrat Medium"/>
                <a:ea typeface="Montserrat Medium"/>
                <a:cs typeface="Montserrat Medium"/>
                <a:sym typeface="Montserrat Medium"/>
              </a:rPr>
              <a:t>allouts: Premium and Basic Plans</a:t>
            </a:r>
            <a:endParaRPr dirty="0">
              <a:latin typeface="Montserrat Medium"/>
              <a:ea typeface="Montserrat Medium"/>
              <a:cs typeface="Montserrat Medium"/>
              <a:sym typeface="Montserrat Medium"/>
            </a:endParaRPr>
          </a:p>
        </p:txBody>
      </p:sp>
      <p:sp>
        <p:nvSpPr>
          <p:cNvPr id="237" name="Google Shape;237;p18"/>
          <p:cNvSpPr txBox="1"/>
          <p:nvPr/>
        </p:nvSpPr>
        <p:spPr>
          <a:xfrm>
            <a:off x="2484300" y="1791650"/>
            <a:ext cx="6362100" cy="3060423"/>
          </a:xfrm>
          <a:prstGeom prst="rect">
            <a:avLst/>
          </a:prstGeom>
          <a:noFill/>
          <a:ln>
            <a:noFill/>
          </a:ln>
        </p:spPr>
        <p:txBody>
          <a:bodyPr spcFirstLastPara="1" wrap="square" lIns="91425" tIns="91425" rIns="91425" bIns="91425" anchor="t" anchorCtr="0">
            <a:spAutoFit/>
          </a:bodyPr>
          <a:lstStyle/>
          <a:p>
            <a:pPr marL="742950" marR="0" lvl="0" indent="-285750" algn="l" rtl="0">
              <a:lnSpc>
                <a:spcPct val="115000"/>
              </a:lnSpc>
              <a:spcBef>
                <a:spcPts val="0"/>
              </a:spcBef>
              <a:spcAft>
                <a:spcPts val="0"/>
              </a:spcAft>
              <a:buClr>
                <a:srgbClr val="000000"/>
              </a:buClr>
              <a:buSzPts val="1250"/>
              <a:buFont typeface="Wingdings" pitchFamily="2" charset="2"/>
              <a:buChar char="v"/>
            </a:pPr>
            <a:r>
              <a:rPr lang="en-US" sz="1250" dirty="0">
                <a:latin typeface="Avenir"/>
                <a:ea typeface="Avenir"/>
                <a:cs typeface="Avenir"/>
                <a:sym typeface="Avenir"/>
              </a:rPr>
              <a:t>For the Premium and Basic plans, the individual deductible amount must be met by each member enrolled under your medical coverage.  </a:t>
            </a:r>
          </a:p>
          <a:p>
            <a:pPr marL="742950" marR="0" lvl="0" indent="-285750" algn="l" rtl="0">
              <a:lnSpc>
                <a:spcPct val="115000"/>
              </a:lnSpc>
              <a:spcBef>
                <a:spcPts val="0"/>
              </a:spcBef>
              <a:spcAft>
                <a:spcPts val="0"/>
              </a:spcAft>
              <a:buClr>
                <a:srgbClr val="000000"/>
              </a:buClr>
              <a:buSzPts val="1250"/>
              <a:buFont typeface="Wingdings" pitchFamily="2" charset="2"/>
              <a:buChar char="v"/>
            </a:pPr>
            <a:endParaRPr lang="en-US" sz="1250" i="0" u="none" strike="noStrike" cap="none" dirty="0">
              <a:solidFill>
                <a:srgbClr val="000000"/>
              </a:solidFill>
              <a:latin typeface="Avenir"/>
              <a:ea typeface="Avenir"/>
              <a:cs typeface="Avenir"/>
              <a:sym typeface="Avenir"/>
            </a:endParaRPr>
          </a:p>
          <a:p>
            <a:pPr marL="742950" marR="0" lvl="0" indent="-285750" algn="l" rtl="0">
              <a:lnSpc>
                <a:spcPct val="115000"/>
              </a:lnSpc>
              <a:spcBef>
                <a:spcPts val="0"/>
              </a:spcBef>
              <a:spcAft>
                <a:spcPts val="0"/>
              </a:spcAft>
              <a:buClr>
                <a:srgbClr val="000000"/>
              </a:buClr>
              <a:buSzPts val="1250"/>
              <a:buFont typeface="Wingdings" pitchFamily="2" charset="2"/>
              <a:buChar char="v"/>
            </a:pPr>
            <a:r>
              <a:rPr lang="en-US" sz="1250" dirty="0">
                <a:latin typeface="Avenir"/>
                <a:ea typeface="Avenir"/>
                <a:cs typeface="Avenir"/>
                <a:sym typeface="Avenir"/>
              </a:rPr>
              <a:t>If you have several covered dependents, all charges used to apply toward a “per individual” deductible amount will also be applied toward the “per family” deductible amount.</a:t>
            </a:r>
          </a:p>
          <a:p>
            <a:pPr marL="742950" marR="0" lvl="0" indent="-285750" algn="l" rtl="0">
              <a:lnSpc>
                <a:spcPct val="115000"/>
              </a:lnSpc>
              <a:spcBef>
                <a:spcPts val="0"/>
              </a:spcBef>
              <a:spcAft>
                <a:spcPts val="0"/>
              </a:spcAft>
              <a:buClr>
                <a:srgbClr val="000000"/>
              </a:buClr>
              <a:buSzPts val="1250"/>
              <a:buFont typeface="Wingdings" pitchFamily="2" charset="2"/>
              <a:buChar char="v"/>
            </a:pPr>
            <a:endParaRPr lang="en-US" sz="1250" i="0" u="none" strike="noStrike" cap="none" dirty="0">
              <a:solidFill>
                <a:srgbClr val="000000"/>
              </a:solidFill>
              <a:latin typeface="Avenir"/>
              <a:ea typeface="Avenir"/>
              <a:cs typeface="Avenir"/>
              <a:sym typeface="Avenir"/>
            </a:endParaRPr>
          </a:p>
          <a:p>
            <a:pPr marL="742950" marR="0" lvl="0" indent="-285750" algn="l" rtl="0">
              <a:lnSpc>
                <a:spcPct val="115000"/>
              </a:lnSpc>
              <a:spcBef>
                <a:spcPts val="0"/>
              </a:spcBef>
              <a:spcAft>
                <a:spcPts val="0"/>
              </a:spcAft>
              <a:buClr>
                <a:srgbClr val="000000"/>
              </a:buClr>
              <a:buSzPts val="1250"/>
              <a:buFont typeface="Wingdings" pitchFamily="2" charset="2"/>
              <a:buChar char="v"/>
            </a:pPr>
            <a:r>
              <a:rPr lang="en-US" sz="1250" dirty="0">
                <a:latin typeface="Avenir"/>
                <a:ea typeface="Avenir"/>
                <a:cs typeface="Avenir"/>
                <a:sym typeface="Avenir"/>
              </a:rPr>
              <a:t>When the family deductible amount is reached, no further individual deductibles will have to be met for the remainder of the plan year.</a:t>
            </a:r>
          </a:p>
          <a:p>
            <a:pPr marL="742950" marR="0" lvl="0" indent="-285750" algn="l" rtl="0">
              <a:lnSpc>
                <a:spcPct val="115000"/>
              </a:lnSpc>
              <a:spcBef>
                <a:spcPts val="0"/>
              </a:spcBef>
              <a:spcAft>
                <a:spcPts val="0"/>
              </a:spcAft>
              <a:buClr>
                <a:srgbClr val="000000"/>
              </a:buClr>
              <a:buSzPts val="1250"/>
              <a:buFont typeface="Wingdings" pitchFamily="2" charset="2"/>
              <a:buChar char="v"/>
            </a:pPr>
            <a:endParaRPr lang="en-US" sz="1250" i="0" u="none" strike="noStrike" cap="none" dirty="0">
              <a:solidFill>
                <a:srgbClr val="000000"/>
              </a:solidFill>
              <a:latin typeface="Avenir"/>
              <a:ea typeface="Avenir"/>
              <a:cs typeface="Avenir"/>
              <a:sym typeface="Avenir"/>
            </a:endParaRPr>
          </a:p>
          <a:p>
            <a:pPr marL="742950" marR="0" lvl="0" indent="-285750" algn="l" rtl="0">
              <a:lnSpc>
                <a:spcPct val="115000"/>
              </a:lnSpc>
              <a:spcBef>
                <a:spcPts val="0"/>
              </a:spcBef>
              <a:spcAft>
                <a:spcPts val="0"/>
              </a:spcAft>
              <a:buClr>
                <a:srgbClr val="000000"/>
              </a:buClr>
              <a:buSzPts val="1250"/>
              <a:buFont typeface="Wingdings" pitchFamily="2" charset="2"/>
              <a:buChar char="v"/>
            </a:pPr>
            <a:r>
              <a:rPr lang="en-US" sz="1250" dirty="0">
                <a:latin typeface="Avenir"/>
                <a:ea typeface="Avenir"/>
                <a:cs typeface="Avenir"/>
                <a:sym typeface="Avenir"/>
              </a:rPr>
              <a:t>No member may contribute more than the individual deductible amount to the “per family” deductible amount.  The same typically applies for the out-of-pocket max.</a:t>
            </a:r>
            <a:endParaRPr sz="1250" i="0" u="none" strike="noStrike" cap="none" dirty="0">
              <a:solidFill>
                <a:srgbClr val="000000"/>
              </a:solidFill>
              <a:latin typeface="Avenir"/>
              <a:ea typeface="Avenir"/>
              <a:cs typeface="Avenir"/>
              <a:sym typeface="Avenir"/>
            </a:endParaRPr>
          </a:p>
        </p:txBody>
      </p:sp>
      <p:pic>
        <p:nvPicPr>
          <p:cNvPr id="238" name="Google Shape;238;p18"/>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239" name="Google Shape;239;p18"/>
          <p:cNvPicPr preferRelativeResize="0"/>
          <p:nvPr/>
        </p:nvPicPr>
        <p:blipFill rotWithShape="1">
          <a:blip r:embed="rId4">
            <a:alphaModFix/>
          </a:blip>
          <a:srcRect/>
          <a:stretch/>
        </p:blipFill>
        <p:spPr>
          <a:xfrm>
            <a:off x="245500" y="2082225"/>
            <a:ext cx="1970400" cy="1970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9"/>
          <p:cNvSpPr txBox="1"/>
          <p:nvPr/>
        </p:nvSpPr>
        <p:spPr>
          <a:xfrm>
            <a:off x="241750" y="456600"/>
            <a:ext cx="61374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dirty="0">
                <a:solidFill>
                  <a:schemeClr val="lt1"/>
                </a:solidFill>
                <a:latin typeface="Montserrat Medium"/>
                <a:ea typeface="Montserrat Medium"/>
                <a:cs typeface="Montserrat Medium"/>
                <a:sym typeface="Montserrat Medium"/>
              </a:rPr>
              <a:t>Callouts </a:t>
            </a:r>
            <a:r>
              <a:rPr lang="en" sz="3200" dirty="0">
                <a:solidFill>
                  <a:schemeClr val="lt1"/>
                </a:solidFill>
                <a:latin typeface="Montserrat Medium"/>
                <a:ea typeface="Montserrat Medium"/>
                <a:cs typeface="Montserrat Medium"/>
                <a:sym typeface="Montserrat Medium"/>
              </a:rPr>
              <a:t>HDHP w H</a:t>
            </a:r>
            <a:r>
              <a:rPr lang="en-US" sz="3200" dirty="0">
                <a:solidFill>
                  <a:schemeClr val="lt1"/>
                </a:solidFill>
                <a:latin typeface="Montserrat Medium"/>
                <a:ea typeface="Montserrat Medium"/>
                <a:cs typeface="Montserrat Medium"/>
                <a:sym typeface="Montserrat Medium"/>
              </a:rPr>
              <a:t>SA Plan</a:t>
            </a:r>
            <a:endParaRPr sz="3200" b="0" i="0" u="none" strike="noStrike" cap="none" dirty="0">
              <a:solidFill>
                <a:schemeClr val="lt1"/>
              </a:solidFill>
              <a:latin typeface="Montserrat Medium"/>
              <a:ea typeface="Montserrat Medium"/>
              <a:cs typeface="Montserrat Medium"/>
              <a:sym typeface="Montserrat Medium"/>
            </a:endParaRPr>
          </a:p>
        </p:txBody>
      </p:sp>
      <p:sp>
        <p:nvSpPr>
          <p:cNvPr id="245" name="Google Shape;245;p19"/>
          <p:cNvSpPr txBox="1"/>
          <p:nvPr/>
        </p:nvSpPr>
        <p:spPr>
          <a:xfrm>
            <a:off x="2471025" y="1921050"/>
            <a:ext cx="6312000" cy="266223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Wingdings" pitchFamily="2" charset="2"/>
              <a:buChar char="v"/>
            </a:pPr>
            <a:r>
              <a:rPr lang="en" sz="1400" b="0" i="0" u="none" strike="noStrike" cap="none" dirty="0">
                <a:solidFill>
                  <a:srgbClr val="000000"/>
                </a:solidFill>
                <a:latin typeface="Avenir"/>
                <a:ea typeface="Avenir"/>
                <a:cs typeface="Avenir"/>
                <a:sym typeface="Avenir"/>
              </a:rPr>
              <a:t>For the </a:t>
            </a:r>
            <a:r>
              <a:rPr lang="en" dirty="0">
                <a:latin typeface="Avenir"/>
                <a:ea typeface="Avenir"/>
                <a:cs typeface="Avenir"/>
                <a:sym typeface="Avenir"/>
              </a:rPr>
              <a:t>HDHP</a:t>
            </a:r>
            <a:r>
              <a:rPr lang="en" sz="1400" b="0" i="0" u="none" strike="noStrike" cap="none" dirty="0">
                <a:solidFill>
                  <a:srgbClr val="000000"/>
                </a:solidFill>
                <a:latin typeface="Avenir"/>
                <a:ea typeface="Avenir"/>
                <a:cs typeface="Avenir"/>
                <a:sym typeface="Avenir"/>
              </a:rPr>
              <a:t>, each covered individual is not required to meet the individual deductible. </a:t>
            </a:r>
            <a:endParaRPr sz="1400" b="0" i="0" u="none" strike="noStrike" cap="none" dirty="0">
              <a:solidFill>
                <a:srgbClr val="000000"/>
              </a:solidFill>
              <a:latin typeface="Avenir"/>
              <a:ea typeface="Avenir"/>
              <a:cs typeface="Avenir"/>
              <a:sym typeface="Avenir"/>
            </a:endParaRPr>
          </a:p>
          <a:p>
            <a:pPr marL="742950" marR="0" lvl="0" indent="-285750" algn="l" rtl="0">
              <a:lnSpc>
                <a:spcPct val="115000"/>
              </a:lnSpc>
              <a:spcBef>
                <a:spcPts val="0"/>
              </a:spcBef>
              <a:spcAft>
                <a:spcPts val="0"/>
              </a:spcAft>
              <a:buClr>
                <a:srgbClr val="000000"/>
              </a:buClr>
              <a:buSzPts val="1400"/>
              <a:buFont typeface="Wingdings" pitchFamily="2" charset="2"/>
              <a:buChar char="v"/>
            </a:pPr>
            <a:endParaRPr sz="1400" b="0" i="0" u="none" strike="noStrike" cap="none" dirty="0">
              <a:solidFill>
                <a:srgbClr val="000000"/>
              </a:solidFill>
              <a:latin typeface="Avenir"/>
              <a:ea typeface="Avenir"/>
              <a:cs typeface="Avenir"/>
              <a:sym typeface="Avenir"/>
            </a:endParaRPr>
          </a:p>
          <a:p>
            <a:pPr marL="457200" marR="0" lvl="0" indent="-317500" algn="l" rtl="0">
              <a:lnSpc>
                <a:spcPct val="115000"/>
              </a:lnSpc>
              <a:spcBef>
                <a:spcPts val="0"/>
              </a:spcBef>
              <a:spcAft>
                <a:spcPts val="0"/>
              </a:spcAft>
              <a:buClr>
                <a:srgbClr val="000000"/>
              </a:buClr>
              <a:buSzPts val="1400"/>
              <a:buFont typeface="Wingdings" pitchFamily="2" charset="2"/>
              <a:buChar char="v"/>
            </a:pPr>
            <a:r>
              <a:rPr lang="en" sz="1400" b="0" i="0" u="none" strike="noStrike" cap="none" dirty="0">
                <a:solidFill>
                  <a:srgbClr val="000000"/>
                </a:solidFill>
                <a:latin typeface="Avenir"/>
                <a:ea typeface="Avenir"/>
                <a:cs typeface="Avenir"/>
                <a:sym typeface="Avenir"/>
              </a:rPr>
              <a:t>The </a:t>
            </a:r>
            <a:r>
              <a:rPr lang="en" dirty="0">
                <a:latin typeface="Avenir"/>
                <a:ea typeface="Avenir"/>
                <a:cs typeface="Avenir"/>
                <a:sym typeface="Avenir"/>
              </a:rPr>
              <a:t>HDHP</a:t>
            </a:r>
            <a:r>
              <a:rPr lang="en" sz="1400" b="0" i="0" u="none" strike="noStrike" cap="none" dirty="0">
                <a:solidFill>
                  <a:srgbClr val="000000"/>
                </a:solidFill>
                <a:latin typeface="Avenir"/>
                <a:ea typeface="Avenir"/>
                <a:cs typeface="Avenir"/>
                <a:sym typeface="Avenir"/>
              </a:rPr>
              <a:t> has an aggregate deductible meaning the family deductible amount will include all combined eligible expenses that you and your covered dependents incur. </a:t>
            </a:r>
            <a:endParaRPr sz="1400" b="0" i="0" u="none" strike="noStrike" cap="none" dirty="0">
              <a:solidFill>
                <a:srgbClr val="000000"/>
              </a:solidFill>
              <a:latin typeface="Avenir"/>
              <a:ea typeface="Avenir"/>
              <a:cs typeface="Avenir"/>
              <a:sym typeface="Avenir"/>
            </a:endParaRPr>
          </a:p>
          <a:p>
            <a:pPr marL="742950" marR="0" lvl="0" indent="-285750" algn="l" rtl="0">
              <a:lnSpc>
                <a:spcPct val="115000"/>
              </a:lnSpc>
              <a:spcBef>
                <a:spcPts val="0"/>
              </a:spcBef>
              <a:spcAft>
                <a:spcPts val="0"/>
              </a:spcAft>
              <a:buClr>
                <a:srgbClr val="000000"/>
              </a:buClr>
              <a:buSzPts val="1400"/>
              <a:buFont typeface="Wingdings" pitchFamily="2" charset="2"/>
              <a:buChar char="v"/>
            </a:pPr>
            <a:endParaRPr sz="1400" b="0" i="0" u="none" strike="noStrike" cap="none" dirty="0">
              <a:solidFill>
                <a:srgbClr val="000000"/>
              </a:solidFill>
              <a:latin typeface="Avenir"/>
              <a:ea typeface="Avenir"/>
              <a:cs typeface="Avenir"/>
              <a:sym typeface="Avenir"/>
            </a:endParaRPr>
          </a:p>
          <a:p>
            <a:pPr marL="882650" marR="0" lvl="1" indent="-285750" algn="l" rtl="0">
              <a:lnSpc>
                <a:spcPct val="115000"/>
              </a:lnSpc>
              <a:spcBef>
                <a:spcPts val="0"/>
              </a:spcBef>
              <a:spcAft>
                <a:spcPts val="0"/>
              </a:spcAft>
              <a:buClr>
                <a:srgbClr val="000000"/>
              </a:buClr>
              <a:buSzPts val="1400"/>
              <a:buFont typeface="Wingdings" pitchFamily="2" charset="2"/>
              <a:buChar char="Ø"/>
            </a:pPr>
            <a:r>
              <a:rPr lang="en" sz="1400" b="0" i="0" u="none" strike="noStrike" cap="none" dirty="0">
                <a:solidFill>
                  <a:srgbClr val="F3716C"/>
                </a:solidFill>
                <a:latin typeface="Avenir"/>
                <a:ea typeface="Avenir"/>
                <a:cs typeface="Avenir"/>
                <a:sym typeface="Avenir"/>
              </a:rPr>
              <a:t>The</a:t>
            </a:r>
            <a:r>
              <a:rPr lang="en" sz="1400" b="0" i="0" u="none" strike="noStrike" cap="none" dirty="0">
                <a:solidFill>
                  <a:srgbClr val="000000"/>
                </a:solidFill>
                <a:latin typeface="Avenir"/>
                <a:ea typeface="Avenir"/>
                <a:cs typeface="Avenir"/>
                <a:sym typeface="Avenir"/>
              </a:rPr>
              <a:t> </a:t>
            </a:r>
            <a:r>
              <a:rPr lang="en" sz="1400" b="0" i="0" u="none" strike="noStrike" cap="none" dirty="0">
                <a:solidFill>
                  <a:srgbClr val="F3716C"/>
                </a:solidFill>
                <a:latin typeface="Avenir"/>
                <a:ea typeface="Avenir"/>
                <a:cs typeface="Avenir"/>
                <a:sym typeface="Avenir"/>
              </a:rPr>
              <a:t>family deductible amount may be satisfied by one member or a combination of two or more members covered under your medical plan.</a:t>
            </a:r>
            <a:r>
              <a:rPr lang="en" sz="1400" b="0" i="0" u="none" strike="noStrike" cap="none" dirty="0">
                <a:solidFill>
                  <a:srgbClr val="000000"/>
                </a:solidFill>
                <a:latin typeface="Avenir"/>
                <a:ea typeface="Avenir"/>
                <a:cs typeface="Avenir"/>
                <a:sym typeface="Avenir"/>
              </a:rPr>
              <a:t> The same typically applies for the out-of-pocket maximum.</a:t>
            </a:r>
            <a:endParaRPr sz="1400" b="0" i="0" u="none" strike="noStrike" cap="none" dirty="0">
              <a:solidFill>
                <a:srgbClr val="000000"/>
              </a:solidFill>
              <a:latin typeface="Avenir"/>
              <a:ea typeface="Avenir"/>
              <a:cs typeface="Avenir"/>
              <a:sym typeface="Avenir"/>
            </a:endParaRPr>
          </a:p>
        </p:txBody>
      </p:sp>
      <p:pic>
        <p:nvPicPr>
          <p:cNvPr id="246" name="Google Shape;246;p19"/>
          <p:cNvPicPr preferRelativeResize="0"/>
          <p:nvPr/>
        </p:nvPicPr>
        <p:blipFill rotWithShape="1">
          <a:blip r:embed="rId3">
            <a:alphaModFix/>
          </a:blip>
          <a:srcRect/>
          <a:stretch/>
        </p:blipFill>
        <p:spPr>
          <a:xfrm>
            <a:off x="241750" y="2243375"/>
            <a:ext cx="1970400" cy="1970400"/>
          </a:xfrm>
          <a:prstGeom prst="rect">
            <a:avLst/>
          </a:prstGeom>
          <a:noFill/>
          <a:ln>
            <a:noFill/>
          </a:ln>
        </p:spPr>
      </p:pic>
      <p:pic>
        <p:nvPicPr>
          <p:cNvPr id="247" name="Google Shape;247;p19"/>
          <p:cNvPicPr preferRelativeResize="0"/>
          <p:nvPr/>
        </p:nvPicPr>
        <p:blipFill rotWithShape="1">
          <a:blip r:embed="rId4">
            <a:alphaModFix/>
          </a:blip>
          <a:srcRect/>
          <a:stretch/>
        </p:blipFill>
        <p:spPr>
          <a:xfrm>
            <a:off x="7852325" y="4824058"/>
            <a:ext cx="994075" cy="1772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0"/>
          <p:cNvSpPr txBox="1">
            <a:spLocks noGrp="1"/>
          </p:cNvSpPr>
          <p:nvPr>
            <p:ph type="title"/>
          </p:nvPr>
        </p:nvSpPr>
        <p:spPr>
          <a:xfrm>
            <a:off x="47300" y="1517425"/>
            <a:ext cx="2998800" cy="9534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11111"/>
              <a:buNone/>
            </a:pPr>
            <a:r>
              <a:rPr lang="en">
                <a:latin typeface="Montserrat Medium"/>
                <a:ea typeface="Montserrat Medium"/>
                <a:cs typeface="Montserrat Medium"/>
                <a:sym typeface="Montserrat Medium"/>
              </a:rPr>
              <a:t>What is a Self-Funded Plan?</a:t>
            </a:r>
            <a:endParaRPr>
              <a:latin typeface="Montserrat Medium"/>
              <a:ea typeface="Montserrat Medium"/>
              <a:cs typeface="Montserrat Medium"/>
              <a:sym typeface="Montserrat Medium"/>
            </a:endParaRPr>
          </a:p>
          <a:p>
            <a:pPr marL="0" lvl="0" indent="0" algn="l" rtl="0">
              <a:lnSpc>
                <a:spcPct val="100000"/>
              </a:lnSpc>
              <a:spcBef>
                <a:spcPts val="0"/>
              </a:spcBef>
              <a:spcAft>
                <a:spcPts val="0"/>
              </a:spcAft>
              <a:buSzPct val="80808"/>
              <a:buNone/>
            </a:pPr>
            <a:endParaRPr sz="3300">
              <a:latin typeface="Montserrat"/>
              <a:ea typeface="Montserrat"/>
              <a:cs typeface="Montserrat"/>
              <a:sym typeface="Montserrat"/>
            </a:endParaRPr>
          </a:p>
        </p:txBody>
      </p:sp>
      <p:pic>
        <p:nvPicPr>
          <p:cNvPr id="253" name="Google Shape;253;p20"/>
          <p:cNvPicPr preferRelativeResize="0"/>
          <p:nvPr/>
        </p:nvPicPr>
        <p:blipFill rotWithShape="1">
          <a:blip r:embed="rId3">
            <a:alphaModFix/>
          </a:blip>
          <a:srcRect t="-24875" r="-24875"/>
          <a:stretch/>
        </p:blipFill>
        <p:spPr>
          <a:xfrm>
            <a:off x="277400" y="4700176"/>
            <a:ext cx="1443950" cy="257500"/>
          </a:xfrm>
          <a:prstGeom prst="rect">
            <a:avLst/>
          </a:prstGeom>
          <a:noFill/>
          <a:ln>
            <a:noFill/>
          </a:ln>
        </p:spPr>
      </p:pic>
      <p:sp>
        <p:nvSpPr>
          <p:cNvPr id="254" name="Google Shape;254;p20"/>
          <p:cNvSpPr txBox="1"/>
          <p:nvPr/>
        </p:nvSpPr>
        <p:spPr>
          <a:xfrm>
            <a:off x="3557420" y="428393"/>
            <a:ext cx="5151300" cy="47151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b="0" i="0" u="none" strike="noStrike" cap="none" dirty="0">
                <a:solidFill>
                  <a:srgbClr val="000000"/>
                </a:solidFill>
                <a:latin typeface="Avenir"/>
                <a:ea typeface="Avenir"/>
                <a:cs typeface="Avenir"/>
                <a:sym typeface="Avenir"/>
              </a:rPr>
              <a:t>Our medical, dental, vision and prescription plans are </a:t>
            </a:r>
          </a:p>
          <a:p>
            <a:pPr marL="0" marR="0" lvl="0" indent="0" algn="l" rtl="0">
              <a:lnSpc>
                <a:spcPct val="115000"/>
              </a:lnSpc>
              <a:spcBef>
                <a:spcPts val="0"/>
              </a:spcBef>
              <a:spcAft>
                <a:spcPts val="0"/>
              </a:spcAft>
              <a:buClr>
                <a:srgbClr val="000000"/>
              </a:buClr>
              <a:buSzPts val="1400"/>
              <a:buFont typeface="Arial"/>
              <a:buNone/>
            </a:pPr>
            <a:r>
              <a:rPr lang="en" b="0" i="0" u="none" strike="noStrike" cap="none" dirty="0">
                <a:solidFill>
                  <a:srgbClr val="000000"/>
                </a:solidFill>
                <a:latin typeface="Avenir"/>
                <a:ea typeface="Avenir"/>
                <a:cs typeface="Avenir"/>
                <a:sym typeface="Avenir"/>
              </a:rPr>
              <a:t>self-funded, which means that the university bears the financial risk of the plan. </a:t>
            </a:r>
            <a:endParaRPr b="0"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b="0"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b="0" i="0" u="none" strike="noStrike" cap="none" dirty="0">
                <a:solidFill>
                  <a:srgbClr val="000000"/>
                </a:solidFill>
                <a:latin typeface="Avenir"/>
                <a:ea typeface="Avenir"/>
                <a:cs typeface="Avenir"/>
                <a:sym typeface="Avenir"/>
              </a:rPr>
              <a:t>Rather than paying insurance premiums to an insurance carrier as with fully insured plans, the university pays fixed costs for using the insurance carrier’s network of physicians and variable costs for the members’ claims. Self-insured plans allow for more control and freedom in plan design.   </a:t>
            </a:r>
          </a:p>
          <a:p>
            <a:pPr marL="0" marR="0" lvl="0" indent="0" algn="l" rtl="0">
              <a:lnSpc>
                <a:spcPct val="115000"/>
              </a:lnSpc>
              <a:spcBef>
                <a:spcPts val="0"/>
              </a:spcBef>
              <a:spcAft>
                <a:spcPts val="0"/>
              </a:spcAft>
              <a:buClr>
                <a:srgbClr val="000000"/>
              </a:buClr>
              <a:buSzPts val="1400"/>
              <a:buFont typeface="Arial"/>
              <a:buNone/>
            </a:pPr>
            <a:endParaRPr lang="en" b="1" dirty="0">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b="1" i="0" u="none" strike="noStrike" cap="none" dirty="0">
                <a:solidFill>
                  <a:srgbClr val="000000"/>
                </a:solidFill>
                <a:latin typeface="Avenir"/>
                <a:ea typeface="Avenir"/>
                <a:cs typeface="Avenir"/>
                <a:sym typeface="Avenir"/>
              </a:rPr>
              <a:t>This is one reason why it is important for you, as members, to be good healthcare consumers and always consider ways to leverage care responsibly.</a:t>
            </a:r>
            <a:endParaRPr b="1"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400"/>
              <a:buFont typeface="Arial"/>
              <a:buNone/>
            </a:pPr>
            <a:endParaRPr sz="1400" b="1" i="0" u="none" strike="noStrike" cap="none" dirty="0">
              <a:solidFill>
                <a:srgbClr val="F3716C"/>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400"/>
              <a:buFont typeface="Arial"/>
              <a:buNone/>
            </a:pPr>
            <a:r>
              <a:rPr lang="en" sz="1600" b="1" i="0" u="none" strike="noStrike" cap="none" dirty="0">
                <a:solidFill>
                  <a:srgbClr val="F3716C"/>
                </a:solidFill>
                <a:latin typeface="Avenir"/>
                <a:ea typeface="Avenir"/>
                <a:cs typeface="Avenir"/>
                <a:sym typeface="Avenir"/>
              </a:rPr>
              <a:t>Together, the university and employees share the cost for healthcare.</a:t>
            </a:r>
            <a:endParaRPr sz="1600" b="1" i="0"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255" name="Google Shape;255;p20"/>
          <p:cNvPicPr preferRelativeResize="0"/>
          <p:nvPr/>
        </p:nvPicPr>
        <p:blipFill rotWithShape="1">
          <a:blip r:embed="rId4">
            <a:alphaModFix/>
          </a:blip>
          <a:srcRect/>
          <a:stretch/>
        </p:blipFill>
        <p:spPr>
          <a:xfrm>
            <a:off x="3285350" y="0"/>
            <a:ext cx="5858650" cy="1673900"/>
          </a:xfrm>
          <a:prstGeom prst="rect">
            <a:avLst/>
          </a:prstGeom>
          <a:noFill/>
          <a:ln>
            <a:noFill/>
          </a:ln>
        </p:spPr>
      </p:pic>
      <p:pic>
        <p:nvPicPr>
          <p:cNvPr id="256" name="Google Shape;256;p20"/>
          <p:cNvPicPr preferRelativeResize="0"/>
          <p:nvPr/>
        </p:nvPicPr>
        <p:blipFill rotWithShape="1">
          <a:blip r:embed="rId5">
            <a:alphaModFix/>
          </a:blip>
          <a:srcRect/>
          <a:stretch/>
        </p:blipFill>
        <p:spPr>
          <a:xfrm>
            <a:off x="1921775" y="3888800"/>
            <a:ext cx="608275" cy="608275"/>
          </a:xfrm>
          <a:prstGeom prst="rect">
            <a:avLst/>
          </a:prstGeom>
          <a:noFill/>
          <a:ln>
            <a:noFill/>
          </a:ln>
        </p:spPr>
      </p:pic>
      <p:pic>
        <p:nvPicPr>
          <p:cNvPr id="257" name="Google Shape;257;p20"/>
          <p:cNvPicPr preferRelativeResize="0"/>
          <p:nvPr/>
        </p:nvPicPr>
        <p:blipFill rotWithShape="1">
          <a:blip r:embed="rId5">
            <a:alphaModFix/>
          </a:blip>
          <a:srcRect/>
          <a:stretch/>
        </p:blipFill>
        <p:spPr>
          <a:xfrm>
            <a:off x="2477600" y="4331375"/>
            <a:ext cx="296175" cy="296175"/>
          </a:xfrm>
          <a:prstGeom prst="rect">
            <a:avLst/>
          </a:prstGeom>
          <a:noFill/>
          <a:ln>
            <a:noFill/>
          </a:ln>
        </p:spPr>
      </p:pic>
      <p:pic>
        <p:nvPicPr>
          <p:cNvPr id="258" name="Google Shape;258;p20"/>
          <p:cNvPicPr preferRelativeResize="0"/>
          <p:nvPr/>
        </p:nvPicPr>
        <p:blipFill rotWithShape="1">
          <a:blip r:embed="rId6">
            <a:alphaModFix/>
          </a:blip>
          <a:srcRect/>
          <a:stretch/>
        </p:blipFill>
        <p:spPr>
          <a:xfrm>
            <a:off x="402525" y="2233775"/>
            <a:ext cx="2288350" cy="1338475"/>
          </a:xfrm>
          <a:prstGeom prst="rect">
            <a:avLst/>
          </a:prstGeom>
          <a:noFill/>
          <a:ln>
            <a:noFill/>
          </a:ln>
        </p:spPr>
      </p:pic>
      <p:pic>
        <p:nvPicPr>
          <p:cNvPr id="259" name="Google Shape;259;p20"/>
          <p:cNvPicPr preferRelativeResize="0"/>
          <p:nvPr/>
        </p:nvPicPr>
        <p:blipFill rotWithShape="1">
          <a:blip r:embed="rId7">
            <a:alphaModFix/>
          </a:blip>
          <a:srcRect/>
          <a:stretch/>
        </p:blipFill>
        <p:spPr>
          <a:xfrm>
            <a:off x="7852325" y="4824058"/>
            <a:ext cx="994075" cy="1772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200"/>
              <a:buNone/>
            </a:pPr>
            <a:r>
              <a:rPr lang="en">
                <a:latin typeface="Montserrat SemiBold"/>
                <a:ea typeface="Montserrat SemiBold"/>
                <a:cs typeface="Montserrat SemiBold"/>
                <a:sym typeface="Montserrat SemiBold"/>
              </a:rPr>
              <a:t>Table of Contents</a:t>
            </a:r>
            <a:endParaRPr>
              <a:latin typeface="Montserrat SemiBold"/>
              <a:ea typeface="Montserrat SemiBold"/>
              <a:cs typeface="Montserrat SemiBold"/>
              <a:sym typeface="Montserrat SemiBold"/>
            </a:endParaRPr>
          </a:p>
        </p:txBody>
      </p:sp>
      <p:sp>
        <p:nvSpPr>
          <p:cNvPr id="82" name="Google Shape;82;p2"/>
          <p:cNvSpPr txBox="1">
            <a:spLocks noGrp="1"/>
          </p:cNvSpPr>
          <p:nvPr>
            <p:ph type="body" idx="1"/>
          </p:nvPr>
        </p:nvSpPr>
        <p:spPr>
          <a:xfrm>
            <a:off x="795624" y="1908126"/>
            <a:ext cx="4367400" cy="3131700"/>
          </a:xfrm>
          <a:prstGeom prst="rect">
            <a:avLst/>
          </a:prstGeom>
          <a:noFill/>
          <a:ln>
            <a:noFill/>
          </a:ln>
        </p:spPr>
        <p:txBody>
          <a:bodyPr spcFirstLastPara="1" wrap="square" lIns="91425" tIns="91425" rIns="91425" bIns="91425" anchor="t" anchorCtr="0">
            <a:normAutofit fontScale="25000" lnSpcReduction="20000"/>
          </a:bodyPr>
          <a:lstStyle/>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Enrollment:  Important Dates</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How can </a:t>
            </a:r>
            <a:r>
              <a:rPr lang="en" sz="5500" dirty="0" err="1">
                <a:solidFill>
                  <a:srgbClr val="F3716C"/>
                </a:solidFill>
                <a:latin typeface="Avenir"/>
                <a:ea typeface="Avenir"/>
                <a:cs typeface="Avenir"/>
                <a:sym typeface="Avenir"/>
              </a:rPr>
              <a:t>TouchCare</a:t>
            </a:r>
            <a:r>
              <a:rPr lang="en" sz="5500" dirty="0">
                <a:solidFill>
                  <a:srgbClr val="F3716C"/>
                </a:solidFill>
                <a:latin typeface="Avenir"/>
                <a:ea typeface="Avenir"/>
                <a:cs typeface="Avenir"/>
                <a:sym typeface="Avenir"/>
              </a:rPr>
              <a:t> Help</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Medical</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Preventive Care</a:t>
            </a:r>
          </a:p>
          <a:p>
            <a:pPr marL="457200" lvl="0" indent="-320977" algn="l" rtl="0">
              <a:lnSpc>
                <a:spcPct val="150000"/>
              </a:lnSpc>
              <a:spcBef>
                <a:spcPts val="0"/>
              </a:spcBef>
              <a:spcAft>
                <a:spcPts val="0"/>
              </a:spcAft>
              <a:buClr>
                <a:srgbClr val="F3716C"/>
              </a:buClr>
              <a:buSzPct val="100000"/>
              <a:buFont typeface="Avenir"/>
              <a:buAutoNum type="arabicPeriod"/>
            </a:pPr>
            <a:r>
              <a:rPr lang="en-US" sz="5500" dirty="0">
                <a:solidFill>
                  <a:srgbClr val="F3716C"/>
                </a:solidFill>
                <a:latin typeface="Avenir"/>
                <a:ea typeface="Avenir"/>
                <a:cs typeface="Avenir"/>
                <a:sym typeface="Avenir"/>
              </a:rPr>
              <a:t>UA Wellness</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Pharmacy</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Dental</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Vision</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Ancillary</a:t>
            </a:r>
            <a:endParaRPr sz="5500" dirty="0">
              <a:solidFill>
                <a:srgbClr val="F3716C"/>
              </a:solidFill>
              <a:latin typeface="Avenir"/>
              <a:ea typeface="Avenir"/>
              <a:cs typeface="Avenir"/>
              <a:sym typeface="Avenir"/>
            </a:endParaRP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Other Important Benefits</a:t>
            </a:r>
          </a:p>
          <a:p>
            <a:pPr marL="457200" lvl="0" indent="-320977" algn="l" rtl="0">
              <a:lnSpc>
                <a:spcPct val="150000"/>
              </a:lnSpc>
              <a:spcBef>
                <a:spcPts val="0"/>
              </a:spcBef>
              <a:spcAft>
                <a:spcPts val="0"/>
              </a:spcAft>
              <a:buClr>
                <a:srgbClr val="F3716C"/>
              </a:buClr>
              <a:buSzPct val="100000"/>
              <a:buFont typeface="Avenir"/>
              <a:buAutoNum type="arabicPeriod"/>
            </a:pPr>
            <a:r>
              <a:rPr lang="en" sz="5500" dirty="0">
                <a:solidFill>
                  <a:srgbClr val="F3716C"/>
                </a:solidFill>
                <a:latin typeface="Avenir"/>
                <a:ea typeface="Avenir"/>
                <a:cs typeface="Avenir"/>
                <a:sym typeface="Avenir"/>
              </a:rPr>
              <a:t>Important Reminders</a:t>
            </a:r>
          </a:p>
          <a:p>
            <a:pPr marL="457200" lvl="0" indent="-320977" algn="l" rtl="0">
              <a:lnSpc>
                <a:spcPct val="150000"/>
              </a:lnSpc>
              <a:spcBef>
                <a:spcPts val="0"/>
              </a:spcBef>
              <a:spcAft>
                <a:spcPts val="0"/>
              </a:spcAft>
              <a:buClr>
                <a:srgbClr val="F3716C"/>
              </a:buClr>
              <a:buSzPct val="100000"/>
              <a:buFont typeface="Avenir"/>
              <a:buAutoNum type="arabicPeriod"/>
            </a:pPr>
            <a:endParaRPr sz="5500" dirty="0">
              <a:solidFill>
                <a:srgbClr val="F3716C"/>
              </a:solidFill>
              <a:latin typeface="Avenir"/>
              <a:ea typeface="Avenir"/>
              <a:cs typeface="Avenir"/>
              <a:sym typeface="Avenir"/>
            </a:endParaRPr>
          </a:p>
          <a:p>
            <a:pPr marL="0" lvl="0" indent="0" algn="l" rtl="0">
              <a:lnSpc>
                <a:spcPct val="115000"/>
              </a:lnSpc>
              <a:spcBef>
                <a:spcPts val="1200"/>
              </a:spcBef>
              <a:spcAft>
                <a:spcPts val="1200"/>
              </a:spcAft>
              <a:buSzPct val="181818"/>
              <a:buNone/>
            </a:pPr>
            <a:endParaRPr dirty="0">
              <a:solidFill>
                <a:srgbClr val="F3716C"/>
              </a:solidFill>
              <a:latin typeface="Avenir"/>
              <a:ea typeface="Avenir"/>
              <a:cs typeface="Avenir"/>
              <a:sym typeface="Avenir"/>
            </a:endParaRPr>
          </a:p>
        </p:txBody>
      </p:sp>
      <p:pic>
        <p:nvPicPr>
          <p:cNvPr id="83" name="Google Shape;83;p2"/>
          <p:cNvPicPr preferRelativeResize="0"/>
          <p:nvPr/>
        </p:nvPicPr>
        <p:blipFill rotWithShape="1">
          <a:blip r:embed="rId3">
            <a:alphaModFix/>
          </a:blip>
          <a:srcRect/>
          <a:stretch/>
        </p:blipFill>
        <p:spPr>
          <a:xfrm>
            <a:off x="821825" y="-4375"/>
            <a:ext cx="8322176" cy="1673900"/>
          </a:xfrm>
          <a:prstGeom prst="rect">
            <a:avLst/>
          </a:prstGeom>
          <a:noFill/>
          <a:ln>
            <a:noFill/>
          </a:ln>
        </p:spPr>
      </p:pic>
      <p:pic>
        <p:nvPicPr>
          <p:cNvPr id="84" name="Google Shape;84;p2"/>
          <p:cNvPicPr preferRelativeResize="0"/>
          <p:nvPr/>
        </p:nvPicPr>
        <p:blipFill rotWithShape="1">
          <a:blip r:embed="rId4">
            <a:alphaModFix/>
          </a:blip>
          <a:srcRect/>
          <a:stretch/>
        </p:blipFill>
        <p:spPr>
          <a:xfrm>
            <a:off x="7852325" y="4824058"/>
            <a:ext cx="994075" cy="177268"/>
          </a:xfrm>
          <a:prstGeom prst="rect">
            <a:avLst/>
          </a:prstGeom>
          <a:noFill/>
          <a:ln>
            <a:noFill/>
          </a:ln>
        </p:spPr>
      </p:pic>
      <p:pic>
        <p:nvPicPr>
          <p:cNvPr id="85" name="Google Shape;85;p2"/>
          <p:cNvPicPr preferRelativeResize="0"/>
          <p:nvPr/>
        </p:nvPicPr>
        <p:blipFill rotWithShape="1">
          <a:blip r:embed="rId5">
            <a:alphaModFix/>
          </a:blip>
          <a:srcRect/>
          <a:stretch/>
        </p:blipFill>
        <p:spPr>
          <a:xfrm>
            <a:off x="4082700" y="74650"/>
            <a:ext cx="4994200" cy="4994200"/>
          </a:xfrm>
          <a:prstGeom prst="rect">
            <a:avLst/>
          </a:prstGeom>
          <a:noFill/>
          <a:ln>
            <a:noFill/>
          </a:ln>
        </p:spPr>
      </p:pic>
      <p:pic>
        <p:nvPicPr>
          <p:cNvPr id="86" name="Google Shape;86;p2"/>
          <p:cNvPicPr preferRelativeResize="0"/>
          <p:nvPr/>
        </p:nvPicPr>
        <p:blipFill rotWithShape="1">
          <a:blip r:embed="rId6">
            <a:alphaModFix/>
          </a:blip>
          <a:srcRect/>
          <a:stretch/>
        </p:blipFill>
        <p:spPr>
          <a:xfrm>
            <a:off x="5230125" y="802000"/>
            <a:ext cx="3253700" cy="3253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1"/>
          <p:cNvSpPr txBox="1">
            <a:spLocks noGrp="1"/>
          </p:cNvSpPr>
          <p:nvPr>
            <p:ph type="title"/>
          </p:nvPr>
        </p:nvSpPr>
        <p:spPr>
          <a:xfrm>
            <a:off x="98250" y="0"/>
            <a:ext cx="8826600" cy="602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800"/>
              <a:buNone/>
            </a:pPr>
            <a:r>
              <a:rPr lang="en">
                <a:latin typeface="Montserrat Medium"/>
                <a:ea typeface="Montserrat Medium"/>
                <a:cs typeface="Montserrat Medium"/>
                <a:sym typeface="Montserrat Medium"/>
              </a:rPr>
              <a:t>Where to Go for Care (</a:t>
            </a:r>
            <a:r>
              <a:rPr lang="en" i="1">
                <a:latin typeface="Montserrat Medium"/>
                <a:ea typeface="Montserrat Medium"/>
                <a:cs typeface="Montserrat Medium"/>
                <a:sym typeface="Montserrat Medium"/>
              </a:rPr>
              <a:t>non urgent</a:t>
            </a:r>
            <a:r>
              <a:rPr lang="en">
                <a:latin typeface="Montserrat Medium"/>
                <a:ea typeface="Montserrat Medium"/>
                <a:cs typeface="Montserrat Medium"/>
                <a:sym typeface="Montserrat Medium"/>
              </a:rPr>
              <a:t>)</a:t>
            </a:r>
            <a:endParaRPr>
              <a:latin typeface="Montserrat Medium"/>
              <a:ea typeface="Montserrat Medium"/>
              <a:cs typeface="Montserrat Medium"/>
              <a:sym typeface="Montserrat Medium"/>
            </a:endParaRPr>
          </a:p>
        </p:txBody>
      </p:sp>
      <p:pic>
        <p:nvPicPr>
          <p:cNvPr id="265" name="Google Shape;265;p21"/>
          <p:cNvPicPr preferRelativeResize="0"/>
          <p:nvPr/>
        </p:nvPicPr>
        <p:blipFill rotWithShape="1">
          <a:blip r:embed="rId3">
            <a:alphaModFix/>
          </a:blip>
          <a:srcRect t="27303"/>
          <a:stretch/>
        </p:blipFill>
        <p:spPr>
          <a:xfrm>
            <a:off x="-258225" y="1114375"/>
            <a:ext cx="9539548" cy="4303724"/>
          </a:xfrm>
          <a:prstGeom prst="rect">
            <a:avLst/>
          </a:prstGeom>
          <a:noFill/>
          <a:ln>
            <a:noFill/>
          </a:ln>
        </p:spPr>
      </p:pic>
      <p:sp>
        <p:nvSpPr>
          <p:cNvPr id="266" name="Google Shape;266;p21"/>
          <p:cNvSpPr txBox="1"/>
          <p:nvPr/>
        </p:nvSpPr>
        <p:spPr>
          <a:xfrm>
            <a:off x="945925" y="714175"/>
            <a:ext cx="127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venir"/>
                <a:ea typeface="Avenir"/>
                <a:cs typeface="Avenir"/>
                <a:sym typeface="Avenir"/>
              </a:rPr>
              <a:t>Primary Care</a:t>
            </a:r>
            <a:endParaRPr sz="1400" b="0" i="0" u="none" strike="noStrike" cap="none">
              <a:solidFill>
                <a:srgbClr val="000000"/>
              </a:solidFill>
              <a:latin typeface="Avenir"/>
              <a:ea typeface="Avenir"/>
              <a:cs typeface="Avenir"/>
              <a:sym typeface="Avenir"/>
            </a:endParaRPr>
          </a:p>
        </p:txBody>
      </p:sp>
      <p:sp>
        <p:nvSpPr>
          <p:cNvPr id="267" name="Google Shape;267;p21"/>
          <p:cNvSpPr txBox="1"/>
          <p:nvPr/>
        </p:nvSpPr>
        <p:spPr>
          <a:xfrm>
            <a:off x="3933450" y="714175"/>
            <a:ext cx="127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venir"/>
                <a:ea typeface="Avenir"/>
                <a:cs typeface="Avenir"/>
                <a:sym typeface="Avenir"/>
              </a:rPr>
              <a:t>Nurse Line</a:t>
            </a:r>
            <a:endParaRPr sz="1400" b="0" i="0" u="none" strike="noStrike" cap="none">
              <a:solidFill>
                <a:srgbClr val="000000"/>
              </a:solidFill>
              <a:latin typeface="Avenir"/>
              <a:ea typeface="Avenir"/>
              <a:cs typeface="Avenir"/>
              <a:sym typeface="Avenir"/>
            </a:endParaRPr>
          </a:p>
        </p:txBody>
      </p:sp>
      <p:sp>
        <p:nvSpPr>
          <p:cNvPr id="268" name="Google Shape;268;p21"/>
          <p:cNvSpPr txBox="1"/>
          <p:nvPr/>
        </p:nvSpPr>
        <p:spPr>
          <a:xfrm>
            <a:off x="6851375" y="714175"/>
            <a:ext cx="127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venir"/>
                <a:ea typeface="Avenir"/>
                <a:cs typeface="Avenir"/>
                <a:sym typeface="Avenir"/>
              </a:rPr>
              <a:t>Telemedicine</a:t>
            </a:r>
            <a:endParaRPr sz="1400" b="0" i="0" u="none" strike="noStrike" cap="none">
              <a:solidFill>
                <a:srgbClr val="000000"/>
              </a:solidFill>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3"/>
          <p:cNvPicPr preferRelativeResize="0"/>
          <p:nvPr/>
        </p:nvPicPr>
        <p:blipFill rotWithShape="1">
          <a:blip r:embed="rId3">
            <a:alphaModFix/>
          </a:blip>
          <a:srcRect/>
          <a:stretch/>
        </p:blipFill>
        <p:spPr>
          <a:xfrm>
            <a:off x="-33825" y="602700"/>
            <a:ext cx="9144001" cy="4851554"/>
          </a:xfrm>
          <a:prstGeom prst="rect">
            <a:avLst/>
          </a:prstGeom>
          <a:noFill/>
          <a:ln>
            <a:noFill/>
          </a:ln>
        </p:spPr>
      </p:pic>
      <p:sp>
        <p:nvSpPr>
          <p:cNvPr id="283" name="Google Shape;283;p23"/>
          <p:cNvSpPr txBox="1">
            <a:spLocks noGrp="1"/>
          </p:cNvSpPr>
          <p:nvPr>
            <p:ph type="title"/>
          </p:nvPr>
        </p:nvSpPr>
        <p:spPr>
          <a:xfrm>
            <a:off x="98250" y="0"/>
            <a:ext cx="8826600" cy="602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800"/>
              <a:buNone/>
            </a:pPr>
            <a:r>
              <a:rPr lang="en">
                <a:latin typeface="Montserrat Medium"/>
                <a:ea typeface="Montserrat Medium"/>
                <a:cs typeface="Montserrat Medium"/>
                <a:sym typeface="Montserrat Medium"/>
              </a:rPr>
              <a:t>Where to Go for Care (</a:t>
            </a:r>
            <a:r>
              <a:rPr lang="en" i="1">
                <a:latin typeface="Montserrat Medium"/>
                <a:ea typeface="Montserrat Medium"/>
                <a:cs typeface="Montserrat Medium"/>
                <a:sym typeface="Montserrat Medium"/>
              </a:rPr>
              <a:t>urgent</a:t>
            </a:r>
            <a:r>
              <a:rPr lang="en">
                <a:latin typeface="Montserrat Medium"/>
                <a:ea typeface="Montserrat Medium"/>
                <a:cs typeface="Montserrat Medium"/>
                <a:sym typeface="Montserrat Medium"/>
              </a:rPr>
              <a:t>)</a:t>
            </a:r>
            <a:endParaRPr>
              <a:latin typeface="Montserrat Medium"/>
              <a:ea typeface="Montserrat Medium"/>
              <a:cs typeface="Montserrat Medium"/>
              <a:sym typeface="Montserrat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2"/>
          <p:cNvSpPr txBox="1">
            <a:spLocks noGrp="1"/>
          </p:cNvSpPr>
          <p:nvPr>
            <p:ph type="title"/>
          </p:nvPr>
        </p:nvSpPr>
        <p:spPr>
          <a:xfrm>
            <a:off x="47300" y="1517425"/>
            <a:ext cx="2998800" cy="9534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latin typeface="Montserrat Medium"/>
                <a:ea typeface="Montserrat Medium"/>
                <a:cs typeface="Montserrat Medium"/>
                <a:sym typeface="Montserrat Medium"/>
              </a:rPr>
              <a:t>What are My Virtual Care Options</a:t>
            </a:r>
            <a:r>
              <a:rPr lang="en">
                <a:latin typeface="Montserrat"/>
                <a:ea typeface="Montserrat"/>
                <a:cs typeface="Montserrat"/>
                <a:sym typeface="Montserrat"/>
              </a:rPr>
              <a:t>?</a:t>
            </a:r>
            <a:endParaRPr>
              <a:latin typeface="Montserrat"/>
              <a:ea typeface="Montserrat"/>
              <a:cs typeface="Montserrat"/>
              <a:sym typeface="Montserrat"/>
            </a:endParaRPr>
          </a:p>
          <a:p>
            <a:pPr marL="0" lvl="0" indent="0" algn="l" rtl="0">
              <a:lnSpc>
                <a:spcPct val="100000"/>
              </a:lnSpc>
              <a:spcBef>
                <a:spcPts val="0"/>
              </a:spcBef>
              <a:spcAft>
                <a:spcPts val="0"/>
              </a:spcAft>
              <a:buSzPct val="80808"/>
              <a:buNone/>
            </a:pPr>
            <a:endParaRPr sz="3300">
              <a:latin typeface="Montserrat"/>
              <a:ea typeface="Montserrat"/>
              <a:cs typeface="Montserrat"/>
              <a:sym typeface="Montserrat"/>
            </a:endParaRPr>
          </a:p>
        </p:txBody>
      </p:sp>
      <p:pic>
        <p:nvPicPr>
          <p:cNvPr id="274" name="Google Shape;274;p22"/>
          <p:cNvPicPr preferRelativeResize="0"/>
          <p:nvPr/>
        </p:nvPicPr>
        <p:blipFill rotWithShape="1">
          <a:blip r:embed="rId3">
            <a:alphaModFix/>
          </a:blip>
          <a:srcRect/>
          <a:stretch/>
        </p:blipFill>
        <p:spPr>
          <a:xfrm>
            <a:off x="477250" y="4387876"/>
            <a:ext cx="1443950" cy="257500"/>
          </a:xfrm>
          <a:prstGeom prst="rect">
            <a:avLst/>
          </a:prstGeom>
          <a:noFill/>
          <a:ln>
            <a:noFill/>
          </a:ln>
        </p:spPr>
      </p:pic>
      <p:sp>
        <p:nvSpPr>
          <p:cNvPr id="275" name="Google Shape;275;p22"/>
          <p:cNvSpPr txBox="1"/>
          <p:nvPr/>
        </p:nvSpPr>
        <p:spPr>
          <a:xfrm>
            <a:off x="3285350" y="305522"/>
            <a:ext cx="5458800" cy="4237284"/>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a:solidFill>
                  <a:srgbClr val="F3716C"/>
                </a:solidFill>
                <a:latin typeface="Avenir"/>
                <a:ea typeface="Avenir"/>
                <a:cs typeface="Avenir"/>
                <a:sym typeface="Avenir"/>
              </a:rPr>
              <a:t>Doctor On Demand</a:t>
            </a:r>
            <a:r>
              <a:rPr lang="en" sz="1200" b="1" i="0" u="none" strike="noStrike" cap="none" dirty="0">
                <a:solidFill>
                  <a:srgbClr val="000000"/>
                </a:solidFill>
                <a:latin typeface="Avenir"/>
                <a:ea typeface="Avenir"/>
                <a:cs typeface="Avenir"/>
                <a:sym typeface="Avenir"/>
              </a:rPr>
              <a:t> </a:t>
            </a:r>
            <a:r>
              <a:rPr lang="en" sz="1100" b="0" i="0" u="none" strike="noStrike" cap="none" dirty="0">
                <a:solidFill>
                  <a:srgbClr val="000000"/>
                </a:solidFill>
                <a:latin typeface="Avenir"/>
                <a:ea typeface="Avenir"/>
                <a:cs typeface="Avenir"/>
                <a:sym typeface="Avenir"/>
              </a:rPr>
              <a:t>— video-based care from a doctor, 24/7. Get started with Doctor On Demand:</a:t>
            </a:r>
            <a:endParaRPr sz="1100" b="0" i="0" u="none" strike="noStrike" cap="none" dirty="0">
              <a:solidFill>
                <a:srgbClr val="000000"/>
              </a:solidFill>
              <a:latin typeface="Avenir"/>
              <a:ea typeface="Avenir"/>
              <a:cs typeface="Avenir"/>
              <a:sym typeface="Avenir"/>
            </a:endParaRPr>
          </a:p>
          <a:p>
            <a:pPr marL="914400" marR="0" lvl="1" indent="-304800" algn="l" rtl="0">
              <a:lnSpc>
                <a:spcPct val="115000"/>
              </a:lnSpc>
              <a:spcBef>
                <a:spcPts val="0"/>
              </a:spcBef>
              <a:spcAft>
                <a:spcPts val="0"/>
              </a:spcAft>
              <a:buClr>
                <a:srgbClr val="000000"/>
              </a:buClr>
              <a:buSzPts val="1200"/>
              <a:buFont typeface="Avenir"/>
              <a:buChar char="○"/>
            </a:pPr>
            <a:r>
              <a:rPr lang="en" sz="1100" b="0" i="0" u="sng" strike="noStrike" cap="none" dirty="0">
                <a:solidFill>
                  <a:schemeClr val="hlink"/>
                </a:solidFill>
                <a:latin typeface="Avenir"/>
                <a:ea typeface="Avenir"/>
                <a:cs typeface="Avenir"/>
                <a:sym typeface="Avenir"/>
                <a:hlinkClick r:id="rId4"/>
              </a:rPr>
              <a:t>https://patient.doctorondemand.com</a:t>
            </a:r>
            <a:r>
              <a:rPr lang="en" sz="1100" b="0" i="0" u="none" strike="noStrike" cap="none" dirty="0">
                <a:solidFill>
                  <a:srgbClr val="000000"/>
                </a:solidFill>
                <a:latin typeface="Avenir"/>
                <a:ea typeface="Avenir"/>
                <a:cs typeface="Avenir"/>
                <a:sym typeface="Avenir"/>
              </a:rPr>
              <a:t>.</a:t>
            </a:r>
            <a:endParaRPr sz="11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1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a:solidFill>
                  <a:srgbClr val="F3716C"/>
                </a:solidFill>
                <a:latin typeface="Avenir"/>
                <a:ea typeface="Avenir"/>
                <a:cs typeface="Avenir"/>
                <a:sym typeface="Avenir"/>
              </a:rPr>
              <a:t>Telehealth </a:t>
            </a:r>
            <a:r>
              <a:rPr lang="en" sz="1100" b="0" i="0" u="none" strike="noStrike" cap="none" dirty="0">
                <a:solidFill>
                  <a:srgbClr val="000000"/>
                </a:solidFill>
                <a:latin typeface="Avenir"/>
                <a:ea typeface="Avenir"/>
                <a:cs typeface="Avenir"/>
                <a:sym typeface="Avenir"/>
              </a:rPr>
              <a:t>services offered through your in-network provider’s office.</a:t>
            </a:r>
            <a:endParaRPr sz="11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1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a:solidFill>
                  <a:srgbClr val="F3716C"/>
                </a:solidFill>
                <a:latin typeface="Avenir"/>
                <a:ea typeface="Avenir"/>
                <a:cs typeface="Avenir"/>
                <a:sym typeface="Avenir"/>
              </a:rPr>
              <a:t>24-Hour </a:t>
            </a:r>
            <a:r>
              <a:rPr lang="en" sz="1200" b="1" i="0" u="none" strike="noStrike" cap="none" dirty="0" err="1">
                <a:solidFill>
                  <a:srgbClr val="F3716C"/>
                </a:solidFill>
                <a:latin typeface="Avenir"/>
                <a:ea typeface="Avenir"/>
                <a:cs typeface="Avenir"/>
                <a:sym typeface="Avenir"/>
              </a:rPr>
              <a:t>NurseLine</a:t>
            </a:r>
            <a:r>
              <a:rPr lang="en" sz="1200" b="1" i="0" u="none" strike="noStrike" cap="none" dirty="0">
                <a:solidFill>
                  <a:srgbClr val="000000"/>
                </a:solidFill>
                <a:latin typeface="Avenir"/>
                <a:ea typeface="Avenir"/>
                <a:cs typeface="Avenir"/>
                <a:sym typeface="Avenir"/>
              </a:rPr>
              <a:t> </a:t>
            </a:r>
            <a:r>
              <a:rPr lang="en" sz="1100" b="0" i="0" u="none" strike="noStrike" cap="none" dirty="0">
                <a:solidFill>
                  <a:srgbClr val="000000"/>
                </a:solidFill>
                <a:latin typeface="Avenir"/>
                <a:ea typeface="Avenir"/>
                <a:cs typeface="Avenir"/>
                <a:sym typeface="Avenir"/>
              </a:rPr>
              <a:t>— Call the number on the back of your member ID card.</a:t>
            </a:r>
            <a:endParaRPr sz="11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1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dirty="0" err="1">
                <a:solidFill>
                  <a:srgbClr val="F3716C"/>
                </a:solidFill>
                <a:latin typeface="Avenir"/>
                <a:ea typeface="Avenir"/>
                <a:cs typeface="Avenir"/>
                <a:sym typeface="Avenir"/>
              </a:rPr>
              <a:t>CirrusMD</a:t>
            </a:r>
            <a:r>
              <a:rPr lang="en" sz="1100" b="0" i="0" u="none" strike="noStrike" cap="none" dirty="0">
                <a:solidFill>
                  <a:srgbClr val="000000"/>
                </a:solidFill>
                <a:latin typeface="Avenir"/>
                <a:ea typeface="Avenir"/>
                <a:cs typeface="Avenir"/>
                <a:sym typeface="Avenir"/>
              </a:rPr>
              <a:t> allows you to securely chat with a dedicated doctor within 60 seconds. Download the app on your mobile device and register today.</a:t>
            </a:r>
            <a:endParaRPr sz="11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100" b="0" i="0" u="none" strike="noStrike" cap="none" dirty="0">
              <a:solidFill>
                <a:srgbClr val="F3716C"/>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err="1">
                <a:solidFill>
                  <a:srgbClr val="F3716C"/>
                </a:solidFill>
                <a:latin typeface="Avenir"/>
                <a:ea typeface="Avenir"/>
                <a:cs typeface="Avenir"/>
                <a:sym typeface="Avenir"/>
              </a:rPr>
              <a:t>Talkspace</a:t>
            </a:r>
            <a:r>
              <a:rPr lang="en" sz="1100" b="0" i="0" u="none" strike="noStrike" cap="none" dirty="0">
                <a:solidFill>
                  <a:srgbClr val="000000"/>
                </a:solidFill>
                <a:latin typeface="Avenir"/>
                <a:ea typeface="Avenir"/>
                <a:cs typeface="Avenir"/>
                <a:sym typeface="Avenir"/>
              </a:rPr>
              <a:t> for mental health needs.</a:t>
            </a:r>
            <a:endParaRPr sz="11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1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a:solidFill>
                  <a:srgbClr val="F3716C"/>
                </a:solidFill>
                <a:latin typeface="Avenir"/>
                <a:ea typeface="Avenir"/>
                <a:cs typeface="Avenir"/>
                <a:sym typeface="Avenir"/>
              </a:rPr>
              <a:t>Boulder Care </a:t>
            </a:r>
            <a:r>
              <a:rPr lang="en" sz="1100" b="0" i="0" u="none" strike="noStrike" cap="none" dirty="0">
                <a:solidFill>
                  <a:srgbClr val="000000"/>
                </a:solidFill>
                <a:latin typeface="Avenir"/>
                <a:ea typeface="Avenir"/>
                <a:cs typeface="Avenir"/>
                <a:sym typeface="Avenir"/>
              </a:rPr>
              <a:t>for substance use disorder treatment.</a:t>
            </a:r>
            <a:endParaRPr sz="11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1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a:solidFill>
                  <a:srgbClr val="F3716C"/>
                </a:solidFill>
                <a:latin typeface="Avenir"/>
                <a:ea typeface="Avenir"/>
                <a:cs typeface="Avenir"/>
                <a:sym typeface="Avenir"/>
              </a:rPr>
              <a:t>Brightline</a:t>
            </a:r>
            <a:r>
              <a:rPr lang="en" sz="1100" b="0" i="0" u="none" strike="noStrike" cap="none" dirty="0">
                <a:solidFill>
                  <a:srgbClr val="000000"/>
                </a:solidFill>
                <a:latin typeface="Avenir"/>
                <a:ea typeface="Avenir"/>
                <a:cs typeface="Avenir"/>
                <a:sym typeface="Avenir"/>
              </a:rPr>
              <a:t> offers virtual behavioral health care for children and families</a:t>
            </a:r>
          </a:p>
          <a:p>
            <a:pPr marL="457200" marR="0" lvl="0" indent="-304800" algn="l" rtl="0">
              <a:lnSpc>
                <a:spcPct val="115000"/>
              </a:lnSpc>
              <a:spcBef>
                <a:spcPts val="0"/>
              </a:spcBef>
              <a:spcAft>
                <a:spcPts val="0"/>
              </a:spcAft>
              <a:buClr>
                <a:srgbClr val="000000"/>
              </a:buClr>
              <a:buSzPts val="1200"/>
              <a:buFont typeface="Avenir"/>
              <a:buChar char="●"/>
            </a:pPr>
            <a:endParaRPr lang="en" sz="1100" dirty="0">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1" i="0" u="none" strike="noStrike" cap="none" dirty="0">
                <a:solidFill>
                  <a:srgbClr val="F3716C"/>
                </a:solidFill>
                <a:latin typeface="Avenir"/>
                <a:ea typeface="Avenir"/>
                <a:cs typeface="Avenir"/>
                <a:sym typeface="Avenir"/>
              </a:rPr>
              <a:t>Physical therapy </a:t>
            </a:r>
            <a:r>
              <a:rPr lang="en" sz="1100" b="0" i="0" u="none" strike="noStrike" cap="none" dirty="0">
                <a:solidFill>
                  <a:srgbClr val="000000"/>
                </a:solidFill>
                <a:latin typeface="Avenir"/>
                <a:ea typeface="Avenir"/>
                <a:cs typeface="Avenir"/>
                <a:sym typeface="Avenir"/>
              </a:rPr>
              <a:t>for joint and muscle health, is now available virtually through Omada.  Log in to </a:t>
            </a:r>
            <a:r>
              <a:rPr lang="en" sz="1100" b="0" i="0" u="none" strike="noStrike" cap="none" dirty="0" err="1">
                <a:solidFill>
                  <a:srgbClr val="000000"/>
                </a:solidFill>
                <a:latin typeface="Avenir"/>
                <a:ea typeface="Avenir"/>
                <a:cs typeface="Avenir"/>
                <a:sym typeface="Avenir"/>
              </a:rPr>
              <a:t>Premera</a:t>
            </a:r>
            <a:r>
              <a:rPr lang="en" sz="1100" b="0" i="0" u="none" strike="noStrike" cap="none" dirty="0">
                <a:solidFill>
                  <a:srgbClr val="000000"/>
                </a:solidFill>
                <a:latin typeface="Avenir"/>
                <a:ea typeface="Avenir"/>
                <a:cs typeface="Avenir"/>
                <a:sym typeface="Avenir"/>
              </a:rPr>
              <a:t> </a:t>
            </a:r>
            <a:r>
              <a:rPr lang="en" sz="1100" b="0" i="0" u="none" strike="noStrike" cap="none" dirty="0" err="1">
                <a:solidFill>
                  <a:srgbClr val="000000"/>
                </a:solidFill>
                <a:latin typeface="Avenir"/>
                <a:ea typeface="Avenir"/>
                <a:cs typeface="Avenir"/>
                <a:sym typeface="Avenir"/>
              </a:rPr>
              <a:t>MyCare</a:t>
            </a:r>
            <a:r>
              <a:rPr lang="en" sz="1100" b="0" i="0" u="none" strike="noStrike" cap="none" dirty="0">
                <a:solidFill>
                  <a:srgbClr val="000000"/>
                </a:solidFill>
                <a:latin typeface="Avenir"/>
                <a:ea typeface="Avenir"/>
                <a:cs typeface="Avenir"/>
                <a:sym typeface="Avenir"/>
              </a:rPr>
              <a:t> to connect with in-network providers.</a:t>
            </a:r>
            <a:endParaRPr sz="1100" b="0"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Arial"/>
              <a:ea typeface="Arial"/>
              <a:cs typeface="Arial"/>
              <a:sym typeface="Arial"/>
            </a:endParaRPr>
          </a:p>
        </p:txBody>
      </p:sp>
      <p:pic>
        <p:nvPicPr>
          <p:cNvPr id="276" name="Google Shape;276;p22"/>
          <p:cNvPicPr preferRelativeResize="0"/>
          <p:nvPr/>
        </p:nvPicPr>
        <p:blipFill rotWithShape="1">
          <a:blip r:embed="rId5">
            <a:alphaModFix/>
          </a:blip>
          <a:srcRect/>
          <a:stretch/>
        </p:blipFill>
        <p:spPr>
          <a:xfrm>
            <a:off x="3285350" y="1"/>
            <a:ext cx="5858650" cy="1306286"/>
          </a:xfrm>
          <a:prstGeom prst="rect">
            <a:avLst/>
          </a:prstGeom>
          <a:noFill/>
          <a:ln>
            <a:noFill/>
          </a:ln>
        </p:spPr>
      </p:pic>
      <p:pic>
        <p:nvPicPr>
          <p:cNvPr id="277" name="Google Shape;277;p22"/>
          <p:cNvPicPr preferRelativeResize="0"/>
          <p:nvPr/>
        </p:nvPicPr>
        <p:blipFill rotWithShape="1">
          <a:blip r:embed="rId6">
            <a:alphaModFix/>
          </a:blip>
          <a:srcRect/>
          <a:stretch/>
        </p:blipFill>
        <p:spPr>
          <a:xfrm>
            <a:off x="268613" y="1831700"/>
            <a:ext cx="2556175" cy="2556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a:latin typeface="Montserrat"/>
                <a:ea typeface="Montserrat"/>
                <a:cs typeface="Montserrat"/>
                <a:sym typeface="Montserrat"/>
              </a:rPr>
              <a:t>4</a:t>
            </a:r>
            <a:endParaRPr sz="7500">
              <a:latin typeface="Montserrat"/>
              <a:ea typeface="Montserrat"/>
              <a:cs typeface="Montserrat"/>
              <a:sym typeface="Montserrat"/>
            </a:endParaRPr>
          </a:p>
        </p:txBody>
      </p:sp>
      <p:sp>
        <p:nvSpPr>
          <p:cNvPr id="289" name="Google Shape;289;p24"/>
          <p:cNvSpPr txBox="1">
            <a:spLocks noGrp="1"/>
          </p:cNvSpPr>
          <p:nvPr>
            <p:ph type="body" idx="1"/>
          </p:nvPr>
        </p:nvSpPr>
        <p:spPr>
          <a:xfrm>
            <a:off x="3860650" y="1673900"/>
            <a:ext cx="5448900" cy="209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 sz="4500">
                <a:solidFill>
                  <a:srgbClr val="F3716C"/>
                </a:solidFill>
                <a:latin typeface="Montserrat Medium"/>
                <a:ea typeface="Montserrat Medium"/>
                <a:cs typeface="Montserrat Medium"/>
                <a:sym typeface="Montserrat Medium"/>
              </a:rPr>
              <a:t>Preventive</a:t>
            </a:r>
            <a:endParaRPr sz="4500">
              <a:solidFill>
                <a:srgbClr val="F3716C"/>
              </a:solidFill>
              <a:latin typeface="Montserrat Medium"/>
              <a:ea typeface="Montserrat Medium"/>
              <a:cs typeface="Montserrat Medium"/>
              <a:sym typeface="Montserrat Medium"/>
            </a:endParaRPr>
          </a:p>
          <a:p>
            <a:pPr marL="0" lvl="0" indent="0" algn="l" rtl="0">
              <a:lnSpc>
                <a:spcPct val="115000"/>
              </a:lnSpc>
              <a:spcBef>
                <a:spcPts val="1200"/>
              </a:spcBef>
              <a:spcAft>
                <a:spcPts val="1200"/>
              </a:spcAft>
              <a:buSzPts val="1200"/>
              <a:buNone/>
            </a:pPr>
            <a:r>
              <a:rPr lang="en" sz="4500">
                <a:solidFill>
                  <a:srgbClr val="F3716C"/>
                </a:solidFill>
                <a:latin typeface="Montserrat Medium"/>
                <a:ea typeface="Montserrat Medium"/>
                <a:cs typeface="Montserrat Medium"/>
                <a:sym typeface="Montserrat Medium"/>
              </a:rPr>
              <a:t>Care</a:t>
            </a:r>
            <a:endParaRPr sz="4500">
              <a:solidFill>
                <a:srgbClr val="F3716C"/>
              </a:solidFill>
              <a:latin typeface="Montserrat Medium"/>
              <a:ea typeface="Montserrat Medium"/>
              <a:cs typeface="Montserrat Medium"/>
              <a:sym typeface="Montserrat Medium"/>
            </a:endParaRPr>
          </a:p>
        </p:txBody>
      </p:sp>
      <p:pic>
        <p:nvPicPr>
          <p:cNvPr id="290" name="Google Shape;290;p24"/>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291" name="Google Shape;291;p24"/>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p:nvPr/>
        </p:nvSpPr>
        <p:spPr>
          <a:xfrm>
            <a:off x="212350" y="299800"/>
            <a:ext cx="48717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a:solidFill>
                  <a:srgbClr val="2B3785"/>
                </a:solidFill>
                <a:latin typeface="Montserrat SemiBold"/>
                <a:ea typeface="Montserrat SemiBold"/>
                <a:cs typeface="Montserrat SemiBold"/>
                <a:sym typeface="Montserrat SemiBold"/>
              </a:rPr>
              <a:t>Preventive Care</a:t>
            </a:r>
            <a:endParaRPr sz="1400" b="0" i="0" u="none" strike="noStrike" cap="none">
              <a:solidFill>
                <a:srgbClr val="000000"/>
              </a:solidFill>
              <a:latin typeface="Arial"/>
              <a:ea typeface="Arial"/>
              <a:cs typeface="Arial"/>
              <a:sym typeface="Arial"/>
            </a:endParaRPr>
          </a:p>
        </p:txBody>
      </p:sp>
      <p:sp>
        <p:nvSpPr>
          <p:cNvPr id="297" name="Google Shape;297;p25"/>
          <p:cNvSpPr txBox="1"/>
          <p:nvPr/>
        </p:nvSpPr>
        <p:spPr>
          <a:xfrm>
            <a:off x="212350" y="1049300"/>
            <a:ext cx="8157300" cy="128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41133"/>
                </a:solidFill>
                <a:latin typeface="Avenir"/>
                <a:ea typeface="Avenir"/>
                <a:cs typeface="Avenir"/>
                <a:sym typeface="Avenir"/>
              </a:rPr>
              <a:t>Preventive care helps detect or prevent serious diseases and medical problems before they can become major. Annual check-ups, immunizations, and flu shots, as well as certain tests and screenings, are some examples of preventive care. Most health plans are required by law to cover eligible preventive care services at 100%.</a:t>
            </a:r>
            <a:r>
              <a:rPr lang="en" sz="1600" b="0" i="0" u="none" strike="noStrike" cap="none">
                <a:solidFill>
                  <a:srgbClr val="041133"/>
                </a:solidFill>
                <a:latin typeface="Arial"/>
                <a:ea typeface="Arial"/>
                <a:cs typeface="Arial"/>
                <a:sym typeface="Arial"/>
              </a:rPr>
              <a:t> </a:t>
            </a:r>
            <a:endParaRPr sz="1600" b="0" i="0" u="none" strike="noStrike" cap="none">
              <a:solidFill>
                <a:srgbClr val="041133"/>
              </a:solidFill>
              <a:latin typeface="Arial"/>
              <a:ea typeface="Arial"/>
              <a:cs typeface="Arial"/>
              <a:sym typeface="Arial"/>
            </a:endParaRPr>
          </a:p>
        </p:txBody>
      </p:sp>
      <p:pic>
        <p:nvPicPr>
          <p:cNvPr id="298" name="Google Shape;298;p25"/>
          <p:cNvPicPr preferRelativeResize="0"/>
          <p:nvPr/>
        </p:nvPicPr>
        <p:blipFill rotWithShape="1">
          <a:blip r:embed="rId3">
            <a:alphaModFix/>
          </a:blip>
          <a:srcRect/>
          <a:stretch/>
        </p:blipFill>
        <p:spPr>
          <a:xfrm>
            <a:off x="3285350" y="0"/>
            <a:ext cx="5858650" cy="1673900"/>
          </a:xfrm>
          <a:prstGeom prst="rect">
            <a:avLst/>
          </a:prstGeom>
          <a:noFill/>
          <a:ln>
            <a:noFill/>
          </a:ln>
        </p:spPr>
      </p:pic>
      <p:sp>
        <p:nvSpPr>
          <p:cNvPr id="299" name="Google Shape;299;p25"/>
          <p:cNvSpPr txBox="1"/>
          <p:nvPr/>
        </p:nvSpPr>
        <p:spPr>
          <a:xfrm>
            <a:off x="580150" y="2402400"/>
            <a:ext cx="2343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1" u="none" strike="noStrike" cap="none">
                <a:solidFill>
                  <a:srgbClr val="2B3785"/>
                </a:solidFill>
                <a:latin typeface="Montserrat Light"/>
                <a:ea typeface="Montserrat Light"/>
                <a:cs typeface="Montserrat Light"/>
                <a:sym typeface="Montserrat Light"/>
              </a:rPr>
              <a:t>Examples:</a:t>
            </a:r>
            <a:endParaRPr sz="2400" b="0" i="1" u="none" strike="noStrike" cap="none">
              <a:solidFill>
                <a:srgbClr val="000000"/>
              </a:solidFill>
              <a:latin typeface="Montserrat Light"/>
              <a:ea typeface="Montserrat Light"/>
              <a:cs typeface="Montserrat Light"/>
              <a:sym typeface="Montserrat Light"/>
            </a:endParaRPr>
          </a:p>
        </p:txBody>
      </p:sp>
      <p:sp>
        <p:nvSpPr>
          <p:cNvPr id="300" name="Google Shape;300;p25"/>
          <p:cNvSpPr txBox="1"/>
          <p:nvPr/>
        </p:nvSpPr>
        <p:spPr>
          <a:xfrm>
            <a:off x="424725" y="3099775"/>
            <a:ext cx="2136000" cy="99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a:t>
            </a:r>
            <a:r>
              <a:rPr lang="en" sz="1600" b="0" i="0" u="none" strike="noStrike" cap="none">
                <a:solidFill>
                  <a:srgbClr val="041133"/>
                </a:solidFill>
                <a:latin typeface="Avenir"/>
                <a:ea typeface="Avenir"/>
                <a:cs typeface="Avenir"/>
                <a:sym typeface="Avenir"/>
              </a:rPr>
              <a:t>Annual Check-ups</a:t>
            </a:r>
            <a:endParaRPr sz="1600" b="0" i="0" u="none" strike="noStrike" cap="none">
              <a:solidFill>
                <a:srgbClr val="041133"/>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a:t>
            </a:r>
            <a:r>
              <a:rPr lang="en" sz="1600" b="0" i="0" u="none" strike="noStrike" cap="none">
                <a:solidFill>
                  <a:srgbClr val="041133"/>
                </a:solidFill>
                <a:latin typeface="Avenir"/>
                <a:ea typeface="Avenir"/>
                <a:cs typeface="Avenir"/>
                <a:sym typeface="Avenir"/>
              </a:rPr>
              <a:t>Flu Shot</a:t>
            </a:r>
            <a:endParaRPr sz="1600" b="0" i="0" u="none" strike="noStrike" cap="none">
              <a:solidFill>
                <a:srgbClr val="041133"/>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a:t>
            </a:r>
            <a:r>
              <a:rPr lang="en" sz="1600" b="0" i="0" u="none" strike="noStrike" cap="none">
                <a:solidFill>
                  <a:srgbClr val="041133"/>
                </a:solidFill>
                <a:latin typeface="Avenir"/>
                <a:ea typeface="Avenir"/>
                <a:cs typeface="Avenir"/>
                <a:sym typeface="Avenir"/>
              </a:rPr>
              <a:t>Mammogram</a:t>
            </a:r>
            <a:endParaRPr sz="1600" b="0" i="0" u="none" strike="noStrike" cap="none">
              <a:solidFill>
                <a:srgbClr val="041133"/>
              </a:solidFill>
              <a:latin typeface="Avenir"/>
              <a:ea typeface="Avenir"/>
              <a:cs typeface="Avenir"/>
              <a:sym typeface="Avenir"/>
            </a:endParaRPr>
          </a:p>
        </p:txBody>
      </p:sp>
      <p:sp>
        <p:nvSpPr>
          <p:cNvPr id="301" name="Google Shape;301;p25"/>
          <p:cNvSpPr txBox="1"/>
          <p:nvPr/>
        </p:nvSpPr>
        <p:spPr>
          <a:xfrm>
            <a:off x="2791000" y="3099775"/>
            <a:ext cx="1856100" cy="99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Colonoscopy</a:t>
            </a:r>
            <a:endParaRPr sz="1600" b="0" i="0" u="none" strike="noStrike" cap="none">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Vaccinations</a:t>
            </a:r>
            <a:endParaRPr sz="1600" b="0" i="0" u="none" strike="noStrike" cap="none">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Diabetes testing</a:t>
            </a:r>
            <a:endParaRPr sz="1600" b="0" i="0" u="none" strike="noStrike" cap="none">
              <a:solidFill>
                <a:srgbClr val="000000"/>
              </a:solidFill>
              <a:latin typeface="Avenir"/>
              <a:ea typeface="Avenir"/>
              <a:cs typeface="Avenir"/>
              <a:sym typeface="Avenir"/>
            </a:endParaRPr>
          </a:p>
        </p:txBody>
      </p:sp>
      <p:sp>
        <p:nvSpPr>
          <p:cNvPr id="302" name="Google Shape;302;p25"/>
          <p:cNvSpPr txBox="1"/>
          <p:nvPr/>
        </p:nvSpPr>
        <p:spPr>
          <a:xfrm>
            <a:off x="5084050" y="3099775"/>
            <a:ext cx="2873100" cy="997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a:t>
            </a:r>
            <a:r>
              <a:rPr lang="en" sz="1600" b="0" i="0" u="none" strike="noStrike" cap="none">
                <a:solidFill>
                  <a:srgbClr val="041133"/>
                </a:solidFill>
                <a:latin typeface="Avenir"/>
                <a:ea typeface="Avenir"/>
                <a:cs typeface="Avenir"/>
                <a:sym typeface="Avenir"/>
              </a:rPr>
              <a:t>Cancer screening</a:t>
            </a:r>
            <a:endParaRPr sz="1600" b="0" i="0" u="none" strike="noStrike" cap="none">
              <a:solidFill>
                <a:srgbClr val="041133"/>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00000"/>
                </a:solidFill>
                <a:latin typeface="Avenir"/>
                <a:ea typeface="Avenir"/>
                <a:cs typeface="Avenir"/>
                <a:sym typeface="Avenir"/>
              </a:rPr>
              <a:t>- </a:t>
            </a:r>
            <a:r>
              <a:rPr lang="en" sz="1600" b="0" i="0" u="none" strike="noStrike" cap="none">
                <a:solidFill>
                  <a:srgbClr val="041133"/>
                </a:solidFill>
                <a:latin typeface="Avenir"/>
                <a:ea typeface="Avenir"/>
                <a:cs typeface="Avenir"/>
                <a:sym typeface="Avenir"/>
              </a:rPr>
              <a:t>Well-baby/well-child vis</a:t>
            </a:r>
            <a:r>
              <a:rPr lang="en" sz="1600" b="0" i="0" u="none" strike="noStrike" cap="none">
                <a:solidFill>
                  <a:srgbClr val="041133"/>
                </a:solidFill>
                <a:latin typeface="Arial"/>
                <a:ea typeface="Arial"/>
                <a:cs typeface="Arial"/>
                <a:sym typeface="Arial"/>
              </a:rPr>
              <a:t>its</a:t>
            </a:r>
            <a:endParaRPr sz="1600" b="0" i="0" u="none" strike="noStrike" cap="none">
              <a:solidFill>
                <a:srgbClr val="04113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 sz="1600" b="0" i="0" u="none" strike="noStrike" cap="none">
                <a:solidFill>
                  <a:srgbClr val="041133"/>
                </a:solidFill>
                <a:latin typeface="Avenir"/>
                <a:ea typeface="Avenir"/>
                <a:cs typeface="Avenir"/>
                <a:sym typeface="Avenir"/>
              </a:rPr>
              <a:t>- Much more….</a:t>
            </a:r>
            <a:endParaRPr sz="1600" b="0" i="0" u="none" strike="noStrike" cap="none">
              <a:solidFill>
                <a:srgbClr val="041133"/>
              </a:solidFill>
              <a:latin typeface="Avenir"/>
              <a:ea typeface="Avenir"/>
              <a:cs typeface="Avenir"/>
              <a:sym typeface="Avenir"/>
            </a:endParaRPr>
          </a:p>
        </p:txBody>
      </p:sp>
      <p:pic>
        <p:nvPicPr>
          <p:cNvPr id="303" name="Google Shape;303;p25"/>
          <p:cNvPicPr preferRelativeResize="0"/>
          <p:nvPr/>
        </p:nvPicPr>
        <p:blipFill rotWithShape="1">
          <a:blip r:embed="rId4">
            <a:alphaModFix/>
          </a:blip>
          <a:srcRect t="-13828" b="46273"/>
          <a:stretch/>
        </p:blipFill>
        <p:spPr>
          <a:xfrm>
            <a:off x="0" y="4025200"/>
            <a:ext cx="9144002" cy="1280700"/>
          </a:xfrm>
          <a:prstGeom prst="rect">
            <a:avLst/>
          </a:prstGeom>
          <a:noFill/>
          <a:ln>
            <a:noFill/>
          </a:ln>
        </p:spPr>
      </p:pic>
      <p:pic>
        <p:nvPicPr>
          <p:cNvPr id="304" name="Google Shape;304;p25"/>
          <p:cNvPicPr preferRelativeResize="0"/>
          <p:nvPr/>
        </p:nvPicPr>
        <p:blipFill rotWithShape="1">
          <a:blip r:embed="rId5">
            <a:alphaModFix/>
          </a:blip>
          <a:srcRect/>
          <a:stretch/>
        </p:blipFill>
        <p:spPr>
          <a:xfrm>
            <a:off x="212350" y="4944275"/>
            <a:ext cx="1117175" cy="199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24"/>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dirty="0">
                <a:latin typeface="Montserrat"/>
                <a:ea typeface="Montserrat"/>
                <a:cs typeface="Montserrat"/>
                <a:sym typeface="Montserrat"/>
              </a:rPr>
              <a:t>5</a:t>
            </a:r>
            <a:endParaRPr sz="7500" dirty="0">
              <a:latin typeface="Montserrat"/>
              <a:ea typeface="Montserrat"/>
              <a:cs typeface="Montserrat"/>
              <a:sym typeface="Montserrat"/>
            </a:endParaRPr>
          </a:p>
        </p:txBody>
      </p:sp>
      <p:sp>
        <p:nvSpPr>
          <p:cNvPr id="289" name="Google Shape;289;p24"/>
          <p:cNvSpPr txBox="1">
            <a:spLocks noGrp="1"/>
          </p:cNvSpPr>
          <p:nvPr>
            <p:ph type="body" idx="1"/>
          </p:nvPr>
        </p:nvSpPr>
        <p:spPr>
          <a:xfrm>
            <a:off x="3860650" y="2027000"/>
            <a:ext cx="5448900" cy="1737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200"/>
              <a:buNone/>
            </a:pPr>
            <a:r>
              <a:rPr lang="en" sz="4500" dirty="0">
                <a:solidFill>
                  <a:srgbClr val="F3716C"/>
                </a:solidFill>
                <a:latin typeface="Montserrat Medium"/>
                <a:ea typeface="Montserrat Medium"/>
                <a:cs typeface="Montserrat Medium"/>
                <a:sym typeface="Montserrat Medium"/>
              </a:rPr>
              <a:t>UA Wellness</a:t>
            </a:r>
            <a:endParaRPr sz="4500" dirty="0">
              <a:solidFill>
                <a:srgbClr val="F3716C"/>
              </a:solidFill>
              <a:latin typeface="Montserrat Medium"/>
              <a:ea typeface="Montserrat Medium"/>
              <a:cs typeface="Montserrat Medium"/>
              <a:sym typeface="Montserrat Medium"/>
            </a:endParaRPr>
          </a:p>
        </p:txBody>
      </p:sp>
      <p:pic>
        <p:nvPicPr>
          <p:cNvPr id="290" name="Google Shape;290;p24"/>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291" name="Google Shape;291;p24"/>
          <p:cNvPicPr preferRelativeResize="0"/>
          <p:nvPr/>
        </p:nvPicPr>
        <p:blipFill rotWithShape="1">
          <a:blip r:embed="rId4">
            <a:alphaModFix/>
          </a:blip>
          <a:srcRect/>
          <a:stretch/>
        </p:blipFill>
        <p:spPr>
          <a:xfrm>
            <a:off x="3285350" y="0"/>
            <a:ext cx="5858650" cy="1673900"/>
          </a:xfrm>
          <a:prstGeom prst="rect">
            <a:avLst/>
          </a:prstGeom>
          <a:noFill/>
          <a:ln>
            <a:noFill/>
          </a:ln>
        </p:spPr>
      </p:pic>
    </p:spTree>
    <p:extLst>
      <p:ext uri="{BB962C8B-B14F-4D97-AF65-F5344CB8AC3E}">
        <p14:creationId xmlns:p14="http://schemas.microsoft.com/office/powerpoint/2010/main" val="693983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p:nvPr/>
        </p:nvSpPr>
        <p:spPr>
          <a:xfrm>
            <a:off x="212350" y="299800"/>
            <a:ext cx="48717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dirty="0">
                <a:solidFill>
                  <a:srgbClr val="2B3785"/>
                </a:solidFill>
                <a:latin typeface="Montserrat SemiBold"/>
                <a:cs typeface="Montserrat SemiBold"/>
                <a:sym typeface="Montserrat SemiBold"/>
              </a:rPr>
              <a:t>UA Wellness</a:t>
            </a:r>
            <a:endParaRPr sz="1400" b="0" i="0" u="none" strike="noStrike" cap="none" dirty="0">
              <a:solidFill>
                <a:srgbClr val="000000"/>
              </a:solidFill>
              <a:latin typeface="Arial"/>
              <a:ea typeface="Arial"/>
              <a:cs typeface="Arial"/>
              <a:sym typeface="Arial"/>
            </a:endParaRPr>
          </a:p>
        </p:txBody>
      </p:sp>
      <p:sp>
        <p:nvSpPr>
          <p:cNvPr id="297" name="Google Shape;297;p25"/>
          <p:cNvSpPr txBox="1"/>
          <p:nvPr/>
        </p:nvSpPr>
        <p:spPr>
          <a:xfrm>
            <a:off x="212350" y="1049300"/>
            <a:ext cx="8742464" cy="103409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dirty="0">
                <a:solidFill>
                  <a:srgbClr val="212529"/>
                </a:solidFill>
                <a:effectLst/>
                <a:latin typeface="Avenir Book" panose="02000503020000020003" pitchFamily="2" charset="0"/>
              </a:rPr>
              <a:t>The Wellness Program is available to employees on a UA Choice Medical Plan. The Wellness Program encourages healthy behaviors through a point-based system that allows employees and their spouses to qualify for a $600 health care rebate each.</a:t>
            </a:r>
            <a:endParaRPr sz="1600" b="0" i="0" u="none" strike="noStrike" cap="none" dirty="0">
              <a:solidFill>
                <a:srgbClr val="041133"/>
              </a:solidFill>
              <a:latin typeface="Avenir Book" panose="02000503020000020003" pitchFamily="2" charset="0"/>
              <a:sym typeface="Arial"/>
            </a:endParaRPr>
          </a:p>
        </p:txBody>
      </p:sp>
      <p:pic>
        <p:nvPicPr>
          <p:cNvPr id="298" name="Google Shape;298;p25"/>
          <p:cNvPicPr preferRelativeResize="0"/>
          <p:nvPr/>
        </p:nvPicPr>
        <p:blipFill rotWithShape="1">
          <a:blip r:embed="rId3">
            <a:alphaModFix/>
          </a:blip>
          <a:srcRect/>
          <a:stretch/>
        </p:blipFill>
        <p:spPr>
          <a:xfrm>
            <a:off x="3285350" y="0"/>
            <a:ext cx="5858650" cy="1673900"/>
          </a:xfrm>
          <a:prstGeom prst="rect">
            <a:avLst/>
          </a:prstGeom>
          <a:noFill/>
          <a:ln>
            <a:noFill/>
          </a:ln>
        </p:spPr>
      </p:pic>
      <p:sp>
        <p:nvSpPr>
          <p:cNvPr id="299" name="Google Shape;299;p25"/>
          <p:cNvSpPr txBox="1"/>
          <p:nvPr/>
        </p:nvSpPr>
        <p:spPr>
          <a:xfrm>
            <a:off x="408959" y="2156474"/>
            <a:ext cx="23430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1" u="none" strike="noStrike" cap="none" dirty="0">
                <a:solidFill>
                  <a:srgbClr val="2B3785"/>
                </a:solidFill>
                <a:latin typeface="Montserrat Light"/>
                <a:ea typeface="Montserrat Light"/>
                <a:cs typeface="Montserrat Light"/>
                <a:sym typeface="Montserrat Light"/>
              </a:rPr>
              <a:t>Eligibility:</a:t>
            </a:r>
            <a:endParaRPr sz="2400" b="0" i="1" u="none" strike="noStrike" cap="none" dirty="0">
              <a:solidFill>
                <a:srgbClr val="000000"/>
              </a:solidFill>
              <a:latin typeface="Montserrat Light"/>
              <a:ea typeface="Montserrat Light"/>
              <a:cs typeface="Montserrat Light"/>
              <a:sym typeface="Montserrat Light"/>
            </a:endParaRPr>
          </a:p>
        </p:txBody>
      </p:sp>
      <p:sp>
        <p:nvSpPr>
          <p:cNvPr id="300" name="Google Shape;300;p25"/>
          <p:cNvSpPr txBox="1"/>
          <p:nvPr/>
        </p:nvSpPr>
        <p:spPr>
          <a:xfrm>
            <a:off x="408959" y="2721289"/>
            <a:ext cx="4021152" cy="142343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b="0" i="0" dirty="0">
                <a:solidFill>
                  <a:srgbClr val="333333"/>
                </a:solidFill>
                <a:effectLst/>
                <a:latin typeface="Lato" panose="020F0502020204030203" pitchFamily="34" charset="0"/>
              </a:rPr>
              <a:t>The University of Alaska is offering all employees and spouses/financially interdependent partners (FIPs) enrolled in the UA Choice Medical Plan the opportunity to earn a rebate of up to $600 (each) on their health care contributions.</a:t>
            </a:r>
            <a:endParaRPr b="0" i="0" u="none" strike="noStrike" cap="none" dirty="0">
              <a:solidFill>
                <a:srgbClr val="041133"/>
              </a:solidFill>
              <a:latin typeface="Avenir"/>
              <a:ea typeface="Avenir"/>
              <a:cs typeface="Avenir"/>
              <a:sym typeface="Avenir"/>
            </a:endParaRPr>
          </a:p>
        </p:txBody>
      </p:sp>
      <p:sp>
        <p:nvSpPr>
          <p:cNvPr id="302" name="Google Shape;302;p25"/>
          <p:cNvSpPr txBox="1"/>
          <p:nvPr/>
        </p:nvSpPr>
        <p:spPr>
          <a:xfrm>
            <a:off x="5401957" y="2043725"/>
            <a:ext cx="3647450" cy="283382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dirty="0">
                <a:solidFill>
                  <a:srgbClr val="041133"/>
                </a:solidFill>
                <a:latin typeface="Avenir Book" panose="02000503020000020003" pitchFamily="2" charset="0"/>
                <a:ea typeface="Avenir"/>
                <a:cs typeface="Avenir"/>
                <a:sym typeface="Avenir"/>
              </a:rPr>
              <a:t>*** Dependent Children are not eligible for a rebate.</a:t>
            </a:r>
          </a:p>
          <a:p>
            <a:pPr marL="0" marR="0" lvl="0" indent="0" algn="l" rtl="0">
              <a:lnSpc>
                <a:spcPct val="115000"/>
              </a:lnSpc>
              <a:spcBef>
                <a:spcPts val="0"/>
              </a:spcBef>
              <a:spcAft>
                <a:spcPts val="0"/>
              </a:spcAft>
              <a:buClr>
                <a:srgbClr val="000000"/>
              </a:buClr>
              <a:buSzPts val="1600"/>
              <a:buFont typeface="Arial"/>
              <a:buNone/>
            </a:pPr>
            <a:endParaRPr lang="en-US" sz="1600" dirty="0">
              <a:solidFill>
                <a:srgbClr val="041133"/>
              </a:solidFill>
              <a:latin typeface="Avenir Book" panose="02000503020000020003" pitchFamily="2" charset="0"/>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US" sz="1600" b="1" dirty="0">
                <a:solidFill>
                  <a:srgbClr val="F3716C"/>
                </a:solidFill>
                <a:latin typeface="Avenir Book" panose="02000503020000020003" pitchFamily="2" charset="0"/>
                <a:ea typeface="Avenir"/>
                <a:cs typeface="Avenir"/>
                <a:sym typeface="Avenir"/>
              </a:rPr>
              <a:t>To be eligible for the rebate, you must:</a:t>
            </a:r>
          </a:p>
          <a:p>
            <a:pPr marL="0" marR="0" lvl="0" indent="0" algn="l" rtl="0">
              <a:lnSpc>
                <a:spcPct val="115000"/>
              </a:lnSpc>
              <a:spcBef>
                <a:spcPts val="0"/>
              </a:spcBef>
              <a:spcAft>
                <a:spcPts val="0"/>
              </a:spcAft>
              <a:buClr>
                <a:srgbClr val="000000"/>
              </a:buClr>
              <a:buSzPts val="1600"/>
              <a:buFont typeface="Arial"/>
              <a:buNone/>
            </a:pPr>
            <a:endParaRPr lang="en-US" sz="900" b="1" dirty="0">
              <a:solidFill>
                <a:srgbClr val="F3716C"/>
              </a:solidFill>
              <a:latin typeface="Avenir Book" panose="02000503020000020003" pitchFamily="2" charset="0"/>
              <a:ea typeface="Avenir"/>
              <a:cs typeface="Avenir"/>
              <a:sym typeface="Avenir"/>
            </a:endParaRPr>
          </a:p>
          <a:p>
            <a:pPr algn="l">
              <a:buFont typeface="+mj-lt"/>
              <a:buAutoNum type="arabicPeriod"/>
            </a:pPr>
            <a:r>
              <a:rPr lang="en-US" b="1" i="0" dirty="0">
                <a:solidFill>
                  <a:srgbClr val="333333"/>
                </a:solidFill>
                <a:effectLst/>
                <a:latin typeface="Avenir Book" panose="02000503020000020003" pitchFamily="2" charset="0"/>
              </a:rPr>
              <a:t>Be currently employed by the  </a:t>
            </a:r>
          </a:p>
          <a:p>
            <a:pPr algn="l"/>
            <a:r>
              <a:rPr lang="en-US" b="1" dirty="0">
                <a:solidFill>
                  <a:srgbClr val="333333"/>
                </a:solidFill>
                <a:latin typeface="Avenir Book" panose="02000503020000020003" pitchFamily="2" charset="0"/>
              </a:rPr>
              <a:t>  </a:t>
            </a:r>
            <a:r>
              <a:rPr lang="en-US" b="1" i="0" dirty="0">
                <a:solidFill>
                  <a:srgbClr val="333333"/>
                </a:solidFill>
                <a:effectLst/>
                <a:latin typeface="Avenir Book" panose="02000503020000020003" pitchFamily="2" charset="0"/>
              </a:rPr>
              <a:t> university at the time of the rebate</a:t>
            </a:r>
          </a:p>
          <a:p>
            <a:pPr algn="l"/>
            <a:r>
              <a:rPr lang="en-US" b="1" i="0" dirty="0">
                <a:solidFill>
                  <a:srgbClr val="333333"/>
                </a:solidFill>
                <a:effectLst/>
                <a:latin typeface="Avenir Book" panose="02000503020000020003" pitchFamily="2" charset="0"/>
              </a:rPr>
              <a:t>2. Be enrolled in a UA Choice Medical Plan at the time of the rebate</a:t>
            </a:r>
          </a:p>
          <a:p>
            <a:pPr marL="0" marR="0" lvl="0" indent="0" algn="l" rtl="0">
              <a:lnSpc>
                <a:spcPct val="115000"/>
              </a:lnSpc>
              <a:spcBef>
                <a:spcPts val="0"/>
              </a:spcBef>
              <a:spcAft>
                <a:spcPts val="0"/>
              </a:spcAft>
              <a:buClr>
                <a:srgbClr val="000000"/>
              </a:buClr>
              <a:buSzPts val="1600"/>
              <a:buFont typeface="Arial"/>
              <a:buNone/>
            </a:pPr>
            <a:endParaRPr lang="en-US" sz="1200" dirty="0">
              <a:solidFill>
                <a:srgbClr val="041133"/>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dirty="0">
              <a:solidFill>
                <a:srgbClr val="041133"/>
              </a:solidFill>
              <a:latin typeface="Avenir"/>
              <a:ea typeface="Avenir"/>
              <a:cs typeface="Avenir"/>
              <a:sym typeface="Avenir"/>
            </a:endParaRPr>
          </a:p>
        </p:txBody>
      </p:sp>
      <p:pic>
        <p:nvPicPr>
          <p:cNvPr id="303" name="Google Shape;303;p25"/>
          <p:cNvPicPr preferRelativeResize="0"/>
          <p:nvPr/>
        </p:nvPicPr>
        <p:blipFill rotWithShape="1">
          <a:blip r:embed="rId4">
            <a:alphaModFix/>
          </a:blip>
          <a:srcRect t="-13828" b="46273"/>
          <a:stretch/>
        </p:blipFill>
        <p:spPr>
          <a:xfrm>
            <a:off x="0" y="4025200"/>
            <a:ext cx="9144002" cy="1280700"/>
          </a:xfrm>
          <a:prstGeom prst="rect">
            <a:avLst/>
          </a:prstGeom>
          <a:noFill/>
          <a:ln>
            <a:noFill/>
          </a:ln>
        </p:spPr>
      </p:pic>
      <p:pic>
        <p:nvPicPr>
          <p:cNvPr id="304" name="Google Shape;304;p25"/>
          <p:cNvPicPr preferRelativeResize="0"/>
          <p:nvPr/>
        </p:nvPicPr>
        <p:blipFill rotWithShape="1">
          <a:blip r:embed="rId5">
            <a:alphaModFix/>
          </a:blip>
          <a:srcRect/>
          <a:stretch/>
        </p:blipFill>
        <p:spPr>
          <a:xfrm>
            <a:off x="212350" y="4944275"/>
            <a:ext cx="1117175" cy="199225"/>
          </a:xfrm>
          <a:prstGeom prst="rect">
            <a:avLst/>
          </a:prstGeom>
          <a:noFill/>
          <a:ln>
            <a:noFill/>
          </a:ln>
        </p:spPr>
      </p:pic>
    </p:spTree>
    <p:extLst>
      <p:ext uri="{BB962C8B-B14F-4D97-AF65-F5344CB8AC3E}">
        <p14:creationId xmlns:p14="http://schemas.microsoft.com/office/powerpoint/2010/main" val="1728278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5"/>
          <p:cNvSpPr txBox="1"/>
          <p:nvPr/>
        </p:nvSpPr>
        <p:spPr>
          <a:xfrm>
            <a:off x="112061" y="167495"/>
            <a:ext cx="7686175"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dirty="0">
                <a:solidFill>
                  <a:srgbClr val="2B3785"/>
                </a:solidFill>
                <a:latin typeface="Montserrat SemiBold"/>
                <a:cs typeface="Montserrat SemiBold"/>
                <a:sym typeface="Montserrat SemiBold"/>
              </a:rPr>
              <a:t>UA Wellness – M</a:t>
            </a:r>
            <a:r>
              <a:rPr lang="en-US" sz="3200" dirty="0">
                <a:solidFill>
                  <a:srgbClr val="2B3785"/>
                </a:solidFill>
                <a:latin typeface="Montserrat SemiBold"/>
                <a:cs typeface="Montserrat SemiBold"/>
                <a:sym typeface="Montserrat SemiBold"/>
              </a:rPr>
              <a:t>o</a:t>
            </a:r>
            <a:r>
              <a:rPr lang="en" sz="3200" dirty="0">
                <a:solidFill>
                  <a:srgbClr val="2B3785"/>
                </a:solidFill>
                <a:latin typeface="Montserrat SemiBold"/>
                <a:cs typeface="Montserrat SemiBold"/>
                <a:sym typeface="Montserrat SemiBold"/>
              </a:rPr>
              <a:t>re Information</a:t>
            </a:r>
            <a:endParaRPr sz="1400" b="0" i="0" u="none" strike="noStrike" cap="none" dirty="0">
              <a:solidFill>
                <a:srgbClr val="000000"/>
              </a:solidFill>
              <a:latin typeface="Arial"/>
              <a:ea typeface="Arial"/>
              <a:cs typeface="Arial"/>
              <a:sym typeface="Arial"/>
            </a:endParaRPr>
          </a:p>
        </p:txBody>
      </p:sp>
      <p:sp>
        <p:nvSpPr>
          <p:cNvPr id="297" name="Google Shape;297;p25"/>
          <p:cNvSpPr txBox="1"/>
          <p:nvPr/>
        </p:nvSpPr>
        <p:spPr>
          <a:xfrm>
            <a:off x="112061" y="785047"/>
            <a:ext cx="8742464" cy="131725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0" i="0" dirty="0">
                <a:solidFill>
                  <a:srgbClr val="333333"/>
                </a:solidFill>
                <a:effectLst/>
                <a:latin typeface="Avenir Book" panose="02000503020000020003" pitchFamily="2" charset="0"/>
              </a:rPr>
              <a:t>If you qualify for the rebate, it is applied as a discount toward the next plan year's UA Choice Plan. This means the rebate that was earned in the previous plan year will be applied to the next plan year. This is why you must be a current employee and be enrolled in a UA Choice Plan in order to receive the rebate. </a:t>
            </a:r>
            <a:endParaRPr sz="1600" b="0" i="0" u="none" strike="noStrike" cap="none" dirty="0">
              <a:solidFill>
                <a:srgbClr val="041133"/>
              </a:solidFill>
              <a:latin typeface="Avenir Book" panose="02000503020000020003" pitchFamily="2" charset="0"/>
              <a:sym typeface="Arial"/>
            </a:endParaRPr>
          </a:p>
        </p:txBody>
      </p:sp>
      <p:pic>
        <p:nvPicPr>
          <p:cNvPr id="298" name="Google Shape;298;p25"/>
          <p:cNvPicPr preferRelativeResize="0"/>
          <p:nvPr/>
        </p:nvPicPr>
        <p:blipFill rotWithShape="1">
          <a:blip r:embed="rId3">
            <a:alphaModFix/>
          </a:blip>
          <a:srcRect/>
          <a:stretch/>
        </p:blipFill>
        <p:spPr>
          <a:xfrm>
            <a:off x="3285350" y="0"/>
            <a:ext cx="5858650" cy="1673900"/>
          </a:xfrm>
          <a:prstGeom prst="rect">
            <a:avLst/>
          </a:prstGeom>
          <a:noFill/>
          <a:ln>
            <a:noFill/>
          </a:ln>
        </p:spPr>
      </p:pic>
      <p:sp>
        <p:nvSpPr>
          <p:cNvPr id="299" name="Google Shape;299;p25"/>
          <p:cNvSpPr txBox="1"/>
          <p:nvPr/>
        </p:nvSpPr>
        <p:spPr>
          <a:xfrm>
            <a:off x="112061" y="2068141"/>
            <a:ext cx="3012158" cy="5539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i="1" dirty="0">
                <a:solidFill>
                  <a:srgbClr val="2B3785"/>
                </a:solidFill>
                <a:latin typeface="Montserrat Light"/>
                <a:ea typeface="Montserrat Light"/>
                <a:cs typeface="Montserrat Light"/>
                <a:sym typeface="Montserrat Light"/>
              </a:rPr>
              <a:t>Program Details</a:t>
            </a:r>
            <a:r>
              <a:rPr lang="en" sz="2400" b="0" i="1" u="none" strike="noStrike" cap="none" dirty="0">
                <a:solidFill>
                  <a:srgbClr val="2B3785"/>
                </a:solidFill>
                <a:latin typeface="Montserrat Light"/>
                <a:ea typeface="Montserrat Light"/>
                <a:cs typeface="Montserrat Light"/>
                <a:sym typeface="Montserrat Light"/>
              </a:rPr>
              <a:t>:</a:t>
            </a:r>
            <a:endParaRPr sz="2400" b="0" i="1" u="none" strike="noStrike" cap="none" dirty="0">
              <a:solidFill>
                <a:srgbClr val="000000"/>
              </a:solidFill>
              <a:latin typeface="Montserrat Light"/>
              <a:ea typeface="Montserrat Light"/>
              <a:cs typeface="Montserrat Light"/>
              <a:sym typeface="Montserrat Light"/>
            </a:endParaRPr>
          </a:p>
        </p:txBody>
      </p:sp>
      <p:sp>
        <p:nvSpPr>
          <p:cNvPr id="300" name="Google Shape;300;p25"/>
          <p:cNvSpPr txBox="1"/>
          <p:nvPr/>
        </p:nvSpPr>
        <p:spPr>
          <a:xfrm>
            <a:off x="112061" y="2490270"/>
            <a:ext cx="5254575" cy="16711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b="0" i="0" dirty="0">
                <a:solidFill>
                  <a:srgbClr val="333333"/>
                </a:solidFill>
                <a:effectLst/>
                <a:latin typeface="Avenir Book" panose="02000503020000020003" pitchFamily="2" charset="0"/>
              </a:rPr>
              <a:t>To meet the program requirements, employees and spouses/FIPs must complete various activities with different point values. Once you complete an activity, you will be awarded the point total for that activity. In order to be eligible for the wellness rebate, employees and spouses/FIPs must accumulate a total of 7 points by the June 30 deadline. </a:t>
            </a:r>
            <a:endParaRPr b="0" i="0" u="none" strike="noStrike" cap="none" dirty="0">
              <a:solidFill>
                <a:srgbClr val="041133"/>
              </a:solidFill>
              <a:latin typeface="Avenir Book" panose="02000503020000020003" pitchFamily="2" charset="0"/>
              <a:ea typeface="Avenir"/>
              <a:cs typeface="Avenir"/>
              <a:sym typeface="Avenir"/>
            </a:endParaRPr>
          </a:p>
        </p:txBody>
      </p:sp>
      <p:sp>
        <p:nvSpPr>
          <p:cNvPr id="302" name="Google Shape;302;p25"/>
          <p:cNvSpPr txBox="1"/>
          <p:nvPr/>
        </p:nvSpPr>
        <p:spPr>
          <a:xfrm>
            <a:off x="5216684" y="1803113"/>
            <a:ext cx="3815255" cy="305157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2000" b="1" dirty="0">
                <a:solidFill>
                  <a:srgbClr val="F3716C"/>
                </a:solidFill>
                <a:latin typeface="Avenir Book" panose="02000503020000020003" pitchFamily="2" charset="0"/>
                <a:ea typeface="Avenir"/>
                <a:cs typeface="Avenir"/>
                <a:sym typeface="Avenir"/>
              </a:rPr>
              <a:t>How to Earn Points:</a:t>
            </a:r>
          </a:p>
          <a:p>
            <a:pPr marL="0" marR="0" lvl="0" indent="0" algn="l" rtl="0">
              <a:lnSpc>
                <a:spcPct val="115000"/>
              </a:lnSpc>
              <a:spcBef>
                <a:spcPts val="0"/>
              </a:spcBef>
              <a:spcAft>
                <a:spcPts val="0"/>
              </a:spcAft>
              <a:buClr>
                <a:srgbClr val="000000"/>
              </a:buClr>
              <a:buSzPts val="1600"/>
              <a:buFont typeface="Arial"/>
              <a:buNone/>
            </a:pPr>
            <a:endParaRPr lang="en-US" sz="800" b="1" dirty="0">
              <a:solidFill>
                <a:srgbClr val="F3716C"/>
              </a:solidFill>
              <a:latin typeface="Avenir Book" panose="02000503020000020003" pitchFamily="2" charset="0"/>
              <a:ea typeface="Avenir"/>
              <a:cs typeface="Avenir"/>
              <a:sym typeface="Avenir"/>
            </a:endParaRPr>
          </a:p>
          <a:p>
            <a:pPr marL="285750" marR="0" lvl="0" indent="-285750" algn="l" rtl="0">
              <a:lnSpc>
                <a:spcPct val="115000"/>
              </a:lnSpc>
              <a:spcBef>
                <a:spcPts val="0"/>
              </a:spcBef>
              <a:spcAft>
                <a:spcPts val="0"/>
              </a:spcAft>
              <a:buClr>
                <a:srgbClr val="000000"/>
              </a:buClr>
              <a:buSzPts val="1600"/>
              <a:buFont typeface="Arial" panose="020B0604020202020204" pitchFamily="34" charset="0"/>
              <a:buChar char="•"/>
            </a:pPr>
            <a:r>
              <a:rPr lang="en-US" dirty="0">
                <a:solidFill>
                  <a:schemeClr val="bg2"/>
                </a:solidFill>
                <a:latin typeface="Avenir Book" panose="02000503020000020003" pitchFamily="2" charset="0"/>
                <a:ea typeface="Avenir"/>
                <a:cs typeface="Avenir"/>
                <a:sym typeface="Avenir"/>
              </a:rPr>
              <a:t>Ordering Biometric Home Test Kits</a:t>
            </a:r>
          </a:p>
          <a:p>
            <a:pPr marL="171450" marR="0" lvl="0" indent="-171450" algn="l" rtl="0">
              <a:lnSpc>
                <a:spcPct val="115000"/>
              </a:lnSpc>
              <a:spcBef>
                <a:spcPts val="0"/>
              </a:spcBef>
              <a:spcAft>
                <a:spcPts val="0"/>
              </a:spcAft>
              <a:buClr>
                <a:srgbClr val="000000"/>
              </a:buClr>
              <a:buSzPts val="1600"/>
              <a:buFont typeface="Arial" panose="020B0604020202020204" pitchFamily="34" charset="0"/>
              <a:buChar char="•"/>
            </a:pPr>
            <a:endParaRPr lang="en-US" sz="800" dirty="0">
              <a:solidFill>
                <a:schemeClr val="bg2"/>
              </a:solidFill>
              <a:latin typeface="Avenir Book" panose="02000503020000020003" pitchFamily="2" charset="0"/>
              <a:ea typeface="Avenir"/>
              <a:cs typeface="Avenir"/>
              <a:sym typeface="Avenir"/>
            </a:endParaRPr>
          </a:p>
          <a:p>
            <a:pPr marL="285750" marR="0" lvl="0" indent="-285750" algn="l" rtl="0">
              <a:lnSpc>
                <a:spcPct val="115000"/>
              </a:lnSpc>
              <a:spcBef>
                <a:spcPts val="0"/>
              </a:spcBef>
              <a:spcAft>
                <a:spcPts val="0"/>
              </a:spcAft>
              <a:buClr>
                <a:srgbClr val="000000"/>
              </a:buClr>
              <a:buSzPts val="1600"/>
              <a:buFont typeface="Arial" panose="020B0604020202020204" pitchFamily="34" charset="0"/>
              <a:buChar char="•"/>
            </a:pPr>
            <a:r>
              <a:rPr lang="en-US" dirty="0">
                <a:solidFill>
                  <a:schemeClr val="bg2"/>
                </a:solidFill>
                <a:latin typeface="Avenir Book" panose="02000503020000020003" pitchFamily="2" charset="0"/>
                <a:ea typeface="Avenir"/>
                <a:cs typeface="Avenir"/>
                <a:sym typeface="Avenir"/>
              </a:rPr>
              <a:t>2024 Wellness Challenges:  accessible for registration through Prevention Cloud</a:t>
            </a:r>
          </a:p>
          <a:p>
            <a:pPr marL="0" marR="0" lvl="0" indent="0" algn="l" rtl="0">
              <a:lnSpc>
                <a:spcPct val="115000"/>
              </a:lnSpc>
              <a:spcBef>
                <a:spcPts val="0"/>
              </a:spcBef>
              <a:spcAft>
                <a:spcPts val="0"/>
              </a:spcAft>
              <a:buClr>
                <a:srgbClr val="000000"/>
              </a:buClr>
              <a:buSzPts val="1600"/>
              <a:buFont typeface="Arial"/>
              <a:buNone/>
            </a:pPr>
            <a:endParaRPr lang="en-US" sz="800" dirty="0">
              <a:solidFill>
                <a:schemeClr val="bg2"/>
              </a:solidFill>
              <a:latin typeface="Avenir Book" panose="02000503020000020003" pitchFamily="2" charset="0"/>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r>
              <a:rPr lang="en-US" b="1" dirty="0">
                <a:solidFill>
                  <a:schemeClr val="bg2"/>
                </a:solidFill>
                <a:latin typeface="Avenir Book" panose="02000503020000020003" pitchFamily="2" charset="0"/>
                <a:ea typeface="Avenir"/>
                <a:cs typeface="Avenir"/>
                <a:sym typeface="Avenir"/>
              </a:rPr>
              <a:t>More Information: </a:t>
            </a:r>
            <a:r>
              <a:rPr lang="en-US" dirty="0">
                <a:solidFill>
                  <a:schemeClr val="tx1"/>
                </a:solidFill>
                <a:latin typeface="Avenir Book" panose="02000503020000020003" pitchFamily="2" charset="0"/>
                <a:ea typeface="Avenir"/>
                <a:cs typeface="Avenir"/>
                <a:sym typeface="Avenir"/>
              </a:rPr>
              <a:t>https://</a:t>
            </a:r>
            <a:r>
              <a:rPr lang="en-US" dirty="0" err="1">
                <a:solidFill>
                  <a:schemeClr val="tx1"/>
                </a:solidFill>
                <a:latin typeface="Avenir Book" panose="02000503020000020003" pitchFamily="2" charset="0"/>
                <a:ea typeface="Avenir"/>
                <a:cs typeface="Avenir"/>
                <a:sym typeface="Avenir"/>
              </a:rPr>
              <a:t>alaska.edu</a:t>
            </a:r>
            <a:r>
              <a:rPr lang="en-US" dirty="0">
                <a:solidFill>
                  <a:schemeClr val="tx1"/>
                </a:solidFill>
                <a:latin typeface="Avenir Book" panose="02000503020000020003" pitchFamily="2" charset="0"/>
                <a:ea typeface="Avenir"/>
                <a:cs typeface="Avenir"/>
                <a:sym typeface="Avenir"/>
              </a:rPr>
              <a:t>/</a:t>
            </a:r>
            <a:r>
              <a:rPr lang="en-US" dirty="0" err="1">
                <a:solidFill>
                  <a:schemeClr val="tx1"/>
                </a:solidFill>
                <a:latin typeface="Avenir Book" panose="02000503020000020003" pitchFamily="2" charset="0"/>
                <a:ea typeface="Avenir"/>
                <a:cs typeface="Avenir"/>
                <a:sym typeface="Avenir"/>
              </a:rPr>
              <a:t>hr</a:t>
            </a:r>
            <a:r>
              <a:rPr lang="en-US" dirty="0">
                <a:solidFill>
                  <a:schemeClr val="tx1"/>
                </a:solidFill>
                <a:latin typeface="Avenir Book" panose="02000503020000020003" pitchFamily="2" charset="0"/>
                <a:ea typeface="Avenir"/>
                <a:cs typeface="Avenir"/>
                <a:sym typeface="Avenir"/>
              </a:rPr>
              <a:t>/benefits/health/</a:t>
            </a:r>
            <a:r>
              <a:rPr lang="en-US" dirty="0" err="1">
                <a:solidFill>
                  <a:schemeClr val="tx1"/>
                </a:solidFill>
                <a:latin typeface="Avenir Book" panose="02000503020000020003" pitchFamily="2" charset="0"/>
                <a:ea typeface="Avenir"/>
                <a:cs typeface="Avenir"/>
                <a:sym typeface="Avenir"/>
              </a:rPr>
              <a:t>wellness.php</a:t>
            </a:r>
            <a:endParaRPr lang="en-US" dirty="0">
              <a:solidFill>
                <a:schemeClr val="tx1"/>
              </a:solidFill>
              <a:latin typeface="Avenir Book" panose="02000503020000020003" pitchFamily="2" charset="0"/>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endParaRPr lang="en-US" sz="1200" dirty="0">
              <a:solidFill>
                <a:srgbClr val="041133"/>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600"/>
              <a:buFont typeface="Arial"/>
              <a:buNone/>
            </a:pPr>
            <a:endParaRPr sz="1600" b="0" i="0" u="none" strike="noStrike" cap="none" dirty="0">
              <a:solidFill>
                <a:srgbClr val="041133"/>
              </a:solidFill>
              <a:latin typeface="Avenir"/>
              <a:ea typeface="Avenir"/>
              <a:cs typeface="Avenir"/>
              <a:sym typeface="Avenir"/>
            </a:endParaRPr>
          </a:p>
        </p:txBody>
      </p:sp>
      <p:pic>
        <p:nvPicPr>
          <p:cNvPr id="303" name="Google Shape;303;p25"/>
          <p:cNvPicPr preferRelativeResize="0"/>
          <p:nvPr/>
        </p:nvPicPr>
        <p:blipFill rotWithShape="1">
          <a:blip r:embed="rId4">
            <a:alphaModFix/>
          </a:blip>
          <a:srcRect t="-13828" b="46273"/>
          <a:stretch/>
        </p:blipFill>
        <p:spPr>
          <a:xfrm>
            <a:off x="-2" y="3918482"/>
            <a:ext cx="9144002" cy="1280700"/>
          </a:xfrm>
          <a:prstGeom prst="rect">
            <a:avLst/>
          </a:prstGeom>
          <a:noFill/>
          <a:ln>
            <a:noFill/>
          </a:ln>
        </p:spPr>
      </p:pic>
      <p:pic>
        <p:nvPicPr>
          <p:cNvPr id="304" name="Google Shape;304;p25"/>
          <p:cNvPicPr preferRelativeResize="0"/>
          <p:nvPr/>
        </p:nvPicPr>
        <p:blipFill rotWithShape="1">
          <a:blip r:embed="rId5">
            <a:alphaModFix/>
          </a:blip>
          <a:srcRect/>
          <a:stretch/>
        </p:blipFill>
        <p:spPr>
          <a:xfrm>
            <a:off x="212350" y="4818736"/>
            <a:ext cx="1117175" cy="199225"/>
          </a:xfrm>
          <a:prstGeom prst="rect">
            <a:avLst/>
          </a:prstGeom>
          <a:noFill/>
          <a:ln>
            <a:noFill/>
          </a:ln>
        </p:spPr>
      </p:pic>
    </p:spTree>
    <p:extLst>
      <p:ext uri="{BB962C8B-B14F-4D97-AF65-F5344CB8AC3E}">
        <p14:creationId xmlns:p14="http://schemas.microsoft.com/office/powerpoint/2010/main" val="3193493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dirty="0">
                <a:latin typeface="Montserrat"/>
                <a:ea typeface="Montserrat"/>
                <a:cs typeface="Montserrat"/>
                <a:sym typeface="Montserrat"/>
              </a:rPr>
              <a:t>6</a:t>
            </a:r>
            <a:endParaRPr sz="7500" dirty="0">
              <a:latin typeface="Montserrat"/>
              <a:ea typeface="Montserrat"/>
              <a:cs typeface="Montserrat"/>
              <a:sym typeface="Montserrat"/>
            </a:endParaRPr>
          </a:p>
        </p:txBody>
      </p:sp>
      <p:sp>
        <p:nvSpPr>
          <p:cNvPr id="310" name="Google Shape;310;p26"/>
          <p:cNvSpPr txBox="1">
            <a:spLocks noGrp="1"/>
          </p:cNvSpPr>
          <p:nvPr>
            <p:ph type="body" idx="1"/>
          </p:nvPr>
        </p:nvSpPr>
        <p:spPr>
          <a:xfrm>
            <a:off x="3797400" y="1902500"/>
            <a:ext cx="5049000" cy="103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a:solidFill>
                  <a:srgbClr val="F3716C"/>
                </a:solidFill>
                <a:latin typeface="Montserrat Medium"/>
                <a:ea typeface="Montserrat Medium"/>
                <a:cs typeface="Montserrat Medium"/>
                <a:sym typeface="Montserrat Medium"/>
              </a:rPr>
              <a:t>Pharmacy</a:t>
            </a:r>
            <a:endParaRPr sz="4500">
              <a:solidFill>
                <a:srgbClr val="F3716C"/>
              </a:solidFill>
              <a:latin typeface="Montserrat Medium"/>
              <a:ea typeface="Montserrat Medium"/>
              <a:cs typeface="Montserrat Medium"/>
              <a:sym typeface="Montserrat Medium"/>
            </a:endParaRPr>
          </a:p>
        </p:txBody>
      </p:sp>
      <p:pic>
        <p:nvPicPr>
          <p:cNvPr id="311" name="Google Shape;311;p26"/>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312" name="Google Shape;312;p26"/>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7"/>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ct val="111111"/>
              <a:buNone/>
            </a:pPr>
            <a:r>
              <a:rPr lang="en">
                <a:latin typeface="Montserrat Medium"/>
                <a:ea typeface="Montserrat Medium"/>
                <a:cs typeface="Montserrat Medium"/>
                <a:sym typeface="Montserrat Medium"/>
              </a:rPr>
              <a:t>Pharmacy Benefits Overview</a:t>
            </a:r>
            <a:endParaRPr>
              <a:latin typeface="Montserrat Medium"/>
              <a:ea typeface="Montserrat Medium"/>
              <a:cs typeface="Montserrat Medium"/>
              <a:sym typeface="Montserrat Medium"/>
            </a:endParaRPr>
          </a:p>
          <a:p>
            <a:pPr marL="0" lvl="0" indent="0" algn="l" rtl="0">
              <a:lnSpc>
                <a:spcPct val="100000"/>
              </a:lnSpc>
              <a:spcBef>
                <a:spcPts val="0"/>
              </a:spcBef>
              <a:spcAft>
                <a:spcPts val="0"/>
              </a:spcAft>
              <a:buSzPct val="111111"/>
              <a:buNone/>
            </a:pPr>
            <a:endParaRPr/>
          </a:p>
        </p:txBody>
      </p:sp>
      <p:sp>
        <p:nvSpPr>
          <p:cNvPr id="318" name="Google Shape;318;p27"/>
          <p:cNvSpPr txBox="1"/>
          <p:nvPr/>
        </p:nvSpPr>
        <p:spPr>
          <a:xfrm>
            <a:off x="3393550" y="1826300"/>
            <a:ext cx="5452800" cy="3389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676B64"/>
                </a:solidFill>
                <a:latin typeface="Avenir"/>
                <a:ea typeface="Avenir"/>
                <a:cs typeface="Avenir"/>
                <a:sym typeface="Avenir"/>
              </a:rPr>
              <a:t>Pharmacy benefits are provided through </a:t>
            </a:r>
            <a:r>
              <a:rPr lang="en" sz="1400" b="0" i="0" u="none" strike="noStrike" cap="none">
                <a:solidFill>
                  <a:srgbClr val="F3716C"/>
                </a:solidFill>
                <a:latin typeface="Avenir"/>
                <a:ea typeface="Avenir"/>
                <a:cs typeface="Avenir"/>
                <a:sym typeface="Avenir"/>
              </a:rPr>
              <a:t>Premera Blue Cross Blue Shield of Alaska. </a:t>
            </a:r>
            <a:endParaRPr sz="1400" b="0" i="0" u="none" strike="noStrike" cap="none">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6C6C6C"/>
                </a:solidFill>
                <a:latin typeface="Avenir"/>
                <a:ea typeface="Avenir"/>
                <a:cs typeface="Avenir"/>
                <a:sym typeface="Avenir"/>
              </a:rPr>
              <a:t>Information on your benefits coverage and a list of network pharmacies is available online at  </a:t>
            </a:r>
            <a:r>
              <a:rPr lang="en" sz="1400" b="0" i="0" u="sng" strike="noStrike" cap="none">
                <a:solidFill>
                  <a:srgbClr val="6C6C6C"/>
                </a:solidFill>
                <a:latin typeface="Avenir"/>
                <a:ea typeface="Avenir"/>
                <a:cs typeface="Avenir"/>
                <a:sym typeface="Avenir"/>
                <a:hlinkClick r:id="rId3">
                  <a:extLst>
                    <a:ext uri="{A12FA001-AC4F-418D-AE19-62706E023703}">
                      <ahyp:hlinkClr xmlns:ahyp="http://schemas.microsoft.com/office/drawing/2018/hyperlinkcolor" val="tx"/>
                    </a:ext>
                  </a:extLst>
                </a:hlinkClick>
              </a:rPr>
              <a:t>www.premera.com</a:t>
            </a:r>
            <a:r>
              <a:rPr lang="en" sz="1400" b="0" i="0" u="none" strike="noStrike" cap="none">
                <a:solidFill>
                  <a:srgbClr val="6C6C6C"/>
                </a:solidFill>
                <a:latin typeface="Avenir"/>
                <a:ea typeface="Avenir"/>
                <a:cs typeface="Avenir"/>
                <a:sym typeface="Avenir"/>
              </a:rPr>
              <a:t> or by calling the Customer Care number on your ID Card or</a:t>
            </a:r>
            <a:r>
              <a:rPr lang="en" sz="1400" b="0" i="0" u="none" strike="noStrike" cap="none">
                <a:solidFill>
                  <a:srgbClr val="F3716C"/>
                </a:solidFill>
                <a:latin typeface="Avenir"/>
                <a:ea typeface="Avenir"/>
                <a:cs typeface="Avenir"/>
                <a:sym typeface="Avenir"/>
              </a:rPr>
              <a:t> reaching out to TouchCare</a:t>
            </a:r>
            <a:r>
              <a:rPr lang="en" sz="1400" b="0" i="0" u="none" strike="noStrike" cap="none">
                <a:solidFill>
                  <a:srgbClr val="6C6C6C"/>
                </a:solidFill>
                <a:latin typeface="Avenir"/>
                <a:ea typeface="Avenir"/>
                <a:cs typeface="Avenir"/>
                <a:sym typeface="Avenir"/>
              </a:rPr>
              <a:t>. </a:t>
            </a:r>
            <a:endParaRPr sz="1400" b="0" i="0" u="none" strike="noStrike" cap="none">
              <a:solidFill>
                <a:srgbClr val="6C6C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6C6C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6C6C6C"/>
                </a:solidFill>
                <a:latin typeface="Avenir"/>
                <a:ea typeface="Avenir"/>
                <a:cs typeface="Avenir"/>
                <a:sym typeface="Avenir"/>
              </a:rPr>
              <a:t>Your cost is determined by the tier assigned to the prescription drug product. Products are assigned as Generic Preventive, Preferred Generic, Preferred Brand Name, Specialty Drugs, and Non-Preferred.</a:t>
            </a:r>
            <a:endParaRPr sz="1400" b="0" i="0" u="none" strike="noStrike" cap="none">
              <a:solidFill>
                <a:srgbClr val="6C6C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rgbClr val="676B64"/>
              </a:solidFill>
              <a:latin typeface="Avenir"/>
              <a:ea typeface="Avenir"/>
              <a:cs typeface="Avenir"/>
              <a:sym typeface="Avenir"/>
            </a:endParaRPr>
          </a:p>
        </p:txBody>
      </p:sp>
      <p:pic>
        <p:nvPicPr>
          <p:cNvPr id="319" name="Google Shape;319;p27"/>
          <p:cNvPicPr preferRelativeResize="0"/>
          <p:nvPr/>
        </p:nvPicPr>
        <p:blipFill rotWithShape="1">
          <a:blip r:embed="rId4">
            <a:alphaModFix/>
          </a:blip>
          <a:srcRect/>
          <a:stretch/>
        </p:blipFill>
        <p:spPr>
          <a:xfrm>
            <a:off x="7852325" y="4824058"/>
            <a:ext cx="994075" cy="177268"/>
          </a:xfrm>
          <a:prstGeom prst="rect">
            <a:avLst/>
          </a:prstGeom>
          <a:noFill/>
          <a:ln>
            <a:noFill/>
          </a:ln>
        </p:spPr>
      </p:pic>
      <p:pic>
        <p:nvPicPr>
          <p:cNvPr id="320" name="Google Shape;320;p27"/>
          <p:cNvPicPr preferRelativeResize="0"/>
          <p:nvPr/>
        </p:nvPicPr>
        <p:blipFill rotWithShape="1">
          <a:blip r:embed="rId5">
            <a:alphaModFix/>
          </a:blip>
          <a:srcRect/>
          <a:stretch/>
        </p:blipFill>
        <p:spPr>
          <a:xfrm>
            <a:off x="340425" y="1992100"/>
            <a:ext cx="2506800" cy="250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3"/>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a:latin typeface="Montserrat"/>
                <a:ea typeface="Montserrat"/>
                <a:cs typeface="Montserrat"/>
                <a:sym typeface="Montserrat"/>
              </a:rPr>
              <a:t>1</a:t>
            </a:r>
            <a:endParaRPr sz="7500">
              <a:latin typeface="Montserrat"/>
              <a:ea typeface="Montserrat"/>
              <a:cs typeface="Montserrat"/>
              <a:sym typeface="Montserrat"/>
            </a:endParaRPr>
          </a:p>
        </p:txBody>
      </p:sp>
      <p:sp>
        <p:nvSpPr>
          <p:cNvPr id="92" name="Google Shape;92;p3"/>
          <p:cNvSpPr txBox="1">
            <a:spLocks noGrp="1"/>
          </p:cNvSpPr>
          <p:nvPr>
            <p:ph type="body" idx="1"/>
          </p:nvPr>
        </p:nvSpPr>
        <p:spPr>
          <a:xfrm>
            <a:off x="4008375" y="1852550"/>
            <a:ext cx="4393200" cy="256404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dirty="0">
                <a:solidFill>
                  <a:srgbClr val="F3716C"/>
                </a:solidFill>
                <a:latin typeface="Montserrat Medium"/>
                <a:ea typeface="Montserrat Medium"/>
                <a:cs typeface="Montserrat Medium"/>
                <a:sym typeface="Montserrat Medium"/>
              </a:rPr>
              <a:t> Enrollment</a:t>
            </a:r>
            <a:endParaRPr sz="4500" dirty="0">
              <a:solidFill>
                <a:srgbClr val="F3716C"/>
              </a:solidFill>
              <a:latin typeface="Montserrat Medium"/>
              <a:ea typeface="Montserrat Medium"/>
              <a:cs typeface="Montserrat Medium"/>
              <a:sym typeface="Montserrat Medium"/>
            </a:endParaRPr>
          </a:p>
        </p:txBody>
      </p:sp>
      <p:pic>
        <p:nvPicPr>
          <p:cNvPr id="93" name="Google Shape;93;p3"/>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94" name="Google Shape;94;p3"/>
          <p:cNvPicPr preferRelativeResize="0"/>
          <p:nvPr/>
        </p:nvPicPr>
        <p:blipFill rotWithShape="1">
          <a:blip r:embed="rId4">
            <a:alphaModFix/>
          </a:blip>
          <a:srcRect/>
          <a:stretch/>
        </p:blipFill>
        <p:spPr>
          <a:xfrm>
            <a:off x="3275650" y="0"/>
            <a:ext cx="5858650" cy="1673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8"/>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a:latin typeface="Avenir"/>
                <a:ea typeface="Avenir"/>
                <a:cs typeface="Avenir"/>
                <a:sym typeface="Avenir"/>
              </a:rPr>
              <a:t>Pharmacy Plan Comparison Details</a:t>
            </a:r>
            <a:endParaRPr>
              <a:latin typeface="Avenir"/>
              <a:ea typeface="Avenir"/>
              <a:cs typeface="Avenir"/>
              <a:sym typeface="Avenir"/>
            </a:endParaRPr>
          </a:p>
        </p:txBody>
      </p:sp>
      <p:pic>
        <p:nvPicPr>
          <p:cNvPr id="326" name="Google Shape;326;p28"/>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3" name="Picture 2" descr="A table with different colored squares&#10;&#10;Description automatically generated with medium confidence">
            <a:extLst>
              <a:ext uri="{FF2B5EF4-FFF2-40B4-BE49-F238E27FC236}">
                <a16:creationId xmlns:a16="http://schemas.microsoft.com/office/drawing/2014/main" id="{65F2B8F9-BCA4-32CE-1DC7-1321AA1FA683}"/>
              </a:ext>
            </a:extLst>
          </p:cNvPr>
          <p:cNvPicPr>
            <a:picLocks noChangeAspect="1"/>
          </p:cNvPicPr>
          <p:nvPr/>
        </p:nvPicPr>
        <p:blipFill>
          <a:blip r:embed="rId4"/>
          <a:stretch>
            <a:fillRect/>
          </a:stretch>
        </p:blipFill>
        <p:spPr>
          <a:xfrm>
            <a:off x="779312" y="812011"/>
            <a:ext cx="7772400" cy="379411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9"/>
          <p:cNvSpPr txBox="1">
            <a:spLocks noGrp="1"/>
          </p:cNvSpPr>
          <p:nvPr>
            <p:ph type="title"/>
          </p:nvPr>
        </p:nvSpPr>
        <p:spPr>
          <a:xfrm>
            <a:off x="460950" y="453100"/>
            <a:ext cx="8222100" cy="767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 dirty="0"/>
              <a:t>C</a:t>
            </a:r>
            <a:r>
              <a:rPr lang="en" dirty="0">
                <a:latin typeface="Montserrat Medium"/>
                <a:ea typeface="Montserrat Medium"/>
                <a:cs typeface="Montserrat Medium"/>
                <a:sym typeface="Montserrat Medium"/>
              </a:rPr>
              <a:t>allouts: Preventative Meds and Generics</a:t>
            </a:r>
            <a:endParaRPr dirty="0">
              <a:latin typeface="Montserrat Medium"/>
              <a:ea typeface="Montserrat Medium"/>
              <a:cs typeface="Montserrat Medium"/>
              <a:sym typeface="Montserrat Medium"/>
            </a:endParaRPr>
          </a:p>
        </p:txBody>
      </p:sp>
      <p:sp>
        <p:nvSpPr>
          <p:cNvPr id="333" name="Google Shape;333;p29"/>
          <p:cNvSpPr txBox="1"/>
          <p:nvPr/>
        </p:nvSpPr>
        <p:spPr>
          <a:xfrm>
            <a:off x="2484300" y="1791650"/>
            <a:ext cx="6362100" cy="3201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dirty="0">
                <a:solidFill>
                  <a:srgbClr val="000000"/>
                </a:solidFill>
                <a:latin typeface="Avenir"/>
                <a:ea typeface="Avenir"/>
                <a:cs typeface="Avenir"/>
                <a:sym typeface="Avenir"/>
              </a:rPr>
              <a:t>Preventative Medicines:</a:t>
            </a:r>
            <a:r>
              <a:rPr lang="en" sz="1200" b="0" i="0" u="none" strike="noStrike" cap="none" dirty="0">
                <a:solidFill>
                  <a:srgbClr val="000000"/>
                </a:solidFill>
                <a:latin typeface="Avenir"/>
                <a:ea typeface="Avenir"/>
                <a:cs typeface="Avenir"/>
                <a:sym typeface="Avenir"/>
              </a:rPr>
              <a:t> Most are covered at </a:t>
            </a:r>
            <a:r>
              <a:rPr lang="en" sz="1200" b="1" i="0" u="none" strike="noStrike" cap="none" dirty="0">
                <a:solidFill>
                  <a:srgbClr val="F3716C"/>
                </a:solidFill>
                <a:latin typeface="Avenir"/>
                <a:ea typeface="Avenir"/>
                <a:cs typeface="Avenir"/>
                <a:sym typeface="Avenir"/>
              </a:rPr>
              <a:t>no cost to you on all plans. </a:t>
            </a:r>
            <a:endParaRPr sz="1200" b="1" i="0" u="none" strike="noStrike" cap="none" dirty="0">
              <a:solidFill>
                <a:srgbClr val="F3716C"/>
              </a:solidFill>
              <a:latin typeface="Avenir"/>
              <a:ea typeface="Avenir"/>
              <a:cs typeface="Avenir"/>
              <a:sym typeface="Avenir"/>
            </a:endParaRPr>
          </a:p>
          <a:p>
            <a:pPr marL="914400" marR="0" lvl="1"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For a list of current preventive medications, please refer to the PV Core Plus drug list available through </a:t>
            </a:r>
            <a:r>
              <a:rPr lang="en" sz="1200" b="0" i="0" u="none" strike="noStrike" cap="none" dirty="0" err="1">
                <a:solidFill>
                  <a:srgbClr val="000000"/>
                </a:solidFill>
                <a:latin typeface="Avenir"/>
                <a:ea typeface="Avenir"/>
                <a:cs typeface="Avenir"/>
                <a:sym typeface="Avenir"/>
              </a:rPr>
              <a:t>Premera’s</a:t>
            </a:r>
            <a:r>
              <a:rPr lang="en" sz="1200" b="0" i="0" u="none" strike="noStrike" cap="none" dirty="0">
                <a:solidFill>
                  <a:srgbClr val="000000"/>
                </a:solidFill>
                <a:latin typeface="Avenir"/>
                <a:ea typeface="Avenir"/>
                <a:cs typeface="Avenir"/>
                <a:sym typeface="Avenir"/>
              </a:rPr>
              <a:t> website (</a:t>
            </a:r>
            <a:r>
              <a:rPr lang="en" sz="1200" b="0" i="0" u="sng" strike="noStrike" cap="none" dirty="0">
                <a:solidFill>
                  <a:schemeClr val="hlink"/>
                </a:solidFill>
                <a:latin typeface="Avenir"/>
                <a:ea typeface="Avenir"/>
                <a:cs typeface="Avenir"/>
                <a:sym typeface="Avenir"/>
                <a:hlinkClick r:id="rId3"/>
              </a:rPr>
              <a:t>https://www.premera.com/documents/052924.pdf</a:t>
            </a:r>
            <a:r>
              <a:rPr lang="en" sz="1200" b="0" i="0" u="none" strike="noStrike" cap="none" dirty="0">
                <a:solidFill>
                  <a:srgbClr val="000000"/>
                </a:solidFill>
                <a:latin typeface="Avenir"/>
                <a:ea typeface="Avenir"/>
                <a:cs typeface="Avenir"/>
                <a:sym typeface="Avenir"/>
              </a:rPr>
              <a:t>). </a:t>
            </a:r>
            <a:endParaRPr sz="12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This drug list applies to all three UA Choice Plans.</a:t>
            </a:r>
            <a:endParaRPr sz="1200" b="0" i="0" u="none" strike="noStrike" cap="none" dirty="0">
              <a:solidFill>
                <a:srgbClr val="000000"/>
              </a:solidFill>
              <a:latin typeface="Avenir"/>
              <a:ea typeface="Avenir"/>
              <a:cs typeface="Avenir"/>
              <a:sym typeface="Avenir"/>
            </a:endParaRPr>
          </a:p>
          <a:p>
            <a:pPr marL="914400" marR="0" lvl="1"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For more information on alternatives for non-preferred or excluded drugs, please visit </a:t>
            </a:r>
            <a:r>
              <a:rPr lang="en" sz="1200" b="0" i="0" u="none" strike="noStrike" cap="none" dirty="0" err="1">
                <a:solidFill>
                  <a:srgbClr val="000000"/>
                </a:solidFill>
                <a:latin typeface="Avenir"/>
                <a:ea typeface="Avenir"/>
                <a:cs typeface="Avenir"/>
                <a:sym typeface="Avenir"/>
              </a:rPr>
              <a:t>Premera’s</a:t>
            </a:r>
            <a:r>
              <a:rPr lang="en" sz="1200" b="0" i="0" u="none" strike="noStrike" cap="none" dirty="0">
                <a:solidFill>
                  <a:srgbClr val="000000"/>
                </a:solidFill>
                <a:latin typeface="Avenir"/>
                <a:ea typeface="Avenir"/>
                <a:cs typeface="Avenir"/>
                <a:sym typeface="Avenir"/>
              </a:rPr>
              <a:t> website at </a:t>
            </a:r>
            <a:r>
              <a:rPr lang="en" sz="1200" b="0" i="0" u="sng" strike="noStrike" cap="none" dirty="0">
                <a:solidFill>
                  <a:schemeClr val="hlink"/>
                </a:solidFill>
                <a:latin typeface="Avenir"/>
                <a:ea typeface="Avenir"/>
                <a:cs typeface="Avenir"/>
                <a:sym typeface="Avenir"/>
                <a:hlinkClick r:id="rId4"/>
              </a:rPr>
              <a:t>www.premera.com</a:t>
            </a:r>
            <a:r>
              <a:rPr lang="en" sz="1200" b="0" i="0" u="none" strike="noStrike" cap="none" dirty="0">
                <a:solidFill>
                  <a:srgbClr val="000000"/>
                </a:solidFill>
                <a:latin typeface="Avenir"/>
                <a:ea typeface="Avenir"/>
                <a:cs typeface="Avenir"/>
                <a:sym typeface="Avenir"/>
              </a:rPr>
              <a:t>.</a:t>
            </a:r>
            <a:endParaRPr sz="12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dirty="0">
                <a:solidFill>
                  <a:srgbClr val="000000"/>
                </a:solidFill>
                <a:latin typeface="Avenir"/>
                <a:ea typeface="Avenir"/>
                <a:cs typeface="Avenir"/>
                <a:sym typeface="Avenir"/>
              </a:rPr>
              <a:t>Generic Drugs: </a:t>
            </a:r>
            <a:r>
              <a:rPr lang="en" sz="1200" b="0" i="0" u="none" strike="noStrike" cap="none" dirty="0">
                <a:solidFill>
                  <a:srgbClr val="000000"/>
                </a:solidFill>
                <a:latin typeface="Avenir"/>
                <a:ea typeface="Avenir"/>
                <a:cs typeface="Avenir"/>
                <a:sym typeface="Avenir"/>
              </a:rPr>
              <a:t>Brand-name drugs with the exact same dosage, intended use, side effects, route of administration, risks, safety and strength.</a:t>
            </a:r>
            <a:endParaRPr sz="12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Because they are the same medicine, generic drugs are just as effective as brand-name drugs and undergo the same rigid FDA standards. </a:t>
            </a:r>
            <a:endParaRPr sz="1200" b="0" i="0" u="none" strike="noStrike" cap="none" dirty="0">
              <a:solidFill>
                <a:srgbClr val="000000"/>
              </a:solidFill>
              <a:latin typeface="Avenir"/>
              <a:ea typeface="Avenir"/>
              <a:cs typeface="Avenir"/>
              <a:sym typeface="Avenir"/>
            </a:endParaRPr>
          </a:p>
          <a:p>
            <a:pPr marL="914400" marR="0" lvl="1"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But on average, a </a:t>
            </a:r>
            <a:r>
              <a:rPr lang="en" sz="1200" b="1" i="0" u="none" strike="noStrike" cap="none" dirty="0">
                <a:solidFill>
                  <a:srgbClr val="F3716C"/>
                </a:solidFill>
                <a:latin typeface="Avenir"/>
                <a:ea typeface="Avenir"/>
                <a:cs typeface="Avenir"/>
                <a:sym typeface="Avenir"/>
              </a:rPr>
              <a:t>generic version costs 80% to 85% less </a:t>
            </a:r>
            <a:r>
              <a:rPr lang="en" sz="1200" b="0" i="0" u="none" strike="noStrike" cap="none" dirty="0">
                <a:solidFill>
                  <a:srgbClr val="000000"/>
                </a:solidFill>
                <a:latin typeface="Avenir"/>
                <a:ea typeface="Avenir"/>
                <a:cs typeface="Avenir"/>
                <a:sym typeface="Avenir"/>
              </a:rPr>
              <a:t>than the brand-name equivalent. </a:t>
            </a:r>
            <a:endParaRPr sz="1200" b="0" i="0" u="none" strike="noStrike" cap="none" dirty="0">
              <a:solidFill>
                <a:srgbClr val="000000"/>
              </a:solidFill>
              <a:latin typeface="Avenir"/>
              <a:ea typeface="Avenir"/>
              <a:cs typeface="Avenir"/>
              <a:sym typeface="Avenir"/>
            </a:endParaRPr>
          </a:p>
        </p:txBody>
      </p:sp>
      <p:pic>
        <p:nvPicPr>
          <p:cNvPr id="334" name="Google Shape;334;p29"/>
          <p:cNvPicPr preferRelativeResize="0"/>
          <p:nvPr/>
        </p:nvPicPr>
        <p:blipFill rotWithShape="1">
          <a:blip r:embed="rId5">
            <a:alphaModFix/>
          </a:blip>
          <a:srcRect/>
          <a:stretch/>
        </p:blipFill>
        <p:spPr>
          <a:xfrm>
            <a:off x="7852325" y="4824058"/>
            <a:ext cx="994075" cy="177268"/>
          </a:xfrm>
          <a:prstGeom prst="rect">
            <a:avLst/>
          </a:prstGeom>
          <a:noFill/>
          <a:ln>
            <a:noFill/>
          </a:ln>
        </p:spPr>
      </p:pic>
      <p:pic>
        <p:nvPicPr>
          <p:cNvPr id="335" name="Google Shape;335;p29"/>
          <p:cNvPicPr preferRelativeResize="0"/>
          <p:nvPr/>
        </p:nvPicPr>
        <p:blipFill rotWithShape="1">
          <a:blip r:embed="rId6">
            <a:alphaModFix/>
          </a:blip>
          <a:srcRect/>
          <a:stretch/>
        </p:blipFill>
        <p:spPr>
          <a:xfrm>
            <a:off x="340425" y="1992100"/>
            <a:ext cx="2506800" cy="2506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0"/>
          <p:cNvSpPr txBox="1">
            <a:spLocks noGrp="1"/>
          </p:cNvSpPr>
          <p:nvPr>
            <p:ph type="title"/>
          </p:nvPr>
        </p:nvSpPr>
        <p:spPr>
          <a:xfrm>
            <a:off x="460950" y="453100"/>
            <a:ext cx="8222100" cy="7677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11111"/>
              <a:buNone/>
            </a:pPr>
            <a:r>
              <a:rPr lang="en"/>
              <a:t>C</a:t>
            </a:r>
            <a:r>
              <a:rPr lang="en">
                <a:latin typeface="Montserrat Medium"/>
                <a:ea typeface="Montserrat Medium"/>
                <a:cs typeface="Montserrat Medium"/>
                <a:sym typeface="Montserrat Medium"/>
              </a:rPr>
              <a:t>allouts: Speciality Meds and SaveonSP</a:t>
            </a:r>
            <a:endParaRPr>
              <a:latin typeface="Montserrat Medium"/>
              <a:ea typeface="Montserrat Medium"/>
              <a:cs typeface="Montserrat Medium"/>
              <a:sym typeface="Montserrat Medium"/>
            </a:endParaRPr>
          </a:p>
        </p:txBody>
      </p:sp>
      <p:sp>
        <p:nvSpPr>
          <p:cNvPr id="341" name="Google Shape;341;p30"/>
          <p:cNvSpPr txBox="1"/>
          <p:nvPr/>
        </p:nvSpPr>
        <p:spPr>
          <a:xfrm>
            <a:off x="2484300" y="1673900"/>
            <a:ext cx="6362100" cy="347630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1" i="0" u="none" strike="noStrike" cap="none" dirty="0" err="1">
                <a:solidFill>
                  <a:srgbClr val="000000"/>
                </a:solidFill>
                <a:latin typeface="Avenir"/>
                <a:ea typeface="Avenir"/>
                <a:cs typeface="Avenir"/>
                <a:sym typeface="Avenir"/>
              </a:rPr>
              <a:t>Speciality</a:t>
            </a:r>
            <a:r>
              <a:rPr lang="en" sz="1400" b="1" i="0" u="none" strike="noStrike" cap="none" dirty="0">
                <a:solidFill>
                  <a:srgbClr val="000000"/>
                </a:solidFill>
                <a:latin typeface="Avenir"/>
                <a:ea typeface="Avenir"/>
                <a:cs typeface="Avenir"/>
                <a:sym typeface="Avenir"/>
              </a:rPr>
              <a:t> Medications:</a:t>
            </a:r>
            <a:r>
              <a:rPr lang="en" sz="1200" b="0" i="0" u="none" strike="noStrike" cap="none" dirty="0">
                <a:solidFill>
                  <a:srgbClr val="000000"/>
                </a:solidFill>
                <a:latin typeface="Avenir"/>
                <a:ea typeface="Avenir"/>
                <a:cs typeface="Avenir"/>
                <a:sym typeface="Avenir"/>
              </a:rPr>
              <a:t> </a:t>
            </a:r>
            <a:r>
              <a:rPr lang="en" sz="750" b="0" i="0" u="none" strike="noStrike" cap="none" dirty="0">
                <a:solidFill>
                  <a:srgbClr val="000000"/>
                </a:solidFill>
                <a:latin typeface="Arial"/>
                <a:ea typeface="Arial"/>
                <a:cs typeface="Arial"/>
                <a:sym typeface="Arial"/>
              </a:rPr>
              <a:t> </a:t>
            </a:r>
            <a:r>
              <a:rPr lang="en" sz="1200" b="0" i="0" u="none" strike="noStrike" cap="none" dirty="0">
                <a:solidFill>
                  <a:srgbClr val="000000"/>
                </a:solidFill>
                <a:latin typeface="Avenir"/>
                <a:ea typeface="Avenir"/>
                <a:cs typeface="Avenir"/>
                <a:sym typeface="Avenir"/>
              </a:rPr>
              <a:t>Patients with complex chronic medical conditions need care management. </a:t>
            </a:r>
            <a:r>
              <a:rPr lang="en" sz="1200" b="0" i="0" u="none" strike="noStrike" cap="none" dirty="0" err="1">
                <a:solidFill>
                  <a:srgbClr val="000000"/>
                </a:solidFill>
                <a:latin typeface="Avenir"/>
                <a:ea typeface="Avenir"/>
                <a:cs typeface="Avenir"/>
                <a:sym typeface="Avenir"/>
              </a:rPr>
              <a:t>Premera’s</a:t>
            </a:r>
            <a:r>
              <a:rPr lang="en" sz="1200" b="0" i="0" u="none" strike="noStrike" cap="none" dirty="0">
                <a:solidFill>
                  <a:srgbClr val="000000"/>
                </a:solidFill>
                <a:latin typeface="Avenir"/>
                <a:ea typeface="Avenir"/>
                <a:cs typeface="Avenir"/>
                <a:sym typeface="Avenir"/>
              </a:rPr>
              <a:t> Specialty Pharmacy is a program that provides a full complement of specialized drugs and services. </a:t>
            </a:r>
            <a:endParaRPr sz="12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If you are taking medications for a complex chronic medical condition, contact </a:t>
            </a:r>
            <a:r>
              <a:rPr lang="en" sz="1200" b="0" i="0" u="none" strike="noStrike" cap="none" dirty="0" err="1">
                <a:solidFill>
                  <a:srgbClr val="000000"/>
                </a:solidFill>
                <a:latin typeface="Avenir"/>
                <a:ea typeface="Avenir"/>
                <a:cs typeface="Avenir"/>
                <a:sym typeface="Avenir"/>
              </a:rPr>
              <a:t>Accredo</a:t>
            </a:r>
            <a:r>
              <a:rPr lang="en" sz="1200" b="0" i="0" u="none" strike="noStrike" cap="none" dirty="0">
                <a:solidFill>
                  <a:srgbClr val="000000"/>
                </a:solidFill>
                <a:latin typeface="Avenir"/>
                <a:ea typeface="Avenir"/>
                <a:cs typeface="Avenir"/>
                <a:sym typeface="Avenir"/>
              </a:rPr>
              <a:t>, an Express Scripts Specialty Pharmacy at </a:t>
            </a:r>
            <a:r>
              <a:rPr lang="en" sz="1200" b="1" i="0" u="none" strike="noStrike" cap="none" dirty="0">
                <a:solidFill>
                  <a:schemeClr val="tx1"/>
                </a:solidFill>
                <a:latin typeface="Avenir"/>
                <a:ea typeface="Avenir"/>
                <a:cs typeface="Avenir"/>
                <a:sym typeface="Avenir"/>
              </a:rPr>
              <a:t>877-244-2995 </a:t>
            </a:r>
            <a:endParaRPr sz="1200" b="1" i="0" u="none" strike="noStrike" cap="none" dirty="0">
              <a:solidFill>
                <a:schemeClr val="tx1"/>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Certain Specialty Drugs </a:t>
            </a:r>
            <a:r>
              <a:rPr lang="en" sz="1200" b="1" i="0" u="none" strike="noStrike" cap="none" dirty="0">
                <a:solidFill>
                  <a:srgbClr val="F3716C"/>
                </a:solidFill>
                <a:latin typeface="Avenir"/>
                <a:ea typeface="Avenir"/>
                <a:cs typeface="Avenir"/>
                <a:sym typeface="Avenir"/>
              </a:rPr>
              <a:t>are $100 for up to a 30-day supply </a:t>
            </a:r>
            <a:r>
              <a:rPr lang="en" sz="1200" b="0" i="0" u="none" strike="noStrike" cap="none" dirty="0">
                <a:solidFill>
                  <a:srgbClr val="000000"/>
                </a:solidFill>
                <a:latin typeface="Avenir"/>
                <a:ea typeface="Avenir"/>
                <a:cs typeface="Avenir"/>
                <a:sym typeface="Avenir"/>
              </a:rPr>
              <a:t>only from specialty pharmacy </a:t>
            </a:r>
            <a:r>
              <a:rPr lang="en" sz="1200" b="0" i="0" u="none" strike="noStrike" cap="none" dirty="0" err="1">
                <a:solidFill>
                  <a:srgbClr val="000000"/>
                </a:solidFill>
                <a:latin typeface="Avenir"/>
                <a:ea typeface="Avenir"/>
                <a:cs typeface="Avenir"/>
                <a:sym typeface="Avenir"/>
              </a:rPr>
              <a:t>Accredo</a:t>
            </a:r>
            <a:r>
              <a:rPr lang="en" sz="1200" b="0" i="0" u="none" strike="noStrike" cap="none" dirty="0">
                <a:solidFill>
                  <a:srgbClr val="000000"/>
                </a:solidFill>
                <a:latin typeface="Avenir"/>
                <a:ea typeface="Avenir"/>
                <a:cs typeface="Avenir"/>
                <a:sym typeface="Avenir"/>
              </a:rPr>
              <a:t> (Premium and Basic)</a:t>
            </a:r>
            <a:endParaRPr sz="12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Visit </a:t>
            </a:r>
            <a:r>
              <a:rPr lang="en" sz="1200" b="1" i="0" u="sng" strike="noStrike" cap="none" dirty="0">
                <a:solidFill>
                  <a:schemeClr val="tx1"/>
                </a:solidFill>
                <a:latin typeface="Avenir"/>
                <a:ea typeface="Avenir"/>
                <a:cs typeface="Avenir"/>
                <a:sym typeface="Avenir"/>
                <a:hlinkClick r:id="rId3">
                  <a:extLst>
                    <a:ext uri="{A12FA001-AC4F-418D-AE19-62706E023703}">
                      <ahyp:hlinkClr xmlns:ahyp="http://schemas.microsoft.com/office/drawing/2018/hyperlinkcolor" val="tx"/>
                    </a:ext>
                  </a:extLst>
                </a:hlinkClick>
              </a:rPr>
              <a:t>here</a:t>
            </a:r>
            <a:r>
              <a:rPr lang="en" sz="1200" b="0" i="0" u="none" strike="noStrike" cap="none" dirty="0">
                <a:solidFill>
                  <a:srgbClr val="000000"/>
                </a:solidFill>
                <a:latin typeface="Avenir"/>
                <a:ea typeface="Avenir"/>
                <a:cs typeface="Avenir"/>
                <a:sym typeface="Avenir"/>
              </a:rPr>
              <a:t> for more information or  </a:t>
            </a:r>
            <a:r>
              <a:rPr lang="en" b="1" i="0" u="none" strike="noStrike" cap="none" dirty="0">
                <a:solidFill>
                  <a:srgbClr val="000000"/>
                </a:solidFill>
                <a:latin typeface="Avenir"/>
                <a:ea typeface="Avenir"/>
                <a:cs typeface="Avenir"/>
                <a:sym typeface="Avenir"/>
              </a:rPr>
              <a:t>Call </a:t>
            </a:r>
            <a:r>
              <a:rPr lang="en" b="1" i="0" u="none" strike="noStrike" cap="none" dirty="0" err="1">
                <a:solidFill>
                  <a:srgbClr val="000000"/>
                </a:solidFill>
                <a:latin typeface="Avenir"/>
                <a:ea typeface="Avenir"/>
                <a:cs typeface="Avenir"/>
                <a:sym typeface="Avenir"/>
              </a:rPr>
              <a:t>TouchCare</a:t>
            </a:r>
            <a:r>
              <a:rPr lang="en" b="1" i="0" u="none" strike="noStrike" cap="none" dirty="0">
                <a:solidFill>
                  <a:srgbClr val="000000"/>
                </a:solidFill>
                <a:latin typeface="Avenir"/>
                <a:ea typeface="Avenir"/>
                <a:cs typeface="Avenir"/>
                <a:sym typeface="Avenir"/>
              </a:rPr>
              <a:t> at </a:t>
            </a:r>
            <a:r>
              <a:rPr lang="en" b="1" i="0" u="none" strike="noStrike" cap="none" dirty="0">
                <a:solidFill>
                  <a:schemeClr val="tx1"/>
                </a:solidFill>
                <a:latin typeface="Avenir"/>
                <a:ea typeface="Avenir"/>
                <a:cs typeface="Avenir"/>
                <a:sym typeface="Avenir"/>
              </a:rPr>
              <a:t>866-486-8242</a:t>
            </a:r>
            <a:endParaRPr b="1" i="0" u="none" strike="noStrike" cap="none" dirty="0">
              <a:solidFill>
                <a:schemeClr val="tx1"/>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Avenir"/>
              <a:ea typeface="Avenir"/>
              <a:cs typeface="Avenir"/>
              <a:sym typeface="Avenir"/>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sz="1400" b="1" i="0" u="none" strike="noStrike" cap="none" dirty="0" err="1">
                <a:solidFill>
                  <a:srgbClr val="000000"/>
                </a:solidFill>
                <a:latin typeface="Avenir"/>
                <a:ea typeface="Avenir"/>
                <a:cs typeface="Avenir"/>
                <a:sym typeface="Avenir"/>
              </a:rPr>
              <a:t>SaveonSP</a:t>
            </a:r>
            <a:r>
              <a:rPr lang="en" sz="1400" b="1" i="0" u="none" strike="noStrike" cap="none" dirty="0">
                <a:solidFill>
                  <a:srgbClr val="000000"/>
                </a:solidFill>
                <a:latin typeface="Avenir"/>
                <a:ea typeface="Avenir"/>
                <a:cs typeface="Avenir"/>
                <a:sym typeface="Avenir"/>
              </a:rPr>
              <a:t>: </a:t>
            </a:r>
            <a:r>
              <a:rPr lang="en" sz="750" b="0" i="0" u="none" strike="noStrike" cap="none" dirty="0">
                <a:solidFill>
                  <a:srgbClr val="000000"/>
                </a:solidFill>
                <a:latin typeface="Arial"/>
                <a:ea typeface="Arial"/>
                <a:cs typeface="Arial"/>
                <a:sym typeface="Arial"/>
              </a:rPr>
              <a:t> </a:t>
            </a:r>
            <a:r>
              <a:rPr lang="en" sz="1200" b="0" i="0" u="none" strike="noStrike" cap="none" dirty="0">
                <a:solidFill>
                  <a:srgbClr val="000000"/>
                </a:solidFill>
                <a:latin typeface="Avenir"/>
                <a:ea typeface="Avenir"/>
                <a:cs typeface="Avenir"/>
                <a:sym typeface="Avenir"/>
              </a:rPr>
              <a:t>The University of Alaska is collaborating with Express-Scripts’ program, </a:t>
            </a:r>
            <a:r>
              <a:rPr lang="en" sz="1200" b="0" i="0" u="none" strike="noStrike" cap="none" dirty="0" err="1">
                <a:solidFill>
                  <a:srgbClr val="000000"/>
                </a:solidFill>
                <a:latin typeface="Avenir"/>
                <a:ea typeface="Avenir"/>
                <a:cs typeface="Avenir"/>
                <a:sym typeface="Avenir"/>
              </a:rPr>
              <a:t>SaveonSP</a:t>
            </a:r>
            <a:r>
              <a:rPr lang="en" sz="1200" b="0" i="0" u="none" strike="noStrike" cap="none" dirty="0">
                <a:solidFill>
                  <a:srgbClr val="000000"/>
                </a:solidFill>
                <a:latin typeface="Avenir"/>
                <a:ea typeface="Avenir"/>
                <a:cs typeface="Avenir"/>
                <a:sym typeface="Avenir"/>
              </a:rPr>
              <a:t>,  to help you save. Contact </a:t>
            </a:r>
            <a:r>
              <a:rPr lang="en" sz="1200" b="0" i="0" u="none" strike="noStrike" cap="none" dirty="0" err="1">
                <a:solidFill>
                  <a:srgbClr val="000000"/>
                </a:solidFill>
                <a:latin typeface="Avenir"/>
                <a:ea typeface="Avenir"/>
                <a:cs typeface="Avenir"/>
                <a:sym typeface="Avenir"/>
              </a:rPr>
              <a:t>SaveonSP</a:t>
            </a:r>
            <a:r>
              <a:rPr lang="en" sz="1200" b="0" i="0" u="none" strike="noStrike" cap="none" dirty="0">
                <a:solidFill>
                  <a:srgbClr val="000000"/>
                </a:solidFill>
                <a:latin typeface="Avenir"/>
                <a:ea typeface="Avenir"/>
                <a:cs typeface="Avenir"/>
                <a:sym typeface="Avenir"/>
              </a:rPr>
              <a:t> directly at</a:t>
            </a:r>
            <a:r>
              <a:rPr lang="en" sz="1200" b="1" i="0" u="none" strike="noStrike" cap="none" dirty="0">
                <a:solidFill>
                  <a:schemeClr val="tx1"/>
                </a:solidFill>
                <a:latin typeface="Avenir"/>
                <a:ea typeface="Avenir"/>
                <a:cs typeface="Avenir"/>
                <a:sym typeface="Avenir"/>
              </a:rPr>
              <a:t> 800-683-1074 </a:t>
            </a:r>
            <a:r>
              <a:rPr lang="en" sz="1200" b="0" i="0" u="none" strike="noStrike" cap="none" dirty="0">
                <a:solidFill>
                  <a:srgbClr val="000000"/>
                </a:solidFill>
                <a:latin typeface="Avenir"/>
                <a:ea typeface="Avenir"/>
                <a:cs typeface="Avenir"/>
                <a:sym typeface="Avenir"/>
              </a:rPr>
              <a:t>to find out if your current medication is eligible. Participation is voluntary.</a:t>
            </a:r>
            <a:endParaRPr sz="1200" b="0" i="0" u="none" strike="noStrike" cap="none" dirty="0">
              <a:solidFill>
                <a:srgbClr val="000000"/>
              </a:solidFill>
              <a:latin typeface="Avenir"/>
              <a:ea typeface="Avenir"/>
              <a:cs typeface="Avenir"/>
              <a:sym typeface="Avenir"/>
            </a:endParaRPr>
          </a:p>
          <a:p>
            <a:pPr marL="457200" marR="0" lvl="0" indent="-304800" algn="l" rtl="0">
              <a:lnSpc>
                <a:spcPct val="115000"/>
              </a:lnSpc>
              <a:spcBef>
                <a:spcPts val="0"/>
              </a:spcBef>
              <a:spcAft>
                <a:spcPts val="0"/>
              </a:spcAft>
              <a:buClr>
                <a:srgbClr val="000000"/>
              </a:buClr>
              <a:buSzPts val="1200"/>
              <a:buFont typeface="Avenir"/>
              <a:buChar char="●"/>
            </a:pPr>
            <a:r>
              <a:rPr lang="en" sz="1200" b="0" i="0" u="none" strike="noStrike" cap="none" dirty="0">
                <a:solidFill>
                  <a:srgbClr val="000000"/>
                </a:solidFill>
                <a:latin typeface="Avenir"/>
                <a:ea typeface="Avenir"/>
                <a:cs typeface="Avenir"/>
                <a:sym typeface="Avenir"/>
              </a:rPr>
              <a:t>If you participate, your copay will be covered </a:t>
            </a:r>
            <a:r>
              <a:rPr lang="en" sz="1200" b="1" i="0" u="none" strike="noStrike" cap="none" dirty="0">
                <a:solidFill>
                  <a:srgbClr val="F3716C"/>
                </a:solidFill>
                <a:latin typeface="Avenir"/>
                <a:ea typeface="Avenir"/>
                <a:cs typeface="Avenir"/>
                <a:sym typeface="Avenir"/>
              </a:rPr>
              <a:t>(thus no out-of-pocket costs to you!)</a:t>
            </a:r>
            <a:endParaRPr sz="1200" b="1" i="0"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rgbClr val="000000"/>
              </a:solidFill>
              <a:latin typeface="Avenir"/>
              <a:ea typeface="Avenir"/>
              <a:cs typeface="Avenir"/>
              <a:sym typeface="Avenir"/>
            </a:endParaRPr>
          </a:p>
        </p:txBody>
      </p:sp>
      <p:pic>
        <p:nvPicPr>
          <p:cNvPr id="342" name="Google Shape;342;p30"/>
          <p:cNvPicPr preferRelativeResize="0"/>
          <p:nvPr/>
        </p:nvPicPr>
        <p:blipFill rotWithShape="1">
          <a:blip r:embed="rId4">
            <a:alphaModFix/>
          </a:blip>
          <a:srcRect/>
          <a:stretch/>
        </p:blipFill>
        <p:spPr>
          <a:xfrm>
            <a:off x="7852325" y="4824058"/>
            <a:ext cx="994075" cy="177268"/>
          </a:xfrm>
          <a:prstGeom prst="rect">
            <a:avLst/>
          </a:prstGeom>
          <a:noFill/>
          <a:ln>
            <a:noFill/>
          </a:ln>
        </p:spPr>
      </p:pic>
      <p:pic>
        <p:nvPicPr>
          <p:cNvPr id="343" name="Google Shape;343;p30"/>
          <p:cNvPicPr preferRelativeResize="0"/>
          <p:nvPr/>
        </p:nvPicPr>
        <p:blipFill rotWithShape="1">
          <a:blip r:embed="rId5">
            <a:alphaModFix/>
          </a:blip>
          <a:srcRect/>
          <a:stretch/>
        </p:blipFill>
        <p:spPr>
          <a:xfrm>
            <a:off x="340425" y="1992100"/>
            <a:ext cx="2506800" cy="2506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1"/>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dirty="0">
                <a:latin typeface="Montserrat"/>
                <a:ea typeface="Montserrat"/>
                <a:cs typeface="Montserrat"/>
                <a:sym typeface="Montserrat"/>
              </a:rPr>
              <a:t>7</a:t>
            </a:r>
            <a:endParaRPr sz="7500" dirty="0">
              <a:latin typeface="Montserrat"/>
              <a:ea typeface="Montserrat"/>
              <a:cs typeface="Montserrat"/>
              <a:sym typeface="Montserrat"/>
            </a:endParaRPr>
          </a:p>
        </p:txBody>
      </p:sp>
      <p:sp>
        <p:nvSpPr>
          <p:cNvPr id="349" name="Google Shape;349;p31"/>
          <p:cNvSpPr txBox="1">
            <a:spLocks noGrp="1"/>
          </p:cNvSpPr>
          <p:nvPr>
            <p:ph type="body" idx="1"/>
          </p:nvPr>
        </p:nvSpPr>
        <p:spPr>
          <a:xfrm>
            <a:off x="4008375" y="1897925"/>
            <a:ext cx="5049000" cy="270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a:solidFill>
                  <a:srgbClr val="F3716C"/>
                </a:solidFill>
                <a:latin typeface="Montserrat Medium"/>
                <a:ea typeface="Montserrat Medium"/>
                <a:cs typeface="Montserrat Medium"/>
                <a:sym typeface="Montserrat Medium"/>
              </a:rPr>
              <a:t>Dental</a:t>
            </a:r>
            <a:endParaRPr sz="4500">
              <a:solidFill>
                <a:srgbClr val="F3716C"/>
              </a:solidFill>
              <a:latin typeface="Montserrat Medium"/>
              <a:ea typeface="Montserrat Medium"/>
              <a:cs typeface="Montserrat Medium"/>
              <a:sym typeface="Montserrat Medium"/>
            </a:endParaRPr>
          </a:p>
        </p:txBody>
      </p:sp>
      <p:pic>
        <p:nvPicPr>
          <p:cNvPr id="350" name="Google Shape;350;p31"/>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351" name="Google Shape;351;p31"/>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2"/>
          <p:cNvSpPr txBox="1">
            <a:spLocks noGrp="1"/>
          </p:cNvSpPr>
          <p:nvPr>
            <p:ph type="title"/>
          </p:nvPr>
        </p:nvSpPr>
        <p:spPr>
          <a:xfrm>
            <a:off x="460950" y="1045700"/>
            <a:ext cx="8222100" cy="1963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2000"/>
              <a:buNone/>
            </a:pPr>
            <a:r>
              <a:rPr lang="en" sz="4000">
                <a:solidFill>
                  <a:srgbClr val="6C6C6C"/>
                </a:solidFill>
                <a:latin typeface="Montserrat Medium"/>
                <a:ea typeface="Montserrat Medium"/>
                <a:cs typeface="Montserrat Medium"/>
                <a:sym typeface="Montserrat Medium"/>
              </a:rPr>
              <a:t>Only </a:t>
            </a:r>
            <a:r>
              <a:rPr lang="en" sz="4000">
                <a:solidFill>
                  <a:srgbClr val="F3716C"/>
                </a:solidFill>
                <a:latin typeface="Montserrat Medium"/>
                <a:ea typeface="Montserrat Medium"/>
                <a:cs typeface="Montserrat Medium"/>
                <a:sym typeface="Montserrat Medium"/>
              </a:rPr>
              <a:t>60%</a:t>
            </a:r>
            <a:r>
              <a:rPr lang="en" sz="4000">
                <a:solidFill>
                  <a:srgbClr val="6C6C6C"/>
                </a:solidFill>
                <a:latin typeface="Montserrat Medium"/>
                <a:ea typeface="Montserrat Medium"/>
                <a:cs typeface="Montserrat Medium"/>
                <a:sym typeface="Montserrat Medium"/>
              </a:rPr>
              <a:t> of adults have been to the dentist in the past year.</a:t>
            </a:r>
            <a:r>
              <a:rPr lang="en" sz="4000">
                <a:solidFill>
                  <a:srgbClr val="6C6C6C"/>
                </a:solidFill>
                <a:latin typeface="Avenir"/>
                <a:ea typeface="Avenir"/>
                <a:cs typeface="Avenir"/>
                <a:sym typeface="Avenir"/>
              </a:rPr>
              <a:t> </a:t>
            </a:r>
            <a:endParaRPr sz="4000">
              <a:solidFill>
                <a:srgbClr val="6C6C6C"/>
              </a:solidFill>
              <a:latin typeface="Avenir"/>
              <a:ea typeface="Avenir"/>
              <a:cs typeface="Avenir"/>
              <a:sym typeface="Avenir"/>
            </a:endParaRPr>
          </a:p>
        </p:txBody>
      </p:sp>
      <p:sp>
        <p:nvSpPr>
          <p:cNvPr id="357" name="Google Shape;357;p32"/>
          <p:cNvSpPr txBox="1">
            <a:spLocks noGrp="1"/>
          </p:cNvSpPr>
          <p:nvPr>
            <p:ph type="body" idx="1"/>
          </p:nvPr>
        </p:nvSpPr>
        <p:spPr>
          <a:xfrm>
            <a:off x="460950" y="3505650"/>
            <a:ext cx="8222100" cy="130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1500">
                <a:solidFill>
                  <a:srgbClr val="000000"/>
                </a:solidFill>
                <a:latin typeface="Avenir"/>
                <a:ea typeface="Avenir"/>
                <a:cs typeface="Avenir"/>
                <a:sym typeface="Avenir"/>
              </a:rPr>
              <a:t> If you use a dentist who doesn’t participate in your plan’s network, your out-of-pocket costs will be higher, and you are subject to any charges beyond the Reasonable and Customary (R&amp;C). To find a network dentist, visit Premera Blue Cross at </a:t>
            </a:r>
            <a:r>
              <a:rPr lang="en" sz="1500" u="sng">
                <a:solidFill>
                  <a:schemeClr val="hlink"/>
                </a:solidFill>
                <a:latin typeface="Avenir"/>
                <a:ea typeface="Avenir"/>
                <a:cs typeface="Avenir"/>
                <a:sym typeface="Avenir"/>
                <a:hlinkClick r:id="rId3"/>
              </a:rPr>
              <a:t>www.premera.com</a:t>
            </a:r>
            <a:r>
              <a:rPr lang="en" sz="1500">
                <a:solidFill>
                  <a:srgbClr val="000000"/>
                </a:solidFill>
                <a:latin typeface="Avenir"/>
                <a:ea typeface="Avenir"/>
                <a:cs typeface="Avenir"/>
                <a:sym typeface="Avenir"/>
              </a:rPr>
              <a:t>.</a:t>
            </a:r>
            <a:endParaRPr sz="1500">
              <a:solidFill>
                <a:srgbClr val="000000"/>
              </a:solidFill>
              <a:latin typeface="Avenir"/>
              <a:ea typeface="Avenir"/>
              <a:cs typeface="Avenir"/>
              <a:sym typeface="Avenir"/>
            </a:endParaRPr>
          </a:p>
          <a:p>
            <a:pPr marL="0" lvl="0" indent="0" algn="ctr" rtl="0">
              <a:lnSpc>
                <a:spcPct val="115000"/>
              </a:lnSpc>
              <a:spcBef>
                <a:spcPts val="0"/>
              </a:spcBef>
              <a:spcAft>
                <a:spcPts val="1200"/>
              </a:spcAft>
              <a:buSzPts val="1800"/>
              <a:buNone/>
            </a:pPr>
            <a:endParaRPr/>
          </a:p>
        </p:txBody>
      </p:sp>
      <p:pic>
        <p:nvPicPr>
          <p:cNvPr id="358" name="Google Shape;358;p32"/>
          <p:cNvPicPr preferRelativeResize="0"/>
          <p:nvPr/>
        </p:nvPicPr>
        <p:blipFill rotWithShape="1">
          <a:blip r:embed="rId4">
            <a:alphaModFix/>
          </a:blip>
          <a:srcRect/>
          <a:stretch/>
        </p:blipFill>
        <p:spPr>
          <a:xfrm>
            <a:off x="3285350" y="0"/>
            <a:ext cx="5858650" cy="1673900"/>
          </a:xfrm>
          <a:prstGeom prst="rect">
            <a:avLst/>
          </a:prstGeom>
          <a:noFill/>
          <a:ln>
            <a:noFill/>
          </a:ln>
        </p:spPr>
      </p:pic>
      <p:pic>
        <p:nvPicPr>
          <p:cNvPr id="359" name="Google Shape;359;p32"/>
          <p:cNvPicPr preferRelativeResize="0"/>
          <p:nvPr/>
        </p:nvPicPr>
        <p:blipFill rotWithShape="1">
          <a:blip r:embed="rId5">
            <a:alphaModFix/>
          </a:blip>
          <a:srcRect/>
          <a:stretch/>
        </p:blipFill>
        <p:spPr>
          <a:xfrm>
            <a:off x="7852325" y="4824058"/>
            <a:ext cx="994075" cy="1772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3"/>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a:latin typeface="Montserrat Medium"/>
                <a:ea typeface="Montserrat Medium"/>
                <a:cs typeface="Montserrat Medium"/>
                <a:sym typeface="Montserrat Medium"/>
              </a:rPr>
              <a:t>Dental Plan Comparison Details</a:t>
            </a:r>
            <a:endParaRPr>
              <a:latin typeface="Montserrat Medium"/>
              <a:ea typeface="Montserrat Medium"/>
              <a:cs typeface="Montserrat Medium"/>
              <a:sym typeface="Montserrat Medium"/>
            </a:endParaRPr>
          </a:p>
        </p:txBody>
      </p:sp>
      <p:pic>
        <p:nvPicPr>
          <p:cNvPr id="365" name="Google Shape;365;p33"/>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3" name="Picture 2" descr="A table with different colored lines&#10;&#10;Description automatically generated with medium confidence">
            <a:extLst>
              <a:ext uri="{FF2B5EF4-FFF2-40B4-BE49-F238E27FC236}">
                <a16:creationId xmlns:a16="http://schemas.microsoft.com/office/drawing/2014/main" id="{94970EFD-1DC0-3D6D-699E-F7AA052FB226}"/>
              </a:ext>
            </a:extLst>
          </p:cNvPr>
          <p:cNvPicPr>
            <a:picLocks noChangeAspect="1"/>
          </p:cNvPicPr>
          <p:nvPr/>
        </p:nvPicPr>
        <p:blipFill>
          <a:blip r:embed="rId4"/>
          <a:stretch>
            <a:fillRect/>
          </a:stretch>
        </p:blipFill>
        <p:spPr>
          <a:xfrm>
            <a:off x="2113046" y="687120"/>
            <a:ext cx="6388697" cy="428923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34"/>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dirty="0">
                <a:latin typeface="Montserrat"/>
                <a:ea typeface="Montserrat"/>
                <a:cs typeface="Montserrat"/>
                <a:sym typeface="Montserrat"/>
              </a:rPr>
              <a:t>8</a:t>
            </a:r>
            <a:endParaRPr sz="7500" dirty="0">
              <a:latin typeface="Montserrat"/>
              <a:ea typeface="Montserrat"/>
              <a:cs typeface="Montserrat"/>
              <a:sym typeface="Montserrat"/>
            </a:endParaRPr>
          </a:p>
        </p:txBody>
      </p:sp>
      <p:sp>
        <p:nvSpPr>
          <p:cNvPr id="372" name="Google Shape;372;p34"/>
          <p:cNvSpPr txBox="1">
            <a:spLocks noGrp="1"/>
          </p:cNvSpPr>
          <p:nvPr>
            <p:ph type="body" idx="1"/>
          </p:nvPr>
        </p:nvSpPr>
        <p:spPr>
          <a:xfrm>
            <a:off x="4017525" y="1915525"/>
            <a:ext cx="5049000" cy="78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a:solidFill>
                  <a:srgbClr val="F3716C"/>
                </a:solidFill>
                <a:latin typeface="Montserrat Medium"/>
                <a:ea typeface="Montserrat Medium"/>
                <a:cs typeface="Montserrat Medium"/>
                <a:sym typeface="Montserrat Medium"/>
              </a:rPr>
              <a:t>Vision</a:t>
            </a:r>
            <a:endParaRPr sz="4500">
              <a:solidFill>
                <a:srgbClr val="F3716C"/>
              </a:solidFill>
              <a:latin typeface="Montserrat Medium"/>
              <a:ea typeface="Montserrat Medium"/>
              <a:cs typeface="Montserrat Medium"/>
              <a:sym typeface="Montserrat Medium"/>
            </a:endParaRPr>
          </a:p>
        </p:txBody>
      </p:sp>
      <p:pic>
        <p:nvPicPr>
          <p:cNvPr id="373" name="Google Shape;373;p34"/>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374" name="Google Shape;374;p34"/>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5"/>
          <p:cNvSpPr txBox="1">
            <a:spLocks noGrp="1"/>
          </p:cNvSpPr>
          <p:nvPr>
            <p:ph type="title"/>
          </p:nvPr>
        </p:nvSpPr>
        <p:spPr>
          <a:xfrm>
            <a:off x="460950" y="1045700"/>
            <a:ext cx="8222100" cy="1963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2000"/>
              <a:buNone/>
            </a:pPr>
            <a:r>
              <a:rPr lang="en" sz="3800">
                <a:solidFill>
                  <a:srgbClr val="6C6C6C"/>
                </a:solidFill>
                <a:latin typeface="Montserrat Medium"/>
                <a:ea typeface="Montserrat Medium"/>
                <a:cs typeface="Montserrat Medium"/>
                <a:sym typeface="Montserrat Medium"/>
              </a:rPr>
              <a:t>More than </a:t>
            </a:r>
            <a:r>
              <a:rPr lang="en" sz="3800">
                <a:solidFill>
                  <a:srgbClr val="F3716C"/>
                </a:solidFill>
                <a:latin typeface="Montserrat Medium"/>
                <a:ea typeface="Montserrat Medium"/>
                <a:cs typeface="Montserrat Medium"/>
                <a:sym typeface="Montserrat Medium"/>
              </a:rPr>
              <a:t>150M</a:t>
            </a:r>
            <a:r>
              <a:rPr lang="en" sz="3800">
                <a:solidFill>
                  <a:srgbClr val="6C6C6C"/>
                </a:solidFill>
                <a:latin typeface="Montserrat Medium"/>
                <a:ea typeface="Montserrat Medium"/>
                <a:cs typeface="Montserrat Medium"/>
                <a:sym typeface="Montserrat Medium"/>
              </a:rPr>
              <a:t> Americans use corrective eyewear to compensate for refractive errors.</a:t>
            </a:r>
            <a:r>
              <a:rPr lang="en" sz="3800">
                <a:solidFill>
                  <a:srgbClr val="6C6C6C"/>
                </a:solidFill>
                <a:latin typeface="Avenir"/>
                <a:ea typeface="Avenir"/>
                <a:cs typeface="Avenir"/>
                <a:sym typeface="Avenir"/>
              </a:rPr>
              <a:t> </a:t>
            </a:r>
            <a:endParaRPr sz="3800">
              <a:solidFill>
                <a:srgbClr val="6C6C6C"/>
              </a:solidFill>
              <a:latin typeface="Avenir"/>
              <a:ea typeface="Avenir"/>
              <a:cs typeface="Avenir"/>
              <a:sym typeface="Avenir"/>
            </a:endParaRPr>
          </a:p>
        </p:txBody>
      </p:sp>
      <p:sp>
        <p:nvSpPr>
          <p:cNvPr id="380" name="Google Shape;380;p35"/>
          <p:cNvSpPr txBox="1">
            <a:spLocks noGrp="1"/>
          </p:cNvSpPr>
          <p:nvPr>
            <p:ph type="body" idx="1"/>
          </p:nvPr>
        </p:nvSpPr>
        <p:spPr>
          <a:xfrm>
            <a:off x="750750" y="3523250"/>
            <a:ext cx="7642500" cy="1300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 sz="1500">
                <a:solidFill>
                  <a:srgbClr val="676B64"/>
                </a:solidFill>
                <a:latin typeface="Avenir"/>
                <a:ea typeface="Avenir"/>
                <a:cs typeface="Avenir"/>
                <a:sym typeface="Avenir"/>
              </a:rPr>
              <a:t>Don’t wear glasses? Even you shouldn’t skip an annual eye exam! University of Alaska provides you and your family access to quality vision care with a comprehensive vision benefit through VSP.</a:t>
            </a:r>
            <a:endParaRPr sz="1500"/>
          </a:p>
        </p:txBody>
      </p:sp>
      <p:pic>
        <p:nvPicPr>
          <p:cNvPr id="381" name="Google Shape;381;p35"/>
          <p:cNvPicPr preferRelativeResize="0"/>
          <p:nvPr/>
        </p:nvPicPr>
        <p:blipFill rotWithShape="1">
          <a:blip r:embed="rId3">
            <a:alphaModFix/>
          </a:blip>
          <a:srcRect/>
          <a:stretch/>
        </p:blipFill>
        <p:spPr>
          <a:xfrm>
            <a:off x="3285350" y="0"/>
            <a:ext cx="5858650" cy="1673900"/>
          </a:xfrm>
          <a:prstGeom prst="rect">
            <a:avLst/>
          </a:prstGeom>
          <a:noFill/>
          <a:ln>
            <a:noFill/>
          </a:ln>
        </p:spPr>
      </p:pic>
      <p:pic>
        <p:nvPicPr>
          <p:cNvPr id="382" name="Google Shape;382;p35"/>
          <p:cNvPicPr preferRelativeResize="0"/>
          <p:nvPr/>
        </p:nvPicPr>
        <p:blipFill rotWithShape="1">
          <a:blip r:embed="rId4">
            <a:alphaModFix/>
          </a:blip>
          <a:srcRect/>
          <a:stretch/>
        </p:blipFill>
        <p:spPr>
          <a:xfrm>
            <a:off x="7852325" y="4824058"/>
            <a:ext cx="994075" cy="1772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6"/>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a:latin typeface="Montserrat Medium"/>
                <a:ea typeface="Montserrat Medium"/>
                <a:cs typeface="Montserrat Medium"/>
                <a:sym typeface="Montserrat Medium"/>
              </a:rPr>
              <a:t>Vision Plan Comparison Details</a:t>
            </a:r>
            <a:endParaRPr>
              <a:latin typeface="Montserrat Medium"/>
              <a:ea typeface="Montserrat Medium"/>
              <a:cs typeface="Montserrat Medium"/>
              <a:sym typeface="Montserrat Medium"/>
            </a:endParaRPr>
          </a:p>
        </p:txBody>
      </p:sp>
      <p:pic>
        <p:nvPicPr>
          <p:cNvPr id="388" name="Google Shape;388;p36"/>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3" name="Picture 2" descr="A table with a variety of information&#10;&#10;Description automatically generated with medium confidence">
            <a:extLst>
              <a:ext uri="{FF2B5EF4-FFF2-40B4-BE49-F238E27FC236}">
                <a16:creationId xmlns:a16="http://schemas.microsoft.com/office/drawing/2014/main" id="{B8F89595-5144-1A3B-55B1-7D66E6FD0DD4}"/>
              </a:ext>
            </a:extLst>
          </p:cNvPr>
          <p:cNvPicPr>
            <a:picLocks noChangeAspect="1"/>
          </p:cNvPicPr>
          <p:nvPr/>
        </p:nvPicPr>
        <p:blipFill>
          <a:blip r:embed="rId4"/>
          <a:stretch>
            <a:fillRect/>
          </a:stretch>
        </p:blipFill>
        <p:spPr>
          <a:xfrm>
            <a:off x="1998378" y="754189"/>
            <a:ext cx="5147243" cy="422216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7"/>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dirty="0">
                <a:latin typeface="Montserrat"/>
                <a:ea typeface="Montserrat"/>
                <a:cs typeface="Montserrat"/>
                <a:sym typeface="Montserrat"/>
              </a:rPr>
              <a:t>9</a:t>
            </a:r>
            <a:endParaRPr sz="7500" dirty="0">
              <a:latin typeface="Montserrat"/>
              <a:ea typeface="Montserrat"/>
              <a:cs typeface="Montserrat"/>
              <a:sym typeface="Montserrat"/>
            </a:endParaRPr>
          </a:p>
        </p:txBody>
      </p:sp>
      <p:sp>
        <p:nvSpPr>
          <p:cNvPr id="395" name="Google Shape;395;p37"/>
          <p:cNvSpPr txBox="1">
            <a:spLocks noGrp="1"/>
          </p:cNvSpPr>
          <p:nvPr>
            <p:ph type="body" idx="1"/>
          </p:nvPr>
        </p:nvSpPr>
        <p:spPr>
          <a:xfrm>
            <a:off x="4008375" y="1942900"/>
            <a:ext cx="5049000" cy="82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a:solidFill>
                  <a:srgbClr val="F3716C"/>
                </a:solidFill>
                <a:latin typeface="Montserrat Medium"/>
                <a:ea typeface="Montserrat Medium"/>
                <a:cs typeface="Montserrat Medium"/>
                <a:sym typeface="Montserrat Medium"/>
              </a:rPr>
              <a:t>Ancillary</a:t>
            </a:r>
            <a:endParaRPr sz="4500">
              <a:solidFill>
                <a:srgbClr val="F3716C"/>
              </a:solidFill>
              <a:latin typeface="Montserrat Medium"/>
              <a:ea typeface="Montserrat Medium"/>
              <a:cs typeface="Montserrat Medium"/>
              <a:sym typeface="Montserrat Medium"/>
            </a:endParaRPr>
          </a:p>
        </p:txBody>
      </p:sp>
      <p:pic>
        <p:nvPicPr>
          <p:cNvPr id="396" name="Google Shape;396;p37"/>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397" name="Google Shape;397;p37"/>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4"/>
          <p:cNvPicPr preferRelativeResize="0"/>
          <p:nvPr/>
        </p:nvPicPr>
        <p:blipFill rotWithShape="1">
          <a:blip r:embed="rId3">
            <a:alphaModFix/>
          </a:blip>
          <a:srcRect l="7368" r="-1957" b="5410"/>
          <a:stretch/>
        </p:blipFill>
        <p:spPr>
          <a:xfrm>
            <a:off x="0" y="0"/>
            <a:ext cx="3963201" cy="5143500"/>
          </a:xfrm>
          <a:prstGeom prst="rect">
            <a:avLst/>
          </a:prstGeom>
          <a:noFill/>
          <a:ln>
            <a:noFill/>
          </a:ln>
        </p:spPr>
      </p:pic>
      <p:sp>
        <p:nvSpPr>
          <p:cNvPr id="100" name="Google Shape;100;p4"/>
          <p:cNvSpPr txBox="1">
            <a:spLocks noGrp="1"/>
          </p:cNvSpPr>
          <p:nvPr>
            <p:ph type="body" idx="1"/>
          </p:nvPr>
        </p:nvSpPr>
        <p:spPr>
          <a:xfrm>
            <a:off x="4251900" y="688525"/>
            <a:ext cx="4442100" cy="3446400"/>
          </a:xfrm>
          <a:prstGeom prst="rect">
            <a:avLst/>
          </a:prstGeom>
          <a:noFill/>
          <a:ln>
            <a:noFill/>
          </a:ln>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en" sz="1900" b="1" dirty="0">
                <a:solidFill>
                  <a:srgbClr val="2B3785"/>
                </a:solidFill>
                <a:latin typeface="Montserrat"/>
                <a:ea typeface="Montserrat"/>
                <a:cs typeface="Montserrat"/>
                <a:sym typeface="Montserrat"/>
              </a:rPr>
              <a:t>WHAT:</a:t>
            </a:r>
            <a:r>
              <a:rPr lang="en" sz="1900" b="1" dirty="0">
                <a:solidFill>
                  <a:srgbClr val="2B3785"/>
                </a:solidFill>
              </a:rPr>
              <a:t> </a:t>
            </a:r>
            <a:r>
              <a:rPr lang="en" sz="1600" dirty="0">
                <a:solidFill>
                  <a:srgbClr val="000000"/>
                </a:solidFill>
                <a:latin typeface="Avenir"/>
                <a:ea typeface="Avenir"/>
                <a:cs typeface="Avenir"/>
                <a:sym typeface="Avenir"/>
              </a:rPr>
              <a:t>This is your annual opportunity to make changes to your benefits</a:t>
            </a:r>
            <a:endParaRPr sz="1600" dirty="0">
              <a:solidFill>
                <a:srgbClr val="000000"/>
              </a:solidFill>
              <a:latin typeface="Avenir"/>
              <a:ea typeface="Avenir"/>
              <a:cs typeface="Avenir"/>
              <a:sym typeface="Avenir"/>
            </a:endParaRPr>
          </a:p>
          <a:p>
            <a:pPr marL="0" lvl="0" indent="0" algn="l" rtl="0">
              <a:lnSpc>
                <a:spcPct val="95000"/>
              </a:lnSpc>
              <a:spcBef>
                <a:spcPts val="1200"/>
              </a:spcBef>
              <a:spcAft>
                <a:spcPts val="0"/>
              </a:spcAft>
              <a:buSzPts val="688"/>
              <a:buNone/>
            </a:pPr>
            <a:endParaRPr sz="1400" dirty="0">
              <a:solidFill>
                <a:srgbClr val="6C6C6C"/>
              </a:solidFill>
              <a:latin typeface="Avenir"/>
              <a:ea typeface="Avenir"/>
              <a:cs typeface="Avenir"/>
              <a:sym typeface="Avenir"/>
            </a:endParaRPr>
          </a:p>
          <a:p>
            <a:pPr marL="0" lvl="0" indent="0" algn="l" rtl="0">
              <a:lnSpc>
                <a:spcPct val="95000"/>
              </a:lnSpc>
              <a:spcBef>
                <a:spcPts val="1200"/>
              </a:spcBef>
              <a:spcAft>
                <a:spcPts val="0"/>
              </a:spcAft>
              <a:buSzPts val="688"/>
              <a:buNone/>
            </a:pPr>
            <a:r>
              <a:rPr lang="en" sz="1900" b="1" dirty="0">
                <a:solidFill>
                  <a:srgbClr val="2B3785"/>
                </a:solidFill>
                <a:latin typeface="Montserrat"/>
                <a:ea typeface="Montserrat"/>
                <a:cs typeface="Montserrat"/>
                <a:sym typeface="Montserrat"/>
              </a:rPr>
              <a:t>WHEN:</a:t>
            </a:r>
            <a:r>
              <a:rPr lang="en" sz="1900" b="1" dirty="0">
                <a:solidFill>
                  <a:srgbClr val="2B3785"/>
                </a:solidFill>
              </a:rPr>
              <a:t>  </a:t>
            </a:r>
            <a:r>
              <a:rPr lang="en" sz="1800" b="1" dirty="0">
                <a:solidFill>
                  <a:srgbClr val="F3716C"/>
                </a:solidFill>
                <a:latin typeface="Arial"/>
                <a:cs typeface="Arial"/>
                <a:sym typeface="Arial"/>
              </a:rPr>
              <a:t>April 15</a:t>
            </a:r>
            <a:r>
              <a:rPr lang="en" sz="1800" b="1" baseline="30000" dirty="0">
                <a:solidFill>
                  <a:srgbClr val="F3716C"/>
                </a:solidFill>
                <a:latin typeface="Arial"/>
                <a:cs typeface="Arial"/>
                <a:sym typeface="Arial"/>
              </a:rPr>
              <a:t>th </a:t>
            </a:r>
            <a:r>
              <a:rPr lang="en" sz="1800" b="1" dirty="0">
                <a:solidFill>
                  <a:srgbClr val="F3716C"/>
                </a:solidFill>
                <a:latin typeface="Arial"/>
                <a:ea typeface="Arial"/>
                <a:cs typeface="Arial"/>
                <a:sym typeface="Arial"/>
              </a:rPr>
              <a:t> to May 3</a:t>
            </a:r>
            <a:r>
              <a:rPr lang="en" sz="1800" b="1" baseline="30000" dirty="0">
                <a:solidFill>
                  <a:srgbClr val="F3716C"/>
                </a:solidFill>
                <a:latin typeface="Arial"/>
                <a:ea typeface="Arial"/>
                <a:cs typeface="Arial"/>
                <a:sym typeface="Arial"/>
              </a:rPr>
              <a:t>th</a:t>
            </a:r>
            <a:r>
              <a:rPr lang="en" sz="1800" b="1" dirty="0">
                <a:solidFill>
                  <a:srgbClr val="F3716C"/>
                </a:solidFill>
                <a:latin typeface="Arial"/>
                <a:ea typeface="Arial"/>
                <a:cs typeface="Arial"/>
                <a:sym typeface="Arial"/>
              </a:rPr>
              <a:t>, 2024</a:t>
            </a:r>
          </a:p>
          <a:p>
            <a:pPr marL="0" lvl="0" indent="0" algn="l" rtl="0">
              <a:lnSpc>
                <a:spcPct val="95000"/>
              </a:lnSpc>
              <a:spcBef>
                <a:spcPts val="1200"/>
              </a:spcBef>
              <a:spcAft>
                <a:spcPts val="0"/>
              </a:spcAft>
              <a:buSzPts val="688"/>
              <a:buNone/>
            </a:pPr>
            <a:r>
              <a:rPr lang="en" sz="1600" dirty="0">
                <a:solidFill>
                  <a:srgbClr val="000000"/>
                </a:solidFill>
                <a:latin typeface="Avenir"/>
                <a:ea typeface="Avenir"/>
                <a:cs typeface="Avenir"/>
                <a:sym typeface="Avenir"/>
              </a:rPr>
              <a:t>The choices you make will remain in effect until June 30, 2025 unless you experience a Qualifying Life Event (QLE).</a:t>
            </a:r>
            <a:r>
              <a:rPr lang="en" sz="2100" b="1" dirty="0">
                <a:solidFill>
                  <a:srgbClr val="000000"/>
                </a:solidFill>
                <a:latin typeface="Avenir"/>
                <a:ea typeface="Avenir"/>
                <a:cs typeface="Avenir"/>
                <a:sym typeface="Avenir"/>
              </a:rPr>
              <a:t> </a:t>
            </a:r>
            <a:endParaRPr sz="2100" b="1" dirty="0">
              <a:solidFill>
                <a:srgbClr val="000000"/>
              </a:solidFill>
              <a:latin typeface="Avenir"/>
              <a:ea typeface="Avenir"/>
              <a:cs typeface="Avenir"/>
              <a:sym typeface="Avenir"/>
            </a:endParaRPr>
          </a:p>
          <a:p>
            <a:pPr marL="0" lvl="0" indent="0" algn="l" rtl="0">
              <a:lnSpc>
                <a:spcPct val="95000"/>
              </a:lnSpc>
              <a:spcBef>
                <a:spcPts val="1200"/>
              </a:spcBef>
              <a:spcAft>
                <a:spcPts val="0"/>
              </a:spcAft>
              <a:buSzPts val="688"/>
              <a:buNone/>
            </a:pPr>
            <a:endParaRPr sz="1400" b="1" dirty="0">
              <a:solidFill>
                <a:srgbClr val="2B3785"/>
              </a:solidFill>
            </a:endParaRPr>
          </a:p>
          <a:p>
            <a:pPr marL="0" lvl="0" indent="0" algn="l" rtl="0">
              <a:lnSpc>
                <a:spcPct val="95000"/>
              </a:lnSpc>
              <a:spcBef>
                <a:spcPts val="1200"/>
              </a:spcBef>
              <a:spcAft>
                <a:spcPts val="0"/>
              </a:spcAft>
              <a:buSzPts val="688"/>
              <a:buNone/>
            </a:pPr>
            <a:r>
              <a:rPr lang="en" sz="1900" b="1" dirty="0">
                <a:solidFill>
                  <a:srgbClr val="2B3785"/>
                </a:solidFill>
                <a:latin typeface="Montserrat"/>
                <a:ea typeface="Montserrat"/>
                <a:cs typeface="Montserrat"/>
                <a:sym typeface="Montserrat"/>
              </a:rPr>
              <a:t>HOW:</a:t>
            </a:r>
            <a:r>
              <a:rPr lang="en" sz="1900" b="1" dirty="0">
                <a:solidFill>
                  <a:srgbClr val="2B3785"/>
                </a:solidFill>
              </a:rPr>
              <a:t> </a:t>
            </a:r>
            <a:r>
              <a:rPr lang="en" sz="868" dirty="0">
                <a:solidFill>
                  <a:srgbClr val="000000"/>
                </a:solidFill>
                <a:latin typeface="Arial"/>
                <a:ea typeface="Arial"/>
                <a:cs typeface="Arial"/>
                <a:sym typeface="Arial"/>
              </a:rPr>
              <a:t> </a:t>
            </a:r>
            <a:r>
              <a:rPr lang="en" sz="1600" dirty="0">
                <a:solidFill>
                  <a:srgbClr val="000000"/>
                </a:solidFill>
                <a:latin typeface="Avenir"/>
                <a:ea typeface="Avenir"/>
                <a:cs typeface="Avenir"/>
                <a:sym typeface="Avenir"/>
              </a:rPr>
              <a:t>Visit </a:t>
            </a:r>
            <a:r>
              <a:rPr lang="en" sz="1600" u="sng" dirty="0">
                <a:solidFill>
                  <a:schemeClr val="hlink"/>
                </a:solidFill>
                <a:latin typeface="Avenir"/>
                <a:ea typeface="Avenir"/>
                <a:cs typeface="Avenir"/>
                <a:sym typeface="Avenir"/>
                <a:hlinkClick r:id="rId4"/>
              </a:rPr>
              <a:t>https://www.alaska.edu/benefits </a:t>
            </a:r>
            <a:endParaRPr sz="1600" dirty="0">
              <a:solidFill>
                <a:schemeClr val="lt2"/>
              </a:solidFill>
              <a:latin typeface="Avenir"/>
              <a:ea typeface="Avenir"/>
              <a:cs typeface="Avenir"/>
              <a:sym typeface="Avenir"/>
            </a:endParaRPr>
          </a:p>
          <a:p>
            <a:pPr marL="0" lvl="0" indent="0" algn="l" rtl="0">
              <a:lnSpc>
                <a:spcPct val="95000"/>
              </a:lnSpc>
              <a:spcBef>
                <a:spcPts val="1200"/>
              </a:spcBef>
              <a:spcAft>
                <a:spcPts val="0"/>
              </a:spcAft>
              <a:buSzPts val="1200"/>
              <a:buNone/>
            </a:pPr>
            <a:endParaRPr sz="1600" u="sng" dirty="0">
              <a:solidFill>
                <a:schemeClr val="hlink"/>
              </a:solidFill>
              <a:latin typeface="Avenir"/>
              <a:ea typeface="Avenir"/>
              <a:cs typeface="Avenir"/>
              <a:sym typeface="Avenir"/>
            </a:endParaRPr>
          </a:p>
          <a:p>
            <a:pPr marL="0" lvl="0" indent="0" algn="l" rtl="0">
              <a:lnSpc>
                <a:spcPct val="95000"/>
              </a:lnSpc>
              <a:spcBef>
                <a:spcPts val="0"/>
              </a:spcBef>
              <a:spcAft>
                <a:spcPts val="1200"/>
              </a:spcAft>
              <a:buSzPts val="688"/>
              <a:buNone/>
            </a:pPr>
            <a:endParaRPr sz="1600" dirty="0">
              <a:solidFill>
                <a:srgbClr val="000000"/>
              </a:solidFill>
              <a:latin typeface="Avenir"/>
              <a:ea typeface="Avenir"/>
              <a:cs typeface="Avenir"/>
              <a:sym typeface="Avenir"/>
            </a:endParaRPr>
          </a:p>
        </p:txBody>
      </p:sp>
      <p:pic>
        <p:nvPicPr>
          <p:cNvPr id="101" name="Google Shape;101;p4"/>
          <p:cNvPicPr preferRelativeResize="0"/>
          <p:nvPr/>
        </p:nvPicPr>
        <p:blipFill rotWithShape="1">
          <a:blip r:embed="rId5">
            <a:alphaModFix/>
          </a:blip>
          <a:srcRect/>
          <a:stretch/>
        </p:blipFill>
        <p:spPr>
          <a:xfrm>
            <a:off x="7852325" y="4824058"/>
            <a:ext cx="994075" cy="177268"/>
          </a:xfrm>
          <a:prstGeom prst="rect">
            <a:avLst/>
          </a:prstGeom>
          <a:noFill/>
          <a:ln>
            <a:noFill/>
          </a:ln>
        </p:spPr>
      </p:pic>
      <p:pic>
        <p:nvPicPr>
          <p:cNvPr id="102" name="Google Shape;102;p4"/>
          <p:cNvPicPr preferRelativeResize="0"/>
          <p:nvPr/>
        </p:nvPicPr>
        <p:blipFill rotWithShape="1">
          <a:blip r:embed="rId6">
            <a:alphaModFix/>
          </a:blip>
          <a:srcRect/>
          <a:stretch/>
        </p:blipFill>
        <p:spPr>
          <a:xfrm>
            <a:off x="3963200" y="0"/>
            <a:ext cx="5180800" cy="1673900"/>
          </a:xfrm>
          <a:prstGeom prst="rect">
            <a:avLst/>
          </a:prstGeom>
          <a:noFill/>
          <a:ln>
            <a:noFill/>
          </a:ln>
        </p:spPr>
      </p:pic>
      <p:pic>
        <p:nvPicPr>
          <p:cNvPr id="103" name="Google Shape;103;p4"/>
          <p:cNvPicPr preferRelativeResize="0"/>
          <p:nvPr/>
        </p:nvPicPr>
        <p:blipFill rotWithShape="1">
          <a:blip r:embed="rId7">
            <a:alphaModFix/>
          </a:blip>
          <a:srcRect/>
          <a:stretch/>
        </p:blipFill>
        <p:spPr>
          <a:xfrm>
            <a:off x="0" y="0"/>
            <a:ext cx="3894550" cy="5143500"/>
          </a:xfrm>
          <a:prstGeom prst="rect">
            <a:avLst/>
          </a:prstGeom>
          <a:noFill/>
          <a:ln>
            <a:noFill/>
          </a:ln>
        </p:spPr>
      </p:pic>
      <p:sp>
        <p:nvSpPr>
          <p:cNvPr id="104" name="Google Shape;104;p4"/>
          <p:cNvSpPr txBox="1"/>
          <p:nvPr/>
        </p:nvSpPr>
        <p:spPr>
          <a:xfrm>
            <a:off x="294450" y="1733700"/>
            <a:ext cx="3458700" cy="1676100"/>
          </a:xfrm>
          <a:prstGeom prst="rect">
            <a:avLst/>
          </a:prstGeom>
          <a:noFill/>
          <a:ln>
            <a:noFill/>
          </a:ln>
        </p:spPr>
        <p:txBody>
          <a:bodyPr spcFirstLastPara="1" wrap="square" lIns="91425" tIns="91425" rIns="91425" bIns="91425" anchor="t" anchorCtr="0">
            <a:spAutoFit/>
          </a:bodyPr>
          <a:lstStyle/>
          <a:p>
            <a:pPr marL="0" marR="0" lvl="0" indent="0" algn="l" rtl="0">
              <a:lnSpc>
                <a:spcPct val="95000"/>
              </a:lnSpc>
              <a:spcBef>
                <a:spcPts val="0"/>
              </a:spcBef>
              <a:spcAft>
                <a:spcPts val="1200"/>
              </a:spcAft>
              <a:buClr>
                <a:srgbClr val="000000"/>
              </a:buClr>
              <a:buSzPts val="3400"/>
              <a:buFont typeface="Arial"/>
              <a:buNone/>
            </a:pPr>
            <a:r>
              <a:rPr lang="en" sz="3400" b="0" i="0" u="none" strike="noStrike" cap="none">
                <a:solidFill>
                  <a:schemeClr val="lt1"/>
                </a:solidFill>
                <a:latin typeface="Montserrat SemiBold"/>
                <a:ea typeface="Montserrat SemiBold"/>
                <a:cs typeface="Montserrat SemiBold"/>
                <a:sym typeface="Montserrat SemiBold"/>
              </a:rPr>
              <a:t>Open Enrollment: </a:t>
            </a:r>
            <a:r>
              <a:rPr lang="en" sz="3400" b="0" i="0" u="none" strike="noStrike" cap="none">
                <a:solidFill>
                  <a:srgbClr val="F3716C"/>
                </a:solidFill>
                <a:latin typeface="Montserrat SemiBold"/>
                <a:ea typeface="Montserrat SemiBold"/>
                <a:cs typeface="Montserrat SemiBold"/>
                <a:sym typeface="Montserrat SemiBold"/>
              </a:rPr>
              <a:t>Introduction</a:t>
            </a:r>
            <a:endParaRPr sz="3400" b="0" i="0" u="none" strike="noStrike" cap="none">
              <a:solidFill>
                <a:srgbClr val="F3716C"/>
              </a:solidFill>
              <a:latin typeface="Montserrat SemiBold"/>
              <a:ea typeface="Montserrat SemiBold"/>
              <a:cs typeface="Montserrat SemiBold"/>
              <a:sym typeface="Montserrat SemiBo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8"/>
          <p:cNvSpPr txBox="1">
            <a:spLocks noGrp="1"/>
          </p:cNvSpPr>
          <p:nvPr>
            <p:ph type="title"/>
          </p:nvPr>
        </p:nvSpPr>
        <p:spPr>
          <a:xfrm>
            <a:off x="204403" y="614100"/>
            <a:ext cx="2808000" cy="9534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400"/>
              <a:buNone/>
            </a:pPr>
            <a:r>
              <a:rPr lang="en">
                <a:latin typeface="Montserrat Medium"/>
                <a:ea typeface="Montserrat Medium"/>
                <a:cs typeface="Montserrat Medium"/>
                <a:sym typeface="Montserrat Medium"/>
              </a:rPr>
              <a:t>What is a HSA?</a:t>
            </a:r>
            <a:endParaRPr>
              <a:latin typeface="Avenir"/>
              <a:ea typeface="Avenir"/>
              <a:cs typeface="Avenir"/>
              <a:sym typeface="Avenir"/>
            </a:endParaRPr>
          </a:p>
        </p:txBody>
      </p:sp>
      <p:sp>
        <p:nvSpPr>
          <p:cNvPr id="403" name="Google Shape;403;p38"/>
          <p:cNvSpPr txBox="1"/>
          <p:nvPr/>
        </p:nvSpPr>
        <p:spPr>
          <a:xfrm>
            <a:off x="3817050" y="640200"/>
            <a:ext cx="5025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2B3785"/>
              </a:solidFill>
              <a:latin typeface="Arial"/>
              <a:ea typeface="Arial"/>
              <a:cs typeface="Arial"/>
              <a:sym typeface="Arial"/>
            </a:endParaRPr>
          </a:p>
        </p:txBody>
      </p:sp>
      <p:sp>
        <p:nvSpPr>
          <p:cNvPr id="404" name="Google Shape;404;p38"/>
          <p:cNvSpPr txBox="1"/>
          <p:nvPr/>
        </p:nvSpPr>
        <p:spPr>
          <a:xfrm>
            <a:off x="3672150" y="1647650"/>
            <a:ext cx="5169900" cy="34449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venir"/>
              <a:buChar char="●"/>
            </a:pPr>
            <a:r>
              <a:rPr lang="en" sz="1200" b="0" i="0" u="none" strike="noStrike" cap="none" dirty="0">
                <a:solidFill>
                  <a:srgbClr val="000000"/>
                </a:solidFill>
                <a:latin typeface="Avenir"/>
                <a:ea typeface="Avenir"/>
                <a:cs typeface="Avenir"/>
                <a:sym typeface="Avenir"/>
              </a:rPr>
              <a:t>Your HSA is a personal bank account that you own and administer.</a:t>
            </a:r>
            <a:endParaRPr sz="1200" b="0" i="0" u="none" strike="noStrike" cap="none" dirty="0">
              <a:solidFill>
                <a:srgbClr val="000000"/>
              </a:solidFill>
              <a:latin typeface="Avenir"/>
              <a:ea typeface="Avenir"/>
              <a:cs typeface="Avenir"/>
              <a:sym typeface="Avenir"/>
            </a:endParaRPr>
          </a:p>
          <a:p>
            <a:pPr marL="457200" marR="0" lvl="0" indent="-317500" algn="l" rtl="0">
              <a:lnSpc>
                <a:spcPct val="115000"/>
              </a:lnSpc>
              <a:spcBef>
                <a:spcPts val="0"/>
              </a:spcBef>
              <a:spcAft>
                <a:spcPts val="0"/>
              </a:spcAft>
              <a:buClr>
                <a:srgbClr val="000000"/>
              </a:buClr>
              <a:buSzPts val="1400"/>
              <a:buFont typeface="Avenir"/>
              <a:buChar char="●"/>
            </a:pPr>
            <a:r>
              <a:rPr lang="en" sz="1200" b="0" i="0" u="none" strike="noStrike" cap="none" dirty="0">
                <a:solidFill>
                  <a:srgbClr val="000000"/>
                </a:solidFill>
                <a:latin typeface="Avenir"/>
                <a:ea typeface="Avenir"/>
                <a:cs typeface="Avenir"/>
                <a:sym typeface="Avenir"/>
              </a:rPr>
              <a:t>You decide </a:t>
            </a:r>
            <a:r>
              <a:rPr lang="en" sz="1200" b="1" i="0" u="none" strike="noStrike" cap="none" dirty="0">
                <a:solidFill>
                  <a:schemeClr val="tx1"/>
                </a:solidFill>
                <a:latin typeface="Avenir"/>
                <a:ea typeface="Avenir"/>
                <a:cs typeface="Avenir"/>
                <a:sym typeface="Avenir"/>
              </a:rPr>
              <a:t>how much </a:t>
            </a:r>
            <a:r>
              <a:rPr lang="en" sz="1200" b="0" i="0" u="none" strike="noStrike" cap="none" dirty="0">
                <a:solidFill>
                  <a:srgbClr val="000000"/>
                </a:solidFill>
                <a:latin typeface="Avenir"/>
                <a:ea typeface="Avenir"/>
                <a:cs typeface="Avenir"/>
                <a:sym typeface="Avenir"/>
              </a:rPr>
              <a:t>you contribute, </a:t>
            </a:r>
            <a:r>
              <a:rPr lang="en" sz="1200" b="1" i="0" u="none" strike="noStrike" cap="none" dirty="0">
                <a:solidFill>
                  <a:schemeClr val="tx1"/>
                </a:solidFill>
                <a:latin typeface="Avenir"/>
                <a:ea typeface="Avenir"/>
                <a:cs typeface="Avenir"/>
                <a:sym typeface="Avenir"/>
              </a:rPr>
              <a:t>when to use </a:t>
            </a:r>
            <a:r>
              <a:rPr lang="en" sz="1200" b="0" i="0" u="none" strike="noStrike" cap="none" dirty="0">
                <a:solidFill>
                  <a:srgbClr val="000000"/>
                </a:solidFill>
                <a:latin typeface="Avenir"/>
                <a:ea typeface="Avenir"/>
                <a:cs typeface="Avenir"/>
                <a:sym typeface="Avenir"/>
              </a:rPr>
              <a:t>the money for medical services or supplies and </a:t>
            </a:r>
            <a:r>
              <a:rPr lang="en" sz="1200" b="1" i="0" u="none" strike="noStrike" cap="none" dirty="0">
                <a:solidFill>
                  <a:schemeClr val="tx1"/>
                </a:solidFill>
                <a:latin typeface="Avenir"/>
                <a:ea typeface="Avenir"/>
                <a:cs typeface="Avenir"/>
                <a:sym typeface="Avenir"/>
              </a:rPr>
              <a:t>when to reimburse </a:t>
            </a:r>
            <a:r>
              <a:rPr lang="en" sz="1200" b="0" i="0" u="none" strike="noStrike" cap="none" dirty="0">
                <a:solidFill>
                  <a:srgbClr val="000000"/>
                </a:solidFill>
                <a:latin typeface="Avenir"/>
                <a:ea typeface="Avenir"/>
                <a:cs typeface="Avenir"/>
                <a:sym typeface="Avenir"/>
              </a:rPr>
              <a:t>yourself.</a:t>
            </a:r>
            <a:endParaRPr sz="1200" b="0" i="0" u="none" strike="noStrike" cap="none" dirty="0">
              <a:solidFill>
                <a:srgbClr val="000000"/>
              </a:solidFill>
              <a:latin typeface="Avenir"/>
              <a:ea typeface="Avenir"/>
              <a:cs typeface="Avenir"/>
              <a:sym typeface="Avenir"/>
            </a:endParaRPr>
          </a:p>
          <a:p>
            <a:pPr marL="457200" marR="0" lvl="0" indent="-317500" algn="l" rtl="0">
              <a:lnSpc>
                <a:spcPct val="115000"/>
              </a:lnSpc>
              <a:spcBef>
                <a:spcPts val="0"/>
              </a:spcBef>
              <a:spcAft>
                <a:spcPts val="0"/>
              </a:spcAft>
              <a:buClr>
                <a:srgbClr val="000000"/>
              </a:buClr>
              <a:buSzPts val="1400"/>
              <a:buFont typeface="Avenir"/>
              <a:buChar char="●"/>
            </a:pPr>
            <a:r>
              <a:rPr lang="en" sz="1200" b="0" i="0" u="none" strike="noStrike" cap="none" dirty="0">
                <a:solidFill>
                  <a:srgbClr val="000000"/>
                </a:solidFill>
                <a:latin typeface="Avenir"/>
                <a:ea typeface="Avenir"/>
                <a:cs typeface="Avenir"/>
                <a:sym typeface="Avenir"/>
              </a:rPr>
              <a:t>You can save and roll over unused HSA funds to the next year or let funds accumulate year over year to use for eligible expenses in retirement.</a:t>
            </a:r>
            <a:endParaRPr sz="1200" b="0" i="0" u="none" strike="noStrike" cap="none" dirty="0">
              <a:solidFill>
                <a:srgbClr val="000000"/>
              </a:solidFill>
              <a:latin typeface="Avenir"/>
              <a:ea typeface="Avenir"/>
              <a:cs typeface="Avenir"/>
              <a:sym typeface="Avenir"/>
            </a:endParaRPr>
          </a:p>
          <a:p>
            <a:pPr marL="457200" marR="0" lvl="0" indent="-317500" algn="l" rtl="0">
              <a:lnSpc>
                <a:spcPct val="115000"/>
              </a:lnSpc>
              <a:spcBef>
                <a:spcPts val="0"/>
              </a:spcBef>
              <a:spcAft>
                <a:spcPts val="0"/>
              </a:spcAft>
              <a:buClr>
                <a:srgbClr val="000000"/>
              </a:buClr>
              <a:buSzPts val="1400"/>
              <a:buFont typeface="Avenir"/>
              <a:buChar char="●"/>
            </a:pPr>
            <a:r>
              <a:rPr lang="en" sz="1200" b="0" i="0" u="none" strike="noStrike" cap="none" dirty="0">
                <a:solidFill>
                  <a:srgbClr val="000000"/>
                </a:solidFill>
                <a:latin typeface="Avenir"/>
                <a:ea typeface="Avenir"/>
                <a:cs typeface="Avenir"/>
                <a:sym typeface="Avenir"/>
              </a:rPr>
              <a:t>Use your Bank of America Benefit Solutions debit card to pay for qualified medical expenses. Contributions are made through payroll deductions on a </a:t>
            </a:r>
            <a:r>
              <a:rPr lang="en" sz="1200" b="1" i="0" u="none" strike="noStrike" cap="none" dirty="0">
                <a:solidFill>
                  <a:schemeClr val="tx1"/>
                </a:solidFill>
                <a:latin typeface="Avenir"/>
                <a:ea typeface="Avenir"/>
                <a:cs typeface="Avenir"/>
                <a:sym typeface="Avenir"/>
              </a:rPr>
              <a:t>pre-tax basis.</a:t>
            </a:r>
            <a:endParaRPr sz="1200" b="1" i="0" u="none" strike="noStrike" cap="none" dirty="0">
              <a:solidFill>
                <a:schemeClr val="tx1"/>
              </a:solidFill>
              <a:latin typeface="Avenir"/>
              <a:ea typeface="Avenir"/>
              <a:cs typeface="Avenir"/>
              <a:sym typeface="Avenir"/>
            </a:endParaRPr>
          </a:p>
          <a:p>
            <a:pPr marL="139700" marR="0" lvl="0" indent="0" algn="l" rtl="0">
              <a:lnSpc>
                <a:spcPct val="115000"/>
              </a:lnSpc>
              <a:spcBef>
                <a:spcPts val="0"/>
              </a:spcBef>
              <a:spcAft>
                <a:spcPts val="0"/>
              </a:spcAft>
              <a:buClr>
                <a:srgbClr val="000000"/>
              </a:buClr>
              <a:buSzPts val="1400"/>
              <a:buFont typeface="Arial"/>
              <a:buNone/>
            </a:pPr>
            <a:endParaRPr sz="1400" b="1" i="0" u="none" strike="noStrike" cap="none" dirty="0">
              <a:solidFill>
                <a:srgbClr val="F3716C"/>
              </a:solidFill>
              <a:latin typeface="Avenir"/>
              <a:ea typeface="Avenir"/>
              <a:cs typeface="Avenir"/>
              <a:sym typeface="Avenir"/>
            </a:endParaRPr>
          </a:p>
          <a:p>
            <a:pPr marL="139700" marR="0" lvl="0" indent="0" algn="l" rtl="0">
              <a:lnSpc>
                <a:spcPct val="115000"/>
              </a:lnSpc>
              <a:spcBef>
                <a:spcPts val="0"/>
              </a:spcBef>
              <a:spcAft>
                <a:spcPts val="0"/>
              </a:spcAft>
              <a:buClr>
                <a:srgbClr val="000000"/>
              </a:buClr>
              <a:buSzPts val="1400"/>
              <a:buFont typeface="Arial"/>
              <a:buNone/>
            </a:pPr>
            <a:r>
              <a:rPr lang="en" sz="1400" b="1" i="0" u="none" strike="noStrike" cap="none" dirty="0">
                <a:solidFill>
                  <a:srgbClr val="F3716C"/>
                </a:solidFill>
                <a:latin typeface="Avenir"/>
                <a:ea typeface="Avenir"/>
                <a:cs typeface="Avenir"/>
                <a:sym typeface="Avenir"/>
              </a:rPr>
              <a:t>REMINDER: </a:t>
            </a:r>
            <a:r>
              <a:rPr lang="en" sz="1400" b="0" i="0" u="none" strike="noStrike" cap="none" dirty="0">
                <a:solidFill>
                  <a:srgbClr val="676B64"/>
                </a:solidFill>
                <a:latin typeface="Avenir"/>
                <a:ea typeface="Avenir"/>
                <a:cs typeface="Avenir"/>
                <a:sym typeface="Avenir"/>
              </a:rPr>
              <a:t>HSA aligns with the </a:t>
            </a:r>
            <a:r>
              <a:rPr lang="en" sz="1400" b="1" i="0" u="none" strike="noStrike" cap="none" dirty="0">
                <a:solidFill>
                  <a:srgbClr val="F2716A"/>
                </a:solidFill>
                <a:latin typeface="Avenir"/>
                <a:ea typeface="Avenir"/>
                <a:cs typeface="Avenir"/>
                <a:sym typeface="Avenir"/>
              </a:rPr>
              <a:t>CALENDAR</a:t>
            </a:r>
            <a:r>
              <a:rPr lang="en" sz="1400" b="0" i="0" u="none" strike="noStrike" cap="none" dirty="0">
                <a:solidFill>
                  <a:srgbClr val="676B64"/>
                </a:solidFill>
                <a:latin typeface="Avenir"/>
                <a:ea typeface="Avenir"/>
                <a:cs typeface="Avenir"/>
                <a:sym typeface="Avenir"/>
              </a:rPr>
              <a:t> year (Jan 1 – Dec 31). HSA can be adjusted </a:t>
            </a:r>
            <a:r>
              <a:rPr lang="en" sz="1400" b="1" i="0" u="none" strike="noStrike" cap="none" dirty="0">
                <a:solidFill>
                  <a:srgbClr val="F2716A"/>
                </a:solidFill>
                <a:latin typeface="Avenir"/>
                <a:ea typeface="Avenir"/>
                <a:cs typeface="Avenir"/>
                <a:sym typeface="Avenir"/>
              </a:rPr>
              <a:t>ANYTIME</a:t>
            </a:r>
            <a:r>
              <a:rPr lang="en" sz="1400" b="0" i="0" u="none" strike="noStrike" cap="none" dirty="0">
                <a:solidFill>
                  <a:srgbClr val="676B64"/>
                </a:solidFill>
                <a:latin typeface="Avenir"/>
                <a:ea typeface="Avenir"/>
                <a:cs typeface="Avenir"/>
                <a:sym typeface="Avenir"/>
              </a:rPr>
              <a:t> throughout the year. No enrollment period is necessary</a:t>
            </a:r>
            <a:endParaRPr sz="1400" b="0" i="0" u="none" strike="noStrike" cap="none" dirty="0">
              <a:solidFill>
                <a:srgbClr val="676B64"/>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venir"/>
              <a:ea typeface="Avenir"/>
              <a:cs typeface="Avenir"/>
              <a:sym typeface="Avenir"/>
            </a:endParaRPr>
          </a:p>
        </p:txBody>
      </p:sp>
      <p:pic>
        <p:nvPicPr>
          <p:cNvPr id="405" name="Google Shape;405;p38"/>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406" name="Google Shape;406;p38"/>
          <p:cNvPicPr preferRelativeResize="0"/>
          <p:nvPr/>
        </p:nvPicPr>
        <p:blipFill rotWithShape="1">
          <a:blip r:embed="rId4">
            <a:alphaModFix/>
          </a:blip>
          <a:srcRect/>
          <a:stretch/>
        </p:blipFill>
        <p:spPr>
          <a:xfrm>
            <a:off x="3260350" y="-356300"/>
            <a:ext cx="5883649" cy="1673900"/>
          </a:xfrm>
          <a:prstGeom prst="rect">
            <a:avLst/>
          </a:prstGeom>
          <a:noFill/>
          <a:ln>
            <a:noFill/>
          </a:ln>
        </p:spPr>
      </p:pic>
      <p:pic>
        <p:nvPicPr>
          <p:cNvPr id="407" name="Google Shape;407;p38"/>
          <p:cNvPicPr preferRelativeResize="0"/>
          <p:nvPr/>
        </p:nvPicPr>
        <p:blipFill rotWithShape="1">
          <a:blip r:embed="rId5">
            <a:alphaModFix/>
          </a:blip>
          <a:srcRect/>
          <a:stretch/>
        </p:blipFill>
        <p:spPr>
          <a:xfrm>
            <a:off x="1921775" y="3888800"/>
            <a:ext cx="608275" cy="608275"/>
          </a:xfrm>
          <a:prstGeom prst="rect">
            <a:avLst/>
          </a:prstGeom>
          <a:noFill/>
          <a:ln>
            <a:noFill/>
          </a:ln>
        </p:spPr>
      </p:pic>
      <p:pic>
        <p:nvPicPr>
          <p:cNvPr id="408" name="Google Shape;408;p38"/>
          <p:cNvPicPr preferRelativeResize="0"/>
          <p:nvPr/>
        </p:nvPicPr>
        <p:blipFill rotWithShape="1">
          <a:blip r:embed="rId5">
            <a:alphaModFix/>
          </a:blip>
          <a:srcRect/>
          <a:stretch/>
        </p:blipFill>
        <p:spPr>
          <a:xfrm>
            <a:off x="2477600" y="4331375"/>
            <a:ext cx="296175" cy="296175"/>
          </a:xfrm>
          <a:prstGeom prst="rect">
            <a:avLst/>
          </a:prstGeom>
          <a:noFill/>
          <a:ln>
            <a:noFill/>
          </a:ln>
        </p:spPr>
      </p:pic>
      <p:pic>
        <p:nvPicPr>
          <p:cNvPr id="409" name="Google Shape;409;p38"/>
          <p:cNvPicPr preferRelativeResize="0"/>
          <p:nvPr/>
        </p:nvPicPr>
        <p:blipFill rotWithShape="1">
          <a:blip r:embed="rId5">
            <a:alphaModFix/>
          </a:blip>
          <a:srcRect/>
          <a:stretch/>
        </p:blipFill>
        <p:spPr>
          <a:xfrm>
            <a:off x="7497600" y="838175"/>
            <a:ext cx="809475" cy="809475"/>
          </a:xfrm>
          <a:prstGeom prst="rect">
            <a:avLst/>
          </a:prstGeom>
          <a:noFill/>
          <a:ln>
            <a:noFill/>
          </a:ln>
        </p:spPr>
      </p:pic>
      <p:sp>
        <p:nvSpPr>
          <p:cNvPr id="410" name="Google Shape;410;p38"/>
          <p:cNvSpPr txBox="1"/>
          <p:nvPr/>
        </p:nvSpPr>
        <p:spPr>
          <a:xfrm>
            <a:off x="204400" y="1800825"/>
            <a:ext cx="3000000" cy="1777379"/>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dirty="0">
                <a:solidFill>
                  <a:schemeClr val="lt1"/>
                </a:solidFill>
                <a:latin typeface="Avenir"/>
                <a:ea typeface="Avenir"/>
                <a:cs typeface="Avenir"/>
                <a:sym typeface="Avenir"/>
              </a:rPr>
              <a:t>A Health Savings Account (HSA) is a personal healthcare bank account used to pay for</a:t>
            </a:r>
            <a:endParaRPr sz="1100" b="0" i="0" u="none" strike="noStrike" cap="none" dirty="0">
              <a:solidFill>
                <a:schemeClr val="lt1"/>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dirty="0">
                <a:solidFill>
                  <a:schemeClr val="lt1"/>
                </a:solidFill>
                <a:latin typeface="Avenir"/>
                <a:ea typeface="Avenir"/>
                <a:cs typeface="Avenir"/>
                <a:sym typeface="Avenir"/>
              </a:rPr>
              <a:t>qualified medical expenses. HSA contributions and withdrawals for qualified healthcare expenses are tax free. </a:t>
            </a:r>
            <a:endParaRPr sz="1100" b="0" i="0" u="none" strike="noStrike" cap="none" dirty="0">
              <a:solidFill>
                <a:schemeClr val="lt1"/>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dirty="0">
              <a:solidFill>
                <a:schemeClr val="lt1"/>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r>
              <a:rPr lang="en" sz="1200" b="1" i="1" u="none" strike="noStrike" cap="none" dirty="0">
                <a:solidFill>
                  <a:schemeClr val="lt1"/>
                </a:solidFill>
                <a:latin typeface="Avenir"/>
                <a:ea typeface="Avenir"/>
                <a:cs typeface="Avenir"/>
                <a:sym typeface="Avenir"/>
              </a:rPr>
              <a:t>You must be enrolled in UA’s </a:t>
            </a:r>
            <a:r>
              <a:rPr lang="en" sz="1200" b="1" i="1" dirty="0">
                <a:solidFill>
                  <a:schemeClr val="lt1"/>
                </a:solidFill>
                <a:latin typeface="Avenir"/>
                <a:ea typeface="Avenir"/>
                <a:cs typeface="Avenir"/>
                <a:sym typeface="Avenir"/>
              </a:rPr>
              <a:t>HDHP</a:t>
            </a:r>
            <a:r>
              <a:rPr lang="en" sz="1200" b="1" i="1" u="none" strike="noStrike" cap="none" dirty="0">
                <a:solidFill>
                  <a:schemeClr val="lt1"/>
                </a:solidFill>
                <a:latin typeface="Avenir"/>
                <a:ea typeface="Avenir"/>
                <a:cs typeface="Avenir"/>
                <a:sym typeface="Avenir"/>
              </a:rPr>
              <a:t> or a qualifying plan to participate.</a:t>
            </a:r>
            <a:endParaRPr sz="1200" b="1" i="1" u="none" strike="noStrike" cap="none" dirty="0">
              <a:solidFill>
                <a:schemeClr val="lt1"/>
              </a:solidFill>
              <a:latin typeface="Avenir"/>
              <a:ea typeface="Avenir"/>
              <a:cs typeface="Avenir"/>
              <a:sym typeface="Avenir"/>
            </a:endParaRPr>
          </a:p>
        </p:txBody>
      </p:sp>
      <p:pic>
        <p:nvPicPr>
          <p:cNvPr id="411" name="Google Shape;411;p38"/>
          <p:cNvPicPr preferRelativeResize="0"/>
          <p:nvPr/>
        </p:nvPicPr>
        <p:blipFill rotWithShape="1">
          <a:blip r:embed="rId6">
            <a:alphaModFix/>
          </a:blip>
          <a:srcRect/>
          <a:stretch/>
        </p:blipFill>
        <p:spPr>
          <a:xfrm>
            <a:off x="6667725" y="98450"/>
            <a:ext cx="1490500" cy="1490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8"/>
          <p:cNvSpPr txBox="1">
            <a:spLocks noGrp="1"/>
          </p:cNvSpPr>
          <p:nvPr>
            <p:ph type="title"/>
          </p:nvPr>
        </p:nvSpPr>
        <p:spPr>
          <a:xfrm>
            <a:off x="204403" y="614100"/>
            <a:ext cx="2808000" cy="9534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400"/>
              <a:buNone/>
            </a:pPr>
            <a:r>
              <a:rPr lang="en" dirty="0">
                <a:latin typeface="Montserrat Medium"/>
                <a:ea typeface="Avenir"/>
                <a:cs typeface="Montserrat Medium"/>
                <a:sym typeface="Montserrat Medium"/>
              </a:rPr>
              <a:t>Important H</a:t>
            </a:r>
            <a:r>
              <a:rPr lang="en-US" dirty="0">
                <a:latin typeface="Montserrat Medium"/>
                <a:ea typeface="Avenir"/>
                <a:cs typeface="Montserrat Medium"/>
                <a:sym typeface="Montserrat Medium"/>
              </a:rPr>
              <a:t>SA Tips:</a:t>
            </a:r>
            <a:endParaRPr dirty="0">
              <a:latin typeface="Avenir"/>
              <a:ea typeface="Avenir"/>
              <a:cs typeface="Avenir"/>
              <a:sym typeface="Avenir"/>
            </a:endParaRPr>
          </a:p>
        </p:txBody>
      </p:sp>
      <p:sp>
        <p:nvSpPr>
          <p:cNvPr id="403" name="Google Shape;403;p38"/>
          <p:cNvSpPr txBox="1"/>
          <p:nvPr/>
        </p:nvSpPr>
        <p:spPr>
          <a:xfrm>
            <a:off x="3817050" y="640200"/>
            <a:ext cx="5025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2B3785"/>
              </a:solidFill>
              <a:latin typeface="Arial"/>
              <a:ea typeface="Arial"/>
              <a:cs typeface="Arial"/>
              <a:sym typeface="Arial"/>
            </a:endParaRPr>
          </a:p>
        </p:txBody>
      </p:sp>
      <p:sp>
        <p:nvSpPr>
          <p:cNvPr id="404" name="Google Shape;404;p38"/>
          <p:cNvSpPr txBox="1"/>
          <p:nvPr/>
        </p:nvSpPr>
        <p:spPr>
          <a:xfrm>
            <a:off x="3329600" y="1643975"/>
            <a:ext cx="5512450" cy="3653278"/>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rgbClr val="000000"/>
              </a:buClr>
              <a:buSzPts val="1400"/>
              <a:buFont typeface="Avenir"/>
              <a:buChar char="●"/>
            </a:pPr>
            <a:r>
              <a:rPr lang="en" sz="1200" b="0" i="0" u="none" strike="noStrike" cap="none" dirty="0">
                <a:solidFill>
                  <a:srgbClr val="000000"/>
                </a:solidFill>
                <a:latin typeface="Avenir"/>
                <a:ea typeface="Avenir"/>
                <a:cs typeface="Avenir"/>
                <a:sym typeface="Avenir"/>
              </a:rPr>
              <a:t>You are enrolled in an H</a:t>
            </a:r>
            <a:r>
              <a:rPr lang="en-US" sz="1200" dirty="0">
                <a:latin typeface="Avenir"/>
                <a:ea typeface="Avenir"/>
                <a:cs typeface="Avenir"/>
                <a:sym typeface="Avenir"/>
              </a:rPr>
              <a:t>SA eligible plan and </a:t>
            </a:r>
            <a:r>
              <a:rPr lang="en-US" sz="1200" b="1" dirty="0">
                <a:solidFill>
                  <a:srgbClr val="F3716C"/>
                </a:solidFill>
                <a:latin typeface="Avenir"/>
                <a:ea typeface="Avenir"/>
                <a:cs typeface="Avenir"/>
                <a:sym typeface="Avenir"/>
              </a:rPr>
              <a:t>NOT</a:t>
            </a:r>
            <a:r>
              <a:rPr lang="en-US" sz="1200" b="1" dirty="0">
                <a:solidFill>
                  <a:schemeClr val="tx1"/>
                </a:solidFill>
                <a:latin typeface="Avenir"/>
                <a:ea typeface="Avenir"/>
                <a:cs typeface="Avenir"/>
                <a:sym typeface="Avenir"/>
              </a:rPr>
              <a:t> otherwise covered by a non-eligible plan </a:t>
            </a:r>
            <a:r>
              <a:rPr lang="en-US" sz="1200" dirty="0">
                <a:latin typeface="Avenir"/>
                <a:ea typeface="Avenir"/>
                <a:cs typeface="Avenir"/>
                <a:sym typeface="Avenir"/>
              </a:rPr>
              <a:t>(this includes spouse coverage, Medicare and TRICARE.</a:t>
            </a:r>
            <a:endParaRPr sz="1200" b="0" i="0" u="none" strike="noStrike" cap="none" dirty="0">
              <a:solidFill>
                <a:srgbClr val="000000"/>
              </a:solidFill>
              <a:latin typeface="Avenir"/>
              <a:ea typeface="Avenir"/>
              <a:cs typeface="Avenir"/>
              <a:sym typeface="Avenir"/>
            </a:endParaRPr>
          </a:p>
          <a:p>
            <a:pPr marL="457200" marR="0" lvl="0" indent="-317500" algn="l" rtl="0">
              <a:lnSpc>
                <a:spcPct val="115000"/>
              </a:lnSpc>
              <a:spcBef>
                <a:spcPts val="0"/>
              </a:spcBef>
              <a:spcAft>
                <a:spcPts val="0"/>
              </a:spcAft>
              <a:buClr>
                <a:srgbClr val="000000"/>
              </a:buClr>
              <a:buSzPts val="1400"/>
              <a:buFont typeface="Avenir"/>
              <a:buChar char="●"/>
            </a:pPr>
            <a:r>
              <a:rPr lang="en" sz="1200" b="0" i="0" u="none" strike="noStrike" cap="none" dirty="0">
                <a:solidFill>
                  <a:srgbClr val="000000"/>
                </a:solidFill>
                <a:latin typeface="Avenir"/>
                <a:ea typeface="Avenir"/>
                <a:cs typeface="Avenir"/>
                <a:sym typeface="Avenir"/>
              </a:rPr>
              <a:t>You are </a:t>
            </a:r>
            <a:r>
              <a:rPr lang="en" sz="1200" b="1" i="0" u="none" strike="noStrike" cap="none" dirty="0">
                <a:solidFill>
                  <a:srgbClr val="F3716C"/>
                </a:solidFill>
                <a:latin typeface="Avenir"/>
                <a:ea typeface="Avenir"/>
                <a:cs typeface="Avenir"/>
                <a:sym typeface="Avenir"/>
              </a:rPr>
              <a:t>NOT</a:t>
            </a:r>
            <a:r>
              <a:rPr lang="en" sz="1200" b="1" i="0" u="none" strike="noStrike" cap="none" dirty="0">
                <a:solidFill>
                  <a:schemeClr val="tx1"/>
                </a:solidFill>
                <a:latin typeface="Avenir"/>
                <a:ea typeface="Avenir"/>
                <a:cs typeface="Avenir"/>
                <a:sym typeface="Avenir"/>
              </a:rPr>
              <a:t> covered </a:t>
            </a:r>
            <a:r>
              <a:rPr lang="en" sz="1200" b="0" i="0" u="none" strike="noStrike" cap="none" dirty="0">
                <a:solidFill>
                  <a:srgbClr val="000000"/>
                </a:solidFill>
                <a:latin typeface="Avenir"/>
                <a:ea typeface="Avenir"/>
                <a:cs typeface="Avenir"/>
                <a:sym typeface="Avenir"/>
              </a:rPr>
              <a:t>by your Spouse’s </a:t>
            </a:r>
            <a:r>
              <a:rPr lang="en" sz="1200" dirty="0">
                <a:latin typeface="Avenir"/>
                <a:ea typeface="Avenir"/>
                <a:cs typeface="Avenir"/>
                <a:sym typeface="Avenir"/>
              </a:rPr>
              <a:t>non-HDHP</a:t>
            </a:r>
          </a:p>
          <a:p>
            <a:pPr marL="457200" marR="0" lvl="0" indent="-317500" algn="l" rtl="0">
              <a:lnSpc>
                <a:spcPct val="115000"/>
              </a:lnSpc>
              <a:spcBef>
                <a:spcPts val="0"/>
              </a:spcBef>
              <a:spcAft>
                <a:spcPts val="0"/>
              </a:spcAft>
              <a:buClr>
                <a:srgbClr val="000000"/>
              </a:buClr>
              <a:buSzPts val="1400"/>
              <a:buFont typeface="Avenir"/>
              <a:buChar char="●"/>
            </a:pPr>
            <a:r>
              <a:rPr lang="en" sz="1200" dirty="0">
                <a:latin typeface="Avenir"/>
                <a:ea typeface="Avenir"/>
                <a:cs typeface="Avenir"/>
                <a:sym typeface="Avenir"/>
              </a:rPr>
              <a:t>You </a:t>
            </a:r>
            <a:r>
              <a:rPr lang="en" sz="1200" b="1" dirty="0">
                <a:solidFill>
                  <a:schemeClr val="tx1"/>
                </a:solidFill>
                <a:latin typeface="Avenir"/>
                <a:ea typeface="Avenir"/>
                <a:cs typeface="Avenir"/>
                <a:sym typeface="Avenir"/>
              </a:rPr>
              <a:t>were </a:t>
            </a:r>
            <a:r>
              <a:rPr lang="en" sz="1200" b="1" dirty="0">
                <a:solidFill>
                  <a:srgbClr val="F3716C"/>
                </a:solidFill>
                <a:latin typeface="Avenir"/>
                <a:ea typeface="Avenir"/>
                <a:cs typeface="Avenir"/>
                <a:sym typeface="Avenir"/>
              </a:rPr>
              <a:t>NOT</a:t>
            </a:r>
            <a:r>
              <a:rPr lang="en" sz="1200" b="1" dirty="0">
                <a:solidFill>
                  <a:schemeClr val="tx1"/>
                </a:solidFill>
                <a:latin typeface="Avenir"/>
                <a:ea typeface="Avenir"/>
                <a:cs typeface="Avenir"/>
                <a:sym typeface="Avenir"/>
              </a:rPr>
              <a:t> previously contributing to an </a:t>
            </a:r>
            <a:r>
              <a:rPr lang="en" sz="1200" b="1" dirty="0">
                <a:solidFill>
                  <a:srgbClr val="F3716C"/>
                </a:solidFill>
                <a:latin typeface="Avenir"/>
                <a:ea typeface="Avenir"/>
                <a:cs typeface="Avenir"/>
                <a:sym typeface="Avenir"/>
              </a:rPr>
              <a:t>FSA</a:t>
            </a:r>
            <a:r>
              <a:rPr lang="en" sz="1200" b="1" dirty="0">
                <a:solidFill>
                  <a:schemeClr val="tx1"/>
                </a:solidFill>
                <a:latin typeface="Avenir"/>
                <a:ea typeface="Avenir"/>
                <a:cs typeface="Avenir"/>
                <a:sym typeface="Avenir"/>
              </a:rPr>
              <a:t> </a:t>
            </a:r>
            <a:r>
              <a:rPr lang="en" sz="1200" dirty="0">
                <a:latin typeface="Avenir"/>
                <a:ea typeface="Avenir"/>
                <a:cs typeface="Avenir"/>
                <a:sym typeface="Avenir"/>
              </a:rPr>
              <a:t>or will not carry an FSA balance after 6/30/23</a:t>
            </a:r>
          </a:p>
          <a:p>
            <a:pPr marL="457200" marR="0" lvl="0" indent="-317500" algn="l" rtl="0">
              <a:lnSpc>
                <a:spcPct val="115000"/>
              </a:lnSpc>
              <a:spcBef>
                <a:spcPts val="0"/>
              </a:spcBef>
              <a:spcAft>
                <a:spcPts val="0"/>
              </a:spcAft>
              <a:buClr>
                <a:srgbClr val="000000"/>
              </a:buClr>
              <a:buSzPts val="1400"/>
              <a:buFont typeface="Avenir"/>
              <a:buChar char="●"/>
            </a:pPr>
            <a:r>
              <a:rPr lang="en" sz="1200" dirty="0">
                <a:latin typeface="Avenir"/>
                <a:ea typeface="Avenir"/>
                <a:cs typeface="Avenir"/>
                <a:sym typeface="Avenir"/>
              </a:rPr>
              <a:t>Your </a:t>
            </a:r>
            <a:r>
              <a:rPr lang="en" sz="1200" b="1" dirty="0">
                <a:solidFill>
                  <a:schemeClr val="tx1"/>
                </a:solidFill>
                <a:latin typeface="Avenir"/>
                <a:ea typeface="Avenir"/>
                <a:cs typeface="Avenir"/>
                <a:sym typeface="Avenir"/>
              </a:rPr>
              <a:t>spouse does </a:t>
            </a:r>
            <a:r>
              <a:rPr lang="en" sz="1200" b="1" dirty="0">
                <a:solidFill>
                  <a:srgbClr val="F3716C"/>
                </a:solidFill>
                <a:latin typeface="Avenir"/>
                <a:ea typeface="Avenir"/>
                <a:cs typeface="Avenir"/>
                <a:sym typeface="Avenir"/>
              </a:rPr>
              <a:t>NOT</a:t>
            </a:r>
            <a:r>
              <a:rPr lang="en" sz="1200" b="1" dirty="0">
                <a:solidFill>
                  <a:schemeClr val="tx1"/>
                </a:solidFill>
                <a:latin typeface="Avenir"/>
                <a:ea typeface="Avenir"/>
                <a:cs typeface="Avenir"/>
                <a:sym typeface="Avenir"/>
              </a:rPr>
              <a:t> have a healthcare </a:t>
            </a:r>
            <a:r>
              <a:rPr lang="en" sz="1200" b="1" dirty="0">
                <a:solidFill>
                  <a:srgbClr val="F3716C"/>
                </a:solidFill>
                <a:latin typeface="Avenir"/>
                <a:ea typeface="Avenir"/>
                <a:cs typeface="Avenir"/>
                <a:sym typeface="Avenir"/>
              </a:rPr>
              <a:t>FSA</a:t>
            </a:r>
            <a:r>
              <a:rPr lang="en" sz="1200" b="1" dirty="0">
                <a:solidFill>
                  <a:schemeClr val="tx1"/>
                </a:solidFill>
                <a:latin typeface="Avenir"/>
                <a:ea typeface="Avenir"/>
                <a:cs typeface="Avenir"/>
                <a:sym typeface="Avenir"/>
              </a:rPr>
              <a:t> or an </a:t>
            </a:r>
            <a:r>
              <a:rPr lang="en" sz="1200" b="1" dirty="0">
                <a:solidFill>
                  <a:srgbClr val="F3716C"/>
                </a:solidFill>
                <a:latin typeface="Avenir"/>
                <a:ea typeface="Avenir"/>
                <a:cs typeface="Avenir"/>
                <a:sym typeface="Avenir"/>
              </a:rPr>
              <a:t>HRA</a:t>
            </a:r>
            <a:r>
              <a:rPr lang="en" sz="1200" b="1" dirty="0">
                <a:solidFill>
                  <a:schemeClr val="tx1"/>
                </a:solidFill>
                <a:latin typeface="Avenir"/>
                <a:ea typeface="Avenir"/>
                <a:cs typeface="Avenir"/>
                <a:sym typeface="Avenir"/>
              </a:rPr>
              <a:t> </a:t>
            </a:r>
            <a:r>
              <a:rPr lang="en" sz="1200" dirty="0">
                <a:latin typeface="Avenir"/>
                <a:ea typeface="Avenir"/>
                <a:cs typeface="Avenir"/>
                <a:sym typeface="Avenir"/>
              </a:rPr>
              <a:t>(Health Reimbursement Amount).</a:t>
            </a:r>
          </a:p>
          <a:p>
            <a:pPr marL="457200" marR="0" lvl="0" indent="-317500" algn="l" rtl="0">
              <a:lnSpc>
                <a:spcPct val="115000"/>
              </a:lnSpc>
              <a:spcBef>
                <a:spcPts val="0"/>
              </a:spcBef>
              <a:spcAft>
                <a:spcPts val="0"/>
              </a:spcAft>
              <a:buClr>
                <a:srgbClr val="000000"/>
              </a:buClr>
              <a:buSzPts val="1400"/>
              <a:buFont typeface="Avenir"/>
              <a:buChar char="●"/>
            </a:pPr>
            <a:r>
              <a:rPr lang="en" sz="1200" dirty="0">
                <a:latin typeface="Avenir"/>
                <a:ea typeface="Avenir"/>
                <a:cs typeface="Avenir"/>
                <a:sym typeface="Avenir"/>
              </a:rPr>
              <a:t>You are </a:t>
            </a:r>
            <a:r>
              <a:rPr lang="en" sz="1200" b="1" dirty="0">
                <a:solidFill>
                  <a:srgbClr val="F3716C"/>
                </a:solidFill>
                <a:latin typeface="Avenir"/>
                <a:ea typeface="Avenir"/>
                <a:cs typeface="Avenir"/>
                <a:sym typeface="Avenir"/>
              </a:rPr>
              <a:t>NOT</a:t>
            </a:r>
            <a:r>
              <a:rPr lang="en" sz="1200" b="1" dirty="0">
                <a:solidFill>
                  <a:schemeClr val="tx1"/>
                </a:solidFill>
                <a:latin typeface="Avenir"/>
                <a:ea typeface="Avenir"/>
                <a:cs typeface="Avenir"/>
                <a:sym typeface="Avenir"/>
              </a:rPr>
              <a:t> eligible to be claimed as a dependent </a:t>
            </a:r>
            <a:r>
              <a:rPr lang="en" sz="1200" dirty="0">
                <a:latin typeface="Avenir"/>
                <a:ea typeface="Avenir"/>
                <a:cs typeface="Avenir"/>
                <a:sym typeface="Avenir"/>
              </a:rPr>
              <a:t>on someone else’s tax return.</a:t>
            </a:r>
          </a:p>
          <a:p>
            <a:pPr marL="457200" marR="0" lvl="0" indent="-317500" algn="l" rtl="0">
              <a:lnSpc>
                <a:spcPct val="115000"/>
              </a:lnSpc>
              <a:spcBef>
                <a:spcPts val="0"/>
              </a:spcBef>
              <a:spcAft>
                <a:spcPts val="0"/>
              </a:spcAft>
              <a:buClr>
                <a:srgbClr val="000000"/>
              </a:buClr>
              <a:buSzPts val="1400"/>
              <a:buFont typeface="Avenir"/>
              <a:buChar char="●"/>
            </a:pPr>
            <a:r>
              <a:rPr lang="en" sz="1200" dirty="0">
                <a:latin typeface="Avenir"/>
                <a:ea typeface="Avenir"/>
                <a:cs typeface="Avenir"/>
                <a:sym typeface="Avenir"/>
              </a:rPr>
              <a:t>You are </a:t>
            </a:r>
            <a:r>
              <a:rPr lang="en" sz="1200" b="1" dirty="0">
                <a:solidFill>
                  <a:srgbClr val="F3716C"/>
                </a:solidFill>
                <a:latin typeface="Avenir"/>
                <a:ea typeface="Avenir"/>
                <a:cs typeface="Avenir"/>
                <a:sym typeface="Avenir"/>
              </a:rPr>
              <a:t>NOT</a:t>
            </a:r>
            <a:r>
              <a:rPr lang="en" sz="1200" b="1" dirty="0">
                <a:solidFill>
                  <a:schemeClr val="tx1"/>
                </a:solidFill>
                <a:latin typeface="Avenir"/>
                <a:ea typeface="Avenir"/>
                <a:cs typeface="Avenir"/>
                <a:sym typeface="Avenir"/>
              </a:rPr>
              <a:t> enrolled in </a:t>
            </a:r>
            <a:r>
              <a:rPr lang="en" sz="1200" b="1" dirty="0">
                <a:solidFill>
                  <a:srgbClr val="F3716C"/>
                </a:solidFill>
                <a:latin typeface="Avenir"/>
                <a:ea typeface="Avenir"/>
                <a:cs typeface="Avenir"/>
                <a:sym typeface="Avenir"/>
              </a:rPr>
              <a:t>Medicare</a:t>
            </a:r>
            <a:r>
              <a:rPr lang="en" sz="1200" b="1" dirty="0">
                <a:solidFill>
                  <a:schemeClr val="tx1"/>
                </a:solidFill>
                <a:latin typeface="Avenir"/>
                <a:ea typeface="Avenir"/>
                <a:cs typeface="Avenir"/>
                <a:sym typeface="Avenir"/>
              </a:rPr>
              <a:t> or </a:t>
            </a:r>
            <a:r>
              <a:rPr lang="en" sz="1200" b="1" dirty="0">
                <a:solidFill>
                  <a:srgbClr val="F3716C"/>
                </a:solidFill>
                <a:latin typeface="Avenir"/>
                <a:ea typeface="Avenir"/>
                <a:cs typeface="Avenir"/>
                <a:sym typeface="Avenir"/>
              </a:rPr>
              <a:t>TRICARE</a:t>
            </a:r>
          </a:p>
          <a:p>
            <a:pPr marL="457200" marR="0" lvl="0" indent="-317500" algn="l" rtl="0">
              <a:lnSpc>
                <a:spcPct val="115000"/>
              </a:lnSpc>
              <a:spcBef>
                <a:spcPts val="0"/>
              </a:spcBef>
              <a:spcAft>
                <a:spcPts val="0"/>
              </a:spcAft>
              <a:buClr>
                <a:srgbClr val="000000"/>
              </a:buClr>
              <a:buSzPts val="1400"/>
              <a:buFont typeface="Avenir"/>
              <a:buChar char="●"/>
            </a:pPr>
            <a:r>
              <a:rPr lang="en" sz="1200" dirty="0">
                <a:latin typeface="Avenir"/>
                <a:ea typeface="Avenir"/>
                <a:cs typeface="Avenir"/>
                <a:sym typeface="Avenir"/>
              </a:rPr>
              <a:t>You are </a:t>
            </a:r>
            <a:r>
              <a:rPr lang="en" sz="1200" b="1" dirty="0">
                <a:solidFill>
                  <a:srgbClr val="F3716C"/>
                </a:solidFill>
                <a:latin typeface="Avenir"/>
                <a:ea typeface="Avenir"/>
                <a:cs typeface="Avenir"/>
                <a:sym typeface="Avenir"/>
              </a:rPr>
              <a:t>NOT</a:t>
            </a:r>
            <a:r>
              <a:rPr lang="en" sz="1200" b="1" dirty="0">
                <a:solidFill>
                  <a:schemeClr val="tx1"/>
                </a:solidFill>
                <a:latin typeface="Avenir"/>
                <a:ea typeface="Avenir"/>
                <a:cs typeface="Avenir"/>
                <a:sym typeface="Avenir"/>
              </a:rPr>
              <a:t> received Department of Veterans Affairs medical benefits </a:t>
            </a:r>
            <a:r>
              <a:rPr lang="en" sz="1200" dirty="0">
                <a:latin typeface="Avenir"/>
                <a:ea typeface="Avenir"/>
                <a:cs typeface="Avenir"/>
                <a:sym typeface="Avenir"/>
              </a:rPr>
              <a:t>in the past 90 days for non-service-related care. (Service-related care will not be taken into consideration.)</a:t>
            </a:r>
          </a:p>
          <a:p>
            <a:pPr marL="139700" marR="0" lvl="0" indent="0" algn="l" rtl="0">
              <a:lnSpc>
                <a:spcPct val="115000"/>
              </a:lnSpc>
              <a:spcBef>
                <a:spcPts val="0"/>
              </a:spcBef>
              <a:spcAft>
                <a:spcPts val="0"/>
              </a:spcAft>
              <a:buClr>
                <a:srgbClr val="000000"/>
              </a:buClr>
              <a:buSzPts val="1400"/>
              <a:buFont typeface="Arial"/>
              <a:buNone/>
            </a:pPr>
            <a:endParaRPr sz="1400" b="1" i="0"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venir"/>
              <a:ea typeface="Avenir"/>
              <a:cs typeface="Avenir"/>
              <a:sym typeface="Avenir"/>
            </a:endParaRPr>
          </a:p>
        </p:txBody>
      </p:sp>
      <p:pic>
        <p:nvPicPr>
          <p:cNvPr id="405" name="Google Shape;405;p38"/>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406" name="Google Shape;406;p38"/>
          <p:cNvPicPr preferRelativeResize="0"/>
          <p:nvPr/>
        </p:nvPicPr>
        <p:blipFill rotWithShape="1">
          <a:blip r:embed="rId4">
            <a:alphaModFix/>
          </a:blip>
          <a:srcRect/>
          <a:stretch/>
        </p:blipFill>
        <p:spPr>
          <a:xfrm>
            <a:off x="3260350" y="-356300"/>
            <a:ext cx="5883649" cy="1673900"/>
          </a:xfrm>
          <a:prstGeom prst="rect">
            <a:avLst/>
          </a:prstGeom>
          <a:noFill/>
          <a:ln>
            <a:noFill/>
          </a:ln>
        </p:spPr>
      </p:pic>
      <p:pic>
        <p:nvPicPr>
          <p:cNvPr id="407" name="Google Shape;407;p38"/>
          <p:cNvPicPr preferRelativeResize="0"/>
          <p:nvPr/>
        </p:nvPicPr>
        <p:blipFill rotWithShape="1">
          <a:blip r:embed="rId5">
            <a:alphaModFix/>
          </a:blip>
          <a:srcRect/>
          <a:stretch/>
        </p:blipFill>
        <p:spPr>
          <a:xfrm>
            <a:off x="1921775" y="3888800"/>
            <a:ext cx="608275" cy="608275"/>
          </a:xfrm>
          <a:prstGeom prst="rect">
            <a:avLst/>
          </a:prstGeom>
          <a:noFill/>
          <a:ln>
            <a:noFill/>
          </a:ln>
        </p:spPr>
      </p:pic>
      <p:pic>
        <p:nvPicPr>
          <p:cNvPr id="408" name="Google Shape;408;p38"/>
          <p:cNvPicPr preferRelativeResize="0"/>
          <p:nvPr/>
        </p:nvPicPr>
        <p:blipFill rotWithShape="1">
          <a:blip r:embed="rId5">
            <a:alphaModFix/>
          </a:blip>
          <a:srcRect/>
          <a:stretch/>
        </p:blipFill>
        <p:spPr>
          <a:xfrm>
            <a:off x="2477600" y="4331375"/>
            <a:ext cx="296175" cy="296175"/>
          </a:xfrm>
          <a:prstGeom prst="rect">
            <a:avLst/>
          </a:prstGeom>
          <a:noFill/>
          <a:ln>
            <a:noFill/>
          </a:ln>
        </p:spPr>
      </p:pic>
      <p:pic>
        <p:nvPicPr>
          <p:cNvPr id="409" name="Google Shape;409;p38"/>
          <p:cNvPicPr preferRelativeResize="0"/>
          <p:nvPr/>
        </p:nvPicPr>
        <p:blipFill rotWithShape="1">
          <a:blip r:embed="rId5">
            <a:alphaModFix/>
          </a:blip>
          <a:srcRect/>
          <a:stretch/>
        </p:blipFill>
        <p:spPr>
          <a:xfrm>
            <a:off x="7497600" y="838175"/>
            <a:ext cx="809475" cy="809475"/>
          </a:xfrm>
          <a:prstGeom prst="rect">
            <a:avLst/>
          </a:prstGeom>
          <a:noFill/>
          <a:ln>
            <a:noFill/>
          </a:ln>
        </p:spPr>
      </p:pic>
      <p:sp>
        <p:nvSpPr>
          <p:cNvPr id="410" name="Google Shape;410;p38"/>
          <p:cNvSpPr txBox="1"/>
          <p:nvPr/>
        </p:nvSpPr>
        <p:spPr>
          <a:xfrm>
            <a:off x="204403" y="1631203"/>
            <a:ext cx="3000000" cy="337012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200" b="0" i="0" u="none" strike="noStrike" cap="none" dirty="0">
                <a:solidFill>
                  <a:schemeClr val="lt1"/>
                </a:solidFill>
                <a:latin typeface="Montserrat" pitchFamily="2" charset="77"/>
                <a:ea typeface="Avenir"/>
                <a:cs typeface="Avenir"/>
                <a:sym typeface="Avenir"/>
              </a:rPr>
              <a:t>A Health Savings Account can be use for qualified expenses for you, your spouse or tax dependents even if they are NOT on your plan! </a:t>
            </a:r>
          </a:p>
          <a:p>
            <a:pPr marL="0" marR="0" lvl="0" indent="0" algn="l" rtl="0">
              <a:lnSpc>
                <a:spcPct val="115000"/>
              </a:lnSpc>
              <a:spcBef>
                <a:spcPts val="0"/>
              </a:spcBef>
              <a:spcAft>
                <a:spcPts val="0"/>
              </a:spcAft>
              <a:buClr>
                <a:srgbClr val="000000"/>
              </a:buClr>
              <a:buSzPts val="1100"/>
              <a:buFont typeface="Arial"/>
              <a:buNone/>
            </a:pPr>
            <a:endParaRPr sz="1200" b="0" i="0" u="none" strike="noStrike" cap="none" dirty="0">
              <a:solidFill>
                <a:schemeClr val="lt1"/>
              </a:solidFill>
              <a:latin typeface="Montserrat" pitchFamily="2" charset="77"/>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r>
              <a:rPr lang="en" sz="1200" i="1" u="none" strike="noStrike" cap="none" dirty="0">
                <a:solidFill>
                  <a:schemeClr val="lt1"/>
                </a:solidFill>
                <a:latin typeface="Montserrat" pitchFamily="2" charset="77"/>
                <a:ea typeface="Avenir"/>
                <a:cs typeface="Avenir"/>
                <a:sym typeface="Avenir"/>
              </a:rPr>
              <a:t>You must be enrolled in the HDHP to maintain an H</a:t>
            </a:r>
            <a:r>
              <a:rPr lang="en-US" sz="1200" i="1" dirty="0">
                <a:solidFill>
                  <a:schemeClr val="lt1"/>
                </a:solidFill>
                <a:latin typeface="Montserrat" pitchFamily="2" charset="77"/>
                <a:ea typeface="Avenir"/>
                <a:cs typeface="Avenir"/>
                <a:sym typeface="Avenir"/>
              </a:rPr>
              <a:t>SA</a:t>
            </a:r>
          </a:p>
          <a:p>
            <a:pPr marL="0" marR="0" lvl="0" indent="0" algn="l" rtl="0">
              <a:lnSpc>
                <a:spcPct val="115000"/>
              </a:lnSpc>
              <a:spcBef>
                <a:spcPts val="0"/>
              </a:spcBef>
              <a:spcAft>
                <a:spcPts val="0"/>
              </a:spcAft>
              <a:buClr>
                <a:srgbClr val="000000"/>
              </a:buClr>
              <a:buSzPts val="1200"/>
              <a:buFont typeface="Arial"/>
              <a:buNone/>
            </a:pPr>
            <a:endParaRPr lang="en-US" sz="1200" i="1" u="none" strike="noStrike" cap="none" dirty="0">
              <a:solidFill>
                <a:schemeClr val="lt1"/>
              </a:solidFill>
              <a:latin typeface="Montserrat" pitchFamily="2" charset="77"/>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r>
              <a:rPr lang="en-US" sz="1200" i="1" dirty="0">
                <a:solidFill>
                  <a:schemeClr val="lt1"/>
                </a:solidFill>
                <a:latin typeface="Montserrat" pitchFamily="2" charset="77"/>
                <a:ea typeface="Avenir"/>
                <a:cs typeface="Avenir"/>
                <a:sym typeface="Avenir"/>
              </a:rPr>
              <a:t>If you are switching from an FSA to an HSA, you cannot have any balance in your FSA after 6/30/24.  If there is even $1.00 in your FSA on 7/1/24, you will not be able to contribute money to your HSA account until 1/1/25.</a:t>
            </a:r>
            <a:endParaRPr sz="1200" i="1" u="none" strike="noStrike" cap="none" dirty="0">
              <a:solidFill>
                <a:schemeClr val="lt1"/>
              </a:solidFill>
              <a:latin typeface="Montserrat" pitchFamily="2" charset="77"/>
              <a:ea typeface="Avenir"/>
              <a:cs typeface="Avenir"/>
              <a:sym typeface="Avenir"/>
            </a:endParaRPr>
          </a:p>
        </p:txBody>
      </p:sp>
      <p:pic>
        <p:nvPicPr>
          <p:cNvPr id="411" name="Google Shape;411;p38"/>
          <p:cNvPicPr preferRelativeResize="0"/>
          <p:nvPr/>
        </p:nvPicPr>
        <p:blipFill rotWithShape="1">
          <a:blip r:embed="rId6">
            <a:alphaModFix/>
          </a:blip>
          <a:srcRect/>
          <a:stretch/>
        </p:blipFill>
        <p:spPr>
          <a:xfrm>
            <a:off x="6667725" y="98450"/>
            <a:ext cx="1490500" cy="1490500"/>
          </a:xfrm>
          <a:prstGeom prst="rect">
            <a:avLst/>
          </a:prstGeom>
          <a:noFill/>
          <a:ln>
            <a:noFill/>
          </a:ln>
        </p:spPr>
      </p:pic>
      <p:sp>
        <p:nvSpPr>
          <p:cNvPr id="2" name="TextBox 1">
            <a:extLst>
              <a:ext uri="{FF2B5EF4-FFF2-40B4-BE49-F238E27FC236}">
                <a16:creationId xmlns:a16="http://schemas.microsoft.com/office/drawing/2014/main" id="{36FCA217-4FD4-852E-B1F1-9BCAC63BAAA1}"/>
              </a:ext>
            </a:extLst>
          </p:cNvPr>
          <p:cNvSpPr txBox="1"/>
          <p:nvPr/>
        </p:nvSpPr>
        <p:spPr>
          <a:xfrm>
            <a:off x="3453913" y="532584"/>
            <a:ext cx="3213812" cy="646331"/>
          </a:xfrm>
          <a:prstGeom prst="rect">
            <a:avLst/>
          </a:prstGeom>
          <a:noFill/>
        </p:spPr>
        <p:txBody>
          <a:bodyPr wrap="square" rtlCol="0">
            <a:spAutoFit/>
          </a:bodyPr>
          <a:lstStyle/>
          <a:p>
            <a:r>
              <a:rPr lang="en-US" sz="1800" b="1" dirty="0"/>
              <a:t>You Are Eligible to Contribute to an HSA if:</a:t>
            </a:r>
          </a:p>
        </p:txBody>
      </p:sp>
    </p:spTree>
    <p:extLst>
      <p:ext uri="{BB962C8B-B14F-4D97-AF65-F5344CB8AC3E}">
        <p14:creationId xmlns:p14="http://schemas.microsoft.com/office/powerpoint/2010/main" val="1666650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9"/>
          <p:cNvSpPr txBox="1">
            <a:spLocks noGrp="1"/>
          </p:cNvSpPr>
          <p:nvPr>
            <p:ph type="title"/>
          </p:nvPr>
        </p:nvSpPr>
        <p:spPr>
          <a:xfrm>
            <a:off x="460950" y="0"/>
            <a:ext cx="8222100" cy="1963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2000"/>
              <a:buNone/>
            </a:pPr>
            <a:r>
              <a:rPr lang="en" sz="3800" dirty="0">
                <a:solidFill>
                  <a:srgbClr val="6C6C6C"/>
                </a:solidFill>
                <a:latin typeface="Montserrat Medium"/>
                <a:ea typeface="Montserrat Medium"/>
                <a:cs typeface="Montserrat Medium"/>
                <a:sym typeface="Montserrat Medium"/>
              </a:rPr>
              <a:t>It’s up to </a:t>
            </a:r>
            <a:r>
              <a:rPr lang="en" sz="3800" dirty="0">
                <a:solidFill>
                  <a:srgbClr val="F3716C"/>
                </a:solidFill>
                <a:latin typeface="Montserrat Medium"/>
                <a:ea typeface="Montserrat Medium"/>
                <a:cs typeface="Montserrat Medium"/>
                <a:sym typeface="Montserrat Medium"/>
              </a:rPr>
              <a:t>you</a:t>
            </a:r>
            <a:r>
              <a:rPr lang="en" sz="3800" dirty="0">
                <a:solidFill>
                  <a:srgbClr val="6C6C6C"/>
                </a:solidFill>
                <a:latin typeface="Montserrat Medium"/>
                <a:ea typeface="Montserrat Medium"/>
                <a:cs typeface="Montserrat Medium"/>
                <a:sym typeface="Montserrat Medium"/>
              </a:rPr>
              <a:t> how much you contribute.</a:t>
            </a:r>
            <a:endParaRPr sz="3800" dirty="0">
              <a:solidFill>
                <a:srgbClr val="6C6C6C"/>
              </a:solidFill>
              <a:latin typeface="Avenir"/>
              <a:ea typeface="Avenir"/>
              <a:cs typeface="Avenir"/>
              <a:sym typeface="Avenir"/>
            </a:endParaRPr>
          </a:p>
        </p:txBody>
      </p:sp>
      <p:sp>
        <p:nvSpPr>
          <p:cNvPr id="417" name="Google Shape;417;p39"/>
          <p:cNvSpPr txBox="1">
            <a:spLocks noGrp="1"/>
          </p:cNvSpPr>
          <p:nvPr>
            <p:ph type="body" idx="1"/>
          </p:nvPr>
        </p:nvSpPr>
        <p:spPr>
          <a:xfrm>
            <a:off x="881743" y="2571750"/>
            <a:ext cx="7511506" cy="2429576"/>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SzPts val="1800"/>
              <a:buNone/>
            </a:pPr>
            <a:r>
              <a:rPr lang="en" sz="2000" dirty="0">
                <a:solidFill>
                  <a:schemeClr val="bg2"/>
                </a:solidFill>
                <a:latin typeface="Avenir"/>
                <a:ea typeface="Avenir"/>
                <a:cs typeface="Avenir"/>
                <a:sym typeface="Avenir"/>
              </a:rPr>
              <a:t>HSA funds are </a:t>
            </a:r>
            <a:r>
              <a:rPr lang="en" sz="2000" b="1" dirty="0">
                <a:solidFill>
                  <a:srgbClr val="F3716C"/>
                </a:solidFill>
                <a:latin typeface="Avenir"/>
                <a:ea typeface="Avenir"/>
                <a:cs typeface="Avenir"/>
                <a:sym typeface="Avenir"/>
              </a:rPr>
              <a:t>your funds</a:t>
            </a:r>
            <a:r>
              <a:rPr lang="en" sz="2000" b="1" dirty="0">
                <a:solidFill>
                  <a:schemeClr val="tx1"/>
                </a:solidFill>
                <a:latin typeface="Avenir"/>
                <a:ea typeface="Avenir"/>
                <a:cs typeface="Avenir"/>
                <a:sym typeface="Avenir"/>
              </a:rPr>
              <a:t>.  </a:t>
            </a:r>
            <a:r>
              <a:rPr lang="en" sz="2000" dirty="0">
                <a:solidFill>
                  <a:schemeClr val="bg2"/>
                </a:solidFill>
                <a:latin typeface="Avenir"/>
                <a:ea typeface="Avenir"/>
                <a:cs typeface="Avenir"/>
                <a:sym typeface="Avenir"/>
              </a:rPr>
              <a:t>You do not lose them, regardless of employment!</a:t>
            </a:r>
            <a:endParaRPr sz="2000" dirty="0">
              <a:solidFill>
                <a:schemeClr val="bg2"/>
              </a:solidFill>
              <a:latin typeface="Avenir"/>
              <a:ea typeface="Avenir"/>
              <a:cs typeface="Avenir"/>
              <a:sym typeface="Avenir"/>
            </a:endParaRPr>
          </a:p>
        </p:txBody>
      </p:sp>
      <p:pic>
        <p:nvPicPr>
          <p:cNvPr id="418" name="Google Shape;418;p39"/>
          <p:cNvPicPr preferRelativeResize="0"/>
          <p:nvPr/>
        </p:nvPicPr>
        <p:blipFill rotWithShape="1">
          <a:blip r:embed="rId3">
            <a:alphaModFix/>
          </a:blip>
          <a:srcRect/>
          <a:stretch/>
        </p:blipFill>
        <p:spPr>
          <a:xfrm>
            <a:off x="3285350" y="0"/>
            <a:ext cx="5858650" cy="1673900"/>
          </a:xfrm>
          <a:prstGeom prst="rect">
            <a:avLst/>
          </a:prstGeom>
          <a:noFill/>
          <a:ln>
            <a:noFill/>
          </a:ln>
        </p:spPr>
      </p:pic>
      <p:pic>
        <p:nvPicPr>
          <p:cNvPr id="419" name="Google Shape;419;p39"/>
          <p:cNvPicPr preferRelativeResize="0"/>
          <p:nvPr/>
        </p:nvPicPr>
        <p:blipFill rotWithShape="1">
          <a:blip r:embed="rId4">
            <a:alphaModFix/>
          </a:blip>
          <a:srcRect/>
          <a:stretch/>
        </p:blipFill>
        <p:spPr>
          <a:xfrm>
            <a:off x="7852325" y="4824058"/>
            <a:ext cx="994075" cy="17726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0"/>
          <p:cNvSpPr txBox="1">
            <a:spLocks noGrp="1"/>
          </p:cNvSpPr>
          <p:nvPr>
            <p:ph type="title"/>
          </p:nvPr>
        </p:nvSpPr>
        <p:spPr>
          <a:xfrm>
            <a:off x="47300" y="1517425"/>
            <a:ext cx="2998800" cy="9534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111111"/>
              <a:buNone/>
            </a:pPr>
            <a:r>
              <a:rPr lang="en">
                <a:latin typeface="Montserrat Medium"/>
                <a:ea typeface="Montserrat Medium"/>
                <a:cs typeface="Montserrat Medium"/>
                <a:sym typeface="Montserrat Medium"/>
              </a:rPr>
              <a:t>What is a FSA?</a:t>
            </a:r>
            <a:endParaRPr>
              <a:latin typeface="Montserrat Medium"/>
              <a:ea typeface="Montserrat Medium"/>
              <a:cs typeface="Montserrat Medium"/>
              <a:sym typeface="Montserrat Medium"/>
            </a:endParaRPr>
          </a:p>
          <a:p>
            <a:pPr marL="0" lvl="0" indent="0" algn="l" rtl="0">
              <a:lnSpc>
                <a:spcPct val="100000"/>
              </a:lnSpc>
              <a:spcBef>
                <a:spcPts val="0"/>
              </a:spcBef>
              <a:spcAft>
                <a:spcPts val="0"/>
              </a:spcAft>
              <a:buSzPct val="80808"/>
              <a:buNone/>
            </a:pPr>
            <a:endParaRPr sz="3300">
              <a:latin typeface="Montserrat"/>
              <a:ea typeface="Montserrat"/>
              <a:cs typeface="Montserrat"/>
              <a:sym typeface="Montserrat"/>
            </a:endParaRPr>
          </a:p>
        </p:txBody>
      </p:sp>
      <p:pic>
        <p:nvPicPr>
          <p:cNvPr id="425" name="Google Shape;425;p40"/>
          <p:cNvPicPr preferRelativeResize="0"/>
          <p:nvPr/>
        </p:nvPicPr>
        <p:blipFill rotWithShape="1">
          <a:blip r:embed="rId3">
            <a:alphaModFix/>
          </a:blip>
          <a:srcRect t="-24875" r="-24875"/>
          <a:stretch/>
        </p:blipFill>
        <p:spPr>
          <a:xfrm>
            <a:off x="277400" y="4700176"/>
            <a:ext cx="1443950" cy="257500"/>
          </a:xfrm>
          <a:prstGeom prst="rect">
            <a:avLst/>
          </a:prstGeom>
          <a:noFill/>
          <a:ln>
            <a:noFill/>
          </a:ln>
        </p:spPr>
      </p:pic>
      <p:sp>
        <p:nvSpPr>
          <p:cNvPr id="426" name="Google Shape;426;p40"/>
          <p:cNvSpPr txBox="1"/>
          <p:nvPr/>
        </p:nvSpPr>
        <p:spPr>
          <a:xfrm>
            <a:off x="3551300" y="576975"/>
            <a:ext cx="5151300" cy="414879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6C6C6C"/>
                </a:solidFill>
                <a:latin typeface="Avenir"/>
                <a:ea typeface="Avenir"/>
                <a:cs typeface="Avenir"/>
                <a:sym typeface="Avenir"/>
              </a:rPr>
              <a:t>A Flexible Spending Account (FSA) is a special </a:t>
            </a:r>
            <a:r>
              <a:rPr lang="en" b="1" dirty="0">
                <a:solidFill>
                  <a:srgbClr val="F3716C"/>
                </a:solidFill>
                <a:latin typeface="Avenir"/>
                <a:ea typeface="Avenir"/>
                <a:cs typeface="Avenir"/>
                <a:sym typeface="Avenir"/>
              </a:rPr>
              <a:t>tax-free</a:t>
            </a:r>
            <a:r>
              <a:rPr lang="en" sz="1400" b="0" i="0" u="none" strike="noStrike" cap="none" dirty="0">
                <a:solidFill>
                  <a:srgbClr val="F3716C"/>
                </a:solidFill>
                <a:latin typeface="Avenir"/>
                <a:ea typeface="Avenir"/>
                <a:cs typeface="Avenir"/>
                <a:sym typeface="Avenir"/>
              </a:rPr>
              <a:t> </a:t>
            </a:r>
            <a:r>
              <a:rPr lang="en" sz="1400" b="0" i="0" u="none" strike="noStrike" cap="none" dirty="0">
                <a:solidFill>
                  <a:srgbClr val="6C6C6C"/>
                </a:solidFill>
                <a:latin typeface="Avenir"/>
                <a:ea typeface="Avenir"/>
                <a:cs typeface="Avenir"/>
                <a:sym typeface="Avenir"/>
              </a:rPr>
              <a:t>account you put money into to pay for certain out-of-pocket expenses. </a:t>
            </a:r>
            <a:r>
              <a:rPr lang="en" sz="1400" b="1" i="0" u="none" strike="noStrike" cap="none" dirty="0">
                <a:solidFill>
                  <a:srgbClr val="6C6C6C"/>
                </a:solidFill>
                <a:latin typeface="Avenir"/>
                <a:ea typeface="Avenir"/>
                <a:cs typeface="Avenir"/>
                <a:sym typeface="Avenir"/>
              </a:rPr>
              <a:t>Unlike the HSA, you may enroll in an FSA regardless of if you choose a UA Choice plan or not.</a:t>
            </a:r>
            <a:endParaRPr sz="1400" b="0" i="0" u="none" strike="noStrike" cap="none" dirty="0">
              <a:solidFill>
                <a:srgbClr val="6C6C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6C6C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6C6C6C"/>
                </a:solidFill>
                <a:latin typeface="Avenir"/>
                <a:ea typeface="Avenir"/>
                <a:cs typeface="Avenir"/>
                <a:sym typeface="Avenir"/>
              </a:rPr>
              <a:t>Funds in your </a:t>
            </a:r>
            <a:r>
              <a:rPr lang="en" sz="1400" b="1" i="0" u="none" strike="noStrike" cap="none" dirty="0">
                <a:solidFill>
                  <a:srgbClr val="F3716C"/>
                </a:solidFill>
                <a:latin typeface="Avenir"/>
                <a:ea typeface="Avenir"/>
                <a:cs typeface="Avenir"/>
                <a:sym typeface="Avenir"/>
              </a:rPr>
              <a:t>Healthcare FSA</a:t>
            </a:r>
            <a:r>
              <a:rPr lang="en" sz="1400" b="0" i="0" u="none" strike="noStrike" cap="none" dirty="0">
                <a:solidFill>
                  <a:srgbClr val="F3716C"/>
                </a:solidFill>
                <a:latin typeface="Avenir"/>
                <a:ea typeface="Avenir"/>
                <a:cs typeface="Avenir"/>
                <a:sym typeface="Avenir"/>
              </a:rPr>
              <a:t> </a:t>
            </a:r>
            <a:r>
              <a:rPr lang="en" sz="1400" b="0" i="0" u="none" strike="noStrike" cap="none" dirty="0">
                <a:solidFill>
                  <a:srgbClr val="6C6C6C"/>
                </a:solidFill>
                <a:latin typeface="Avenir"/>
                <a:ea typeface="Avenir"/>
                <a:cs typeface="Avenir"/>
                <a:sym typeface="Avenir"/>
              </a:rPr>
              <a:t>can be used for qualified medical expenses (deductibles, copays, coinsurance, menstrual products, PPE, over-the-counter medications, etc.) with pre-tax dollars</a:t>
            </a:r>
            <a:r>
              <a:rPr lang="en" sz="1400" b="0" i="0" u="none" strike="noStrike" cap="none" dirty="0">
                <a:solidFill>
                  <a:srgbClr val="F3716C"/>
                </a:solidFill>
                <a:latin typeface="Avenir"/>
                <a:ea typeface="Avenir"/>
                <a:cs typeface="Avenir"/>
                <a:sym typeface="Avenir"/>
              </a:rPr>
              <a:t>.</a:t>
            </a:r>
            <a:endParaRPr sz="1400" b="0" i="0"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F3716C"/>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rgbClr val="6C6C6C"/>
                </a:solidFill>
                <a:latin typeface="Avenir"/>
                <a:ea typeface="Avenir"/>
                <a:cs typeface="Avenir"/>
                <a:sym typeface="Avenir"/>
              </a:rPr>
              <a:t>Funds in your </a:t>
            </a:r>
            <a:r>
              <a:rPr lang="en" sz="1400" b="1" i="0" u="none" strike="noStrike" cap="none" dirty="0">
                <a:solidFill>
                  <a:srgbClr val="F3716C"/>
                </a:solidFill>
                <a:latin typeface="Avenir"/>
                <a:ea typeface="Avenir"/>
                <a:cs typeface="Avenir"/>
                <a:sym typeface="Avenir"/>
              </a:rPr>
              <a:t>Dependent Care FSA</a:t>
            </a:r>
            <a:r>
              <a:rPr lang="en" sz="1400" b="0" i="0" u="none" strike="noStrike" cap="none" dirty="0">
                <a:solidFill>
                  <a:srgbClr val="F3716C"/>
                </a:solidFill>
                <a:latin typeface="Avenir"/>
                <a:ea typeface="Avenir"/>
                <a:cs typeface="Avenir"/>
                <a:sym typeface="Avenir"/>
              </a:rPr>
              <a:t> </a:t>
            </a:r>
            <a:r>
              <a:rPr lang="en" sz="1400" b="0" i="0" u="none" strike="noStrike" cap="none" dirty="0">
                <a:solidFill>
                  <a:srgbClr val="6C6C6C"/>
                </a:solidFill>
                <a:latin typeface="Avenir"/>
                <a:ea typeface="Avenir"/>
                <a:cs typeface="Avenir"/>
                <a:sym typeface="Avenir"/>
              </a:rPr>
              <a:t>can be used for qualified expenses for care for elderly or child dependents. </a:t>
            </a:r>
            <a:endParaRPr sz="1400" b="0" i="0" u="none" strike="noStrike" cap="none" dirty="0">
              <a:solidFill>
                <a:srgbClr val="000000"/>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venir"/>
              <a:ea typeface="Avenir"/>
              <a:cs typeface="Avenir"/>
              <a:sym typeface="Avenir"/>
            </a:endParaRPr>
          </a:p>
          <a:p>
            <a:pPr>
              <a:lnSpc>
                <a:spcPct val="115000"/>
              </a:lnSpc>
              <a:buSzPts val="1400"/>
            </a:pPr>
            <a:r>
              <a:rPr lang="en-US" dirty="0">
                <a:solidFill>
                  <a:srgbClr val="6C6C6C"/>
                </a:solidFill>
                <a:latin typeface="Avenir"/>
                <a:ea typeface="Avenir"/>
                <a:cs typeface="Avenir"/>
                <a:sym typeface="Avenir"/>
              </a:rPr>
              <a:t>Funds in your </a:t>
            </a:r>
            <a:r>
              <a:rPr lang="en-US" b="1" dirty="0">
                <a:solidFill>
                  <a:srgbClr val="F3716C"/>
                </a:solidFill>
                <a:latin typeface="Avenir"/>
                <a:ea typeface="Avenir"/>
                <a:cs typeface="Avenir"/>
                <a:sym typeface="Avenir"/>
              </a:rPr>
              <a:t>Limited Purpose FSA</a:t>
            </a:r>
            <a:r>
              <a:rPr lang="en-US" dirty="0">
                <a:solidFill>
                  <a:srgbClr val="F3716C"/>
                </a:solidFill>
                <a:latin typeface="Avenir"/>
                <a:ea typeface="Avenir"/>
                <a:cs typeface="Avenir"/>
                <a:sym typeface="Avenir"/>
              </a:rPr>
              <a:t> </a:t>
            </a:r>
            <a:r>
              <a:rPr lang="en-US" dirty="0">
                <a:solidFill>
                  <a:srgbClr val="6C6C6C"/>
                </a:solidFill>
                <a:latin typeface="Avenir"/>
                <a:ea typeface="Avenir"/>
                <a:cs typeface="Avenir"/>
                <a:sym typeface="Avenir"/>
              </a:rPr>
              <a:t>can be used for qualified dental and vision expenses only. You must be enrolled in the UA HSA to qualify for the LP FSA.</a:t>
            </a:r>
            <a:endParaRPr lang="en-US" dirty="0">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venir"/>
              <a:ea typeface="Avenir"/>
              <a:cs typeface="Avenir"/>
              <a:sym typeface="Avenir"/>
            </a:endParaRPr>
          </a:p>
        </p:txBody>
      </p:sp>
      <p:pic>
        <p:nvPicPr>
          <p:cNvPr id="427" name="Google Shape;427;p40"/>
          <p:cNvPicPr preferRelativeResize="0"/>
          <p:nvPr/>
        </p:nvPicPr>
        <p:blipFill rotWithShape="1">
          <a:blip r:embed="rId4">
            <a:alphaModFix/>
          </a:blip>
          <a:srcRect/>
          <a:stretch/>
        </p:blipFill>
        <p:spPr>
          <a:xfrm>
            <a:off x="3285338" y="0"/>
            <a:ext cx="5858650" cy="1673900"/>
          </a:xfrm>
          <a:prstGeom prst="rect">
            <a:avLst/>
          </a:prstGeom>
          <a:noFill/>
          <a:ln>
            <a:noFill/>
          </a:ln>
        </p:spPr>
      </p:pic>
      <p:pic>
        <p:nvPicPr>
          <p:cNvPr id="428" name="Google Shape;428;p40"/>
          <p:cNvPicPr preferRelativeResize="0"/>
          <p:nvPr/>
        </p:nvPicPr>
        <p:blipFill rotWithShape="1">
          <a:blip r:embed="rId5">
            <a:alphaModFix/>
          </a:blip>
          <a:srcRect/>
          <a:stretch/>
        </p:blipFill>
        <p:spPr>
          <a:xfrm>
            <a:off x="1921775" y="3888800"/>
            <a:ext cx="608275" cy="608275"/>
          </a:xfrm>
          <a:prstGeom prst="rect">
            <a:avLst/>
          </a:prstGeom>
          <a:noFill/>
          <a:ln>
            <a:noFill/>
          </a:ln>
        </p:spPr>
      </p:pic>
      <p:pic>
        <p:nvPicPr>
          <p:cNvPr id="429" name="Google Shape;429;p40"/>
          <p:cNvPicPr preferRelativeResize="0"/>
          <p:nvPr/>
        </p:nvPicPr>
        <p:blipFill rotWithShape="1">
          <a:blip r:embed="rId5">
            <a:alphaModFix/>
          </a:blip>
          <a:srcRect/>
          <a:stretch/>
        </p:blipFill>
        <p:spPr>
          <a:xfrm>
            <a:off x="2477600" y="4331375"/>
            <a:ext cx="296175" cy="296175"/>
          </a:xfrm>
          <a:prstGeom prst="rect">
            <a:avLst/>
          </a:prstGeom>
          <a:noFill/>
          <a:ln>
            <a:noFill/>
          </a:ln>
        </p:spPr>
      </p:pic>
      <p:pic>
        <p:nvPicPr>
          <p:cNvPr id="430" name="Google Shape;430;p40"/>
          <p:cNvPicPr preferRelativeResize="0"/>
          <p:nvPr/>
        </p:nvPicPr>
        <p:blipFill rotWithShape="1">
          <a:blip r:embed="rId6">
            <a:alphaModFix/>
          </a:blip>
          <a:srcRect/>
          <a:stretch/>
        </p:blipFill>
        <p:spPr>
          <a:xfrm>
            <a:off x="537050" y="2170425"/>
            <a:ext cx="2019300" cy="1181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41"/>
          <p:cNvSpPr txBox="1">
            <a:spLocks noGrp="1"/>
          </p:cNvSpPr>
          <p:nvPr>
            <p:ph type="title"/>
          </p:nvPr>
        </p:nvSpPr>
        <p:spPr>
          <a:xfrm>
            <a:off x="460950" y="2188700"/>
            <a:ext cx="8222100" cy="1963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SzPts val="12000"/>
              <a:buNone/>
            </a:pPr>
            <a:r>
              <a:rPr lang="en" sz="3800" dirty="0">
                <a:solidFill>
                  <a:srgbClr val="6C6C6C"/>
                </a:solidFill>
                <a:latin typeface="Montserrat Medium"/>
                <a:ea typeface="Montserrat Medium"/>
                <a:cs typeface="Montserrat Medium"/>
                <a:sym typeface="Montserrat Medium"/>
              </a:rPr>
              <a:t>Your </a:t>
            </a:r>
            <a:r>
              <a:rPr lang="en-US" sz="3800" dirty="0">
                <a:solidFill>
                  <a:srgbClr val="6C6C6C"/>
                </a:solidFill>
                <a:latin typeface="Montserrat Medium"/>
                <a:ea typeface="Montserrat Medium"/>
                <a:cs typeface="Montserrat Medium"/>
                <a:sym typeface="Montserrat Medium"/>
              </a:rPr>
              <a:t>Health Care </a:t>
            </a:r>
            <a:r>
              <a:rPr lang="en" sz="3800" dirty="0">
                <a:solidFill>
                  <a:srgbClr val="6C6C6C"/>
                </a:solidFill>
                <a:latin typeface="Montserrat Medium"/>
                <a:ea typeface="Montserrat Medium"/>
                <a:cs typeface="Montserrat Medium"/>
                <a:sym typeface="Montserrat Medium"/>
              </a:rPr>
              <a:t>FSA can be used for medical services including </a:t>
            </a:r>
            <a:r>
              <a:rPr lang="en" sz="3800" dirty="0">
                <a:solidFill>
                  <a:srgbClr val="F3716C"/>
                </a:solidFill>
                <a:latin typeface="Montserrat Medium"/>
                <a:ea typeface="Montserrat Medium"/>
                <a:cs typeface="Montserrat Medium"/>
                <a:sym typeface="Montserrat Medium"/>
              </a:rPr>
              <a:t>chiropractic care, acupuncture, glasses, orthodontia, and more…</a:t>
            </a:r>
            <a:endParaRPr sz="3800" dirty="0">
              <a:solidFill>
                <a:srgbClr val="6C6C6C"/>
              </a:solidFill>
              <a:latin typeface="Avenir"/>
              <a:ea typeface="Avenir"/>
              <a:cs typeface="Avenir"/>
              <a:sym typeface="Avenir"/>
            </a:endParaRPr>
          </a:p>
        </p:txBody>
      </p:sp>
      <p:pic>
        <p:nvPicPr>
          <p:cNvPr id="437" name="Google Shape;437;p41"/>
          <p:cNvPicPr preferRelativeResize="0"/>
          <p:nvPr/>
        </p:nvPicPr>
        <p:blipFill rotWithShape="1">
          <a:blip r:embed="rId3">
            <a:alphaModFix/>
          </a:blip>
          <a:srcRect/>
          <a:stretch/>
        </p:blipFill>
        <p:spPr>
          <a:xfrm>
            <a:off x="3285350" y="0"/>
            <a:ext cx="5858650" cy="1673900"/>
          </a:xfrm>
          <a:prstGeom prst="rect">
            <a:avLst/>
          </a:prstGeom>
          <a:noFill/>
          <a:ln>
            <a:noFill/>
          </a:ln>
        </p:spPr>
      </p:pic>
      <p:pic>
        <p:nvPicPr>
          <p:cNvPr id="438" name="Google Shape;438;p41"/>
          <p:cNvPicPr preferRelativeResize="0"/>
          <p:nvPr/>
        </p:nvPicPr>
        <p:blipFill rotWithShape="1">
          <a:blip r:embed="rId4">
            <a:alphaModFix/>
          </a:blip>
          <a:srcRect/>
          <a:stretch/>
        </p:blipFill>
        <p:spPr>
          <a:xfrm>
            <a:off x="7852325" y="4824058"/>
            <a:ext cx="994075" cy="17726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2"/>
          <p:cNvPicPr preferRelativeResize="0"/>
          <p:nvPr/>
        </p:nvPicPr>
        <p:blipFill rotWithShape="1">
          <a:blip r:embed="rId3">
            <a:alphaModFix/>
          </a:blip>
          <a:srcRect/>
          <a:stretch/>
        </p:blipFill>
        <p:spPr>
          <a:xfrm>
            <a:off x="3339075" y="0"/>
            <a:ext cx="5804924" cy="1477250"/>
          </a:xfrm>
          <a:prstGeom prst="rect">
            <a:avLst/>
          </a:prstGeom>
          <a:noFill/>
          <a:ln>
            <a:noFill/>
          </a:ln>
        </p:spPr>
      </p:pic>
      <p:sp>
        <p:nvSpPr>
          <p:cNvPr id="444" name="Google Shape;444;p42"/>
          <p:cNvSpPr txBox="1"/>
          <p:nvPr/>
        </p:nvSpPr>
        <p:spPr>
          <a:xfrm>
            <a:off x="2361000" y="-84667"/>
            <a:ext cx="44220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dirty="0">
                <a:solidFill>
                  <a:srgbClr val="2B3785"/>
                </a:solidFill>
                <a:latin typeface="Montserrat SemiBold"/>
                <a:ea typeface="Montserrat SemiBold"/>
                <a:cs typeface="Montserrat SemiBold"/>
                <a:sym typeface="Montserrat SemiBold"/>
              </a:rPr>
              <a:t>FSA vs HSA</a:t>
            </a:r>
            <a:endParaRPr sz="1800" b="1" i="0" u="none" strike="noStrike" cap="none" dirty="0">
              <a:solidFill>
                <a:srgbClr val="000000"/>
              </a:solidFill>
              <a:latin typeface="Montserrat SemiBold"/>
              <a:ea typeface="Montserrat SemiBold"/>
              <a:cs typeface="Montserrat SemiBold"/>
              <a:sym typeface="Montserrat SemiBold"/>
            </a:endParaRPr>
          </a:p>
        </p:txBody>
      </p:sp>
      <p:pic>
        <p:nvPicPr>
          <p:cNvPr id="445" name="Google Shape;445;p42"/>
          <p:cNvPicPr preferRelativeResize="0"/>
          <p:nvPr/>
        </p:nvPicPr>
        <p:blipFill rotWithShape="1">
          <a:blip r:embed="rId4">
            <a:alphaModFix/>
          </a:blip>
          <a:srcRect/>
          <a:stretch/>
        </p:blipFill>
        <p:spPr>
          <a:xfrm>
            <a:off x="7852325" y="4824058"/>
            <a:ext cx="994075" cy="177268"/>
          </a:xfrm>
          <a:prstGeom prst="rect">
            <a:avLst/>
          </a:prstGeom>
          <a:noFill/>
          <a:ln>
            <a:noFill/>
          </a:ln>
        </p:spPr>
      </p:pic>
      <p:graphicFrame>
        <p:nvGraphicFramePr>
          <p:cNvPr id="2" name="Table 1">
            <a:extLst>
              <a:ext uri="{FF2B5EF4-FFF2-40B4-BE49-F238E27FC236}">
                <a16:creationId xmlns:a16="http://schemas.microsoft.com/office/drawing/2014/main" id="{72A5F22F-6CE5-4084-A072-10B0196EF65A}"/>
              </a:ext>
            </a:extLst>
          </p:cNvPr>
          <p:cNvGraphicFramePr>
            <a:graphicFrameLocks noGrp="1"/>
          </p:cNvGraphicFramePr>
          <p:nvPr>
            <p:extLst>
              <p:ext uri="{D42A27DB-BD31-4B8C-83A1-F6EECF244321}">
                <p14:modId xmlns:p14="http://schemas.microsoft.com/office/powerpoint/2010/main" val="1158977291"/>
              </p:ext>
            </p:extLst>
          </p:nvPr>
        </p:nvGraphicFramePr>
        <p:xfrm>
          <a:off x="147484" y="539750"/>
          <a:ext cx="8868695" cy="4251960"/>
        </p:xfrm>
        <a:graphic>
          <a:graphicData uri="http://schemas.openxmlformats.org/drawingml/2006/table">
            <a:tbl>
              <a:tblPr firstRow="1" bandRow="1">
                <a:tableStyleId>{E5E26F25-E13A-4F90-A3A8-294C564729D7}</a:tableStyleId>
              </a:tblPr>
              <a:tblGrid>
                <a:gridCol w="1773739">
                  <a:extLst>
                    <a:ext uri="{9D8B030D-6E8A-4147-A177-3AD203B41FA5}">
                      <a16:colId xmlns:a16="http://schemas.microsoft.com/office/drawing/2014/main" val="3641524042"/>
                    </a:ext>
                  </a:extLst>
                </a:gridCol>
                <a:gridCol w="1773739">
                  <a:extLst>
                    <a:ext uri="{9D8B030D-6E8A-4147-A177-3AD203B41FA5}">
                      <a16:colId xmlns:a16="http://schemas.microsoft.com/office/drawing/2014/main" val="1439348905"/>
                    </a:ext>
                  </a:extLst>
                </a:gridCol>
                <a:gridCol w="1773739">
                  <a:extLst>
                    <a:ext uri="{9D8B030D-6E8A-4147-A177-3AD203B41FA5}">
                      <a16:colId xmlns:a16="http://schemas.microsoft.com/office/drawing/2014/main" val="3729514103"/>
                    </a:ext>
                  </a:extLst>
                </a:gridCol>
                <a:gridCol w="1773739">
                  <a:extLst>
                    <a:ext uri="{9D8B030D-6E8A-4147-A177-3AD203B41FA5}">
                      <a16:colId xmlns:a16="http://schemas.microsoft.com/office/drawing/2014/main" val="322271924"/>
                    </a:ext>
                  </a:extLst>
                </a:gridCol>
                <a:gridCol w="1773739">
                  <a:extLst>
                    <a:ext uri="{9D8B030D-6E8A-4147-A177-3AD203B41FA5}">
                      <a16:colId xmlns:a16="http://schemas.microsoft.com/office/drawing/2014/main" val="3225414939"/>
                    </a:ext>
                  </a:extLst>
                </a:gridCol>
              </a:tblGrid>
              <a:tr h="370840">
                <a:tc>
                  <a:txBody>
                    <a:bodyPr/>
                    <a:lstStyle/>
                    <a:p>
                      <a:r>
                        <a:rPr lang="en-US" sz="1100" b="1" dirty="0"/>
                        <a:t>Plan Feature</a:t>
                      </a:r>
                    </a:p>
                  </a:txBody>
                  <a:tcPr/>
                </a:tc>
                <a:tc>
                  <a:txBody>
                    <a:bodyPr/>
                    <a:lstStyle/>
                    <a:p>
                      <a:r>
                        <a:rPr lang="en-US" sz="1100" b="1" dirty="0"/>
                        <a:t>HC FSA</a:t>
                      </a:r>
                    </a:p>
                  </a:txBody>
                  <a:tcPr/>
                </a:tc>
                <a:tc>
                  <a:txBody>
                    <a:bodyPr/>
                    <a:lstStyle/>
                    <a:p>
                      <a:r>
                        <a:rPr lang="en-US" sz="1100" b="1" dirty="0"/>
                        <a:t>DC FSA</a:t>
                      </a:r>
                    </a:p>
                  </a:txBody>
                  <a:tcPr/>
                </a:tc>
                <a:tc>
                  <a:txBody>
                    <a:bodyPr/>
                    <a:lstStyle/>
                    <a:p>
                      <a:r>
                        <a:rPr lang="en-US" sz="1100" b="1" dirty="0"/>
                        <a:t>LP FSA</a:t>
                      </a:r>
                    </a:p>
                  </a:txBody>
                  <a:tcPr/>
                </a:tc>
                <a:tc>
                  <a:txBody>
                    <a:bodyPr/>
                    <a:lstStyle/>
                    <a:p>
                      <a:r>
                        <a:rPr lang="en-US" sz="1100" b="1" dirty="0"/>
                        <a:t>HSA</a:t>
                      </a:r>
                    </a:p>
                  </a:txBody>
                  <a:tcPr/>
                </a:tc>
                <a:extLst>
                  <a:ext uri="{0D108BD9-81ED-4DB2-BD59-A6C34878D82A}">
                    <a16:rowId xmlns:a16="http://schemas.microsoft.com/office/drawing/2014/main" val="3265633498"/>
                  </a:ext>
                </a:extLst>
              </a:tr>
              <a:tr h="370840">
                <a:tc>
                  <a:txBody>
                    <a:bodyPr/>
                    <a:lstStyle/>
                    <a:p>
                      <a:r>
                        <a:rPr lang="en-US" sz="1100" b="1" dirty="0"/>
                        <a:t>Who can enroll?</a:t>
                      </a:r>
                    </a:p>
                  </a:txBody>
                  <a:tcPr/>
                </a:tc>
                <a:tc>
                  <a:txBody>
                    <a:bodyPr/>
                    <a:lstStyle/>
                    <a:p>
                      <a:r>
                        <a:rPr lang="en-US" sz="1100" b="0" dirty="0"/>
                        <a:t>Any benefit-eligible employee regardless of plan election or opt out status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dirty="0"/>
                        <a:t>Any benefit-eligible employee regardless of plan election or opt out status</a:t>
                      </a:r>
                    </a:p>
                    <a:p>
                      <a:endParaRPr lang="en-US" sz="1100" b="1" dirty="0"/>
                    </a:p>
                  </a:txBody>
                  <a:tcPr/>
                </a:tc>
                <a:tc>
                  <a:txBody>
                    <a:bodyPr/>
                    <a:lstStyle/>
                    <a:p>
                      <a:r>
                        <a:rPr lang="en-US" sz="1100" b="0" dirty="0"/>
                        <a:t>Benefit-eligible employees who are contributing to a UA HSA </a:t>
                      </a:r>
                      <a:r>
                        <a:rPr lang="en-US" sz="1100" b="0" i="1" dirty="0"/>
                        <a:t>only</a:t>
                      </a:r>
                      <a:endParaRPr lang="en-US" sz="1100" b="0" dirty="0"/>
                    </a:p>
                  </a:txBody>
                  <a:tcPr/>
                </a:tc>
                <a:tc>
                  <a:txBody>
                    <a:bodyPr/>
                    <a:lstStyle/>
                    <a:p>
                      <a:r>
                        <a:rPr lang="en-US" sz="1100" b="0" dirty="0"/>
                        <a:t>Any benefit-eligible employee who is enrolled in the HDHP or other qualifying plan</a:t>
                      </a:r>
                    </a:p>
                  </a:txBody>
                  <a:tcPr/>
                </a:tc>
                <a:extLst>
                  <a:ext uri="{0D108BD9-81ED-4DB2-BD59-A6C34878D82A}">
                    <a16:rowId xmlns:a16="http://schemas.microsoft.com/office/drawing/2014/main" val="815597846"/>
                  </a:ext>
                </a:extLst>
              </a:tr>
              <a:tr h="370840">
                <a:tc>
                  <a:txBody>
                    <a:bodyPr/>
                    <a:lstStyle/>
                    <a:p>
                      <a:r>
                        <a:rPr lang="en-US" sz="1100" b="1" dirty="0"/>
                        <a:t>Annual Limit</a:t>
                      </a:r>
                    </a:p>
                  </a:txBody>
                  <a:tcPr/>
                </a:tc>
                <a:tc>
                  <a:txBody>
                    <a:bodyPr/>
                    <a:lstStyle/>
                    <a:p>
                      <a:r>
                        <a:rPr lang="en-US" sz="1100" b="0" dirty="0"/>
                        <a:t>$3,200</a:t>
                      </a:r>
                    </a:p>
                  </a:txBody>
                  <a:tcPr/>
                </a:tc>
                <a:tc>
                  <a:txBody>
                    <a:bodyPr/>
                    <a:lstStyle/>
                    <a:p>
                      <a:r>
                        <a:rPr lang="en-US" sz="1100" b="0" dirty="0"/>
                        <a:t>$5,000</a:t>
                      </a:r>
                    </a:p>
                  </a:txBody>
                  <a:tcPr/>
                </a:tc>
                <a:tc>
                  <a:txBody>
                    <a:bodyPr/>
                    <a:lstStyle/>
                    <a:p>
                      <a:r>
                        <a:rPr lang="en-US" sz="1100" b="0" dirty="0"/>
                        <a:t>$3,200</a:t>
                      </a:r>
                    </a:p>
                  </a:txBody>
                  <a:tcPr/>
                </a:tc>
                <a:tc>
                  <a:txBody>
                    <a:bodyPr/>
                    <a:lstStyle/>
                    <a:p>
                      <a:r>
                        <a:rPr lang="en-US" sz="1100" b="0" dirty="0"/>
                        <a:t>$4,150</a:t>
                      </a:r>
                    </a:p>
                  </a:txBody>
                  <a:tcPr/>
                </a:tc>
                <a:extLst>
                  <a:ext uri="{0D108BD9-81ED-4DB2-BD59-A6C34878D82A}">
                    <a16:rowId xmlns:a16="http://schemas.microsoft.com/office/drawing/2014/main" val="4216967581"/>
                  </a:ext>
                </a:extLst>
              </a:tr>
              <a:tr h="370840">
                <a:tc>
                  <a:txBody>
                    <a:bodyPr/>
                    <a:lstStyle/>
                    <a:p>
                      <a:r>
                        <a:rPr lang="en-US" sz="1100" b="1" dirty="0"/>
                        <a:t>Who contributes and how?</a:t>
                      </a:r>
                    </a:p>
                  </a:txBody>
                  <a:tcPr/>
                </a:tc>
                <a:tc>
                  <a:txBody>
                    <a:bodyPr/>
                    <a:lstStyle/>
                    <a:p>
                      <a:r>
                        <a:rPr lang="en-US" sz="1100" b="0" dirty="0"/>
                        <a:t>Employee thru payroll deduction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dirty="0"/>
                        <a:t>Employee thru payroll deduction</a:t>
                      </a:r>
                    </a:p>
                    <a:p>
                      <a:endParaRPr lang="en-US" sz="1100"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dirty="0"/>
                        <a:t>Employee thru payroll deduction</a:t>
                      </a:r>
                    </a:p>
                    <a:p>
                      <a:endParaRPr lang="en-US" sz="1100" b="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dirty="0"/>
                        <a:t>Employee thru payroll deduction</a:t>
                      </a:r>
                    </a:p>
                    <a:p>
                      <a:endParaRPr lang="en-US" sz="1100" b="0" dirty="0"/>
                    </a:p>
                  </a:txBody>
                  <a:tcPr/>
                </a:tc>
                <a:extLst>
                  <a:ext uri="{0D108BD9-81ED-4DB2-BD59-A6C34878D82A}">
                    <a16:rowId xmlns:a16="http://schemas.microsoft.com/office/drawing/2014/main" val="3407574200"/>
                  </a:ext>
                </a:extLst>
              </a:tr>
              <a:tr h="370840">
                <a:tc>
                  <a:txBody>
                    <a:bodyPr/>
                    <a:lstStyle/>
                    <a:p>
                      <a:r>
                        <a:rPr lang="en-US" sz="1100" b="1" dirty="0"/>
                        <a:t>New bank account?</a:t>
                      </a:r>
                    </a:p>
                  </a:txBody>
                  <a:tcPr/>
                </a:tc>
                <a:tc>
                  <a:txBody>
                    <a:bodyPr/>
                    <a:lstStyle/>
                    <a:p>
                      <a:r>
                        <a:rPr lang="en-US" sz="1100" b="0" dirty="0"/>
                        <a:t>No</a:t>
                      </a:r>
                    </a:p>
                  </a:txBody>
                  <a:tcPr/>
                </a:tc>
                <a:tc>
                  <a:txBody>
                    <a:bodyPr/>
                    <a:lstStyle/>
                    <a:p>
                      <a:r>
                        <a:rPr lang="en-US" sz="1100" b="0" dirty="0"/>
                        <a:t>No</a:t>
                      </a:r>
                    </a:p>
                  </a:txBody>
                  <a:tcPr/>
                </a:tc>
                <a:tc>
                  <a:txBody>
                    <a:bodyPr/>
                    <a:lstStyle/>
                    <a:p>
                      <a:r>
                        <a:rPr lang="en-US" sz="1100" b="0" dirty="0"/>
                        <a:t>No</a:t>
                      </a:r>
                    </a:p>
                  </a:txBody>
                  <a:tcPr/>
                </a:tc>
                <a:tc>
                  <a:txBody>
                    <a:bodyPr/>
                    <a:lstStyle/>
                    <a:p>
                      <a:r>
                        <a:rPr lang="en-US" sz="1100" b="0" dirty="0"/>
                        <a:t>Yes</a:t>
                      </a:r>
                    </a:p>
                  </a:txBody>
                  <a:tcPr/>
                </a:tc>
                <a:extLst>
                  <a:ext uri="{0D108BD9-81ED-4DB2-BD59-A6C34878D82A}">
                    <a16:rowId xmlns:a16="http://schemas.microsoft.com/office/drawing/2014/main" val="2459456189"/>
                  </a:ext>
                </a:extLst>
              </a:tr>
              <a:tr h="370840">
                <a:tc>
                  <a:txBody>
                    <a:bodyPr/>
                    <a:lstStyle/>
                    <a:p>
                      <a:r>
                        <a:rPr lang="en-US" sz="1100" b="1" dirty="0"/>
                        <a:t>Will the money “go away” at the end of the year?</a:t>
                      </a:r>
                    </a:p>
                  </a:txBody>
                  <a:tcPr/>
                </a:tc>
                <a:tc>
                  <a:txBody>
                    <a:bodyPr/>
                    <a:lstStyle/>
                    <a:p>
                      <a:r>
                        <a:rPr lang="en-US" sz="1100" b="0" dirty="0"/>
                        <a:t>Yes</a:t>
                      </a:r>
                    </a:p>
                  </a:txBody>
                  <a:tcPr/>
                </a:tc>
                <a:tc>
                  <a:txBody>
                    <a:bodyPr/>
                    <a:lstStyle/>
                    <a:p>
                      <a:r>
                        <a:rPr lang="en-US" sz="1100" b="0" dirty="0"/>
                        <a:t>Yes</a:t>
                      </a:r>
                    </a:p>
                  </a:txBody>
                  <a:tcPr/>
                </a:tc>
                <a:tc>
                  <a:txBody>
                    <a:bodyPr/>
                    <a:lstStyle/>
                    <a:p>
                      <a:r>
                        <a:rPr lang="en-US" sz="1100" b="0" dirty="0"/>
                        <a:t>Yes</a:t>
                      </a:r>
                    </a:p>
                  </a:txBody>
                  <a:tcPr/>
                </a:tc>
                <a:tc>
                  <a:txBody>
                    <a:bodyPr/>
                    <a:lstStyle/>
                    <a:p>
                      <a:r>
                        <a:rPr lang="en-US" sz="1100" b="0" dirty="0"/>
                        <a:t>No</a:t>
                      </a:r>
                    </a:p>
                  </a:txBody>
                  <a:tcPr/>
                </a:tc>
                <a:extLst>
                  <a:ext uri="{0D108BD9-81ED-4DB2-BD59-A6C34878D82A}">
                    <a16:rowId xmlns:a16="http://schemas.microsoft.com/office/drawing/2014/main" val="1152771007"/>
                  </a:ext>
                </a:extLst>
              </a:tr>
              <a:tr h="370840">
                <a:tc>
                  <a:txBody>
                    <a:bodyPr/>
                    <a:lstStyle/>
                    <a:p>
                      <a:r>
                        <a:rPr lang="en-US" sz="1100" b="1" dirty="0"/>
                        <a:t>Can you use money that is not yet in the account?</a:t>
                      </a:r>
                    </a:p>
                  </a:txBody>
                  <a:tcPr/>
                </a:tc>
                <a:tc>
                  <a:txBody>
                    <a:bodyPr/>
                    <a:lstStyle/>
                    <a:p>
                      <a:r>
                        <a:rPr lang="en-US" sz="1100" b="0" dirty="0"/>
                        <a:t>Yes</a:t>
                      </a:r>
                    </a:p>
                  </a:txBody>
                  <a:tcPr/>
                </a:tc>
                <a:tc>
                  <a:txBody>
                    <a:bodyPr/>
                    <a:lstStyle/>
                    <a:p>
                      <a:r>
                        <a:rPr lang="en-US" sz="1100" b="0" dirty="0"/>
                        <a:t>No</a:t>
                      </a:r>
                    </a:p>
                  </a:txBody>
                  <a:tcPr/>
                </a:tc>
                <a:tc>
                  <a:txBody>
                    <a:bodyPr/>
                    <a:lstStyle/>
                    <a:p>
                      <a:r>
                        <a:rPr lang="en-US" sz="1100" b="0" dirty="0"/>
                        <a:t>Yes</a:t>
                      </a:r>
                    </a:p>
                  </a:txBody>
                  <a:tcPr/>
                </a:tc>
                <a:tc>
                  <a:txBody>
                    <a:bodyPr/>
                    <a:lstStyle/>
                    <a:p>
                      <a:r>
                        <a:rPr lang="en-US" sz="1100" b="0" dirty="0"/>
                        <a:t>No</a:t>
                      </a:r>
                    </a:p>
                  </a:txBody>
                  <a:tcPr/>
                </a:tc>
                <a:extLst>
                  <a:ext uri="{0D108BD9-81ED-4DB2-BD59-A6C34878D82A}">
                    <a16:rowId xmlns:a16="http://schemas.microsoft.com/office/drawing/2014/main" val="3487107094"/>
                  </a:ext>
                </a:extLst>
              </a:tr>
              <a:tr h="370840">
                <a:tc>
                  <a:txBody>
                    <a:bodyPr/>
                    <a:lstStyle/>
                    <a:p>
                      <a:r>
                        <a:rPr lang="en-US" sz="1100" b="1" dirty="0"/>
                        <a:t>Portable when you leave?</a:t>
                      </a:r>
                    </a:p>
                  </a:txBody>
                  <a:tcPr/>
                </a:tc>
                <a:tc>
                  <a:txBody>
                    <a:bodyPr/>
                    <a:lstStyle/>
                    <a:p>
                      <a:r>
                        <a:rPr lang="en-US" sz="1100" b="0" dirty="0"/>
                        <a:t>No</a:t>
                      </a:r>
                    </a:p>
                  </a:txBody>
                  <a:tcPr/>
                </a:tc>
                <a:tc>
                  <a:txBody>
                    <a:bodyPr/>
                    <a:lstStyle/>
                    <a:p>
                      <a:r>
                        <a:rPr lang="en-US" sz="1100" b="0" dirty="0"/>
                        <a:t>No</a:t>
                      </a:r>
                    </a:p>
                  </a:txBody>
                  <a:tcPr/>
                </a:tc>
                <a:tc>
                  <a:txBody>
                    <a:bodyPr/>
                    <a:lstStyle/>
                    <a:p>
                      <a:r>
                        <a:rPr lang="en-US" sz="1100" b="0" dirty="0"/>
                        <a:t>No</a:t>
                      </a:r>
                    </a:p>
                  </a:txBody>
                  <a:tcPr/>
                </a:tc>
                <a:tc>
                  <a:txBody>
                    <a:bodyPr/>
                    <a:lstStyle/>
                    <a:p>
                      <a:r>
                        <a:rPr lang="en-US" sz="1100" b="0" dirty="0"/>
                        <a:t>Yes</a:t>
                      </a:r>
                    </a:p>
                  </a:txBody>
                  <a:tcPr/>
                </a:tc>
                <a:extLst>
                  <a:ext uri="{0D108BD9-81ED-4DB2-BD59-A6C34878D82A}">
                    <a16:rowId xmlns:a16="http://schemas.microsoft.com/office/drawing/2014/main" val="2376107459"/>
                  </a:ext>
                </a:extLst>
              </a:tr>
            </a:tbl>
          </a:graphicData>
        </a:graphic>
      </p:graphicFrame>
    </p:spTree>
    <p:extLst>
      <p:ext uri="{BB962C8B-B14F-4D97-AF65-F5344CB8AC3E}">
        <p14:creationId xmlns:p14="http://schemas.microsoft.com/office/powerpoint/2010/main" val="3399215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3"/>
          <p:cNvSpPr txBox="1">
            <a:spLocks noGrp="1"/>
          </p:cNvSpPr>
          <p:nvPr>
            <p:ph type="title"/>
          </p:nvPr>
        </p:nvSpPr>
        <p:spPr>
          <a:xfrm>
            <a:off x="204403" y="614100"/>
            <a:ext cx="2808000" cy="9534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400"/>
              <a:buNone/>
            </a:pPr>
            <a:r>
              <a:rPr lang="en">
                <a:solidFill>
                  <a:srgbClr val="F3716C"/>
                </a:solidFill>
                <a:latin typeface="Montserrat Medium"/>
                <a:ea typeface="Montserrat Medium"/>
                <a:cs typeface="Montserrat Medium"/>
                <a:sym typeface="Montserrat Medium"/>
              </a:rPr>
              <a:t>What is an EAP?</a:t>
            </a:r>
            <a:endParaRPr>
              <a:solidFill>
                <a:srgbClr val="F3716C"/>
              </a:solidFill>
              <a:latin typeface="Avenir"/>
              <a:ea typeface="Avenir"/>
              <a:cs typeface="Avenir"/>
              <a:sym typeface="Avenir"/>
            </a:endParaRPr>
          </a:p>
        </p:txBody>
      </p:sp>
      <p:sp>
        <p:nvSpPr>
          <p:cNvPr id="452" name="Google Shape;452;p43"/>
          <p:cNvSpPr txBox="1"/>
          <p:nvPr/>
        </p:nvSpPr>
        <p:spPr>
          <a:xfrm>
            <a:off x="3817050" y="640200"/>
            <a:ext cx="5025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2B3785"/>
              </a:solidFill>
              <a:latin typeface="Arial"/>
              <a:ea typeface="Arial"/>
              <a:cs typeface="Arial"/>
              <a:sym typeface="Arial"/>
            </a:endParaRPr>
          </a:p>
        </p:txBody>
      </p:sp>
      <p:sp>
        <p:nvSpPr>
          <p:cNvPr id="453" name="Google Shape;453;p43"/>
          <p:cNvSpPr txBox="1"/>
          <p:nvPr/>
        </p:nvSpPr>
        <p:spPr>
          <a:xfrm>
            <a:off x="3672150" y="1647650"/>
            <a:ext cx="5169900" cy="2414477"/>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lt2"/>
              </a:buClr>
              <a:buSzPts val="1400"/>
              <a:buFont typeface="Wingdings" pitchFamily="2" charset="2"/>
              <a:buChar char="v"/>
            </a:pPr>
            <a:r>
              <a:rPr lang="en" sz="1400" b="0" i="0" u="none" strike="noStrike" cap="none" dirty="0">
                <a:solidFill>
                  <a:schemeClr val="lt2"/>
                </a:solidFill>
                <a:latin typeface="Avenir"/>
                <a:ea typeface="Avenir"/>
                <a:cs typeface="Avenir"/>
                <a:sym typeface="Avenir"/>
              </a:rPr>
              <a:t>The university’s Employee Assistance Program is a </a:t>
            </a:r>
            <a:r>
              <a:rPr lang="en" sz="1400" b="1" i="0" u="none" strike="noStrike" cap="none" dirty="0">
                <a:solidFill>
                  <a:srgbClr val="F3716C"/>
                </a:solidFill>
                <a:latin typeface="Avenir"/>
                <a:ea typeface="Avenir"/>
                <a:cs typeface="Avenir"/>
                <a:sym typeface="Avenir"/>
              </a:rPr>
              <a:t>FREE</a:t>
            </a:r>
            <a:r>
              <a:rPr lang="en" sz="1400" b="0" i="0" u="none" strike="noStrike" cap="none" dirty="0">
                <a:solidFill>
                  <a:schemeClr val="lt2"/>
                </a:solidFill>
                <a:latin typeface="Avenir"/>
                <a:ea typeface="Avenir"/>
                <a:cs typeface="Avenir"/>
                <a:sym typeface="Avenir"/>
              </a:rPr>
              <a:t> benefit through</a:t>
            </a:r>
            <a:r>
              <a:rPr lang="en" sz="1400" b="0" i="0" u="none" strike="noStrike" cap="none" dirty="0">
                <a:solidFill>
                  <a:srgbClr val="F3716C"/>
                </a:solidFill>
                <a:latin typeface="Avenir"/>
                <a:ea typeface="Avenir"/>
                <a:cs typeface="Avenir"/>
                <a:sym typeface="Avenir"/>
              </a:rPr>
              <a:t> Vivacity/ComPsych</a:t>
            </a:r>
            <a:endParaRPr sz="1400" b="0" i="0" u="none" strike="noStrike" cap="none" dirty="0">
              <a:solidFill>
                <a:srgbClr val="F3716C"/>
              </a:solidFill>
              <a:latin typeface="Avenir"/>
              <a:ea typeface="Avenir"/>
              <a:cs typeface="Avenir"/>
              <a:sym typeface="Avenir"/>
            </a:endParaRPr>
          </a:p>
          <a:p>
            <a:pPr marL="457200" marR="0" lvl="0" indent="-317500" algn="l" rtl="0">
              <a:lnSpc>
                <a:spcPct val="115000"/>
              </a:lnSpc>
              <a:spcBef>
                <a:spcPts val="0"/>
              </a:spcBef>
              <a:spcAft>
                <a:spcPts val="0"/>
              </a:spcAft>
              <a:buClr>
                <a:schemeClr val="lt2"/>
              </a:buClr>
              <a:buSzPts val="1400"/>
              <a:buFont typeface="Wingdings" pitchFamily="2" charset="2"/>
              <a:buChar char="v"/>
            </a:pPr>
            <a:r>
              <a:rPr lang="en" sz="1400" b="0" i="0" u="none" strike="noStrike" cap="none" dirty="0">
                <a:solidFill>
                  <a:schemeClr val="lt2"/>
                </a:solidFill>
                <a:latin typeface="Avenir"/>
                <a:ea typeface="Avenir"/>
                <a:cs typeface="Avenir"/>
                <a:sym typeface="Avenir"/>
              </a:rPr>
              <a:t>You have </a:t>
            </a:r>
            <a:r>
              <a:rPr lang="en" sz="1400" b="0" i="0" u="none" strike="noStrike" cap="none" dirty="0">
                <a:solidFill>
                  <a:srgbClr val="F3716C"/>
                </a:solidFill>
                <a:latin typeface="Avenir"/>
                <a:ea typeface="Avenir"/>
                <a:cs typeface="Avenir"/>
                <a:sym typeface="Avenir"/>
              </a:rPr>
              <a:t>24-hour access</a:t>
            </a:r>
            <a:r>
              <a:rPr lang="en" sz="1400" b="0" i="0" u="none" strike="noStrike" cap="none" dirty="0">
                <a:solidFill>
                  <a:schemeClr val="lt2"/>
                </a:solidFill>
                <a:latin typeface="Avenir"/>
                <a:ea typeface="Avenir"/>
                <a:cs typeface="Avenir"/>
                <a:sym typeface="Avenir"/>
              </a:rPr>
              <a:t> to helpful resources by phone</a:t>
            </a:r>
            <a:endParaRPr sz="1400" b="0" i="0" u="none" strike="noStrike" cap="none" dirty="0">
              <a:solidFill>
                <a:schemeClr val="lt2"/>
              </a:solidFill>
              <a:latin typeface="Avenir"/>
              <a:ea typeface="Avenir"/>
              <a:cs typeface="Avenir"/>
              <a:sym typeface="Avenir"/>
            </a:endParaRPr>
          </a:p>
          <a:p>
            <a:pPr marL="457200" marR="0" lvl="0" indent="-317500" algn="l" rtl="0">
              <a:lnSpc>
                <a:spcPct val="115000"/>
              </a:lnSpc>
              <a:spcBef>
                <a:spcPts val="0"/>
              </a:spcBef>
              <a:spcAft>
                <a:spcPts val="0"/>
              </a:spcAft>
              <a:buClr>
                <a:schemeClr val="lt2"/>
              </a:buClr>
              <a:buSzPts val="1400"/>
              <a:buFont typeface="Wingdings" pitchFamily="2" charset="2"/>
              <a:buChar char="v"/>
            </a:pPr>
            <a:r>
              <a:rPr lang="en" sz="1400" b="0" i="0" u="none" strike="noStrike" cap="none" dirty="0">
                <a:solidFill>
                  <a:schemeClr val="lt2"/>
                </a:solidFill>
                <a:latin typeface="Avenir"/>
                <a:ea typeface="Avenir"/>
                <a:cs typeface="Avenir"/>
                <a:sym typeface="Avenir"/>
              </a:rPr>
              <a:t>The EAP benefit includes </a:t>
            </a:r>
            <a:r>
              <a:rPr lang="en" sz="1400" b="0" i="0" u="none" strike="noStrike" cap="none" dirty="0">
                <a:solidFill>
                  <a:srgbClr val="F3716C"/>
                </a:solidFill>
                <a:latin typeface="Avenir"/>
                <a:ea typeface="Avenir"/>
                <a:cs typeface="Avenir"/>
                <a:sym typeface="Avenir"/>
              </a:rPr>
              <a:t>eight visits with a licensed professional.</a:t>
            </a:r>
            <a:endParaRPr sz="1400" b="0" i="0" u="none" strike="noStrike" cap="none" dirty="0">
              <a:solidFill>
                <a:schemeClr val="lt2"/>
              </a:solidFill>
              <a:latin typeface="Avenir"/>
              <a:ea typeface="Avenir"/>
              <a:cs typeface="Avenir"/>
              <a:sym typeface="Avenir"/>
            </a:endParaRPr>
          </a:p>
          <a:p>
            <a:pPr marL="457200" marR="0" lvl="0" indent="-317500" algn="l" rtl="0">
              <a:lnSpc>
                <a:spcPct val="115000"/>
              </a:lnSpc>
              <a:spcBef>
                <a:spcPts val="0"/>
              </a:spcBef>
              <a:spcAft>
                <a:spcPts val="0"/>
              </a:spcAft>
              <a:buClr>
                <a:schemeClr val="lt2"/>
              </a:buClr>
              <a:buSzPts val="1400"/>
              <a:buFont typeface="Wingdings" pitchFamily="2" charset="2"/>
              <a:buChar char="v"/>
            </a:pPr>
            <a:r>
              <a:rPr lang="en" sz="1400" b="0" i="0" u="none" strike="noStrike" cap="none" dirty="0">
                <a:solidFill>
                  <a:srgbClr val="676B64"/>
                </a:solidFill>
                <a:latin typeface="Avenir"/>
                <a:ea typeface="Avenir"/>
                <a:cs typeface="Avenir"/>
                <a:sym typeface="Avenir"/>
              </a:rPr>
              <a:t>You may access information, benefits, educational materials and more either by phone at 800-851-1714 or online at</a:t>
            </a:r>
            <a:r>
              <a:rPr lang="en" sz="1400" b="0" i="0" u="none" strike="noStrike" cap="none" dirty="0">
                <a:solidFill>
                  <a:schemeClr val="dk2"/>
                </a:solidFill>
                <a:latin typeface="Avenir"/>
                <a:ea typeface="Avenir"/>
                <a:cs typeface="Avenir"/>
                <a:sym typeface="Avenir"/>
              </a:rPr>
              <a:t> </a:t>
            </a:r>
            <a:r>
              <a:rPr lang="en" sz="1400" b="0" i="0" u="sng" strike="noStrike" cap="none" dirty="0">
                <a:solidFill>
                  <a:schemeClr val="hlink"/>
                </a:solidFill>
                <a:latin typeface="Avenir"/>
                <a:ea typeface="Avenir"/>
                <a:cs typeface="Avenir"/>
                <a:sym typeface="Avenir"/>
                <a:hlinkClick r:id="rId3"/>
              </a:rPr>
              <a:t>www.compsych.com</a:t>
            </a:r>
            <a:endParaRPr sz="1400" b="0" i="0" u="none" strike="noStrike" cap="none" dirty="0">
              <a:solidFill>
                <a:schemeClr val="dk2"/>
              </a:solidFill>
              <a:latin typeface="Avenir"/>
              <a:ea typeface="Avenir"/>
              <a:cs typeface="Avenir"/>
              <a:sym typeface="Avenir"/>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rgbClr val="000000"/>
              </a:solidFill>
              <a:latin typeface="Avenir"/>
              <a:ea typeface="Avenir"/>
              <a:cs typeface="Avenir"/>
              <a:sym typeface="Avenir"/>
            </a:endParaRPr>
          </a:p>
        </p:txBody>
      </p:sp>
      <p:pic>
        <p:nvPicPr>
          <p:cNvPr id="454" name="Google Shape;454;p43"/>
          <p:cNvPicPr preferRelativeResize="0"/>
          <p:nvPr/>
        </p:nvPicPr>
        <p:blipFill rotWithShape="1">
          <a:blip r:embed="rId4">
            <a:alphaModFix/>
          </a:blip>
          <a:srcRect/>
          <a:stretch/>
        </p:blipFill>
        <p:spPr>
          <a:xfrm>
            <a:off x="7852325" y="4824058"/>
            <a:ext cx="994075" cy="177268"/>
          </a:xfrm>
          <a:prstGeom prst="rect">
            <a:avLst/>
          </a:prstGeom>
          <a:noFill/>
          <a:ln>
            <a:noFill/>
          </a:ln>
        </p:spPr>
      </p:pic>
      <p:pic>
        <p:nvPicPr>
          <p:cNvPr id="455" name="Google Shape;455;p43"/>
          <p:cNvPicPr preferRelativeResize="0"/>
          <p:nvPr/>
        </p:nvPicPr>
        <p:blipFill rotWithShape="1">
          <a:blip r:embed="rId5">
            <a:alphaModFix/>
          </a:blip>
          <a:srcRect/>
          <a:stretch/>
        </p:blipFill>
        <p:spPr>
          <a:xfrm>
            <a:off x="3260350" y="0"/>
            <a:ext cx="5883649" cy="1673900"/>
          </a:xfrm>
          <a:prstGeom prst="rect">
            <a:avLst/>
          </a:prstGeom>
          <a:noFill/>
          <a:ln>
            <a:noFill/>
          </a:ln>
        </p:spPr>
      </p:pic>
      <p:pic>
        <p:nvPicPr>
          <p:cNvPr id="456" name="Google Shape;456;p43"/>
          <p:cNvPicPr preferRelativeResize="0"/>
          <p:nvPr/>
        </p:nvPicPr>
        <p:blipFill rotWithShape="1">
          <a:blip r:embed="rId6">
            <a:alphaModFix/>
          </a:blip>
          <a:srcRect/>
          <a:stretch/>
        </p:blipFill>
        <p:spPr>
          <a:xfrm>
            <a:off x="1921775" y="3888800"/>
            <a:ext cx="608275" cy="608275"/>
          </a:xfrm>
          <a:prstGeom prst="rect">
            <a:avLst/>
          </a:prstGeom>
          <a:noFill/>
          <a:ln>
            <a:noFill/>
          </a:ln>
        </p:spPr>
      </p:pic>
      <p:pic>
        <p:nvPicPr>
          <p:cNvPr id="457" name="Google Shape;457;p43"/>
          <p:cNvPicPr preferRelativeResize="0"/>
          <p:nvPr/>
        </p:nvPicPr>
        <p:blipFill rotWithShape="1">
          <a:blip r:embed="rId6">
            <a:alphaModFix/>
          </a:blip>
          <a:srcRect/>
          <a:stretch/>
        </p:blipFill>
        <p:spPr>
          <a:xfrm>
            <a:off x="2477600" y="4331375"/>
            <a:ext cx="296175" cy="296175"/>
          </a:xfrm>
          <a:prstGeom prst="rect">
            <a:avLst/>
          </a:prstGeom>
          <a:noFill/>
          <a:ln>
            <a:noFill/>
          </a:ln>
        </p:spPr>
      </p:pic>
      <p:pic>
        <p:nvPicPr>
          <p:cNvPr id="458" name="Google Shape;458;p43"/>
          <p:cNvPicPr preferRelativeResize="0"/>
          <p:nvPr/>
        </p:nvPicPr>
        <p:blipFill rotWithShape="1">
          <a:blip r:embed="rId6">
            <a:alphaModFix/>
          </a:blip>
          <a:srcRect/>
          <a:stretch/>
        </p:blipFill>
        <p:spPr>
          <a:xfrm>
            <a:off x="7497600" y="838175"/>
            <a:ext cx="809475" cy="809475"/>
          </a:xfrm>
          <a:prstGeom prst="rect">
            <a:avLst/>
          </a:prstGeom>
          <a:noFill/>
          <a:ln>
            <a:noFill/>
          </a:ln>
        </p:spPr>
      </p:pic>
      <p:sp>
        <p:nvSpPr>
          <p:cNvPr id="459" name="Google Shape;459;p43"/>
          <p:cNvSpPr txBox="1"/>
          <p:nvPr/>
        </p:nvSpPr>
        <p:spPr>
          <a:xfrm>
            <a:off x="204400" y="1800825"/>
            <a:ext cx="3000000" cy="273302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lt1"/>
                </a:solidFill>
                <a:latin typeface="Montserrat" pitchFamily="2" charset="77"/>
                <a:ea typeface="Avenir"/>
                <a:cs typeface="Avenir"/>
                <a:sym typeface="Avenir"/>
              </a:rPr>
              <a:t>EAPs deliver a comprehensive, global approach to addressing employee problems so that organizations stay ahead of workforce issues. </a:t>
            </a:r>
            <a:endParaRPr sz="1200" b="0" i="0" u="none" strike="noStrike" cap="none" dirty="0">
              <a:solidFill>
                <a:schemeClr val="lt1"/>
              </a:solidFill>
              <a:latin typeface="Montserrat" pitchFamily="2" charset="77"/>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lt1"/>
              </a:solidFill>
              <a:latin typeface="Montserrat" pitchFamily="2" charset="77"/>
              <a:ea typeface="Avenir"/>
              <a:cs typeface="Avenir"/>
              <a:sym typeface="Avenir"/>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dirty="0">
                <a:solidFill>
                  <a:schemeClr val="lt1"/>
                </a:solidFill>
                <a:latin typeface="Montserrat" pitchFamily="2" charset="77"/>
                <a:ea typeface="Avenir"/>
                <a:cs typeface="Avenir"/>
                <a:sym typeface="Avenir"/>
              </a:rPr>
              <a:t>The EAP benefit includes eight visits per issue with a licensed mental health professional. All services provided are confidential and will not be shared with  University of Alaska. </a:t>
            </a:r>
            <a:endParaRPr sz="1200" b="1" i="1" u="none" strike="noStrike" cap="none" dirty="0">
              <a:solidFill>
                <a:schemeClr val="lt1"/>
              </a:solidFill>
              <a:latin typeface="Montserrat" pitchFamily="2" charset="77"/>
              <a:ea typeface="Avenir"/>
              <a:cs typeface="Avenir"/>
              <a:sym typeface="Avenir"/>
            </a:endParaRPr>
          </a:p>
        </p:txBody>
      </p:sp>
      <p:pic>
        <p:nvPicPr>
          <p:cNvPr id="460" name="Google Shape;460;p43"/>
          <p:cNvPicPr preferRelativeResize="0"/>
          <p:nvPr/>
        </p:nvPicPr>
        <p:blipFill rotWithShape="1">
          <a:blip r:embed="rId7">
            <a:alphaModFix/>
          </a:blip>
          <a:srcRect/>
          <a:stretch/>
        </p:blipFill>
        <p:spPr>
          <a:xfrm>
            <a:off x="6735600" y="0"/>
            <a:ext cx="1381225" cy="1381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4"/>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dirty="0">
                <a:latin typeface="Montserrat Medium"/>
                <a:ea typeface="Montserrat Medium"/>
                <a:cs typeface="Montserrat Medium"/>
                <a:sym typeface="Montserrat Medium"/>
              </a:rPr>
              <a:t>Survivor Benefits:  Employee</a:t>
            </a:r>
            <a:endParaRPr dirty="0">
              <a:latin typeface="Montserrat Medium"/>
              <a:ea typeface="Montserrat Medium"/>
              <a:cs typeface="Montserrat Medium"/>
              <a:sym typeface="Montserrat Medium"/>
            </a:endParaRPr>
          </a:p>
        </p:txBody>
      </p:sp>
      <p:pic>
        <p:nvPicPr>
          <p:cNvPr id="466" name="Google Shape;466;p44"/>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467" name="Google Shape;467;p44"/>
          <p:cNvPicPr preferRelativeResize="0"/>
          <p:nvPr/>
        </p:nvPicPr>
        <p:blipFill rotWithShape="1">
          <a:blip r:embed="rId4">
            <a:alphaModFix/>
          </a:blip>
          <a:srcRect/>
          <a:stretch/>
        </p:blipFill>
        <p:spPr>
          <a:xfrm>
            <a:off x="193125" y="2706625"/>
            <a:ext cx="8839202" cy="1735469"/>
          </a:xfrm>
          <a:prstGeom prst="rect">
            <a:avLst/>
          </a:prstGeom>
          <a:noFill/>
          <a:ln>
            <a:noFill/>
          </a:ln>
        </p:spPr>
      </p:pic>
      <p:pic>
        <p:nvPicPr>
          <p:cNvPr id="5" name="Picture 4" descr="Graphical user interface, text&#10;&#10;Description automatically generated with medium confidence">
            <a:extLst>
              <a:ext uri="{FF2B5EF4-FFF2-40B4-BE49-F238E27FC236}">
                <a16:creationId xmlns:a16="http://schemas.microsoft.com/office/drawing/2014/main" id="{07CA08CA-369E-C405-14F7-17BD4FBE9BAF}"/>
              </a:ext>
            </a:extLst>
          </p:cNvPr>
          <p:cNvPicPr>
            <a:picLocks noChangeAspect="1"/>
          </p:cNvPicPr>
          <p:nvPr/>
        </p:nvPicPr>
        <p:blipFill>
          <a:blip r:embed="rId5"/>
          <a:stretch>
            <a:fillRect/>
          </a:stretch>
        </p:blipFill>
        <p:spPr>
          <a:xfrm>
            <a:off x="0" y="976039"/>
            <a:ext cx="9144000" cy="137359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4"/>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dirty="0">
                <a:latin typeface="Montserrat Medium"/>
                <a:ea typeface="Montserrat Medium"/>
                <a:cs typeface="Montserrat Medium"/>
                <a:sym typeface="Montserrat Medium"/>
              </a:rPr>
              <a:t>Survivor Benefits:  Dependents</a:t>
            </a:r>
            <a:endParaRPr dirty="0">
              <a:latin typeface="Montserrat Medium"/>
              <a:ea typeface="Montserrat Medium"/>
              <a:cs typeface="Montserrat Medium"/>
              <a:sym typeface="Montserrat Medium"/>
            </a:endParaRPr>
          </a:p>
        </p:txBody>
      </p:sp>
      <p:pic>
        <p:nvPicPr>
          <p:cNvPr id="466" name="Google Shape;466;p44"/>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6" name="Picture 5" descr="Text&#10;&#10;Description automatically generated with medium confidence">
            <a:extLst>
              <a:ext uri="{FF2B5EF4-FFF2-40B4-BE49-F238E27FC236}">
                <a16:creationId xmlns:a16="http://schemas.microsoft.com/office/drawing/2014/main" id="{790FE1FE-2AB5-742C-40CD-9852BD938A29}"/>
              </a:ext>
            </a:extLst>
          </p:cNvPr>
          <p:cNvPicPr>
            <a:picLocks noChangeAspect="1"/>
          </p:cNvPicPr>
          <p:nvPr/>
        </p:nvPicPr>
        <p:blipFill>
          <a:blip r:embed="rId4"/>
          <a:stretch>
            <a:fillRect/>
          </a:stretch>
        </p:blipFill>
        <p:spPr>
          <a:xfrm>
            <a:off x="23485" y="984247"/>
            <a:ext cx="9097030" cy="3449638"/>
          </a:xfrm>
          <a:prstGeom prst="rect">
            <a:avLst/>
          </a:prstGeom>
        </p:spPr>
      </p:pic>
    </p:spTree>
    <p:extLst>
      <p:ext uri="{BB962C8B-B14F-4D97-AF65-F5344CB8AC3E}">
        <p14:creationId xmlns:p14="http://schemas.microsoft.com/office/powerpoint/2010/main" val="1150179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5"/>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dirty="0">
                <a:latin typeface="Montserrat Medium"/>
                <a:ea typeface="Montserrat Medium"/>
                <a:cs typeface="Montserrat Medium"/>
                <a:sym typeface="Montserrat Medium"/>
              </a:rPr>
              <a:t>Survivor Benefits:  AD&amp;D</a:t>
            </a:r>
            <a:endParaRPr dirty="0">
              <a:latin typeface="Montserrat Medium"/>
              <a:ea typeface="Montserrat Medium"/>
              <a:cs typeface="Montserrat Medium"/>
              <a:sym typeface="Montserrat Medium"/>
            </a:endParaRPr>
          </a:p>
        </p:txBody>
      </p:sp>
      <p:pic>
        <p:nvPicPr>
          <p:cNvPr id="474" name="Google Shape;474;p45"/>
          <p:cNvPicPr preferRelativeResize="0"/>
          <p:nvPr/>
        </p:nvPicPr>
        <p:blipFill rotWithShape="1">
          <a:blip r:embed="rId3">
            <a:alphaModFix/>
          </a:blip>
          <a:srcRect/>
          <a:stretch/>
        </p:blipFill>
        <p:spPr>
          <a:xfrm>
            <a:off x="282275" y="4799083"/>
            <a:ext cx="994075" cy="177268"/>
          </a:xfrm>
          <a:prstGeom prst="rect">
            <a:avLst/>
          </a:prstGeom>
          <a:noFill/>
          <a:ln>
            <a:noFill/>
          </a:ln>
        </p:spPr>
      </p:pic>
      <p:pic>
        <p:nvPicPr>
          <p:cNvPr id="475" name="Google Shape;475;p45"/>
          <p:cNvPicPr preferRelativeResize="0"/>
          <p:nvPr/>
        </p:nvPicPr>
        <p:blipFill rotWithShape="1">
          <a:blip r:embed="rId4">
            <a:alphaModFix/>
          </a:blip>
          <a:srcRect/>
          <a:stretch/>
        </p:blipFill>
        <p:spPr>
          <a:xfrm>
            <a:off x="136588" y="2619151"/>
            <a:ext cx="8870820" cy="2144375"/>
          </a:xfrm>
          <a:prstGeom prst="rect">
            <a:avLst/>
          </a:prstGeom>
          <a:noFill/>
          <a:ln>
            <a:noFill/>
          </a:ln>
        </p:spPr>
      </p:pic>
      <p:pic>
        <p:nvPicPr>
          <p:cNvPr id="3" name="Picture 2" descr="A screenshot of a computer screen&#10;&#10;Description automatically generated">
            <a:extLst>
              <a:ext uri="{FF2B5EF4-FFF2-40B4-BE49-F238E27FC236}">
                <a16:creationId xmlns:a16="http://schemas.microsoft.com/office/drawing/2014/main" id="{CE50708C-133F-735F-DFAD-C662290551EC}"/>
              </a:ext>
            </a:extLst>
          </p:cNvPr>
          <p:cNvPicPr>
            <a:picLocks noChangeAspect="1"/>
          </p:cNvPicPr>
          <p:nvPr/>
        </p:nvPicPr>
        <p:blipFill>
          <a:blip r:embed="rId5"/>
          <a:stretch>
            <a:fillRect/>
          </a:stretch>
        </p:blipFill>
        <p:spPr>
          <a:xfrm>
            <a:off x="132425" y="954452"/>
            <a:ext cx="8874983" cy="15698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
          <p:cNvSpPr txBox="1">
            <a:spLocks noGrp="1"/>
          </p:cNvSpPr>
          <p:nvPr>
            <p:ph type="title"/>
          </p:nvPr>
        </p:nvSpPr>
        <p:spPr>
          <a:xfrm>
            <a:off x="265500" y="467600"/>
            <a:ext cx="3738300" cy="10564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endParaRPr dirty="0">
              <a:solidFill>
                <a:srgbClr val="F3716C"/>
              </a:solidFill>
            </a:endParaRPr>
          </a:p>
          <a:p>
            <a:pPr marL="0" lvl="0" indent="0" algn="ctr" rtl="0">
              <a:lnSpc>
                <a:spcPct val="100000"/>
              </a:lnSpc>
              <a:spcBef>
                <a:spcPts val="0"/>
              </a:spcBef>
              <a:spcAft>
                <a:spcPts val="0"/>
              </a:spcAft>
              <a:buSzPct val="111111"/>
              <a:buNone/>
            </a:pPr>
            <a:r>
              <a:rPr lang="en" dirty="0">
                <a:solidFill>
                  <a:srgbClr val="F3716C"/>
                </a:solidFill>
              </a:rPr>
              <a:t>What to Do:</a:t>
            </a:r>
            <a:endParaRPr dirty="0">
              <a:solidFill>
                <a:srgbClr val="F3716C"/>
              </a:solidFill>
            </a:endParaRPr>
          </a:p>
        </p:txBody>
      </p:sp>
      <p:sp>
        <p:nvSpPr>
          <p:cNvPr id="110" name="Google Shape;110;p5"/>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fontScale="77500" lnSpcReduction="20000"/>
          </a:bodyPr>
          <a:lstStyle/>
          <a:p>
            <a:pPr marL="2857" marR="56901" lvl="0" indent="-2857" algn="l" rtl="0">
              <a:lnSpc>
                <a:spcPct val="129614"/>
              </a:lnSpc>
              <a:spcBef>
                <a:spcPts val="466"/>
              </a:spcBef>
              <a:spcAft>
                <a:spcPts val="0"/>
              </a:spcAft>
              <a:buSzPts val="1800"/>
              <a:buNone/>
            </a:pPr>
            <a:r>
              <a:rPr lang="en-US" sz="2900" dirty="0">
                <a:latin typeface="Montserrat"/>
                <a:ea typeface="Montserrat"/>
                <a:cs typeface="Montserrat"/>
                <a:sym typeface="Montserrat"/>
              </a:rPr>
              <a:t>This Open Enrollment, employees only need to submit a form if they are making changes to their plan and/or dependents, or if they are wanting to enroll in an FSA for July 1, 2024 through June 30, 2025. </a:t>
            </a:r>
            <a:endParaRPr sz="2900" dirty="0">
              <a:latin typeface="Montserrat"/>
              <a:ea typeface="Montserrat"/>
              <a:cs typeface="Montserrat"/>
              <a:sym typeface="Montserrat"/>
            </a:endParaRPr>
          </a:p>
        </p:txBody>
      </p:sp>
      <p:sp>
        <p:nvSpPr>
          <p:cNvPr id="111" name="Google Shape;111;p5"/>
          <p:cNvSpPr txBox="1"/>
          <p:nvPr/>
        </p:nvSpPr>
        <p:spPr>
          <a:xfrm>
            <a:off x="409200" y="1533183"/>
            <a:ext cx="3594600" cy="3394873"/>
          </a:xfrm>
          <a:prstGeom prst="rect">
            <a:avLst/>
          </a:prstGeom>
          <a:noFill/>
          <a:ln>
            <a:noFill/>
          </a:ln>
        </p:spPr>
        <p:txBody>
          <a:bodyPr spcFirstLastPara="1" wrap="square" lIns="91425" tIns="91425" rIns="91425" bIns="91425" anchor="t" anchorCtr="0">
            <a:spAutoFit/>
          </a:bodyPr>
          <a:lstStyle/>
          <a:p>
            <a:pPr marL="431800" indent="-285750">
              <a:buClr>
                <a:srgbClr val="676B64"/>
              </a:buClr>
              <a:buSzPts val="1300"/>
              <a:buFont typeface="Wingdings" pitchFamily="2" charset="2"/>
              <a:buChar char="v"/>
            </a:pPr>
            <a:r>
              <a:rPr lang="en-US" dirty="0">
                <a:solidFill>
                  <a:schemeClr val="bg2"/>
                </a:solidFill>
                <a:latin typeface="Avenir Book" panose="02000503020000020003" pitchFamily="2" charset="0"/>
                <a:ea typeface="Montserrat"/>
              </a:rPr>
              <a:t>Visit the link provided on the previous slide and on the U of A benefits website:  </a:t>
            </a:r>
            <a:r>
              <a:rPr lang="en-US" sz="1400" b="0" i="0" u="sng" strike="noStrike" cap="none" dirty="0">
                <a:solidFill>
                  <a:schemeClr val="hlink"/>
                </a:solidFill>
                <a:latin typeface="Avenir"/>
                <a:ea typeface="Avenir"/>
                <a:cs typeface="Avenir"/>
                <a:sym typeface="Avenir"/>
                <a:hlinkClick r:id="rId3"/>
              </a:rPr>
              <a:t>https://www.alaska.edu/benefits</a:t>
            </a:r>
            <a:endParaRPr lang="en-US" dirty="0">
              <a:solidFill>
                <a:schemeClr val="bg2"/>
              </a:solidFill>
              <a:latin typeface="Avenir Book" panose="02000503020000020003" pitchFamily="2" charset="0"/>
              <a:ea typeface="Montserrat"/>
            </a:endParaRPr>
          </a:p>
          <a:p>
            <a:pPr marL="431800" marR="0" lvl="0" indent="-285750" algn="l" rtl="0">
              <a:lnSpc>
                <a:spcPct val="100000"/>
              </a:lnSpc>
              <a:spcBef>
                <a:spcPts val="0"/>
              </a:spcBef>
              <a:spcAft>
                <a:spcPts val="0"/>
              </a:spcAft>
              <a:buClr>
                <a:srgbClr val="676B64"/>
              </a:buClr>
              <a:buSzPts val="1300"/>
              <a:buFont typeface="Wingdings" pitchFamily="2" charset="2"/>
              <a:buChar char="v"/>
            </a:pPr>
            <a:endParaRPr lang="en-US" b="0" i="0" u="none" strike="noStrike" cap="none" dirty="0">
              <a:solidFill>
                <a:schemeClr val="bg2"/>
              </a:solidFill>
              <a:latin typeface="Avenir Book" panose="02000503020000020003" pitchFamily="2" charset="0"/>
              <a:ea typeface="Montserrat"/>
              <a:cs typeface="Montserrat"/>
              <a:sym typeface="Montserrat"/>
            </a:endParaRPr>
          </a:p>
          <a:p>
            <a:pPr marL="431800" marR="0" lvl="0" indent="-285750" algn="l" rtl="0">
              <a:lnSpc>
                <a:spcPct val="100000"/>
              </a:lnSpc>
              <a:spcBef>
                <a:spcPts val="0"/>
              </a:spcBef>
              <a:spcAft>
                <a:spcPts val="0"/>
              </a:spcAft>
              <a:buClr>
                <a:srgbClr val="676B64"/>
              </a:buClr>
              <a:buSzPts val="1300"/>
              <a:buFont typeface="Wingdings" pitchFamily="2" charset="2"/>
              <a:buChar char="v"/>
            </a:pPr>
            <a:r>
              <a:rPr lang="en-US" dirty="0">
                <a:solidFill>
                  <a:schemeClr val="bg2"/>
                </a:solidFill>
                <a:latin typeface="Avenir Book" panose="02000503020000020003" pitchFamily="2" charset="0"/>
                <a:ea typeface="Montserrat"/>
                <a:cs typeface="Montserrat"/>
                <a:sym typeface="Montserrat"/>
              </a:rPr>
              <a:t>If you are waiving coverage, please be prepared to provide your current plan information.</a:t>
            </a:r>
          </a:p>
          <a:p>
            <a:pPr marL="431800" marR="0" lvl="0" indent="-285750" algn="l" rtl="0">
              <a:lnSpc>
                <a:spcPct val="100000"/>
              </a:lnSpc>
              <a:spcBef>
                <a:spcPts val="0"/>
              </a:spcBef>
              <a:spcAft>
                <a:spcPts val="0"/>
              </a:spcAft>
              <a:buClr>
                <a:srgbClr val="676B64"/>
              </a:buClr>
              <a:buSzPts val="1300"/>
              <a:buFont typeface="Wingdings" pitchFamily="2" charset="2"/>
              <a:buChar char="v"/>
            </a:pPr>
            <a:endParaRPr lang="en-US" b="0" i="0" u="none" strike="noStrike" cap="none" dirty="0">
              <a:solidFill>
                <a:schemeClr val="bg2"/>
              </a:solidFill>
              <a:latin typeface="Avenir Book" panose="02000503020000020003" pitchFamily="2" charset="0"/>
              <a:ea typeface="Montserrat"/>
              <a:cs typeface="Montserrat"/>
              <a:sym typeface="Montserrat"/>
            </a:endParaRPr>
          </a:p>
          <a:p>
            <a:pPr marL="431800" marR="0" lvl="0" indent="-285750" algn="l" rtl="0">
              <a:lnSpc>
                <a:spcPct val="100000"/>
              </a:lnSpc>
              <a:spcBef>
                <a:spcPts val="0"/>
              </a:spcBef>
              <a:spcAft>
                <a:spcPts val="0"/>
              </a:spcAft>
              <a:buClr>
                <a:srgbClr val="676B64"/>
              </a:buClr>
              <a:buSzPts val="1300"/>
              <a:buFont typeface="Wingdings" pitchFamily="2" charset="2"/>
              <a:buChar char="v"/>
            </a:pPr>
            <a:r>
              <a:rPr lang="en-US" dirty="0">
                <a:solidFill>
                  <a:schemeClr val="bg2"/>
                </a:solidFill>
                <a:latin typeface="Avenir Book" panose="02000503020000020003" pitchFamily="2" charset="0"/>
                <a:ea typeface="Montserrat"/>
                <a:cs typeface="Montserrat"/>
                <a:sym typeface="Montserrat"/>
              </a:rPr>
              <a:t>Regardless of waiving medical, please </a:t>
            </a:r>
            <a:r>
              <a:rPr lang="en-US" b="1" dirty="0">
                <a:solidFill>
                  <a:srgbClr val="F3716C"/>
                </a:solidFill>
                <a:latin typeface="Avenir Book" panose="02000503020000020003" pitchFamily="2" charset="0"/>
                <a:ea typeface="Montserrat"/>
                <a:cs typeface="Montserrat"/>
                <a:sym typeface="Montserrat"/>
              </a:rPr>
              <a:t>be prepared to provide beneficiary information for your life insurance coverage</a:t>
            </a:r>
            <a:r>
              <a:rPr lang="en-US" dirty="0">
                <a:solidFill>
                  <a:schemeClr val="bg2"/>
                </a:solidFill>
                <a:latin typeface="Avenir Book" panose="02000503020000020003" pitchFamily="2" charset="0"/>
                <a:ea typeface="Montserrat"/>
                <a:cs typeface="Montserrat"/>
                <a:sym typeface="Montserrat"/>
              </a:rPr>
              <a:t> that is given to you at no cost by the University.</a:t>
            </a:r>
            <a:endParaRPr b="0" i="0" u="none" strike="noStrike" cap="none" dirty="0">
              <a:solidFill>
                <a:schemeClr val="bg2"/>
              </a:solidFill>
              <a:latin typeface="Avenir Book" panose="02000503020000020003" pitchFamily="2" charset="0"/>
              <a:ea typeface="Montserrat"/>
              <a:cs typeface="Montserrat"/>
              <a:sym typeface="Montserrat"/>
            </a:endParaRPr>
          </a:p>
          <a:p>
            <a:pPr marL="457200" marR="281607" lvl="0" indent="0" algn="l" rtl="0">
              <a:lnSpc>
                <a:spcPct val="97183"/>
              </a:lnSpc>
              <a:spcBef>
                <a:spcPts val="0"/>
              </a:spcBef>
              <a:spcAft>
                <a:spcPts val="0"/>
              </a:spcAft>
              <a:buClr>
                <a:srgbClr val="000000"/>
              </a:buClr>
              <a:buSzPts val="1300"/>
              <a:buFont typeface="Arial"/>
              <a:buNone/>
            </a:pPr>
            <a:endParaRPr sz="1300" b="0" i="0" u="none" strike="noStrike" cap="none" dirty="0">
              <a:solidFill>
                <a:srgbClr val="676B64"/>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6"/>
          <p:cNvSpPr txBox="1">
            <a:spLocks noGrp="1"/>
          </p:cNvSpPr>
          <p:nvPr>
            <p:ph type="body" idx="1"/>
          </p:nvPr>
        </p:nvSpPr>
        <p:spPr>
          <a:xfrm>
            <a:off x="226075" y="181875"/>
            <a:ext cx="2808000" cy="4716000"/>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SzPts val="1200"/>
              <a:buNone/>
            </a:pPr>
            <a:r>
              <a:rPr lang="en" sz="7500" dirty="0">
                <a:latin typeface="Montserrat"/>
                <a:ea typeface="Montserrat"/>
                <a:cs typeface="Montserrat"/>
                <a:sym typeface="Montserrat"/>
              </a:rPr>
              <a:t>10</a:t>
            </a:r>
            <a:endParaRPr sz="7500" dirty="0">
              <a:latin typeface="Montserrat"/>
              <a:ea typeface="Montserrat"/>
              <a:cs typeface="Montserrat"/>
              <a:sym typeface="Montserrat"/>
            </a:endParaRPr>
          </a:p>
        </p:txBody>
      </p:sp>
      <p:sp>
        <p:nvSpPr>
          <p:cNvPr id="482" name="Google Shape;482;p46"/>
          <p:cNvSpPr txBox="1"/>
          <p:nvPr/>
        </p:nvSpPr>
        <p:spPr>
          <a:xfrm>
            <a:off x="3978000" y="1408811"/>
            <a:ext cx="4868400" cy="226212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dirty="0">
                <a:solidFill>
                  <a:srgbClr val="F3716C"/>
                </a:solidFill>
                <a:latin typeface="Montserrat"/>
                <a:ea typeface="Montserrat"/>
                <a:cs typeface="Montserrat"/>
                <a:sym typeface="Montserrat"/>
              </a:rPr>
              <a:t>Other Important Benefits</a:t>
            </a:r>
            <a:endParaRPr sz="4500" b="0" i="0" u="none" strike="noStrike" cap="none" dirty="0">
              <a:solidFill>
                <a:srgbClr val="F3716C"/>
              </a:solidFill>
              <a:latin typeface="Montserrat"/>
              <a:ea typeface="Montserrat"/>
              <a:cs typeface="Montserrat"/>
              <a:sym typeface="Montserrat"/>
            </a:endParaRPr>
          </a:p>
        </p:txBody>
      </p:sp>
      <p:pic>
        <p:nvPicPr>
          <p:cNvPr id="483" name="Google Shape;483;p46"/>
          <p:cNvPicPr preferRelativeResize="0"/>
          <p:nvPr/>
        </p:nvPicPr>
        <p:blipFill rotWithShape="1">
          <a:blip r:embed="rId3">
            <a:alphaModFix/>
          </a:blip>
          <a:srcRect/>
          <a:stretch/>
        </p:blipFill>
        <p:spPr>
          <a:xfrm>
            <a:off x="7852325" y="4824058"/>
            <a:ext cx="994075" cy="17726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5"/>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dirty="0">
                <a:latin typeface="Montserrat Medium"/>
                <a:ea typeface="Montserrat Medium"/>
                <a:cs typeface="Montserrat Medium"/>
                <a:sym typeface="Montserrat Medium"/>
              </a:rPr>
              <a:t>Additional Benefits:  STD, LTD and </a:t>
            </a:r>
            <a:r>
              <a:rPr lang="en" dirty="0" err="1">
                <a:latin typeface="Montserrat Medium"/>
                <a:ea typeface="Montserrat Medium"/>
                <a:cs typeface="Montserrat Medium"/>
                <a:sym typeface="Montserrat Medium"/>
              </a:rPr>
              <a:t>Premera</a:t>
            </a:r>
            <a:endParaRPr dirty="0">
              <a:latin typeface="Montserrat Medium"/>
              <a:ea typeface="Montserrat Medium"/>
              <a:cs typeface="Montserrat Medium"/>
              <a:sym typeface="Montserrat Medium"/>
            </a:endParaRPr>
          </a:p>
        </p:txBody>
      </p:sp>
      <p:pic>
        <p:nvPicPr>
          <p:cNvPr id="474" name="Google Shape;474;p45"/>
          <p:cNvPicPr preferRelativeResize="0"/>
          <p:nvPr/>
        </p:nvPicPr>
        <p:blipFill rotWithShape="1">
          <a:blip r:embed="rId3">
            <a:alphaModFix/>
          </a:blip>
          <a:srcRect/>
          <a:stretch/>
        </p:blipFill>
        <p:spPr>
          <a:xfrm>
            <a:off x="98250" y="4949882"/>
            <a:ext cx="994075" cy="177268"/>
          </a:xfrm>
          <a:prstGeom prst="rect">
            <a:avLst/>
          </a:prstGeom>
          <a:noFill/>
          <a:ln>
            <a:noFill/>
          </a:ln>
        </p:spPr>
      </p:pic>
      <p:sp>
        <p:nvSpPr>
          <p:cNvPr id="2" name="TextBox 1">
            <a:extLst>
              <a:ext uri="{FF2B5EF4-FFF2-40B4-BE49-F238E27FC236}">
                <a16:creationId xmlns:a16="http://schemas.microsoft.com/office/drawing/2014/main" id="{5F53F210-E12A-B0B4-99E1-BF6A3439DD1E}"/>
              </a:ext>
            </a:extLst>
          </p:cNvPr>
          <p:cNvSpPr txBox="1"/>
          <p:nvPr/>
        </p:nvSpPr>
        <p:spPr>
          <a:xfrm>
            <a:off x="259382" y="922418"/>
            <a:ext cx="4146363" cy="3939540"/>
          </a:xfrm>
          <a:prstGeom prst="rect">
            <a:avLst/>
          </a:prstGeom>
          <a:noFill/>
        </p:spPr>
        <p:txBody>
          <a:bodyPr wrap="square" rtlCol="0">
            <a:spAutoFit/>
          </a:bodyPr>
          <a:lstStyle/>
          <a:p>
            <a:r>
              <a:rPr lang="en-US" sz="1800" b="1" dirty="0">
                <a:solidFill>
                  <a:srgbClr val="F3716C"/>
                </a:solidFill>
                <a:latin typeface="Avenir Book" panose="02000503020000020003" pitchFamily="2" charset="0"/>
              </a:rPr>
              <a:t>Short Term Disability (No Cost): </a:t>
            </a:r>
          </a:p>
          <a:p>
            <a:endParaRPr lang="en-US" dirty="0">
              <a:latin typeface="Avenir Book" panose="02000503020000020003" pitchFamily="2" charset="0"/>
            </a:endParaRPr>
          </a:p>
          <a:p>
            <a:r>
              <a:rPr lang="en-US" b="1" dirty="0">
                <a:latin typeface="Avenir Book" panose="02000503020000020003" pitchFamily="2" charset="0"/>
              </a:rPr>
              <a:t>Weekly Maximum Benefi</a:t>
            </a:r>
            <a:r>
              <a:rPr lang="en-US" dirty="0">
                <a:latin typeface="Avenir Book" panose="02000503020000020003" pitchFamily="2" charset="0"/>
              </a:rPr>
              <a:t>t:  $800.00</a:t>
            </a:r>
          </a:p>
          <a:p>
            <a:endParaRPr lang="en-US" dirty="0">
              <a:latin typeface="Avenir Book" panose="02000503020000020003" pitchFamily="2" charset="0"/>
            </a:endParaRPr>
          </a:p>
          <a:p>
            <a:r>
              <a:rPr lang="en-US" b="1" dirty="0">
                <a:latin typeface="Avenir Book" panose="02000503020000020003" pitchFamily="2" charset="0"/>
              </a:rPr>
              <a:t>Maximum Benefit Period:  </a:t>
            </a:r>
            <a:r>
              <a:rPr lang="en-US" dirty="0">
                <a:latin typeface="Avenir Book" panose="02000503020000020003" pitchFamily="2" charset="0"/>
              </a:rPr>
              <a:t>11 Weeks</a:t>
            </a:r>
          </a:p>
          <a:p>
            <a:endParaRPr lang="en-US" dirty="0">
              <a:latin typeface="Avenir Book" panose="02000503020000020003" pitchFamily="2" charset="0"/>
            </a:endParaRPr>
          </a:p>
          <a:p>
            <a:endParaRPr lang="en-US" sz="1800" b="1" dirty="0">
              <a:solidFill>
                <a:srgbClr val="F3716C"/>
              </a:solidFill>
              <a:latin typeface="Avenir Book" panose="02000503020000020003" pitchFamily="2" charset="0"/>
            </a:endParaRPr>
          </a:p>
          <a:p>
            <a:r>
              <a:rPr lang="en-US" sz="1800" b="1" dirty="0">
                <a:solidFill>
                  <a:srgbClr val="F3716C"/>
                </a:solidFill>
                <a:latin typeface="Avenir Book" panose="02000503020000020003" pitchFamily="2" charset="0"/>
              </a:rPr>
              <a:t>Long Term Disability (No Cost): </a:t>
            </a:r>
          </a:p>
          <a:p>
            <a:endParaRPr lang="en-US" dirty="0">
              <a:latin typeface="Avenir Book" panose="02000503020000020003" pitchFamily="2" charset="0"/>
            </a:endParaRPr>
          </a:p>
          <a:p>
            <a:r>
              <a:rPr lang="en-US" b="1" dirty="0">
                <a:latin typeface="Avenir Book" panose="02000503020000020003" pitchFamily="2" charset="0"/>
              </a:rPr>
              <a:t>Monthly Maximum Benefit:  </a:t>
            </a:r>
            <a:r>
              <a:rPr lang="en-US" dirty="0">
                <a:latin typeface="Avenir Book" panose="02000503020000020003" pitchFamily="2" charset="0"/>
              </a:rPr>
              <a:t>$3,000.00</a:t>
            </a:r>
          </a:p>
          <a:p>
            <a:endParaRPr lang="en-US" dirty="0">
              <a:latin typeface="Avenir Book" panose="02000503020000020003" pitchFamily="2" charset="0"/>
            </a:endParaRPr>
          </a:p>
          <a:p>
            <a:r>
              <a:rPr lang="en-US" b="1" dirty="0">
                <a:latin typeface="Avenir Book" panose="02000503020000020003" pitchFamily="2" charset="0"/>
              </a:rPr>
              <a:t>Maximum Benefit Period:  </a:t>
            </a:r>
            <a:r>
              <a:rPr lang="en-US" dirty="0">
                <a:latin typeface="Avenir Book" panose="02000503020000020003" pitchFamily="2" charset="0"/>
              </a:rPr>
              <a:t>Payments will last for as long as you are disabled or until you reach your Social Security normal retirement age, whichever is sooner.</a:t>
            </a:r>
          </a:p>
          <a:p>
            <a:endParaRPr lang="en-US" dirty="0"/>
          </a:p>
          <a:p>
            <a:endParaRPr lang="en-US" dirty="0"/>
          </a:p>
        </p:txBody>
      </p:sp>
      <p:sp>
        <p:nvSpPr>
          <p:cNvPr id="3" name="TextBox 2">
            <a:extLst>
              <a:ext uri="{FF2B5EF4-FFF2-40B4-BE49-F238E27FC236}">
                <a16:creationId xmlns:a16="http://schemas.microsoft.com/office/drawing/2014/main" id="{58652F56-D292-503E-0E34-2C433F423748}"/>
              </a:ext>
            </a:extLst>
          </p:cNvPr>
          <p:cNvSpPr txBox="1"/>
          <p:nvPr/>
        </p:nvSpPr>
        <p:spPr>
          <a:xfrm>
            <a:off x="4303059" y="841614"/>
            <a:ext cx="4742691" cy="3354765"/>
          </a:xfrm>
          <a:prstGeom prst="rect">
            <a:avLst/>
          </a:prstGeom>
          <a:noFill/>
        </p:spPr>
        <p:txBody>
          <a:bodyPr wrap="square" rtlCol="0">
            <a:spAutoFit/>
          </a:bodyPr>
          <a:lstStyle/>
          <a:p>
            <a:r>
              <a:rPr lang="en-US" sz="1800" b="1" dirty="0" err="1">
                <a:solidFill>
                  <a:srgbClr val="F3716C"/>
                </a:solidFill>
                <a:latin typeface="Avenir Book" panose="02000503020000020003" pitchFamily="2" charset="0"/>
              </a:rPr>
              <a:t>Livongo</a:t>
            </a:r>
            <a:r>
              <a:rPr lang="en-US" sz="1800" b="1" dirty="0">
                <a:solidFill>
                  <a:srgbClr val="F3716C"/>
                </a:solidFill>
                <a:latin typeface="Avenir Book" panose="02000503020000020003" pitchFamily="2" charset="0"/>
              </a:rPr>
              <a:t> Diabetes &amp; Hypertension Management (No Cost): </a:t>
            </a:r>
          </a:p>
          <a:p>
            <a:endParaRPr lang="en-US" sz="1800" b="1" dirty="0">
              <a:solidFill>
                <a:srgbClr val="F3716C"/>
              </a:solidFill>
              <a:latin typeface="Avenir Book" panose="02000503020000020003" pitchFamily="2" charset="0"/>
            </a:endParaRPr>
          </a:p>
          <a:p>
            <a:r>
              <a:rPr lang="en-US" dirty="0">
                <a:latin typeface="Avenir Book" panose="02000503020000020003" pitchFamily="2" charset="0"/>
              </a:rPr>
              <a:t>For employees and covered dependents who are enrolled in a UA Choice Health plan.  Support and medical supplies for diabetes, diabetes prevention, hypertension and weight loss.</a:t>
            </a:r>
          </a:p>
          <a:p>
            <a:endParaRPr lang="en-US" dirty="0">
              <a:latin typeface="Avenir Book" panose="02000503020000020003" pitchFamily="2" charset="0"/>
            </a:endParaRPr>
          </a:p>
          <a:p>
            <a:endParaRPr lang="en-US" dirty="0">
              <a:latin typeface="Avenir Book" panose="02000503020000020003" pitchFamily="2" charset="0"/>
            </a:endParaRPr>
          </a:p>
          <a:p>
            <a:r>
              <a:rPr lang="en-US" sz="1800" b="1" dirty="0" err="1">
                <a:solidFill>
                  <a:srgbClr val="F3716C"/>
                </a:solidFill>
                <a:latin typeface="Avenir Book" panose="02000503020000020003" pitchFamily="2" charset="0"/>
              </a:rPr>
              <a:t>BestBeginnings</a:t>
            </a:r>
            <a:r>
              <a:rPr lang="en-US" sz="1800" b="1" dirty="0">
                <a:solidFill>
                  <a:srgbClr val="F3716C"/>
                </a:solidFill>
                <a:latin typeface="Avenir Book" panose="02000503020000020003" pitchFamily="2" charset="0"/>
              </a:rPr>
              <a:t> (No Cost):</a:t>
            </a:r>
          </a:p>
          <a:p>
            <a:r>
              <a:rPr lang="en-US" dirty="0">
                <a:latin typeface="Avenir Book" panose="02000503020000020003" pitchFamily="2" charset="0"/>
              </a:rPr>
              <a:t>	</a:t>
            </a:r>
          </a:p>
          <a:p>
            <a:r>
              <a:rPr lang="en-US" dirty="0">
                <a:latin typeface="Avenir Book" panose="02000503020000020003" pitchFamily="2" charset="0"/>
              </a:rPr>
              <a:t>Giving families the best possible start with a comprehensive maternity program.  From pregnancy to delivery, postpartum and newborn care, </a:t>
            </a:r>
            <a:r>
              <a:rPr lang="en-US" dirty="0" err="1">
                <a:latin typeface="Avenir Book" panose="02000503020000020003" pitchFamily="2" charset="0"/>
              </a:rPr>
              <a:t>BestBeginnings</a:t>
            </a:r>
            <a:r>
              <a:rPr lang="en-US" dirty="0">
                <a:latin typeface="Avenir Book" panose="02000503020000020003" pitchFamily="2" charset="0"/>
              </a:rPr>
              <a:t> provides information and support throughout your journey.  </a:t>
            </a:r>
          </a:p>
        </p:txBody>
      </p:sp>
    </p:spTree>
    <p:extLst>
      <p:ext uri="{BB962C8B-B14F-4D97-AF65-F5344CB8AC3E}">
        <p14:creationId xmlns:p14="http://schemas.microsoft.com/office/powerpoint/2010/main" val="816439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5"/>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dirty="0">
                <a:latin typeface="Montserrat Medium"/>
                <a:ea typeface="Montserrat Medium"/>
                <a:cs typeface="Montserrat Medium"/>
                <a:sym typeface="Montserrat Medium"/>
              </a:rPr>
              <a:t>Additional Benefits:  </a:t>
            </a:r>
            <a:r>
              <a:rPr lang="en" dirty="0" err="1">
                <a:latin typeface="Montserrat Medium"/>
                <a:ea typeface="Montserrat Medium"/>
                <a:cs typeface="Montserrat Medium"/>
                <a:sym typeface="Montserrat Medium"/>
              </a:rPr>
              <a:t>Premera</a:t>
            </a:r>
            <a:endParaRPr dirty="0">
              <a:latin typeface="Montserrat Medium"/>
              <a:ea typeface="Montserrat Medium"/>
              <a:cs typeface="Montserrat Medium"/>
              <a:sym typeface="Montserrat Medium"/>
            </a:endParaRPr>
          </a:p>
        </p:txBody>
      </p:sp>
      <p:pic>
        <p:nvPicPr>
          <p:cNvPr id="474" name="Google Shape;474;p45"/>
          <p:cNvPicPr preferRelativeResize="0"/>
          <p:nvPr/>
        </p:nvPicPr>
        <p:blipFill rotWithShape="1">
          <a:blip r:embed="rId3">
            <a:alphaModFix/>
          </a:blip>
          <a:srcRect/>
          <a:stretch/>
        </p:blipFill>
        <p:spPr>
          <a:xfrm>
            <a:off x="98250" y="4949882"/>
            <a:ext cx="994075" cy="177268"/>
          </a:xfrm>
          <a:prstGeom prst="rect">
            <a:avLst/>
          </a:prstGeom>
          <a:noFill/>
          <a:ln>
            <a:noFill/>
          </a:ln>
        </p:spPr>
      </p:pic>
      <p:sp>
        <p:nvSpPr>
          <p:cNvPr id="2" name="TextBox 1">
            <a:extLst>
              <a:ext uri="{FF2B5EF4-FFF2-40B4-BE49-F238E27FC236}">
                <a16:creationId xmlns:a16="http://schemas.microsoft.com/office/drawing/2014/main" id="{5F53F210-E12A-B0B4-99E1-BF6A3439DD1E}"/>
              </a:ext>
            </a:extLst>
          </p:cNvPr>
          <p:cNvSpPr txBox="1"/>
          <p:nvPr/>
        </p:nvSpPr>
        <p:spPr>
          <a:xfrm>
            <a:off x="200006" y="722861"/>
            <a:ext cx="4276991" cy="3693319"/>
          </a:xfrm>
          <a:prstGeom prst="rect">
            <a:avLst/>
          </a:prstGeom>
          <a:noFill/>
        </p:spPr>
        <p:txBody>
          <a:bodyPr wrap="square" rtlCol="0">
            <a:spAutoFit/>
          </a:bodyPr>
          <a:lstStyle/>
          <a:p>
            <a:endParaRPr lang="en-US" sz="1800" b="1" dirty="0">
              <a:solidFill>
                <a:srgbClr val="F3716C"/>
              </a:solidFill>
              <a:latin typeface="Avenir Book" panose="02000503020000020003" pitchFamily="2" charset="0"/>
            </a:endParaRPr>
          </a:p>
          <a:p>
            <a:r>
              <a:rPr lang="en-US" sz="1800" b="1" dirty="0">
                <a:solidFill>
                  <a:srgbClr val="F3716C"/>
                </a:solidFill>
                <a:latin typeface="Avenir Book" panose="02000503020000020003" pitchFamily="2" charset="0"/>
              </a:rPr>
              <a:t>Prenatal Care:</a:t>
            </a:r>
          </a:p>
          <a:p>
            <a:r>
              <a:rPr lang="en-US" dirty="0">
                <a:solidFill>
                  <a:schemeClr val="bg2"/>
                </a:solidFill>
                <a:latin typeface="Avenir Book" panose="02000503020000020003" pitchFamily="2" charset="0"/>
              </a:rPr>
              <a:t>Helpful information about pregnancy and proper prenatal care is available by calling the 24-hour nurse line at </a:t>
            </a:r>
            <a:r>
              <a:rPr lang="en-US" dirty="0">
                <a:solidFill>
                  <a:schemeClr val="tx1"/>
                </a:solidFill>
                <a:latin typeface="Avenir Book" panose="02000503020000020003" pitchFamily="2" charset="0"/>
              </a:rPr>
              <a:t>1-800-841-8343.</a:t>
            </a:r>
          </a:p>
          <a:p>
            <a:endParaRPr lang="en-US" sz="1800" b="1" dirty="0">
              <a:solidFill>
                <a:srgbClr val="F3716C"/>
              </a:solidFill>
              <a:latin typeface="Avenir Book" panose="02000503020000020003" pitchFamily="2" charset="0"/>
            </a:endParaRPr>
          </a:p>
          <a:p>
            <a:endParaRPr lang="en-US" sz="1800" b="1" dirty="0">
              <a:solidFill>
                <a:srgbClr val="F3716C"/>
              </a:solidFill>
              <a:latin typeface="Avenir Book" panose="02000503020000020003" pitchFamily="2" charset="0"/>
            </a:endParaRPr>
          </a:p>
          <a:p>
            <a:endParaRPr lang="en-US" sz="1800" b="1" dirty="0">
              <a:solidFill>
                <a:srgbClr val="F3716C"/>
              </a:solidFill>
              <a:latin typeface="Avenir Book" panose="02000503020000020003" pitchFamily="2" charset="0"/>
            </a:endParaRPr>
          </a:p>
          <a:p>
            <a:r>
              <a:rPr lang="en-US" sz="1800" b="1" dirty="0" err="1">
                <a:solidFill>
                  <a:srgbClr val="F3716C"/>
                </a:solidFill>
                <a:latin typeface="Avenir Book" panose="02000503020000020003" pitchFamily="2" charset="0"/>
              </a:rPr>
              <a:t>TalkSpace</a:t>
            </a:r>
            <a:r>
              <a:rPr lang="en-US" sz="1800" b="1" dirty="0">
                <a:solidFill>
                  <a:srgbClr val="F3716C"/>
                </a:solidFill>
                <a:latin typeface="Avenir Book" panose="02000503020000020003" pitchFamily="2" charset="0"/>
              </a:rPr>
              <a:t>:</a:t>
            </a:r>
            <a:endParaRPr lang="en-US" dirty="0">
              <a:latin typeface="Avenir Book" panose="02000503020000020003" pitchFamily="2" charset="0"/>
            </a:endParaRPr>
          </a:p>
          <a:p>
            <a:r>
              <a:rPr lang="en-US" dirty="0">
                <a:latin typeface="Avenir Book" panose="02000503020000020003" pitchFamily="2" charset="0"/>
              </a:rPr>
              <a:t>With </a:t>
            </a:r>
            <a:r>
              <a:rPr lang="en-US" dirty="0" err="1">
                <a:latin typeface="Avenir Book" panose="02000503020000020003" pitchFamily="2" charset="0"/>
              </a:rPr>
              <a:t>TalkSpace</a:t>
            </a:r>
            <a:r>
              <a:rPr lang="en-US" dirty="0">
                <a:latin typeface="Avenir Book" panose="02000503020000020003" pitchFamily="2" charset="0"/>
              </a:rPr>
              <a:t>, you can easily connect to therapists and psychiatrists by video, phone call, and text for about the same cost as an in-person visit.  Please sign up via the dedicated </a:t>
            </a:r>
            <a:r>
              <a:rPr lang="en-US" dirty="0" err="1">
                <a:latin typeface="Avenir Book" panose="02000503020000020003" pitchFamily="2" charset="0"/>
              </a:rPr>
              <a:t>TalkSpace</a:t>
            </a:r>
            <a:r>
              <a:rPr lang="en-US" dirty="0">
                <a:latin typeface="Avenir Book" panose="02000503020000020003" pitchFamily="2" charset="0"/>
              </a:rPr>
              <a:t> website through </a:t>
            </a:r>
            <a:r>
              <a:rPr lang="en-US" dirty="0" err="1">
                <a:latin typeface="Avenir Book" panose="02000503020000020003" pitchFamily="2" charset="0"/>
              </a:rPr>
              <a:t>Premera</a:t>
            </a:r>
            <a:r>
              <a:rPr lang="en-US" dirty="0">
                <a:latin typeface="Avenir Book" panose="02000503020000020003" pitchFamily="2" charset="0"/>
              </a:rPr>
              <a:t> by visiting: </a:t>
            </a:r>
            <a:r>
              <a:rPr lang="en-US" dirty="0">
                <a:solidFill>
                  <a:schemeClr val="tx1"/>
                </a:solidFill>
                <a:latin typeface="Avenir Book" panose="02000503020000020003" pitchFamily="2" charset="0"/>
              </a:rPr>
              <a:t>www.premera.com/visitor/mentalhealth.</a:t>
            </a:r>
            <a:endParaRPr lang="en-US" dirty="0">
              <a:solidFill>
                <a:schemeClr val="tx1"/>
              </a:solidFill>
            </a:endParaRPr>
          </a:p>
          <a:p>
            <a:endParaRPr lang="en-US" dirty="0"/>
          </a:p>
        </p:txBody>
      </p:sp>
      <p:sp>
        <p:nvSpPr>
          <p:cNvPr id="3" name="TextBox 2">
            <a:extLst>
              <a:ext uri="{FF2B5EF4-FFF2-40B4-BE49-F238E27FC236}">
                <a16:creationId xmlns:a16="http://schemas.microsoft.com/office/drawing/2014/main" id="{58652F56-D292-503E-0E34-2C433F423748}"/>
              </a:ext>
            </a:extLst>
          </p:cNvPr>
          <p:cNvSpPr txBox="1"/>
          <p:nvPr/>
        </p:nvSpPr>
        <p:spPr>
          <a:xfrm>
            <a:off x="4572000" y="722861"/>
            <a:ext cx="4473750" cy="3139321"/>
          </a:xfrm>
          <a:prstGeom prst="rect">
            <a:avLst/>
          </a:prstGeom>
          <a:noFill/>
        </p:spPr>
        <p:txBody>
          <a:bodyPr wrap="square" rtlCol="0">
            <a:spAutoFit/>
          </a:bodyPr>
          <a:lstStyle/>
          <a:p>
            <a:endParaRPr lang="en-US" sz="1800" b="1" dirty="0">
              <a:solidFill>
                <a:srgbClr val="F3716C"/>
              </a:solidFill>
              <a:latin typeface="Avenir Book" panose="02000503020000020003" pitchFamily="2" charset="0"/>
            </a:endParaRPr>
          </a:p>
          <a:p>
            <a:r>
              <a:rPr lang="en-US" sz="1800" b="1" dirty="0">
                <a:solidFill>
                  <a:srgbClr val="F3716C"/>
                </a:solidFill>
                <a:latin typeface="Avenir Book" panose="02000503020000020003" pitchFamily="2" charset="0"/>
              </a:rPr>
              <a:t>Brightline:</a:t>
            </a:r>
          </a:p>
          <a:p>
            <a:r>
              <a:rPr lang="en-US" dirty="0">
                <a:latin typeface="Avenir Book" panose="02000503020000020003" pitchFamily="2" charset="0"/>
              </a:rPr>
              <a:t>Brightline provides confidential video visits with licensed clinicians for your children and resources or skills that provide assistance to parents and caregivers.  Chat with a coach or schedule a video visit by visiting:  </a:t>
            </a:r>
            <a:r>
              <a:rPr lang="en-US" dirty="0">
                <a:solidFill>
                  <a:schemeClr val="tx1"/>
                </a:solidFill>
                <a:latin typeface="Avenir Book" panose="02000503020000020003" pitchFamily="2" charset="0"/>
              </a:rPr>
              <a:t>www.hellobrightline.com/premera?referrer=access.</a:t>
            </a:r>
          </a:p>
          <a:p>
            <a:endParaRPr lang="en-US" dirty="0">
              <a:latin typeface="Avenir Book" panose="02000503020000020003" pitchFamily="2" charset="0"/>
            </a:endParaRPr>
          </a:p>
          <a:p>
            <a:endParaRPr lang="en-US" sz="1800" b="1" dirty="0">
              <a:solidFill>
                <a:srgbClr val="F3716C"/>
              </a:solidFill>
              <a:latin typeface="Avenir Book" panose="02000503020000020003" pitchFamily="2" charset="0"/>
            </a:endParaRPr>
          </a:p>
          <a:p>
            <a:r>
              <a:rPr lang="en-US" sz="1800" b="1" dirty="0">
                <a:solidFill>
                  <a:srgbClr val="F3716C"/>
                </a:solidFill>
                <a:latin typeface="Avenir Book" panose="02000503020000020003" pitchFamily="2" charset="0"/>
              </a:rPr>
              <a:t>Substance Use Disorders</a:t>
            </a:r>
          </a:p>
          <a:p>
            <a:r>
              <a:rPr lang="en-US" dirty="0" err="1">
                <a:solidFill>
                  <a:schemeClr val="bg2"/>
                </a:solidFill>
                <a:latin typeface="Avenir Book" panose="02000503020000020003" pitchFamily="2" charset="0"/>
              </a:rPr>
              <a:t>Premera</a:t>
            </a:r>
            <a:r>
              <a:rPr lang="en-US" dirty="0">
                <a:solidFill>
                  <a:schemeClr val="bg2"/>
                </a:solidFill>
                <a:latin typeface="Avenir Book" panose="02000503020000020003" pitchFamily="2" charset="0"/>
              </a:rPr>
              <a:t> offers </a:t>
            </a:r>
            <a:r>
              <a:rPr lang="en-US" dirty="0" err="1">
                <a:solidFill>
                  <a:srgbClr val="F3716C"/>
                </a:solidFill>
                <a:latin typeface="Avenir Book" panose="02000503020000020003" pitchFamily="2" charset="0"/>
              </a:rPr>
              <a:t>BoulderCare</a:t>
            </a:r>
            <a:r>
              <a:rPr lang="en-US" dirty="0">
                <a:solidFill>
                  <a:srgbClr val="F3716C"/>
                </a:solidFill>
                <a:latin typeface="Avenir Book" panose="02000503020000020003" pitchFamily="2" charset="0"/>
              </a:rPr>
              <a:t> </a:t>
            </a:r>
            <a:r>
              <a:rPr lang="en-US" dirty="0">
                <a:solidFill>
                  <a:schemeClr val="bg2"/>
                </a:solidFill>
                <a:latin typeface="Avenir Book" panose="02000503020000020003" pitchFamily="2" charset="0"/>
              </a:rPr>
              <a:t>for opioid use disorders and addiction treatment.  These services are offered virtually for easy access.  Visit: </a:t>
            </a:r>
            <a:r>
              <a:rPr lang="en-US" dirty="0" err="1">
                <a:solidFill>
                  <a:schemeClr val="bg2"/>
                </a:solidFill>
                <a:latin typeface="Avenir Book" panose="02000503020000020003" pitchFamily="2" charset="0"/>
              </a:rPr>
              <a:t>start.boulder.care</a:t>
            </a:r>
            <a:r>
              <a:rPr lang="en-US" dirty="0">
                <a:solidFill>
                  <a:schemeClr val="bg2"/>
                </a:solidFill>
                <a:latin typeface="Avenir Book" panose="02000503020000020003" pitchFamily="2" charset="0"/>
              </a:rPr>
              <a:t>.</a:t>
            </a:r>
            <a:endParaRPr lang="en-US"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1179165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5"/>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1800"/>
              <a:buNone/>
            </a:pPr>
            <a:r>
              <a:rPr lang="en" dirty="0">
                <a:latin typeface="Montserrat Medium"/>
                <a:ea typeface="Montserrat Medium"/>
                <a:cs typeface="Montserrat Medium"/>
                <a:sym typeface="Montserrat Medium"/>
              </a:rPr>
              <a:t>Additional Voluntary Benefits…. Visit: </a:t>
            </a:r>
            <a:r>
              <a:rPr lang="en" dirty="0" err="1">
                <a:solidFill>
                  <a:srgbClr val="F3716C"/>
                </a:solidFill>
                <a:latin typeface="Montserrat Medium"/>
                <a:ea typeface="Montserrat Medium"/>
                <a:cs typeface="Montserrat Medium"/>
                <a:sym typeface="Montserrat Medium"/>
              </a:rPr>
              <a:t>alaskaedu.corestream.com</a:t>
            </a:r>
            <a:endParaRPr dirty="0">
              <a:solidFill>
                <a:srgbClr val="F3716C"/>
              </a:solidFill>
              <a:latin typeface="Montserrat Medium"/>
              <a:ea typeface="Montserrat Medium"/>
              <a:cs typeface="Montserrat Medium"/>
              <a:sym typeface="Montserrat Medium"/>
            </a:endParaRPr>
          </a:p>
        </p:txBody>
      </p:sp>
      <p:pic>
        <p:nvPicPr>
          <p:cNvPr id="474" name="Google Shape;474;p45"/>
          <p:cNvPicPr preferRelativeResize="0"/>
          <p:nvPr/>
        </p:nvPicPr>
        <p:blipFill rotWithShape="1">
          <a:blip r:embed="rId3">
            <a:alphaModFix/>
          </a:blip>
          <a:srcRect/>
          <a:stretch/>
        </p:blipFill>
        <p:spPr>
          <a:xfrm>
            <a:off x="98250" y="4949882"/>
            <a:ext cx="994075" cy="177268"/>
          </a:xfrm>
          <a:prstGeom prst="rect">
            <a:avLst/>
          </a:prstGeom>
          <a:noFill/>
          <a:ln>
            <a:noFill/>
          </a:ln>
        </p:spPr>
      </p:pic>
      <p:sp>
        <p:nvSpPr>
          <p:cNvPr id="2" name="TextBox 1">
            <a:extLst>
              <a:ext uri="{FF2B5EF4-FFF2-40B4-BE49-F238E27FC236}">
                <a16:creationId xmlns:a16="http://schemas.microsoft.com/office/drawing/2014/main" id="{5F53F210-E12A-B0B4-99E1-BF6A3439DD1E}"/>
              </a:ext>
            </a:extLst>
          </p:cNvPr>
          <p:cNvSpPr txBox="1"/>
          <p:nvPr/>
        </p:nvSpPr>
        <p:spPr>
          <a:xfrm>
            <a:off x="200006" y="722861"/>
            <a:ext cx="4276991" cy="4431983"/>
          </a:xfrm>
          <a:prstGeom prst="rect">
            <a:avLst/>
          </a:prstGeom>
          <a:noFill/>
        </p:spPr>
        <p:txBody>
          <a:bodyPr wrap="square" rtlCol="0">
            <a:spAutoFit/>
          </a:bodyPr>
          <a:lstStyle/>
          <a:p>
            <a:r>
              <a:rPr lang="en-US" sz="1800" b="1" dirty="0">
                <a:solidFill>
                  <a:srgbClr val="F3716C"/>
                </a:solidFill>
                <a:latin typeface="Avenir Book" panose="02000503020000020003" pitchFamily="2" charset="0"/>
              </a:rPr>
              <a:t>Accident:</a:t>
            </a:r>
          </a:p>
          <a:p>
            <a:r>
              <a:rPr lang="en-US" dirty="0">
                <a:solidFill>
                  <a:schemeClr val="bg2"/>
                </a:solidFill>
                <a:latin typeface="Avenir Book" panose="02000503020000020003" pitchFamily="2" charset="0"/>
              </a:rPr>
              <a:t>This benefit, available through The Hartford, provides benefits for you and your covered family members if you have expenses related to an accident that occurs outside of work.  If you have active children – please consider this benefit!</a:t>
            </a:r>
          </a:p>
          <a:p>
            <a:endParaRPr lang="en-US" sz="1800" b="1" dirty="0">
              <a:solidFill>
                <a:srgbClr val="F3716C"/>
              </a:solidFill>
              <a:latin typeface="Avenir Book" panose="02000503020000020003" pitchFamily="2" charset="0"/>
            </a:endParaRPr>
          </a:p>
          <a:p>
            <a:r>
              <a:rPr lang="en-US" sz="1800" b="1" dirty="0">
                <a:solidFill>
                  <a:srgbClr val="F3716C"/>
                </a:solidFill>
                <a:latin typeface="Avenir Book" panose="02000503020000020003" pitchFamily="2" charset="0"/>
              </a:rPr>
              <a:t>Critical Illness:</a:t>
            </a:r>
          </a:p>
          <a:p>
            <a:r>
              <a:rPr lang="en-US" dirty="0">
                <a:solidFill>
                  <a:schemeClr val="bg2"/>
                </a:solidFill>
                <a:latin typeface="Avenir Book" panose="02000503020000020003" pitchFamily="2" charset="0"/>
              </a:rPr>
              <a:t>Coverage through The Hartford pays a lump-sum benefit of either $15,000 or $30,000 if you are diagnosed with a covered disease or condition.  You can use this money for whatever you like!</a:t>
            </a:r>
          </a:p>
          <a:p>
            <a:endParaRPr lang="en-US" dirty="0">
              <a:solidFill>
                <a:schemeClr val="bg2"/>
              </a:solidFill>
              <a:latin typeface="Avenir Book" panose="02000503020000020003" pitchFamily="2" charset="0"/>
            </a:endParaRPr>
          </a:p>
          <a:p>
            <a:r>
              <a:rPr lang="en-US" sz="1800" b="1" dirty="0">
                <a:solidFill>
                  <a:srgbClr val="F3716C"/>
                </a:solidFill>
                <a:latin typeface="Avenir Book" panose="02000503020000020003" pitchFamily="2" charset="0"/>
              </a:rPr>
              <a:t>Hospital Indemnity:</a:t>
            </a:r>
          </a:p>
          <a:p>
            <a:r>
              <a:rPr lang="en-US" dirty="0">
                <a:solidFill>
                  <a:schemeClr val="bg2"/>
                </a:solidFill>
                <a:latin typeface="Avenir Book" panose="02000503020000020003" pitchFamily="2" charset="0"/>
              </a:rPr>
              <a:t>The Hartford pays cash benefits directly to you if you have a covered stay in a hospital or ICU.  You can use funds to cover any expenses or personal needs.</a:t>
            </a:r>
          </a:p>
          <a:p>
            <a:endParaRPr lang="en-US" dirty="0">
              <a:solidFill>
                <a:schemeClr val="bg2"/>
              </a:solidFill>
              <a:latin typeface="Avenir Book" panose="02000503020000020003" pitchFamily="2" charset="0"/>
            </a:endParaRPr>
          </a:p>
          <a:p>
            <a:endParaRPr lang="en-US" dirty="0"/>
          </a:p>
        </p:txBody>
      </p:sp>
      <p:sp>
        <p:nvSpPr>
          <p:cNvPr id="3" name="TextBox 2">
            <a:extLst>
              <a:ext uri="{FF2B5EF4-FFF2-40B4-BE49-F238E27FC236}">
                <a16:creationId xmlns:a16="http://schemas.microsoft.com/office/drawing/2014/main" id="{58652F56-D292-503E-0E34-2C433F423748}"/>
              </a:ext>
            </a:extLst>
          </p:cNvPr>
          <p:cNvSpPr txBox="1"/>
          <p:nvPr/>
        </p:nvSpPr>
        <p:spPr>
          <a:xfrm>
            <a:off x="4572000" y="722861"/>
            <a:ext cx="4473750" cy="4001095"/>
          </a:xfrm>
          <a:prstGeom prst="rect">
            <a:avLst/>
          </a:prstGeom>
          <a:noFill/>
        </p:spPr>
        <p:txBody>
          <a:bodyPr wrap="square" rtlCol="0">
            <a:spAutoFit/>
          </a:bodyPr>
          <a:lstStyle/>
          <a:p>
            <a:r>
              <a:rPr lang="en-US" sz="1800" b="1" dirty="0">
                <a:solidFill>
                  <a:srgbClr val="F3716C"/>
                </a:solidFill>
                <a:latin typeface="Avenir Book" panose="02000503020000020003" pitchFamily="2" charset="0"/>
              </a:rPr>
              <a:t>Identity Theft:</a:t>
            </a:r>
          </a:p>
          <a:p>
            <a:r>
              <a:rPr lang="en-US" dirty="0">
                <a:latin typeface="Avenir Book" panose="02000503020000020003" pitchFamily="2" charset="0"/>
              </a:rPr>
              <a:t>Access to identity theft protection is available through Allstate ID.  Millions of transactions are monitored every second, alerting you to suspicious activity by text, phone or email.</a:t>
            </a:r>
          </a:p>
          <a:p>
            <a:endParaRPr lang="en-US" dirty="0">
              <a:latin typeface="Avenir Book" panose="02000503020000020003" pitchFamily="2" charset="0"/>
            </a:endParaRPr>
          </a:p>
          <a:p>
            <a:endParaRPr lang="en-US" sz="1800" dirty="0">
              <a:solidFill>
                <a:srgbClr val="F3716C"/>
              </a:solidFill>
              <a:latin typeface="Avenir Book" panose="02000503020000020003" pitchFamily="2" charset="0"/>
            </a:endParaRPr>
          </a:p>
          <a:p>
            <a:r>
              <a:rPr lang="en-US" sz="1800" b="1" dirty="0">
                <a:solidFill>
                  <a:srgbClr val="F3716C"/>
                </a:solidFill>
                <a:latin typeface="Avenir Book" panose="02000503020000020003" pitchFamily="2" charset="0"/>
              </a:rPr>
              <a:t>Prepaid Legal:</a:t>
            </a:r>
          </a:p>
          <a:p>
            <a:r>
              <a:rPr lang="en-US" dirty="0">
                <a:solidFill>
                  <a:schemeClr val="bg2"/>
                </a:solidFill>
                <a:latin typeface="Avenir Book" panose="02000503020000020003" pitchFamily="2" charset="0"/>
              </a:rPr>
              <a:t>LegalShield offers you and your family low-cost access to attorneys for a wide variety of personal legal services.  </a:t>
            </a:r>
          </a:p>
          <a:p>
            <a:endParaRPr lang="en-US" dirty="0">
              <a:solidFill>
                <a:schemeClr val="bg2"/>
              </a:solidFill>
              <a:latin typeface="Avenir Book" panose="02000503020000020003" pitchFamily="2" charset="0"/>
            </a:endParaRPr>
          </a:p>
          <a:p>
            <a:endParaRPr lang="en-US" dirty="0">
              <a:solidFill>
                <a:schemeClr val="bg2"/>
              </a:solidFill>
              <a:latin typeface="Avenir Book" panose="02000503020000020003" pitchFamily="2" charset="0"/>
            </a:endParaRPr>
          </a:p>
          <a:p>
            <a:r>
              <a:rPr lang="en-US" sz="1800" b="1" dirty="0">
                <a:solidFill>
                  <a:srgbClr val="F3716C"/>
                </a:solidFill>
                <a:latin typeface="Avenir Book" panose="02000503020000020003" pitchFamily="2" charset="0"/>
              </a:rPr>
              <a:t>ASPCA Pet Insurance: SEE LINK</a:t>
            </a:r>
          </a:p>
          <a:p>
            <a:r>
              <a:rPr lang="en-US" dirty="0">
                <a:solidFill>
                  <a:schemeClr val="bg2"/>
                </a:solidFill>
                <a:latin typeface="Avenir Book" panose="02000503020000020003" pitchFamily="2" charset="0"/>
              </a:rPr>
              <a:t>Save up to 10% on ASPCA Pet Health Insurance.  You can use any vet, specialist, or emergency clinic!</a:t>
            </a:r>
          </a:p>
          <a:p>
            <a:r>
              <a:rPr lang="en-US" dirty="0">
                <a:solidFill>
                  <a:schemeClr val="bg2"/>
                </a:solidFill>
                <a:latin typeface="Avenir Book" panose="02000503020000020003" pitchFamily="2" charset="0"/>
                <a:hlinkClick r:id="rId4"/>
              </a:rPr>
              <a:t>www.aspcapetinsurance.com/UniversityofAlaska</a:t>
            </a:r>
            <a:endParaRPr lang="en-US" dirty="0">
              <a:solidFill>
                <a:schemeClr val="bg2"/>
              </a:solidFill>
              <a:latin typeface="Avenir Book" panose="02000503020000020003" pitchFamily="2" charset="0"/>
            </a:endParaRPr>
          </a:p>
          <a:p>
            <a:r>
              <a:rPr lang="en-US" b="1" dirty="0">
                <a:solidFill>
                  <a:schemeClr val="tx1"/>
                </a:solidFill>
                <a:latin typeface="Avenir Book" panose="02000503020000020003" pitchFamily="2" charset="0"/>
              </a:rPr>
              <a:t>Priority Code:  </a:t>
            </a:r>
            <a:r>
              <a:rPr lang="en-US" b="1" dirty="0" err="1">
                <a:solidFill>
                  <a:schemeClr val="tx1"/>
                </a:solidFill>
                <a:latin typeface="Avenir Book" panose="02000503020000020003" pitchFamily="2" charset="0"/>
              </a:rPr>
              <a:t>EBUniversityofAlaska</a:t>
            </a:r>
            <a:endParaRPr lang="en-US" b="1" dirty="0">
              <a:solidFill>
                <a:schemeClr val="tx1"/>
              </a:solidFill>
              <a:latin typeface="Avenir Book" panose="02000503020000020003" pitchFamily="2" charset="0"/>
            </a:endParaRPr>
          </a:p>
        </p:txBody>
      </p:sp>
    </p:spTree>
    <p:extLst>
      <p:ext uri="{BB962C8B-B14F-4D97-AF65-F5344CB8AC3E}">
        <p14:creationId xmlns:p14="http://schemas.microsoft.com/office/powerpoint/2010/main" val="1636923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6"/>
          <p:cNvSpPr txBox="1">
            <a:spLocks noGrp="1"/>
          </p:cNvSpPr>
          <p:nvPr>
            <p:ph type="body" idx="1"/>
          </p:nvPr>
        </p:nvSpPr>
        <p:spPr>
          <a:xfrm>
            <a:off x="226075" y="181875"/>
            <a:ext cx="2808000" cy="4716000"/>
          </a:xfrm>
          <a:prstGeom prst="rect">
            <a:avLst/>
          </a:prstGeom>
          <a:noFill/>
          <a:ln>
            <a:noFill/>
          </a:ln>
        </p:spPr>
        <p:txBody>
          <a:bodyPr spcFirstLastPara="1" wrap="square" lIns="91425" tIns="91425" rIns="91425" bIns="91425" anchor="ctr" anchorCtr="0">
            <a:normAutofit/>
          </a:bodyPr>
          <a:lstStyle/>
          <a:p>
            <a:pPr marL="0" lvl="0" indent="0" algn="ctr" rtl="0">
              <a:lnSpc>
                <a:spcPct val="115000"/>
              </a:lnSpc>
              <a:spcBef>
                <a:spcPts val="0"/>
              </a:spcBef>
              <a:spcAft>
                <a:spcPts val="1200"/>
              </a:spcAft>
              <a:buSzPts val="1200"/>
              <a:buNone/>
            </a:pPr>
            <a:r>
              <a:rPr lang="en" sz="7500" dirty="0">
                <a:latin typeface="Montserrat"/>
                <a:ea typeface="Montserrat"/>
                <a:cs typeface="Montserrat"/>
                <a:sym typeface="Montserrat"/>
              </a:rPr>
              <a:t>11</a:t>
            </a:r>
            <a:endParaRPr sz="7500" dirty="0">
              <a:latin typeface="Montserrat"/>
              <a:ea typeface="Montserrat"/>
              <a:cs typeface="Montserrat"/>
              <a:sym typeface="Montserrat"/>
            </a:endParaRPr>
          </a:p>
        </p:txBody>
      </p:sp>
      <p:sp>
        <p:nvSpPr>
          <p:cNvPr id="482" name="Google Shape;482;p46"/>
          <p:cNvSpPr txBox="1"/>
          <p:nvPr/>
        </p:nvSpPr>
        <p:spPr>
          <a:xfrm>
            <a:off x="4059850" y="1791050"/>
            <a:ext cx="48684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0" i="0" u="none" strike="noStrike" cap="none" dirty="0">
                <a:solidFill>
                  <a:srgbClr val="F3716C"/>
                </a:solidFill>
                <a:latin typeface="Montserrat"/>
                <a:ea typeface="Montserrat"/>
                <a:cs typeface="Montserrat"/>
                <a:sym typeface="Montserrat"/>
              </a:rPr>
              <a:t>Important Reminders</a:t>
            </a:r>
            <a:endParaRPr sz="4500" b="0" i="0" u="none" strike="noStrike" cap="none" dirty="0">
              <a:solidFill>
                <a:srgbClr val="F3716C"/>
              </a:solidFill>
              <a:latin typeface="Montserrat"/>
              <a:ea typeface="Montserrat"/>
              <a:cs typeface="Montserrat"/>
              <a:sym typeface="Montserrat"/>
            </a:endParaRPr>
          </a:p>
        </p:txBody>
      </p:sp>
      <p:pic>
        <p:nvPicPr>
          <p:cNvPr id="483" name="Google Shape;483;p46"/>
          <p:cNvPicPr preferRelativeResize="0"/>
          <p:nvPr/>
        </p:nvPicPr>
        <p:blipFill rotWithShape="1">
          <a:blip r:embed="rId3">
            <a:alphaModFix/>
          </a:blip>
          <a:srcRect/>
          <a:stretch/>
        </p:blipFill>
        <p:spPr>
          <a:xfrm>
            <a:off x="7852325" y="4824058"/>
            <a:ext cx="994075" cy="177268"/>
          </a:xfrm>
          <a:prstGeom prst="rect">
            <a:avLst/>
          </a:prstGeom>
          <a:noFill/>
          <a:ln>
            <a:noFill/>
          </a:ln>
        </p:spPr>
      </p:pic>
    </p:spTree>
    <p:extLst>
      <p:ext uri="{BB962C8B-B14F-4D97-AF65-F5344CB8AC3E}">
        <p14:creationId xmlns:p14="http://schemas.microsoft.com/office/powerpoint/2010/main" val="3544721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a:spLocks noGrp="1"/>
          </p:cNvSpPr>
          <p:nvPr>
            <p:ph type="body" idx="1"/>
          </p:nvPr>
        </p:nvSpPr>
        <p:spPr>
          <a:xfrm>
            <a:off x="-285008" y="91441"/>
            <a:ext cx="5248894" cy="4531834"/>
          </a:xfrm>
          <a:prstGeom prst="rect">
            <a:avLst/>
          </a:prstGeom>
          <a:noFill/>
          <a:ln>
            <a:noFill/>
          </a:ln>
        </p:spPr>
        <p:txBody>
          <a:bodyPr spcFirstLastPara="1" wrap="square" lIns="91425" tIns="91425" rIns="91425" bIns="91425" anchor="t" anchorCtr="0">
            <a:normAutofit fontScale="25000" lnSpcReduction="20000"/>
          </a:bodyPr>
          <a:lstStyle/>
          <a:p>
            <a:pPr marL="457200" lvl="0" indent="0" algn="l" rtl="0">
              <a:lnSpc>
                <a:spcPct val="115000"/>
              </a:lnSpc>
              <a:spcBef>
                <a:spcPts val="0"/>
              </a:spcBef>
              <a:spcAft>
                <a:spcPts val="0"/>
              </a:spcAft>
              <a:buSzPts val="1800"/>
              <a:buNone/>
            </a:pPr>
            <a:r>
              <a:rPr lang="en-US" sz="5600" b="1" dirty="0">
                <a:solidFill>
                  <a:srgbClr val="F3716C"/>
                </a:solidFill>
                <a:latin typeface="Avenir Book" panose="02000503020000020003" pitchFamily="2" charset="0"/>
                <a:ea typeface="Montserrat"/>
                <a:cs typeface="Montserrat"/>
                <a:sym typeface="Montserrat"/>
              </a:rPr>
              <a:t>Open Enrollment officially begins on April 15, 2024 and ends on May 3, 2024.</a:t>
            </a:r>
            <a:endParaRPr sz="5600" b="1" dirty="0">
              <a:solidFill>
                <a:srgbClr val="F3716C"/>
              </a:solidFill>
              <a:latin typeface="Avenir Book" panose="02000503020000020003" pitchFamily="2" charset="0"/>
              <a:ea typeface="Montserrat"/>
              <a:cs typeface="Montserrat"/>
              <a:sym typeface="Montserrat"/>
            </a:endParaRPr>
          </a:p>
          <a:p>
            <a:pPr marL="457200" lvl="0" indent="0" algn="l" rtl="0">
              <a:lnSpc>
                <a:spcPct val="115000"/>
              </a:lnSpc>
              <a:spcBef>
                <a:spcPts val="1200"/>
              </a:spcBef>
              <a:spcAft>
                <a:spcPts val="0"/>
              </a:spcAft>
              <a:buSzPct val="156794"/>
              <a:buNone/>
            </a:pPr>
            <a:r>
              <a:rPr lang="en-US" sz="5600" b="1" dirty="0">
                <a:solidFill>
                  <a:schemeClr val="accent5"/>
                </a:solidFill>
                <a:latin typeface="Avenir Book" panose="02000503020000020003" pitchFamily="2" charset="0"/>
                <a:ea typeface="Montserrat"/>
                <a:cs typeface="Montserrat"/>
                <a:sym typeface="Montserrat"/>
              </a:rPr>
              <a:t>Your new plan selection will become active on July 1, 2024 and will be active until June 30, 2025.</a:t>
            </a:r>
          </a:p>
          <a:p>
            <a:pPr marL="457200" lvl="0" indent="0" algn="l" rtl="0">
              <a:lnSpc>
                <a:spcPct val="115000"/>
              </a:lnSpc>
              <a:spcBef>
                <a:spcPts val="1200"/>
              </a:spcBef>
              <a:spcAft>
                <a:spcPts val="0"/>
              </a:spcAft>
              <a:buSzPct val="156794"/>
              <a:buNone/>
            </a:pPr>
            <a:r>
              <a:rPr lang="en-US" sz="5600" b="1" dirty="0">
                <a:solidFill>
                  <a:srgbClr val="F3716C"/>
                </a:solidFill>
                <a:latin typeface="Avenir Book" panose="02000503020000020003" pitchFamily="2" charset="0"/>
                <a:ea typeface="Montserrat"/>
                <a:cs typeface="Montserrat"/>
                <a:sym typeface="Montserrat"/>
              </a:rPr>
              <a:t>If you are selecting to participate in the HDHP with the HSA, you need to exhaust all Health Care FSA funds no later than June 30, 2024.</a:t>
            </a:r>
          </a:p>
          <a:p>
            <a:pPr marL="457200" lvl="0" indent="0" algn="l" rtl="0">
              <a:lnSpc>
                <a:spcPct val="115000"/>
              </a:lnSpc>
              <a:spcBef>
                <a:spcPts val="1200"/>
              </a:spcBef>
              <a:spcAft>
                <a:spcPts val="0"/>
              </a:spcAft>
              <a:buSzPct val="156794"/>
              <a:buNone/>
            </a:pPr>
            <a:r>
              <a:rPr lang="en-US" sz="5600" b="1" dirty="0">
                <a:solidFill>
                  <a:schemeClr val="accent5"/>
                </a:solidFill>
                <a:latin typeface="Avenir Book" panose="02000503020000020003" pitchFamily="2" charset="0"/>
                <a:ea typeface="Montserrat"/>
                <a:cs typeface="Montserrat"/>
                <a:sym typeface="Montserrat"/>
              </a:rPr>
              <a:t>You cannot make plan changes after your open enrollment (OE) period ends unless you experience a Qualified Life Event (QLE).  If you miss OE an do not have a QLE, you will need to wait until OE next year to make changes.</a:t>
            </a:r>
          </a:p>
          <a:p>
            <a:pPr marL="457200" lvl="0" indent="0" algn="l" rtl="0">
              <a:lnSpc>
                <a:spcPct val="115000"/>
              </a:lnSpc>
              <a:spcBef>
                <a:spcPts val="1200"/>
              </a:spcBef>
              <a:spcAft>
                <a:spcPts val="0"/>
              </a:spcAft>
              <a:buSzPct val="156794"/>
              <a:buNone/>
            </a:pPr>
            <a:r>
              <a:rPr lang="en-US" sz="5600" b="1" dirty="0">
                <a:solidFill>
                  <a:srgbClr val="F3716C"/>
                </a:solidFill>
                <a:latin typeface="Avenir Book" panose="02000503020000020003" pitchFamily="2" charset="0"/>
                <a:ea typeface="Montserrat"/>
                <a:cs typeface="Montserrat"/>
                <a:sym typeface="Montserrat"/>
              </a:rPr>
              <a:t>Remember to have all of your beneficiary and dependent information available at the time of Open Enrollment. </a:t>
            </a:r>
          </a:p>
          <a:p>
            <a:pPr marL="457200" lvl="0" indent="0" algn="l" rtl="0">
              <a:lnSpc>
                <a:spcPct val="115000"/>
              </a:lnSpc>
              <a:spcBef>
                <a:spcPts val="1200"/>
              </a:spcBef>
              <a:spcAft>
                <a:spcPts val="0"/>
              </a:spcAft>
              <a:buSzPct val="156794"/>
              <a:buNone/>
            </a:pPr>
            <a:r>
              <a:rPr lang="en-US" sz="5600" b="1" dirty="0">
                <a:solidFill>
                  <a:schemeClr val="accent5"/>
                </a:solidFill>
                <a:latin typeface="Avenir Book" panose="02000503020000020003" pitchFamily="2" charset="0"/>
                <a:ea typeface="Montserrat"/>
                <a:cs typeface="Montserrat"/>
                <a:sym typeface="Montserrat"/>
              </a:rPr>
              <a:t>HSA accounts are based on the CALENDAR YEAR.  FSA accounts are based on the PLAN YEAR.</a:t>
            </a:r>
          </a:p>
          <a:p>
            <a:pPr marL="457200" lvl="0" indent="0" algn="l" rtl="0">
              <a:lnSpc>
                <a:spcPct val="115000"/>
              </a:lnSpc>
              <a:spcBef>
                <a:spcPts val="1200"/>
              </a:spcBef>
              <a:spcAft>
                <a:spcPts val="0"/>
              </a:spcAft>
              <a:buSzPct val="156794"/>
              <a:buNone/>
            </a:pPr>
            <a:endParaRPr sz="4592" b="1" dirty="0">
              <a:latin typeface="Montserrat"/>
              <a:ea typeface="Montserrat"/>
              <a:cs typeface="Montserrat"/>
              <a:sym typeface="Montserrat"/>
            </a:endParaRPr>
          </a:p>
          <a:p>
            <a:pPr marL="0" lvl="0" indent="0" algn="l" rtl="0">
              <a:lnSpc>
                <a:spcPct val="115000"/>
              </a:lnSpc>
              <a:spcBef>
                <a:spcPts val="1200"/>
              </a:spcBef>
              <a:spcAft>
                <a:spcPts val="0"/>
              </a:spcAft>
              <a:buSzPct val="156794"/>
              <a:buNone/>
            </a:pPr>
            <a:endParaRPr sz="4592" b="1" dirty="0">
              <a:latin typeface="Montserrat"/>
              <a:ea typeface="Montserrat"/>
              <a:cs typeface="Montserrat"/>
              <a:sym typeface="Montserrat"/>
            </a:endParaRPr>
          </a:p>
        </p:txBody>
      </p:sp>
      <p:pic>
        <p:nvPicPr>
          <p:cNvPr id="489" name="Google Shape;489;p47"/>
          <p:cNvPicPr preferRelativeResize="0"/>
          <p:nvPr/>
        </p:nvPicPr>
        <p:blipFill rotWithShape="1">
          <a:blip r:embed="rId3">
            <a:alphaModFix/>
          </a:blip>
          <a:srcRect/>
          <a:stretch/>
        </p:blipFill>
        <p:spPr>
          <a:xfrm>
            <a:off x="5319252" y="28842"/>
            <a:ext cx="3827712" cy="2388050"/>
          </a:xfrm>
          <a:prstGeom prst="rect">
            <a:avLst/>
          </a:prstGeom>
          <a:noFill/>
          <a:ln>
            <a:noFill/>
          </a:ln>
        </p:spPr>
      </p:pic>
      <p:sp>
        <p:nvSpPr>
          <p:cNvPr id="490" name="Google Shape;490;p47"/>
          <p:cNvSpPr txBox="1"/>
          <p:nvPr/>
        </p:nvSpPr>
        <p:spPr>
          <a:xfrm>
            <a:off x="5692050" y="1631825"/>
            <a:ext cx="325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91" name="Google Shape;491;p47"/>
          <p:cNvPicPr preferRelativeResize="0"/>
          <p:nvPr/>
        </p:nvPicPr>
        <p:blipFill rotWithShape="1">
          <a:blip r:embed="rId4">
            <a:alphaModFix/>
          </a:blip>
          <a:srcRect/>
          <a:stretch/>
        </p:blipFill>
        <p:spPr>
          <a:xfrm>
            <a:off x="6097460" y="2863572"/>
            <a:ext cx="2251902" cy="2049120"/>
          </a:xfrm>
          <a:prstGeom prst="rect">
            <a:avLst/>
          </a:prstGeom>
          <a:noFill/>
          <a:ln>
            <a:noFill/>
          </a:ln>
        </p:spPr>
      </p:pic>
      <p:pic>
        <p:nvPicPr>
          <p:cNvPr id="492" name="Google Shape;492;p47"/>
          <p:cNvPicPr preferRelativeResize="0"/>
          <p:nvPr/>
        </p:nvPicPr>
        <p:blipFill rotWithShape="1">
          <a:blip r:embed="rId5">
            <a:alphaModFix/>
          </a:blip>
          <a:srcRect/>
          <a:stretch/>
        </p:blipFill>
        <p:spPr>
          <a:xfrm>
            <a:off x="7852325" y="4824058"/>
            <a:ext cx="994075" cy="177268"/>
          </a:xfrm>
          <a:prstGeom prst="rect">
            <a:avLst/>
          </a:prstGeom>
          <a:noFill/>
          <a:ln>
            <a:noFill/>
          </a:ln>
        </p:spPr>
      </p:pic>
      <p:sp>
        <p:nvSpPr>
          <p:cNvPr id="2" name="TextBox 1">
            <a:extLst>
              <a:ext uri="{FF2B5EF4-FFF2-40B4-BE49-F238E27FC236}">
                <a16:creationId xmlns:a16="http://schemas.microsoft.com/office/drawing/2014/main" id="{A1B1B759-3300-CE36-D5AE-EF6AD1E8CA2C}"/>
              </a:ext>
            </a:extLst>
          </p:cNvPr>
          <p:cNvSpPr txBox="1"/>
          <p:nvPr/>
        </p:nvSpPr>
        <p:spPr>
          <a:xfrm>
            <a:off x="5473337" y="237505"/>
            <a:ext cx="3469513" cy="2308324"/>
          </a:xfrm>
          <a:prstGeom prst="rect">
            <a:avLst/>
          </a:prstGeom>
          <a:noFill/>
        </p:spPr>
        <p:txBody>
          <a:bodyPr wrap="square" rtlCol="0">
            <a:spAutoFit/>
          </a:bodyPr>
          <a:lstStyle/>
          <a:p>
            <a:r>
              <a:rPr lang="en-US" sz="1800" b="1" dirty="0">
                <a:solidFill>
                  <a:schemeClr val="accent5"/>
                </a:solidFill>
                <a:latin typeface="Montserrat" pitchFamily="2" charset="77"/>
              </a:rPr>
              <a:t>If you need additional assistance with plan selections or if you have questions, please schedule a </a:t>
            </a:r>
            <a:r>
              <a:rPr lang="en-US" sz="1800" b="1" u="sng" dirty="0">
                <a:solidFill>
                  <a:srgbClr val="F3716C"/>
                </a:solidFill>
                <a:latin typeface="Montserrat" pitchFamily="2" charset="77"/>
              </a:rPr>
              <a:t>One-to-One consultation </a:t>
            </a:r>
            <a:r>
              <a:rPr lang="en-US" sz="1800" b="1" dirty="0">
                <a:solidFill>
                  <a:schemeClr val="accent5"/>
                </a:solidFill>
                <a:latin typeface="Montserrat" pitchFamily="2" charset="77"/>
              </a:rPr>
              <a:t>with </a:t>
            </a:r>
            <a:r>
              <a:rPr lang="en-US" sz="1800" b="1" dirty="0" err="1">
                <a:solidFill>
                  <a:schemeClr val="accent5"/>
                </a:solidFill>
                <a:latin typeface="Montserrat" pitchFamily="2" charset="77"/>
              </a:rPr>
              <a:t>TouchCare</a:t>
            </a:r>
            <a:r>
              <a:rPr lang="en-US" sz="1800" b="1" dirty="0">
                <a:solidFill>
                  <a:schemeClr val="accent5"/>
                </a:solidFill>
                <a:latin typeface="Montserrat" pitchFamily="2" charset="77"/>
              </a:rPr>
              <a:t> by visiting:</a:t>
            </a:r>
            <a:r>
              <a:rPr lang="en-US" sz="1800" dirty="0">
                <a:solidFill>
                  <a:srgbClr val="F3716C"/>
                </a:solidFill>
                <a:latin typeface="Montserrat" pitchFamily="2" charset="77"/>
              </a:rPr>
              <a:t> </a:t>
            </a:r>
            <a:r>
              <a:rPr lang="en-US" sz="1800" b="1" dirty="0" err="1">
                <a:solidFill>
                  <a:schemeClr val="tx1"/>
                </a:solidFill>
                <a:latin typeface="Montserrat" pitchFamily="2" charset="77"/>
              </a:rPr>
              <a:t>www.touchcare.com</a:t>
            </a:r>
            <a:r>
              <a:rPr lang="en-US" sz="1800" b="1" dirty="0">
                <a:solidFill>
                  <a:schemeClr val="tx1"/>
                </a:solidFill>
                <a:latin typeface="Montserrat" pitchFamily="2" charset="77"/>
              </a:rPr>
              <a:t>/</a:t>
            </a:r>
            <a:r>
              <a:rPr lang="en-US" sz="1800" b="1" dirty="0" err="1">
                <a:solidFill>
                  <a:schemeClr val="tx1"/>
                </a:solidFill>
                <a:latin typeface="Montserrat" pitchFamily="2" charset="77"/>
              </a:rPr>
              <a:t>openenrollment</a:t>
            </a:r>
            <a:endParaRPr lang="en-US" sz="1800" b="1" dirty="0">
              <a:solidFill>
                <a:schemeClr val="tx1"/>
              </a:solidFill>
              <a:latin typeface="Montserrat" pitchFamily="2" charset="77"/>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48"/>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498" name="Google Shape;498;p48"/>
          <p:cNvPicPr preferRelativeResize="0"/>
          <p:nvPr/>
        </p:nvPicPr>
        <p:blipFill rotWithShape="1">
          <a:blip r:embed="rId4">
            <a:alphaModFix/>
          </a:blip>
          <a:srcRect/>
          <a:stretch/>
        </p:blipFill>
        <p:spPr>
          <a:xfrm>
            <a:off x="0" y="0"/>
            <a:ext cx="9144000" cy="5143500"/>
          </a:xfrm>
          <a:prstGeom prst="rect">
            <a:avLst/>
          </a:prstGeom>
          <a:noFill/>
          <a:ln>
            <a:noFill/>
          </a:ln>
        </p:spPr>
      </p:pic>
      <p:pic>
        <p:nvPicPr>
          <p:cNvPr id="499" name="Google Shape;499;p48"/>
          <p:cNvPicPr preferRelativeResize="0"/>
          <p:nvPr/>
        </p:nvPicPr>
        <p:blipFill rotWithShape="1">
          <a:blip r:embed="rId5">
            <a:alphaModFix/>
          </a:blip>
          <a:srcRect/>
          <a:stretch/>
        </p:blipFill>
        <p:spPr>
          <a:xfrm>
            <a:off x="0" y="0"/>
            <a:ext cx="9144000" cy="5143500"/>
          </a:xfrm>
          <a:prstGeom prst="rect">
            <a:avLst/>
          </a:prstGeom>
          <a:noFill/>
          <a:ln>
            <a:noFill/>
          </a:ln>
        </p:spPr>
      </p:pic>
      <p:sp>
        <p:nvSpPr>
          <p:cNvPr id="500" name="Google Shape;500;p48"/>
          <p:cNvSpPr txBox="1"/>
          <p:nvPr/>
        </p:nvSpPr>
        <p:spPr>
          <a:xfrm>
            <a:off x="2655900" y="1882700"/>
            <a:ext cx="38322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 sz="4800" b="0" i="0" u="none" strike="noStrike" cap="none">
                <a:solidFill>
                  <a:schemeClr val="lt1"/>
                </a:solidFill>
                <a:latin typeface="Montserrat Medium"/>
                <a:ea typeface="Montserrat Medium"/>
                <a:cs typeface="Montserrat Medium"/>
                <a:sym typeface="Montserrat Medium"/>
              </a:rPr>
              <a:t>Thank You</a:t>
            </a:r>
            <a:endParaRPr sz="1400" b="0" i="0" u="none" strike="noStrike" cap="none">
              <a:solidFill>
                <a:srgbClr val="000000"/>
              </a:solidFill>
              <a:latin typeface="Arial"/>
              <a:ea typeface="Arial"/>
              <a:cs typeface="Arial"/>
              <a:sym typeface="Arial"/>
            </a:endParaRPr>
          </a:p>
        </p:txBody>
      </p:sp>
      <p:pic>
        <p:nvPicPr>
          <p:cNvPr id="501" name="Google Shape;501;p48"/>
          <p:cNvPicPr preferRelativeResize="0"/>
          <p:nvPr/>
        </p:nvPicPr>
        <p:blipFill rotWithShape="1">
          <a:blip r:embed="rId6">
            <a:alphaModFix/>
          </a:blip>
          <a:srcRect/>
          <a:stretch/>
        </p:blipFill>
        <p:spPr>
          <a:xfrm>
            <a:off x="3648075" y="3067950"/>
            <a:ext cx="1847850" cy="838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6"/>
          <p:cNvSpPr txBox="1">
            <a:spLocks noGrp="1"/>
          </p:cNvSpPr>
          <p:nvPr>
            <p:ph type="title"/>
          </p:nvPr>
        </p:nvSpPr>
        <p:spPr>
          <a:xfrm>
            <a:off x="118775" y="191600"/>
            <a:ext cx="4265100" cy="110281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4200"/>
              <a:buNone/>
            </a:pPr>
            <a:r>
              <a:rPr lang="en" sz="3700" dirty="0">
                <a:solidFill>
                  <a:srgbClr val="F3716C"/>
                </a:solidFill>
                <a:latin typeface="Montserrat Medium"/>
                <a:ea typeface="Montserrat Medium"/>
                <a:cs typeface="Montserrat Medium"/>
                <a:sym typeface="Montserrat Medium"/>
              </a:rPr>
              <a:t>What is a QLE?</a:t>
            </a:r>
            <a:endParaRPr sz="3700" dirty="0">
              <a:solidFill>
                <a:srgbClr val="F3716C"/>
              </a:solidFill>
              <a:latin typeface="Montserrat Medium"/>
              <a:ea typeface="Montserrat Medium"/>
              <a:cs typeface="Montserrat Medium"/>
              <a:sym typeface="Montserrat Medium"/>
            </a:endParaRPr>
          </a:p>
        </p:txBody>
      </p:sp>
      <p:sp>
        <p:nvSpPr>
          <p:cNvPr id="117" name="Google Shape;117;p6"/>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800"/>
              <a:buNone/>
            </a:pPr>
            <a:r>
              <a:rPr lang="en" sz="1400" b="1" dirty="0">
                <a:latin typeface="Avenir"/>
                <a:ea typeface="Avenir"/>
                <a:cs typeface="Avenir"/>
                <a:sym typeface="Avenir"/>
              </a:rPr>
              <a:t>What are some examples of QLEs? </a:t>
            </a:r>
            <a:endParaRPr sz="1400" b="1" dirty="0">
              <a:latin typeface="Avenir"/>
              <a:ea typeface="Avenir"/>
              <a:cs typeface="Avenir"/>
              <a:sym typeface="Avenir"/>
            </a:endParaRPr>
          </a:p>
          <a:p>
            <a:pPr marL="0" lvl="0" indent="0" algn="l" rtl="0">
              <a:lnSpc>
                <a:spcPct val="115000"/>
              </a:lnSpc>
              <a:spcBef>
                <a:spcPts val="0"/>
              </a:spcBef>
              <a:spcAft>
                <a:spcPts val="0"/>
              </a:spcAft>
              <a:buSzPts val="1800"/>
              <a:buNone/>
            </a:pP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latin typeface="Avenir"/>
                <a:ea typeface="Avenir"/>
                <a:cs typeface="Avenir"/>
                <a:sym typeface="Avenir"/>
              </a:rPr>
              <a:t>Marriage</a:t>
            </a: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latin typeface="Avenir"/>
                <a:ea typeface="Avenir"/>
                <a:cs typeface="Avenir"/>
                <a:sym typeface="Avenir"/>
              </a:rPr>
              <a:t>Divorce</a:t>
            </a: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latin typeface="Avenir"/>
                <a:ea typeface="Avenir"/>
                <a:cs typeface="Avenir"/>
                <a:sym typeface="Avenir"/>
              </a:rPr>
              <a:t>Birth of a child</a:t>
            </a: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latin typeface="Avenir"/>
                <a:ea typeface="Avenir"/>
                <a:cs typeface="Avenir"/>
                <a:sym typeface="Avenir"/>
              </a:rPr>
              <a:t>Losing coverage as a child dependent under plan (i.e., turn 26)</a:t>
            </a: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latin typeface="Avenir"/>
                <a:ea typeface="Avenir"/>
                <a:cs typeface="Avenir"/>
                <a:sym typeface="Avenir"/>
              </a:rPr>
              <a:t>Loss of coverage under spouse’s group plan</a:t>
            </a: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latin typeface="Avenir"/>
                <a:ea typeface="Avenir"/>
                <a:cs typeface="Avenir"/>
                <a:sym typeface="Avenir"/>
              </a:rPr>
              <a:t>Medicare eligibility</a:t>
            </a:r>
            <a:endParaRPr sz="1400" dirty="0">
              <a:latin typeface="Avenir"/>
              <a:ea typeface="Avenir"/>
              <a:cs typeface="Avenir"/>
              <a:sym typeface="Avenir"/>
            </a:endParaRPr>
          </a:p>
          <a:p>
            <a:pPr marL="457200" lvl="0" indent="-317500" algn="l" rtl="0">
              <a:lnSpc>
                <a:spcPct val="115000"/>
              </a:lnSpc>
              <a:spcBef>
                <a:spcPts val="0"/>
              </a:spcBef>
              <a:spcAft>
                <a:spcPts val="0"/>
              </a:spcAft>
              <a:buSzPts val="1400"/>
              <a:buFont typeface="Avenir"/>
              <a:buChar char="●"/>
            </a:pPr>
            <a:r>
              <a:rPr lang="en" sz="1400" dirty="0">
                <a:solidFill>
                  <a:srgbClr val="FFFFFF"/>
                </a:solidFill>
                <a:latin typeface="Avenir"/>
                <a:ea typeface="Avenir"/>
                <a:cs typeface="Avenir"/>
                <a:sym typeface="Avenir"/>
              </a:rPr>
              <a:t>Status change from temporary to benefit eligible</a:t>
            </a:r>
            <a:endParaRPr sz="1400" dirty="0">
              <a:latin typeface="Avenir"/>
              <a:ea typeface="Avenir"/>
              <a:cs typeface="Avenir"/>
              <a:sym typeface="Avenir"/>
            </a:endParaRPr>
          </a:p>
          <a:p>
            <a:pPr marL="0" lvl="0" indent="0" algn="l" rtl="0">
              <a:lnSpc>
                <a:spcPct val="115000"/>
              </a:lnSpc>
              <a:spcBef>
                <a:spcPts val="0"/>
              </a:spcBef>
              <a:spcAft>
                <a:spcPts val="0"/>
              </a:spcAft>
              <a:buSzPts val="1800"/>
              <a:buNone/>
            </a:pPr>
            <a:endParaRPr sz="1400" dirty="0"/>
          </a:p>
        </p:txBody>
      </p:sp>
      <p:sp>
        <p:nvSpPr>
          <p:cNvPr id="118" name="Google Shape;118;p6"/>
          <p:cNvSpPr txBox="1">
            <a:spLocks noGrp="1"/>
          </p:cNvSpPr>
          <p:nvPr>
            <p:ph type="subTitle" idx="1"/>
          </p:nvPr>
        </p:nvSpPr>
        <p:spPr>
          <a:xfrm>
            <a:off x="118775" y="1496291"/>
            <a:ext cx="4357800" cy="317071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100"/>
              <a:buNone/>
            </a:pPr>
            <a:r>
              <a:rPr lang="en" sz="1200" dirty="0">
                <a:solidFill>
                  <a:srgbClr val="6C6C6C"/>
                </a:solidFill>
                <a:latin typeface="Avenir"/>
                <a:ea typeface="Avenir"/>
                <a:cs typeface="Avenir"/>
                <a:sym typeface="Avenir"/>
              </a:rPr>
              <a:t>Open Enrollment is your only opportunity to make changes to your benefits, unless you experience a Qualifying Life Event (QLE) during the year.</a:t>
            </a:r>
          </a:p>
          <a:p>
            <a:pPr marL="0" lvl="0" indent="0" algn="l" rtl="0">
              <a:lnSpc>
                <a:spcPct val="115000"/>
              </a:lnSpc>
              <a:spcBef>
                <a:spcPts val="0"/>
              </a:spcBef>
              <a:spcAft>
                <a:spcPts val="0"/>
              </a:spcAft>
              <a:buSzPts val="2100"/>
              <a:buNone/>
            </a:pPr>
            <a:endParaRPr sz="1200" dirty="0">
              <a:solidFill>
                <a:srgbClr val="6C6C6C"/>
              </a:solidFill>
              <a:latin typeface="Avenir"/>
              <a:ea typeface="Avenir"/>
              <a:cs typeface="Avenir"/>
              <a:sym typeface="Avenir"/>
            </a:endParaRPr>
          </a:p>
          <a:p>
            <a:pPr marL="0" lvl="0" indent="0" algn="l" rtl="0">
              <a:lnSpc>
                <a:spcPct val="115000"/>
              </a:lnSpc>
              <a:spcBef>
                <a:spcPts val="0"/>
              </a:spcBef>
              <a:spcAft>
                <a:spcPts val="0"/>
              </a:spcAft>
              <a:buSzPts val="2100"/>
              <a:buNone/>
            </a:pPr>
            <a:endParaRPr sz="1200" dirty="0">
              <a:solidFill>
                <a:srgbClr val="6C6C6C"/>
              </a:solidFill>
              <a:latin typeface="Avenir"/>
              <a:ea typeface="Avenir"/>
              <a:cs typeface="Avenir"/>
              <a:sym typeface="Avenir"/>
            </a:endParaRPr>
          </a:p>
          <a:p>
            <a:pPr marL="0" lvl="0" indent="0" algn="l" rtl="0">
              <a:lnSpc>
                <a:spcPct val="115000"/>
              </a:lnSpc>
              <a:spcBef>
                <a:spcPts val="0"/>
              </a:spcBef>
              <a:spcAft>
                <a:spcPts val="0"/>
              </a:spcAft>
              <a:buSzPts val="2100"/>
              <a:buNone/>
            </a:pPr>
            <a:r>
              <a:rPr lang="en" sz="1200" dirty="0">
                <a:solidFill>
                  <a:srgbClr val="6C6C6C"/>
                </a:solidFill>
                <a:latin typeface="Avenir"/>
                <a:ea typeface="Avenir"/>
                <a:cs typeface="Avenir"/>
                <a:sym typeface="Avenir"/>
              </a:rPr>
              <a:t>If you experience a Qualifying Life Event, you have </a:t>
            </a:r>
            <a:r>
              <a:rPr lang="en" sz="1200" b="1" dirty="0">
                <a:solidFill>
                  <a:srgbClr val="FF0000"/>
                </a:solidFill>
                <a:latin typeface="Avenir"/>
                <a:ea typeface="Avenir"/>
                <a:cs typeface="Avenir"/>
                <a:sym typeface="Avenir"/>
              </a:rPr>
              <a:t>30 days </a:t>
            </a:r>
            <a:r>
              <a:rPr lang="en" sz="1200" dirty="0">
                <a:solidFill>
                  <a:srgbClr val="6C6C6C"/>
                </a:solidFill>
                <a:latin typeface="Avenir"/>
                <a:ea typeface="Avenir"/>
                <a:cs typeface="Avenir"/>
                <a:sym typeface="Avenir"/>
              </a:rPr>
              <a:t>from the QLE date to make benefit changes.</a:t>
            </a:r>
          </a:p>
          <a:p>
            <a:pPr marL="0" lvl="0" indent="0" algn="l" rtl="0">
              <a:lnSpc>
                <a:spcPct val="115000"/>
              </a:lnSpc>
              <a:spcBef>
                <a:spcPts val="0"/>
              </a:spcBef>
              <a:spcAft>
                <a:spcPts val="0"/>
              </a:spcAft>
              <a:buSzPts val="2100"/>
              <a:buNone/>
            </a:pPr>
            <a:endParaRPr sz="1200" dirty="0">
              <a:solidFill>
                <a:srgbClr val="6C6C6C"/>
              </a:solidFill>
              <a:latin typeface="Avenir"/>
              <a:ea typeface="Avenir"/>
              <a:cs typeface="Avenir"/>
              <a:sym typeface="Avenir"/>
            </a:endParaRPr>
          </a:p>
          <a:p>
            <a:pPr marL="0" lvl="0" indent="0" algn="l" rtl="0">
              <a:lnSpc>
                <a:spcPct val="115000"/>
              </a:lnSpc>
              <a:spcBef>
                <a:spcPts val="0"/>
              </a:spcBef>
              <a:spcAft>
                <a:spcPts val="0"/>
              </a:spcAft>
              <a:buSzPts val="2100"/>
              <a:buNone/>
            </a:pPr>
            <a:endParaRPr sz="1200" dirty="0">
              <a:solidFill>
                <a:srgbClr val="6C6C6C"/>
              </a:solidFill>
              <a:latin typeface="Avenir"/>
              <a:ea typeface="Avenir"/>
              <a:cs typeface="Avenir"/>
              <a:sym typeface="Avenir"/>
            </a:endParaRPr>
          </a:p>
          <a:p>
            <a:pPr marL="0" lvl="0" indent="0" algn="l" rtl="0">
              <a:lnSpc>
                <a:spcPct val="115000"/>
              </a:lnSpc>
              <a:spcBef>
                <a:spcPts val="0"/>
              </a:spcBef>
              <a:spcAft>
                <a:spcPts val="0"/>
              </a:spcAft>
              <a:buSzPts val="2100"/>
              <a:buNone/>
            </a:pPr>
            <a:r>
              <a:rPr lang="en" sz="1200" dirty="0">
                <a:solidFill>
                  <a:srgbClr val="6C6C6C"/>
                </a:solidFill>
                <a:latin typeface="Avenir"/>
                <a:ea typeface="Avenir"/>
                <a:cs typeface="Avenir"/>
                <a:sym typeface="Avenir"/>
              </a:rPr>
              <a:t>Specific to University of Alaska, employees who experience the adoption of a dependent, the birth of a child, or a custody placement arrangement have </a:t>
            </a:r>
            <a:r>
              <a:rPr lang="en" sz="1200" b="1" dirty="0">
                <a:solidFill>
                  <a:srgbClr val="FF0000"/>
                </a:solidFill>
                <a:latin typeface="Avenir"/>
                <a:ea typeface="Avenir"/>
                <a:cs typeface="Avenir"/>
                <a:sym typeface="Avenir"/>
              </a:rPr>
              <a:t>60 days </a:t>
            </a:r>
            <a:r>
              <a:rPr lang="en" sz="1200" dirty="0">
                <a:solidFill>
                  <a:srgbClr val="6C6C6C"/>
                </a:solidFill>
                <a:latin typeface="Avenir"/>
                <a:ea typeface="Avenir"/>
                <a:cs typeface="Avenir"/>
                <a:sym typeface="Avenir"/>
              </a:rPr>
              <a:t>to make changes to their benefits.</a:t>
            </a:r>
            <a:endParaRPr sz="1200" dirty="0">
              <a:solidFill>
                <a:srgbClr val="6C6C6C"/>
              </a:solidFill>
              <a:latin typeface="Avenir"/>
              <a:ea typeface="Avenir"/>
              <a:cs typeface="Avenir"/>
              <a:sym typeface="Avenir"/>
            </a:endParaRPr>
          </a:p>
          <a:p>
            <a:pPr marL="0" lvl="0" indent="0" algn="ctr" rtl="0">
              <a:lnSpc>
                <a:spcPct val="115000"/>
              </a:lnSpc>
              <a:spcBef>
                <a:spcPts val="0"/>
              </a:spcBef>
              <a:spcAft>
                <a:spcPts val="0"/>
              </a:spcAft>
              <a:buSzPts val="2100"/>
              <a:buNone/>
            </a:pPr>
            <a:endParaRPr sz="1200" dirty="0">
              <a:solidFill>
                <a:srgbClr val="6C6C6C"/>
              </a:solidFill>
              <a:latin typeface="Avenir"/>
              <a:ea typeface="Avenir"/>
              <a:cs typeface="Avenir"/>
              <a:sym typeface="Avenir"/>
            </a:endParaRPr>
          </a:p>
        </p:txBody>
      </p:sp>
      <p:pic>
        <p:nvPicPr>
          <p:cNvPr id="119" name="Google Shape;119;p6"/>
          <p:cNvPicPr preferRelativeResize="0"/>
          <p:nvPr/>
        </p:nvPicPr>
        <p:blipFill rotWithShape="1">
          <a:blip r:embed="rId3">
            <a:alphaModFix/>
          </a:blip>
          <a:srcRect/>
          <a:stretch/>
        </p:blipFill>
        <p:spPr>
          <a:xfrm>
            <a:off x="332250" y="4761583"/>
            <a:ext cx="994075" cy="177268"/>
          </a:xfrm>
          <a:prstGeom prst="rect">
            <a:avLst/>
          </a:prstGeom>
          <a:noFill/>
          <a:ln>
            <a:noFill/>
          </a:ln>
        </p:spPr>
      </p:pic>
      <p:pic>
        <p:nvPicPr>
          <p:cNvPr id="120" name="Google Shape;120;p6"/>
          <p:cNvPicPr preferRelativeResize="0"/>
          <p:nvPr/>
        </p:nvPicPr>
        <p:blipFill rotWithShape="1">
          <a:blip r:embed="rId4">
            <a:alphaModFix/>
          </a:blip>
          <a:srcRect/>
          <a:stretch/>
        </p:blipFill>
        <p:spPr>
          <a:xfrm>
            <a:off x="4572000" y="0"/>
            <a:ext cx="4572000" cy="1673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98250" y="16350"/>
            <a:ext cx="8826600" cy="6027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800"/>
              <a:buNone/>
            </a:pPr>
            <a:r>
              <a:rPr lang="en">
                <a:latin typeface="Montserrat"/>
                <a:ea typeface="Montserrat"/>
                <a:cs typeface="Montserrat"/>
                <a:sym typeface="Montserrat"/>
              </a:rPr>
              <a:t>Preparing for Open Enrollment</a:t>
            </a:r>
            <a:endParaRPr>
              <a:latin typeface="Montserrat"/>
              <a:ea typeface="Montserrat"/>
              <a:cs typeface="Montserrat"/>
              <a:sym typeface="Montserrat"/>
            </a:endParaRPr>
          </a:p>
        </p:txBody>
      </p:sp>
      <p:pic>
        <p:nvPicPr>
          <p:cNvPr id="126" name="Google Shape;126;p7"/>
          <p:cNvPicPr preferRelativeResize="0"/>
          <p:nvPr/>
        </p:nvPicPr>
        <p:blipFill rotWithShape="1">
          <a:blip r:embed="rId3">
            <a:alphaModFix/>
          </a:blip>
          <a:srcRect/>
          <a:stretch/>
        </p:blipFill>
        <p:spPr>
          <a:xfrm>
            <a:off x="477250" y="4387876"/>
            <a:ext cx="1443950" cy="257500"/>
          </a:xfrm>
          <a:prstGeom prst="rect">
            <a:avLst/>
          </a:prstGeom>
          <a:noFill/>
          <a:ln>
            <a:noFill/>
          </a:ln>
        </p:spPr>
      </p:pic>
      <p:pic>
        <p:nvPicPr>
          <p:cNvPr id="127" name="Google Shape;127;p7"/>
          <p:cNvPicPr preferRelativeResize="0"/>
          <p:nvPr/>
        </p:nvPicPr>
        <p:blipFill rotWithShape="1">
          <a:blip r:embed="rId4">
            <a:alphaModFix/>
          </a:blip>
          <a:srcRect t="7680"/>
          <a:stretch/>
        </p:blipFill>
        <p:spPr>
          <a:xfrm>
            <a:off x="1052550" y="1026724"/>
            <a:ext cx="6918000" cy="3618651"/>
          </a:xfrm>
          <a:prstGeom prst="rect">
            <a:avLst/>
          </a:prstGeom>
          <a:noFill/>
          <a:ln>
            <a:noFill/>
          </a:ln>
        </p:spPr>
      </p:pic>
      <p:pic>
        <p:nvPicPr>
          <p:cNvPr id="128" name="Google Shape;128;p7"/>
          <p:cNvPicPr preferRelativeResize="0"/>
          <p:nvPr/>
        </p:nvPicPr>
        <p:blipFill rotWithShape="1">
          <a:blip r:embed="rId5">
            <a:alphaModFix/>
          </a:blip>
          <a:srcRect/>
          <a:stretch/>
        </p:blipFill>
        <p:spPr>
          <a:xfrm>
            <a:off x="7852325" y="4824058"/>
            <a:ext cx="994075" cy="1772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9"/>
          <p:cNvSpPr txBox="1">
            <a:spLocks noGrp="1"/>
          </p:cNvSpPr>
          <p:nvPr>
            <p:ph type="title"/>
          </p:nvPr>
        </p:nvSpPr>
        <p:spPr>
          <a:xfrm>
            <a:off x="214250" y="1265175"/>
            <a:ext cx="2808000" cy="1737000"/>
          </a:xfrm>
          <a:prstGeom prst="rect">
            <a:avLst/>
          </a:prstGeom>
          <a:noFill/>
          <a:ln>
            <a:noFill/>
          </a:ln>
        </p:spPr>
        <p:txBody>
          <a:bodyPr spcFirstLastPara="1" wrap="square" lIns="91425" tIns="91425" rIns="91425" bIns="91425" anchor="b" anchorCtr="0">
            <a:noAutofit/>
          </a:bodyPr>
          <a:lstStyle/>
          <a:p>
            <a:pPr marL="457200" lvl="0" indent="0" algn="ctr" rtl="0">
              <a:lnSpc>
                <a:spcPct val="100000"/>
              </a:lnSpc>
              <a:spcBef>
                <a:spcPts val="0"/>
              </a:spcBef>
              <a:spcAft>
                <a:spcPts val="0"/>
              </a:spcAft>
              <a:buSzPts val="2400"/>
              <a:buNone/>
            </a:pPr>
            <a:r>
              <a:rPr lang="en" sz="7500">
                <a:latin typeface="Montserrat"/>
                <a:ea typeface="Montserrat"/>
                <a:cs typeface="Montserrat"/>
                <a:sym typeface="Montserrat"/>
              </a:rPr>
              <a:t>2</a:t>
            </a:r>
            <a:endParaRPr sz="7500">
              <a:latin typeface="Montserrat"/>
              <a:ea typeface="Montserrat"/>
              <a:cs typeface="Montserrat"/>
              <a:sym typeface="Montserrat"/>
            </a:endParaRPr>
          </a:p>
        </p:txBody>
      </p:sp>
      <p:sp>
        <p:nvSpPr>
          <p:cNvPr id="146" name="Google Shape;146;p9"/>
          <p:cNvSpPr txBox="1">
            <a:spLocks noGrp="1"/>
          </p:cNvSpPr>
          <p:nvPr>
            <p:ph type="body" idx="1"/>
          </p:nvPr>
        </p:nvSpPr>
        <p:spPr>
          <a:xfrm>
            <a:off x="3797400" y="1997150"/>
            <a:ext cx="5049000" cy="81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200"/>
              <a:buNone/>
            </a:pPr>
            <a:r>
              <a:rPr lang="en" sz="4500">
                <a:solidFill>
                  <a:srgbClr val="F3716C"/>
                </a:solidFill>
                <a:latin typeface="Montserrat Medium"/>
                <a:ea typeface="Montserrat Medium"/>
                <a:cs typeface="Montserrat Medium"/>
                <a:sym typeface="Montserrat Medium"/>
              </a:rPr>
              <a:t>TouchCare</a:t>
            </a:r>
            <a:endParaRPr sz="4500">
              <a:solidFill>
                <a:srgbClr val="F3716C"/>
              </a:solidFill>
              <a:latin typeface="Montserrat Medium"/>
              <a:ea typeface="Montserrat Medium"/>
              <a:cs typeface="Montserrat Medium"/>
              <a:sym typeface="Montserrat Medium"/>
            </a:endParaRPr>
          </a:p>
        </p:txBody>
      </p:sp>
      <p:pic>
        <p:nvPicPr>
          <p:cNvPr id="147" name="Google Shape;147;p9"/>
          <p:cNvPicPr preferRelativeResize="0"/>
          <p:nvPr/>
        </p:nvPicPr>
        <p:blipFill rotWithShape="1">
          <a:blip r:embed="rId3">
            <a:alphaModFix/>
          </a:blip>
          <a:srcRect/>
          <a:stretch/>
        </p:blipFill>
        <p:spPr>
          <a:xfrm>
            <a:off x="7852325" y="4824058"/>
            <a:ext cx="994075" cy="177268"/>
          </a:xfrm>
          <a:prstGeom prst="rect">
            <a:avLst/>
          </a:prstGeom>
          <a:noFill/>
          <a:ln>
            <a:noFill/>
          </a:ln>
        </p:spPr>
      </p:pic>
      <p:pic>
        <p:nvPicPr>
          <p:cNvPr id="148" name="Google Shape;148;p9"/>
          <p:cNvPicPr preferRelativeResize="0"/>
          <p:nvPr/>
        </p:nvPicPr>
        <p:blipFill rotWithShape="1">
          <a:blip r:embed="rId4">
            <a:alphaModFix/>
          </a:blip>
          <a:srcRect/>
          <a:stretch/>
        </p:blipFill>
        <p:spPr>
          <a:xfrm>
            <a:off x="3285350" y="0"/>
            <a:ext cx="5858650" cy="1673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0"/>
          <p:cNvPicPr preferRelativeResize="0"/>
          <p:nvPr/>
        </p:nvPicPr>
        <p:blipFill rotWithShape="1">
          <a:blip r:embed="rId3">
            <a:alphaModFix/>
          </a:blip>
          <a:srcRect/>
          <a:stretch/>
        </p:blipFill>
        <p:spPr>
          <a:xfrm>
            <a:off x="3285350" y="0"/>
            <a:ext cx="5858650" cy="1673900"/>
          </a:xfrm>
          <a:prstGeom prst="rect">
            <a:avLst/>
          </a:prstGeom>
          <a:noFill/>
          <a:ln>
            <a:noFill/>
          </a:ln>
        </p:spPr>
      </p:pic>
      <p:sp>
        <p:nvSpPr>
          <p:cNvPr id="154" name="Google Shape;154;p10"/>
          <p:cNvSpPr txBox="1"/>
          <p:nvPr/>
        </p:nvSpPr>
        <p:spPr>
          <a:xfrm>
            <a:off x="265650" y="607250"/>
            <a:ext cx="55806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b="0" i="0" u="none" strike="noStrike" cap="none" dirty="0">
                <a:solidFill>
                  <a:srgbClr val="2B3785"/>
                </a:solidFill>
                <a:latin typeface="Montserrat SemiBold"/>
                <a:ea typeface="Montserrat SemiBold"/>
                <a:cs typeface="Montserrat SemiBold"/>
                <a:sym typeface="Montserrat SemiBold"/>
              </a:rPr>
              <a:t>What is </a:t>
            </a:r>
            <a:r>
              <a:rPr lang="en" sz="3200" b="0" i="0" u="none" strike="noStrike" cap="none" dirty="0" err="1">
                <a:solidFill>
                  <a:srgbClr val="2B3785"/>
                </a:solidFill>
                <a:latin typeface="Montserrat SemiBold"/>
                <a:ea typeface="Montserrat SemiBold"/>
                <a:cs typeface="Montserrat SemiBold"/>
                <a:sym typeface="Montserrat SemiBold"/>
              </a:rPr>
              <a:t>TouchCare</a:t>
            </a:r>
            <a:r>
              <a:rPr lang="en" sz="3200" b="0" i="0" u="none" strike="noStrike" cap="none" dirty="0">
                <a:solidFill>
                  <a:srgbClr val="2B3785"/>
                </a:solidFill>
                <a:latin typeface="Montserrat SemiBold"/>
                <a:ea typeface="Montserrat SemiBold"/>
                <a:cs typeface="Montserrat SemiBold"/>
                <a:sym typeface="Montserrat SemiBold"/>
              </a:rPr>
              <a:t>?</a:t>
            </a:r>
            <a:endParaRPr sz="2200" b="0" i="0" u="none" strike="noStrike" cap="none" dirty="0">
              <a:solidFill>
                <a:srgbClr val="2B3785"/>
              </a:solidFill>
              <a:latin typeface="Montserrat SemiBold"/>
              <a:ea typeface="Montserrat SemiBold"/>
              <a:cs typeface="Montserrat SemiBold"/>
              <a:sym typeface="Montserrat SemiBold"/>
            </a:endParaRPr>
          </a:p>
        </p:txBody>
      </p:sp>
      <p:pic>
        <p:nvPicPr>
          <p:cNvPr id="155" name="Google Shape;155;p10"/>
          <p:cNvPicPr preferRelativeResize="0"/>
          <p:nvPr/>
        </p:nvPicPr>
        <p:blipFill rotWithShape="1">
          <a:blip r:embed="rId4">
            <a:alphaModFix/>
          </a:blip>
          <a:srcRect/>
          <a:stretch/>
        </p:blipFill>
        <p:spPr>
          <a:xfrm>
            <a:off x="7852325" y="4824058"/>
            <a:ext cx="994075" cy="177268"/>
          </a:xfrm>
          <a:prstGeom prst="rect">
            <a:avLst/>
          </a:prstGeom>
          <a:noFill/>
          <a:ln>
            <a:noFill/>
          </a:ln>
        </p:spPr>
      </p:pic>
      <p:sp>
        <p:nvSpPr>
          <p:cNvPr id="156" name="Google Shape;156;p10"/>
          <p:cNvSpPr txBox="1"/>
          <p:nvPr/>
        </p:nvSpPr>
        <p:spPr>
          <a:xfrm>
            <a:off x="265650" y="1861300"/>
            <a:ext cx="2692800" cy="2382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F3716C"/>
                </a:solidFill>
                <a:latin typeface="Montserrat Medium"/>
                <a:ea typeface="Montserrat Medium"/>
                <a:cs typeface="Montserrat Medium"/>
                <a:sym typeface="Montserrat Medium"/>
              </a:rPr>
              <a:t>EXPERT ASSISTANTS</a:t>
            </a:r>
            <a:endParaRPr sz="1400" b="0" i="0" u="none" strike="noStrike" cap="none">
              <a:solidFill>
                <a:srgbClr val="F3716C"/>
              </a:solidFill>
              <a:latin typeface="Montserrat Medium"/>
              <a:ea typeface="Montserrat Medium"/>
              <a:cs typeface="Montserrat Medium"/>
              <a:sym typeface="Montserrat Medium"/>
            </a:endParaRPr>
          </a:p>
          <a:p>
            <a:pPr marL="0" marR="0" lvl="0" indent="0" algn="l" rtl="0">
              <a:lnSpc>
                <a:spcPct val="130000"/>
              </a:lnSpc>
              <a:spcBef>
                <a:spcPts val="600"/>
              </a:spcBef>
              <a:spcAft>
                <a:spcPts val="0"/>
              </a:spcAft>
              <a:buClr>
                <a:srgbClr val="000000"/>
              </a:buClr>
              <a:buSzPts val="1200"/>
              <a:buFont typeface="Arial"/>
              <a:buNone/>
            </a:pPr>
            <a:r>
              <a:rPr lang="en" sz="1200" b="1" i="1" u="none" strike="noStrike" cap="none">
                <a:solidFill>
                  <a:srgbClr val="041133"/>
                </a:solidFill>
                <a:latin typeface="Avenir"/>
                <a:ea typeface="Avenir"/>
                <a:cs typeface="Avenir"/>
                <a:sym typeface="Avenir"/>
              </a:rPr>
              <a:t>Expert assistance from industry experts</a:t>
            </a:r>
            <a:endParaRPr sz="1100" b="0" i="0" u="none" strike="noStrike" cap="none">
              <a:solidFill>
                <a:srgbClr val="626679"/>
              </a:solidFill>
              <a:latin typeface="Avenir"/>
              <a:ea typeface="Avenir"/>
              <a:cs typeface="Avenir"/>
              <a:sym typeface="Avenir"/>
            </a:endParaRPr>
          </a:p>
          <a:p>
            <a:pPr marL="0" marR="0" lvl="0" indent="0" algn="l" rtl="0">
              <a:lnSpc>
                <a:spcPct val="130000"/>
              </a:lnSpc>
              <a:spcBef>
                <a:spcPts val="60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Our Health Assistants are experienced, expert assistants proficient in navigating the constantly evolving health care system. Caring, friendly and ready to support members with their healthcare.</a:t>
            </a:r>
            <a:endParaRPr sz="1400" b="1" i="0" u="none" strike="noStrike" cap="none">
              <a:solidFill>
                <a:srgbClr val="041133"/>
              </a:solidFill>
              <a:latin typeface="Open Sans"/>
              <a:ea typeface="Open Sans"/>
              <a:cs typeface="Open Sans"/>
              <a:sym typeface="Open Sans"/>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F3716C"/>
              </a:solidFill>
              <a:latin typeface="Montserrat Medium"/>
              <a:ea typeface="Montserrat Medium"/>
              <a:cs typeface="Montserrat Medium"/>
              <a:sym typeface="Montserrat Medium"/>
            </a:endParaRPr>
          </a:p>
        </p:txBody>
      </p:sp>
      <p:sp>
        <p:nvSpPr>
          <p:cNvPr id="157" name="Google Shape;157;p10"/>
          <p:cNvSpPr txBox="1"/>
          <p:nvPr/>
        </p:nvSpPr>
        <p:spPr>
          <a:xfrm>
            <a:off x="3239775" y="1861300"/>
            <a:ext cx="2692800" cy="233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F3716C"/>
                </a:solidFill>
                <a:latin typeface="Montserrat Medium"/>
                <a:ea typeface="Montserrat Medium"/>
                <a:cs typeface="Montserrat Medium"/>
                <a:sym typeface="Montserrat Medium"/>
              </a:rPr>
              <a:t>PRIVACY IS OUR POLICY</a:t>
            </a:r>
            <a:endParaRPr sz="1400" b="0" i="0" u="none" strike="noStrike" cap="none">
              <a:solidFill>
                <a:srgbClr val="F3716C"/>
              </a:solidFill>
              <a:latin typeface="Montserrat Medium"/>
              <a:ea typeface="Montserrat Medium"/>
              <a:cs typeface="Montserrat Medium"/>
              <a:sym typeface="Montserrat Medium"/>
            </a:endParaRPr>
          </a:p>
          <a:p>
            <a:pPr marL="0" marR="0" lvl="0" indent="0" algn="l" rtl="0">
              <a:lnSpc>
                <a:spcPct val="130000"/>
              </a:lnSpc>
              <a:spcBef>
                <a:spcPts val="600"/>
              </a:spcBef>
              <a:spcAft>
                <a:spcPts val="0"/>
              </a:spcAft>
              <a:buClr>
                <a:srgbClr val="000000"/>
              </a:buClr>
              <a:buSzPts val="1200"/>
              <a:buFont typeface="Arial"/>
              <a:buNone/>
            </a:pPr>
            <a:r>
              <a:rPr lang="en" sz="1200" b="1" i="1" u="none" strike="noStrike" cap="none">
                <a:solidFill>
                  <a:srgbClr val="041133"/>
                </a:solidFill>
                <a:latin typeface="Avenir"/>
                <a:ea typeface="Avenir"/>
                <a:cs typeface="Avenir"/>
                <a:sym typeface="Avenir"/>
              </a:rPr>
              <a:t>We take your privacy extremely seriously</a:t>
            </a:r>
            <a:endParaRPr sz="1200" b="1" i="1" u="none" strike="noStrike" cap="none">
              <a:solidFill>
                <a:srgbClr val="041133"/>
              </a:solidFill>
              <a:latin typeface="Avenir"/>
              <a:ea typeface="Avenir"/>
              <a:cs typeface="Avenir"/>
              <a:sym typeface="Avenir"/>
            </a:endParaRPr>
          </a:p>
          <a:p>
            <a:pPr marL="0" marR="0" lvl="0" indent="0" algn="l" rtl="0">
              <a:lnSpc>
                <a:spcPct val="130000"/>
              </a:lnSpc>
              <a:spcBef>
                <a:spcPts val="60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Your interactions with TouchCare are 100% confidential. TouchCare is HIPAA compliant and abides by strict security and confidentiality standards that ensure member information is never shared.</a:t>
            </a:r>
            <a:endParaRPr sz="1100" b="0" i="0" u="none" strike="noStrike" cap="none">
              <a:solidFill>
                <a:srgbClr val="626679"/>
              </a:solidFill>
              <a:latin typeface="Avenir"/>
              <a:ea typeface="Avenir"/>
              <a:cs typeface="Avenir"/>
              <a:sym typeface="Avenir"/>
            </a:endParaRPr>
          </a:p>
        </p:txBody>
      </p:sp>
      <p:sp>
        <p:nvSpPr>
          <p:cNvPr id="158" name="Google Shape;158;p10"/>
          <p:cNvSpPr txBox="1"/>
          <p:nvPr/>
        </p:nvSpPr>
        <p:spPr>
          <a:xfrm>
            <a:off x="6213900" y="1861300"/>
            <a:ext cx="2792700" cy="2633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F3716C"/>
                </a:solidFill>
                <a:latin typeface="Montserrat Medium"/>
                <a:ea typeface="Montserrat Medium"/>
                <a:cs typeface="Montserrat Medium"/>
                <a:sym typeface="Montserrat Medium"/>
              </a:rPr>
              <a:t>100% FREE TO USE</a:t>
            </a:r>
            <a:endParaRPr sz="1400" b="0" i="0" u="none" strike="noStrike" cap="none">
              <a:solidFill>
                <a:srgbClr val="F3716C"/>
              </a:solidFill>
              <a:latin typeface="Montserrat Medium"/>
              <a:ea typeface="Montserrat Medium"/>
              <a:cs typeface="Montserrat Medium"/>
              <a:sym typeface="Montserrat Medium"/>
            </a:endParaRPr>
          </a:p>
          <a:p>
            <a:pPr marL="0" marR="0" lvl="0" indent="0" algn="l" rtl="0">
              <a:lnSpc>
                <a:spcPct val="130000"/>
              </a:lnSpc>
              <a:spcBef>
                <a:spcPts val="600"/>
              </a:spcBef>
              <a:spcAft>
                <a:spcPts val="0"/>
              </a:spcAft>
              <a:buClr>
                <a:srgbClr val="000000"/>
              </a:buClr>
              <a:buSzPts val="1200"/>
              <a:buFont typeface="Arial"/>
              <a:buNone/>
            </a:pPr>
            <a:r>
              <a:rPr lang="en" sz="1200" b="1" i="1" u="none" strike="noStrike" cap="none">
                <a:solidFill>
                  <a:srgbClr val="041133"/>
                </a:solidFill>
                <a:latin typeface="Avenir"/>
                <a:ea typeface="Avenir"/>
                <a:cs typeface="Avenir"/>
                <a:sym typeface="Avenir"/>
              </a:rPr>
              <a:t>All our vital services, totally free for members.</a:t>
            </a:r>
            <a:endParaRPr sz="1200" b="1" i="1" u="none" strike="noStrike" cap="none">
              <a:solidFill>
                <a:srgbClr val="041133"/>
              </a:solidFill>
              <a:latin typeface="Avenir"/>
              <a:ea typeface="Avenir"/>
              <a:cs typeface="Avenir"/>
              <a:sym typeface="Avenir"/>
            </a:endParaRPr>
          </a:p>
          <a:p>
            <a:pPr marL="0" marR="0" lvl="0" indent="0" algn="l" rtl="0">
              <a:lnSpc>
                <a:spcPct val="130000"/>
              </a:lnSpc>
              <a:spcBef>
                <a:spcPts val="600"/>
              </a:spcBef>
              <a:spcAft>
                <a:spcPts val="0"/>
              </a:spcAft>
              <a:buClr>
                <a:srgbClr val="000000"/>
              </a:buClr>
              <a:buSzPts val="1100"/>
              <a:buFont typeface="Arial"/>
              <a:buNone/>
            </a:pPr>
            <a:r>
              <a:rPr lang="en" sz="1100" b="0" i="0" u="none" strike="noStrike" cap="none">
                <a:solidFill>
                  <a:srgbClr val="626679"/>
                </a:solidFill>
                <a:latin typeface="Avenir"/>
                <a:ea typeface="Avenir"/>
                <a:cs typeface="Avenir"/>
                <a:sym typeface="Avenir"/>
              </a:rPr>
              <a:t>Unlimited access, unlimited questions, unlimited quality for all team members. TouchCare is completely free to all members. We use clear and simple language to make sure the member experience is easy and stress-free.</a:t>
            </a:r>
            <a:endParaRPr sz="1100" b="0" i="0" u="none" strike="noStrike" cap="none">
              <a:solidFill>
                <a:srgbClr val="626679"/>
              </a:solidFill>
              <a:latin typeface="Avenir"/>
              <a:ea typeface="Avenir"/>
              <a:cs typeface="Avenir"/>
              <a:sym typeface="Avenir"/>
            </a:endParaRPr>
          </a:p>
          <a:p>
            <a:pPr marL="0" marR="0" lvl="0" indent="0" algn="l" rtl="0">
              <a:lnSpc>
                <a:spcPct val="130000"/>
              </a:lnSpc>
              <a:spcBef>
                <a:spcPts val="600"/>
              </a:spcBef>
              <a:spcAft>
                <a:spcPts val="0"/>
              </a:spcAft>
              <a:buClr>
                <a:srgbClr val="000000"/>
              </a:buClr>
              <a:buSzPts val="1100"/>
              <a:buFont typeface="Arial"/>
              <a:buNone/>
            </a:pPr>
            <a:endParaRPr sz="1100" b="0" i="0" u="none" strike="noStrike" cap="none">
              <a:solidFill>
                <a:srgbClr val="626679"/>
              </a:solidFill>
              <a:latin typeface="Avenir"/>
              <a:ea typeface="Avenir"/>
              <a:cs typeface="Avenir"/>
              <a:sym typeface="Avenir"/>
            </a:endParaRPr>
          </a:p>
        </p:txBody>
      </p:sp>
      <p:pic>
        <p:nvPicPr>
          <p:cNvPr id="159" name="Google Shape;159;p10"/>
          <p:cNvPicPr preferRelativeResize="0"/>
          <p:nvPr/>
        </p:nvPicPr>
        <p:blipFill rotWithShape="1">
          <a:blip r:embed="rId5">
            <a:alphaModFix/>
          </a:blip>
          <a:srcRect/>
          <a:stretch/>
        </p:blipFill>
        <p:spPr>
          <a:xfrm>
            <a:off x="6386300" y="-354350"/>
            <a:ext cx="2509550" cy="2509525"/>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5469</TotalTime>
  <Words>8057</Words>
  <Application>Microsoft Macintosh PowerPoint</Application>
  <PresentationFormat>On-screen Show (16:9)</PresentationFormat>
  <Paragraphs>524</Paragraphs>
  <Slides>56</Slides>
  <Notes>56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Lato</vt:lpstr>
      <vt:lpstr>Montserrat Light</vt:lpstr>
      <vt:lpstr>Montserrat SemiBold</vt:lpstr>
      <vt:lpstr>Wingdings</vt:lpstr>
      <vt:lpstr>Montserrat</vt:lpstr>
      <vt:lpstr>Montserrat Medium</vt:lpstr>
      <vt:lpstr>Open Sans</vt:lpstr>
      <vt:lpstr>Roboto</vt:lpstr>
      <vt:lpstr>Arial</vt:lpstr>
      <vt:lpstr>Avenir Book</vt:lpstr>
      <vt:lpstr>Avenir</vt:lpstr>
      <vt:lpstr>Material</vt:lpstr>
      <vt:lpstr>University of Alaska</vt:lpstr>
      <vt:lpstr>Table of Contents</vt:lpstr>
      <vt:lpstr>1</vt:lpstr>
      <vt:lpstr>PowerPoint Presentation</vt:lpstr>
      <vt:lpstr> What to Do:</vt:lpstr>
      <vt:lpstr>What is a QLE?</vt:lpstr>
      <vt:lpstr>Preparing for Open Enrollment</vt:lpstr>
      <vt:lpstr>2</vt:lpstr>
      <vt:lpstr>PowerPoint Presentation</vt:lpstr>
      <vt:lpstr>PowerPoint Presentation</vt:lpstr>
      <vt:lpstr>PowerPoint Presentation</vt:lpstr>
      <vt:lpstr>PowerPoint Presentation</vt:lpstr>
      <vt:lpstr>3</vt:lpstr>
      <vt:lpstr>PowerPoint Presentation</vt:lpstr>
      <vt:lpstr>Medical Benefits Overview </vt:lpstr>
      <vt:lpstr>Medical Plan Comparison Details</vt:lpstr>
      <vt:lpstr>Callouts: Premium and Basic Plans</vt:lpstr>
      <vt:lpstr>PowerPoint Presentation</vt:lpstr>
      <vt:lpstr>What is a Self-Funded Plan? </vt:lpstr>
      <vt:lpstr>Where to Go for Care (non urgent)</vt:lpstr>
      <vt:lpstr>Where to Go for Care (urgent)</vt:lpstr>
      <vt:lpstr>What are My Virtual Care Options? </vt:lpstr>
      <vt:lpstr>4</vt:lpstr>
      <vt:lpstr>PowerPoint Presentation</vt:lpstr>
      <vt:lpstr>5</vt:lpstr>
      <vt:lpstr>PowerPoint Presentation</vt:lpstr>
      <vt:lpstr>PowerPoint Presentation</vt:lpstr>
      <vt:lpstr>6</vt:lpstr>
      <vt:lpstr>Pharmacy Benefits Overview </vt:lpstr>
      <vt:lpstr>Pharmacy Plan Comparison Details</vt:lpstr>
      <vt:lpstr>Callouts: Preventative Meds and Generics</vt:lpstr>
      <vt:lpstr>Callouts: Speciality Meds and SaveonSP</vt:lpstr>
      <vt:lpstr>7</vt:lpstr>
      <vt:lpstr>Only 60% of adults have been to the dentist in the past year. </vt:lpstr>
      <vt:lpstr>Dental Plan Comparison Details</vt:lpstr>
      <vt:lpstr>8</vt:lpstr>
      <vt:lpstr>More than 150M Americans use corrective eyewear to compensate for refractive errors. </vt:lpstr>
      <vt:lpstr>Vision Plan Comparison Details</vt:lpstr>
      <vt:lpstr>9</vt:lpstr>
      <vt:lpstr>What is a HSA?</vt:lpstr>
      <vt:lpstr>Important HSA Tips:</vt:lpstr>
      <vt:lpstr>It’s up to you how much you contribute.</vt:lpstr>
      <vt:lpstr>What is a FSA? </vt:lpstr>
      <vt:lpstr>Your Health Care FSA can be used for medical services including chiropractic care, acupuncture, glasses, orthodontia, and more…</vt:lpstr>
      <vt:lpstr>PowerPoint Presentation</vt:lpstr>
      <vt:lpstr>What is an EAP?</vt:lpstr>
      <vt:lpstr>Survivor Benefits:  Employee</vt:lpstr>
      <vt:lpstr>Survivor Benefits:  Dependents</vt:lpstr>
      <vt:lpstr>Survivor Benefits:  AD&amp;D</vt:lpstr>
      <vt:lpstr>PowerPoint Presentation</vt:lpstr>
      <vt:lpstr>Additional Benefits:  STD, LTD and Premera</vt:lpstr>
      <vt:lpstr>Additional Benefits:  Premera</vt:lpstr>
      <vt:lpstr>Additional Voluntary Benefits…. Visit: alaskaedu.corestream.com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Alaska</dc:title>
  <dc:creator>Jenn Clapp</dc:creator>
  <cp:lastModifiedBy>Grace Nittolo</cp:lastModifiedBy>
  <cp:revision>24</cp:revision>
  <cp:lastPrinted>2024-04-02T19:25:05Z</cp:lastPrinted>
  <dcterms:modified xsi:type="dcterms:W3CDTF">2024-04-03T18:28:21Z</dcterms:modified>
</cp:coreProperties>
</file>