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6" r:id="rId2"/>
    <p:sldId id="365" r:id="rId3"/>
    <p:sldId id="257" r:id="rId4"/>
    <p:sldId id="367" r:id="rId5"/>
    <p:sldId id="373" r:id="rId6"/>
    <p:sldId id="258" r:id="rId7"/>
    <p:sldId id="362" r:id="rId8"/>
    <p:sldId id="369" r:id="rId9"/>
    <p:sldId id="368" r:id="rId10"/>
    <p:sldId id="366" r:id="rId11"/>
    <p:sldId id="372" r:id="rId12"/>
    <p:sldId id="374" r:id="rId13"/>
    <p:sldId id="371" r:id="rId14"/>
    <p:sldId id="2145705941" r:id="rId15"/>
    <p:sldId id="261" r:id="rId16"/>
    <p:sldId id="262" r:id="rId17"/>
    <p:sldId id="263" r:id="rId18"/>
    <p:sldId id="364" r:id="rId19"/>
    <p:sldId id="375" r:id="rId20"/>
    <p:sldId id="378" r:id="rId21"/>
    <p:sldId id="379" r:id="rId22"/>
    <p:sldId id="376" r:id="rId23"/>
    <p:sldId id="268" r:id="rId24"/>
    <p:sldId id="380" r:id="rId25"/>
    <p:sldId id="271" r:id="rId26"/>
    <p:sldId id="270" r:id="rId27"/>
    <p:sldId id="269" r:id="rId28"/>
    <p:sldId id="381" r:id="rId29"/>
    <p:sldId id="382" r:id="rId30"/>
    <p:sldId id="2145705942" r:id="rId31"/>
    <p:sldId id="2145705943" r:id="rId32"/>
    <p:sldId id="383" r:id="rId33"/>
    <p:sldId id="265" r:id="rId34"/>
    <p:sldId id="272" r:id="rId35"/>
    <p:sldId id="266" r:id="rId36"/>
    <p:sldId id="275" r:id="rId37"/>
    <p:sldId id="273" r:id="rId38"/>
    <p:sldId id="274" r:id="rId39"/>
    <p:sldId id="276" r:id="rId40"/>
    <p:sldId id="278" r:id="rId41"/>
    <p:sldId id="306" r:id="rId4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 Clapp" initials="JC" lastIdx="25" clrIdx="0">
    <p:extLst>
      <p:ext uri="{19B8F6BF-5375-455C-9EA6-DF929625EA0E}">
        <p15:presenceInfo xmlns:p15="http://schemas.microsoft.com/office/powerpoint/2012/main" userId="S-1-5-21-985031297-1542154364-2908406550-1096642" providerId="AD"/>
      </p:ext>
    </p:extLst>
  </p:cmAuthor>
  <p:cmAuthor id="2" name="Eriksen, Kasey" initials="EK" lastIdx="14" clrIdx="1">
    <p:extLst>
      <p:ext uri="{19B8F6BF-5375-455C-9EA6-DF929625EA0E}">
        <p15:presenceInfo xmlns:p15="http://schemas.microsoft.com/office/powerpoint/2012/main" userId="S::KRicher@UNUM.COM::b90e6a40-2972-49a7-a04c-74f272dabbfe" providerId="AD"/>
      </p:ext>
    </p:extLst>
  </p:cmAuthor>
  <p:cmAuthor id="3" name="Elaine Main" initials="EM" lastIdx="17" clrIdx="2">
    <p:extLst>
      <p:ext uri="{19B8F6BF-5375-455C-9EA6-DF929625EA0E}">
        <p15:presenceInfo xmlns:p15="http://schemas.microsoft.com/office/powerpoint/2012/main" userId="S-1-5-21-985031297-1542154364-2908406550-574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sen, Kasey" userId="b90e6a40-2972-49a7-a04c-74f272dabbfe" providerId="ADAL" clId="{9EB8028F-4BFD-4E85-A876-33E005B104DE}"/>
    <pc:docChg chg="modSld">
      <pc:chgData name="Eriksen, Kasey" userId="b90e6a40-2972-49a7-a04c-74f272dabbfe" providerId="ADAL" clId="{9EB8028F-4BFD-4E85-A876-33E005B104DE}" dt="2023-08-24T21:22:18.911" v="149" actId="20577"/>
      <pc:docMkLst>
        <pc:docMk/>
      </pc:docMkLst>
      <pc:sldChg chg="modSp mod">
        <pc:chgData name="Eriksen, Kasey" userId="b90e6a40-2972-49a7-a04c-74f272dabbfe" providerId="ADAL" clId="{9EB8028F-4BFD-4E85-A876-33E005B104DE}" dt="2023-08-24T21:20:03.895" v="98" actId="20577"/>
        <pc:sldMkLst>
          <pc:docMk/>
          <pc:sldMk cId="0" sldId="261"/>
        </pc:sldMkLst>
        <pc:spChg chg="mod">
          <ac:chgData name="Eriksen, Kasey" userId="b90e6a40-2972-49a7-a04c-74f272dabbfe" providerId="ADAL" clId="{9EB8028F-4BFD-4E85-A876-33E005B104DE}" dt="2023-08-24T21:20:03.895" v="98" actId="20577"/>
          <ac:spMkLst>
            <pc:docMk/>
            <pc:sldMk cId="0" sldId="261"/>
            <ac:spMk id="3" creationId="{00000000-0000-0000-0000-000000000000}"/>
          </ac:spMkLst>
        </pc:spChg>
      </pc:sldChg>
      <pc:sldChg chg="modSp mod">
        <pc:chgData name="Eriksen, Kasey" userId="b90e6a40-2972-49a7-a04c-74f272dabbfe" providerId="ADAL" clId="{9EB8028F-4BFD-4E85-A876-33E005B104DE}" dt="2023-08-24T21:20:15.874" v="102" actId="20577"/>
        <pc:sldMkLst>
          <pc:docMk/>
          <pc:sldMk cId="0" sldId="263"/>
        </pc:sldMkLst>
        <pc:spChg chg="mod">
          <ac:chgData name="Eriksen, Kasey" userId="b90e6a40-2972-49a7-a04c-74f272dabbfe" providerId="ADAL" clId="{9EB8028F-4BFD-4E85-A876-33E005B104DE}" dt="2023-08-24T21:20:15.874" v="102" actId="20577"/>
          <ac:spMkLst>
            <pc:docMk/>
            <pc:sldMk cId="0" sldId="263"/>
            <ac:spMk id="2" creationId="{00000000-0000-0000-0000-000000000000}"/>
          </ac:spMkLst>
        </pc:spChg>
      </pc:sldChg>
      <pc:sldChg chg="modSp mod">
        <pc:chgData name="Eriksen, Kasey" userId="b90e6a40-2972-49a7-a04c-74f272dabbfe" providerId="ADAL" clId="{9EB8028F-4BFD-4E85-A876-33E005B104DE}" dt="2023-08-24T21:22:18.911" v="149" actId="20577"/>
        <pc:sldMkLst>
          <pc:docMk/>
          <pc:sldMk cId="2275104996" sldId="266"/>
        </pc:sldMkLst>
        <pc:spChg chg="mod">
          <ac:chgData name="Eriksen, Kasey" userId="b90e6a40-2972-49a7-a04c-74f272dabbfe" providerId="ADAL" clId="{9EB8028F-4BFD-4E85-A876-33E005B104DE}" dt="2023-08-24T21:22:18.911" v="149" actId="20577"/>
          <ac:spMkLst>
            <pc:docMk/>
            <pc:sldMk cId="2275104996" sldId="266"/>
            <ac:spMk id="9" creationId="{00000000-0000-0000-0000-000000000000}"/>
          </ac:spMkLst>
        </pc:spChg>
      </pc:sldChg>
      <pc:sldChg chg="modSp mod">
        <pc:chgData name="Eriksen, Kasey" userId="b90e6a40-2972-49a7-a04c-74f272dabbfe" providerId="ADAL" clId="{9EB8028F-4BFD-4E85-A876-33E005B104DE}" dt="2023-08-24T21:18:29.386" v="69" actId="20577"/>
        <pc:sldMkLst>
          <pc:docMk/>
          <pc:sldMk cId="2096910018" sldId="365"/>
        </pc:sldMkLst>
        <pc:spChg chg="mod">
          <ac:chgData name="Eriksen, Kasey" userId="b90e6a40-2972-49a7-a04c-74f272dabbfe" providerId="ADAL" clId="{9EB8028F-4BFD-4E85-A876-33E005B104DE}" dt="2023-08-24T21:18:29.386" v="69" actId="20577"/>
          <ac:spMkLst>
            <pc:docMk/>
            <pc:sldMk cId="2096910018" sldId="365"/>
            <ac:spMk id="6" creationId="{6BBBFAD6-9EE8-CF7D-612D-AA5334EE3C41}"/>
          </ac:spMkLst>
        </pc:spChg>
      </pc:sldChg>
      <pc:sldChg chg="modSp mod">
        <pc:chgData name="Eriksen, Kasey" userId="b90e6a40-2972-49a7-a04c-74f272dabbfe" providerId="ADAL" clId="{9EB8028F-4BFD-4E85-A876-33E005B104DE}" dt="2023-08-24T21:19:14.348" v="91" actId="20577"/>
        <pc:sldMkLst>
          <pc:docMk/>
          <pc:sldMk cId="2474030751" sldId="366"/>
        </pc:sldMkLst>
        <pc:spChg chg="mod">
          <ac:chgData name="Eriksen, Kasey" userId="b90e6a40-2972-49a7-a04c-74f272dabbfe" providerId="ADAL" clId="{9EB8028F-4BFD-4E85-A876-33E005B104DE}" dt="2023-08-24T21:18:58.089" v="75" actId="20577"/>
          <ac:spMkLst>
            <pc:docMk/>
            <pc:sldMk cId="2474030751" sldId="366"/>
            <ac:spMk id="2" creationId="{F511BEF2-77B2-47E5-9295-5955854ACAE6}"/>
          </ac:spMkLst>
        </pc:spChg>
        <pc:spChg chg="mod">
          <ac:chgData name="Eriksen, Kasey" userId="b90e6a40-2972-49a7-a04c-74f272dabbfe" providerId="ADAL" clId="{9EB8028F-4BFD-4E85-A876-33E005B104DE}" dt="2023-08-24T21:19:14.348" v="91" actId="20577"/>
          <ac:spMkLst>
            <pc:docMk/>
            <pc:sldMk cId="2474030751" sldId="366"/>
            <ac:spMk id="6" creationId="{127D964D-ED45-ADB4-078D-E386E4618B6F}"/>
          </ac:spMkLst>
        </pc:spChg>
        <pc:spChg chg="mod">
          <ac:chgData name="Eriksen, Kasey" userId="b90e6a40-2972-49a7-a04c-74f272dabbfe" providerId="ADAL" clId="{9EB8028F-4BFD-4E85-A876-33E005B104DE}" dt="2023-08-24T21:18:54.927" v="73" actId="20577"/>
          <ac:spMkLst>
            <pc:docMk/>
            <pc:sldMk cId="2474030751" sldId="366"/>
            <ac:spMk id="7" creationId="{8AFB8ACE-D103-B60B-977A-D820277C23A4}"/>
          </ac:spMkLst>
        </pc:spChg>
      </pc:sldChg>
      <pc:sldChg chg="modSp mod">
        <pc:chgData name="Eriksen, Kasey" userId="b90e6a40-2972-49a7-a04c-74f272dabbfe" providerId="ADAL" clId="{9EB8028F-4BFD-4E85-A876-33E005B104DE}" dt="2023-08-24T21:18:38.713" v="71" actId="20577"/>
        <pc:sldMkLst>
          <pc:docMk/>
          <pc:sldMk cId="2543262376" sldId="367"/>
        </pc:sldMkLst>
        <pc:spChg chg="mod">
          <ac:chgData name="Eriksen, Kasey" userId="b90e6a40-2972-49a7-a04c-74f272dabbfe" providerId="ADAL" clId="{9EB8028F-4BFD-4E85-A876-33E005B104DE}" dt="2023-08-24T21:18:38.713" v="71" actId="20577"/>
          <ac:spMkLst>
            <pc:docMk/>
            <pc:sldMk cId="2543262376" sldId="367"/>
            <ac:spMk id="3" creationId="{4064B178-5508-41E4-9839-CF0C79B6A728}"/>
          </ac:spMkLst>
        </pc:spChg>
      </pc:sldChg>
      <pc:sldChg chg="modSp mod">
        <pc:chgData name="Eriksen, Kasey" userId="b90e6a40-2972-49a7-a04c-74f272dabbfe" providerId="ADAL" clId="{9EB8028F-4BFD-4E85-A876-33E005B104DE}" dt="2023-08-24T21:19:24.057" v="95" actId="20577"/>
        <pc:sldMkLst>
          <pc:docMk/>
          <pc:sldMk cId="2501925230" sldId="372"/>
        </pc:sldMkLst>
        <pc:spChg chg="mod">
          <ac:chgData name="Eriksen, Kasey" userId="b90e6a40-2972-49a7-a04c-74f272dabbfe" providerId="ADAL" clId="{9EB8028F-4BFD-4E85-A876-33E005B104DE}" dt="2023-08-24T21:19:24.057" v="95" actId="20577"/>
          <ac:spMkLst>
            <pc:docMk/>
            <pc:sldMk cId="2501925230" sldId="372"/>
            <ac:spMk id="3" creationId="{38E3D121-2FB6-4558-848B-EE3C5C045883}"/>
          </ac:spMkLst>
        </pc:spChg>
        <pc:spChg chg="mod">
          <ac:chgData name="Eriksen, Kasey" userId="b90e6a40-2972-49a7-a04c-74f272dabbfe" providerId="ADAL" clId="{9EB8028F-4BFD-4E85-A876-33E005B104DE}" dt="2023-08-24T21:19:21.017" v="93" actId="20577"/>
          <ac:spMkLst>
            <pc:docMk/>
            <pc:sldMk cId="2501925230" sldId="372"/>
            <ac:spMk id="7" creationId="{47F5EE07-6C72-4CC2-81D8-E8A61F4B0B2D}"/>
          </ac:spMkLst>
        </pc:spChg>
      </pc:sldChg>
      <pc:sldChg chg="modSp mod">
        <pc:chgData name="Eriksen, Kasey" userId="b90e6a40-2972-49a7-a04c-74f272dabbfe" providerId="ADAL" clId="{9EB8028F-4BFD-4E85-A876-33E005B104DE}" dt="2023-08-24T21:20:52.557" v="113" actId="20577"/>
        <pc:sldMkLst>
          <pc:docMk/>
          <pc:sldMk cId="782804858" sldId="378"/>
        </pc:sldMkLst>
        <pc:spChg chg="mod">
          <ac:chgData name="Eriksen, Kasey" userId="b90e6a40-2972-49a7-a04c-74f272dabbfe" providerId="ADAL" clId="{9EB8028F-4BFD-4E85-A876-33E005B104DE}" dt="2023-08-24T21:20:37.347" v="104" actId="20577"/>
          <ac:spMkLst>
            <pc:docMk/>
            <pc:sldMk cId="782804858" sldId="378"/>
            <ac:spMk id="5" creationId="{E4188828-C2AA-41B1-ACFC-EB4CB4C12753}"/>
          </ac:spMkLst>
        </pc:spChg>
        <pc:spChg chg="mod">
          <ac:chgData name="Eriksen, Kasey" userId="b90e6a40-2972-49a7-a04c-74f272dabbfe" providerId="ADAL" clId="{9EB8028F-4BFD-4E85-A876-33E005B104DE}" dt="2023-08-24T21:20:52.557" v="113" actId="20577"/>
          <ac:spMkLst>
            <pc:docMk/>
            <pc:sldMk cId="782804858" sldId="378"/>
            <ac:spMk id="16387" creationId="{00000000-0000-0000-0000-000000000000}"/>
          </ac:spMkLst>
        </pc:spChg>
      </pc:sldChg>
      <pc:sldChg chg="modSp mod">
        <pc:chgData name="Eriksen, Kasey" userId="b90e6a40-2972-49a7-a04c-74f272dabbfe" providerId="ADAL" clId="{9EB8028F-4BFD-4E85-A876-33E005B104DE}" dt="2023-08-24T21:12:42.410" v="6" actId="20577"/>
        <pc:sldMkLst>
          <pc:docMk/>
          <pc:sldMk cId="2518886984" sldId="379"/>
        </pc:sldMkLst>
        <pc:spChg chg="mod">
          <ac:chgData name="Eriksen, Kasey" userId="b90e6a40-2972-49a7-a04c-74f272dabbfe" providerId="ADAL" clId="{9EB8028F-4BFD-4E85-A876-33E005B104DE}" dt="2023-08-24T21:12:42.410" v="6" actId="20577"/>
          <ac:spMkLst>
            <pc:docMk/>
            <pc:sldMk cId="2518886984" sldId="379"/>
            <ac:spMk id="16387" creationId="{00000000-0000-0000-0000-000000000000}"/>
          </ac:spMkLst>
        </pc:spChg>
      </pc:sldChg>
      <pc:sldChg chg="modSp mod">
        <pc:chgData name="Eriksen, Kasey" userId="b90e6a40-2972-49a7-a04c-74f272dabbfe" providerId="ADAL" clId="{9EB8028F-4BFD-4E85-A876-33E005B104DE}" dt="2023-08-24T21:21:39.640" v="127" actId="20577"/>
        <pc:sldMkLst>
          <pc:docMk/>
          <pc:sldMk cId="2908239957" sldId="381"/>
        </pc:sldMkLst>
        <pc:spChg chg="mod">
          <ac:chgData name="Eriksen, Kasey" userId="b90e6a40-2972-49a7-a04c-74f272dabbfe" providerId="ADAL" clId="{9EB8028F-4BFD-4E85-A876-33E005B104DE}" dt="2023-08-24T21:21:19.257" v="115" actId="20577"/>
          <ac:spMkLst>
            <pc:docMk/>
            <pc:sldMk cId="2908239957" sldId="381"/>
            <ac:spMk id="5" creationId="{E4188828-C2AA-41B1-ACFC-EB4CB4C12753}"/>
          </ac:spMkLst>
        </pc:spChg>
        <pc:spChg chg="mod">
          <ac:chgData name="Eriksen, Kasey" userId="b90e6a40-2972-49a7-a04c-74f272dabbfe" providerId="ADAL" clId="{9EB8028F-4BFD-4E85-A876-33E005B104DE}" dt="2023-08-24T21:21:39.640" v="127" actId="20577"/>
          <ac:spMkLst>
            <pc:docMk/>
            <pc:sldMk cId="2908239957" sldId="381"/>
            <ac:spMk id="16387" creationId="{00000000-0000-0000-0000-000000000000}"/>
          </ac:spMkLst>
        </pc:spChg>
      </pc:sldChg>
      <pc:sldChg chg="modSp mod">
        <pc:chgData name="Eriksen, Kasey" userId="b90e6a40-2972-49a7-a04c-74f272dabbfe" providerId="ADAL" clId="{9EB8028F-4BFD-4E85-A876-33E005B104DE}" dt="2023-08-24T21:19:51.439" v="96" actId="207"/>
        <pc:sldMkLst>
          <pc:docMk/>
          <pc:sldMk cId="3622971684" sldId="2145705941"/>
        </pc:sldMkLst>
        <pc:spChg chg="mod">
          <ac:chgData name="Eriksen, Kasey" userId="b90e6a40-2972-49a7-a04c-74f272dabbfe" providerId="ADAL" clId="{9EB8028F-4BFD-4E85-A876-33E005B104DE}" dt="2023-08-24T21:19:51.439" v="96" actId="207"/>
          <ac:spMkLst>
            <pc:docMk/>
            <pc:sldMk cId="3622971684" sldId="2145705941"/>
            <ac:spMk id="17" creationId="{838960E7-1869-4CAF-A22D-BBDAE8DB04AF}"/>
          </ac:spMkLst>
        </pc:spChg>
      </pc:sldChg>
      <pc:sldChg chg="modSp mod">
        <pc:chgData name="Eriksen, Kasey" userId="b90e6a40-2972-49a7-a04c-74f272dabbfe" providerId="ADAL" clId="{9EB8028F-4BFD-4E85-A876-33E005B104DE}" dt="2023-08-24T21:22:04.326" v="147" actId="20577"/>
        <pc:sldMkLst>
          <pc:docMk/>
          <pc:sldMk cId="356517184" sldId="2145705943"/>
        </pc:sldMkLst>
        <pc:spChg chg="mod">
          <ac:chgData name="Eriksen, Kasey" userId="b90e6a40-2972-49a7-a04c-74f272dabbfe" providerId="ADAL" clId="{9EB8028F-4BFD-4E85-A876-33E005B104DE}" dt="2023-08-24T21:22:04.326" v="147" actId="20577"/>
          <ac:spMkLst>
            <pc:docMk/>
            <pc:sldMk cId="356517184" sldId="2145705943"/>
            <ac:spMk id="12" creationId="{762A3CA3-84B2-4156-8EEA-0F0D72BB66F9}"/>
          </ac:spMkLst>
        </pc:spChg>
        <pc:spChg chg="mod">
          <ac:chgData name="Eriksen, Kasey" userId="b90e6a40-2972-49a7-a04c-74f272dabbfe" providerId="ADAL" clId="{9EB8028F-4BFD-4E85-A876-33E005B104DE}" dt="2023-08-24T21:21:53.431" v="131" actId="20577"/>
          <ac:spMkLst>
            <pc:docMk/>
            <pc:sldMk cId="356517184" sldId="2145705943"/>
            <ac:spMk id="13" creationId="{C45B60F3-5A8E-4AB5-8167-125BBD91C7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1F307E-DD81-9F4B-039D-9BECBA8B6486}"/>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4AF03B-A674-ED3C-E67E-74DB338E6BF2}"/>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1E8F0D82-9CFE-4B15-AAE3-5B8B0A255717}" type="datetimeFigureOut">
              <a:rPr lang="en-US" smtClean="0"/>
              <a:t>8/25/2023</a:t>
            </a:fld>
            <a:endParaRPr lang="en-US"/>
          </a:p>
        </p:txBody>
      </p:sp>
      <p:sp>
        <p:nvSpPr>
          <p:cNvPr id="4" name="Footer Placeholder 3">
            <a:extLst>
              <a:ext uri="{FF2B5EF4-FFF2-40B4-BE49-F238E27FC236}">
                <a16:creationId xmlns:a16="http://schemas.microsoft.com/office/drawing/2014/main" id="{FD1A59E2-2663-70DF-3088-D9F9DE26471A}"/>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AD46CF-0C21-AE20-1072-9FD056E4B65F}"/>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3D7ACF8-91CE-4986-AE62-8D1624D292D0}" type="slidenum">
              <a:rPr lang="en-US" smtClean="0"/>
              <a:t>‹#›</a:t>
            </a:fld>
            <a:endParaRPr lang="en-US"/>
          </a:p>
        </p:txBody>
      </p:sp>
    </p:spTree>
    <p:extLst>
      <p:ext uri="{BB962C8B-B14F-4D97-AF65-F5344CB8AC3E}">
        <p14:creationId xmlns:p14="http://schemas.microsoft.com/office/powerpoint/2010/main" val="39480886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80B262B-6504-478E-A702-ADD6506EC2C4}" type="datetimeFigureOut">
              <a:rPr lang="en-US" smtClean="0"/>
              <a:t>8/25/2023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4C88763-9388-442E-86E3-88B487AB4741}" type="slidenum">
              <a:rPr lang="en-US" smtClean="0"/>
              <a:t>‹#›</a:t>
            </a:fld>
            <a:endParaRPr lang="en-US"/>
          </a:p>
        </p:txBody>
      </p:sp>
    </p:spTree>
    <p:extLst>
      <p:ext uri="{BB962C8B-B14F-4D97-AF65-F5344CB8AC3E}">
        <p14:creationId xmlns:p14="http://schemas.microsoft.com/office/powerpoint/2010/main" val="18686508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39649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2794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51442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88646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16083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70518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0155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79648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7AC75E9-B573-45AB-8934-D481910ACA42}" type="datetime1">
              <a:rPr lang="en-US" smtClean="0"/>
              <a:t>8/25/2023</a:t>
            </a:fld>
            <a:endParaRPr lang="en-US"/>
          </a:p>
        </p:txBody>
      </p:sp>
      <p:sp>
        <p:nvSpPr>
          <p:cNvPr id="6" name="Holder 6"/>
          <p:cNvSpPr>
            <a:spLocks noGrp="1"/>
          </p:cNvSpPr>
          <p:nvPr>
            <p:ph type="sldNum" sz="quarter" idx="7"/>
          </p:nvPr>
        </p:nvSpPr>
        <p:spPr/>
        <p:txBody>
          <a:bodyPr lIns="0" tIns="0" rIns="0" bIns="0"/>
          <a:lstStyle>
            <a:lvl1pPr>
              <a:defRPr sz="1100" b="0" i="0">
                <a:solidFill>
                  <a:srgbClr val="5A7084"/>
                </a:solidFill>
                <a:latin typeface="Open Sans"/>
                <a:cs typeface="Open Sans"/>
              </a:defRPr>
            </a:lvl1pPr>
          </a:lstStyle>
          <a:p>
            <a:pPr marL="38100">
              <a:lnSpc>
                <a:spcPct val="100000"/>
              </a:lnSpc>
              <a:spcBef>
                <a:spcPts val="180"/>
              </a:spcBef>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431709" y="6506195"/>
            <a:ext cx="490368" cy="161065"/>
          </a:xfrm>
          <a:prstGeom prst="rect">
            <a:avLst/>
          </a:prstGeom>
        </p:spPr>
      </p:pic>
      <p:sp>
        <p:nvSpPr>
          <p:cNvPr id="2" name="Holder 2"/>
          <p:cNvSpPr>
            <a:spLocks noGrp="1"/>
          </p:cNvSpPr>
          <p:nvPr>
            <p:ph type="title"/>
          </p:nvPr>
        </p:nvSpPr>
        <p:spPr/>
        <p:txBody>
          <a:bodyPr lIns="0" tIns="0" rIns="0" bIns="0"/>
          <a:lstStyle>
            <a:lvl1pPr>
              <a:defRPr sz="3000" b="0" i="0">
                <a:solidFill>
                  <a:srgbClr val="F3F7F9"/>
                </a:solidFill>
                <a:latin typeface="Open Sans"/>
                <a:cs typeface="Open Sans"/>
              </a:defRPr>
            </a:lvl1pPr>
          </a:lstStyle>
          <a:p>
            <a:endParaRPr/>
          </a:p>
        </p:txBody>
      </p:sp>
      <p:sp>
        <p:nvSpPr>
          <p:cNvPr id="3" name="Holder 3"/>
          <p:cNvSpPr>
            <a:spLocks noGrp="1"/>
          </p:cNvSpPr>
          <p:nvPr>
            <p:ph type="body" idx="1"/>
          </p:nvPr>
        </p:nvSpPr>
        <p:spPr/>
        <p:txBody>
          <a:bodyPr lIns="0" tIns="0" rIns="0" bIns="0"/>
          <a:lstStyle>
            <a:lvl1pPr>
              <a:defRPr sz="1800" b="0" i="0">
                <a:solidFill>
                  <a:srgbClr val="F6F8F9"/>
                </a:solidFill>
                <a:latin typeface="Open Sans"/>
                <a:cs typeface="Open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B5097CD-A1DE-4E37-8AE9-DADCA490D846}" type="datetime1">
              <a:rPr lang="en-US" smtClean="0"/>
              <a:t>8/25/2023</a:t>
            </a:fld>
            <a:endParaRPr lang="en-US"/>
          </a:p>
        </p:txBody>
      </p:sp>
      <p:sp>
        <p:nvSpPr>
          <p:cNvPr id="6" name="Holder 6"/>
          <p:cNvSpPr>
            <a:spLocks noGrp="1"/>
          </p:cNvSpPr>
          <p:nvPr>
            <p:ph type="sldNum" sz="quarter" idx="7"/>
          </p:nvPr>
        </p:nvSpPr>
        <p:spPr/>
        <p:txBody>
          <a:bodyPr lIns="0" tIns="0" rIns="0" bIns="0"/>
          <a:lstStyle>
            <a:lvl1pPr>
              <a:defRPr sz="1100" b="0" i="0">
                <a:solidFill>
                  <a:srgbClr val="5A7084"/>
                </a:solidFill>
                <a:latin typeface="Open Sans"/>
                <a:cs typeface="Open Sans"/>
              </a:defRPr>
            </a:lvl1pPr>
          </a:lstStyle>
          <a:p>
            <a:pPr marL="38100">
              <a:lnSpc>
                <a:spcPct val="100000"/>
              </a:lnSpc>
              <a:spcBef>
                <a:spcPts val="180"/>
              </a:spcBef>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431709" y="6506195"/>
            <a:ext cx="490368" cy="161065"/>
          </a:xfrm>
          <a:prstGeom prst="rect">
            <a:avLst/>
          </a:prstGeom>
        </p:spPr>
      </p:pic>
      <p:sp>
        <p:nvSpPr>
          <p:cNvPr id="2" name="Holder 2"/>
          <p:cNvSpPr>
            <a:spLocks noGrp="1"/>
          </p:cNvSpPr>
          <p:nvPr>
            <p:ph type="title"/>
          </p:nvPr>
        </p:nvSpPr>
        <p:spPr/>
        <p:txBody>
          <a:bodyPr lIns="0" tIns="0" rIns="0" bIns="0"/>
          <a:lstStyle>
            <a:lvl1pPr>
              <a:defRPr sz="3000" b="0" i="0">
                <a:solidFill>
                  <a:srgbClr val="F3F7F9"/>
                </a:solidFill>
                <a:latin typeface="Open Sans"/>
                <a:cs typeface="Open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99A4433-DE9E-49B7-B25C-76AAEFE5F9F9}" type="datetime1">
              <a:rPr lang="en-US" smtClean="0"/>
              <a:t>8/25/2023</a:t>
            </a:fld>
            <a:endParaRPr lang="en-US"/>
          </a:p>
        </p:txBody>
      </p:sp>
      <p:sp>
        <p:nvSpPr>
          <p:cNvPr id="7" name="Holder 7"/>
          <p:cNvSpPr>
            <a:spLocks noGrp="1"/>
          </p:cNvSpPr>
          <p:nvPr>
            <p:ph type="sldNum" sz="quarter" idx="7"/>
          </p:nvPr>
        </p:nvSpPr>
        <p:spPr/>
        <p:txBody>
          <a:bodyPr lIns="0" tIns="0" rIns="0" bIns="0"/>
          <a:lstStyle>
            <a:lvl1pPr>
              <a:defRPr sz="1100" b="0" i="0">
                <a:solidFill>
                  <a:srgbClr val="5A7084"/>
                </a:solidFill>
                <a:latin typeface="Open Sans"/>
                <a:cs typeface="Open Sans"/>
              </a:defRPr>
            </a:lvl1pPr>
          </a:lstStyle>
          <a:p>
            <a:pPr marL="38100">
              <a:lnSpc>
                <a:spcPct val="100000"/>
              </a:lnSpc>
              <a:spcBef>
                <a:spcPts val="180"/>
              </a:spcBef>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F3F7F9"/>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75D0A44-ACB2-4D5D-A2F4-E421224D0467}" type="datetime1">
              <a:rPr lang="en-US" smtClean="0"/>
              <a:t>8/25/2023</a:t>
            </a:fld>
            <a:endParaRPr lang="en-US"/>
          </a:p>
        </p:txBody>
      </p:sp>
      <p:sp>
        <p:nvSpPr>
          <p:cNvPr id="5" name="Holder 5"/>
          <p:cNvSpPr>
            <a:spLocks noGrp="1"/>
          </p:cNvSpPr>
          <p:nvPr>
            <p:ph type="sldNum" sz="quarter" idx="7"/>
          </p:nvPr>
        </p:nvSpPr>
        <p:spPr/>
        <p:txBody>
          <a:bodyPr lIns="0" tIns="0" rIns="0" bIns="0"/>
          <a:lstStyle>
            <a:lvl1pPr>
              <a:defRPr sz="1100" b="0" i="0">
                <a:solidFill>
                  <a:srgbClr val="5A7084"/>
                </a:solidFill>
                <a:latin typeface="Open Sans"/>
                <a:cs typeface="Open Sans"/>
              </a:defRPr>
            </a:lvl1pPr>
          </a:lstStyle>
          <a:p>
            <a:pPr marL="38100">
              <a:lnSpc>
                <a:spcPct val="100000"/>
              </a:lnSpc>
              <a:spcBef>
                <a:spcPts val="180"/>
              </a:spcBef>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BCB847A-A082-4ED7-A585-D0A0035193F2}" type="datetime1">
              <a:rPr lang="en-US" smtClean="0"/>
              <a:t>8/25/2023</a:t>
            </a:fld>
            <a:endParaRPr lang="en-US"/>
          </a:p>
        </p:txBody>
      </p:sp>
      <p:sp>
        <p:nvSpPr>
          <p:cNvPr id="4" name="Holder 4"/>
          <p:cNvSpPr>
            <a:spLocks noGrp="1"/>
          </p:cNvSpPr>
          <p:nvPr>
            <p:ph type="sldNum" sz="quarter" idx="7"/>
          </p:nvPr>
        </p:nvSpPr>
        <p:spPr/>
        <p:txBody>
          <a:bodyPr lIns="0" tIns="0" rIns="0" bIns="0"/>
          <a:lstStyle>
            <a:lvl1pPr>
              <a:defRPr sz="1100" b="0" i="0">
                <a:solidFill>
                  <a:srgbClr val="5A7084"/>
                </a:solidFill>
                <a:latin typeface="Open Sans"/>
                <a:cs typeface="Open Sans"/>
              </a:defRPr>
            </a:lvl1pPr>
          </a:lstStyle>
          <a:p>
            <a:pPr marL="38100">
              <a:lnSpc>
                <a:spcPct val="100000"/>
              </a:lnSpc>
              <a:spcBef>
                <a:spcPts val="180"/>
              </a:spcBef>
            </a:pPr>
            <a:fld id="{81D60167-4931-47E6-BA6A-407CBD079E47}" type="slidenum">
              <a:rPr spc="-25" dirty="0"/>
              <a:t>‹#›</a:t>
            </a:fld>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 lower slide number">
    <p:spTree>
      <p:nvGrpSpPr>
        <p:cNvPr id="1" name=""/>
        <p:cNvGrpSpPr/>
        <p:nvPr/>
      </p:nvGrpSpPr>
      <p:grpSpPr>
        <a:xfrm>
          <a:off x="0" y="0"/>
          <a:ext cx="0" cy="0"/>
          <a:chOff x="0" y="0"/>
          <a:chExt cx="0" cy="0"/>
        </a:xfrm>
      </p:grpSpPr>
      <p:pic>
        <p:nvPicPr>
          <p:cNvPr id="13" name="Logo">
            <a:extLst>
              <a:ext uri="{FF2B5EF4-FFF2-40B4-BE49-F238E27FC236}">
                <a16:creationId xmlns:a16="http://schemas.microsoft.com/office/drawing/2014/main" id="{9A89C46D-ED47-48E0-90D3-599A52E444E3}"/>
              </a:ext>
            </a:extLst>
          </p:cNvPr>
          <p:cNvPicPr>
            <a:picLocks noChangeAspect="1"/>
          </p:cNvPicPr>
          <p:nvPr userDrawn="1"/>
        </p:nvPicPr>
        <p:blipFill>
          <a:blip r:embed="rId2"/>
          <a:stretch>
            <a:fillRect/>
          </a:stretch>
        </p:blipFill>
        <p:spPr>
          <a:xfrm>
            <a:off x="11353799" y="6468718"/>
            <a:ext cx="642266" cy="235934"/>
          </a:xfrm>
          <a:prstGeom prst="rect">
            <a:avLst/>
          </a:prstGeom>
        </p:spPr>
      </p:pic>
      <p:sp>
        <p:nvSpPr>
          <p:cNvPr id="14" name="Slide Number Placeholder 5">
            <a:extLst>
              <a:ext uri="{FF2B5EF4-FFF2-40B4-BE49-F238E27FC236}">
                <a16:creationId xmlns:a16="http://schemas.microsoft.com/office/drawing/2014/main" id="{B2C9651D-C584-4CED-B14C-E861EB6C8669}"/>
              </a:ext>
            </a:extLst>
          </p:cNvPr>
          <p:cNvSpPr txBox="1">
            <a:spLocks/>
          </p:cNvSpPr>
          <p:nvPr userDrawn="1"/>
        </p:nvSpPr>
        <p:spPr>
          <a:xfrm>
            <a:off x="10806798" y="6526495"/>
            <a:ext cx="482873" cy="178157"/>
          </a:xfrm>
          <a:prstGeom prst="rect">
            <a:avLst/>
          </a:prstGeom>
        </p:spPr>
        <p:txBody>
          <a:bodyPr lIns="0" tIns="0" rIns="0" bIns="0" anchor="t" anchorCtr="0"/>
          <a:lstStyle>
            <a:defPPr>
              <a:defRPr lang="en-US"/>
            </a:defPPr>
            <a:lvl1pPr marL="0" algn="r" defTabSz="914400" rtl="0" eaLnBrk="1" latinLnBrk="0" hangingPunct="1">
              <a:defRPr sz="1100" kern="1200">
                <a:solidFill>
                  <a:srgbClr val="52525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209F78-460F-6741-9AF9-6C54DD79D8A7}" type="slidenum">
              <a:rPr lang="en-US" smtClean="0">
                <a:solidFill>
                  <a:srgbClr val="5A7184"/>
                </a:solidFill>
              </a:rPr>
              <a:pPr/>
              <a:t>‹#›</a:t>
            </a:fld>
            <a:endParaRPr lang="en-US" dirty="0">
              <a:solidFill>
                <a:srgbClr val="5A7184"/>
              </a:solidFill>
            </a:endParaRPr>
          </a:p>
        </p:txBody>
      </p:sp>
    </p:spTree>
    <p:extLst>
      <p:ext uri="{BB962C8B-B14F-4D97-AF65-F5344CB8AC3E}">
        <p14:creationId xmlns:p14="http://schemas.microsoft.com/office/powerpoint/2010/main" val="28030412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60851" y="316484"/>
            <a:ext cx="4670297" cy="482600"/>
          </a:xfrm>
          <a:prstGeom prst="rect">
            <a:avLst/>
          </a:prstGeom>
        </p:spPr>
        <p:txBody>
          <a:bodyPr wrap="square" lIns="0" tIns="0" rIns="0" bIns="0">
            <a:spAutoFit/>
          </a:bodyPr>
          <a:lstStyle>
            <a:lvl1pPr>
              <a:defRPr sz="3000" b="0" i="0">
                <a:solidFill>
                  <a:srgbClr val="F3F7F9"/>
                </a:solidFill>
                <a:latin typeface="Open Sans"/>
                <a:cs typeface="Open Sans"/>
              </a:defRPr>
            </a:lvl1pPr>
          </a:lstStyle>
          <a:p>
            <a:endParaRPr/>
          </a:p>
        </p:txBody>
      </p:sp>
      <p:sp>
        <p:nvSpPr>
          <p:cNvPr id="3" name="Holder 3"/>
          <p:cNvSpPr>
            <a:spLocks noGrp="1"/>
          </p:cNvSpPr>
          <p:nvPr>
            <p:ph type="body" idx="1"/>
          </p:nvPr>
        </p:nvSpPr>
        <p:spPr>
          <a:xfrm>
            <a:off x="639317" y="1947798"/>
            <a:ext cx="10913364" cy="3912870"/>
          </a:xfrm>
          <a:prstGeom prst="rect">
            <a:avLst/>
          </a:prstGeom>
        </p:spPr>
        <p:txBody>
          <a:bodyPr wrap="square" lIns="0" tIns="0" rIns="0" bIns="0">
            <a:spAutoFit/>
          </a:bodyPr>
          <a:lstStyle>
            <a:lvl1pPr>
              <a:defRPr sz="1800" b="0" i="0">
                <a:solidFill>
                  <a:srgbClr val="F6F8F9"/>
                </a:solidFill>
                <a:latin typeface="Open Sans"/>
                <a:cs typeface="Open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ADB4D40F-754B-428C-B608-6DE0AD5F72C9}" type="datetime1">
              <a:rPr lang="en-US" smtClean="0"/>
              <a:t>8/25/2023</a:t>
            </a:fld>
            <a:endParaRPr lang="en-US"/>
          </a:p>
        </p:txBody>
      </p:sp>
      <p:sp>
        <p:nvSpPr>
          <p:cNvPr id="6" name="Holder 6"/>
          <p:cNvSpPr>
            <a:spLocks noGrp="1"/>
          </p:cNvSpPr>
          <p:nvPr>
            <p:ph type="sldNum" sz="quarter" idx="7"/>
          </p:nvPr>
        </p:nvSpPr>
        <p:spPr>
          <a:xfrm>
            <a:off x="11091671" y="6496709"/>
            <a:ext cx="250825" cy="216534"/>
          </a:xfrm>
          <a:prstGeom prst="rect">
            <a:avLst/>
          </a:prstGeom>
        </p:spPr>
        <p:txBody>
          <a:bodyPr wrap="square" lIns="0" tIns="0" rIns="0" bIns="0">
            <a:spAutoFit/>
          </a:bodyPr>
          <a:lstStyle>
            <a:lvl1pPr>
              <a:defRPr sz="1100" b="0" i="0">
                <a:solidFill>
                  <a:srgbClr val="5A7084"/>
                </a:solidFill>
                <a:latin typeface="Open Sans"/>
                <a:cs typeface="Open Sans"/>
              </a:defRPr>
            </a:lvl1pPr>
          </a:lstStyle>
          <a:p>
            <a:pPr marL="38100">
              <a:lnSpc>
                <a:spcPct val="100000"/>
              </a:lnSpc>
              <a:spcBef>
                <a:spcPts val="180"/>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hyperlink" Target="mailto:ua-benefits@Alaska.edu" TargetMode="External"/><Relationship Id="rId3" Type="http://schemas.openxmlformats.org/officeDocument/2006/relationships/image" Target="../media/image18.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hyperlink" Target="mailto:ua-benefits@Alaska.edu" TargetMode="External"/><Relationship Id="rId3" Type="http://schemas.openxmlformats.org/officeDocument/2006/relationships/image" Target="../media/image19.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716"/>
            <a:ext cx="12192000" cy="6852284"/>
            <a:chOff x="0" y="0"/>
            <a:chExt cx="12192000" cy="6852284"/>
          </a:xfrm>
        </p:grpSpPr>
        <p:pic>
          <p:nvPicPr>
            <p:cNvPr id="3" name="object 3"/>
            <p:cNvPicPr/>
            <p:nvPr/>
          </p:nvPicPr>
          <p:blipFill>
            <a:blip r:embed="rId2" cstate="print"/>
            <a:stretch>
              <a:fillRect/>
            </a:stretch>
          </p:blipFill>
          <p:spPr>
            <a:xfrm>
              <a:off x="3468623" y="0"/>
              <a:ext cx="8723376" cy="6851901"/>
            </a:xfrm>
            <a:prstGeom prst="rect">
              <a:avLst/>
            </a:prstGeom>
          </p:spPr>
        </p:pic>
        <p:sp>
          <p:nvSpPr>
            <p:cNvPr id="4" name="object 4"/>
            <p:cNvSpPr/>
            <p:nvPr/>
          </p:nvSpPr>
          <p:spPr>
            <a:xfrm>
              <a:off x="0" y="0"/>
              <a:ext cx="3470275" cy="6852284"/>
            </a:xfrm>
            <a:custGeom>
              <a:avLst/>
              <a:gdLst/>
              <a:ahLst/>
              <a:cxnLst/>
              <a:rect l="l" t="t" r="r" b="b"/>
              <a:pathLst>
                <a:path w="3470275" h="6852284">
                  <a:moveTo>
                    <a:pt x="0" y="6851903"/>
                  </a:moveTo>
                  <a:lnTo>
                    <a:pt x="3470148" y="6851903"/>
                  </a:lnTo>
                  <a:lnTo>
                    <a:pt x="3470148" y="0"/>
                  </a:lnTo>
                  <a:lnTo>
                    <a:pt x="0" y="0"/>
                  </a:lnTo>
                  <a:lnTo>
                    <a:pt x="0" y="6851903"/>
                  </a:lnTo>
                  <a:close/>
                </a:path>
              </a:pathLst>
            </a:custGeom>
            <a:solidFill>
              <a:srgbClr val="25485F"/>
            </a:solidFill>
          </p:spPr>
          <p:txBody>
            <a:bodyPr wrap="square" lIns="0" tIns="0" rIns="0" bIns="0" rtlCol="0"/>
            <a:lstStyle/>
            <a:p>
              <a:endParaRPr/>
            </a:p>
          </p:txBody>
        </p:sp>
      </p:grpSp>
      <p:sp>
        <p:nvSpPr>
          <p:cNvPr id="5" name="object 5"/>
          <p:cNvSpPr txBox="1">
            <a:spLocks noGrp="1"/>
          </p:cNvSpPr>
          <p:nvPr>
            <p:ph type="title"/>
          </p:nvPr>
        </p:nvSpPr>
        <p:spPr>
          <a:xfrm>
            <a:off x="457644" y="1681016"/>
            <a:ext cx="2496185" cy="1304844"/>
          </a:xfrm>
          <a:prstGeom prst="rect">
            <a:avLst/>
          </a:prstGeom>
        </p:spPr>
        <p:txBody>
          <a:bodyPr vert="horz" wrap="square" lIns="0" tIns="12065" rIns="0" bIns="0" rtlCol="0">
            <a:spAutoFit/>
          </a:bodyPr>
          <a:lstStyle/>
          <a:p>
            <a:pPr marL="12700" algn="ctr">
              <a:lnSpc>
                <a:spcPct val="100000"/>
              </a:lnSpc>
              <a:spcBef>
                <a:spcPts val="95"/>
              </a:spcBef>
            </a:pPr>
            <a:r>
              <a:rPr sz="2800" b="1" spc="-55" dirty="0">
                <a:solidFill>
                  <a:srgbClr val="FFFFFF"/>
                </a:solidFill>
                <a:latin typeface="Open Sans"/>
                <a:cs typeface="Open Sans"/>
              </a:rPr>
              <a:t>Welcomes</a:t>
            </a:r>
            <a:r>
              <a:rPr sz="2800" b="1" spc="-120" dirty="0">
                <a:solidFill>
                  <a:srgbClr val="FFFFFF"/>
                </a:solidFill>
                <a:latin typeface="Open Sans"/>
                <a:cs typeface="Open Sans"/>
              </a:rPr>
              <a:t> </a:t>
            </a:r>
            <a:r>
              <a:rPr lang="en-US" sz="2800" b="1" spc="-65" dirty="0">
                <a:solidFill>
                  <a:srgbClr val="FFFFFF"/>
                </a:solidFill>
              </a:rPr>
              <a:t>University of Alaska</a:t>
            </a:r>
            <a:endParaRPr sz="2800" dirty="0">
              <a:latin typeface="Open Sans"/>
              <a:cs typeface="Open Sans"/>
            </a:endParaRPr>
          </a:p>
        </p:txBody>
      </p:sp>
      <p:sp>
        <p:nvSpPr>
          <p:cNvPr id="6" name="object 6"/>
          <p:cNvSpPr txBox="1"/>
          <p:nvPr/>
        </p:nvSpPr>
        <p:spPr>
          <a:xfrm>
            <a:off x="457644" y="3288260"/>
            <a:ext cx="2666365" cy="1169670"/>
          </a:xfrm>
          <a:prstGeom prst="rect">
            <a:avLst/>
          </a:prstGeom>
        </p:spPr>
        <p:txBody>
          <a:bodyPr vert="horz" wrap="square" lIns="0" tIns="88900" rIns="0" bIns="0" rtlCol="0">
            <a:spAutoFit/>
          </a:bodyPr>
          <a:lstStyle/>
          <a:p>
            <a:pPr marL="1270" algn="ctr">
              <a:lnSpc>
                <a:spcPct val="100000"/>
              </a:lnSpc>
              <a:spcBef>
                <a:spcPts val="700"/>
              </a:spcBef>
            </a:pPr>
            <a:r>
              <a:rPr sz="2000" spc="-25" dirty="0">
                <a:solidFill>
                  <a:srgbClr val="FFFFFF"/>
                </a:solidFill>
                <a:latin typeface="Open Sans"/>
                <a:cs typeface="Open Sans"/>
              </a:rPr>
              <a:t>to</a:t>
            </a:r>
            <a:endParaRPr sz="2000" dirty="0">
              <a:latin typeface="Open Sans"/>
              <a:cs typeface="Open Sans"/>
            </a:endParaRPr>
          </a:p>
          <a:p>
            <a:pPr marL="12065" marR="5080" algn="ctr">
              <a:lnSpc>
                <a:spcPct val="125000"/>
              </a:lnSpc>
              <a:spcBef>
                <a:spcPts val="5"/>
              </a:spcBef>
            </a:pPr>
            <a:r>
              <a:rPr sz="2000" dirty="0">
                <a:solidFill>
                  <a:srgbClr val="FFFFFF"/>
                </a:solidFill>
                <a:latin typeface="Open Sans"/>
                <a:cs typeface="Open Sans"/>
              </a:rPr>
              <a:t>Absence</a:t>
            </a:r>
            <a:r>
              <a:rPr sz="2000" spc="-35" dirty="0">
                <a:solidFill>
                  <a:srgbClr val="FFFFFF"/>
                </a:solidFill>
                <a:latin typeface="Open Sans"/>
                <a:cs typeface="Open Sans"/>
              </a:rPr>
              <a:t> </a:t>
            </a:r>
            <a:r>
              <a:rPr sz="2000" spc="-10" dirty="0">
                <a:solidFill>
                  <a:srgbClr val="FFFFFF"/>
                </a:solidFill>
                <a:latin typeface="Open Sans"/>
                <a:cs typeface="Open Sans"/>
              </a:rPr>
              <a:t>Management Training</a:t>
            </a:r>
            <a:r>
              <a:rPr sz="2000" spc="-40" dirty="0">
                <a:solidFill>
                  <a:srgbClr val="FFFFFF"/>
                </a:solidFill>
                <a:latin typeface="Open Sans"/>
                <a:cs typeface="Open Sans"/>
              </a:rPr>
              <a:t> </a:t>
            </a:r>
            <a:endParaRPr sz="2000" dirty="0">
              <a:latin typeface="Open Sans"/>
              <a:cs typeface="Open Sans"/>
            </a:endParaRPr>
          </a:p>
        </p:txBody>
      </p:sp>
      <p:grpSp>
        <p:nvGrpSpPr>
          <p:cNvPr id="7" name="object 7"/>
          <p:cNvGrpSpPr/>
          <p:nvPr/>
        </p:nvGrpSpPr>
        <p:grpSpPr>
          <a:xfrm>
            <a:off x="1031747" y="588263"/>
            <a:ext cx="1580515" cy="5800725"/>
            <a:chOff x="1031747" y="588263"/>
            <a:chExt cx="1580515" cy="5800725"/>
          </a:xfrm>
        </p:grpSpPr>
        <p:pic>
          <p:nvPicPr>
            <p:cNvPr id="8" name="object 8"/>
            <p:cNvPicPr/>
            <p:nvPr/>
          </p:nvPicPr>
          <p:blipFill>
            <a:blip r:embed="rId3" cstate="print"/>
            <a:stretch>
              <a:fillRect/>
            </a:stretch>
          </p:blipFill>
          <p:spPr>
            <a:xfrm>
              <a:off x="1031747" y="588263"/>
              <a:ext cx="1520952" cy="423672"/>
            </a:xfrm>
            <a:prstGeom prst="rect">
              <a:avLst/>
            </a:prstGeom>
          </p:spPr>
        </p:pic>
        <p:pic>
          <p:nvPicPr>
            <p:cNvPr id="9" name="object 9"/>
            <p:cNvPicPr/>
            <p:nvPr/>
          </p:nvPicPr>
          <p:blipFill>
            <a:blip r:embed="rId4" cstate="print"/>
            <a:stretch>
              <a:fillRect/>
            </a:stretch>
          </p:blipFill>
          <p:spPr>
            <a:xfrm>
              <a:off x="1031747" y="6057899"/>
              <a:ext cx="1580388" cy="33070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7B9F3CFF-4F37-4A8D-BB1D-6128B4F26C1E}"/>
              </a:ext>
            </a:extLst>
          </p:cNvPr>
          <p:cNvPicPr/>
          <p:nvPr/>
        </p:nvPicPr>
        <p:blipFill>
          <a:blip r:embed="rId2" cstate="print"/>
          <a:stretch>
            <a:fillRect/>
          </a:stretch>
        </p:blipFill>
        <p:spPr>
          <a:xfrm>
            <a:off x="2741" y="9270"/>
            <a:ext cx="6093206" cy="6848727"/>
          </a:xfrm>
          <a:prstGeom prst="rect">
            <a:avLst/>
          </a:prstGeom>
        </p:spPr>
      </p:pic>
      <p:sp>
        <p:nvSpPr>
          <p:cNvPr id="6" name="TextBox 5">
            <a:extLst>
              <a:ext uri="{FF2B5EF4-FFF2-40B4-BE49-F238E27FC236}">
                <a16:creationId xmlns:a16="http://schemas.microsoft.com/office/drawing/2014/main" id="{127D964D-ED45-ADB4-078D-E386E4618B6F}"/>
              </a:ext>
            </a:extLst>
          </p:cNvPr>
          <p:cNvSpPr txBox="1"/>
          <p:nvPr/>
        </p:nvSpPr>
        <p:spPr>
          <a:xfrm>
            <a:off x="6248400" y="1748597"/>
            <a:ext cx="6096000" cy="4898777"/>
          </a:xfrm>
          <a:prstGeom prst="rect">
            <a:avLst/>
          </a:prstGeom>
          <a:noFill/>
        </p:spPr>
        <p:txBody>
          <a:bodyPr wrap="square">
            <a:spAutoFit/>
          </a:bodyPr>
          <a:lstStyle/>
          <a:p>
            <a:pPr marL="12700">
              <a:lnSpc>
                <a:spcPct val="100000"/>
              </a:lnSpc>
              <a:spcBef>
                <a:spcPts val="700"/>
              </a:spcBef>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Short Term Disability (STD) Plan Design</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Weekly 60% benefit to a maximum of $800</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11 weeks maximum duration</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14 day Elimination Period (must be disabled for this 	duration prior to being eligible for benefits)</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University of Alaska paid benefit</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May be offset by other sources of income</a:t>
            </a:r>
          </a:p>
          <a:p>
            <a:pPr marL="297180" marR="553085" indent="-285115">
              <a:lnSpc>
                <a:spcPct val="100000"/>
              </a:lnSpc>
              <a:spcBef>
                <a:spcPts val="1775"/>
              </a:spcBef>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Long Term Disability (LTD) Plan Design</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Monthly 60% benefit to a maximum of $3000</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Maximum duration Normal SS Retirement Age (if 	under age 62 at time of disability)</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90 day Elimination Period (must be disabled for this 	duration prior to being eligible for benefits)</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University of Alaska paid benefit</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May be offset by other sources of income</a:t>
            </a:r>
          </a:p>
          <a:p>
            <a:pPr marL="297180" marR="553085" indent="-285115">
              <a:lnSpc>
                <a:spcPct val="100000"/>
              </a:lnSpc>
              <a:spcBef>
                <a:spcPts val="1775"/>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*Both benefits are considered taxable income</a:t>
            </a:r>
          </a:p>
        </p:txBody>
      </p:sp>
      <p:sp>
        <p:nvSpPr>
          <p:cNvPr id="7" name="TextBox 6">
            <a:extLst>
              <a:ext uri="{FF2B5EF4-FFF2-40B4-BE49-F238E27FC236}">
                <a16:creationId xmlns:a16="http://schemas.microsoft.com/office/drawing/2014/main" id="{8AFB8ACE-D103-B60B-977A-D820277C23A4}"/>
              </a:ext>
            </a:extLst>
          </p:cNvPr>
          <p:cNvSpPr txBox="1"/>
          <p:nvPr/>
        </p:nvSpPr>
        <p:spPr>
          <a:xfrm>
            <a:off x="6172199" y="181957"/>
            <a:ext cx="5867401" cy="2285241"/>
          </a:xfrm>
          <a:prstGeom prst="rect">
            <a:avLst/>
          </a:prstGeom>
          <a:noFill/>
        </p:spPr>
        <p:txBody>
          <a:bodyPr wrap="square" rtlCol="0">
            <a:spAutoFit/>
          </a:bodyPr>
          <a:lstStyle/>
          <a:p>
            <a:pPr marL="12700">
              <a:lnSpc>
                <a:spcPct val="100000"/>
              </a:lnSpc>
              <a:spcBef>
                <a:spcPts val="100"/>
              </a:spcBef>
            </a:pPr>
            <a:r>
              <a:rPr lang="en-US" sz="3000" spc="-60" dirty="0">
                <a:solidFill>
                  <a:schemeClr val="tx1"/>
                </a:solidFill>
                <a:latin typeface="Open Sans"/>
                <a:cs typeface="Open Sans"/>
              </a:rPr>
              <a:t>STD and LTD –</a:t>
            </a:r>
          </a:p>
          <a:p>
            <a:pPr marL="12700">
              <a:lnSpc>
                <a:spcPct val="100000"/>
              </a:lnSpc>
              <a:spcBef>
                <a:spcPts val="100"/>
              </a:spcBef>
            </a:pPr>
            <a:r>
              <a:rPr lang="en-US" sz="3000" spc="-60" dirty="0">
                <a:solidFill>
                  <a:schemeClr val="tx1"/>
                </a:solidFill>
                <a:latin typeface="Open Sans"/>
                <a:cs typeface="Open Sans"/>
              </a:rPr>
              <a:t>What is it?</a:t>
            </a:r>
          </a:p>
          <a:p>
            <a:pPr marL="12700">
              <a:spcBef>
                <a:spcPts val="100"/>
              </a:spcBef>
            </a:pPr>
            <a:endParaRPr lang="en-US" sz="2000" dirty="0">
              <a:solidFill>
                <a:schemeClr val="tx1"/>
              </a:solidFill>
            </a:endParaRPr>
          </a:p>
          <a:p>
            <a:pPr marL="12700">
              <a:lnSpc>
                <a:spcPct val="100000"/>
              </a:lnSpc>
              <a:spcBef>
                <a:spcPts val="100"/>
              </a:spcBef>
            </a:pPr>
            <a:endParaRPr lang="en-US" sz="3000" dirty="0">
              <a:latin typeface="Open Sans"/>
              <a:cs typeface="Open Sans"/>
            </a:endParaRPr>
          </a:p>
          <a:p>
            <a:pPr algn="ctr"/>
            <a:endPar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F511BEF2-77B2-47E5-9295-5955854ACAE6}"/>
              </a:ext>
            </a:extLst>
          </p:cNvPr>
          <p:cNvSpPr/>
          <p:nvPr/>
        </p:nvSpPr>
        <p:spPr>
          <a:xfrm>
            <a:off x="6180498" y="1324577"/>
            <a:ext cx="6096000" cy="307777"/>
          </a:xfrm>
          <a:prstGeom prst="rect">
            <a:avLst/>
          </a:prstGeom>
        </p:spPr>
        <p:txBody>
          <a:bodyPr>
            <a:spAutoFit/>
          </a:bodyPr>
          <a:lstStyle/>
          <a:p>
            <a:pPr marL="12700">
              <a:spcBef>
                <a:spcPts val="100"/>
              </a:spcBef>
            </a:pPr>
            <a:r>
              <a:rPr lang="en-US" sz="1400" dirty="0">
                <a:solidFill>
                  <a:schemeClr val="tx1"/>
                </a:solidFill>
              </a:rPr>
              <a:t>STD and LTD is partial income replacement for time off due to disability.</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403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9BB9A4E8-4208-467A-9C87-A5F34F1E26D4}"/>
              </a:ext>
            </a:extLst>
          </p:cNvPr>
          <p:cNvPicPr/>
          <p:nvPr/>
        </p:nvPicPr>
        <p:blipFill>
          <a:blip r:embed="rId2" cstate="print"/>
          <a:stretch>
            <a:fillRect/>
          </a:stretch>
        </p:blipFill>
        <p:spPr>
          <a:xfrm>
            <a:off x="2741" y="9270"/>
            <a:ext cx="6093206" cy="6848727"/>
          </a:xfrm>
          <a:prstGeom prst="rect">
            <a:avLst/>
          </a:prstGeom>
        </p:spPr>
      </p:pic>
      <p:sp>
        <p:nvSpPr>
          <p:cNvPr id="3" name="Text Placeholder 2">
            <a:extLst>
              <a:ext uri="{FF2B5EF4-FFF2-40B4-BE49-F238E27FC236}">
                <a16:creationId xmlns:a16="http://schemas.microsoft.com/office/drawing/2014/main" id="{38E3D121-2FB6-4558-848B-EE3C5C045883}"/>
              </a:ext>
            </a:extLst>
          </p:cNvPr>
          <p:cNvSpPr>
            <a:spLocks noGrp="1"/>
          </p:cNvSpPr>
          <p:nvPr>
            <p:ph type="body" idx="1"/>
          </p:nvPr>
        </p:nvSpPr>
        <p:spPr>
          <a:xfrm>
            <a:off x="6477000" y="1371600"/>
            <a:ext cx="4975097" cy="3046988"/>
          </a:xfrm>
        </p:spPr>
        <p:txBody>
          <a:bodyPr/>
          <a:lstStyle/>
          <a:p>
            <a:pPr marL="285750" indent="-285750">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To be eligible for disability (STD and LTD):</a:t>
            </a:r>
          </a:p>
          <a:p>
            <a:pPr marL="742950" lvl="1" indent="-285750">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you must be a benefit eligible employee working in the United States</a:t>
            </a:r>
          </a:p>
          <a:p>
            <a:pPr marL="742950" lvl="1" indent="-285750">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you must be working at least 20 hours per week</a:t>
            </a:r>
            <a:b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University of Alaska pays the cost for this insurance coverage</a:t>
            </a:r>
          </a:p>
          <a:p>
            <a:pPr marL="742950" lvl="1" indent="-285750">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rgbClr val="FF0000"/>
              </a:solidFill>
            </a:endParaRPr>
          </a:p>
        </p:txBody>
      </p:sp>
      <p:sp>
        <p:nvSpPr>
          <p:cNvPr id="7" name="object 5">
            <a:extLst>
              <a:ext uri="{FF2B5EF4-FFF2-40B4-BE49-F238E27FC236}">
                <a16:creationId xmlns:a16="http://schemas.microsoft.com/office/drawing/2014/main" id="{47F5EE07-6C72-4CC2-81D8-E8A61F4B0B2D}"/>
              </a:ext>
            </a:extLst>
          </p:cNvPr>
          <p:cNvSpPr txBox="1"/>
          <p:nvPr/>
        </p:nvSpPr>
        <p:spPr>
          <a:xfrm>
            <a:off x="6324600" y="228600"/>
            <a:ext cx="3079215" cy="948978"/>
          </a:xfrm>
          <a:prstGeom prst="rect">
            <a:avLst/>
          </a:prstGeom>
        </p:spPr>
        <p:txBody>
          <a:bodyPr vert="horz" wrap="square" lIns="0" tIns="12700" rIns="0" bIns="0" rtlCol="0">
            <a:spAutoFit/>
          </a:bodyPr>
          <a:lstStyle/>
          <a:p>
            <a:pPr marL="12700">
              <a:lnSpc>
                <a:spcPct val="100000"/>
              </a:lnSpc>
              <a:spcBef>
                <a:spcPts val="100"/>
              </a:spcBef>
            </a:pPr>
            <a:r>
              <a:rPr lang="en-US" sz="3000" spc="-60" dirty="0">
                <a:solidFill>
                  <a:schemeClr val="tx1"/>
                </a:solidFill>
                <a:latin typeface="Open Sans"/>
                <a:cs typeface="Open Sans"/>
              </a:rPr>
              <a:t>STD and LTD –</a:t>
            </a:r>
          </a:p>
          <a:p>
            <a:pPr marL="12700">
              <a:lnSpc>
                <a:spcPct val="100000"/>
              </a:lnSpc>
              <a:spcBef>
                <a:spcPts val="100"/>
              </a:spcBef>
            </a:pPr>
            <a:r>
              <a:rPr lang="en-US" sz="3000" spc="-60" dirty="0">
                <a:solidFill>
                  <a:schemeClr val="tx1"/>
                </a:solidFill>
                <a:latin typeface="Open Sans"/>
                <a:cs typeface="Open Sans"/>
              </a:rPr>
              <a:t>Who is eligible?</a:t>
            </a:r>
            <a:endParaRPr sz="3000" dirty="0">
              <a:solidFill>
                <a:schemeClr val="tx1"/>
              </a:solidFill>
              <a:latin typeface="Open Sans"/>
              <a:cs typeface="Open Sans"/>
            </a:endParaRPr>
          </a:p>
        </p:txBody>
      </p:sp>
    </p:spTree>
    <p:extLst>
      <p:ext uri="{BB962C8B-B14F-4D97-AF65-F5344CB8AC3E}">
        <p14:creationId xmlns:p14="http://schemas.microsoft.com/office/powerpoint/2010/main" val="250192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52A39D25-E225-CE2D-D4FC-07B001264E91}"/>
              </a:ext>
            </a:extLst>
          </p:cNvPr>
          <p:cNvGrpSpPr/>
          <p:nvPr/>
        </p:nvGrpSpPr>
        <p:grpSpPr>
          <a:xfrm>
            <a:off x="0" y="23301"/>
            <a:ext cx="12192000" cy="6852284"/>
            <a:chOff x="0" y="0"/>
            <a:chExt cx="12192000" cy="6852284"/>
          </a:xfrm>
        </p:grpSpPr>
        <p:pic>
          <p:nvPicPr>
            <p:cNvPr id="6" name="object 3">
              <a:extLst>
                <a:ext uri="{FF2B5EF4-FFF2-40B4-BE49-F238E27FC236}">
                  <a16:creationId xmlns:a16="http://schemas.microsoft.com/office/drawing/2014/main" id="{86A2CBDA-22C4-7543-296B-9BB07F05C627}"/>
                </a:ext>
              </a:extLst>
            </p:cNvPr>
            <p:cNvPicPr/>
            <p:nvPr/>
          </p:nvPicPr>
          <p:blipFill>
            <a:blip r:embed="rId2" cstate="print"/>
            <a:stretch>
              <a:fillRect/>
            </a:stretch>
          </p:blipFill>
          <p:spPr>
            <a:xfrm>
              <a:off x="3468623" y="0"/>
              <a:ext cx="8723376" cy="6851901"/>
            </a:xfrm>
            <a:prstGeom prst="rect">
              <a:avLst/>
            </a:prstGeom>
          </p:spPr>
        </p:pic>
        <p:sp>
          <p:nvSpPr>
            <p:cNvPr id="7" name="object 4">
              <a:extLst>
                <a:ext uri="{FF2B5EF4-FFF2-40B4-BE49-F238E27FC236}">
                  <a16:creationId xmlns:a16="http://schemas.microsoft.com/office/drawing/2014/main" id="{0638EDD7-6F6D-A35F-FD64-1B2583A03B80}"/>
                </a:ext>
              </a:extLst>
            </p:cNvPr>
            <p:cNvSpPr/>
            <p:nvPr/>
          </p:nvSpPr>
          <p:spPr>
            <a:xfrm>
              <a:off x="0" y="0"/>
              <a:ext cx="3470275" cy="6852284"/>
            </a:xfrm>
            <a:custGeom>
              <a:avLst/>
              <a:gdLst/>
              <a:ahLst/>
              <a:cxnLst/>
              <a:rect l="l" t="t" r="r" b="b"/>
              <a:pathLst>
                <a:path w="3470275" h="6852284">
                  <a:moveTo>
                    <a:pt x="0" y="6851903"/>
                  </a:moveTo>
                  <a:lnTo>
                    <a:pt x="3470148" y="6851903"/>
                  </a:lnTo>
                  <a:lnTo>
                    <a:pt x="3470148" y="0"/>
                  </a:lnTo>
                  <a:lnTo>
                    <a:pt x="0" y="0"/>
                  </a:lnTo>
                  <a:lnTo>
                    <a:pt x="0" y="6851903"/>
                  </a:lnTo>
                  <a:close/>
                </a:path>
              </a:pathLst>
            </a:custGeom>
            <a:solidFill>
              <a:srgbClr val="25485F"/>
            </a:solidFill>
          </p:spPr>
          <p:txBody>
            <a:bodyPr wrap="square" lIns="0" tIns="0" rIns="0" bIns="0" rtlCol="0"/>
            <a:lstStyle/>
            <a:p>
              <a:endParaRPr/>
            </a:p>
          </p:txBody>
        </p:sp>
      </p:grpSp>
      <p:sp>
        <p:nvSpPr>
          <p:cNvPr id="11" name="Text Placeholder 2">
            <a:extLst>
              <a:ext uri="{FF2B5EF4-FFF2-40B4-BE49-F238E27FC236}">
                <a16:creationId xmlns:a16="http://schemas.microsoft.com/office/drawing/2014/main" id="{907034D5-852A-4FD8-AFA6-BCC138959969}"/>
              </a:ext>
            </a:extLst>
          </p:cNvPr>
          <p:cNvSpPr txBox="1">
            <a:spLocks/>
          </p:cNvSpPr>
          <p:nvPr/>
        </p:nvSpPr>
        <p:spPr>
          <a:xfrm>
            <a:off x="457200" y="485418"/>
            <a:ext cx="6096000" cy="1231106"/>
          </a:xfrm>
          <a:prstGeom prst="rect">
            <a:avLst/>
          </a:prstGeom>
        </p:spPr>
        <p:txBody>
          <a:bodyPr wrap="square" lIns="0" tIns="0" rIns="0" bIns="0">
            <a:spAutoFit/>
          </a:bodyPr>
          <a:lstStyle>
            <a:lvl1pPr marL="0">
              <a:defRPr sz="1800" b="0" i="0">
                <a:solidFill>
                  <a:srgbClr val="F6F8F9"/>
                </a:solidFill>
                <a:latin typeface="Open Sans"/>
                <a:ea typeface="+mn-ea"/>
                <a:cs typeface="Open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4000" dirty="0">
                <a:solidFill>
                  <a:schemeClr val="bg1"/>
                </a:solidFill>
              </a:rPr>
              <a:t>Intake </a:t>
            </a:r>
          </a:p>
          <a:p>
            <a:r>
              <a:rPr lang="en-US" sz="4000" dirty="0">
                <a:solidFill>
                  <a:schemeClr val="bg1"/>
                </a:solidFill>
              </a:rPr>
              <a:t>Process</a:t>
            </a:r>
          </a:p>
        </p:txBody>
      </p:sp>
    </p:spTree>
    <p:extLst>
      <p:ext uri="{BB962C8B-B14F-4D97-AF65-F5344CB8AC3E}">
        <p14:creationId xmlns:p14="http://schemas.microsoft.com/office/powerpoint/2010/main" val="324112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EA3C1D-49B8-4848-BB83-C1896C4451DC}"/>
              </a:ext>
            </a:extLst>
          </p:cNvPr>
          <p:cNvSpPr>
            <a:spLocks noGrp="1"/>
          </p:cNvSpPr>
          <p:nvPr>
            <p:ph type="body" idx="1"/>
          </p:nvPr>
        </p:nvSpPr>
        <p:spPr>
          <a:xfrm>
            <a:off x="5850047" y="1219200"/>
            <a:ext cx="5679568" cy="5434821"/>
          </a:xfrm>
        </p:spPr>
        <p:txBody>
          <a:bodyPr/>
          <a:lstStyle/>
          <a:p>
            <a:r>
              <a:rPr lang="en-US" sz="1400" dirty="0">
                <a:solidFill>
                  <a:schemeClr val="tx1"/>
                </a:solidFill>
              </a:rPr>
              <a:t>So you need a leave. What do you need to do?</a:t>
            </a:r>
          </a:p>
          <a:p>
            <a:pPr marL="12700" marR="466090">
              <a:spcBef>
                <a:spcPts val="95"/>
              </a:spcBef>
            </a:pPr>
            <a:endParaRPr lang="en-US" sz="1400" spc="-10" dirty="0">
              <a:solidFill>
                <a:schemeClr val="tx1"/>
              </a:solidFill>
            </a:endParaRPr>
          </a:p>
          <a:p>
            <a:pPr marL="12700" marR="466090">
              <a:spcBef>
                <a:spcPts val="95"/>
              </a:spcBef>
            </a:pPr>
            <a:r>
              <a:rPr lang="en-US" sz="1400" spc="-10" dirty="0">
                <a:solidFill>
                  <a:schemeClr val="tx1"/>
                </a:solidFill>
              </a:rPr>
              <a:t>You don’t need to know what type of event, Unum will complete the set up of leave and disability files as appropriate based on the answers you give to the intake questions regarding your event.</a:t>
            </a:r>
          </a:p>
          <a:p>
            <a:pPr marL="12700" marR="466090">
              <a:lnSpc>
                <a:spcPct val="100000"/>
              </a:lnSpc>
              <a:spcBef>
                <a:spcPts val="95"/>
              </a:spcBef>
            </a:pPr>
            <a:endParaRPr lang="en-US" sz="1400" spc="-10" dirty="0">
              <a:solidFill>
                <a:schemeClr val="tx1"/>
              </a:solidFill>
              <a:latin typeface="Open Sans"/>
              <a:cs typeface="Open Sans"/>
            </a:endParaRPr>
          </a:p>
          <a:p>
            <a:pPr marL="12700" marR="466090">
              <a:lnSpc>
                <a:spcPct val="100000"/>
              </a:lnSpc>
              <a:spcBef>
                <a:spcPts val="95"/>
              </a:spcBef>
            </a:pPr>
            <a:r>
              <a:rPr lang="en-US" sz="1400" spc="-10" dirty="0">
                <a:solidFill>
                  <a:schemeClr val="tx1"/>
                </a:solidFill>
                <a:latin typeface="Open Sans"/>
                <a:cs typeface="Open Sans"/>
              </a:rPr>
              <a:t>You </a:t>
            </a:r>
            <a:r>
              <a:rPr lang="en-US" sz="1400" dirty="0">
                <a:solidFill>
                  <a:schemeClr val="tx1"/>
                </a:solidFill>
                <a:latin typeface="Open Sans"/>
                <a:cs typeface="Open Sans"/>
              </a:rPr>
              <a:t>can</a:t>
            </a:r>
            <a:r>
              <a:rPr lang="en-US" sz="1400" spc="-65" dirty="0">
                <a:solidFill>
                  <a:schemeClr val="tx1"/>
                </a:solidFill>
                <a:latin typeface="Open Sans"/>
                <a:cs typeface="Open Sans"/>
              </a:rPr>
              <a:t> </a:t>
            </a:r>
            <a:r>
              <a:rPr lang="en-US" sz="1400" dirty="0">
                <a:solidFill>
                  <a:schemeClr val="tx1"/>
                </a:solidFill>
                <a:latin typeface="Open Sans"/>
                <a:cs typeface="Open Sans"/>
              </a:rPr>
              <a:t>submit</a:t>
            </a:r>
            <a:r>
              <a:rPr lang="en-US" sz="1400" spc="-75" dirty="0">
                <a:solidFill>
                  <a:schemeClr val="tx1"/>
                </a:solidFill>
                <a:latin typeface="Open Sans"/>
                <a:cs typeface="Open Sans"/>
              </a:rPr>
              <a:t> </a:t>
            </a:r>
            <a:r>
              <a:rPr lang="en-US" sz="1400" dirty="0">
                <a:solidFill>
                  <a:schemeClr val="tx1"/>
                </a:solidFill>
                <a:latin typeface="Open Sans"/>
                <a:cs typeface="Open Sans"/>
              </a:rPr>
              <a:t>your</a:t>
            </a:r>
            <a:r>
              <a:rPr lang="en-US" sz="1400" spc="-70" dirty="0">
                <a:solidFill>
                  <a:schemeClr val="tx1"/>
                </a:solidFill>
                <a:latin typeface="Open Sans"/>
                <a:cs typeface="Open Sans"/>
              </a:rPr>
              <a:t> </a:t>
            </a:r>
            <a:r>
              <a:rPr lang="en-US" sz="1400" dirty="0">
                <a:solidFill>
                  <a:schemeClr val="tx1"/>
                </a:solidFill>
                <a:latin typeface="Open Sans"/>
                <a:cs typeface="Open Sans"/>
              </a:rPr>
              <a:t>new</a:t>
            </a:r>
            <a:r>
              <a:rPr lang="en-US" sz="1400" spc="-45" dirty="0">
                <a:solidFill>
                  <a:schemeClr val="tx1"/>
                </a:solidFill>
                <a:latin typeface="Open Sans"/>
                <a:cs typeface="Open Sans"/>
              </a:rPr>
              <a:t> </a:t>
            </a:r>
            <a:r>
              <a:rPr lang="en-US" sz="1400" spc="-10" dirty="0">
                <a:solidFill>
                  <a:schemeClr val="tx1"/>
                </a:solidFill>
                <a:latin typeface="Open Sans"/>
                <a:cs typeface="Open Sans"/>
              </a:rPr>
              <a:t>event </a:t>
            </a:r>
            <a:r>
              <a:rPr lang="en-US" sz="1400" dirty="0">
                <a:solidFill>
                  <a:schemeClr val="tx1"/>
                </a:solidFill>
                <a:latin typeface="Open Sans"/>
                <a:cs typeface="Open Sans"/>
              </a:rPr>
              <a:t>online,</a:t>
            </a:r>
            <a:r>
              <a:rPr lang="en-US" sz="1400" spc="-50" dirty="0">
                <a:solidFill>
                  <a:schemeClr val="tx1"/>
                </a:solidFill>
                <a:latin typeface="Open Sans"/>
                <a:cs typeface="Open Sans"/>
              </a:rPr>
              <a:t> </a:t>
            </a:r>
            <a:r>
              <a:rPr lang="en-US" sz="1400" dirty="0">
                <a:solidFill>
                  <a:schemeClr val="tx1"/>
                </a:solidFill>
                <a:latin typeface="Open Sans"/>
                <a:cs typeface="Open Sans"/>
              </a:rPr>
              <a:t>via</a:t>
            </a:r>
            <a:r>
              <a:rPr lang="en-US" sz="1400" spc="-50" dirty="0">
                <a:solidFill>
                  <a:schemeClr val="tx1"/>
                </a:solidFill>
                <a:latin typeface="Open Sans"/>
                <a:cs typeface="Open Sans"/>
              </a:rPr>
              <a:t> </a:t>
            </a:r>
            <a:r>
              <a:rPr lang="en-US" sz="1400" dirty="0">
                <a:solidFill>
                  <a:schemeClr val="tx1"/>
                </a:solidFill>
                <a:latin typeface="Open Sans"/>
                <a:cs typeface="Open Sans"/>
              </a:rPr>
              <a:t>our</a:t>
            </a:r>
            <a:r>
              <a:rPr lang="en-US" sz="1400" spc="-35" dirty="0">
                <a:solidFill>
                  <a:schemeClr val="tx1"/>
                </a:solidFill>
                <a:latin typeface="Open Sans"/>
                <a:cs typeface="Open Sans"/>
              </a:rPr>
              <a:t> </a:t>
            </a:r>
            <a:r>
              <a:rPr lang="en-US" sz="1400" dirty="0">
                <a:solidFill>
                  <a:schemeClr val="tx1"/>
                </a:solidFill>
                <a:latin typeface="Open Sans"/>
                <a:cs typeface="Open Sans"/>
              </a:rPr>
              <a:t>mobile</a:t>
            </a:r>
            <a:r>
              <a:rPr lang="en-US" sz="1400" spc="-40" dirty="0">
                <a:solidFill>
                  <a:schemeClr val="tx1"/>
                </a:solidFill>
                <a:latin typeface="Open Sans"/>
                <a:cs typeface="Open Sans"/>
              </a:rPr>
              <a:t> </a:t>
            </a:r>
            <a:r>
              <a:rPr lang="en-US" sz="1400" dirty="0">
                <a:solidFill>
                  <a:schemeClr val="tx1"/>
                </a:solidFill>
                <a:latin typeface="Open Sans"/>
                <a:cs typeface="Open Sans"/>
              </a:rPr>
              <a:t>app,</a:t>
            </a:r>
            <a:r>
              <a:rPr lang="en-US" sz="1400" spc="-60" dirty="0">
                <a:solidFill>
                  <a:schemeClr val="tx1"/>
                </a:solidFill>
                <a:latin typeface="Open Sans"/>
                <a:cs typeface="Open Sans"/>
              </a:rPr>
              <a:t> </a:t>
            </a:r>
            <a:r>
              <a:rPr lang="en-US" sz="1400" dirty="0">
                <a:solidFill>
                  <a:schemeClr val="tx1"/>
                </a:solidFill>
                <a:latin typeface="Open Sans"/>
                <a:cs typeface="Open Sans"/>
              </a:rPr>
              <a:t>or</a:t>
            </a:r>
            <a:r>
              <a:rPr lang="en-US" sz="1400" spc="-35" dirty="0">
                <a:solidFill>
                  <a:schemeClr val="tx1"/>
                </a:solidFill>
                <a:latin typeface="Open Sans"/>
                <a:cs typeface="Open Sans"/>
              </a:rPr>
              <a:t> </a:t>
            </a:r>
            <a:r>
              <a:rPr lang="en-US" sz="1400" dirty="0">
                <a:solidFill>
                  <a:schemeClr val="tx1"/>
                </a:solidFill>
                <a:latin typeface="Open Sans"/>
                <a:cs typeface="Open Sans"/>
              </a:rPr>
              <a:t>via</a:t>
            </a:r>
            <a:r>
              <a:rPr lang="en-US" sz="1400" spc="-45" dirty="0">
                <a:solidFill>
                  <a:schemeClr val="tx1"/>
                </a:solidFill>
                <a:latin typeface="Open Sans"/>
                <a:cs typeface="Open Sans"/>
              </a:rPr>
              <a:t> </a:t>
            </a:r>
            <a:r>
              <a:rPr lang="en-US" sz="1400" spc="-10" dirty="0">
                <a:solidFill>
                  <a:schemeClr val="tx1"/>
                </a:solidFill>
                <a:latin typeface="Open Sans"/>
                <a:cs typeface="Open Sans"/>
              </a:rPr>
              <a:t>phone</a:t>
            </a:r>
            <a:endParaRPr lang="en-US" sz="1400" dirty="0">
              <a:solidFill>
                <a:schemeClr val="tx1"/>
              </a:solidFill>
              <a:latin typeface="Open Sans"/>
              <a:cs typeface="Open Sans"/>
            </a:endParaRPr>
          </a:p>
          <a:p>
            <a:pPr marL="584200" marR="271780" indent="-285115">
              <a:lnSpc>
                <a:spcPct val="100000"/>
              </a:lnSpc>
              <a:spcBef>
                <a:spcPts val="1500"/>
              </a:spcBef>
              <a:buClr>
                <a:srgbClr val="00446F"/>
              </a:buClr>
              <a:buFont typeface="Arial"/>
              <a:buChar char="•"/>
              <a:tabLst>
                <a:tab pos="583565" algn="l"/>
                <a:tab pos="584200" algn="l"/>
              </a:tabLst>
            </a:pPr>
            <a:r>
              <a:rPr lang="en-US" sz="1400" spc="-10" dirty="0">
                <a:solidFill>
                  <a:schemeClr val="tx1"/>
                </a:solidFill>
                <a:latin typeface="Open Sans"/>
                <a:cs typeface="Open Sans"/>
              </a:rPr>
              <a:t>Your supervisor</a:t>
            </a:r>
            <a:r>
              <a:rPr lang="en-US" sz="1400" spc="-60" dirty="0">
                <a:solidFill>
                  <a:schemeClr val="tx1"/>
                </a:solidFill>
                <a:latin typeface="Open Sans"/>
                <a:cs typeface="Open Sans"/>
              </a:rPr>
              <a:t> </a:t>
            </a:r>
            <a:r>
              <a:rPr lang="en-US" sz="1400" dirty="0">
                <a:solidFill>
                  <a:schemeClr val="tx1"/>
                </a:solidFill>
                <a:latin typeface="Open Sans"/>
                <a:cs typeface="Open Sans"/>
              </a:rPr>
              <a:t>or an</a:t>
            </a:r>
            <a:r>
              <a:rPr lang="en-US" sz="1400" spc="-55" dirty="0">
                <a:solidFill>
                  <a:schemeClr val="tx1"/>
                </a:solidFill>
                <a:latin typeface="Open Sans"/>
                <a:cs typeface="Open Sans"/>
              </a:rPr>
              <a:t> </a:t>
            </a:r>
            <a:r>
              <a:rPr lang="en-US" sz="1400" dirty="0">
                <a:solidFill>
                  <a:schemeClr val="tx1"/>
                </a:solidFill>
                <a:latin typeface="Open Sans"/>
                <a:cs typeface="Open Sans"/>
              </a:rPr>
              <a:t>authorized</a:t>
            </a:r>
            <a:r>
              <a:rPr lang="en-US" sz="1400" spc="-55" dirty="0">
                <a:solidFill>
                  <a:schemeClr val="tx1"/>
                </a:solidFill>
                <a:latin typeface="Open Sans"/>
                <a:cs typeface="Open Sans"/>
              </a:rPr>
              <a:t> </a:t>
            </a:r>
            <a:r>
              <a:rPr lang="en-US" sz="1400" dirty="0">
                <a:solidFill>
                  <a:schemeClr val="tx1"/>
                </a:solidFill>
                <a:latin typeface="Open Sans"/>
                <a:cs typeface="Open Sans"/>
              </a:rPr>
              <a:t>individual</a:t>
            </a:r>
            <a:r>
              <a:rPr lang="en-US" sz="1400" spc="-80" dirty="0">
                <a:solidFill>
                  <a:schemeClr val="tx1"/>
                </a:solidFill>
                <a:latin typeface="Open Sans"/>
                <a:cs typeface="Open Sans"/>
              </a:rPr>
              <a:t> </a:t>
            </a:r>
            <a:r>
              <a:rPr lang="en-US" sz="1400" spc="-25" dirty="0">
                <a:solidFill>
                  <a:schemeClr val="tx1"/>
                </a:solidFill>
                <a:latin typeface="Open Sans"/>
                <a:cs typeface="Open Sans"/>
              </a:rPr>
              <a:t>may </a:t>
            </a:r>
            <a:r>
              <a:rPr lang="en-US" sz="1400" dirty="0">
                <a:solidFill>
                  <a:schemeClr val="tx1"/>
                </a:solidFill>
                <a:latin typeface="Open Sans"/>
                <a:cs typeface="Open Sans"/>
              </a:rPr>
              <a:t>request</a:t>
            </a:r>
            <a:r>
              <a:rPr lang="en-US" sz="1400" spc="-50" dirty="0">
                <a:solidFill>
                  <a:schemeClr val="tx1"/>
                </a:solidFill>
                <a:latin typeface="Open Sans"/>
                <a:cs typeface="Open Sans"/>
              </a:rPr>
              <a:t> </a:t>
            </a:r>
            <a:r>
              <a:rPr lang="en-US" sz="1400" dirty="0">
                <a:solidFill>
                  <a:schemeClr val="tx1"/>
                </a:solidFill>
                <a:latin typeface="Open Sans"/>
                <a:cs typeface="Open Sans"/>
              </a:rPr>
              <a:t>a</a:t>
            </a:r>
            <a:r>
              <a:rPr lang="en-US" sz="1400" spc="-55" dirty="0">
                <a:solidFill>
                  <a:schemeClr val="tx1"/>
                </a:solidFill>
                <a:latin typeface="Open Sans"/>
                <a:cs typeface="Open Sans"/>
              </a:rPr>
              <a:t> </a:t>
            </a:r>
            <a:r>
              <a:rPr lang="en-US" sz="1400" dirty="0">
                <a:solidFill>
                  <a:schemeClr val="tx1"/>
                </a:solidFill>
                <a:latin typeface="Open Sans"/>
                <a:cs typeface="Open Sans"/>
              </a:rPr>
              <a:t>new</a:t>
            </a:r>
            <a:r>
              <a:rPr lang="en-US" sz="1400" spc="-45" dirty="0">
                <a:solidFill>
                  <a:schemeClr val="tx1"/>
                </a:solidFill>
                <a:latin typeface="Open Sans"/>
                <a:cs typeface="Open Sans"/>
              </a:rPr>
              <a:t> </a:t>
            </a:r>
            <a:r>
              <a:rPr lang="en-US" sz="1400" dirty="0">
                <a:solidFill>
                  <a:schemeClr val="tx1"/>
                </a:solidFill>
                <a:latin typeface="Open Sans"/>
                <a:cs typeface="Open Sans"/>
              </a:rPr>
              <a:t>event</a:t>
            </a:r>
            <a:r>
              <a:rPr lang="en-US" sz="1400" spc="-40" dirty="0">
                <a:solidFill>
                  <a:schemeClr val="tx1"/>
                </a:solidFill>
                <a:latin typeface="Open Sans"/>
                <a:cs typeface="Open Sans"/>
              </a:rPr>
              <a:t> </a:t>
            </a:r>
            <a:r>
              <a:rPr lang="en-US" sz="1400" dirty="0">
                <a:solidFill>
                  <a:schemeClr val="tx1"/>
                </a:solidFill>
                <a:latin typeface="Open Sans"/>
                <a:cs typeface="Open Sans"/>
              </a:rPr>
              <a:t>on</a:t>
            </a:r>
            <a:r>
              <a:rPr lang="en-US" sz="1400" spc="-50" dirty="0">
                <a:solidFill>
                  <a:schemeClr val="tx1"/>
                </a:solidFill>
                <a:latin typeface="Open Sans"/>
                <a:cs typeface="Open Sans"/>
              </a:rPr>
              <a:t> your </a:t>
            </a:r>
            <a:r>
              <a:rPr lang="en-US" sz="1400" dirty="0">
                <a:solidFill>
                  <a:schemeClr val="tx1"/>
                </a:solidFill>
                <a:latin typeface="Open Sans"/>
                <a:cs typeface="Open Sans"/>
              </a:rPr>
              <a:t>behalf</a:t>
            </a:r>
            <a:r>
              <a:rPr lang="en-US" sz="1400" spc="-70" dirty="0">
                <a:solidFill>
                  <a:schemeClr val="tx1"/>
                </a:solidFill>
                <a:latin typeface="Open Sans"/>
                <a:cs typeface="Open Sans"/>
              </a:rPr>
              <a:t> </a:t>
            </a:r>
            <a:r>
              <a:rPr lang="en-US" sz="1400" spc="-10" dirty="0">
                <a:solidFill>
                  <a:schemeClr val="tx1"/>
                </a:solidFill>
                <a:latin typeface="Open Sans"/>
                <a:cs typeface="Open Sans"/>
              </a:rPr>
              <a:t>by contacting HR at: ua-benefits@alaska.edu.</a:t>
            </a:r>
            <a:endParaRPr lang="en-US" sz="1400" dirty="0">
              <a:solidFill>
                <a:schemeClr val="tx1"/>
              </a:solidFill>
              <a:latin typeface="Open Sans"/>
              <a:cs typeface="Open Sans"/>
            </a:endParaRPr>
          </a:p>
          <a:p>
            <a:pPr marL="12700" marR="5080">
              <a:lnSpc>
                <a:spcPct val="100000"/>
              </a:lnSpc>
              <a:spcBef>
                <a:spcPts val="1714"/>
              </a:spcBef>
            </a:pPr>
            <a:r>
              <a:rPr lang="en-US" sz="1400" spc="-10" dirty="0">
                <a:solidFill>
                  <a:schemeClr val="tx1"/>
                </a:solidFill>
                <a:latin typeface="Open Sans"/>
                <a:cs typeface="Open Sans"/>
              </a:rPr>
              <a:t>Regardless</a:t>
            </a:r>
            <a:r>
              <a:rPr lang="en-US" sz="1400" spc="-55" dirty="0">
                <a:solidFill>
                  <a:schemeClr val="tx1"/>
                </a:solidFill>
                <a:latin typeface="Open Sans"/>
                <a:cs typeface="Open Sans"/>
              </a:rPr>
              <a:t> </a:t>
            </a:r>
            <a:r>
              <a:rPr lang="en-US" sz="1400" dirty="0">
                <a:solidFill>
                  <a:schemeClr val="tx1"/>
                </a:solidFill>
                <a:latin typeface="Open Sans"/>
                <a:cs typeface="Open Sans"/>
              </a:rPr>
              <a:t>of</a:t>
            </a:r>
            <a:r>
              <a:rPr lang="en-US" sz="1400" spc="-65" dirty="0">
                <a:solidFill>
                  <a:schemeClr val="tx1"/>
                </a:solidFill>
                <a:latin typeface="Open Sans"/>
                <a:cs typeface="Open Sans"/>
              </a:rPr>
              <a:t> </a:t>
            </a:r>
            <a:r>
              <a:rPr lang="en-US" sz="1400" dirty="0">
                <a:solidFill>
                  <a:schemeClr val="tx1"/>
                </a:solidFill>
                <a:latin typeface="Open Sans"/>
                <a:cs typeface="Open Sans"/>
              </a:rPr>
              <a:t>how you reach out to Unum, we will</a:t>
            </a:r>
            <a:r>
              <a:rPr lang="en-US" sz="1400" spc="-45" dirty="0">
                <a:solidFill>
                  <a:schemeClr val="tx1"/>
                </a:solidFill>
                <a:latin typeface="Open Sans"/>
                <a:cs typeface="Open Sans"/>
              </a:rPr>
              <a:t> </a:t>
            </a:r>
            <a:r>
              <a:rPr lang="en-US" sz="1400" dirty="0">
                <a:solidFill>
                  <a:schemeClr val="tx1"/>
                </a:solidFill>
                <a:latin typeface="Open Sans"/>
                <a:cs typeface="Open Sans"/>
              </a:rPr>
              <a:t>walk</a:t>
            </a:r>
            <a:r>
              <a:rPr lang="en-US" sz="1400" spc="-55" dirty="0">
                <a:solidFill>
                  <a:schemeClr val="tx1"/>
                </a:solidFill>
                <a:latin typeface="Open Sans"/>
                <a:cs typeface="Open Sans"/>
              </a:rPr>
              <a:t> </a:t>
            </a:r>
            <a:r>
              <a:rPr lang="en-US" sz="1400" spc="-25" dirty="0">
                <a:solidFill>
                  <a:schemeClr val="tx1"/>
                </a:solidFill>
                <a:latin typeface="Open Sans"/>
                <a:cs typeface="Open Sans"/>
              </a:rPr>
              <a:t>you </a:t>
            </a:r>
            <a:r>
              <a:rPr lang="en-US" sz="1400" dirty="0">
                <a:solidFill>
                  <a:schemeClr val="tx1"/>
                </a:solidFill>
                <a:latin typeface="Open Sans"/>
                <a:cs typeface="Open Sans"/>
              </a:rPr>
              <a:t>through</a:t>
            </a:r>
            <a:r>
              <a:rPr lang="en-US" sz="1400" spc="-50" dirty="0">
                <a:solidFill>
                  <a:schemeClr val="tx1"/>
                </a:solidFill>
                <a:latin typeface="Open Sans"/>
                <a:cs typeface="Open Sans"/>
              </a:rPr>
              <a:t> </a:t>
            </a:r>
            <a:r>
              <a:rPr lang="en-US" sz="1400" dirty="0">
                <a:solidFill>
                  <a:schemeClr val="tx1"/>
                </a:solidFill>
                <a:latin typeface="Open Sans"/>
                <a:cs typeface="Open Sans"/>
              </a:rPr>
              <a:t>a</a:t>
            </a:r>
            <a:r>
              <a:rPr lang="en-US" sz="1400" spc="-65" dirty="0">
                <a:solidFill>
                  <a:schemeClr val="tx1"/>
                </a:solidFill>
                <a:latin typeface="Open Sans"/>
                <a:cs typeface="Open Sans"/>
              </a:rPr>
              <a:t> </a:t>
            </a:r>
            <a:r>
              <a:rPr lang="en-US" sz="1400" dirty="0">
                <a:solidFill>
                  <a:schemeClr val="tx1"/>
                </a:solidFill>
                <a:latin typeface="Open Sans"/>
                <a:cs typeface="Open Sans"/>
              </a:rPr>
              <a:t>detailed</a:t>
            </a:r>
            <a:r>
              <a:rPr lang="en-US" sz="1400" spc="-85" dirty="0">
                <a:solidFill>
                  <a:schemeClr val="tx1"/>
                </a:solidFill>
                <a:latin typeface="Open Sans"/>
                <a:cs typeface="Open Sans"/>
              </a:rPr>
              <a:t> </a:t>
            </a:r>
            <a:r>
              <a:rPr lang="en-US" sz="1400" dirty="0">
                <a:solidFill>
                  <a:schemeClr val="tx1"/>
                </a:solidFill>
                <a:latin typeface="Open Sans"/>
                <a:cs typeface="Open Sans"/>
              </a:rPr>
              <a:t>Q&amp;A</a:t>
            </a:r>
            <a:r>
              <a:rPr lang="en-US" sz="1400" spc="-65" dirty="0">
                <a:solidFill>
                  <a:schemeClr val="tx1"/>
                </a:solidFill>
                <a:latin typeface="Open Sans"/>
                <a:cs typeface="Open Sans"/>
              </a:rPr>
              <a:t> </a:t>
            </a:r>
            <a:r>
              <a:rPr lang="en-US" sz="1400" dirty="0">
                <a:solidFill>
                  <a:schemeClr val="tx1"/>
                </a:solidFill>
                <a:latin typeface="Open Sans"/>
                <a:cs typeface="Open Sans"/>
              </a:rPr>
              <a:t>in</a:t>
            </a:r>
            <a:r>
              <a:rPr lang="en-US" sz="1400" spc="-65" dirty="0">
                <a:solidFill>
                  <a:schemeClr val="tx1"/>
                </a:solidFill>
                <a:latin typeface="Open Sans"/>
                <a:cs typeface="Open Sans"/>
              </a:rPr>
              <a:t> </a:t>
            </a:r>
            <a:r>
              <a:rPr lang="en-US" sz="1400" dirty="0">
                <a:solidFill>
                  <a:schemeClr val="tx1"/>
                </a:solidFill>
                <a:latin typeface="Open Sans"/>
                <a:cs typeface="Open Sans"/>
              </a:rPr>
              <a:t>order</a:t>
            </a:r>
            <a:r>
              <a:rPr lang="en-US" sz="1400" spc="-60" dirty="0">
                <a:solidFill>
                  <a:schemeClr val="tx1"/>
                </a:solidFill>
                <a:latin typeface="Open Sans"/>
                <a:cs typeface="Open Sans"/>
              </a:rPr>
              <a:t> </a:t>
            </a:r>
            <a:r>
              <a:rPr lang="en-US" sz="1400" spc="-25" dirty="0">
                <a:solidFill>
                  <a:schemeClr val="tx1"/>
                </a:solidFill>
                <a:latin typeface="Open Sans"/>
                <a:cs typeface="Open Sans"/>
              </a:rPr>
              <a:t>to:</a:t>
            </a:r>
            <a:endParaRPr lang="en-US" sz="1400" dirty="0">
              <a:solidFill>
                <a:schemeClr val="tx1"/>
              </a:solidFill>
              <a:latin typeface="Open Sans"/>
              <a:cs typeface="Open Sans"/>
            </a:endParaRPr>
          </a:p>
          <a:p>
            <a:pPr marL="584200" indent="-285115">
              <a:lnSpc>
                <a:spcPct val="100000"/>
              </a:lnSpc>
              <a:spcBef>
                <a:spcPts val="1500"/>
              </a:spcBef>
              <a:buClr>
                <a:srgbClr val="00446F"/>
              </a:buClr>
              <a:buFont typeface="Arial"/>
              <a:buChar char="•"/>
              <a:tabLst>
                <a:tab pos="583565" algn="l"/>
                <a:tab pos="584200" algn="l"/>
              </a:tabLst>
            </a:pPr>
            <a:r>
              <a:rPr lang="en-US" sz="1400" spc="-10" dirty="0">
                <a:solidFill>
                  <a:schemeClr val="tx1"/>
                </a:solidFill>
                <a:latin typeface="Open Sans"/>
                <a:cs typeface="Open Sans"/>
              </a:rPr>
              <a:t>Validate</a:t>
            </a:r>
            <a:r>
              <a:rPr lang="en-US" sz="1400" spc="-50" dirty="0">
                <a:solidFill>
                  <a:schemeClr val="tx1"/>
                </a:solidFill>
                <a:latin typeface="Open Sans"/>
                <a:cs typeface="Open Sans"/>
              </a:rPr>
              <a:t> </a:t>
            </a:r>
            <a:r>
              <a:rPr lang="en-US" sz="1400" spc="-10" dirty="0">
                <a:solidFill>
                  <a:schemeClr val="tx1"/>
                </a:solidFill>
                <a:latin typeface="Open Sans"/>
                <a:cs typeface="Open Sans"/>
              </a:rPr>
              <a:t>your</a:t>
            </a:r>
            <a:r>
              <a:rPr lang="en-US" sz="1400" spc="-55" dirty="0">
                <a:solidFill>
                  <a:schemeClr val="tx1"/>
                </a:solidFill>
                <a:latin typeface="Open Sans"/>
                <a:cs typeface="Open Sans"/>
              </a:rPr>
              <a:t> </a:t>
            </a:r>
            <a:r>
              <a:rPr lang="en-US" sz="1400" spc="-10" dirty="0">
                <a:solidFill>
                  <a:schemeClr val="tx1"/>
                </a:solidFill>
                <a:latin typeface="Open Sans"/>
                <a:cs typeface="Open Sans"/>
              </a:rPr>
              <a:t>identity</a:t>
            </a:r>
            <a:endParaRPr lang="en-US" sz="1400" dirty="0">
              <a:solidFill>
                <a:schemeClr val="tx1"/>
              </a:solidFill>
              <a:latin typeface="Open Sans"/>
              <a:cs typeface="Open Sans"/>
            </a:endParaRPr>
          </a:p>
          <a:p>
            <a:pPr marL="584200" marR="84455" indent="-285115">
              <a:lnSpc>
                <a:spcPct val="100000"/>
              </a:lnSpc>
              <a:spcBef>
                <a:spcPts val="400"/>
              </a:spcBef>
              <a:buClr>
                <a:srgbClr val="00446F"/>
              </a:buClr>
              <a:buFont typeface="Arial"/>
              <a:buChar char="•"/>
              <a:tabLst>
                <a:tab pos="583565" algn="l"/>
                <a:tab pos="584200" algn="l"/>
              </a:tabLst>
            </a:pPr>
            <a:r>
              <a:rPr lang="en-US" sz="1400" dirty="0">
                <a:solidFill>
                  <a:schemeClr val="tx1"/>
                </a:solidFill>
                <a:latin typeface="Open Sans"/>
                <a:cs typeface="Open Sans"/>
              </a:rPr>
              <a:t>Gather</a:t>
            </a:r>
            <a:r>
              <a:rPr lang="en-US" sz="1400" spc="-35" dirty="0">
                <a:solidFill>
                  <a:schemeClr val="tx1"/>
                </a:solidFill>
                <a:latin typeface="Open Sans"/>
                <a:cs typeface="Open Sans"/>
              </a:rPr>
              <a:t> </a:t>
            </a:r>
            <a:r>
              <a:rPr lang="en-US" sz="1400" dirty="0">
                <a:solidFill>
                  <a:schemeClr val="tx1"/>
                </a:solidFill>
                <a:latin typeface="Open Sans"/>
                <a:cs typeface="Open Sans"/>
              </a:rPr>
              <a:t>the</a:t>
            </a:r>
            <a:r>
              <a:rPr lang="en-US" sz="1400" spc="-30" dirty="0">
                <a:solidFill>
                  <a:schemeClr val="tx1"/>
                </a:solidFill>
                <a:latin typeface="Open Sans"/>
                <a:cs typeface="Open Sans"/>
              </a:rPr>
              <a:t> </a:t>
            </a:r>
            <a:r>
              <a:rPr lang="en-US" sz="1400" spc="-10" dirty="0">
                <a:solidFill>
                  <a:schemeClr val="tx1"/>
                </a:solidFill>
                <a:latin typeface="Open Sans"/>
                <a:cs typeface="Open Sans"/>
              </a:rPr>
              <a:t>information</a:t>
            </a:r>
            <a:r>
              <a:rPr lang="en-US" sz="1400" spc="-40" dirty="0">
                <a:solidFill>
                  <a:schemeClr val="tx1"/>
                </a:solidFill>
                <a:latin typeface="Open Sans"/>
                <a:cs typeface="Open Sans"/>
              </a:rPr>
              <a:t> </a:t>
            </a:r>
            <a:r>
              <a:rPr lang="en-US" sz="1400" dirty="0">
                <a:solidFill>
                  <a:schemeClr val="tx1"/>
                </a:solidFill>
                <a:latin typeface="Open Sans"/>
                <a:cs typeface="Open Sans"/>
              </a:rPr>
              <a:t>needed</a:t>
            </a:r>
            <a:r>
              <a:rPr lang="en-US" sz="1400" spc="-45" dirty="0">
                <a:solidFill>
                  <a:schemeClr val="tx1"/>
                </a:solidFill>
                <a:latin typeface="Open Sans"/>
                <a:cs typeface="Open Sans"/>
              </a:rPr>
              <a:t> </a:t>
            </a:r>
            <a:r>
              <a:rPr lang="en-US" sz="1400" dirty="0">
                <a:solidFill>
                  <a:schemeClr val="tx1"/>
                </a:solidFill>
                <a:latin typeface="Open Sans"/>
                <a:cs typeface="Open Sans"/>
              </a:rPr>
              <a:t>to</a:t>
            </a:r>
            <a:r>
              <a:rPr lang="en-US" sz="1400" spc="-35" dirty="0">
                <a:solidFill>
                  <a:schemeClr val="tx1"/>
                </a:solidFill>
                <a:latin typeface="Open Sans"/>
                <a:cs typeface="Open Sans"/>
              </a:rPr>
              <a:t> </a:t>
            </a:r>
            <a:r>
              <a:rPr lang="en-US" sz="1400" dirty="0">
                <a:solidFill>
                  <a:schemeClr val="tx1"/>
                </a:solidFill>
                <a:latin typeface="Open Sans"/>
                <a:cs typeface="Open Sans"/>
              </a:rPr>
              <a:t>set</a:t>
            </a:r>
            <a:r>
              <a:rPr lang="en-US" sz="1400" spc="-40" dirty="0">
                <a:solidFill>
                  <a:schemeClr val="tx1"/>
                </a:solidFill>
                <a:latin typeface="Open Sans"/>
                <a:cs typeface="Open Sans"/>
              </a:rPr>
              <a:t> </a:t>
            </a:r>
            <a:r>
              <a:rPr lang="en-US" sz="1400" spc="-25" dirty="0">
                <a:solidFill>
                  <a:schemeClr val="tx1"/>
                </a:solidFill>
                <a:latin typeface="Open Sans"/>
                <a:cs typeface="Open Sans"/>
              </a:rPr>
              <a:t>up their</a:t>
            </a:r>
            <a:r>
              <a:rPr lang="en-US" sz="1400" spc="-65" dirty="0">
                <a:solidFill>
                  <a:schemeClr val="tx1"/>
                </a:solidFill>
                <a:latin typeface="Open Sans"/>
                <a:cs typeface="Open Sans"/>
              </a:rPr>
              <a:t> </a:t>
            </a:r>
            <a:r>
              <a:rPr lang="en-US" sz="1400" dirty="0">
                <a:solidFill>
                  <a:schemeClr val="tx1"/>
                </a:solidFill>
                <a:latin typeface="Open Sans"/>
                <a:cs typeface="Open Sans"/>
              </a:rPr>
              <a:t>expert</a:t>
            </a:r>
            <a:r>
              <a:rPr lang="en-US" sz="1400" spc="-70" dirty="0">
                <a:solidFill>
                  <a:schemeClr val="tx1"/>
                </a:solidFill>
                <a:latin typeface="Open Sans"/>
                <a:cs typeface="Open Sans"/>
              </a:rPr>
              <a:t> </a:t>
            </a:r>
            <a:r>
              <a:rPr lang="en-US" sz="1400" spc="-10" dirty="0">
                <a:solidFill>
                  <a:schemeClr val="tx1"/>
                </a:solidFill>
                <a:latin typeface="Open Sans"/>
                <a:cs typeface="Open Sans"/>
              </a:rPr>
              <a:t>resources</a:t>
            </a:r>
            <a:r>
              <a:rPr lang="en-US" sz="1400" spc="-40" dirty="0">
                <a:solidFill>
                  <a:schemeClr val="tx1"/>
                </a:solidFill>
                <a:latin typeface="Open Sans"/>
                <a:cs typeface="Open Sans"/>
              </a:rPr>
              <a:t> </a:t>
            </a:r>
            <a:r>
              <a:rPr lang="en-US" sz="1400" dirty="0">
                <a:solidFill>
                  <a:schemeClr val="tx1"/>
                </a:solidFill>
                <a:latin typeface="Open Sans"/>
                <a:cs typeface="Open Sans"/>
              </a:rPr>
              <a:t>for</a:t>
            </a:r>
            <a:r>
              <a:rPr lang="en-US" sz="1400" spc="-60" dirty="0">
                <a:solidFill>
                  <a:schemeClr val="tx1"/>
                </a:solidFill>
                <a:latin typeface="Open Sans"/>
                <a:cs typeface="Open Sans"/>
              </a:rPr>
              <a:t> </a:t>
            </a:r>
            <a:r>
              <a:rPr lang="en-US" sz="1400" spc="-10" dirty="0">
                <a:solidFill>
                  <a:schemeClr val="tx1"/>
                </a:solidFill>
                <a:latin typeface="Open Sans"/>
                <a:cs typeface="Open Sans"/>
              </a:rPr>
              <a:t>successful decision-making</a:t>
            </a:r>
            <a:endParaRPr lang="en-US" sz="1400" dirty="0">
              <a:solidFill>
                <a:schemeClr val="tx1"/>
              </a:solidFill>
              <a:latin typeface="Open Sans"/>
              <a:cs typeface="Open Sans"/>
            </a:endParaRPr>
          </a:p>
          <a:p>
            <a:pPr marL="584200" marR="45720" indent="-285115">
              <a:lnSpc>
                <a:spcPct val="100000"/>
              </a:lnSpc>
              <a:spcBef>
                <a:spcPts val="409"/>
              </a:spcBef>
              <a:buClr>
                <a:srgbClr val="00446F"/>
              </a:buClr>
              <a:buFont typeface="Arial"/>
              <a:buChar char="•"/>
              <a:tabLst>
                <a:tab pos="583565" algn="l"/>
                <a:tab pos="584200" algn="l"/>
              </a:tabLst>
            </a:pPr>
            <a:r>
              <a:rPr lang="en-US" sz="1400" dirty="0">
                <a:solidFill>
                  <a:schemeClr val="tx1"/>
                </a:solidFill>
                <a:latin typeface="Open Sans"/>
                <a:cs typeface="Open Sans"/>
              </a:rPr>
              <a:t>Answer</a:t>
            </a:r>
            <a:r>
              <a:rPr lang="en-US" sz="1400" spc="-40" dirty="0">
                <a:solidFill>
                  <a:schemeClr val="tx1"/>
                </a:solidFill>
                <a:latin typeface="Open Sans"/>
                <a:cs typeface="Open Sans"/>
              </a:rPr>
              <a:t> </a:t>
            </a:r>
            <a:r>
              <a:rPr lang="en-US" sz="1400" dirty="0">
                <a:solidFill>
                  <a:schemeClr val="tx1"/>
                </a:solidFill>
                <a:latin typeface="Open Sans"/>
                <a:cs typeface="Open Sans"/>
              </a:rPr>
              <a:t>any</a:t>
            </a:r>
            <a:r>
              <a:rPr lang="en-US" sz="1400" spc="-55" dirty="0">
                <a:solidFill>
                  <a:schemeClr val="tx1"/>
                </a:solidFill>
                <a:latin typeface="Open Sans"/>
                <a:cs typeface="Open Sans"/>
              </a:rPr>
              <a:t> </a:t>
            </a:r>
            <a:r>
              <a:rPr lang="en-US" sz="1400" dirty="0">
                <a:solidFill>
                  <a:schemeClr val="tx1"/>
                </a:solidFill>
                <a:latin typeface="Open Sans"/>
                <a:cs typeface="Open Sans"/>
              </a:rPr>
              <a:t>questions</a:t>
            </a:r>
            <a:r>
              <a:rPr lang="en-US" sz="1400" spc="-65" dirty="0">
                <a:solidFill>
                  <a:schemeClr val="tx1"/>
                </a:solidFill>
                <a:latin typeface="Open Sans"/>
                <a:cs typeface="Open Sans"/>
              </a:rPr>
              <a:t> </a:t>
            </a:r>
            <a:r>
              <a:rPr lang="en-US" sz="1400" dirty="0">
                <a:solidFill>
                  <a:schemeClr val="tx1"/>
                </a:solidFill>
                <a:latin typeface="Open Sans"/>
                <a:cs typeface="Open Sans"/>
              </a:rPr>
              <a:t>you </a:t>
            </a:r>
            <a:r>
              <a:rPr lang="en-US" sz="1400" spc="-25" dirty="0">
                <a:solidFill>
                  <a:schemeClr val="tx1"/>
                </a:solidFill>
                <a:latin typeface="Open Sans"/>
                <a:cs typeface="Open Sans"/>
              </a:rPr>
              <a:t>may </a:t>
            </a:r>
            <a:r>
              <a:rPr lang="en-US" sz="1400" spc="-20" dirty="0">
                <a:solidFill>
                  <a:schemeClr val="tx1"/>
                </a:solidFill>
                <a:latin typeface="Open Sans"/>
                <a:cs typeface="Open Sans"/>
              </a:rPr>
              <a:t>have</a:t>
            </a:r>
            <a:endParaRPr lang="en-US" sz="1400" dirty="0">
              <a:solidFill>
                <a:schemeClr val="tx1"/>
              </a:solidFill>
              <a:latin typeface="Open Sans"/>
              <a:cs typeface="Open Sans"/>
            </a:endParaRPr>
          </a:p>
          <a:p>
            <a:pPr marL="584200" indent="-285115">
              <a:spcBef>
                <a:spcPts val="400"/>
              </a:spcBef>
              <a:buClr>
                <a:srgbClr val="00446F"/>
              </a:buClr>
              <a:buFont typeface="Arial"/>
              <a:buChar char="•"/>
              <a:tabLst>
                <a:tab pos="583565" algn="l"/>
                <a:tab pos="584200" algn="l"/>
              </a:tabLst>
            </a:pPr>
            <a:r>
              <a:rPr lang="en-US" sz="1400" spc="-10" dirty="0">
                <a:solidFill>
                  <a:schemeClr val="tx1"/>
                </a:solidFill>
                <a:latin typeface="Open Sans"/>
                <a:cs typeface="Open Sans"/>
              </a:rPr>
              <a:t>Provide</a:t>
            </a:r>
            <a:r>
              <a:rPr lang="en-US" sz="1400" spc="-65" dirty="0">
                <a:solidFill>
                  <a:schemeClr val="tx1"/>
                </a:solidFill>
                <a:latin typeface="Open Sans"/>
                <a:cs typeface="Open Sans"/>
              </a:rPr>
              <a:t> </a:t>
            </a:r>
            <a:r>
              <a:rPr lang="en-US" sz="1400" dirty="0">
                <a:solidFill>
                  <a:schemeClr val="tx1"/>
                </a:solidFill>
                <a:latin typeface="Open Sans"/>
                <a:cs typeface="Open Sans"/>
              </a:rPr>
              <a:t>you with</a:t>
            </a:r>
            <a:r>
              <a:rPr lang="en-US" sz="1400" spc="-55" dirty="0">
                <a:solidFill>
                  <a:schemeClr val="tx1"/>
                </a:solidFill>
                <a:latin typeface="Open Sans"/>
                <a:cs typeface="Open Sans"/>
              </a:rPr>
              <a:t> </a:t>
            </a:r>
            <a:r>
              <a:rPr lang="en-US" sz="1400" dirty="0">
                <a:solidFill>
                  <a:schemeClr val="tx1"/>
                </a:solidFill>
                <a:latin typeface="Open Sans"/>
                <a:cs typeface="Open Sans"/>
              </a:rPr>
              <a:t>next</a:t>
            </a:r>
            <a:r>
              <a:rPr lang="en-US" sz="1400" spc="-60" dirty="0">
                <a:solidFill>
                  <a:schemeClr val="tx1"/>
                </a:solidFill>
                <a:latin typeface="Open Sans"/>
                <a:cs typeface="Open Sans"/>
              </a:rPr>
              <a:t> </a:t>
            </a:r>
            <a:r>
              <a:rPr lang="en-US" sz="1400" spc="-10" dirty="0">
                <a:solidFill>
                  <a:schemeClr val="tx1"/>
                </a:solidFill>
              </a:rPr>
              <a:t>steps</a:t>
            </a:r>
          </a:p>
          <a:p>
            <a:pPr marL="299085">
              <a:spcBef>
                <a:spcPts val="400"/>
              </a:spcBef>
              <a:buClr>
                <a:srgbClr val="00446F"/>
              </a:buClr>
              <a:tabLst>
                <a:tab pos="583565" algn="l"/>
                <a:tab pos="584200" algn="l"/>
              </a:tabLst>
            </a:pPr>
            <a:endParaRPr lang="en-US" sz="1400" spc="-10" dirty="0">
              <a:solidFill>
                <a:schemeClr val="tx1"/>
              </a:solidFill>
            </a:endParaRPr>
          </a:p>
          <a:p>
            <a:pPr marL="299085">
              <a:lnSpc>
                <a:spcPct val="100000"/>
              </a:lnSpc>
              <a:spcBef>
                <a:spcPts val="400"/>
              </a:spcBef>
              <a:buClr>
                <a:srgbClr val="00446F"/>
              </a:buClr>
              <a:tabLst>
                <a:tab pos="583565" algn="l"/>
                <a:tab pos="584200" algn="l"/>
              </a:tabLst>
            </a:pPr>
            <a:r>
              <a:rPr lang="en-US" sz="1400" spc="-10" dirty="0">
                <a:solidFill>
                  <a:schemeClr val="tx1"/>
                </a:solidFill>
              </a:rPr>
              <a:t>You will also be given the opportunity to sign an authorization electronically or verbally depending on your submission type.</a:t>
            </a:r>
            <a:endParaRPr lang="en-US" sz="1400" dirty="0">
              <a:solidFill>
                <a:srgbClr val="FF0000"/>
              </a:solidFill>
            </a:endParaRPr>
          </a:p>
        </p:txBody>
      </p:sp>
      <p:sp>
        <p:nvSpPr>
          <p:cNvPr id="16" name="Text Placeholder 2">
            <a:extLst>
              <a:ext uri="{FF2B5EF4-FFF2-40B4-BE49-F238E27FC236}">
                <a16:creationId xmlns:a16="http://schemas.microsoft.com/office/drawing/2014/main" id="{B87DC791-3485-4653-8780-2559DE0D2991}"/>
              </a:ext>
            </a:extLst>
          </p:cNvPr>
          <p:cNvSpPr txBox="1">
            <a:spLocks/>
          </p:cNvSpPr>
          <p:nvPr/>
        </p:nvSpPr>
        <p:spPr>
          <a:xfrm>
            <a:off x="5827413" y="76200"/>
            <a:ext cx="5486400" cy="923330"/>
          </a:xfrm>
          <a:prstGeom prst="rect">
            <a:avLst/>
          </a:prstGeom>
        </p:spPr>
        <p:txBody>
          <a:bodyPr wrap="square" lIns="0" tIns="0" rIns="0" bIns="0">
            <a:spAutoFit/>
          </a:bodyPr>
          <a:lstStyle>
            <a:lvl1pPr marL="0">
              <a:defRPr sz="1800" b="0" i="0">
                <a:solidFill>
                  <a:srgbClr val="F6F8F9"/>
                </a:solidFill>
                <a:latin typeface="Open Sans"/>
                <a:ea typeface="+mn-ea"/>
                <a:cs typeface="Open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000" spc="-80" dirty="0">
                <a:solidFill>
                  <a:schemeClr val="tx1"/>
                </a:solidFill>
              </a:rPr>
              <a:t>Intake</a:t>
            </a:r>
            <a:r>
              <a:rPr lang="en-US" sz="3000" spc="-100" dirty="0">
                <a:solidFill>
                  <a:schemeClr val="tx1"/>
                </a:solidFill>
              </a:rPr>
              <a:t> </a:t>
            </a:r>
            <a:r>
              <a:rPr lang="en-US" sz="3000" spc="-40" dirty="0">
                <a:solidFill>
                  <a:schemeClr val="tx1"/>
                </a:solidFill>
              </a:rPr>
              <a:t>process –</a:t>
            </a:r>
          </a:p>
          <a:p>
            <a:r>
              <a:rPr lang="en-US" sz="3000" spc="-40" dirty="0">
                <a:solidFill>
                  <a:schemeClr val="tx1"/>
                </a:solidFill>
              </a:rPr>
              <a:t>How to submit a leave request</a:t>
            </a:r>
            <a:endParaRPr lang="en-US" sz="3000" dirty="0">
              <a:solidFill>
                <a:schemeClr val="tx1"/>
              </a:solidFill>
            </a:endParaRPr>
          </a:p>
        </p:txBody>
      </p:sp>
      <p:pic>
        <p:nvPicPr>
          <p:cNvPr id="6" name="object 4">
            <a:extLst>
              <a:ext uri="{FF2B5EF4-FFF2-40B4-BE49-F238E27FC236}">
                <a16:creationId xmlns:a16="http://schemas.microsoft.com/office/drawing/2014/main" id="{6A225D9E-D027-4A2A-B23A-C7BBEFE3A7DF}"/>
              </a:ext>
            </a:extLst>
          </p:cNvPr>
          <p:cNvPicPr/>
          <p:nvPr/>
        </p:nvPicPr>
        <p:blipFill>
          <a:blip r:embed="rId2" cstate="print"/>
          <a:stretch>
            <a:fillRect/>
          </a:stretch>
        </p:blipFill>
        <p:spPr>
          <a:xfrm>
            <a:off x="0" y="0"/>
            <a:ext cx="5486400" cy="6858000"/>
          </a:xfrm>
          <a:prstGeom prst="rect">
            <a:avLst/>
          </a:prstGeom>
        </p:spPr>
      </p:pic>
    </p:spTree>
    <p:extLst>
      <p:ext uri="{BB962C8B-B14F-4D97-AF65-F5344CB8AC3E}">
        <p14:creationId xmlns:p14="http://schemas.microsoft.com/office/powerpoint/2010/main" val="2235605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283218E-E354-4E70-B1B8-00D59596D0B6}"/>
              </a:ext>
            </a:extLst>
          </p:cNvPr>
          <p:cNvSpPr/>
          <p:nvPr/>
        </p:nvSpPr>
        <p:spPr>
          <a:xfrm>
            <a:off x="-11723" y="-20163"/>
            <a:ext cx="285803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Oval 2">
            <a:extLst>
              <a:ext uri="{FF2B5EF4-FFF2-40B4-BE49-F238E27FC236}">
                <a16:creationId xmlns:a16="http://schemas.microsoft.com/office/drawing/2014/main" id="{46697AAC-0281-45B3-A95D-FD66EDF79B89}"/>
              </a:ext>
            </a:extLst>
          </p:cNvPr>
          <p:cNvSpPr/>
          <p:nvPr/>
        </p:nvSpPr>
        <p:spPr>
          <a:xfrm>
            <a:off x="3093478" y="4146502"/>
            <a:ext cx="1216076" cy="1140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2206" tIns="26104" rIns="52206" bIns="26104" numCol="1" spcCol="0" rtlCol="0" fromWordArt="0" anchor="ctr" anchorCtr="0" forceAA="0" compatLnSpc="1">
            <a:prstTxWarp prst="textNoShape">
              <a:avLst/>
            </a:prstTxWarp>
            <a:noAutofit/>
          </a:bodyPr>
          <a:lstStyle/>
          <a:p>
            <a:pPr algn="ctr" defTabSz="417597"/>
            <a:endParaRPr lang="en-US" sz="1656" dirty="0">
              <a:solidFill>
                <a:srgbClr val="FFFFFF"/>
              </a:solidFill>
              <a:latin typeface="Arial"/>
            </a:endParaRPr>
          </a:p>
        </p:txBody>
      </p:sp>
      <p:pic>
        <p:nvPicPr>
          <p:cNvPr id="2" name="Picture 2" descr="Image result for nurses png">
            <a:extLst>
              <a:ext uri="{FF2B5EF4-FFF2-40B4-BE49-F238E27FC236}">
                <a16:creationId xmlns:a16="http://schemas.microsoft.com/office/drawing/2014/main" id="{31CEFEB0-3227-4F99-991E-3DE17F229C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42215" y="1514366"/>
            <a:ext cx="646022" cy="856255"/>
          </a:xfrm>
          <a:prstGeom prst="rect">
            <a:avLst/>
          </a:prstGeom>
          <a:noFill/>
        </p:spPr>
      </p:pic>
      <p:sp>
        <p:nvSpPr>
          <p:cNvPr id="7" name="Freeform 49">
            <a:extLst>
              <a:ext uri="{FF2B5EF4-FFF2-40B4-BE49-F238E27FC236}">
                <a16:creationId xmlns:a16="http://schemas.microsoft.com/office/drawing/2014/main" id="{2EE6C48C-FC26-404F-A64F-021EE2983106}"/>
              </a:ext>
            </a:extLst>
          </p:cNvPr>
          <p:cNvSpPr/>
          <p:nvPr/>
        </p:nvSpPr>
        <p:spPr bwMode="auto">
          <a:xfrm>
            <a:off x="3985068" y="2147108"/>
            <a:ext cx="6122650" cy="2569750"/>
          </a:xfrm>
          <a:custGeom>
            <a:avLst/>
            <a:gdLst>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75717 w 6274190"/>
              <a:gd name="connsiteY2" fmla="*/ 93660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75717 w 6274190"/>
              <a:gd name="connsiteY2" fmla="*/ 936601 h 3896750"/>
              <a:gd name="connsiteX3" fmla="*/ 5205046 w 6274190"/>
              <a:gd name="connsiteY3" fmla="*/ 1885071 h 3896750"/>
              <a:gd name="connsiteX4" fmla="*/ 2278966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75717 w 6274190"/>
              <a:gd name="connsiteY2" fmla="*/ 936601 h 3896750"/>
              <a:gd name="connsiteX3" fmla="*/ 5205046 w 6274190"/>
              <a:gd name="connsiteY3" fmla="*/ 1885071 h 3896750"/>
              <a:gd name="connsiteX4" fmla="*/ 2278966 w 6274190"/>
              <a:gd name="connsiteY4" fmla="*/ 1885071 h 3896750"/>
              <a:gd name="connsiteX5" fmla="*/ 0 w 6274190"/>
              <a:gd name="connsiteY5" fmla="*/ 2912012 h 3896750"/>
              <a:gd name="connsiteX6" fmla="*/ 2278965 w 6274190"/>
              <a:gd name="connsiteY6" fmla="*/ 3896750 h 3896750"/>
              <a:gd name="connsiteX7" fmla="*/ 6274190 w 6274190"/>
              <a:gd name="connsiteY7" fmla="*/ 3896750 h 3896750"/>
              <a:gd name="connsiteX0" fmla="*/ 0 w 6203852"/>
              <a:gd name="connsiteY0" fmla="*/ 0 h 3896750"/>
              <a:gd name="connsiteX1" fmla="*/ 5078437 w 6203852"/>
              <a:gd name="connsiteY1" fmla="*/ 0 h 3896750"/>
              <a:gd name="connsiteX2" fmla="*/ 6105379 w 6203852"/>
              <a:gd name="connsiteY2" fmla="*/ 936601 h 3896750"/>
              <a:gd name="connsiteX3" fmla="*/ 5134708 w 6203852"/>
              <a:gd name="connsiteY3" fmla="*/ 1885071 h 3896750"/>
              <a:gd name="connsiteX4" fmla="*/ 2208628 w 6203852"/>
              <a:gd name="connsiteY4" fmla="*/ 1885071 h 3896750"/>
              <a:gd name="connsiteX5" fmla="*/ 1308296 w 6203852"/>
              <a:gd name="connsiteY5" fmla="*/ 2929047 h 3896750"/>
              <a:gd name="connsiteX6" fmla="*/ 2208627 w 6203852"/>
              <a:gd name="connsiteY6" fmla="*/ 3896750 h 3896750"/>
              <a:gd name="connsiteX7" fmla="*/ 6203852 w 6203852"/>
              <a:gd name="connsiteY7" fmla="*/ 3896750 h 3896750"/>
              <a:gd name="connsiteX0" fmla="*/ 0 w 6203852"/>
              <a:gd name="connsiteY0" fmla="*/ 0 h 3896750"/>
              <a:gd name="connsiteX1" fmla="*/ 5078437 w 6203852"/>
              <a:gd name="connsiteY1" fmla="*/ 0 h 3896750"/>
              <a:gd name="connsiteX2" fmla="*/ 6105379 w 6203852"/>
              <a:gd name="connsiteY2" fmla="*/ 936601 h 3896750"/>
              <a:gd name="connsiteX3" fmla="*/ 5134708 w 6203852"/>
              <a:gd name="connsiteY3" fmla="*/ 1885071 h 3896750"/>
              <a:gd name="connsiteX4" fmla="*/ 2349305 w 6203852"/>
              <a:gd name="connsiteY4" fmla="*/ 1885071 h 3896750"/>
              <a:gd name="connsiteX5" fmla="*/ 1308296 w 6203852"/>
              <a:gd name="connsiteY5" fmla="*/ 2929047 h 3896750"/>
              <a:gd name="connsiteX6" fmla="*/ 2208627 w 6203852"/>
              <a:gd name="connsiteY6" fmla="*/ 3896750 h 3896750"/>
              <a:gd name="connsiteX7" fmla="*/ 6203852 w 6203852"/>
              <a:gd name="connsiteY7" fmla="*/ 3896750 h 3896750"/>
              <a:gd name="connsiteX0" fmla="*/ 0 w 6203852"/>
              <a:gd name="connsiteY0" fmla="*/ 0 h 3896750"/>
              <a:gd name="connsiteX1" fmla="*/ 5078437 w 6203852"/>
              <a:gd name="connsiteY1" fmla="*/ 0 h 3896750"/>
              <a:gd name="connsiteX2" fmla="*/ 6105379 w 6203852"/>
              <a:gd name="connsiteY2" fmla="*/ 936601 h 3896750"/>
              <a:gd name="connsiteX3" fmla="*/ 5134708 w 6203852"/>
              <a:gd name="connsiteY3" fmla="*/ 1885071 h 3896750"/>
              <a:gd name="connsiteX4" fmla="*/ 2349305 w 6203852"/>
              <a:gd name="connsiteY4" fmla="*/ 1885071 h 3896750"/>
              <a:gd name="connsiteX5" fmla="*/ 1308296 w 6203852"/>
              <a:gd name="connsiteY5" fmla="*/ 2929047 h 3896750"/>
              <a:gd name="connsiteX6" fmla="*/ 2307101 w 6203852"/>
              <a:gd name="connsiteY6" fmla="*/ 3896750 h 3896750"/>
              <a:gd name="connsiteX7" fmla="*/ 6203852 w 6203852"/>
              <a:gd name="connsiteY7" fmla="*/ 3896750 h 3896750"/>
              <a:gd name="connsiteX0" fmla="*/ 0 w 6203852"/>
              <a:gd name="connsiteY0" fmla="*/ 0 h 3896750"/>
              <a:gd name="connsiteX1" fmla="*/ 5078437 w 6203852"/>
              <a:gd name="connsiteY1" fmla="*/ 0 h 3896750"/>
              <a:gd name="connsiteX2" fmla="*/ 6105379 w 6203852"/>
              <a:gd name="connsiteY2" fmla="*/ 936601 h 3896750"/>
              <a:gd name="connsiteX3" fmla="*/ 5134708 w 6203852"/>
              <a:gd name="connsiteY3" fmla="*/ 1885071 h 3896750"/>
              <a:gd name="connsiteX4" fmla="*/ 2349305 w 6203852"/>
              <a:gd name="connsiteY4" fmla="*/ 1885071 h 3896750"/>
              <a:gd name="connsiteX5" fmla="*/ 1308296 w 6203852"/>
              <a:gd name="connsiteY5" fmla="*/ 2929047 h 3896750"/>
              <a:gd name="connsiteX6" fmla="*/ 2335236 w 6203852"/>
              <a:gd name="connsiteY6" fmla="*/ 3896750 h 3896750"/>
              <a:gd name="connsiteX7" fmla="*/ 6203852 w 6203852"/>
              <a:gd name="connsiteY7" fmla="*/ 3896750 h 389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3852" h="3896750">
                <a:moveTo>
                  <a:pt x="0" y="0"/>
                </a:moveTo>
                <a:lnTo>
                  <a:pt x="5078437" y="0"/>
                </a:lnTo>
                <a:cubicBezTo>
                  <a:pt x="5669280" y="-108"/>
                  <a:pt x="6091311" y="221240"/>
                  <a:pt x="6105379" y="936601"/>
                </a:cubicBezTo>
                <a:cubicBezTo>
                  <a:pt x="6096000" y="1599135"/>
                  <a:pt x="5734930" y="1869866"/>
                  <a:pt x="5134708" y="1885071"/>
                </a:cubicBezTo>
                <a:lnTo>
                  <a:pt x="2349305" y="1885071"/>
                </a:lnTo>
                <a:cubicBezTo>
                  <a:pt x="1894449" y="1886685"/>
                  <a:pt x="1312985" y="2092719"/>
                  <a:pt x="1308296" y="2929047"/>
                </a:cubicBezTo>
                <a:cubicBezTo>
                  <a:pt x="1327053" y="3734272"/>
                  <a:pt x="1852246" y="3875134"/>
                  <a:pt x="2335236" y="3896750"/>
                </a:cubicBezTo>
                <a:lnTo>
                  <a:pt x="6203852" y="3896750"/>
                </a:lnTo>
              </a:path>
            </a:pathLst>
          </a:custGeom>
          <a:noFill/>
          <a:ln w="212725" cap="rnd" cmpd="sng" algn="ctr">
            <a:solidFill>
              <a:srgbClr val="28485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5574" tIns="32786" rIns="65574" bIns="32786" numCol="1" rtlCol="0" anchor="ctr" anchorCtr="0" compatLnSpc="1">
            <a:prstTxWarp prst="textNoShape">
              <a:avLst/>
            </a:prstTxWarp>
          </a:bodyPr>
          <a:lstStyle/>
          <a:p>
            <a:pPr algn="ctr" defTabSz="417597" fontAlgn="base">
              <a:spcBef>
                <a:spcPct val="0"/>
              </a:spcBef>
              <a:spcAft>
                <a:spcPct val="0"/>
              </a:spcAft>
            </a:pPr>
            <a:endParaRPr lang="en-US" sz="1578" dirty="0">
              <a:solidFill>
                <a:srgbClr val="024882"/>
              </a:solidFill>
              <a:latin typeface="Arial"/>
              <a:ea typeface="ＭＳ Ｐゴシック" pitchFamily="34" charset="-128"/>
            </a:endParaRPr>
          </a:p>
        </p:txBody>
      </p:sp>
      <p:sp>
        <p:nvSpPr>
          <p:cNvPr id="8" name="Freeform 50">
            <a:extLst>
              <a:ext uri="{FF2B5EF4-FFF2-40B4-BE49-F238E27FC236}">
                <a16:creationId xmlns:a16="http://schemas.microsoft.com/office/drawing/2014/main" id="{BD9A827C-3630-4367-92D6-FB15E0EA97F5}"/>
              </a:ext>
            </a:extLst>
          </p:cNvPr>
          <p:cNvSpPr/>
          <p:nvPr/>
        </p:nvSpPr>
        <p:spPr bwMode="auto">
          <a:xfrm>
            <a:off x="3985068" y="2147107"/>
            <a:ext cx="6122650" cy="2569750"/>
          </a:xfrm>
          <a:custGeom>
            <a:avLst/>
            <a:gdLst>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7067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19446 w 6274190"/>
              <a:gd name="connsiteY2" fmla="*/ 919566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75717 w 6274190"/>
              <a:gd name="connsiteY2" fmla="*/ 936601 h 3896750"/>
              <a:gd name="connsiteX3" fmla="*/ 5205046 w 6274190"/>
              <a:gd name="connsiteY3" fmla="*/ 1885071 h 3896750"/>
              <a:gd name="connsiteX4" fmla="*/ 1026941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75717 w 6274190"/>
              <a:gd name="connsiteY2" fmla="*/ 936601 h 3896750"/>
              <a:gd name="connsiteX3" fmla="*/ 5205046 w 6274190"/>
              <a:gd name="connsiteY3" fmla="*/ 1885071 h 3896750"/>
              <a:gd name="connsiteX4" fmla="*/ 2419643 w 6274190"/>
              <a:gd name="connsiteY4" fmla="*/ 1885071 h 3896750"/>
              <a:gd name="connsiteX5" fmla="*/ 0 w 6274190"/>
              <a:gd name="connsiteY5" fmla="*/ 2912012 h 3896750"/>
              <a:gd name="connsiteX6" fmla="*/ 984738 w 6274190"/>
              <a:gd name="connsiteY6" fmla="*/ 3896750 h 3896750"/>
              <a:gd name="connsiteX7" fmla="*/ 6274190 w 6274190"/>
              <a:gd name="connsiteY7" fmla="*/ 3896750 h 3896750"/>
              <a:gd name="connsiteX0" fmla="*/ 70338 w 6274190"/>
              <a:gd name="connsiteY0" fmla="*/ 0 h 3896750"/>
              <a:gd name="connsiteX1" fmla="*/ 5148775 w 6274190"/>
              <a:gd name="connsiteY1" fmla="*/ 0 h 3896750"/>
              <a:gd name="connsiteX2" fmla="*/ 6175717 w 6274190"/>
              <a:gd name="connsiteY2" fmla="*/ 936601 h 3896750"/>
              <a:gd name="connsiteX3" fmla="*/ 5205046 w 6274190"/>
              <a:gd name="connsiteY3" fmla="*/ 1885071 h 3896750"/>
              <a:gd name="connsiteX4" fmla="*/ 2419643 w 6274190"/>
              <a:gd name="connsiteY4" fmla="*/ 1885071 h 3896750"/>
              <a:gd name="connsiteX5" fmla="*/ 0 w 6274190"/>
              <a:gd name="connsiteY5" fmla="*/ 2912012 h 3896750"/>
              <a:gd name="connsiteX6" fmla="*/ 2405575 w 6274190"/>
              <a:gd name="connsiteY6" fmla="*/ 3896750 h 3896750"/>
              <a:gd name="connsiteX7" fmla="*/ 6274190 w 6274190"/>
              <a:gd name="connsiteY7" fmla="*/ 3896750 h 3896750"/>
              <a:gd name="connsiteX0" fmla="*/ 0 w 6203852"/>
              <a:gd name="connsiteY0" fmla="*/ 0 h 3896750"/>
              <a:gd name="connsiteX1" fmla="*/ 5078437 w 6203852"/>
              <a:gd name="connsiteY1" fmla="*/ 0 h 3896750"/>
              <a:gd name="connsiteX2" fmla="*/ 6105379 w 6203852"/>
              <a:gd name="connsiteY2" fmla="*/ 936601 h 3896750"/>
              <a:gd name="connsiteX3" fmla="*/ 5134708 w 6203852"/>
              <a:gd name="connsiteY3" fmla="*/ 1885071 h 3896750"/>
              <a:gd name="connsiteX4" fmla="*/ 2349305 w 6203852"/>
              <a:gd name="connsiteY4" fmla="*/ 1885071 h 3896750"/>
              <a:gd name="connsiteX5" fmla="*/ 1294228 w 6203852"/>
              <a:gd name="connsiteY5" fmla="*/ 2929047 h 3896750"/>
              <a:gd name="connsiteX6" fmla="*/ 2335237 w 6203852"/>
              <a:gd name="connsiteY6" fmla="*/ 3896750 h 3896750"/>
              <a:gd name="connsiteX7" fmla="*/ 6203852 w 6203852"/>
              <a:gd name="connsiteY7" fmla="*/ 3896750 h 389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3852" h="3896750">
                <a:moveTo>
                  <a:pt x="0" y="0"/>
                </a:moveTo>
                <a:lnTo>
                  <a:pt x="5078437" y="0"/>
                </a:lnTo>
                <a:cubicBezTo>
                  <a:pt x="5669280" y="-108"/>
                  <a:pt x="6091311" y="221240"/>
                  <a:pt x="6105379" y="936601"/>
                </a:cubicBezTo>
                <a:cubicBezTo>
                  <a:pt x="6096000" y="1599135"/>
                  <a:pt x="5734930" y="1869866"/>
                  <a:pt x="5134708" y="1885071"/>
                </a:cubicBezTo>
                <a:lnTo>
                  <a:pt x="2349305" y="1885071"/>
                </a:lnTo>
                <a:cubicBezTo>
                  <a:pt x="1894449" y="1886685"/>
                  <a:pt x="1298917" y="2092719"/>
                  <a:pt x="1294228" y="2929047"/>
                </a:cubicBezTo>
                <a:cubicBezTo>
                  <a:pt x="1312985" y="3734272"/>
                  <a:pt x="1852247" y="3875134"/>
                  <a:pt x="2335237" y="3896750"/>
                </a:cubicBezTo>
                <a:lnTo>
                  <a:pt x="6203852" y="3896750"/>
                </a:lnTo>
              </a:path>
            </a:pathLst>
          </a:custGeom>
          <a:noFill/>
          <a:ln w="76200" cap="rnd" cmpd="sng" algn="ctr">
            <a:solidFill>
              <a:schemeClr val="bg2">
                <a:lumMod val="9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5574" tIns="32786" rIns="65574" bIns="32786" numCol="1" rtlCol="0" anchor="ctr" anchorCtr="0" compatLnSpc="1">
            <a:prstTxWarp prst="textNoShape">
              <a:avLst/>
            </a:prstTxWarp>
          </a:bodyPr>
          <a:lstStyle/>
          <a:p>
            <a:pPr algn="ctr" defTabSz="417597" fontAlgn="base">
              <a:spcBef>
                <a:spcPct val="0"/>
              </a:spcBef>
              <a:spcAft>
                <a:spcPct val="0"/>
              </a:spcAft>
            </a:pPr>
            <a:endParaRPr lang="en-US" sz="1059" dirty="0">
              <a:solidFill>
                <a:srgbClr val="024882"/>
              </a:solidFill>
              <a:latin typeface="Arial"/>
              <a:ea typeface="ＭＳ Ｐゴシック" pitchFamily="34" charset="-128"/>
            </a:endParaRPr>
          </a:p>
        </p:txBody>
      </p:sp>
      <p:pic>
        <p:nvPicPr>
          <p:cNvPr id="12" name="Picture 11">
            <a:extLst>
              <a:ext uri="{FF2B5EF4-FFF2-40B4-BE49-F238E27FC236}">
                <a16:creationId xmlns:a16="http://schemas.microsoft.com/office/drawing/2014/main" id="{6D25ED8C-19A4-42A6-9308-833AD474DB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311" r="6117"/>
          <a:stretch/>
        </p:blipFill>
        <p:spPr>
          <a:xfrm>
            <a:off x="3452733" y="1900385"/>
            <a:ext cx="584271" cy="584271"/>
          </a:xfrm>
          <a:prstGeom prst="ellipse">
            <a:avLst/>
          </a:prstGeom>
          <a:ln w="38100">
            <a:solidFill>
              <a:schemeClr val="tx2"/>
            </a:solidFill>
          </a:ln>
        </p:spPr>
      </p:pic>
      <p:sp>
        <p:nvSpPr>
          <p:cNvPr id="13" name="TextBox 12">
            <a:extLst>
              <a:ext uri="{FF2B5EF4-FFF2-40B4-BE49-F238E27FC236}">
                <a16:creationId xmlns:a16="http://schemas.microsoft.com/office/drawing/2014/main" id="{3CD70AEE-F01E-4AF1-99D0-7EAA198945C0}"/>
              </a:ext>
            </a:extLst>
          </p:cNvPr>
          <p:cNvSpPr txBox="1"/>
          <p:nvPr/>
        </p:nvSpPr>
        <p:spPr>
          <a:xfrm>
            <a:off x="3239940" y="1046538"/>
            <a:ext cx="1400365" cy="1112966"/>
          </a:xfrm>
          <a:prstGeom prst="rect">
            <a:avLst/>
          </a:prstGeom>
          <a:noFill/>
        </p:spPr>
        <p:txBody>
          <a:bodyPr wrap="square" lIns="65566" tIns="32782" rIns="65566" bIns="32782" rtlCol="0" anchor="b">
            <a:spAutoFit/>
          </a:bodyPr>
          <a:lstStyle/>
          <a:p>
            <a:pPr defTabSz="417597">
              <a:spcAft>
                <a:spcPts val="179"/>
              </a:spcAft>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Your employee submits ONE claim and/or leave for all products online, via </a:t>
            </a:r>
            <a:r>
              <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rPr>
              <a:t>mobile app,</a:t>
            </a: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 telephone or fax…</a:t>
            </a:r>
          </a:p>
          <a:p>
            <a:pPr defTabSz="417597" eaLnBrk="0" hangingPunct="0">
              <a:spcBef>
                <a:spcPct val="20000"/>
              </a:spcBef>
              <a:buClr>
                <a:srgbClr val="646D72"/>
              </a:buClr>
            </a:pPr>
            <a:endParaRPr lang="en-US" sz="927"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defTabSz="417597" eaLnBrk="0" hangingPunct="0">
              <a:spcBef>
                <a:spcPct val="20000"/>
              </a:spcBef>
              <a:buClr>
                <a:srgbClr val="646D72"/>
              </a:buClr>
            </a:pPr>
            <a:endParaRPr lang="en-US" sz="927"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39CC4231-4B64-49CA-BE4E-235C47955E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9583" b="23845"/>
          <a:stretch/>
        </p:blipFill>
        <p:spPr>
          <a:xfrm>
            <a:off x="4807361" y="5114154"/>
            <a:ext cx="921976" cy="921976"/>
          </a:xfrm>
          <a:prstGeom prst="ellipse">
            <a:avLst/>
          </a:prstGeom>
          <a:solidFill>
            <a:schemeClr val="accent5">
              <a:lumMod val="60000"/>
              <a:lumOff val="40000"/>
            </a:schemeClr>
          </a:solidFill>
          <a:ln w="38100">
            <a:solidFill>
              <a:srgbClr val="28485E"/>
            </a:solidFill>
          </a:ln>
        </p:spPr>
      </p:pic>
      <p:sp>
        <p:nvSpPr>
          <p:cNvPr id="19" name="TextBox 18">
            <a:extLst>
              <a:ext uri="{FF2B5EF4-FFF2-40B4-BE49-F238E27FC236}">
                <a16:creationId xmlns:a16="http://schemas.microsoft.com/office/drawing/2014/main" id="{55A0E67A-8B0C-4B2F-9643-5CE286E938AD}"/>
              </a:ext>
            </a:extLst>
          </p:cNvPr>
          <p:cNvSpPr txBox="1"/>
          <p:nvPr/>
        </p:nvSpPr>
        <p:spPr>
          <a:xfrm>
            <a:off x="6600784" y="1073913"/>
            <a:ext cx="1323247" cy="880658"/>
          </a:xfrm>
          <a:prstGeom prst="rect">
            <a:avLst/>
          </a:prstGeom>
          <a:noFill/>
        </p:spPr>
        <p:txBody>
          <a:bodyPr wrap="square" lIns="65566" tIns="32782" rIns="65566" bIns="32782" rtlCol="0" anchor="t">
            <a:spAutoFit/>
          </a:bodyPr>
          <a:lstStyle/>
          <a:p>
            <a:pPr defTabSz="417597" eaLnBrk="0" hangingPunct="0">
              <a:spcBef>
                <a:spcPct val="20000"/>
              </a:spcBef>
              <a:buClr>
                <a:srgbClr val="646D72"/>
              </a:buClr>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Claim/leave assignment is completed and Eligibility Notification is sent within 2 business days.</a:t>
            </a:r>
          </a:p>
        </p:txBody>
      </p:sp>
      <p:sp>
        <p:nvSpPr>
          <p:cNvPr id="21" name="TextBox 20">
            <a:extLst>
              <a:ext uri="{FF2B5EF4-FFF2-40B4-BE49-F238E27FC236}">
                <a16:creationId xmlns:a16="http://schemas.microsoft.com/office/drawing/2014/main" id="{E5311705-86CC-4738-81BF-571EB94C6024}"/>
              </a:ext>
            </a:extLst>
          </p:cNvPr>
          <p:cNvSpPr txBox="1"/>
          <p:nvPr/>
        </p:nvSpPr>
        <p:spPr>
          <a:xfrm>
            <a:off x="10236060" y="2035310"/>
            <a:ext cx="1855533" cy="1068915"/>
          </a:xfrm>
          <a:prstGeom prst="rect">
            <a:avLst/>
          </a:prstGeom>
          <a:noFill/>
        </p:spPr>
        <p:txBody>
          <a:bodyPr wrap="square" lIns="65566" tIns="32782" rIns="65566" bIns="32782" rtlCol="0" anchor="t">
            <a:spAutoFit/>
          </a:bodyPr>
          <a:lstStyle/>
          <a:p>
            <a:pPr defTabSz="417597" eaLnBrk="0" hangingPunct="0">
              <a:spcBef>
                <a:spcPct val="20000"/>
              </a:spcBef>
              <a:buClr>
                <a:srgbClr val="646D72"/>
              </a:buClr>
            </a:pPr>
            <a:br>
              <a:rPr lang="en-US" sz="927"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rPr>
              <a:t>One Specialist manages the claim and leave, so you have only one point of contact</a:t>
            </a:r>
          </a:p>
          <a:p>
            <a:pPr defTabSz="417597" eaLnBrk="0" hangingPunct="0">
              <a:spcBef>
                <a:spcPct val="20000"/>
              </a:spcBef>
              <a:buClr>
                <a:srgbClr val="646D72"/>
              </a:buClr>
            </a:pPr>
            <a:endParaRPr lang="en-US" sz="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defTabSz="417597" eaLnBrk="0" hangingPunct="0">
              <a:spcBef>
                <a:spcPct val="20000"/>
              </a:spcBef>
              <a:buClr>
                <a:srgbClr val="646D72"/>
              </a:buClr>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Proactive outreach to clinical/ vocational staff to assess for intervention </a:t>
            </a:r>
          </a:p>
        </p:txBody>
      </p:sp>
      <p:sp>
        <p:nvSpPr>
          <p:cNvPr id="25" name="TextBox 24">
            <a:extLst>
              <a:ext uri="{FF2B5EF4-FFF2-40B4-BE49-F238E27FC236}">
                <a16:creationId xmlns:a16="http://schemas.microsoft.com/office/drawing/2014/main" id="{65DD9F32-D015-4000-96DD-63A7766AAE5C}"/>
              </a:ext>
            </a:extLst>
          </p:cNvPr>
          <p:cNvSpPr txBox="1"/>
          <p:nvPr/>
        </p:nvSpPr>
        <p:spPr>
          <a:xfrm>
            <a:off x="10822293" y="4490319"/>
            <a:ext cx="1202188" cy="397257"/>
          </a:xfrm>
          <a:prstGeom prst="rect">
            <a:avLst/>
          </a:prstGeom>
          <a:noFill/>
        </p:spPr>
        <p:txBody>
          <a:bodyPr wrap="square" lIns="65566" tIns="32782" rIns="65566" bIns="32782" rtlCol="0" anchor="b">
            <a:spAutoFit/>
          </a:bodyPr>
          <a:lstStyle/>
          <a:p>
            <a:pPr algn="r" defTabSz="417597" eaLnBrk="0" hangingPunct="0">
              <a:spcBef>
                <a:spcPct val="20000"/>
              </a:spcBef>
              <a:buClr>
                <a:srgbClr val="646D72"/>
              </a:buClr>
            </a:pPr>
            <a:r>
              <a:rPr lang="en-US" sz="717" dirty="0">
                <a:solidFill>
                  <a:schemeClr val="tx1"/>
                </a:solidFill>
                <a:latin typeface="Arial Black" panose="020B0A04020102020204" pitchFamily="34" charset="0"/>
                <a:cs typeface="Arial" pitchFamily="34" charset="0"/>
              </a:rPr>
              <a:t>Helping members achieve recovery </a:t>
            </a:r>
            <a:br>
              <a:rPr lang="en-US" sz="717" dirty="0">
                <a:solidFill>
                  <a:schemeClr val="tx1"/>
                </a:solidFill>
                <a:latin typeface="Arial Black" panose="020B0A04020102020204" pitchFamily="34" charset="0"/>
                <a:cs typeface="Arial" pitchFamily="34" charset="0"/>
              </a:rPr>
            </a:br>
            <a:r>
              <a:rPr lang="en-US" sz="717" dirty="0">
                <a:solidFill>
                  <a:schemeClr val="tx1"/>
                </a:solidFill>
                <a:latin typeface="Arial Black" panose="020B0A04020102020204" pitchFamily="34" charset="0"/>
                <a:cs typeface="Arial" pitchFamily="34" charset="0"/>
              </a:rPr>
              <a:t>and better health</a:t>
            </a:r>
          </a:p>
        </p:txBody>
      </p:sp>
      <p:pic>
        <p:nvPicPr>
          <p:cNvPr id="26" name="Picture 25">
            <a:extLst>
              <a:ext uri="{FF2B5EF4-FFF2-40B4-BE49-F238E27FC236}">
                <a16:creationId xmlns:a16="http://schemas.microsoft.com/office/drawing/2014/main" id="{522CF7F6-A362-4DAE-8816-B63FAC8016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6688" t="30434" r="10464" b="27727"/>
          <a:stretch/>
        </p:blipFill>
        <p:spPr>
          <a:xfrm>
            <a:off x="10012106" y="4315475"/>
            <a:ext cx="714756" cy="714756"/>
          </a:xfrm>
          <a:prstGeom prst="ellipse">
            <a:avLst/>
          </a:prstGeom>
          <a:ln w="57150">
            <a:solidFill>
              <a:schemeClr val="tx2"/>
            </a:solidFill>
          </a:ln>
        </p:spPr>
      </p:pic>
      <p:sp>
        <p:nvSpPr>
          <p:cNvPr id="27" name="Oval 26">
            <a:extLst>
              <a:ext uri="{FF2B5EF4-FFF2-40B4-BE49-F238E27FC236}">
                <a16:creationId xmlns:a16="http://schemas.microsoft.com/office/drawing/2014/main" id="{EDD6D006-09C8-446F-8EAE-5B9E199E1F09}"/>
              </a:ext>
            </a:extLst>
          </p:cNvPr>
          <p:cNvSpPr/>
          <p:nvPr/>
        </p:nvSpPr>
        <p:spPr>
          <a:xfrm>
            <a:off x="4283492" y="4577930"/>
            <a:ext cx="655739" cy="65573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65566" tIns="32782" rIns="65566" bIns="32782" rtlCol="0" anchor="ctr"/>
          <a:lstStyle/>
          <a:p>
            <a:pPr algn="ctr" defTabSz="417597"/>
            <a:endParaRPr lang="en-US" sz="1291" dirty="0">
              <a:solidFill>
                <a:srgbClr val="024882"/>
              </a:solidFill>
              <a:latin typeface="Arial"/>
            </a:endParaRPr>
          </a:p>
        </p:txBody>
      </p:sp>
      <p:sp>
        <p:nvSpPr>
          <p:cNvPr id="28" name="Rectangle 27">
            <a:extLst>
              <a:ext uri="{FF2B5EF4-FFF2-40B4-BE49-F238E27FC236}">
                <a16:creationId xmlns:a16="http://schemas.microsoft.com/office/drawing/2014/main" id="{C64BE23E-FE47-4A88-ADB9-F214EFBD6473}"/>
              </a:ext>
            </a:extLst>
          </p:cNvPr>
          <p:cNvSpPr/>
          <p:nvPr/>
        </p:nvSpPr>
        <p:spPr>
          <a:xfrm>
            <a:off x="3288192" y="465474"/>
            <a:ext cx="5877575" cy="358592"/>
          </a:xfrm>
          <a:prstGeom prst="rect">
            <a:avLst/>
          </a:prstGeom>
        </p:spPr>
        <p:txBody>
          <a:bodyPr wrap="none" lIns="65566" tIns="32782" rIns="65566" bIns="32782">
            <a:spAutoFit/>
          </a:bodyPr>
          <a:lstStyle/>
          <a:p>
            <a:pPr defTabSz="417597"/>
            <a:r>
              <a:rPr lang="en-US" sz="1900" cap="all" dirty="0">
                <a:solidFill>
                  <a:schemeClr val="tx1"/>
                </a:solidFill>
                <a:latin typeface="Open Sans" panose="020B0606030504020204" pitchFamily="34" charset="0"/>
                <a:ea typeface="Open Sans" panose="020B0606030504020204" pitchFamily="34" charset="0"/>
                <a:cs typeface="Open Sans" panose="020B0606030504020204" pitchFamily="34" charset="0"/>
              </a:rPr>
              <a:t>ONE Specialist manages the claim and leave </a:t>
            </a:r>
          </a:p>
        </p:txBody>
      </p:sp>
      <p:sp>
        <p:nvSpPr>
          <p:cNvPr id="31" name="Rectangle 30">
            <a:extLst>
              <a:ext uri="{FF2B5EF4-FFF2-40B4-BE49-F238E27FC236}">
                <a16:creationId xmlns:a16="http://schemas.microsoft.com/office/drawing/2014/main" id="{65EE6E4D-3B58-48E6-9DB7-6F474C4C098E}"/>
              </a:ext>
            </a:extLst>
          </p:cNvPr>
          <p:cNvSpPr/>
          <p:nvPr/>
        </p:nvSpPr>
        <p:spPr>
          <a:xfrm>
            <a:off x="4877663" y="1087070"/>
            <a:ext cx="1586474" cy="738133"/>
          </a:xfrm>
          <a:prstGeom prst="rect">
            <a:avLst/>
          </a:prstGeom>
        </p:spPr>
        <p:txBody>
          <a:bodyPr wrap="square" lIns="58846" tIns="29423" rIns="58846" bIns="29423">
            <a:spAutoFit/>
          </a:bodyPr>
          <a:lstStyle/>
          <a:p>
            <a:pPr defTabSz="417597">
              <a:spcAft>
                <a:spcPts val="179"/>
              </a:spcAft>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and completes an authorization </a:t>
            </a:r>
            <a:b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using secure voice authorization, </a:t>
            </a:r>
            <a:b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or via </a:t>
            </a:r>
            <a:r>
              <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rPr>
              <a:t>mobile app/online</a:t>
            </a:r>
          </a:p>
        </p:txBody>
      </p:sp>
      <p:sp>
        <p:nvSpPr>
          <p:cNvPr id="33" name="TextBox 32">
            <a:extLst>
              <a:ext uri="{FF2B5EF4-FFF2-40B4-BE49-F238E27FC236}">
                <a16:creationId xmlns:a16="http://schemas.microsoft.com/office/drawing/2014/main" id="{DF935868-FDD6-494C-9F65-AFB4D2586F70}"/>
              </a:ext>
            </a:extLst>
          </p:cNvPr>
          <p:cNvSpPr txBox="1"/>
          <p:nvPr/>
        </p:nvSpPr>
        <p:spPr>
          <a:xfrm>
            <a:off x="3177295" y="3153765"/>
            <a:ext cx="1819940" cy="917905"/>
          </a:xfrm>
          <a:prstGeom prst="rect">
            <a:avLst/>
          </a:prstGeom>
          <a:noFill/>
        </p:spPr>
        <p:txBody>
          <a:bodyPr wrap="square" lIns="40970" tIns="102451" rIns="0" bIns="0" rtlCol="0">
            <a:spAutoFit/>
          </a:bodyPr>
          <a:lstStyle/>
          <a:p>
            <a:pPr marL="76851" indent="-76851" defTabSz="417597">
              <a:spcAft>
                <a:spcPts val="179"/>
              </a:spcAft>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   Seamless transition to Long Term Disability / Life Waiver of Premium 30 days before the end of the STD maximum duration; Social Security advocacy begins</a:t>
            </a:r>
          </a:p>
        </p:txBody>
      </p:sp>
      <p:sp>
        <p:nvSpPr>
          <p:cNvPr id="34" name="Rectangle 33">
            <a:extLst>
              <a:ext uri="{FF2B5EF4-FFF2-40B4-BE49-F238E27FC236}">
                <a16:creationId xmlns:a16="http://schemas.microsoft.com/office/drawing/2014/main" id="{19001F69-33B2-4768-84F6-995D1741D631}"/>
              </a:ext>
            </a:extLst>
          </p:cNvPr>
          <p:cNvSpPr/>
          <p:nvPr/>
        </p:nvSpPr>
        <p:spPr>
          <a:xfrm>
            <a:off x="5872773" y="5138445"/>
            <a:ext cx="1383559" cy="1416844"/>
          </a:xfrm>
          <a:prstGeom prst="rect">
            <a:avLst/>
          </a:prstGeom>
        </p:spPr>
        <p:txBody>
          <a:bodyPr wrap="square" lIns="58846" tIns="29423" rIns="58846" bIns="29423">
            <a:spAutoFit/>
          </a:bodyPr>
          <a:lstStyle/>
          <a:p>
            <a:pPr defTabSz="417597">
              <a:spcAft>
                <a:spcPts val="179"/>
              </a:spcAft>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For FMLA only and/or if the STD claim is not approved, the specialist opens communication with the employee. If certification is incomplete, we </a:t>
            </a:r>
            <a:r>
              <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rPr>
              <a:t>help gather information </a:t>
            </a: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and provide an extension</a:t>
            </a:r>
          </a:p>
        </p:txBody>
      </p:sp>
      <p:sp>
        <p:nvSpPr>
          <p:cNvPr id="35" name="Rectangle 34">
            <a:extLst>
              <a:ext uri="{FF2B5EF4-FFF2-40B4-BE49-F238E27FC236}">
                <a16:creationId xmlns:a16="http://schemas.microsoft.com/office/drawing/2014/main" id="{031CA9EC-B458-419E-A44B-D3D97F0C716C}"/>
              </a:ext>
            </a:extLst>
          </p:cNvPr>
          <p:cNvSpPr/>
          <p:nvPr/>
        </p:nvSpPr>
        <p:spPr>
          <a:xfrm>
            <a:off x="7659657" y="5114154"/>
            <a:ext cx="1405125" cy="602390"/>
          </a:xfrm>
          <a:prstGeom prst="rect">
            <a:avLst/>
          </a:prstGeom>
        </p:spPr>
        <p:txBody>
          <a:bodyPr wrap="square" lIns="58846" tIns="29423" rIns="58846" bIns="29423">
            <a:spAutoFit/>
          </a:bodyPr>
          <a:lstStyle/>
          <a:p>
            <a:pPr defTabSz="417597">
              <a:spcAft>
                <a:spcPts val="179"/>
              </a:spcAft>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If leave is approved or denied, we notify the employee and employer contacts.</a:t>
            </a:r>
            <a:endPar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D7A77DE8-7F70-4ED0-99B2-4C1F271E6858}"/>
              </a:ext>
            </a:extLst>
          </p:cNvPr>
          <p:cNvSpPr txBox="1"/>
          <p:nvPr/>
        </p:nvSpPr>
        <p:spPr>
          <a:xfrm>
            <a:off x="9468107" y="5026614"/>
            <a:ext cx="2214164" cy="943553"/>
          </a:xfrm>
          <a:prstGeom prst="rect">
            <a:avLst/>
          </a:prstGeom>
          <a:noFill/>
        </p:spPr>
        <p:txBody>
          <a:bodyPr wrap="square" lIns="40970" tIns="102451" rIns="0" bIns="0" rtlCol="0">
            <a:spAutoFit/>
          </a:bodyPr>
          <a:lstStyle/>
          <a:p>
            <a:pPr defTabSz="417597">
              <a:spcAft>
                <a:spcPts val="179"/>
              </a:spcAft>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76851" indent="-76851" defTabSz="417597">
              <a:spcAft>
                <a:spcPts val="179"/>
              </a:spcAft>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  The specialist confirms return to work with the employee 5-7 days before their original return to work date; confirms return with employer and advises on any next steps</a:t>
            </a:r>
          </a:p>
        </p:txBody>
      </p:sp>
      <p:sp>
        <p:nvSpPr>
          <p:cNvPr id="17" name="TextBox 16">
            <a:extLst>
              <a:ext uri="{FF2B5EF4-FFF2-40B4-BE49-F238E27FC236}">
                <a16:creationId xmlns:a16="http://schemas.microsoft.com/office/drawing/2014/main" id="{838960E7-1869-4CAF-A22D-BBDAE8DB04AF}"/>
              </a:ext>
            </a:extLst>
          </p:cNvPr>
          <p:cNvSpPr txBox="1"/>
          <p:nvPr/>
        </p:nvSpPr>
        <p:spPr>
          <a:xfrm>
            <a:off x="9209223" y="3618181"/>
            <a:ext cx="2214164" cy="609173"/>
          </a:xfrm>
          <a:prstGeom prst="rect">
            <a:avLst/>
          </a:prstGeom>
          <a:noFill/>
        </p:spPr>
        <p:txBody>
          <a:bodyPr wrap="square" lIns="65566" tIns="32782" rIns="65566" bIns="32782" rtlCol="0" anchor="b">
            <a:spAutoFit/>
          </a:bodyPr>
          <a:lstStyle/>
          <a:p>
            <a:pPr defTabSz="417597" eaLnBrk="0" hangingPunct="0">
              <a:spcBef>
                <a:spcPct val="20000"/>
              </a:spcBef>
              <a:buClr>
                <a:srgbClr val="646D72"/>
              </a:buClr>
            </a:pPr>
            <a:r>
              <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rPr>
              <a:t>Claim Decision </a:t>
            </a: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 STD claim and leave are approved and monitored for duration; employer and the employee are notified</a:t>
            </a:r>
          </a:p>
        </p:txBody>
      </p:sp>
      <p:cxnSp>
        <p:nvCxnSpPr>
          <p:cNvPr id="50" name="Straight Connector 49">
            <a:extLst>
              <a:ext uri="{FF2B5EF4-FFF2-40B4-BE49-F238E27FC236}">
                <a16:creationId xmlns:a16="http://schemas.microsoft.com/office/drawing/2014/main" id="{D3317284-3A15-4580-927C-20E9B8AAF43D}"/>
              </a:ext>
            </a:extLst>
          </p:cNvPr>
          <p:cNvCxnSpPr>
            <a:endCxn id="11" idx="7"/>
          </p:cNvCxnSpPr>
          <p:nvPr/>
        </p:nvCxnSpPr>
        <p:spPr bwMode="auto">
          <a:xfrm flipH="1">
            <a:off x="5594317" y="4735339"/>
            <a:ext cx="492514" cy="513835"/>
          </a:xfrm>
          <a:prstGeom prst="line">
            <a:avLst/>
          </a:prstGeom>
          <a:solidFill>
            <a:schemeClr val="accent1"/>
          </a:solidFill>
          <a:ln w="38100" cap="rnd" cmpd="sng" algn="ctr">
            <a:solidFill>
              <a:schemeClr val="tx2">
                <a:lumMod val="7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a:extLst>
              <a:ext uri="{FF2B5EF4-FFF2-40B4-BE49-F238E27FC236}">
                <a16:creationId xmlns:a16="http://schemas.microsoft.com/office/drawing/2014/main" id="{35A75CB7-0E40-41A8-94DC-21C69461CA5A}"/>
              </a:ext>
            </a:extLst>
          </p:cNvPr>
          <p:cNvSpPr txBox="1"/>
          <p:nvPr/>
        </p:nvSpPr>
        <p:spPr>
          <a:xfrm>
            <a:off x="7053574" y="2702189"/>
            <a:ext cx="1746617" cy="1667861"/>
          </a:xfrm>
          <a:prstGeom prst="rect">
            <a:avLst/>
          </a:prstGeom>
          <a:noFill/>
        </p:spPr>
        <p:txBody>
          <a:bodyPr wrap="square" lIns="65566" tIns="32782" rIns="65566" bIns="32782" rtlCol="0" anchor="b">
            <a:spAutoFit/>
          </a:bodyPr>
          <a:lstStyle/>
          <a:p>
            <a:pPr defTabSz="417597" eaLnBrk="0" hangingPunct="0">
              <a:spcBef>
                <a:spcPct val="20000"/>
              </a:spcBef>
              <a:buClr>
                <a:srgbClr val="646D72"/>
              </a:buClr>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You can check the status, update and upload information via the web or with our </a:t>
            </a:r>
            <a:r>
              <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rPr>
              <a:t>mobile app</a:t>
            </a:r>
          </a:p>
          <a:p>
            <a:pPr defTabSz="417597" eaLnBrk="0" hangingPunct="0">
              <a:spcBef>
                <a:spcPct val="20000"/>
              </a:spcBef>
              <a:buClr>
                <a:srgbClr val="646D72"/>
              </a:buClr>
            </a:pPr>
            <a:endPar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defTabSz="417597" eaLnBrk="0" hangingPunct="0">
              <a:spcBef>
                <a:spcPct val="20000"/>
              </a:spcBef>
              <a:buClr>
                <a:srgbClr val="646D72"/>
              </a:buClr>
            </a:pPr>
            <a:endPar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defTabSz="417597" eaLnBrk="0" hangingPunct="0">
              <a:spcBef>
                <a:spcPct val="20000"/>
              </a:spcBef>
              <a:buClr>
                <a:srgbClr val="646D72"/>
              </a:buClr>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UA can also check status, update and upload information on </a:t>
            </a:r>
            <a:r>
              <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rPr>
              <a:t>Claim &amp; Leave InSight</a:t>
            </a:r>
          </a:p>
          <a:p>
            <a:pPr defTabSz="417597" eaLnBrk="0" hangingPunct="0">
              <a:spcBef>
                <a:spcPct val="20000"/>
              </a:spcBef>
              <a:buClr>
                <a:srgbClr val="646D72"/>
              </a:buClr>
            </a:pPr>
            <a:r>
              <a:rPr lang="en-US" sz="882" dirty="0">
                <a:solidFill>
                  <a:srgbClr val="024882"/>
                </a:solidFill>
                <a:latin typeface="Open Sans" panose="020B0606030504020204" pitchFamily="34" charset="0"/>
                <a:ea typeface="Open Sans" panose="020B0606030504020204" pitchFamily="34" charset="0"/>
                <a:cs typeface="Open Sans" panose="020B0606030504020204" pitchFamily="34" charset="0"/>
              </a:rPr>
              <a:t> </a:t>
            </a:r>
            <a:endParaRPr lang="en-US" sz="882" b="1" u="sng"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C1D8C109-68A1-4548-9CBE-132F1043B2F5}"/>
              </a:ext>
            </a:extLst>
          </p:cNvPr>
          <p:cNvSpPr txBox="1"/>
          <p:nvPr/>
        </p:nvSpPr>
        <p:spPr>
          <a:xfrm>
            <a:off x="5194557" y="2579982"/>
            <a:ext cx="1592849" cy="772039"/>
          </a:xfrm>
          <a:prstGeom prst="rect">
            <a:avLst/>
          </a:prstGeom>
          <a:noFill/>
        </p:spPr>
        <p:txBody>
          <a:bodyPr wrap="square" lIns="65566" tIns="32782" rIns="65566" bIns="32782" rtlCol="0" anchor="b">
            <a:spAutoFit/>
          </a:bodyPr>
          <a:lstStyle/>
          <a:p>
            <a:pPr defTabSz="417597" eaLnBrk="0" hangingPunct="0">
              <a:spcBef>
                <a:spcPct val="20000"/>
              </a:spcBef>
              <a:buClr>
                <a:srgbClr val="646D72"/>
              </a:buClr>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Clinical &amp; Vocational professionals continuously assess for return to work opportunities</a:t>
            </a:r>
          </a:p>
          <a:p>
            <a:pPr defTabSz="417597" eaLnBrk="0" hangingPunct="0">
              <a:spcBef>
                <a:spcPct val="20000"/>
              </a:spcBef>
              <a:buClr>
                <a:srgbClr val="646D72"/>
              </a:buClr>
            </a:pPr>
            <a:r>
              <a:rPr lang="en-US" sz="882" dirty="0">
                <a:solidFill>
                  <a:srgbClr val="024882"/>
                </a:solidFill>
                <a:latin typeface="Open Sans" panose="020B0606030504020204" pitchFamily="34" charset="0"/>
                <a:ea typeface="Open Sans" panose="020B0606030504020204" pitchFamily="34" charset="0"/>
                <a:cs typeface="Open Sans" panose="020B0606030504020204" pitchFamily="34" charset="0"/>
              </a:rPr>
              <a:t> </a:t>
            </a:r>
            <a:endParaRPr lang="en-US" sz="882" b="1" u="sng"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161FD179-208A-4D66-B0F6-99B3EF7E02B7}"/>
              </a:ext>
            </a:extLst>
          </p:cNvPr>
          <p:cNvSpPr/>
          <p:nvPr/>
        </p:nvSpPr>
        <p:spPr>
          <a:xfrm>
            <a:off x="3229014" y="4154461"/>
            <a:ext cx="1072624" cy="1056443"/>
          </a:xfrm>
          <a:prstGeom prst="rect">
            <a:avLst/>
          </a:prstGeom>
        </p:spPr>
        <p:txBody>
          <a:bodyPr wrap="square">
            <a:spAutoFit/>
          </a:bodyPr>
          <a:lstStyle/>
          <a:p>
            <a:pPr defTabSz="417597">
              <a:buClr>
                <a:srgbClr val="6BCEEC"/>
              </a:buClr>
              <a:buSzPct val="150000"/>
            </a:pPr>
            <a:r>
              <a:rPr lang="en-US" sz="706" b="1" dirty="0">
                <a:solidFill>
                  <a:srgbClr val="FFFFFF"/>
                </a:solidFill>
                <a:latin typeface="Verdana" charset="0"/>
              </a:rPr>
              <a:t> </a:t>
            </a:r>
            <a:endParaRPr lang="en-US" sz="794" dirty="0">
              <a:solidFill>
                <a:srgbClr val="FFFFFF"/>
              </a:solidFill>
              <a:latin typeface="Verdana" charset="0"/>
            </a:endParaRPr>
          </a:p>
          <a:p>
            <a:pPr defTabSz="417597">
              <a:buClr>
                <a:srgbClr val="6BCEEC"/>
              </a:buClr>
              <a:buSzPct val="150000"/>
            </a:pPr>
            <a:endParaRPr lang="en-US" sz="794" dirty="0">
              <a:solidFill>
                <a:srgbClr val="FFFFFF"/>
              </a:solidFill>
              <a:latin typeface="Verdana" charset="0"/>
            </a:endParaRPr>
          </a:p>
          <a:p>
            <a:pPr defTabSz="417597">
              <a:buClr>
                <a:srgbClr val="6BCEEC"/>
              </a:buClr>
              <a:buSzPct val="150000"/>
            </a:pPr>
            <a:r>
              <a:rPr lang="en-US" sz="794" dirty="0">
                <a:solidFill>
                  <a:srgbClr val="FFFFFF"/>
                </a:solidFill>
                <a:latin typeface="Verdana" charset="0"/>
              </a:rPr>
              <a:t>SSDI advocacy with 95% of referred Unum applicants awarded SSDI</a:t>
            </a:r>
            <a:r>
              <a:rPr lang="en-US" sz="794" baseline="30000" dirty="0">
                <a:solidFill>
                  <a:srgbClr val="FFFFFF"/>
                </a:solidFill>
                <a:latin typeface="Verdana" charset="0"/>
              </a:rPr>
              <a:t>2</a:t>
            </a:r>
          </a:p>
          <a:p>
            <a:pPr defTabSz="417597">
              <a:buClr>
                <a:srgbClr val="6BCEEC"/>
              </a:buClr>
              <a:buSzPct val="150000"/>
            </a:pPr>
            <a:endParaRPr lang="en-US" sz="794" dirty="0">
              <a:solidFill>
                <a:srgbClr val="FFFFFF"/>
              </a:solidFill>
              <a:latin typeface="Verdana" charset="0"/>
            </a:endParaRPr>
          </a:p>
        </p:txBody>
      </p:sp>
      <p:cxnSp>
        <p:nvCxnSpPr>
          <p:cNvPr id="46" name="Straight Connector 45">
            <a:extLst>
              <a:ext uri="{FF2B5EF4-FFF2-40B4-BE49-F238E27FC236}">
                <a16:creationId xmlns:a16="http://schemas.microsoft.com/office/drawing/2014/main" id="{44C31299-2B9E-4300-9C58-B05A53D27DF4}"/>
              </a:ext>
            </a:extLst>
          </p:cNvPr>
          <p:cNvCxnSpPr/>
          <p:nvPr/>
        </p:nvCxnSpPr>
        <p:spPr bwMode="auto">
          <a:xfrm flipH="1">
            <a:off x="4201496" y="4011448"/>
            <a:ext cx="1130451" cy="384099"/>
          </a:xfrm>
          <a:prstGeom prst="line">
            <a:avLst/>
          </a:prstGeom>
          <a:solidFill>
            <a:schemeClr val="accent1"/>
          </a:solidFill>
          <a:ln w="38100" cap="rnd" cmpd="sng" algn="ctr">
            <a:solidFill>
              <a:schemeClr val="tx2">
                <a:lumMod val="7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3">
            <a:extLst>
              <a:ext uri="{FF2B5EF4-FFF2-40B4-BE49-F238E27FC236}">
                <a16:creationId xmlns:a16="http://schemas.microsoft.com/office/drawing/2014/main" id="{A38F9321-364B-45B8-9AB7-0DB48FAEB52C}"/>
              </a:ext>
            </a:extLst>
          </p:cNvPr>
          <p:cNvSpPr txBox="1"/>
          <p:nvPr/>
        </p:nvSpPr>
        <p:spPr>
          <a:xfrm>
            <a:off x="8071855" y="1213907"/>
            <a:ext cx="1400365" cy="496832"/>
          </a:xfrm>
          <a:prstGeom prst="rect">
            <a:avLst/>
          </a:prstGeom>
          <a:noFill/>
        </p:spPr>
        <p:txBody>
          <a:bodyPr wrap="square" lIns="88740" tIns="44369" rIns="88740" bIns="44369" rtlCol="0" anchor="t">
            <a:spAutoFit/>
          </a:bodyPr>
          <a:lstStyle/>
          <a:p>
            <a:pPr eaLnBrk="0" hangingPunct="0">
              <a:spcBef>
                <a:spcPct val="20000"/>
              </a:spcBef>
              <a:buClr>
                <a:srgbClr val="646D72"/>
              </a:buClr>
            </a:pPr>
            <a:r>
              <a:rPr lang="en-US" sz="882"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Employers receive notifications in </a:t>
            </a:r>
            <a:r>
              <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rPr>
              <a:t>Claim &amp; Leave </a:t>
            </a:r>
            <a:r>
              <a:rPr lang="en-US" sz="882"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InSight</a:t>
            </a:r>
            <a:r>
              <a:rPr lang="en-US" sz="882"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51" name="TextBox 50">
            <a:extLst>
              <a:ext uri="{FF2B5EF4-FFF2-40B4-BE49-F238E27FC236}">
                <a16:creationId xmlns:a16="http://schemas.microsoft.com/office/drawing/2014/main" id="{D7BB056C-6633-4EA8-ABAE-C26BFF65F2E9}"/>
              </a:ext>
            </a:extLst>
          </p:cNvPr>
          <p:cNvSpPr txBox="1"/>
          <p:nvPr/>
        </p:nvSpPr>
        <p:spPr>
          <a:xfrm>
            <a:off x="275948" y="542673"/>
            <a:ext cx="2181912" cy="2250488"/>
          </a:xfrm>
          <a:prstGeom prst="rect">
            <a:avLst/>
          </a:prstGeom>
          <a:noFill/>
        </p:spPr>
        <p:txBody>
          <a:bodyPr wrap="square" rtlCol="0">
            <a:spAutoFit/>
          </a:bodyPr>
          <a:lstStyle/>
          <a:p>
            <a:pPr marL="7702" marR="3080" defTabSz="914422">
              <a:spcBef>
                <a:spcPts val="439"/>
              </a:spcBef>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Integrated Claim and Leave Experience</a:t>
            </a:r>
            <a:br>
              <a:rPr lang="en-US" sz="2824" b="1" dirty="0">
                <a:solidFill>
                  <a:srgbClr val="024882"/>
                </a:solidFill>
                <a:latin typeface="Open Sans" panose="020B0606030504020204" pitchFamily="34" charset="0"/>
                <a:ea typeface="Open Sans" panose="020B0606030504020204" pitchFamily="34" charset="0"/>
                <a:cs typeface="Open Sans" panose="020B0606030504020204" pitchFamily="34" charset="0"/>
              </a:rPr>
            </a:br>
            <a:endParaRPr lang="en-US" sz="2824" b="1"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Oval 44">
            <a:extLst>
              <a:ext uri="{FF2B5EF4-FFF2-40B4-BE49-F238E27FC236}">
                <a16:creationId xmlns:a16="http://schemas.microsoft.com/office/drawing/2014/main" id="{F466DB8B-21CD-4BC9-81C7-14CDC9554AC3}"/>
              </a:ext>
            </a:extLst>
          </p:cNvPr>
          <p:cNvSpPr/>
          <p:nvPr/>
        </p:nvSpPr>
        <p:spPr bwMode="auto">
          <a:xfrm>
            <a:off x="8382535" y="2021697"/>
            <a:ext cx="233575" cy="233575"/>
          </a:xfrm>
          <a:prstGeom prst="ellipse">
            <a:avLst/>
          </a:prstGeom>
          <a:solidFill>
            <a:schemeClr val="bg2">
              <a:lumMod val="20000"/>
              <a:lumOff val="80000"/>
            </a:schemeClr>
          </a:solidFill>
          <a:ln w="152400">
            <a:solidFill>
              <a:srgbClr val="4CB3BB"/>
            </a:solidFill>
          </a:ln>
          <a:effectLst/>
        </p:spPr>
        <p:txBody>
          <a:bodyPr vert="horz" wrap="none" lIns="65566" tIns="32782" rIns="65566" bIns="32782" numCol="1" rtlCol="0" anchor="ctr" anchorCtr="0" compatLnSpc="1">
            <a:prstTxWarp prst="textNoShape">
              <a:avLst/>
            </a:prstTxWarp>
          </a:bodyPr>
          <a:lstStyle/>
          <a:p>
            <a:pPr defTabSz="417607">
              <a:spcBef>
                <a:spcPts val="861"/>
              </a:spcBef>
            </a:pPr>
            <a:endParaRPr lang="en-US" sz="646" dirty="0">
              <a:solidFill>
                <a:srgbClr val="024882"/>
              </a:solidFill>
              <a:latin typeface="Arial"/>
            </a:endParaRPr>
          </a:p>
        </p:txBody>
      </p:sp>
      <p:sp>
        <p:nvSpPr>
          <p:cNvPr id="47" name="Oval 46">
            <a:extLst>
              <a:ext uri="{FF2B5EF4-FFF2-40B4-BE49-F238E27FC236}">
                <a16:creationId xmlns:a16="http://schemas.microsoft.com/office/drawing/2014/main" id="{9FB05C72-EB7A-4625-B34C-1F9EB55303BB}"/>
              </a:ext>
            </a:extLst>
          </p:cNvPr>
          <p:cNvSpPr/>
          <p:nvPr/>
        </p:nvSpPr>
        <p:spPr bwMode="auto">
          <a:xfrm>
            <a:off x="9895318" y="2617529"/>
            <a:ext cx="233575" cy="233575"/>
          </a:xfrm>
          <a:prstGeom prst="ellipse">
            <a:avLst/>
          </a:prstGeom>
          <a:solidFill>
            <a:schemeClr val="bg2">
              <a:lumMod val="20000"/>
              <a:lumOff val="80000"/>
            </a:schemeClr>
          </a:solidFill>
          <a:ln w="152400">
            <a:solidFill>
              <a:schemeClr val="accent4"/>
            </a:solidFill>
          </a:ln>
          <a:effectLst/>
        </p:spPr>
        <p:txBody>
          <a:bodyPr vert="horz" wrap="none" lIns="65566" tIns="32782" rIns="65566" bIns="32782" numCol="1" rtlCol="0" anchor="ctr" anchorCtr="0" compatLnSpc="1">
            <a:prstTxWarp prst="textNoShape">
              <a:avLst/>
            </a:prstTxWarp>
          </a:bodyPr>
          <a:lstStyle/>
          <a:p>
            <a:pPr defTabSz="417607">
              <a:spcBef>
                <a:spcPts val="861"/>
              </a:spcBef>
            </a:pPr>
            <a:endParaRPr lang="en-US" sz="646" dirty="0">
              <a:solidFill>
                <a:srgbClr val="024882"/>
              </a:solidFill>
              <a:latin typeface="Arial"/>
            </a:endParaRPr>
          </a:p>
        </p:txBody>
      </p:sp>
      <p:sp>
        <p:nvSpPr>
          <p:cNvPr id="52" name="Oval 51">
            <a:extLst>
              <a:ext uri="{FF2B5EF4-FFF2-40B4-BE49-F238E27FC236}">
                <a16:creationId xmlns:a16="http://schemas.microsoft.com/office/drawing/2014/main" id="{0EE2960D-579E-48B8-8451-CE2E9CE15104}"/>
              </a:ext>
            </a:extLst>
          </p:cNvPr>
          <p:cNvSpPr/>
          <p:nvPr/>
        </p:nvSpPr>
        <p:spPr bwMode="auto">
          <a:xfrm>
            <a:off x="5159400" y="3927678"/>
            <a:ext cx="233575" cy="233575"/>
          </a:xfrm>
          <a:prstGeom prst="ellipse">
            <a:avLst/>
          </a:prstGeom>
          <a:solidFill>
            <a:schemeClr val="bg2">
              <a:lumMod val="20000"/>
              <a:lumOff val="80000"/>
            </a:schemeClr>
          </a:solidFill>
          <a:ln w="152400">
            <a:solidFill>
              <a:schemeClr val="accent4"/>
            </a:solidFill>
          </a:ln>
          <a:effectLst/>
        </p:spPr>
        <p:txBody>
          <a:bodyPr vert="horz" wrap="none" lIns="65566" tIns="32782" rIns="65566" bIns="32782" numCol="1" rtlCol="0" anchor="ctr" anchorCtr="0" compatLnSpc="1">
            <a:prstTxWarp prst="textNoShape">
              <a:avLst/>
            </a:prstTxWarp>
          </a:bodyPr>
          <a:lstStyle/>
          <a:p>
            <a:pPr defTabSz="417607">
              <a:spcBef>
                <a:spcPts val="861"/>
              </a:spcBef>
            </a:pPr>
            <a:endParaRPr lang="en-US" sz="646" dirty="0">
              <a:solidFill>
                <a:srgbClr val="024882"/>
              </a:solidFill>
              <a:latin typeface="Arial"/>
            </a:endParaRPr>
          </a:p>
        </p:txBody>
      </p:sp>
      <p:sp>
        <p:nvSpPr>
          <p:cNvPr id="53" name="Oval 52">
            <a:extLst>
              <a:ext uri="{FF2B5EF4-FFF2-40B4-BE49-F238E27FC236}">
                <a16:creationId xmlns:a16="http://schemas.microsoft.com/office/drawing/2014/main" id="{05AC6C89-A61F-4B6B-83C6-04D026A4C0C3}"/>
              </a:ext>
            </a:extLst>
          </p:cNvPr>
          <p:cNvSpPr/>
          <p:nvPr/>
        </p:nvSpPr>
        <p:spPr bwMode="auto">
          <a:xfrm>
            <a:off x="7542869" y="3254319"/>
            <a:ext cx="233575" cy="233575"/>
          </a:xfrm>
          <a:prstGeom prst="ellipse">
            <a:avLst/>
          </a:prstGeom>
          <a:solidFill>
            <a:schemeClr val="bg2">
              <a:lumMod val="20000"/>
              <a:lumOff val="80000"/>
            </a:schemeClr>
          </a:solidFill>
          <a:ln w="152400">
            <a:solidFill>
              <a:srgbClr val="00B0F0"/>
            </a:solidFill>
          </a:ln>
          <a:effectLst/>
        </p:spPr>
        <p:txBody>
          <a:bodyPr vert="horz" wrap="none" lIns="65566" tIns="32782" rIns="65566" bIns="32782" numCol="1" rtlCol="0" anchor="ctr" anchorCtr="0" compatLnSpc="1">
            <a:prstTxWarp prst="textNoShape">
              <a:avLst/>
            </a:prstTxWarp>
          </a:bodyPr>
          <a:lstStyle/>
          <a:p>
            <a:pPr defTabSz="417607">
              <a:spcBef>
                <a:spcPts val="861"/>
              </a:spcBef>
            </a:pPr>
            <a:endParaRPr lang="en-US" sz="646" dirty="0">
              <a:solidFill>
                <a:srgbClr val="024882"/>
              </a:solidFill>
              <a:latin typeface="Arial"/>
            </a:endParaRPr>
          </a:p>
        </p:txBody>
      </p:sp>
      <p:sp>
        <p:nvSpPr>
          <p:cNvPr id="54" name="Oval 53">
            <a:extLst>
              <a:ext uri="{FF2B5EF4-FFF2-40B4-BE49-F238E27FC236}">
                <a16:creationId xmlns:a16="http://schemas.microsoft.com/office/drawing/2014/main" id="{FD833B0B-F2C0-4ED4-9F6A-6BFF8AA1C97A}"/>
              </a:ext>
            </a:extLst>
          </p:cNvPr>
          <p:cNvSpPr/>
          <p:nvPr/>
        </p:nvSpPr>
        <p:spPr bwMode="auto">
          <a:xfrm>
            <a:off x="9238644" y="3254319"/>
            <a:ext cx="233575" cy="233575"/>
          </a:xfrm>
          <a:prstGeom prst="ellipse">
            <a:avLst/>
          </a:prstGeom>
          <a:solidFill>
            <a:schemeClr val="bg2">
              <a:lumMod val="20000"/>
              <a:lumOff val="80000"/>
            </a:schemeClr>
          </a:solidFill>
          <a:ln w="152400">
            <a:solidFill>
              <a:srgbClr val="0070C0"/>
            </a:solidFill>
          </a:ln>
          <a:effectLst/>
        </p:spPr>
        <p:txBody>
          <a:bodyPr vert="horz" wrap="none" lIns="65566" tIns="32782" rIns="65566" bIns="32782" numCol="1" rtlCol="0" anchor="ctr" anchorCtr="0" compatLnSpc="1">
            <a:prstTxWarp prst="textNoShape">
              <a:avLst/>
            </a:prstTxWarp>
          </a:bodyPr>
          <a:lstStyle/>
          <a:p>
            <a:pPr defTabSz="417607">
              <a:spcBef>
                <a:spcPts val="861"/>
              </a:spcBef>
            </a:pPr>
            <a:endParaRPr lang="en-US" sz="646" dirty="0">
              <a:solidFill>
                <a:srgbClr val="024882"/>
              </a:solidFill>
              <a:latin typeface="Arial"/>
            </a:endParaRPr>
          </a:p>
        </p:txBody>
      </p:sp>
      <p:sp>
        <p:nvSpPr>
          <p:cNvPr id="55" name="Oval 54">
            <a:extLst>
              <a:ext uri="{FF2B5EF4-FFF2-40B4-BE49-F238E27FC236}">
                <a16:creationId xmlns:a16="http://schemas.microsoft.com/office/drawing/2014/main" id="{F344DD3F-41A3-4705-9CDC-B0753E80C6DE}"/>
              </a:ext>
            </a:extLst>
          </p:cNvPr>
          <p:cNvSpPr/>
          <p:nvPr/>
        </p:nvSpPr>
        <p:spPr bwMode="auto">
          <a:xfrm>
            <a:off x="5074774" y="2005615"/>
            <a:ext cx="233575" cy="233575"/>
          </a:xfrm>
          <a:prstGeom prst="ellipse">
            <a:avLst/>
          </a:prstGeom>
          <a:solidFill>
            <a:schemeClr val="bg2">
              <a:lumMod val="20000"/>
              <a:lumOff val="80000"/>
            </a:schemeClr>
          </a:solidFill>
          <a:ln w="152400">
            <a:solidFill>
              <a:srgbClr val="0070C0"/>
            </a:solidFill>
          </a:ln>
          <a:effectLst/>
        </p:spPr>
        <p:txBody>
          <a:bodyPr vert="horz" wrap="none" lIns="65566" tIns="32782" rIns="65566" bIns="32782" numCol="1" rtlCol="0" anchor="ctr" anchorCtr="0" compatLnSpc="1">
            <a:prstTxWarp prst="textNoShape">
              <a:avLst/>
            </a:prstTxWarp>
          </a:bodyPr>
          <a:lstStyle/>
          <a:p>
            <a:pPr defTabSz="417607">
              <a:spcBef>
                <a:spcPts val="861"/>
              </a:spcBef>
            </a:pPr>
            <a:endParaRPr lang="en-US" sz="646" dirty="0">
              <a:solidFill>
                <a:srgbClr val="024882"/>
              </a:solidFill>
              <a:latin typeface="Arial"/>
            </a:endParaRPr>
          </a:p>
        </p:txBody>
      </p:sp>
      <p:sp>
        <p:nvSpPr>
          <p:cNvPr id="56" name="Oval 55">
            <a:extLst>
              <a:ext uri="{FF2B5EF4-FFF2-40B4-BE49-F238E27FC236}">
                <a16:creationId xmlns:a16="http://schemas.microsoft.com/office/drawing/2014/main" id="{4FDC7F96-A4FB-497C-8A74-F90BDCA38D36}"/>
              </a:ext>
            </a:extLst>
          </p:cNvPr>
          <p:cNvSpPr/>
          <p:nvPr/>
        </p:nvSpPr>
        <p:spPr bwMode="auto">
          <a:xfrm>
            <a:off x="5916407" y="3275637"/>
            <a:ext cx="233575" cy="233575"/>
          </a:xfrm>
          <a:prstGeom prst="ellipse">
            <a:avLst/>
          </a:prstGeom>
          <a:solidFill>
            <a:schemeClr val="bg2">
              <a:lumMod val="20000"/>
              <a:lumOff val="80000"/>
            </a:schemeClr>
          </a:solidFill>
          <a:ln w="152400">
            <a:solidFill>
              <a:srgbClr val="4CB3BB"/>
            </a:solidFill>
          </a:ln>
          <a:effectLst/>
        </p:spPr>
        <p:txBody>
          <a:bodyPr vert="horz" wrap="none" lIns="65566" tIns="32782" rIns="65566" bIns="32782" numCol="1" rtlCol="0" anchor="ctr" anchorCtr="0" compatLnSpc="1">
            <a:prstTxWarp prst="textNoShape">
              <a:avLst/>
            </a:prstTxWarp>
          </a:bodyPr>
          <a:lstStyle/>
          <a:p>
            <a:pPr defTabSz="417607">
              <a:spcBef>
                <a:spcPts val="861"/>
              </a:spcBef>
            </a:pPr>
            <a:endParaRPr lang="en-US" sz="646" dirty="0">
              <a:solidFill>
                <a:srgbClr val="024882"/>
              </a:solidFill>
              <a:latin typeface="Arial"/>
            </a:endParaRPr>
          </a:p>
        </p:txBody>
      </p:sp>
      <p:sp>
        <p:nvSpPr>
          <p:cNvPr id="57" name="Oval 56">
            <a:extLst>
              <a:ext uri="{FF2B5EF4-FFF2-40B4-BE49-F238E27FC236}">
                <a16:creationId xmlns:a16="http://schemas.microsoft.com/office/drawing/2014/main" id="{D24B6F2F-2FBF-4832-B13F-021042760670}"/>
              </a:ext>
            </a:extLst>
          </p:cNvPr>
          <p:cNvSpPr/>
          <p:nvPr/>
        </p:nvSpPr>
        <p:spPr bwMode="auto">
          <a:xfrm>
            <a:off x="6829619" y="2004473"/>
            <a:ext cx="233575" cy="233575"/>
          </a:xfrm>
          <a:prstGeom prst="ellipse">
            <a:avLst/>
          </a:prstGeom>
          <a:solidFill>
            <a:schemeClr val="bg2">
              <a:lumMod val="20000"/>
              <a:lumOff val="80000"/>
            </a:schemeClr>
          </a:solidFill>
          <a:ln w="152400">
            <a:solidFill>
              <a:srgbClr val="00B0F0"/>
            </a:solidFill>
          </a:ln>
          <a:effectLst/>
        </p:spPr>
        <p:txBody>
          <a:bodyPr vert="horz" wrap="none" lIns="65566" tIns="32782" rIns="65566" bIns="32782" numCol="1" rtlCol="0" anchor="ctr" anchorCtr="0" compatLnSpc="1">
            <a:prstTxWarp prst="textNoShape">
              <a:avLst/>
            </a:prstTxWarp>
          </a:bodyPr>
          <a:lstStyle/>
          <a:p>
            <a:pPr defTabSz="417607">
              <a:spcBef>
                <a:spcPts val="861"/>
              </a:spcBef>
            </a:pPr>
            <a:endParaRPr lang="en-US" sz="646" dirty="0">
              <a:solidFill>
                <a:srgbClr val="024882"/>
              </a:solidFill>
              <a:latin typeface="Arial"/>
            </a:endParaRPr>
          </a:p>
        </p:txBody>
      </p:sp>
      <p:sp>
        <p:nvSpPr>
          <p:cNvPr id="58" name="Oval 57">
            <a:extLst>
              <a:ext uri="{FF2B5EF4-FFF2-40B4-BE49-F238E27FC236}">
                <a16:creationId xmlns:a16="http://schemas.microsoft.com/office/drawing/2014/main" id="{632FAFBF-DF1A-495C-A2A1-017E0DB117B2}"/>
              </a:ext>
            </a:extLst>
          </p:cNvPr>
          <p:cNvSpPr/>
          <p:nvPr/>
        </p:nvSpPr>
        <p:spPr bwMode="auto">
          <a:xfrm>
            <a:off x="6046040" y="4598553"/>
            <a:ext cx="233575" cy="233575"/>
          </a:xfrm>
          <a:prstGeom prst="ellipse">
            <a:avLst/>
          </a:prstGeom>
          <a:solidFill>
            <a:schemeClr val="bg2">
              <a:lumMod val="20000"/>
              <a:lumOff val="80000"/>
            </a:schemeClr>
          </a:solidFill>
          <a:ln w="152400">
            <a:solidFill>
              <a:srgbClr val="0070C0"/>
            </a:solidFill>
          </a:ln>
          <a:effectLst/>
        </p:spPr>
        <p:txBody>
          <a:bodyPr vert="horz" wrap="none" lIns="65566" tIns="32782" rIns="65566" bIns="32782" numCol="1" rtlCol="0" anchor="ctr" anchorCtr="0" compatLnSpc="1">
            <a:prstTxWarp prst="textNoShape">
              <a:avLst/>
            </a:prstTxWarp>
          </a:bodyPr>
          <a:lstStyle/>
          <a:p>
            <a:pPr defTabSz="417607">
              <a:spcBef>
                <a:spcPts val="861"/>
              </a:spcBef>
            </a:pPr>
            <a:endParaRPr lang="en-US" sz="646" dirty="0">
              <a:solidFill>
                <a:srgbClr val="024882"/>
              </a:solidFill>
              <a:latin typeface="Arial"/>
            </a:endParaRPr>
          </a:p>
        </p:txBody>
      </p:sp>
      <p:sp>
        <p:nvSpPr>
          <p:cNvPr id="59" name="Oval 58">
            <a:extLst>
              <a:ext uri="{FF2B5EF4-FFF2-40B4-BE49-F238E27FC236}">
                <a16:creationId xmlns:a16="http://schemas.microsoft.com/office/drawing/2014/main" id="{B693550A-2E32-4CD1-8EB3-D012C6F818E2}"/>
              </a:ext>
            </a:extLst>
          </p:cNvPr>
          <p:cNvSpPr/>
          <p:nvPr/>
        </p:nvSpPr>
        <p:spPr bwMode="auto">
          <a:xfrm>
            <a:off x="8148961" y="4581027"/>
            <a:ext cx="233575" cy="233575"/>
          </a:xfrm>
          <a:prstGeom prst="ellipse">
            <a:avLst/>
          </a:prstGeom>
          <a:solidFill>
            <a:schemeClr val="bg2">
              <a:lumMod val="20000"/>
              <a:lumOff val="80000"/>
            </a:schemeClr>
          </a:solidFill>
          <a:ln w="152400">
            <a:solidFill>
              <a:srgbClr val="00B0F0"/>
            </a:solidFill>
          </a:ln>
          <a:effectLst/>
        </p:spPr>
        <p:txBody>
          <a:bodyPr vert="horz" wrap="none" lIns="65566" tIns="32782" rIns="65566" bIns="32782" numCol="1" rtlCol="0" anchor="ctr" anchorCtr="0" compatLnSpc="1">
            <a:prstTxWarp prst="textNoShape">
              <a:avLst/>
            </a:prstTxWarp>
          </a:bodyPr>
          <a:lstStyle/>
          <a:p>
            <a:pPr defTabSz="417607">
              <a:spcBef>
                <a:spcPts val="861"/>
              </a:spcBef>
            </a:pPr>
            <a:endParaRPr lang="en-US" sz="646" dirty="0">
              <a:solidFill>
                <a:srgbClr val="024882"/>
              </a:solidFill>
              <a:latin typeface="Arial"/>
            </a:endParaRPr>
          </a:p>
        </p:txBody>
      </p:sp>
      <p:sp>
        <p:nvSpPr>
          <p:cNvPr id="4" name="TextBox 3">
            <a:extLst>
              <a:ext uri="{FF2B5EF4-FFF2-40B4-BE49-F238E27FC236}">
                <a16:creationId xmlns:a16="http://schemas.microsoft.com/office/drawing/2014/main" id="{76557D41-E59B-65A2-B2B5-8D67BFE0EB34}"/>
              </a:ext>
            </a:extLst>
          </p:cNvPr>
          <p:cNvSpPr txBox="1"/>
          <p:nvPr/>
        </p:nvSpPr>
        <p:spPr>
          <a:xfrm>
            <a:off x="10976632" y="6123096"/>
            <a:ext cx="374387" cy="646331"/>
          </a:xfrm>
          <a:prstGeom prst="rect">
            <a:avLst/>
          </a:prstGeom>
          <a:noFill/>
        </p:spPr>
        <p:txBody>
          <a:bodyPr wrap="square" rtlCol="0">
            <a:spAutoFit/>
          </a:bodyPr>
          <a:lstStyle/>
          <a:p>
            <a:r>
              <a:rPr lang="en-US" dirty="0">
                <a:solidFill>
                  <a:schemeClr val="bg1"/>
                </a:solidFill>
              </a:rPr>
              <a:t>14</a:t>
            </a:r>
          </a:p>
        </p:txBody>
      </p:sp>
      <p:sp>
        <p:nvSpPr>
          <p:cNvPr id="5" name="Rectangle 4">
            <a:extLst>
              <a:ext uri="{FF2B5EF4-FFF2-40B4-BE49-F238E27FC236}">
                <a16:creationId xmlns:a16="http://schemas.microsoft.com/office/drawing/2014/main" id="{E0930798-AB0F-9ECC-477D-80E7B2A260B0}"/>
              </a:ext>
            </a:extLst>
          </p:cNvPr>
          <p:cNvSpPr/>
          <p:nvPr/>
        </p:nvSpPr>
        <p:spPr>
          <a:xfrm>
            <a:off x="10976632" y="6140681"/>
            <a:ext cx="374387"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97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9B7375A3-D186-2471-8A6B-F9CBBD264443}"/>
              </a:ext>
            </a:extLst>
          </p:cNvPr>
          <p:cNvPicPr/>
          <p:nvPr/>
        </p:nvPicPr>
        <p:blipFill>
          <a:blip r:embed="rId2" cstate="print"/>
          <a:stretch>
            <a:fillRect/>
          </a:stretch>
        </p:blipFill>
        <p:spPr>
          <a:xfrm>
            <a:off x="0" y="0"/>
            <a:ext cx="5638800" cy="6858000"/>
          </a:xfrm>
          <a:prstGeom prst="rect">
            <a:avLst/>
          </a:prstGeom>
        </p:spPr>
      </p:pic>
      <p:sp>
        <p:nvSpPr>
          <p:cNvPr id="3" name="object 3"/>
          <p:cNvSpPr txBox="1"/>
          <p:nvPr/>
        </p:nvSpPr>
        <p:spPr>
          <a:xfrm>
            <a:off x="6064928" y="1371600"/>
            <a:ext cx="5814752" cy="4865243"/>
          </a:xfrm>
          <a:prstGeom prst="rect">
            <a:avLst/>
          </a:prstGeom>
        </p:spPr>
        <p:txBody>
          <a:bodyPr vert="horz" wrap="square" lIns="0" tIns="12700" rIns="0" bIns="0" rtlCol="0">
            <a:spAutoFit/>
          </a:bodyPr>
          <a:lstStyle/>
          <a:p>
            <a:pPr marL="12700" marR="82550">
              <a:lnSpc>
                <a:spcPct val="120000"/>
              </a:lnSpc>
              <a:spcBef>
                <a:spcPts val="100"/>
              </a:spcBef>
            </a:pPr>
            <a:r>
              <a:rPr sz="1600" dirty="0">
                <a:solidFill>
                  <a:schemeClr val="tx1"/>
                </a:solidFill>
                <a:latin typeface="Open Sans"/>
                <a:cs typeface="Open Sans"/>
              </a:rPr>
              <a:t>Within</a:t>
            </a:r>
            <a:r>
              <a:rPr sz="1600" spc="-35" dirty="0">
                <a:solidFill>
                  <a:schemeClr val="tx1"/>
                </a:solidFill>
                <a:latin typeface="Open Sans"/>
                <a:cs typeface="Open Sans"/>
              </a:rPr>
              <a:t> </a:t>
            </a:r>
            <a:r>
              <a:rPr sz="1600" dirty="0">
                <a:solidFill>
                  <a:schemeClr val="tx1"/>
                </a:solidFill>
                <a:latin typeface="Open Sans"/>
                <a:cs typeface="Open Sans"/>
              </a:rPr>
              <a:t>2</a:t>
            </a:r>
            <a:r>
              <a:rPr sz="1600" spc="-30" dirty="0">
                <a:solidFill>
                  <a:schemeClr val="tx1"/>
                </a:solidFill>
                <a:latin typeface="Open Sans"/>
                <a:cs typeface="Open Sans"/>
              </a:rPr>
              <a:t> </a:t>
            </a:r>
            <a:r>
              <a:rPr sz="1600" dirty="0">
                <a:solidFill>
                  <a:schemeClr val="tx1"/>
                </a:solidFill>
                <a:latin typeface="Open Sans"/>
                <a:cs typeface="Open Sans"/>
              </a:rPr>
              <a:t>business</a:t>
            </a:r>
            <a:r>
              <a:rPr sz="1600" spc="-30" dirty="0">
                <a:solidFill>
                  <a:schemeClr val="tx1"/>
                </a:solidFill>
                <a:latin typeface="Open Sans"/>
                <a:cs typeface="Open Sans"/>
              </a:rPr>
              <a:t> </a:t>
            </a:r>
            <a:r>
              <a:rPr sz="1600" dirty="0">
                <a:solidFill>
                  <a:schemeClr val="tx1"/>
                </a:solidFill>
                <a:latin typeface="Open Sans"/>
                <a:cs typeface="Open Sans"/>
              </a:rPr>
              <a:t>days</a:t>
            </a:r>
            <a:r>
              <a:rPr sz="1600" spc="-30" dirty="0">
                <a:solidFill>
                  <a:schemeClr val="tx1"/>
                </a:solidFill>
                <a:latin typeface="Open Sans"/>
                <a:cs typeface="Open Sans"/>
              </a:rPr>
              <a:t> </a:t>
            </a:r>
            <a:r>
              <a:rPr sz="1600" dirty="0">
                <a:solidFill>
                  <a:schemeClr val="tx1"/>
                </a:solidFill>
                <a:latin typeface="Open Sans"/>
                <a:cs typeface="Open Sans"/>
              </a:rPr>
              <a:t>of</a:t>
            </a:r>
            <a:r>
              <a:rPr sz="1600" spc="-45" dirty="0">
                <a:solidFill>
                  <a:schemeClr val="tx1"/>
                </a:solidFill>
                <a:latin typeface="Open Sans"/>
                <a:cs typeface="Open Sans"/>
              </a:rPr>
              <a:t> </a:t>
            </a:r>
            <a:r>
              <a:rPr lang="en-US" sz="1600" spc="-45" dirty="0">
                <a:solidFill>
                  <a:schemeClr val="tx1"/>
                </a:solidFill>
                <a:latin typeface="Open Sans"/>
                <a:cs typeface="Open Sans"/>
              </a:rPr>
              <a:t>a new </a:t>
            </a:r>
            <a:r>
              <a:rPr sz="1600" spc="-10" dirty="0">
                <a:solidFill>
                  <a:schemeClr val="tx1"/>
                </a:solidFill>
                <a:latin typeface="Open Sans"/>
                <a:cs typeface="Open Sans"/>
              </a:rPr>
              <a:t>leave/claim</a:t>
            </a:r>
            <a:r>
              <a:rPr sz="1600" spc="-55" dirty="0">
                <a:solidFill>
                  <a:schemeClr val="tx1"/>
                </a:solidFill>
                <a:latin typeface="Open Sans"/>
                <a:cs typeface="Open Sans"/>
              </a:rPr>
              <a:t> </a:t>
            </a:r>
            <a:r>
              <a:rPr sz="1600" spc="-10" dirty="0">
                <a:solidFill>
                  <a:schemeClr val="tx1"/>
                </a:solidFill>
                <a:latin typeface="Open Sans"/>
                <a:cs typeface="Open Sans"/>
              </a:rPr>
              <a:t>request, </a:t>
            </a:r>
            <a:r>
              <a:rPr sz="1600" dirty="0">
                <a:solidFill>
                  <a:schemeClr val="tx1"/>
                </a:solidFill>
                <a:latin typeface="Open Sans"/>
                <a:cs typeface="Open Sans"/>
              </a:rPr>
              <a:t>Unum</a:t>
            </a:r>
            <a:r>
              <a:rPr sz="1600" spc="-30" dirty="0">
                <a:solidFill>
                  <a:schemeClr val="tx1"/>
                </a:solidFill>
                <a:latin typeface="Open Sans"/>
                <a:cs typeface="Open Sans"/>
              </a:rPr>
              <a:t> </a:t>
            </a:r>
            <a:r>
              <a:rPr sz="1600" dirty="0">
                <a:solidFill>
                  <a:schemeClr val="tx1"/>
                </a:solidFill>
                <a:latin typeface="Open Sans"/>
                <a:cs typeface="Open Sans"/>
              </a:rPr>
              <a:t>will</a:t>
            </a:r>
            <a:r>
              <a:rPr sz="1600" spc="-40" dirty="0">
                <a:solidFill>
                  <a:schemeClr val="tx1"/>
                </a:solidFill>
                <a:latin typeface="Open Sans"/>
                <a:cs typeface="Open Sans"/>
              </a:rPr>
              <a:t> </a:t>
            </a:r>
            <a:r>
              <a:rPr sz="1600" dirty="0">
                <a:solidFill>
                  <a:schemeClr val="tx1"/>
                </a:solidFill>
                <a:latin typeface="Open Sans"/>
                <a:cs typeface="Open Sans"/>
              </a:rPr>
              <a:t>send</a:t>
            </a:r>
            <a:r>
              <a:rPr sz="1600" spc="-30" dirty="0">
                <a:solidFill>
                  <a:schemeClr val="tx1"/>
                </a:solidFill>
                <a:latin typeface="Open Sans"/>
                <a:cs typeface="Open Sans"/>
              </a:rPr>
              <a:t> </a:t>
            </a:r>
            <a:r>
              <a:rPr lang="en-US" sz="1600" spc="-30" dirty="0">
                <a:solidFill>
                  <a:schemeClr val="tx1"/>
                </a:solidFill>
                <a:latin typeface="Open Sans"/>
                <a:cs typeface="Open Sans"/>
              </a:rPr>
              <a:t>you </a:t>
            </a:r>
            <a:r>
              <a:rPr sz="1600" dirty="0">
                <a:solidFill>
                  <a:schemeClr val="tx1"/>
                </a:solidFill>
                <a:latin typeface="Open Sans"/>
                <a:cs typeface="Open Sans"/>
              </a:rPr>
              <a:t>a</a:t>
            </a:r>
            <a:r>
              <a:rPr sz="1600" spc="-40" dirty="0">
                <a:solidFill>
                  <a:schemeClr val="tx1"/>
                </a:solidFill>
                <a:latin typeface="Open Sans"/>
                <a:cs typeface="Open Sans"/>
              </a:rPr>
              <a:t> </a:t>
            </a:r>
            <a:r>
              <a:rPr lang="en-US" sz="1600" spc="-40" dirty="0">
                <a:solidFill>
                  <a:schemeClr val="tx1"/>
                </a:solidFill>
                <a:latin typeface="Open Sans"/>
                <a:cs typeface="Open Sans"/>
              </a:rPr>
              <a:t>written or electronic </a:t>
            </a:r>
            <a:r>
              <a:rPr sz="1600" spc="-10" dirty="0">
                <a:solidFill>
                  <a:schemeClr val="tx1"/>
                </a:solidFill>
                <a:latin typeface="Open Sans"/>
                <a:cs typeface="Open Sans"/>
              </a:rPr>
              <a:t>packet</a:t>
            </a:r>
            <a:r>
              <a:rPr sz="1600" spc="-35" dirty="0">
                <a:solidFill>
                  <a:schemeClr val="tx1"/>
                </a:solidFill>
                <a:latin typeface="Open Sans"/>
                <a:cs typeface="Open Sans"/>
              </a:rPr>
              <a:t> </a:t>
            </a:r>
            <a:r>
              <a:rPr sz="1600" spc="-10" dirty="0">
                <a:solidFill>
                  <a:schemeClr val="tx1"/>
                </a:solidFill>
                <a:latin typeface="Open Sans"/>
                <a:cs typeface="Open Sans"/>
              </a:rPr>
              <a:t>containing:</a:t>
            </a:r>
            <a:endParaRPr sz="1600" dirty="0">
              <a:solidFill>
                <a:schemeClr val="tx1"/>
              </a:solidFill>
              <a:latin typeface="Open Sans"/>
              <a:cs typeface="Open Sans"/>
            </a:endParaRPr>
          </a:p>
          <a:p>
            <a:pPr marL="636905" marR="5080" indent="-219710">
              <a:lnSpc>
                <a:spcPct val="110000"/>
              </a:lnSpc>
              <a:spcBef>
                <a:spcPts val="1550"/>
              </a:spcBef>
              <a:buClr>
                <a:srgbClr val="00446F"/>
              </a:buClr>
              <a:buFont typeface="Arial"/>
              <a:buChar char="•"/>
              <a:tabLst>
                <a:tab pos="636905" algn="l"/>
                <a:tab pos="637540" algn="l"/>
              </a:tabLst>
            </a:pPr>
            <a:r>
              <a:rPr sz="1600" dirty="0">
                <a:solidFill>
                  <a:schemeClr val="tx1"/>
                </a:solidFill>
                <a:latin typeface="Open Sans"/>
                <a:cs typeface="Open Sans"/>
              </a:rPr>
              <a:t>Notice</a:t>
            </a:r>
            <a:r>
              <a:rPr sz="1600" spc="-25" dirty="0">
                <a:solidFill>
                  <a:schemeClr val="tx1"/>
                </a:solidFill>
                <a:latin typeface="Open Sans"/>
                <a:cs typeface="Open Sans"/>
              </a:rPr>
              <a:t> </a:t>
            </a:r>
            <a:r>
              <a:rPr sz="1600" dirty="0">
                <a:solidFill>
                  <a:schemeClr val="tx1"/>
                </a:solidFill>
                <a:latin typeface="Open Sans"/>
                <a:cs typeface="Open Sans"/>
              </a:rPr>
              <a:t>of</a:t>
            </a:r>
            <a:r>
              <a:rPr sz="1600" spc="-30" dirty="0">
                <a:solidFill>
                  <a:schemeClr val="tx1"/>
                </a:solidFill>
                <a:latin typeface="Open Sans"/>
                <a:cs typeface="Open Sans"/>
              </a:rPr>
              <a:t> </a:t>
            </a:r>
            <a:r>
              <a:rPr sz="1600" spc="-10" dirty="0">
                <a:solidFill>
                  <a:schemeClr val="tx1"/>
                </a:solidFill>
                <a:latin typeface="Open Sans"/>
                <a:cs typeface="Open Sans"/>
              </a:rPr>
              <a:t>eligibility</a:t>
            </a:r>
            <a:r>
              <a:rPr sz="1600" spc="-55" dirty="0">
                <a:solidFill>
                  <a:schemeClr val="tx1"/>
                </a:solidFill>
                <a:latin typeface="Open Sans"/>
                <a:cs typeface="Open Sans"/>
              </a:rPr>
              <a:t> </a:t>
            </a:r>
            <a:r>
              <a:rPr sz="1600" dirty="0">
                <a:solidFill>
                  <a:schemeClr val="tx1"/>
                </a:solidFill>
                <a:latin typeface="Open Sans"/>
                <a:cs typeface="Open Sans"/>
              </a:rPr>
              <a:t>status</a:t>
            </a:r>
            <a:r>
              <a:rPr sz="1600" spc="-30" dirty="0">
                <a:solidFill>
                  <a:schemeClr val="tx1"/>
                </a:solidFill>
                <a:latin typeface="Open Sans"/>
                <a:cs typeface="Open Sans"/>
              </a:rPr>
              <a:t> </a:t>
            </a:r>
            <a:r>
              <a:rPr sz="1600" dirty="0">
                <a:solidFill>
                  <a:schemeClr val="tx1"/>
                </a:solidFill>
                <a:latin typeface="Open Sans"/>
                <a:cs typeface="Open Sans"/>
              </a:rPr>
              <a:t>for</a:t>
            </a:r>
            <a:r>
              <a:rPr sz="1600" spc="-30" dirty="0">
                <a:solidFill>
                  <a:schemeClr val="tx1"/>
                </a:solidFill>
                <a:latin typeface="Open Sans"/>
                <a:cs typeface="Open Sans"/>
              </a:rPr>
              <a:t> </a:t>
            </a:r>
            <a:r>
              <a:rPr sz="1600" spc="-10" dirty="0">
                <a:solidFill>
                  <a:schemeClr val="tx1"/>
                </a:solidFill>
                <a:latin typeface="Open Sans"/>
                <a:cs typeface="Open Sans"/>
              </a:rPr>
              <a:t>applicable coverages</a:t>
            </a:r>
            <a:r>
              <a:rPr sz="1600" spc="-55" dirty="0">
                <a:solidFill>
                  <a:schemeClr val="tx1"/>
                </a:solidFill>
                <a:latin typeface="Open Sans"/>
                <a:cs typeface="Open Sans"/>
              </a:rPr>
              <a:t> </a:t>
            </a:r>
            <a:r>
              <a:rPr sz="1600" dirty="0">
                <a:solidFill>
                  <a:schemeClr val="tx1"/>
                </a:solidFill>
                <a:latin typeface="Open Sans"/>
                <a:cs typeface="Open Sans"/>
              </a:rPr>
              <a:t>(e.g.</a:t>
            </a:r>
            <a:r>
              <a:rPr sz="1600" spc="-55" dirty="0">
                <a:solidFill>
                  <a:schemeClr val="tx1"/>
                </a:solidFill>
                <a:latin typeface="Open Sans"/>
                <a:cs typeface="Open Sans"/>
              </a:rPr>
              <a:t> </a:t>
            </a:r>
            <a:r>
              <a:rPr sz="1600" dirty="0">
                <a:solidFill>
                  <a:schemeClr val="tx1"/>
                </a:solidFill>
                <a:latin typeface="Open Sans"/>
                <a:cs typeface="Open Sans"/>
              </a:rPr>
              <a:t>FMLA,</a:t>
            </a:r>
            <a:r>
              <a:rPr sz="1600" spc="-65" dirty="0">
                <a:solidFill>
                  <a:schemeClr val="tx1"/>
                </a:solidFill>
                <a:latin typeface="Open Sans"/>
                <a:cs typeface="Open Sans"/>
              </a:rPr>
              <a:t> </a:t>
            </a:r>
            <a:r>
              <a:rPr sz="1600" dirty="0">
                <a:solidFill>
                  <a:schemeClr val="tx1"/>
                </a:solidFill>
                <a:latin typeface="Open Sans"/>
                <a:cs typeface="Open Sans"/>
              </a:rPr>
              <a:t>state</a:t>
            </a:r>
            <a:r>
              <a:rPr lang="en-US" sz="1600" dirty="0">
                <a:solidFill>
                  <a:schemeClr val="tx1"/>
                </a:solidFill>
                <a:latin typeface="Open Sans"/>
                <a:cs typeface="Open Sans"/>
              </a:rPr>
              <a:t> leave</a:t>
            </a:r>
            <a:r>
              <a:rPr sz="1600" spc="-10" dirty="0">
                <a:solidFill>
                  <a:schemeClr val="tx1"/>
                </a:solidFill>
                <a:latin typeface="Open Sans"/>
                <a:cs typeface="Open Sans"/>
              </a:rPr>
              <a:t>,</a:t>
            </a:r>
            <a:r>
              <a:rPr lang="en-US" sz="1600" spc="-10" dirty="0">
                <a:solidFill>
                  <a:schemeClr val="tx1"/>
                </a:solidFill>
                <a:latin typeface="Open Sans"/>
                <a:cs typeface="Open Sans"/>
              </a:rPr>
              <a:t> or</a:t>
            </a:r>
            <a:r>
              <a:rPr sz="1600" spc="-10" dirty="0">
                <a:solidFill>
                  <a:schemeClr val="tx1"/>
                </a:solidFill>
                <a:latin typeface="Open Sans"/>
                <a:cs typeface="Open Sans"/>
              </a:rPr>
              <a:t> </a:t>
            </a:r>
            <a:r>
              <a:rPr sz="1600" dirty="0">
                <a:solidFill>
                  <a:schemeClr val="tx1"/>
                </a:solidFill>
                <a:latin typeface="Open Sans"/>
                <a:cs typeface="Open Sans"/>
              </a:rPr>
              <a:t>ST</a:t>
            </a:r>
            <a:r>
              <a:rPr lang="en-US" sz="1600" dirty="0">
                <a:solidFill>
                  <a:schemeClr val="tx1"/>
                </a:solidFill>
                <a:latin typeface="Open Sans"/>
                <a:cs typeface="Open Sans"/>
              </a:rPr>
              <a:t>D</a:t>
            </a:r>
            <a:r>
              <a:rPr sz="1600" spc="-40" dirty="0">
                <a:solidFill>
                  <a:schemeClr val="tx1"/>
                </a:solidFill>
                <a:latin typeface="Open Sans"/>
                <a:cs typeface="Open Sans"/>
              </a:rPr>
              <a:t> </a:t>
            </a:r>
            <a:r>
              <a:rPr sz="1600" spc="-10" dirty="0">
                <a:solidFill>
                  <a:schemeClr val="tx1"/>
                </a:solidFill>
                <a:latin typeface="Open Sans"/>
                <a:cs typeface="Open Sans"/>
              </a:rPr>
              <a:t>coverage)</a:t>
            </a:r>
            <a:endParaRPr sz="1600" dirty="0">
              <a:solidFill>
                <a:schemeClr val="tx1"/>
              </a:solidFill>
              <a:latin typeface="Open Sans"/>
              <a:cs typeface="Open Sans"/>
            </a:endParaRPr>
          </a:p>
          <a:p>
            <a:pPr marL="637540" indent="-219710">
              <a:lnSpc>
                <a:spcPct val="100000"/>
              </a:lnSpc>
              <a:spcBef>
                <a:spcPts val="730"/>
              </a:spcBef>
              <a:buClr>
                <a:srgbClr val="00446F"/>
              </a:buClr>
              <a:buFont typeface="Arial"/>
              <a:buChar char="•"/>
              <a:tabLst>
                <a:tab pos="636905" algn="l"/>
                <a:tab pos="637540" algn="l"/>
              </a:tabLst>
            </a:pPr>
            <a:r>
              <a:rPr sz="1600" dirty="0">
                <a:solidFill>
                  <a:schemeClr val="tx1"/>
                </a:solidFill>
                <a:latin typeface="Open Sans"/>
                <a:cs typeface="Open Sans"/>
              </a:rPr>
              <a:t>Request</a:t>
            </a:r>
            <a:r>
              <a:rPr sz="1600" spc="-50" dirty="0">
                <a:solidFill>
                  <a:schemeClr val="tx1"/>
                </a:solidFill>
                <a:latin typeface="Open Sans"/>
                <a:cs typeface="Open Sans"/>
              </a:rPr>
              <a:t> </a:t>
            </a:r>
            <a:r>
              <a:rPr sz="1600" dirty="0">
                <a:solidFill>
                  <a:schemeClr val="tx1"/>
                </a:solidFill>
                <a:latin typeface="Open Sans"/>
                <a:cs typeface="Open Sans"/>
              </a:rPr>
              <a:t>for</a:t>
            </a:r>
            <a:r>
              <a:rPr sz="1600" spc="-65" dirty="0">
                <a:solidFill>
                  <a:schemeClr val="tx1"/>
                </a:solidFill>
                <a:latin typeface="Open Sans"/>
                <a:cs typeface="Open Sans"/>
              </a:rPr>
              <a:t> </a:t>
            </a:r>
            <a:r>
              <a:rPr sz="1600" dirty="0">
                <a:solidFill>
                  <a:schemeClr val="tx1"/>
                </a:solidFill>
                <a:latin typeface="Open Sans"/>
                <a:cs typeface="Open Sans"/>
              </a:rPr>
              <a:t>medical</a:t>
            </a:r>
            <a:r>
              <a:rPr sz="1600" spc="-70" dirty="0">
                <a:solidFill>
                  <a:schemeClr val="tx1"/>
                </a:solidFill>
                <a:latin typeface="Open Sans"/>
                <a:cs typeface="Open Sans"/>
              </a:rPr>
              <a:t> </a:t>
            </a:r>
            <a:r>
              <a:rPr sz="1600" spc="-10" dirty="0">
                <a:solidFill>
                  <a:schemeClr val="tx1"/>
                </a:solidFill>
                <a:latin typeface="Open Sans"/>
                <a:cs typeface="Open Sans"/>
              </a:rPr>
              <a:t>information</a:t>
            </a:r>
            <a:endParaRPr sz="1600" dirty="0">
              <a:solidFill>
                <a:schemeClr val="tx1"/>
              </a:solidFill>
              <a:latin typeface="Open Sans"/>
              <a:cs typeface="Open Sans"/>
            </a:endParaRPr>
          </a:p>
          <a:p>
            <a:pPr marL="637540" indent="-219710">
              <a:lnSpc>
                <a:spcPct val="100000"/>
              </a:lnSpc>
              <a:spcBef>
                <a:spcPts val="795"/>
              </a:spcBef>
              <a:buClr>
                <a:srgbClr val="00446F"/>
              </a:buClr>
              <a:buFont typeface="Arial"/>
              <a:buChar char="•"/>
              <a:tabLst>
                <a:tab pos="636905" algn="l"/>
                <a:tab pos="637540" algn="l"/>
              </a:tabLst>
            </a:pPr>
            <a:r>
              <a:rPr sz="1600" spc="-10" dirty="0">
                <a:solidFill>
                  <a:schemeClr val="tx1"/>
                </a:solidFill>
                <a:latin typeface="Open Sans"/>
                <a:cs typeface="Open Sans"/>
              </a:rPr>
              <a:t>Authorization</a:t>
            </a:r>
            <a:r>
              <a:rPr sz="1600" spc="20" dirty="0">
                <a:solidFill>
                  <a:schemeClr val="tx1"/>
                </a:solidFill>
                <a:latin typeface="Open Sans"/>
                <a:cs typeface="Open Sans"/>
              </a:rPr>
              <a:t> </a:t>
            </a:r>
            <a:r>
              <a:rPr sz="1600" spc="-20" dirty="0">
                <a:solidFill>
                  <a:schemeClr val="tx1"/>
                </a:solidFill>
                <a:latin typeface="Open Sans"/>
                <a:cs typeface="Open Sans"/>
              </a:rPr>
              <a:t>form</a:t>
            </a:r>
            <a:endParaRPr sz="1600" dirty="0">
              <a:solidFill>
                <a:schemeClr val="tx1"/>
              </a:solidFill>
              <a:latin typeface="Open Sans"/>
              <a:cs typeface="Open Sans"/>
            </a:endParaRPr>
          </a:p>
          <a:p>
            <a:pPr marL="637540" indent="-219710">
              <a:lnSpc>
                <a:spcPct val="100000"/>
              </a:lnSpc>
              <a:spcBef>
                <a:spcPts val="780"/>
              </a:spcBef>
              <a:buClr>
                <a:srgbClr val="00446F"/>
              </a:buClr>
              <a:buFont typeface="Arial"/>
              <a:buChar char="•"/>
              <a:tabLst>
                <a:tab pos="636905" algn="l"/>
                <a:tab pos="637540" algn="l"/>
              </a:tabLst>
            </a:pPr>
            <a:r>
              <a:rPr sz="1600" dirty="0">
                <a:solidFill>
                  <a:schemeClr val="tx1"/>
                </a:solidFill>
                <a:latin typeface="Open Sans"/>
                <a:cs typeface="Open Sans"/>
              </a:rPr>
              <a:t>FMLA</a:t>
            </a:r>
            <a:r>
              <a:rPr sz="1600" spc="-25" dirty="0">
                <a:solidFill>
                  <a:schemeClr val="tx1"/>
                </a:solidFill>
                <a:latin typeface="Open Sans"/>
                <a:cs typeface="Open Sans"/>
              </a:rPr>
              <a:t> </a:t>
            </a:r>
            <a:r>
              <a:rPr sz="1600" dirty="0">
                <a:solidFill>
                  <a:schemeClr val="tx1"/>
                </a:solidFill>
                <a:latin typeface="Open Sans"/>
                <a:cs typeface="Open Sans"/>
              </a:rPr>
              <a:t>Rights</a:t>
            </a:r>
            <a:r>
              <a:rPr sz="1600" spc="-30" dirty="0">
                <a:solidFill>
                  <a:schemeClr val="tx1"/>
                </a:solidFill>
                <a:latin typeface="Open Sans"/>
                <a:cs typeface="Open Sans"/>
              </a:rPr>
              <a:t> </a:t>
            </a:r>
            <a:r>
              <a:rPr sz="1600" dirty="0">
                <a:solidFill>
                  <a:schemeClr val="tx1"/>
                </a:solidFill>
                <a:latin typeface="Open Sans"/>
                <a:cs typeface="Open Sans"/>
              </a:rPr>
              <a:t>&amp;</a:t>
            </a:r>
            <a:r>
              <a:rPr sz="1600" spc="-35" dirty="0">
                <a:solidFill>
                  <a:schemeClr val="tx1"/>
                </a:solidFill>
                <a:latin typeface="Open Sans"/>
                <a:cs typeface="Open Sans"/>
              </a:rPr>
              <a:t> </a:t>
            </a:r>
            <a:r>
              <a:rPr sz="1600" spc="-10" dirty="0">
                <a:solidFill>
                  <a:schemeClr val="tx1"/>
                </a:solidFill>
                <a:latin typeface="Open Sans"/>
                <a:cs typeface="Open Sans"/>
              </a:rPr>
              <a:t>Responsibilities,</a:t>
            </a:r>
            <a:r>
              <a:rPr sz="1600" spc="-65" dirty="0">
                <a:solidFill>
                  <a:schemeClr val="tx1"/>
                </a:solidFill>
                <a:latin typeface="Open Sans"/>
                <a:cs typeface="Open Sans"/>
              </a:rPr>
              <a:t> </a:t>
            </a:r>
            <a:r>
              <a:rPr sz="1600" dirty="0">
                <a:solidFill>
                  <a:schemeClr val="tx1"/>
                </a:solidFill>
                <a:latin typeface="Open Sans"/>
                <a:cs typeface="Open Sans"/>
              </a:rPr>
              <a:t>if</a:t>
            </a:r>
            <a:r>
              <a:rPr sz="1600" spc="-30" dirty="0">
                <a:solidFill>
                  <a:schemeClr val="tx1"/>
                </a:solidFill>
                <a:latin typeface="Open Sans"/>
                <a:cs typeface="Open Sans"/>
              </a:rPr>
              <a:t> </a:t>
            </a:r>
            <a:r>
              <a:rPr sz="1600" spc="-10" dirty="0">
                <a:solidFill>
                  <a:schemeClr val="tx1"/>
                </a:solidFill>
                <a:latin typeface="Open Sans"/>
                <a:cs typeface="Open Sans"/>
              </a:rPr>
              <a:t>eligible:</a:t>
            </a:r>
            <a:endParaRPr sz="1600" dirty="0">
              <a:solidFill>
                <a:schemeClr val="tx1"/>
              </a:solidFill>
              <a:latin typeface="Open Sans"/>
              <a:cs typeface="Open Sans"/>
            </a:endParaRPr>
          </a:p>
          <a:p>
            <a:pPr marL="758825">
              <a:lnSpc>
                <a:spcPct val="100000"/>
              </a:lnSpc>
              <a:spcBef>
                <a:spcPts val="780"/>
              </a:spcBef>
            </a:pPr>
            <a:r>
              <a:rPr sz="1600" dirty="0">
                <a:solidFill>
                  <a:schemeClr val="tx1"/>
                </a:solidFill>
                <a:latin typeface="Courier New"/>
                <a:cs typeface="Courier New"/>
              </a:rPr>
              <a:t>o</a:t>
            </a:r>
            <a:r>
              <a:rPr sz="1600" spc="-185" dirty="0">
                <a:solidFill>
                  <a:schemeClr val="tx1"/>
                </a:solidFill>
                <a:latin typeface="Courier New"/>
                <a:cs typeface="Courier New"/>
              </a:rPr>
              <a:t> </a:t>
            </a:r>
            <a:r>
              <a:rPr sz="1600" dirty="0">
                <a:solidFill>
                  <a:schemeClr val="tx1"/>
                </a:solidFill>
                <a:latin typeface="Open Sans"/>
                <a:cs typeface="Open Sans"/>
              </a:rPr>
              <a:t>Conditions</a:t>
            </a:r>
            <a:r>
              <a:rPr sz="1600" spc="-35" dirty="0">
                <a:solidFill>
                  <a:schemeClr val="tx1"/>
                </a:solidFill>
                <a:latin typeface="Open Sans"/>
                <a:cs typeface="Open Sans"/>
              </a:rPr>
              <a:t> </a:t>
            </a:r>
            <a:r>
              <a:rPr sz="1600" dirty="0">
                <a:solidFill>
                  <a:schemeClr val="tx1"/>
                </a:solidFill>
                <a:latin typeface="Open Sans"/>
                <a:cs typeface="Open Sans"/>
              </a:rPr>
              <a:t>of</a:t>
            </a:r>
            <a:r>
              <a:rPr sz="1600" spc="-45" dirty="0">
                <a:solidFill>
                  <a:schemeClr val="tx1"/>
                </a:solidFill>
                <a:latin typeface="Open Sans"/>
                <a:cs typeface="Open Sans"/>
              </a:rPr>
              <a:t> </a:t>
            </a:r>
            <a:r>
              <a:rPr sz="1600" dirty="0">
                <a:solidFill>
                  <a:schemeClr val="tx1"/>
                </a:solidFill>
                <a:latin typeface="Open Sans"/>
                <a:cs typeface="Open Sans"/>
              </a:rPr>
              <a:t>leave</a:t>
            </a:r>
            <a:r>
              <a:rPr sz="1600" spc="-35" dirty="0">
                <a:solidFill>
                  <a:schemeClr val="tx1"/>
                </a:solidFill>
                <a:latin typeface="Open Sans"/>
                <a:cs typeface="Open Sans"/>
              </a:rPr>
              <a:t> </a:t>
            </a:r>
            <a:r>
              <a:rPr sz="1600" dirty="0">
                <a:solidFill>
                  <a:schemeClr val="tx1"/>
                </a:solidFill>
                <a:latin typeface="Open Sans"/>
                <a:cs typeface="Open Sans"/>
              </a:rPr>
              <a:t>and</a:t>
            </a:r>
            <a:r>
              <a:rPr sz="1600" spc="-35" dirty="0">
                <a:solidFill>
                  <a:schemeClr val="tx1"/>
                </a:solidFill>
                <a:latin typeface="Open Sans"/>
                <a:cs typeface="Open Sans"/>
              </a:rPr>
              <a:t> </a:t>
            </a:r>
            <a:r>
              <a:rPr sz="1600" spc="-10" dirty="0">
                <a:solidFill>
                  <a:schemeClr val="tx1"/>
                </a:solidFill>
                <a:latin typeface="Open Sans"/>
                <a:cs typeface="Open Sans"/>
              </a:rPr>
              <a:t>employee</a:t>
            </a:r>
            <a:endParaRPr sz="1600" dirty="0">
              <a:solidFill>
                <a:schemeClr val="tx1"/>
              </a:solidFill>
              <a:latin typeface="Open Sans"/>
              <a:cs typeface="Open Sans"/>
            </a:endParaRPr>
          </a:p>
          <a:p>
            <a:pPr marL="988060">
              <a:lnSpc>
                <a:spcPct val="100000"/>
              </a:lnSpc>
              <a:spcBef>
                <a:spcPts val="385"/>
              </a:spcBef>
            </a:pPr>
            <a:r>
              <a:rPr sz="1600" spc="-10" dirty="0">
                <a:solidFill>
                  <a:schemeClr val="tx1"/>
                </a:solidFill>
                <a:latin typeface="Open Sans"/>
                <a:cs typeface="Open Sans"/>
              </a:rPr>
              <a:t>obligations</a:t>
            </a:r>
            <a:endParaRPr sz="1600" dirty="0">
              <a:solidFill>
                <a:schemeClr val="tx1"/>
              </a:solidFill>
              <a:latin typeface="Open Sans"/>
              <a:cs typeface="Open Sans"/>
            </a:endParaRPr>
          </a:p>
          <a:p>
            <a:pPr marL="12700" marR="324485">
              <a:lnSpc>
                <a:spcPct val="120000"/>
              </a:lnSpc>
              <a:spcBef>
                <a:spcPts val="1500"/>
              </a:spcBef>
            </a:pPr>
            <a:r>
              <a:rPr lang="en-US" sz="1600" dirty="0">
                <a:solidFill>
                  <a:schemeClr val="tx1"/>
                </a:solidFill>
                <a:latin typeface="Open Sans"/>
                <a:cs typeface="Open Sans"/>
              </a:rPr>
              <a:t>If you do not receive your packet by the third business day please contact Unum directly.</a:t>
            </a:r>
          </a:p>
          <a:p>
            <a:pPr marL="12700" marR="324485">
              <a:lnSpc>
                <a:spcPct val="120000"/>
              </a:lnSpc>
              <a:spcBef>
                <a:spcPts val="1500"/>
              </a:spcBef>
            </a:pPr>
            <a:r>
              <a:rPr sz="1600" dirty="0">
                <a:solidFill>
                  <a:schemeClr val="tx1"/>
                </a:solidFill>
                <a:latin typeface="Open Sans"/>
                <a:cs typeface="Open Sans"/>
              </a:rPr>
              <a:t>Unum</a:t>
            </a:r>
            <a:r>
              <a:rPr sz="1600" spc="-45" dirty="0">
                <a:solidFill>
                  <a:schemeClr val="tx1"/>
                </a:solidFill>
                <a:latin typeface="Open Sans"/>
                <a:cs typeface="Open Sans"/>
              </a:rPr>
              <a:t> </a:t>
            </a:r>
            <a:r>
              <a:rPr sz="1600" dirty="0">
                <a:solidFill>
                  <a:schemeClr val="tx1"/>
                </a:solidFill>
                <a:latin typeface="Open Sans"/>
                <a:cs typeface="Open Sans"/>
              </a:rPr>
              <a:t>will</a:t>
            </a:r>
            <a:r>
              <a:rPr sz="1600" spc="-65" dirty="0">
                <a:solidFill>
                  <a:schemeClr val="tx1"/>
                </a:solidFill>
                <a:latin typeface="Open Sans"/>
                <a:cs typeface="Open Sans"/>
              </a:rPr>
              <a:t> </a:t>
            </a:r>
            <a:r>
              <a:rPr sz="1600" dirty="0">
                <a:solidFill>
                  <a:schemeClr val="tx1"/>
                </a:solidFill>
                <a:latin typeface="Open Sans"/>
                <a:cs typeface="Open Sans"/>
              </a:rPr>
              <a:t>contact</a:t>
            </a:r>
            <a:r>
              <a:rPr sz="1600" spc="-35" dirty="0">
                <a:solidFill>
                  <a:schemeClr val="tx1"/>
                </a:solidFill>
                <a:latin typeface="Open Sans"/>
                <a:cs typeface="Open Sans"/>
              </a:rPr>
              <a:t> </a:t>
            </a:r>
            <a:r>
              <a:rPr lang="en-US" sz="1600" spc="-35" dirty="0">
                <a:solidFill>
                  <a:schemeClr val="tx1"/>
                </a:solidFill>
                <a:latin typeface="Open Sans"/>
                <a:cs typeface="Open Sans"/>
              </a:rPr>
              <a:t>you in writing</a:t>
            </a:r>
            <a:r>
              <a:rPr sz="1600" spc="-50" dirty="0">
                <a:solidFill>
                  <a:schemeClr val="tx1"/>
                </a:solidFill>
                <a:latin typeface="Open Sans"/>
                <a:cs typeface="Open Sans"/>
              </a:rPr>
              <a:t> </a:t>
            </a:r>
            <a:r>
              <a:rPr sz="1600" dirty="0">
                <a:solidFill>
                  <a:schemeClr val="tx1"/>
                </a:solidFill>
                <a:latin typeface="Open Sans"/>
                <a:cs typeface="Open Sans"/>
              </a:rPr>
              <a:t>if</a:t>
            </a:r>
            <a:r>
              <a:rPr sz="1600" spc="-65" dirty="0">
                <a:solidFill>
                  <a:schemeClr val="tx1"/>
                </a:solidFill>
                <a:latin typeface="Open Sans"/>
                <a:cs typeface="Open Sans"/>
              </a:rPr>
              <a:t> </a:t>
            </a:r>
            <a:r>
              <a:rPr sz="1600" spc="-10" dirty="0">
                <a:solidFill>
                  <a:schemeClr val="tx1"/>
                </a:solidFill>
                <a:latin typeface="Open Sans"/>
                <a:cs typeface="Open Sans"/>
              </a:rPr>
              <a:t>additional information</a:t>
            </a:r>
            <a:r>
              <a:rPr sz="1600" spc="-40" dirty="0">
                <a:solidFill>
                  <a:schemeClr val="tx1"/>
                </a:solidFill>
                <a:latin typeface="Open Sans"/>
                <a:cs typeface="Open Sans"/>
              </a:rPr>
              <a:t> </a:t>
            </a:r>
            <a:r>
              <a:rPr sz="1600" dirty="0">
                <a:solidFill>
                  <a:schemeClr val="tx1"/>
                </a:solidFill>
                <a:latin typeface="Open Sans"/>
                <a:cs typeface="Open Sans"/>
              </a:rPr>
              <a:t>is</a:t>
            </a:r>
            <a:r>
              <a:rPr sz="1600" spc="-40" dirty="0">
                <a:solidFill>
                  <a:schemeClr val="tx1"/>
                </a:solidFill>
                <a:latin typeface="Open Sans"/>
                <a:cs typeface="Open Sans"/>
              </a:rPr>
              <a:t> </a:t>
            </a:r>
            <a:r>
              <a:rPr sz="1600" dirty="0">
                <a:solidFill>
                  <a:schemeClr val="tx1"/>
                </a:solidFill>
                <a:latin typeface="Open Sans"/>
                <a:cs typeface="Open Sans"/>
              </a:rPr>
              <a:t>needed</a:t>
            </a:r>
            <a:r>
              <a:rPr sz="1600" spc="-45" dirty="0">
                <a:solidFill>
                  <a:schemeClr val="tx1"/>
                </a:solidFill>
                <a:latin typeface="Open Sans"/>
                <a:cs typeface="Open Sans"/>
              </a:rPr>
              <a:t> </a:t>
            </a:r>
            <a:r>
              <a:rPr lang="en-US" sz="1600" spc="-45" dirty="0">
                <a:solidFill>
                  <a:schemeClr val="tx1"/>
                </a:solidFill>
                <a:latin typeface="Open Sans"/>
                <a:cs typeface="Open Sans"/>
              </a:rPr>
              <a:t>and also by phone</a:t>
            </a:r>
            <a:r>
              <a:rPr sz="1600" spc="-35" dirty="0">
                <a:solidFill>
                  <a:schemeClr val="tx1"/>
                </a:solidFill>
                <a:latin typeface="Open Sans"/>
                <a:cs typeface="Open Sans"/>
              </a:rPr>
              <a:t> </a:t>
            </a:r>
            <a:r>
              <a:rPr sz="1600" dirty="0">
                <a:solidFill>
                  <a:schemeClr val="tx1"/>
                </a:solidFill>
                <a:latin typeface="Open Sans"/>
                <a:cs typeface="Open Sans"/>
              </a:rPr>
              <a:t>if</a:t>
            </a:r>
            <a:r>
              <a:rPr sz="1600" spc="-45" dirty="0">
                <a:solidFill>
                  <a:schemeClr val="tx1"/>
                </a:solidFill>
                <a:latin typeface="Open Sans"/>
                <a:cs typeface="Open Sans"/>
              </a:rPr>
              <a:t> </a:t>
            </a:r>
            <a:r>
              <a:rPr lang="en-US" sz="1600" spc="-45" dirty="0">
                <a:solidFill>
                  <a:schemeClr val="tx1"/>
                </a:solidFill>
                <a:latin typeface="Open Sans"/>
                <a:cs typeface="Open Sans"/>
              </a:rPr>
              <a:t>you are</a:t>
            </a:r>
            <a:r>
              <a:rPr sz="1600" spc="-40" dirty="0">
                <a:solidFill>
                  <a:schemeClr val="tx1"/>
                </a:solidFill>
                <a:latin typeface="Open Sans"/>
                <a:cs typeface="Open Sans"/>
              </a:rPr>
              <a:t> </a:t>
            </a:r>
            <a:r>
              <a:rPr sz="1600" spc="-25" dirty="0">
                <a:solidFill>
                  <a:schemeClr val="tx1"/>
                </a:solidFill>
                <a:latin typeface="Open Sans"/>
                <a:cs typeface="Open Sans"/>
              </a:rPr>
              <a:t>not </a:t>
            </a:r>
            <a:r>
              <a:rPr sz="1600" dirty="0">
                <a:solidFill>
                  <a:schemeClr val="tx1"/>
                </a:solidFill>
                <a:latin typeface="Open Sans"/>
                <a:cs typeface="Open Sans"/>
              </a:rPr>
              <a:t>eligible</a:t>
            </a:r>
            <a:r>
              <a:rPr sz="1600" spc="-75" dirty="0">
                <a:solidFill>
                  <a:schemeClr val="tx1"/>
                </a:solidFill>
                <a:latin typeface="Open Sans"/>
                <a:cs typeface="Open Sans"/>
              </a:rPr>
              <a:t> </a:t>
            </a:r>
            <a:r>
              <a:rPr sz="1600" dirty="0">
                <a:solidFill>
                  <a:schemeClr val="tx1"/>
                </a:solidFill>
                <a:latin typeface="Open Sans"/>
                <a:cs typeface="Open Sans"/>
              </a:rPr>
              <a:t>and/or</a:t>
            </a:r>
            <a:r>
              <a:rPr sz="1600" spc="-60" dirty="0">
                <a:solidFill>
                  <a:schemeClr val="tx1"/>
                </a:solidFill>
                <a:latin typeface="Open Sans"/>
                <a:cs typeface="Open Sans"/>
              </a:rPr>
              <a:t> </a:t>
            </a:r>
            <a:r>
              <a:rPr lang="en-US" sz="1600" spc="-60" dirty="0">
                <a:solidFill>
                  <a:schemeClr val="tx1"/>
                </a:solidFill>
                <a:latin typeface="Open Sans"/>
                <a:cs typeface="Open Sans"/>
              </a:rPr>
              <a:t>do </a:t>
            </a:r>
            <a:r>
              <a:rPr sz="1600" dirty="0">
                <a:solidFill>
                  <a:schemeClr val="tx1"/>
                </a:solidFill>
                <a:latin typeface="Open Sans"/>
                <a:cs typeface="Open Sans"/>
              </a:rPr>
              <a:t>not</a:t>
            </a:r>
            <a:r>
              <a:rPr sz="1600" spc="-50" dirty="0">
                <a:solidFill>
                  <a:schemeClr val="tx1"/>
                </a:solidFill>
                <a:latin typeface="Open Sans"/>
                <a:cs typeface="Open Sans"/>
              </a:rPr>
              <a:t> </a:t>
            </a:r>
            <a:r>
              <a:rPr sz="1600" dirty="0">
                <a:solidFill>
                  <a:schemeClr val="tx1"/>
                </a:solidFill>
                <a:latin typeface="Open Sans"/>
                <a:cs typeface="Open Sans"/>
              </a:rPr>
              <a:t>qualify</a:t>
            </a:r>
            <a:r>
              <a:rPr lang="en-US" sz="1600" dirty="0">
                <a:solidFill>
                  <a:schemeClr val="tx1"/>
                </a:solidFill>
                <a:latin typeface="Open Sans"/>
                <a:cs typeface="Open Sans"/>
              </a:rPr>
              <a:t>.</a:t>
            </a:r>
            <a:endParaRPr sz="1600" dirty="0">
              <a:solidFill>
                <a:schemeClr val="tx1"/>
              </a:solidFill>
              <a:latin typeface="Open Sans"/>
              <a:cs typeface="Open Sans"/>
            </a:endParaRPr>
          </a:p>
        </p:txBody>
      </p:sp>
      <p:sp>
        <p:nvSpPr>
          <p:cNvPr id="9" name="object 6">
            <a:extLst>
              <a:ext uri="{FF2B5EF4-FFF2-40B4-BE49-F238E27FC236}">
                <a16:creationId xmlns:a16="http://schemas.microsoft.com/office/drawing/2014/main" id="{35C35523-7890-4959-A5EA-B63B93A242A2}"/>
              </a:ext>
            </a:extLst>
          </p:cNvPr>
          <p:cNvSpPr txBox="1">
            <a:spLocks/>
          </p:cNvSpPr>
          <p:nvPr/>
        </p:nvSpPr>
        <p:spPr>
          <a:xfrm>
            <a:off x="5791200" y="85910"/>
            <a:ext cx="3914776" cy="948978"/>
          </a:xfrm>
          <a:prstGeom prst="rect">
            <a:avLst/>
          </a:prstGeom>
        </p:spPr>
        <p:txBody>
          <a:bodyPr vert="horz" wrap="square" lIns="0" tIns="12700" rIns="0" bIns="0" rtlCol="0">
            <a:spAutoFit/>
          </a:bodyPr>
          <a:lstStyle>
            <a:lvl1pPr>
              <a:defRPr sz="3000" b="0" i="0">
                <a:solidFill>
                  <a:srgbClr val="F3F7F9"/>
                </a:solidFill>
                <a:latin typeface="Open Sans"/>
                <a:ea typeface="+mj-ea"/>
                <a:cs typeface="Open Sans"/>
              </a:defRPr>
            </a:lvl1pPr>
          </a:lstStyle>
          <a:p>
            <a:pPr marL="12700">
              <a:spcBef>
                <a:spcPts val="100"/>
              </a:spcBef>
            </a:pPr>
            <a:r>
              <a:rPr lang="en-US" spc="-80" dirty="0">
                <a:solidFill>
                  <a:schemeClr val="tx1"/>
                </a:solidFill>
              </a:rPr>
              <a:t>Intake</a:t>
            </a:r>
            <a:r>
              <a:rPr lang="en-US" spc="-100" dirty="0">
                <a:solidFill>
                  <a:schemeClr val="tx1"/>
                </a:solidFill>
              </a:rPr>
              <a:t> </a:t>
            </a:r>
            <a:r>
              <a:rPr lang="en-US" spc="-40" dirty="0">
                <a:solidFill>
                  <a:schemeClr val="tx1"/>
                </a:solidFill>
              </a:rPr>
              <a:t>process –</a:t>
            </a:r>
          </a:p>
          <a:p>
            <a:pPr marL="12700">
              <a:spcBef>
                <a:spcPts val="100"/>
              </a:spcBef>
            </a:pPr>
            <a:r>
              <a:rPr lang="en-US" spc="-40" dirty="0">
                <a:solidFill>
                  <a:schemeClr val="tx1"/>
                </a:solidFill>
              </a:rPr>
              <a:t>What happens next?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8839200" y="1689113"/>
            <a:ext cx="1471295" cy="666115"/>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chemeClr val="tx1"/>
                </a:solidFill>
                <a:latin typeface="Open Sans"/>
                <a:cs typeface="Open Sans"/>
              </a:rPr>
              <a:t>Certification</a:t>
            </a:r>
            <a:r>
              <a:rPr sz="1400" spc="-25" dirty="0">
                <a:solidFill>
                  <a:schemeClr val="tx1"/>
                </a:solidFill>
                <a:latin typeface="Open Sans"/>
                <a:cs typeface="Open Sans"/>
              </a:rPr>
              <a:t> is </a:t>
            </a:r>
            <a:r>
              <a:rPr sz="1400" dirty="0">
                <a:solidFill>
                  <a:schemeClr val="tx1"/>
                </a:solidFill>
                <a:latin typeface="Open Sans"/>
                <a:cs typeface="Open Sans"/>
              </a:rPr>
              <a:t>due</a:t>
            </a:r>
            <a:r>
              <a:rPr sz="1400" spc="-10" dirty="0">
                <a:solidFill>
                  <a:schemeClr val="tx1"/>
                </a:solidFill>
                <a:latin typeface="Open Sans"/>
                <a:cs typeface="Open Sans"/>
              </a:rPr>
              <a:t> </a:t>
            </a:r>
            <a:r>
              <a:rPr sz="1400" dirty="0">
                <a:solidFill>
                  <a:schemeClr val="tx1"/>
                </a:solidFill>
                <a:latin typeface="Open Sans"/>
                <a:cs typeface="Open Sans"/>
              </a:rPr>
              <a:t>18</a:t>
            </a:r>
            <a:r>
              <a:rPr sz="1400" spc="-15" dirty="0">
                <a:solidFill>
                  <a:schemeClr val="tx1"/>
                </a:solidFill>
                <a:latin typeface="Open Sans"/>
                <a:cs typeface="Open Sans"/>
              </a:rPr>
              <a:t> </a:t>
            </a:r>
            <a:r>
              <a:rPr sz="1400" dirty="0">
                <a:solidFill>
                  <a:schemeClr val="tx1"/>
                </a:solidFill>
                <a:latin typeface="Open Sans"/>
                <a:cs typeface="Open Sans"/>
              </a:rPr>
              <a:t>days</a:t>
            </a:r>
            <a:r>
              <a:rPr sz="1400" spc="-25" dirty="0">
                <a:solidFill>
                  <a:schemeClr val="tx1"/>
                </a:solidFill>
                <a:latin typeface="Open Sans"/>
                <a:cs typeface="Open Sans"/>
              </a:rPr>
              <a:t> </a:t>
            </a:r>
            <a:r>
              <a:rPr sz="1400" spc="-20" dirty="0">
                <a:solidFill>
                  <a:schemeClr val="tx1"/>
                </a:solidFill>
                <a:latin typeface="Open Sans"/>
                <a:cs typeface="Open Sans"/>
              </a:rPr>
              <a:t>from </a:t>
            </a:r>
            <a:r>
              <a:rPr sz="1400" dirty="0">
                <a:solidFill>
                  <a:schemeClr val="tx1"/>
                </a:solidFill>
                <a:latin typeface="Open Sans"/>
                <a:cs typeface="Open Sans"/>
              </a:rPr>
              <a:t>its</a:t>
            </a:r>
            <a:r>
              <a:rPr sz="1400" spc="-45" dirty="0">
                <a:solidFill>
                  <a:schemeClr val="tx1"/>
                </a:solidFill>
                <a:latin typeface="Open Sans"/>
                <a:cs typeface="Open Sans"/>
              </a:rPr>
              <a:t> </a:t>
            </a:r>
            <a:r>
              <a:rPr sz="1400" dirty="0">
                <a:solidFill>
                  <a:schemeClr val="tx1"/>
                </a:solidFill>
                <a:latin typeface="Open Sans"/>
                <a:cs typeface="Open Sans"/>
              </a:rPr>
              <a:t>request</a:t>
            </a:r>
            <a:r>
              <a:rPr sz="1400" spc="-30" dirty="0">
                <a:solidFill>
                  <a:schemeClr val="tx1"/>
                </a:solidFill>
                <a:latin typeface="Open Sans"/>
                <a:cs typeface="Open Sans"/>
              </a:rPr>
              <a:t> </a:t>
            </a:r>
            <a:r>
              <a:rPr sz="1400" spc="-20" dirty="0">
                <a:solidFill>
                  <a:schemeClr val="tx1"/>
                </a:solidFill>
                <a:latin typeface="Open Sans"/>
                <a:cs typeface="Open Sans"/>
              </a:rPr>
              <a:t>date</a:t>
            </a:r>
            <a:endParaRPr sz="1400" dirty="0">
              <a:solidFill>
                <a:schemeClr val="tx1"/>
              </a:solidFill>
              <a:latin typeface="Open Sans"/>
              <a:cs typeface="Open Sans"/>
            </a:endParaRPr>
          </a:p>
        </p:txBody>
      </p:sp>
      <p:sp>
        <p:nvSpPr>
          <p:cNvPr id="11" name="object 11"/>
          <p:cNvSpPr txBox="1"/>
          <p:nvPr/>
        </p:nvSpPr>
        <p:spPr>
          <a:xfrm>
            <a:off x="6999604" y="1902157"/>
            <a:ext cx="1376680" cy="228909"/>
          </a:xfrm>
          <a:prstGeom prst="rect">
            <a:avLst/>
          </a:prstGeom>
        </p:spPr>
        <p:txBody>
          <a:bodyPr vert="horz" wrap="square" lIns="0" tIns="13335" rIns="0" bIns="0" rtlCol="0">
            <a:spAutoFit/>
          </a:bodyPr>
          <a:lstStyle/>
          <a:p>
            <a:pPr marL="12700">
              <a:lnSpc>
                <a:spcPct val="100000"/>
              </a:lnSpc>
              <a:spcBef>
                <a:spcPts val="105"/>
              </a:spcBef>
            </a:pPr>
            <a:r>
              <a:rPr sz="1400" b="1" dirty="0">
                <a:solidFill>
                  <a:schemeClr val="tx1"/>
                </a:solidFill>
                <a:latin typeface="Open Sans"/>
                <a:cs typeface="Open Sans"/>
              </a:rPr>
              <a:t>INITIAL</a:t>
            </a:r>
            <a:r>
              <a:rPr sz="1400" b="1" spc="-60" dirty="0">
                <a:solidFill>
                  <a:schemeClr val="tx1"/>
                </a:solidFill>
                <a:latin typeface="Open Sans"/>
                <a:cs typeface="Open Sans"/>
              </a:rPr>
              <a:t> </a:t>
            </a:r>
            <a:r>
              <a:rPr sz="1400" b="1" spc="-10" dirty="0">
                <a:solidFill>
                  <a:schemeClr val="tx1"/>
                </a:solidFill>
                <a:latin typeface="Open Sans"/>
                <a:cs typeface="Open Sans"/>
              </a:rPr>
              <a:t>NOTICE</a:t>
            </a:r>
            <a:endParaRPr sz="1400" dirty="0">
              <a:solidFill>
                <a:schemeClr val="tx1"/>
              </a:solidFill>
              <a:latin typeface="Open Sans"/>
              <a:cs typeface="Open Sans"/>
            </a:endParaRPr>
          </a:p>
        </p:txBody>
      </p:sp>
      <p:sp>
        <p:nvSpPr>
          <p:cNvPr id="12" name="object 12"/>
          <p:cNvSpPr txBox="1"/>
          <p:nvPr/>
        </p:nvSpPr>
        <p:spPr>
          <a:xfrm>
            <a:off x="8806864" y="2577583"/>
            <a:ext cx="1480185" cy="879475"/>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chemeClr val="tx1"/>
                </a:solidFill>
                <a:latin typeface="Open Sans"/>
                <a:cs typeface="Open Sans"/>
              </a:rPr>
              <a:t>Reminder</a:t>
            </a:r>
            <a:r>
              <a:rPr sz="1400" spc="-55" dirty="0">
                <a:solidFill>
                  <a:schemeClr val="tx1"/>
                </a:solidFill>
                <a:latin typeface="Open Sans"/>
                <a:cs typeface="Open Sans"/>
              </a:rPr>
              <a:t> </a:t>
            </a:r>
            <a:r>
              <a:rPr sz="1400" dirty="0">
                <a:solidFill>
                  <a:schemeClr val="tx1"/>
                </a:solidFill>
                <a:latin typeface="Open Sans"/>
                <a:cs typeface="Open Sans"/>
              </a:rPr>
              <a:t>is</a:t>
            </a:r>
            <a:r>
              <a:rPr sz="1400" spc="-20" dirty="0">
                <a:solidFill>
                  <a:schemeClr val="tx1"/>
                </a:solidFill>
                <a:latin typeface="Open Sans"/>
                <a:cs typeface="Open Sans"/>
              </a:rPr>
              <a:t> sent </a:t>
            </a:r>
            <a:r>
              <a:rPr sz="1400" dirty="0">
                <a:solidFill>
                  <a:schemeClr val="tx1"/>
                </a:solidFill>
                <a:latin typeface="Open Sans"/>
                <a:cs typeface="Open Sans"/>
              </a:rPr>
              <a:t>to</a:t>
            </a:r>
            <a:r>
              <a:rPr sz="1400" spc="-5" dirty="0">
                <a:solidFill>
                  <a:schemeClr val="tx1"/>
                </a:solidFill>
                <a:latin typeface="Open Sans"/>
                <a:cs typeface="Open Sans"/>
              </a:rPr>
              <a:t> </a:t>
            </a:r>
            <a:r>
              <a:rPr sz="1400" dirty="0">
                <a:solidFill>
                  <a:schemeClr val="tx1"/>
                </a:solidFill>
                <a:latin typeface="Open Sans"/>
                <a:cs typeface="Open Sans"/>
              </a:rPr>
              <a:t>the</a:t>
            </a:r>
            <a:r>
              <a:rPr sz="1400" spc="-5" dirty="0">
                <a:solidFill>
                  <a:schemeClr val="tx1"/>
                </a:solidFill>
                <a:latin typeface="Open Sans"/>
                <a:cs typeface="Open Sans"/>
              </a:rPr>
              <a:t> </a:t>
            </a:r>
            <a:r>
              <a:rPr sz="1400" spc="-10" dirty="0">
                <a:solidFill>
                  <a:schemeClr val="tx1"/>
                </a:solidFill>
                <a:latin typeface="Open Sans"/>
                <a:cs typeface="Open Sans"/>
              </a:rPr>
              <a:t>employee </a:t>
            </a:r>
            <a:r>
              <a:rPr sz="1400" dirty="0">
                <a:solidFill>
                  <a:schemeClr val="tx1"/>
                </a:solidFill>
                <a:latin typeface="Open Sans"/>
                <a:cs typeface="Open Sans"/>
              </a:rPr>
              <a:t>if</a:t>
            </a:r>
            <a:r>
              <a:rPr sz="1400" spc="-40" dirty="0">
                <a:solidFill>
                  <a:schemeClr val="tx1"/>
                </a:solidFill>
                <a:latin typeface="Open Sans"/>
                <a:cs typeface="Open Sans"/>
              </a:rPr>
              <a:t> </a:t>
            </a:r>
            <a:r>
              <a:rPr sz="1400" dirty="0">
                <a:solidFill>
                  <a:schemeClr val="tx1"/>
                </a:solidFill>
                <a:latin typeface="Open Sans"/>
                <a:cs typeface="Open Sans"/>
              </a:rPr>
              <a:t>certification</a:t>
            </a:r>
            <a:r>
              <a:rPr sz="1400" spc="-50" dirty="0">
                <a:solidFill>
                  <a:schemeClr val="tx1"/>
                </a:solidFill>
                <a:latin typeface="Open Sans"/>
                <a:cs typeface="Open Sans"/>
              </a:rPr>
              <a:t> </a:t>
            </a:r>
            <a:r>
              <a:rPr sz="1400" spc="-25" dirty="0">
                <a:solidFill>
                  <a:schemeClr val="tx1"/>
                </a:solidFill>
                <a:latin typeface="Open Sans"/>
                <a:cs typeface="Open Sans"/>
              </a:rPr>
              <a:t>not </a:t>
            </a:r>
            <a:r>
              <a:rPr sz="1400" dirty="0">
                <a:solidFill>
                  <a:schemeClr val="tx1"/>
                </a:solidFill>
                <a:latin typeface="Open Sans"/>
                <a:cs typeface="Open Sans"/>
              </a:rPr>
              <a:t>yet</a:t>
            </a:r>
            <a:r>
              <a:rPr sz="1400" spc="-10" dirty="0">
                <a:solidFill>
                  <a:schemeClr val="tx1"/>
                </a:solidFill>
                <a:latin typeface="Open Sans"/>
                <a:cs typeface="Open Sans"/>
              </a:rPr>
              <a:t> received</a:t>
            </a:r>
            <a:endParaRPr sz="1400" dirty="0">
              <a:solidFill>
                <a:schemeClr val="tx1"/>
              </a:solidFill>
              <a:latin typeface="Open Sans"/>
              <a:cs typeface="Open Sans"/>
            </a:endParaRPr>
          </a:p>
        </p:txBody>
      </p:sp>
      <p:sp>
        <p:nvSpPr>
          <p:cNvPr id="13" name="object 13"/>
          <p:cNvSpPr txBox="1"/>
          <p:nvPr/>
        </p:nvSpPr>
        <p:spPr>
          <a:xfrm>
            <a:off x="7374889" y="2897624"/>
            <a:ext cx="626110" cy="228268"/>
          </a:xfrm>
          <a:prstGeom prst="rect">
            <a:avLst/>
          </a:prstGeom>
        </p:spPr>
        <p:txBody>
          <a:bodyPr vert="horz" wrap="square" lIns="0" tIns="12700" rIns="0" bIns="0" rtlCol="0">
            <a:spAutoFit/>
          </a:bodyPr>
          <a:lstStyle/>
          <a:p>
            <a:pPr marL="12700">
              <a:lnSpc>
                <a:spcPct val="100000"/>
              </a:lnSpc>
              <a:spcBef>
                <a:spcPts val="100"/>
              </a:spcBef>
            </a:pPr>
            <a:r>
              <a:rPr sz="1400" b="1" spc="-30" dirty="0">
                <a:solidFill>
                  <a:schemeClr val="tx1"/>
                </a:solidFill>
                <a:latin typeface="Open Sans"/>
                <a:cs typeface="Open Sans"/>
              </a:rPr>
              <a:t>DAY</a:t>
            </a:r>
            <a:r>
              <a:rPr sz="1400" b="1" spc="-45" dirty="0">
                <a:solidFill>
                  <a:schemeClr val="tx1"/>
                </a:solidFill>
                <a:latin typeface="Open Sans"/>
                <a:cs typeface="Open Sans"/>
              </a:rPr>
              <a:t> </a:t>
            </a:r>
            <a:r>
              <a:rPr sz="1400" b="1" spc="-25" dirty="0">
                <a:solidFill>
                  <a:schemeClr val="tx1"/>
                </a:solidFill>
                <a:latin typeface="Open Sans"/>
                <a:cs typeface="Open Sans"/>
              </a:rPr>
              <a:t>10</a:t>
            </a:r>
            <a:endParaRPr sz="1400" dirty="0">
              <a:solidFill>
                <a:schemeClr val="tx1"/>
              </a:solidFill>
              <a:latin typeface="Open Sans"/>
              <a:cs typeface="Open Sans"/>
            </a:endParaRPr>
          </a:p>
        </p:txBody>
      </p:sp>
      <p:sp>
        <p:nvSpPr>
          <p:cNvPr id="14" name="object 14"/>
          <p:cNvSpPr txBox="1"/>
          <p:nvPr/>
        </p:nvSpPr>
        <p:spPr>
          <a:xfrm>
            <a:off x="8847455" y="3621482"/>
            <a:ext cx="1463040" cy="879475"/>
          </a:xfrm>
          <a:prstGeom prst="rect">
            <a:avLst/>
          </a:prstGeom>
        </p:spPr>
        <p:txBody>
          <a:bodyPr vert="horz" wrap="square" lIns="0" tIns="12700" rIns="0" bIns="0" rtlCol="0">
            <a:spAutoFit/>
          </a:bodyPr>
          <a:lstStyle/>
          <a:p>
            <a:pPr marL="12700" marR="5080">
              <a:lnSpc>
                <a:spcPct val="100000"/>
              </a:lnSpc>
              <a:spcBef>
                <a:spcPts val="100"/>
              </a:spcBef>
            </a:pPr>
            <a:r>
              <a:rPr lang="en-US" sz="1400" spc="-25" dirty="0">
                <a:solidFill>
                  <a:schemeClr val="tx1"/>
                </a:solidFill>
                <a:latin typeface="Open Sans"/>
                <a:cs typeface="Open Sans"/>
              </a:rPr>
              <a:t>Closure</a:t>
            </a:r>
            <a:r>
              <a:rPr sz="1400" spc="-25" dirty="0">
                <a:solidFill>
                  <a:schemeClr val="tx1"/>
                </a:solidFill>
                <a:latin typeface="Open Sans"/>
                <a:cs typeface="Open Sans"/>
              </a:rPr>
              <a:t> </a:t>
            </a:r>
            <a:r>
              <a:rPr sz="1400" dirty="0">
                <a:solidFill>
                  <a:schemeClr val="tx1"/>
                </a:solidFill>
                <a:latin typeface="Open Sans"/>
                <a:cs typeface="Open Sans"/>
              </a:rPr>
              <a:t>notice</a:t>
            </a:r>
            <a:r>
              <a:rPr sz="1400" spc="-15" dirty="0">
                <a:solidFill>
                  <a:schemeClr val="tx1"/>
                </a:solidFill>
                <a:latin typeface="Open Sans"/>
                <a:cs typeface="Open Sans"/>
              </a:rPr>
              <a:t> </a:t>
            </a:r>
            <a:r>
              <a:rPr sz="1400" spc="-25" dirty="0">
                <a:solidFill>
                  <a:schemeClr val="tx1"/>
                </a:solidFill>
                <a:latin typeface="Open Sans"/>
                <a:cs typeface="Open Sans"/>
              </a:rPr>
              <a:t>is </a:t>
            </a:r>
            <a:r>
              <a:rPr sz="1400" dirty="0">
                <a:solidFill>
                  <a:schemeClr val="tx1"/>
                </a:solidFill>
                <a:latin typeface="Open Sans"/>
                <a:cs typeface="Open Sans"/>
              </a:rPr>
              <a:t>sent</a:t>
            </a:r>
            <a:r>
              <a:rPr sz="1400" spc="-10" dirty="0">
                <a:solidFill>
                  <a:schemeClr val="tx1"/>
                </a:solidFill>
                <a:latin typeface="Open Sans"/>
                <a:cs typeface="Open Sans"/>
              </a:rPr>
              <a:t> </a:t>
            </a:r>
            <a:r>
              <a:rPr sz="1400" dirty="0">
                <a:solidFill>
                  <a:schemeClr val="tx1"/>
                </a:solidFill>
                <a:latin typeface="Open Sans"/>
                <a:cs typeface="Open Sans"/>
              </a:rPr>
              <a:t>to</a:t>
            </a:r>
            <a:r>
              <a:rPr sz="1400" spc="-5" dirty="0">
                <a:solidFill>
                  <a:schemeClr val="tx1"/>
                </a:solidFill>
                <a:latin typeface="Open Sans"/>
                <a:cs typeface="Open Sans"/>
              </a:rPr>
              <a:t> </a:t>
            </a:r>
            <a:r>
              <a:rPr sz="1400" spc="-10" dirty="0">
                <a:solidFill>
                  <a:schemeClr val="tx1"/>
                </a:solidFill>
                <a:latin typeface="Open Sans"/>
                <a:cs typeface="Open Sans"/>
              </a:rPr>
              <a:t>employee </a:t>
            </a:r>
            <a:r>
              <a:rPr sz="1400" dirty="0">
                <a:solidFill>
                  <a:schemeClr val="tx1"/>
                </a:solidFill>
                <a:latin typeface="Open Sans"/>
                <a:cs typeface="Open Sans"/>
              </a:rPr>
              <a:t>if</a:t>
            </a:r>
            <a:r>
              <a:rPr sz="1400" spc="-40" dirty="0">
                <a:solidFill>
                  <a:schemeClr val="tx1"/>
                </a:solidFill>
                <a:latin typeface="Open Sans"/>
                <a:cs typeface="Open Sans"/>
              </a:rPr>
              <a:t> </a:t>
            </a:r>
            <a:r>
              <a:rPr sz="1400" dirty="0">
                <a:solidFill>
                  <a:schemeClr val="tx1"/>
                </a:solidFill>
                <a:latin typeface="Open Sans"/>
                <a:cs typeface="Open Sans"/>
              </a:rPr>
              <a:t>certification</a:t>
            </a:r>
            <a:r>
              <a:rPr sz="1400" spc="-50" dirty="0">
                <a:solidFill>
                  <a:schemeClr val="tx1"/>
                </a:solidFill>
                <a:latin typeface="Open Sans"/>
                <a:cs typeface="Open Sans"/>
              </a:rPr>
              <a:t> </a:t>
            </a:r>
            <a:r>
              <a:rPr sz="1400" spc="-25" dirty="0">
                <a:solidFill>
                  <a:schemeClr val="tx1"/>
                </a:solidFill>
                <a:latin typeface="Open Sans"/>
                <a:cs typeface="Open Sans"/>
              </a:rPr>
              <a:t>is </a:t>
            </a:r>
            <a:r>
              <a:rPr sz="1400" dirty="0">
                <a:solidFill>
                  <a:schemeClr val="tx1"/>
                </a:solidFill>
                <a:latin typeface="Open Sans"/>
                <a:cs typeface="Open Sans"/>
              </a:rPr>
              <a:t>not </a:t>
            </a:r>
            <a:r>
              <a:rPr sz="1400" spc="-10" dirty="0">
                <a:solidFill>
                  <a:schemeClr val="tx1"/>
                </a:solidFill>
                <a:latin typeface="Open Sans"/>
                <a:cs typeface="Open Sans"/>
              </a:rPr>
              <a:t>submitted</a:t>
            </a:r>
            <a:endParaRPr sz="1400" dirty="0">
              <a:solidFill>
                <a:schemeClr val="tx1"/>
              </a:solidFill>
              <a:latin typeface="Open Sans"/>
              <a:cs typeface="Open Sans"/>
            </a:endParaRPr>
          </a:p>
        </p:txBody>
      </p:sp>
      <p:sp>
        <p:nvSpPr>
          <p:cNvPr id="15" name="object 15"/>
          <p:cNvSpPr txBox="1"/>
          <p:nvPr/>
        </p:nvSpPr>
        <p:spPr>
          <a:xfrm>
            <a:off x="7375524" y="3865305"/>
            <a:ext cx="625475" cy="228268"/>
          </a:xfrm>
          <a:prstGeom prst="rect">
            <a:avLst/>
          </a:prstGeom>
        </p:spPr>
        <p:txBody>
          <a:bodyPr vert="horz" wrap="square" lIns="0" tIns="12700" rIns="0" bIns="0" rtlCol="0">
            <a:spAutoFit/>
          </a:bodyPr>
          <a:lstStyle/>
          <a:p>
            <a:pPr marL="12700">
              <a:lnSpc>
                <a:spcPct val="100000"/>
              </a:lnSpc>
              <a:spcBef>
                <a:spcPts val="100"/>
              </a:spcBef>
            </a:pPr>
            <a:r>
              <a:rPr sz="1400" b="1" spc="-30" dirty="0">
                <a:solidFill>
                  <a:schemeClr val="tx1"/>
                </a:solidFill>
                <a:latin typeface="Open Sans"/>
                <a:cs typeface="Open Sans"/>
              </a:rPr>
              <a:t>DAY</a:t>
            </a:r>
            <a:r>
              <a:rPr sz="1400" b="1" spc="-45" dirty="0">
                <a:solidFill>
                  <a:schemeClr val="tx1"/>
                </a:solidFill>
                <a:latin typeface="Open Sans"/>
                <a:cs typeface="Open Sans"/>
              </a:rPr>
              <a:t> </a:t>
            </a:r>
            <a:r>
              <a:rPr sz="1400" b="1" spc="-25" dirty="0">
                <a:solidFill>
                  <a:schemeClr val="tx1"/>
                </a:solidFill>
                <a:latin typeface="Open Sans"/>
                <a:cs typeface="Open Sans"/>
              </a:rPr>
              <a:t>19</a:t>
            </a:r>
            <a:endParaRPr sz="1400" dirty="0">
              <a:solidFill>
                <a:schemeClr val="tx1"/>
              </a:solidFill>
              <a:latin typeface="Open Sans"/>
              <a:cs typeface="Open Sans"/>
            </a:endParaRPr>
          </a:p>
        </p:txBody>
      </p:sp>
      <p:sp>
        <p:nvSpPr>
          <p:cNvPr id="16" name="object 16"/>
          <p:cNvSpPr txBox="1"/>
          <p:nvPr/>
        </p:nvSpPr>
        <p:spPr>
          <a:xfrm>
            <a:off x="5791200" y="4774725"/>
            <a:ext cx="6243221" cy="1854675"/>
          </a:xfrm>
          <a:prstGeom prst="rect">
            <a:avLst/>
          </a:prstGeom>
        </p:spPr>
        <p:txBody>
          <a:bodyPr vert="horz" wrap="square" lIns="0" tIns="12700" rIns="0" bIns="0" rtlCol="0">
            <a:spAutoFit/>
          </a:bodyPr>
          <a:lstStyle/>
          <a:p>
            <a:pPr marL="12700" marR="5080">
              <a:lnSpc>
                <a:spcPct val="125000"/>
              </a:lnSpc>
              <a:spcBef>
                <a:spcPts val="100"/>
              </a:spcBef>
            </a:pPr>
            <a:r>
              <a:rPr lang="en-US" sz="1600" dirty="0">
                <a:solidFill>
                  <a:schemeClr val="tx1"/>
                </a:solidFill>
                <a:latin typeface="Open Sans"/>
                <a:cs typeface="Open Sans"/>
              </a:rPr>
              <a:t>You are </a:t>
            </a:r>
            <a:r>
              <a:rPr sz="1600" dirty="0">
                <a:solidFill>
                  <a:schemeClr val="tx1"/>
                </a:solidFill>
                <a:latin typeface="Open Sans"/>
                <a:cs typeface="Open Sans"/>
              </a:rPr>
              <a:t>given</a:t>
            </a:r>
            <a:r>
              <a:rPr sz="1600" spc="-30" dirty="0">
                <a:solidFill>
                  <a:schemeClr val="tx1"/>
                </a:solidFill>
                <a:latin typeface="Open Sans"/>
                <a:cs typeface="Open Sans"/>
              </a:rPr>
              <a:t> </a:t>
            </a:r>
            <a:r>
              <a:rPr sz="1600" spc="-25" dirty="0">
                <a:solidFill>
                  <a:schemeClr val="tx1"/>
                </a:solidFill>
                <a:latin typeface="Open Sans"/>
                <a:cs typeface="Open Sans"/>
              </a:rPr>
              <a:t>the </a:t>
            </a:r>
            <a:r>
              <a:rPr sz="1600" dirty="0">
                <a:solidFill>
                  <a:schemeClr val="tx1"/>
                </a:solidFill>
                <a:latin typeface="Open Sans"/>
                <a:cs typeface="Open Sans"/>
              </a:rPr>
              <a:t>opportunity</a:t>
            </a:r>
            <a:r>
              <a:rPr sz="1600" spc="-40" dirty="0">
                <a:solidFill>
                  <a:schemeClr val="tx1"/>
                </a:solidFill>
                <a:latin typeface="Open Sans"/>
                <a:cs typeface="Open Sans"/>
              </a:rPr>
              <a:t> </a:t>
            </a:r>
            <a:r>
              <a:rPr sz="1600" dirty="0">
                <a:solidFill>
                  <a:schemeClr val="tx1"/>
                </a:solidFill>
                <a:latin typeface="Open Sans"/>
                <a:cs typeface="Open Sans"/>
              </a:rPr>
              <a:t>–</a:t>
            </a:r>
            <a:r>
              <a:rPr sz="1600" spc="-30" dirty="0">
                <a:solidFill>
                  <a:schemeClr val="tx1"/>
                </a:solidFill>
                <a:latin typeface="Open Sans"/>
                <a:cs typeface="Open Sans"/>
              </a:rPr>
              <a:t> </a:t>
            </a:r>
            <a:r>
              <a:rPr sz="1600" dirty="0">
                <a:solidFill>
                  <a:schemeClr val="tx1"/>
                </a:solidFill>
                <a:latin typeface="Open Sans"/>
                <a:cs typeface="Open Sans"/>
              </a:rPr>
              <a:t>at</a:t>
            </a:r>
            <a:r>
              <a:rPr sz="1600" spc="-20" dirty="0">
                <a:solidFill>
                  <a:schemeClr val="tx1"/>
                </a:solidFill>
                <a:latin typeface="Open Sans"/>
                <a:cs typeface="Open Sans"/>
              </a:rPr>
              <a:t> </a:t>
            </a:r>
            <a:r>
              <a:rPr sz="1600" dirty="0">
                <a:solidFill>
                  <a:schemeClr val="tx1"/>
                </a:solidFill>
                <a:latin typeface="Open Sans"/>
                <a:cs typeface="Open Sans"/>
              </a:rPr>
              <a:t>least</a:t>
            </a:r>
            <a:r>
              <a:rPr sz="1600" spc="-10" dirty="0">
                <a:solidFill>
                  <a:schemeClr val="tx1"/>
                </a:solidFill>
                <a:latin typeface="Open Sans"/>
                <a:cs typeface="Open Sans"/>
              </a:rPr>
              <a:t> </a:t>
            </a:r>
            <a:r>
              <a:rPr sz="1600" spc="-25" dirty="0">
                <a:solidFill>
                  <a:schemeClr val="tx1"/>
                </a:solidFill>
                <a:latin typeface="Open Sans"/>
                <a:cs typeface="Open Sans"/>
              </a:rPr>
              <a:t>10 </a:t>
            </a:r>
            <a:r>
              <a:rPr sz="1600" dirty="0">
                <a:solidFill>
                  <a:schemeClr val="tx1"/>
                </a:solidFill>
                <a:latin typeface="Open Sans"/>
                <a:cs typeface="Open Sans"/>
              </a:rPr>
              <a:t>calendar</a:t>
            </a:r>
            <a:r>
              <a:rPr sz="1600" spc="-10" dirty="0">
                <a:solidFill>
                  <a:schemeClr val="tx1"/>
                </a:solidFill>
                <a:latin typeface="Open Sans"/>
                <a:cs typeface="Open Sans"/>
              </a:rPr>
              <a:t> </a:t>
            </a:r>
            <a:r>
              <a:rPr sz="1600" dirty="0">
                <a:solidFill>
                  <a:schemeClr val="tx1"/>
                </a:solidFill>
                <a:latin typeface="Open Sans"/>
                <a:cs typeface="Open Sans"/>
              </a:rPr>
              <a:t>days</a:t>
            </a:r>
            <a:r>
              <a:rPr sz="1600" spc="-20" dirty="0">
                <a:solidFill>
                  <a:schemeClr val="tx1"/>
                </a:solidFill>
                <a:latin typeface="Open Sans"/>
                <a:cs typeface="Open Sans"/>
              </a:rPr>
              <a:t> </a:t>
            </a:r>
            <a:r>
              <a:rPr sz="1600" dirty="0">
                <a:solidFill>
                  <a:schemeClr val="tx1"/>
                </a:solidFill>
                <a:latin typeface="Open Sans"/>
                <a:cs typeface="Open Sans"/>
              </a:rPr>
              <a:t>–</a:t>
            </a:r>
            <a:r>
              <a:rPr sz="1600" spc="-20" dirty="0">
                <a:solidFill>
                  <a:schemeClr val="tx1"/>
                </a:solidFill>
                <a:latin typeface="Open Sans"/>
                <a:cs typeface="Open Sans"/>
              </a:rPr>
              <a:t> </a:t>
            </a:r>
            <a:r>
              <a:rPr sz="1600" dirty="0">
                <a:solidFill>
                  <a:schemeClr val="tx1"/>
                </a:solidFill>
                <a:latin typeface="Open Sans"/>
                <a:cs typeface="Open Sans"/>
              </a:rPr>
              <a:t>to</a:t>
            </a:r>
            <a:r>
              <a:rPr sz="1600" spc="-20" dirty="0">
                <a:solidFill>
                  <a:schemeClr val="tx1"/>
                </a:solidFill>
                <a:latin typeface="Open Sans"/>
                <a:cs typeface="Open Sans"/>
              </a:rPr>
              <a:t> </a:t>
            </a:r>
            <a:r>
              <a:rPr sz="1600" spc="-10" dirty="0">
                <a:solidFill>
                  <a:schemeClr val="tx1"/>
                </a:solidFill>
                <a:latin typeface="Open Sans"/>
                <a:cs typeface="Open Sans"/>
              </a:rPr>
              <a:t>remedy </a:t>
            </a:r>
            <a:r>
              <a:rPr sz="1600" dirty="0">
                <a:solidFill>
                  <a:schemeClr val="tx1"/>
                </a:solidFill>
                <a:latin typeface="Open Sans"/>
                <a:cs typeface="Open Sans"/>
              </a:rPr>
              <a:t>any</a:t>
            </a:r>
            <a:r>
              <a:rPr sz="1600" spc="-30" dirty="0">
                <a:solidFill>
                  <a:schemeClr val="tx1"/>
                </a:solidFill>
                <a:latin typeface="Open Sans"/>
                <a:cs typeface="Open Sans"/>
              </a:rPr>
              <a:t> </a:t>
            </a:r>
            <a:r>
              <a:rPr sz="1600" dirty="0">
                <a:solidFill>
                  <a:schemeClr val="tx1"/>
                </a:solidFill>
                <a:latin typeface="Open Sans"/>
                <a:cs typeface="Open Sans"/>
              </a:rPr>
              <a:t>deficiencies</a:t>
            </a:r>
            <a:r>
              <a:rPr sz="1600" spc="-20" dirty="0">
                <a:solidFill>
                  <a:schemeClr val="tx1"/>
                </a:solidFill>
                <a:latin typeface="Open Sans"/>
                <a:cs typeface="Open Sans"/>
              </a:rPr>
              <a:t> </a:t>
            </a:r>
            <a:r>
              <a:rPr sz="1600" dirty="0">
                <a:solidFill>
                  <a:schemeClr val="tx1"/>
                </a:solidFill>
                <a:latin typeface="Open Sans"/>
                <a:cs typeface="Open Sans"/>
              </a:rPr>
              <a:t>if</a:t>
            </a:r>
            <a:r>
              <a:rPr sz="1600" spc="-25" dirty="0">
                <a:solidFill>
                  <a:schemeClr val="tx1"/>
                </a:solidFill>
                <a:latin typeface="Open Sans"/>
                <a:cs typeface="Open Sans"/>
              </a:rPr>
              <a:t> an </a:t>
            </a:r>
            <a:r>
              <a:rPr sz="1600" dirty="0">
                <a:solidFill>
                  <a:schemeClr val="tx1"/>
                </a:solidFill>
                <a:latin typeface="Open Sans"/>
                <a:cs typeface="Open Sans"/>
              </a:rPr>
              <a:t>incomplete</a:t>
            </a:r>
            <a:r>
              <a:rPr sz="1600" spc="-15" dirty="0">
                <a:solidFill>
                  <a:schemeClr val="tx1"/>
                </a:solidFill>
                <a:latin typeface="Open Sans"/>
                <a:cs typeface="Open Sans"/>
              </a:rPr>
              <a:t> </a:t>
            </a:r>
            <a:r>
              <a:rPr sz="1600" dirty="0">
                <a:solidFill>
                  <a:schemeClr val="tx1"/>
                </a:solidFill>
                <a:latin typeface="Open Sans"/>
                <a:cs typeface="Open Sans"/>
              </a:rPr>
              <a:t>or</a:t>
            </a:r>
            <a:r>
              <a:rPr sz="1600" spc="-10" dirty="0">
                <a:solidFill>
                  <a:schemeClr val="tx1"/>
                </a:solidFill>
                <a:latin typeface="Open Sans"/>
                <a:cs typeface="Open Sans"/>
              </a:rPr>
              <a:t> insufficient </a:t>
            </a:r>
            <a:r>
              <a:rPr sz="1600" dirty="0">
                <a:solidFill>
                  <a:schemeClr val="tx1"/>
                </a:solidFill>
                <a:latin typeface="Open Sans"/>
                <a:cs typeface="Open Sans"/>
              </a:rPr>
              <a:t>certification</a:t>
            </a:r>
            <a:r>
              <a:rPr sz="1600" spc="-20" dirty="0">
                <a:solidFill>
                  <a:schemeClr val="tx1"/>
                </a:solidFill>
                <a:latin typeface="Open Sans"/>
                <a:cs typeface="Open Sans"/>
              </a:rPr>
              <a:t> </a:t>
            </a:r>
            <a:r>
              <a:rPr sz="1600" dirty="0">
                <a:solidFill>
                  <a:schemeClr val="tx1"/>
                </a:solidFill>
                <a:latin typeface="Open Sans"/>
                <a:cs typeface="Open Sans"/>
              </a:rPr>
              <a:t>is</a:t>
            </a:r>
            <a:r>
              <a:rPr sz="1600" spc="-45" dirty="0">
                <a:solidFill>
                  <a:schemeClr val="tx1"/>
                </a:solidFill>
                <a:latin typeface="Open Sans"/>
                <a:cs typeface="Open Sans"/>
              </a:rPr>
              <a:t> </a:t>
            </a:r>
            <a:r>
              <a:rPr sz="1600" spc="-10" dirty="0">
                <a:solidFill>
                  <a:schemeClr val="tx1"/>
                </a:solidFill>
                <a:latin typeface="Open Sans"/>
                <a:cs typeface="Open Sans"/>
              </a:rPr>
              <a:t>submitted.</a:t>
            </a:r>
            <a:endParaRPr lang="en-US" sz="1600" spc="-10" dirty="0">
              <a:solidFill>
                <a:schemeClr val="tx1"/>
              </a:solidFill>
              <a:latin typeface="Open Sans"/>
              <a:cs typeface="Open Sans"/>
            </a:endParaRPr>
          </a:p>
          <a:p>
            <a:pPr marL="12700" marR="5080">
              <a:lnSpc>
                <a:spcPct val="125000"/>
              </a:lnSpc>
              <a:spcBef>
                <a:spcPts val="100"/>
              </a:spcBef>
            </a:pPr>
            <a:endParaRPr lang="en-US" sz="1600" spc="-10" dirty="0">
              <a:solidFill>
                <a:schemeClr val="tx1"/>
              </a:solidFill>
              <a:latin typeface="Open Sans"/>
              <a:cs typeface="Open Sans"/>
            </a:endParaRPr>
          </a:p>
          <a:p>
            <a:pPr marL="12700" marR="5080">
              <a:lnSpc>
                <a:spcPct val="125000"/>
              </a:lnSpc>
              <a:spcBef>
                <a:spcPts val="100"/>
              </a:spcBef>
            </a:pPr>
            <a:r>
              <a:rPr lang="en-US" sz="1600" spc="-10" dirty="0">
                <a:solidFill>
                  <a:schemeClr val="tx1"/>
                </a:solidFill>
                <a:latin typeface="Open Sans"/>
                <a:cs typeface="Open Sans"/>
              </a:rPr>
              <a:t>Within 2 business days of receiving a complete certification an approval or denial decision will be made. </a:t>
            </a:r>
            <a:endParaRPr sz="1600" dirty="0">
              <a:solidFill>
                <a:schemeClr val="tx1"/>
              </a:solidFill>
              <a:latin typeface="Open Sans"/>
              <a:cs typeface="Open Sans"/>
            </a:endParaRPr>
          </a:p>
        </p:txBody>
      </p:sp>
      <p:sp>
        <p:nvSpPr>
          <p:cNvPr id="20" name="object 6">
            <a:extLst>
              <a:ext uri="{FF2B5EF4-FFF2-40B4-BE49-F238E27FC236}">
                <a16:creationId xmlns:a16="http://schemas.microsoft.com/office/drawing/2014/main" id="{881561F0-0F4D-4352-94A3-C111D664B691}"/>
              </a:ext>
            </a:extLst>
          </p:cNvPr>
          <p:cNvSpPr txBox="1">
            <a:spLocks/>
          </p:cNvSpPr>
          <p:nvPr/>
        </p:nvSpPr>
        <p:spPr>
          <a:xfrm>
            <a:off x="5715000" y="15739"/>
            <a:ext cx="5867400" cy="1423467"/>
          </a:xfrm>
          <a:prstGeom prst="rect">
            <a:avLst/>
          </a:prstGeom>
        </p:spPr>
        <p:txBody>
          <a:bodyPr vert="horz" wrap="square" lIns="0" tIns="12700" rIns="0" bIns="0" rtlCol="0">
            <a:spAutoFit/>
          </a:bodyPr>
          <a:lstStyle>
            <a:lvl1pPr>
              <a:defRPr sz="3000" b="0" i="0">
                <a:solidFill>
                  <a:srgbClr val="F3F7F9"/>
                </a:solidFill>
                <a:latin typeface="Open Sans"/>
                <a:ea typeface="+mj-ea"/>
                <a:cs typeface="Open Sans"/>
              </a:defRPr>
            </a:lvl1pPr>
          </a:lstStyle>
          <a:p>
            <a:pPr marL="12700">
              <a:spcBef>
                <a:spcPts val="100"/>
              </a:spcBef>
            </a:pPr>
            <a:r>
              <a:rPr lang="en-US" spc="-80" dirty="0">
                <a:solidFill>
                  <a:schemeClr val="tx1"/>
                </a:solidFill>
              </a:rPr>
              <a:t>Intake</a:t>
            </a:r>
            <a:r>
              <a:rPr lang="en-US" spc="-100" dirty="0">
                <a:solidFill>
                  <a:schemeClr val="tx1"/>
                </a:solidFill>
              </a:rPr>
              <a:t> </a:t>
            </a:r>
            <a:r>
              <a:rPr lang="en-US" spc="-40" dirty="0">
                <a:solidFill>
                  <a:schemeClr val="tx1"/>
                </a:solidFill>
              </a:rPr>
              <a:t>process –</a:t>
            </a:r>
          </a:p>
          <a:p>
            <a:pPr marL="12700">
              <a:spcBef>
                <a:spcPts val="100"/>
              </a:spcBef>
            </a:pPr>
            <a:r>
              <a:rPr lang="en-US" spc="-40" dirty="0">
                <a:solidFill>
                  <a:schemeClr val="tx1"/>
                </a:solidFill>
              </a:rPr>
              <a:t>What is the timeline for </a:t>
            </a:r>
          </a:p>
          <a:p>
            <a:pPr marL="12700">
              <a:spcBef>
                <a:spcPts val="100"/>
              </a:spcBef>
            </a:pPr>
            <a:r>
              <a:rPr lang="en-US" spc="-40" dirty="0">
                <a:solidFill>
                  <a:schemeClr val="tx1"/>
                </a:solidFill>
              </a:rPr>
              <a:t>a decision?</a:t>
            </a:r>
          </a:p>
        </p:txBody>
      </p:sp>
      <p:pic>
        <p:nvPicPr>
          <p:cNvPr id="17" name="object 4">
            <a:extLst>
              <a:ext uri="{FF2B5EF4-FFF2-40B4-BE49-F238E27FC236}">
                <a16:creationId xmlns:a16="http://schemas.microsoft.com/office/drawing/2014/main" id="{595DA245-28B0-4711-BFDA-D875333616CC}"/>
              </a:ext>
            </a:extLst>
          </p:cNvPr>
          <p:cNvPicPr/>
          <p:nvPr/>
        </p:nvPicPr>
        <p:blipFill>
          <a:blip r:embed="rId2" cstate="print"/>
          <a:stretch>
            <a:fillRect/>
          </a:stretch>
        </p:blipFill>
        <p:spPr>
          <a:xfrm>
            <a:off x="-307658" y="0"/>
            <a:ext cx="5635942"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66230" y="1447800"/>
            <a:ext cx="4535170" cy="1471557"/>
          </a:xfrm>
          <a:prstGeom prst="rect">
            <a:avLst/>
          </a:prstGeom>
        </p:spPr>
        <p:txBody>
          <a:bodyPr vert="horz" wrap="square" lIns="0" tIns="12065" rIns="0" bIns="0" rtlCol="0">
            <a:spAutoFit/>
          </a:bodyPr>
          <a:lstStyle/>
          <a:p>
            <a:pPr marL="12700" marR="5080">
              <a:lnSpc>
                <a:spcPct val="100000"/>
              </a:lnSpc>
              <a:spcBef>
                <a:spcPts val="95"/>
              </a:spcBef>
            </a:pPr>
            <a:r>
              <a:rPr sz="1400" dirty="0">
                <a:solidFill>
                  <a:schemeClr val="tx1"/>
                </a:solidFill>
                <a:latin typeface="Open Sans"/>
                <a:cs typeface="Open Sans"/>
              </a:rPr>
              <a:t>Complete</a:t>
            </a:r>
            <a:r>
              <a:rPr sz="1400" spc="-60" dirty="0">
                <a:solidFill>
                  <a:schemeClr val="tx1"/>
                </a:solidFill>
                <a:latin typeface="Open Sans"/>
                <a:cs typeface="Open Sans"/>
              </a:rPr>
              <a:t> </a:t>
            </a:r>
            <a:r>
              <a:rPr sz="1400" spc="-10" dirty="0">
                <a:solidFill>
                  <a:schemeClr val="tx1"/>
                </a:solidFill>
                <a:latin typeface="Open Sans"/>
                <a:cs typeface="Open Sans"/>
              </a:rPr>
              <a:t>documentation</a:t>
            </a:r>
            <a:r>
              <a:rPr sz="1400" spc="-40" dirty="0">
                <a:solidFill>
                  <a:schemeClr val="tx1"/>
                </a:solidFill>
                <a:latin typeface="Open Sans"/>
                <a:cs typeface="Open Sans"/>
              </a:rPr>
              <a:t> </a:t>
            </a:r>
            <a:r>
              <a:rPr sz="1400" dirty="0">
                <a:solidFill>
                  <a:schemeClr val="tx1"/>
                </a:solidFill>
                <a:latin typeface="Open Sans"/>
                <a:cs typeface="Open Sans"/>
              </a:rPr>
              <a:t>must</a:t>
            </a:r>
            <a:r>
              <a:rPr sz="1400" spc="-40" dirty="0">
                <a:solidFill>
                  <a:schemeClr val="tx1"/>
                </a:solidFill>
                <a:latin typeface="Open Sans"/>
                <a:cs typeface="Open Sans"/>
              </a:rPr>
              <a:t> </a:t>
            </a:r>
            <a:r>
              <a:rPr sz="1400" dirty="0">
                <a:solidFill>
                  <a:schemeClr val="tx1"/>
                </a:solidFill>
                <a:latin typeface="Open Sans"/>
                <a:cs typeface="Open Sans"/>
              </a:rPr>
              <a:t>support</a:t>
            </a:r>
            <a:r>
              <a:rPr sz="1400" spc="-45" dirty="0">
                <a:solidFill>
                  <a:schemeClr val="tx1"/>
                </a:solidFill>
                <a:latin typeface="Open Sans"/>
                <a:cs typeface="Open Sans"/>
              </a:rPr>
              <a:t> </a:t>
            </a:r>
            <a:r>
              <a:rPr sz="1400" spc="-25" dirty="0">
                <a:solidFill>
                  <a:schemeClr val="tx1"/>
                </a:solidFill>
                <a:latin typeface="Open Sans"/>
                <a:cs typeface="Open Sans"/>
              </a:rPr>
              <a:t>the </a:t>
            </a:r>
            <a:r>
              <a:rPr sz="1400" dirty="0">
                <a:solidFill>
                  <a:schemeClr val="tx1"/>
                </a:solidFill>
                <a:latin typeface="Open Sans"/>
                <a:cs typeface="Open Sans"/>
              </a:rPr>
              <a:t>need</a:t>
            </a:r>
            <a:r>
              <a:rPr sz="1400" spc="-35" dirty="0">
                <a:solidFill>
                  <a:schemeClr val="tx1"/>
                </a:solidFill>
                <a:latin typeface="Open Sans"/>
                <a:cs typeface="Open Sans"/>
              </a:rPr>
              <a:t> </a:t>
            </a:r>
            <a:r>
              <a:rPr sz="1400" dirty="0">
                <a:solidFill>
                  <a:schemeClr val="tx1"/>
                </a:solidFill>
                <a:latin typeface="Open Sans"/>
                <a:cs typeface="Open Sans"/>
              </a:rPr>
              <a:t>for</a:t>
            </a:r>
            <a:r>
              <a:rPr sz="1400" spc="-50" dirty="0">
                <a:solidFill>
                  <a:schemeClr val="tx1"/>
                </a:solidFill>
                <a:latin typeface="Open Sans"/>
                <a:cs typeface="Open Sans"/>
              </a:rPr>
              <a:t> </a:t>
            </a:r>
            <a:r>
              <a:rPr sz="1400" dirty="0">
                <a:solidFill>
                  <a:schemeClr val="tx1"/>
                </a:solidFill>
                <a:latin typeface="Open Sans"/>
                <a:cs typeface="Open Sans"/>
              </a:rPr>
              <a:t>leave</a:t>
            </a:r>
            <a:r>
              <a:rPr sz="1400" spc="-40" dirty="0">
                <a:solidFill>
                  <a:schemeClr val="tx1"/>
                </a:solidFill>
                <a:latin typeface="Open Sans"/>
                <a:cs typeface="Open Sans"/>
              </a:rPr>
              <a:t> </a:t>
            </a:r>
            <a:r>
              <a:rPr sz="1400" dirty="0">
                <a:solidFill>
                  <a:schemeClr val="tx1"/>
                </a:solidFill>
                <a:latin typeface="Open Sans"/>
                <a:cs typeface="Open Sans"/>
              </a:rPr>
              <a:t>due</a:t>
            </a:r>
            <a:r>
              <a:rPr sz="1400" spc="-40" dirty="0">
                <a:solidFill>
                  <a:schemeClr val="tx1"/>
                </a:solidFill>
                <a:latin typeface="Open Sans"/>
                <a:cs typeface="Open Sans"/>
              </a:rPr>
              <a:t> </a:t>
            </a:r>
            <a:r>
              <a:rPr sz="1400" dirty="0">
                <a:solidFill>
                  <a:schemeClr val="tx1"/>
                </a:solidFill>
                <a:latin typeface="Open Sans"/>
                <a:cs typeface="Open Sans"/>
              </a:rPr>
              <a:t>to</a:t>
            </a:r>
            <a:r>
              <a:rPr sz="1400" spc="-45" dirty="0">
                <a:solidFill>
                  <a:schemeClr val="tx1"/>
                </a:solidFill>
                <a:latin typeface="Open Sans"/>
                <a:cs typeface="Open Sans"/>
              </a:rPr>
              <a:t> </a:t>
            </a:r>
            <a:r>
              <a:rPr sz="1400" dirty="0">
                <a:solidFill>
                  <a:schemeClr val="tx1"/>
                </a:solidFill>
                <a:latin typeface="Open Sans"/>
                <a:cs typeface="Open Sans"/>
              </a:rPr>
              <a:t>a</a:t>
            </a:r>
            <a:r>
              <a:rPr sz="1400" spc="-35" dirty="0">
                <a:solidFill>
                  <a:schemeClr val="tx1"/>
                </a:solidFill>
                <a:latin typeface="Open Sans"/>
                <a:cs typeface="Open Sans"/>
              </a:rPr>
              <a:t> </a:t>
            </a:r>
            <a:r>
              <a:rPr sz="1400" dirty="0">
                <a:solidFill>
                  <a:schemeClr val="tx1"/>
                </a:solidFill>
                <a:latin typeface="Open Sans"/>
                <a:cs typeface="Open Sans"/>
              </a:rPr>
              <a:t>serious</a:t>
            </a:r>
            <a:r>
              <a:rPr sz="1400" spc="-40" dirty="0">
                <a:solidFill>
                  <a:schemeClr val="tx1"/>
                </a:solidFill>
                <a:latin typeface="Open Sans"/>
                <a:cs typeface="Open Sans"/>
              </a:rPr>
              <a:t> </a:t>
            </a:r>
            <a:r>
              <a:rPr sz="1400" dirty="0">
                <a:solidFill>
                  <a:schemeClr val="tx1"/>
                </a:solidFill>
                <a:latin typeface="Open Sans"/>
                <a:cs typeface="Open Sans"/>
              </a:rPr>
              <a:t>health</a:t>
            </a:r>
            <a:r>
              <a:rPr sz="1400" spc="-40" dirty="0">
                <a:solidFill>
                  <a:schemeClr val="tx1"/>
                </a:solidFill>
                <a:latin typeface="Open Sans"/>
                <a:cs typeface="Open Sans"/>
              </a:rPr>
              <a:t> </a:t>
            </a:r>
            <a:r>
              <a:rPr sz="1400" spc="-10" dirty="0">
                <a:solidFill>
                  <a:schemeClr val="tx1"/>
                </a:solidFill>
                <a:latin typeface="Open Sans"/>
                <a:cs typeface="Open Sans"/>
              </a:rPr>
              <a:t>condition </a:t>
            </a:r>
            <a:r>
              <a:rPr sz="1400" dirty="0">
                <a:solidFill>
                  <a:schemeClr val="tx1"/>
                </a:solidFill>
                <a:latin typeface="Open Sans"/>
                <a:cs typeface="Open Sans"/>
              </a:rPr>
              <a:t>as</a:t>
            </a:r>
            <a:r>
              <a:rPr sz="1400" spc="-45" dirty="0">
                <a:solidFill>
                  <a:schemeClr val="tx1"/>
                </a:solidFill>
                <a:latin typeface="Open Sans"/>
                <a:cs typeface="Open Sans"/>
              </a:rPr>
              <a:t> </a:t>
            </a:r>
            <a:r>
              <a:rPr sz="1400" dirty="0">
                <a:solidFill>
                  <a:schemeClr val="tx1"/>
                </a:solidFill>
                <a:latin typeface="Open Sans"/>
                <a:cs typeface="Open Sans"/>
              </a:rPr>
              <a:t>defined</a:t>
            </a:r>
            <a:r>
              <a:rPr sz="1400" spc="-60" dirty="0">
                <a:solidFill>
                  <a:schemeClr val="tx1"/>
                </a:solidFill>
                <a:latin typeface="Open Sans"/>
                <a:cs typeface="Open Sans"/>
              </a:rPr>
              <a:t> </a:t>
            </a:r>
            <a:r>
              <a:rPr sz="1400" dirty="0">
                <a:solidFill>
                  <a:schemeClr val="tx1"/>
                </a:solidFill>
                <a:latin typeface="Open Sans"/>
                <a:cs typeface="Open Sans"/>
              </a:rPr>
              <a:t>by</a:t>
            </a:r>
            <a:r>
              <a:rPr sz="1400" spc="-45" dirty="0">
                <a:solidFill>
                  <a:schemeClr val="tx1"/>
                </a:solidFill>
                <a:latin typeface="Open Sans"/>
                <a:cs typeface="Open Sans"/>
              </a:rPr>
              <a:t> </a:t>
            </a:r>
            <a:r>
              <a:rPr sz="1400" dirty="0">
                <a:solidFill>
                  <a:schemeClr val="tx1"/>
                </a:solidFill>
                <a:latin typeface="Open Sans"/>
                <a:cs typeface="Open Sans"/>
              </a:rPr>
              <a:t>the</a:t>
            </a:r>
            <a:r>
              <a:rPr sz="1400" spc="-40" dirty="0">
                <a:solidFill>
                  <a:schemeClr val="tx1"/>
                </a:solidFill>
                <a:latin typeface="Open Sans"/>
                <a:cs typeface="Open Sans"/>
              </a:rPr>
              <a:t> </a:t>
            </a:r>
            <a:r>
              <a:rPr sz="1400" spc="-10" dirty="0">
                <a:solidFill>
                  <a:schemeClr val="tx1"/>
                </a:solidFill>
                <a:latin typeface="Open Sans"/>
                <a:cs typeface="Open Sans"/>
              </a:rPr>
              <a:t>FMLA/state</a:t>
            </a:r>
            <a:r>
              <a:rPr sz="1400" spc="-20" dirty="0">
                <a:solidFill>
                  <a:schemeClr val="tx1"/>
                </a:solidFill>
                <a:latin typeface="Open Sans"/>
                <a:cs typeface="Open Sans"/>
              </a:rPr>
              <a:t> </a:t>
            </a:r>
            <a:r>
              <a:rPr sz="1400" dirty="0">
                <a:solidFill>
                  <a:schemeClr val="tx1"/>
                </a:solidFill>
                <a:latin typeface="Open Sans"/>
                <a:cs typeface="Open Sans"/>
              </a:rPr>
              <a:t>leave</a:t>
            </a:r>
            <a:r>
              <a:rPr sz="1400" spc="-55" dirty="0">
                <a:solidFill>
                  <a:schemeClr val="tx1"/>
                </a:solidFill>
                <a:latin typeface="Open Sans"/>
                <a:cs typeface="Open Sans"/>
              </a:rPr>
              <a:t> </a:t>
            </a:r>
            <a:r>
              <a:rPr sz="1400" spc="-25" dirty="0">
                <a:solidFill>
                  <a:schemeClr val="tx1"/>
                </a:solidFill>
                <a:latin typeface="Open Sans"/>
                <a:cs typeface="Open Sans"/>
              </a:rPr>
              <a:t>law</a:t>
            </a:r>
            <a:endParaRPr sz="1400" dirty="0">
              <a:solidFill>
                <a:schemeClr val="tx1"/>
              </a:solidFill>
              <a:latin typeface="Open Sans"/>
              <a:cs typeface="Open Sans"/>
            </a:endParaRPr>
          </a:p>
          <a:p>
            <a:pPr marL="645160" marR="118745" indent="-228600">
              <a:lnSpc>
                <a:spcPct val="100000"/>
              </a:lnSpc>
              <a:spcBef>
                <a:spcPts val="1300"/>
              </a:spcBef>
              <a:buClr>
                <a:srgbClr val="00446F"/>
              </a:buClr>
              <a:buFont typeface="Arial"/>
              <a:buChar char="•"/>
              <a:tabLst>
                <a:tab pos="644525" algn="l"/>
                <a:tab pos="645160" algn="l"/>
              </a:tabLst>
            </a:pPr>
            <a:r>
              <a:rPr sz="1400" spc="-10" dirty="0">
                <a:solidFill>
                  <a:schemeClr val="tx1"/>
                </a:solidFill>
                <a:latin typeface="Open Sans"/>
                <a:cs typeface="Open Sans"/>
              </a:rPr>
              <a:t>Integrated</a:t>
            </a:r>
            <a:r>
              <a:rPr sz="1400" spc="-30" dirty="0">
                <a:solidFill>
                  <a:schemeClr val="tx1"/>
                </a:solidFill>
                <a:latin typeface="Open Sans"/>
                <a:cs typeface="Open Sans"/>
              </a:rPr>
              <a:t> </a:t>
            </a:r>
            <a:r>
              <a:rPr sz="1400" dirty="0">
                <a:solidFill>
                  <a:schemeClr val="tx1"/>
                </a:solidFill>
                <a:latin typeface="Open Sans"/>
                <a:cs typeface="Open Sans"/>
              </a:rPr>
              <a:t>Event</a:t>
            </a:r>
            <a:r>
              <a:rPr lang="en-US" sz="1400" dirty="0">
                <a:solidFill>
                  <a:schemeClr val="tx1"/>
                </a:solidFill>
                <a:latin typeface="Open Sans"/>
                <a:cs typeface="Open Sans"/>
              </a:rPr>
              <a:t> (Leave and STD are applicable)</a:t>
            </a:r>
            <a:r>
              <a:rPr sz="1400" spc="-30" dirty="0">
                <a:solidFill>
                  <a:schemeClr val="tx1"/>
                </a:solidFill>
                <a:latin typeface="Open Sans"/>
                <a:cs typeface="Open Sans"/>
              </a:rPr>
              <a:t> </a:t>
            </a:r>
            <a:r>
              <a:rPr sz="1400" dirty="0">
                <a:solidFill>
                  <a:schemeClr val="tx1"/>
                </a:solidFill>
                <a:latin typeface="Open Sans"/>
                <a:cs typeface="Open Sans"/>
              </a:rPr>
              <a:t>-</a:t>
            </a:r>
            <a:r>
              <a:rPr sz="1400" spc="-40" dirty="0">
                <a:solidFill>
                  <a:schemeClr val="tx1"/>
                </a:solidFill>
                <a:latin typeface="Open Sans"/>
                <a:cs typeface="Open Sans"/>
              </a:rPr>
              <a:t> </a:t>
            </a:r>
            <a:r>
              <a:rPr sz="1400" dirty="0">
                <a:solidFill>
                  <a:schemeClr val="tx1"/>
                </a:solidFill>
                <a:latin typeface="Open Sans"/>
                <a:cs typeface="Open Sans"/>
              </a:rPr>
              <a:t>definition</a:t>
            </a:r>
            <a:r>
              <a:rPr sz="1400" spc="-60" dirty="0">
                <a:solidFill>
                  <a:schemeClr val="tx1"/>
                </a:solidFill>
                <a:latin typeface="Open Sans"/>
                <a:cs typeface="Open Sans"/>
              </a:rPr>
              <a:t> </a:t>
            </a:r>
            <a:r>
              <a:rPr sz="1400" dirty="0">
                <a:solidFill>
                  <a:schemeClr val="tx1"/>
                </a:solidFill>
                <a:latin typeface="Open Sans"/>
                <a:cs typeface="Open Sans"/>
              </a:rPr>
              <a:t>of</a:t>
            </a:r>
            <a:r>
              <a:rPr sz="1400" spc="-50" dirty="0">
                <a:solidFill>
                  <a:schemeClr val="tx1"/>
                </a:solidFill>
                <a:latin typeface="Open Sans"/>
                <a:cs typeface="Open Sans"/>
              </a:rPr>
              <a:t> </a:t>
            </a:r>
            <a:r>
              <a:rPr sz="1400" spc="-10" dirty="0">
                <a:solidFill>
                  <a:schemeClr val="tx1"/>
                </a:solidFill>
                <a:latin typeface="Open Sans"/>
                <a:cs typeface="Open Sans"/>
              </a:rPr>
              <a:t>disability </a:t>
            </a:r>
            <a:r>
              <a:rPr sz="1400" dirty="0">
                <a:solidFill>
                  <a:schemeClr val="tx1"/>
                </a:solidFill>
                <a:latin typeface="Open Sans"/>
                <a:cs typeface="Open Sans"/>
              </a:rPr>
              <a:t>must</a:t>
            </a:r>
            <a:r>
              <a:rPr sz="1400" spc="-40" dirty="0">
                <a:solidFill>
                  <a:schemeClr val="tx1"/>
                </a:solidFill>
                <a:latin typeface="Open Sans"/>
                <a:cs typeface="Open Sans"/>
              </a:rPr>
              <a:t> </a:t>
            </a:r>
            <a:r>
              <a:rPr sz="1400" dirty="0">
                <a:solidFill>
                  <a:schemeClr val="tx1"/>
                </a:solidFill>
                <a:latin typeface="Open Sans"/>
                <a:cs typeface="Open Sans"/>
              </a:rPr>
              <a:t>also</a:t>
            </a:r>
            <a:r>
              <a:rPr sz="1400" spc="-50" dirty="0">
                <a:solidFill>
                  <a:schemeClr val="tx1"/>
                </a:solidFill>
                <a:latin typeface="Open Sans"/>
                <a:cs typeface="Open Sans"/>
              </a:rPr>
              <a:t> </a:t>
            </a:r>
            <a:r>
              <a:rPr sz="1400" dirty="0">
                <a:solidFill>
                  <a:schemeClr val="tx1"/>
                </a:solidFill>
                <a:latin typeface="Open Sans"/>
                <a:cs typeface="Open Sans"/>
              </a:rPr>
              <a:t>be</a:t>
            </a:r>
            <a:r>
              <a:rPr sz="1400" spc="-40" dirty="0">
                <a:solidFill>
                  <a:schemeClr val="tx1"/>
                </a:solidFill>
                <a:latin typeface="Open Sans"/>
                <a:cs typeface="Open Sans"/>
              </a:rPr>
              <a:t> </a:t>
            </a:r>
            <a:r>
              <a:rPr sz="1400" dirty="0">
                <a:solidFill>
                  <a:schemeClr val="tx1"/>
                </a:solidFill>
                <a:latin typeface="Open Sans"/>
                <a:cs typeface="Open Sans"/>
              </a:rPr>
              <a:t>met</a:t>
            </a:r>
            <a:r>
              <a:rPr sz="1400" spc="-45" dirty="0">
                <a:solidFill>
                  <a:schemeClr val="tx1"/>
                </a:solidFill>
                <a:latin typeface="Open Sans"/>
                <a:cs typeface="Open Sans"/>
              </a:rPr>
              <a:t> </a:t>
            </a:r>
            <a:r>
              <a:rPr sz="1400" dirty="0">
                <a:solidFill>
                  <a:schemeClr val="tx1"/>
                </a:solidFill>
                <a:latin typeface="Open Sans"/>
                <a:cs typeface="Open Sans"/>
              </a:rPr>
              <a:t>for</a:t>
            </a:r>
            <a:r>
              <a:rPr sz="1400" spc="-40" dirty="0">
                <a:solidFill>
                  <a:schemeClr val="tx1"/>
                </a:solidFill>
                <a:latin typeface="Open Sans"/>
                <a:cs typeface="Open Sans"/>
              </a:rPr>
              <a:t> </a:t>
            </a:r>
            <a:r>
              <a:rPr sz="1400" dirty="0">
                <a:solidFill>
                  <a:schemeClr val="tx1"/>
                </a:solidFill>
                <a:latin typeface="Open Sans"/>
                <a:cs typeface="Open Sans"/>
              </a:rPr>
              <a:t>purposes</a:t>
            </a:r>
            <a:r>
              <a:rPr sz="1400" spc="-45" dirty="0">
                <a:solidFill>
                  <a:schemeClr val="tx1"/>
                </a:solidFill>
                <a:latin typeface="Open Sans"/>
                <a:cs typeface="Open Sans"/>
              </a:rPr>
              <a:t> </a:t>
            </a:r>
            <a:r>
              <a:rPr sz="1400" dirty="0">
                <a:solidFill>
                  <a:schemeClr val="tx1"/>
                </a:solidFill>
                <a:latin typeface="Open Sans"/>
                <a:cs typeface="Open Sans"/>
              </a:rPr>
              <a:t>of</a:t>
            </a:r>
            <a:r>
              <a:rPr sz="1400" spc="-40" dirty="0">
                <a:solidFill>
                  <a:schemeClr val="tx1"/>
                </a:solidFill>
                <a:latin typeface="Open Sans"/>
                <a:cs typeface="Open Sans"/>
              </a:rPr>
              <a:t> </a:t>
            </a:r>
            <a:r>
              <a:rPr lang="en-US" sz="1400" spc="-25" dirty="0">
                <a:solidFill>
                  <a:schemeClr val="tx1"/>
                </a:solidFill>
                <a:latin typeface="Open Sans"/>
                <a:cs typeface="Open Sans"/>
              </a:rPr>
              <a:t>STD</a:t>
            </a:r>
            <a:r>
              <a:rPr sz="1400" spc="-25" dirty="0">
                <a:solidFill>
                  <a:schemeClr val="tx1"/>
                </a:solidFill>
                <a:latin typeface="Open Sans"/>
                <a:cs typeface="Open Sans"/>
              </a:rPr>
              <a:t> </a:t>
            </a:r>
            <a:r>
              <a:rPr sz="1400" spc="-10" dirty="0">
                <a:solidFill>
                  <a:schemeClr val="tx1"/>
                </a:solidFill>
                <a:latin typeface="Open Sans"/>
                <a:cs typeface="Open Sans"/>
              </a:rPr>
              <a:t>benefits</a:t>
            </a:r>
            <a:endParaRPr sz="1400" dirty="0">
              <a:solidFill>
                <a:schemeClr val="tx1"/>
              </a:solidFill>
              <a:latin typeface="Open Sans"/>
              <a:cs typeface="Open Sans"/>
            </a:endParaRPr>
          </a:p>
        </p:txBody>
      </p:sp>
      <p:sp>
        <p:nvSpPr>
          <p:cNvPr id="7" name="TextBox 6">
            <a:extLst>
              <a:ext uri="{FF2B5EF4-FFF2-40B4-BE49-F238E27FC236}">
                <a16:creationId xmlns:a16="http://schemas.microsoft.com/office/drawing/2014/main" id="{0CBC02B2-922E-C5D4-BB8B-D3F772DDCC50}"/>
              </a:ext>
            </a:extLst>
          </p:cNvPr>
          <p:cNvSpPr txBox="1"/>
          <p:nvPr/>
        </p:nvSpPr>
        <p:spPr>
          <a:xfrm>
            <a:off x="6466824" y="3148931"/>
            <a:ext cx="5181600" cy="2685863"/>
          </a:xfrm>
          <a:prstGeom prst="rect">
            <a:avLst/>
          </a:prstGeom>
          <a:noFill/>
        </p:spPr>
        <p:txBody>
          <a:bodyPr wrap="square" rtlCol="0">
            <a:spAutoFit/>
          </a:bodyPr>
          <a:lstStyle/>
          <a:p>
            <a:pPr lvl="2">
              <a:lnSpc>
                <a:spcPct val="120000"/>
              </a:lnSpc>
              <a:spcBef>
                <a:spcPts val="384"/>
              </a:spcBef>
              <a:buClr>
                <a:schemeClr val="accent6"/>
              </a:buCl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Serious health condition - certification required</a:t>
            </a:r>
          </a:p>
          <a:p>
            <a:pPr lvl="2">
              <a:lnSpc>
                <a:spcPct val="120000"/>
              </a:lnSpc>
              <a:spcBef>
                <a:spcPts val="384"/>
              </a:spcBef>
              <a:buClr>
                <a:schemeClr val="accent6"/>
              </a:buCl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Baby bonding – certification not required</a:t>
            </a:r>
          </a:p>
          <a:p>
            <a:pPr marL="0" indent="0">
              <a:lnSpc>
                <a:spcPct val="120000"/>
              </a:lnSpc>
              <a:spcBef>
                <a:spcPts val="384"/>
              </a:spcBef>
              <a:buClr>
                <a:schemeClr val="tx2"/>
              </a:buClr>
              <a:buNone/>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 note about Pregnancy Related leaves and baby bonding time: </a:t>
            </a:r>
          </a:p>
          <a:p>
            <a:pPr marL="645160" indent="-228600">
              <a:lnSpc>
                <a:spcPct val="100000"/>
              </a:lnSpc>
              <a:spcBef>
                <a:spcPts val="395"/>
              </a:spcBef>
              <a:buClr>
                <a:srgbClr val="00446F"/>
              </a:buClr>
              <a:buFont typeface="Arial"/>
              <a:buChar char="•"/>
              <a:tabLst>
                <a:tab pos="644525" algn="l"/>
                <a:tab pos="645160" algn="l"/>
              </a:tabLst>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Pregnancy can be approved for basic recovery and prenatal care if no certification is received. </a:t>
            </a:r>
          </a:p>
          <a:p>
            <a:pPr marL="645160" indent="-228600">
              <a:lnSpc>
                <a:spcPct val="100000"/>
              </a:lnSpc>
              <a:spcBef>
                <a:spcPts val="395"/>
              </a:spcBef>
              <a:buClr>
                <a:srgbClr val="00446F"/>
              </a:buClr>
              <a:buFont typeface="Arial"/>
              <a:buChar char="•"/>
              <a:tabLst>
                <a:tab pos="644525" algn="l"/>
                <a:tab pos="645160" algn="l"/>
              </a:tabLst>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Standard pregnancy/prenatal care is defined as 6 weeks of post-partum recovery from the date of delivery and standard prenatal treatment.</a:t>
            </a:r>
          </a:p>
          <a:p>
            <a:endParaRPr lang="en-US" dirty="0"/>
          </a:p>
        </p:txBody>
      </p:sp>
      <p:sp>
        <p:nvSpPr>
          <p:cNvPr id="11" name="object 6">
            <a:extLst>
              <a:ext uri="{FF2B5EF4-FFF2-40B4-BE49-F238E27FC236}">
                <a16:creationId xmlns:a16="http://schemas.microsoft.com/office/drawing/2014/main" id="{C93ED3DF-79C2-498D-8045-4D22F61A215D}"/>
              </a:ext>
            </a:extLst>
          </p:cNvPr>
          <p:cNvSpPr txBox="1">
            <a:spLocks/>
          </p:cNvSpPr>
          <p:nvPr/>
        </p:nvSpPr>
        <p:spPr>
          <a:xfrm>
            <a:off x="5791200" y="228600"/>
            <a:ext cx="5410200" cy="948978"/>
          </a:xfrm>
          <a:prstGeom prst="rect">
            <a:avLst/>
          </a:prstGeom>
        </p:spPr>
        <p:txBody>
          <a:bodyPr vert="horz" wrap="square" lIns="0" tIns="12700" rIns="0" bIns="0" rtlCol="0">
            <a:spAutoFit/>
          </a:bodyPr>
          <a:lstStyle>
            <a:lvl1pPr>
              <a:defRPr sz="3000" b="0" i="0">
                <a:solidFill>
                  <a:srgbClr val="F3F7F9"/>
                </a:solidFill>
                <a:latin typeface="Open Sans"/>
                <a:ea typeface="+mj-ea"/>
                <a:cs typeface="Open Sans"/>
              </a:defRPr>
            </a:lvl1pPr>
          </a:lstStyle>
          <a:p>
            <a:pPr marL="12700">
              <a:spcBef>
                <a:spcPts val="100"/>
              </a:spcBef>
            </a:pPr>
            <a:r>
              <a:rPr lang="en-US" spc="-80" dirty="0">
                <a:solidFill>
                  <a:schemeClr val="tx1"/>
                </a:solidFill>
              </a:rPr>
              <a:t>Intake</a:t>
            </a:r>
            <a:r>
              <a:rPr lang="en-US" spc="-100" dirty="0">
                <a:solidFill>
                  <a:schemeClr val="tx1"/>
                </a:solidFill>
              </a:rPr>
              <a:t> </a:t>
            </a:r>
            <a:r>
              <a:rPr lang="en-US" spc="-40" dirty="0">
                <a:solidFill>
                  <a:schemeClr val="tx1"/>
                </a:solidFill>
              </a:rPr>
              <a:t>process –</a:t>
            </a:r>
          </a:p>
          <a:p>
            <a:pPr marL="12700">
              <a:spcBef>
                <a:spcPts val="100"/>
              </a:spcBef>
            </a:pPr>
            <a:r>
              <a:rPr lang="en-US" spc="-40" dirty="0">
                <a:solidFill>
                  <a:schemeClr val="tx1"/>
                </a:solidFill>
              </a:rPr>
              <a:t>Documentation</a:t>
            </a:r>
          </a:p>
        </p:txBody>
      </p:sp>
      <p:pic>
        <p:nvPicPr>
          <p:cNvPr id="6" name="object 4">
            <a:extLst>
              <a:ext uri="{FF2B5EF4-FFF2-40B4-BE49-F238E27FC236}">
                <a16:creationId xmlns:a16="http://schemas.microsoft.com/office/drawing/2014/main" id="{70FFC1B7-AD60-4771-9D7F-DEE41E66A9A6}"/>
              </a:ext>
            </a:extLst>
          </p:cNvPr>
          <p:cNvPicPr/>
          <p:nvPr/>
        </p:nvPicPr>
        <p:blipFill>
          <a:blip r:embed="rId2" cstate="print"/>
          <a:stretch>
            <a:fillRect/>
          </a:stretch>
        </p:blipFill>
        <p:spPr>
          <a:xfrm>
            <a:off x="0" y="-1"/>
            <a:ext cx="5525771" cy="68436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ject 3">
            <a:extLst>
              <a:ext uri="{FF2B5EF4-FFF2-40B4-BE49-F238E27FC236}">
                <a16:creationId xmlns:a16="http://schemas.microsoft.com/office/drawing/2014/main" id="{1AC62B1D-19AE-4ADA-9488-B0B7E6EE23BF}"/>
              </a:ext>
            </a:extLst>
          </p:cNvPr>
          <p:cNvPicPr/>
          <p:nvPr/>
        </p:nvPicPr>
        <p:blipFill>
          <a:blip r:embed="rId3" cstate="print"/>
          <a:stretch>
            <a:fillRect/>
          </a:stretch>
        </p:blipFill>
        <p:spPr>
          <a:xfrm>
            <a:off x="0" y="0"/>
            <a:ext cx="12191999" cy="6857997"/>
          </a:xfrm>
          <a:prstGeom prst="rect">
            <a:avLst/>
          </a:prstGeom>
        </p:spPr>
      </p:pic>
      <p:grpSp>
        <p:nvGrpSpPr>
          <p:cNvPr id="6" name="object 2">
            <a:extLst>
              <a:ext uri="{FF2B5EF4-FFF2-40B4-BE49-F238E27FC236}">
                <a16:creationId xmlns:a16="http://schemas.microsoft.com/office/drawing/2014/main" id="{A2E62AFE-74E0-44EF-8AF0-7FB609E68618}"/>
              </a:ext>
            </a:extLst>
          </p:cNvPr>
          <p:cNvGrpSpPr/>
          <p:nvPr/>
        </p:nvGrpSpPr>
        <p:grpSpPr>
          <a:xfrm>
            <a:off x="-4175048" y="3872865"/>
            <a:ext cx="1489455" cy="631420"/>
            <a:chOff x="1179397" y="3731935"/>
            <a:chExt cx="1622402" cy="585407"/>
          </a:xfrm>
        </p:grpSpPr>
        <p:pic>
          <p:nvPicPr>
            <p:cNvPr id="10" name="object 6">
              <a:extLst>
                <a:ext uri="{FF2B5EF4-FFF2-40B4-BE49-F238E27FC236}">
                  <a16:creationId xmlns:a16="http://schemas.microsoft.com/office/drawing/2014/main" id="{9229E241-7164-4649-804E-35EAC986004C}"/>
                </a:ext>
              </a:extLst>
            </p:cNvPr>
            <p:cNvPicPr/>
            <p:nvPr/>
          </p:nvPicPr>
          <p:blipFill>
            <a:blip r:embed="rId4" cstate="print"/>
            <a:stretch>
              <a:fillRect/>
            </a:stretch>
          </p:blipFill>
          <p:spPr>
            <a:xfrm>
              <a:off x="1179397" y="3731935"/>
              <a:ext cx="176594" cy="173763"/>
            </a:xfrm>
            <a:prstGeom prst="rect">
              <a:avLst/>
            </a:prstGeom>
          </p:spPr>
        </p:pic>
        <p:pic>
          <p:nvPicPr>
            <p:cNvPr id="11" name="object 7">
              <a:extLst>
                <a:ext uri="{FF2B5EF4-FFF2-40B4-BE49-F238E27FC236}">
                  <a16:creationId xmlns:a16="http://schemas.microsoft.com/office/drawing/2014/main" id="{384A22FF-F10F-492C-B64E-B7F35E10AC4D}"/>
                </a:ext>
              </a:extLst>
            </p:cNvPr>
            <p:cNvPicPr/>
            <p:nvPr/>
          </p:nvPicPr>
          <p:blipFill>
            <a:blip r:embed="rId5" cstate="print"/>
            <a:stretch>
              <a:fillRect/>
            </a:stretch>
          </p:blipFill>
          <p:spPr>
            <a:xfrm>
              <a:off x="1581910" y="3731935"/>
              <a:ext cx="176942" cy="173763"/>
            </a:xfrm>
            <a:prstGeom prst="rect">
              <a:avLst/>
            </a:prstGeom>
          </p:spPr>
        </p:pic>
        <p:pic>
          <p:nvPicPr>
            <p:cNvPr id="12" name="object 8">
              <a:extLst>
                <a:ext uri="{FF2B5EF4-FFF2-40B4-BE49-F238E27FC236}">
                  <a16:creationId xmlns:a16="http://schemas.microsoft.com/office/drawing/2014/main" id="{8BFAB026-961C-458B-BBFC-218D04A15CF1}"/>
                </a:ext>
              </a:extLst>
            </p:cNvPr>
            <p:cNvPicPr/>
            <p:nvPr/>
          </p:nvPicPr>
          <p:blipFill>
            <a:blip r:embed="rId6" cstate="print"/>
            <a:stretch>
              <a:fillRect/>
            </a:stretch>
          </p:blipFill>
          <p:spPr>
            <a:xfrm>
              <a:off x="2086706" y="3731935"/>
              <a:ext cx="176942" cy="173763"/>
            </a:xfrm>
            <a:prstGeom prst="rect">
              <a:avLst/>
            </a:prstGeom>
          </p:spPr>
        </p:pic>
        <p:pic>
          <p:nvPicPr>
            <p:cNvPr id="13" name="object 9">
              <a:extLst>
                <a:ext uri="{FF2B5EF4-FFF2-40B4-BE49-F238E27FC236}">
                  <a16:creationId xmlns:a16="http://schemas.microsoft.com/office/drawing/2014/main" id="{9A6F81A3-7353-41D6-9962-E05636AD4C50}"/>
                </a:ext>
              </a:extLst>
            </p:cNvPr>
            <p:cNvPicPr/>
            <p:nvPr/>
          </p:nvPicPr>
          <p:blipFill>
            <a:blip r:embed="rId7" cstate="print"/>
            <a:stretch>
              <a:fillRect/>
            </a:stretch>
          </p:blipFill>
          <p:spPr>
            <a:xfrm>
              <a:off x="2453333" y="3940747"/>
              <a:ext cx="74982" cy="74950"/>
            </a:xfrm>
            <a:prstGeom prst="rect">
              <a:avLst/>
            </a:prstGeom>
          </p:spPr>
        </p:pic>
        <p:sp>
          <p:nvSpPr>
            <p:cNvPr id="14" name="object 10">
              <a:extLst>
                <a:ext uri="{FF2B5EF4-FFF2-40B4-BE49-F238E27FC236}">
                  <a16:creationId xmlns:a16="http://schemas.microsoft.com/office/drawing/2014/main" id="{114EE84F-13B5-4790-82F2-16CD42AE7B3F}"/>
                </a:ext>
              </a:extLst>
            </p:cNvPr>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5" name="Title 4">
            <a:extLst>
              <a:ext uri="{FF2B5EF4-FFF2-40B4-BE49-F238E27FC236}">
                <a16:creationId xmlns:a16="http://schemas.microsoft.com/office/drawing/2014/main" id="{E4188828-C2AA-41B1-ACFC-EB4CB4C12753}"/>
              </a:ext>
            </a:extLst>
          </p:cNvPr>
          <p:cNvSpPr>
            <a:spLocks noGrp="1"/>
          </p:cNvSpPr>
          <p:nvPr>
            <p:ph type="title"/>
          </p:nvPr>
        </p:nvSpPr>
        <p:spPr>
          <a:xfrm>
            <a:off x="381000" y="381000"/>
            <a:ext cx="7543800" cy="1231106"/>
          </a:xfrm>
        </p:spPr>
        <p:txBody>
          <a:bodyPr/>
          <a:lstStyle/>
          <a:p>
            <a:r>
              <a:rPr lang="en-US" sz="4000" dirty="0">
                <a:solidFill>
                  <a:schemeClr val="tx1"/>
                </a:solidFill>
              </a:rPr>
              <a:t>How the Continuous Leave Process Works</a:t>
            </a:r>
          </a:p>
        </p:txBody>
      </p:sp>
    </p:spTree>
    <p:extLst>
      <p:ext uri="{BB962C8B-B14F-4D97-AF65-F5344CB8AC3E}">
        <p14:creationId xmlns:p14="http://schemas.microsoft.com/office/powerpoint/2010/main" val="57923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ject 3">
            <a:extLst>
              <a:ext uri="{FF2B5EF4-FFF2-40B4-BE49-F238E27FC236}">
                <a16:creationId xmlns:a16="http://schemas.microsoft.com/office/drawing/2014/main" id="{1AC62B1D-19AE-4ADA-9488-B0B7E6EE23BF}"/>
              </a:ext>
            </a:extLst>
          </p:cNvPr>
          <p:cNvPicPr/>
          <p:nvPr/>
        </p:nvPicPr>
        <p:blipFill>
          <a:blip r:embed="rId3" cstate="print"/>
          <a:stretch>
            <a:fillRect/>
          </a:stretch>
        </p:blipFill>
        <p:spPr>
          <a:xfrm>
            <a:off x="-6248400" y="3"/>
            <a:ext cx="12191999" cy="6857997"/>
          </a:xfrm>
          <a:prstGeom prst="rect">
            <a:avLst/>
          </a:prstGeom>
        </p:spPr>
      </p:pic>
      <p:grpSp>
        <p:nvGrpSpPr>
          <p:cNvPr id="6" name="object 2">
            <a:extLst>
              <a:ext uri="{FF2B5EF4-FFF2-40B4-BE49-F238E27FC236}">
                <a16:creationId xmlns:a16="http://schemas.microsoft.com/office/drawing/2014/main" id="{A2E62AFE-74E0-44EF-8AF0-7FB609E68618}"/>
              </a:ext>
            </a:extLst>
          </p:cNvPr>
          <p:cNvGrpSpPr/>
          <p:nvPr/>
        </p:nvGrpSpPr>
        <p:grpSpPr>
          <a:xfrm>
            <a:off x="-4175048" y="3872865"/>
            <a:ext cx="1489455" cy="631420"/>
            <a:chOff x="1179397" y="3731935"/>
            <a:chExt cx="1622402" cy="585407"/>
          </a:xfrm>
        </p:grpSpPr>
        <p:pic>
          <p:nvPicPr>
            <p:cNvPr id="10" name="object 6">
              <a:extLst>
                <a:ext uri="{FF2B5EF4-FFF2-40B4-BE49-F238E27FC236}">
                  <a16:creationId xmlns:a16="http://schemas.microsoft.com/office/drawing/2014/main" id="{9229E241-7164-4649-804E-35EAC986004C}"/>
                </a:ext>
              </a:extLst>
            </p:cNvPr>
            <p:cNvPicPr/>
            <p:nvPr/>
          </p:nvPicPr>
          <p:blipFill>
            <a:blip r:embed="rId4" cstate="print"/>
            <a:stretch>
              <a:fillRect/>
            </a:stretch>
          </p:blipFill>
          <p:spPr>
            <a:xfrm>
              <a:off x="1179397" y="3731935"/>
              <a:ext cx="176594" cy="173763"/>
            </a:xfrm>
            <a:prstGeom prst="rect">
              <a:avLst/>
            </a:prstGeom>
          </p:spPr>
        </p:pic>
        <p:pic>
          <p:nvPicPr>
            <p:cNvPr id="11" name="object 7">
              <a:extLst>
                <a:ext uri="{FF2B5EF4-FFF2-40B4-BE49-F238E27FC236}">
                  <a16:creationId xmlns:a16="http://schemas.microsoft.com/office/drawing/2014/main" id="{384A22FF-F10F-492C-B64E-B7F35E10AC4D}"/>
                </a:ext>
              </a:extLst>
            </p:cNvPr>
            <p:cNvPicPr/>
            <p:nvPr/>
          </p:nvPicPr>
          <p:blipFill>
            <a:blip r:embed="rId5" cstate="print"/>
            <a:stretch>
              <a:fillRect/>
            </a:stretch>
          </p:blipFill>
          <p:spPr>
            <a:xfrm>
              <a:off x="1581910" y="3731935"/>
              <a:ext cx="176942" cy="173763"/>
            </a:xfrm>
            <a:prstGeom prst="rect">
              <a:avLst/>
            </a:prstGeom>
          </p:spPr>
        </p:pic>
        <p:pic>
          <p:nvPicPr>
            <p:cNvPr id="12" name="object 8">
              <a:extLst>
                <a:ext uri="{FF2B5EF4-FFF2-40B4-BE49-F238E27FC236}">
                  <a16:creationId xmlns:a16="http://schemas.microsoft.com/office/drawing/2014/main" id="{8BFAB026-961C-458B-BBFC-218D04A15CF1}"/>
                </a:ext>
              </a:extLst>
            </p:cNvPr>
            <p:cNvPicPr/>
            <p:nvPr/>
          </p:nvPicPr>
          <p:blipFill>
            <a:blip r:embed="rId6" cstate="print"/>
            <a:stretch>
              <a:fillRect/>
            </a:stretch>
          </p:blipFill>
          <p:spPr>
            <a:xfrm>
              <a:off x="2086706" y="3731935"/>
              <a:ext cx="176942" cy="173763"/>
            </a:xfrm>
            <a:prstGeom prst="rect">
              <a:avLst/>
            </a:prstGeom>
          </p:spPr>
        </p:pic>
        <p:pic>
          <p:nvPicPr>
            <p:cNvPr id="13" name="object 9">
              <a:extLst>
                <a:ext uri="{FF2B5EF4-FFF2-40B4-BE49-F238E27FC236}">
                  <a16:creationId xmlns:a16="http://schemas.microsoft.com/office/drawing/2014/main" id="{9A6F81A3-7353-41D6-9962-E05636AD4C50}"/>
                </a:ext>
              </a:extLst>
            </p:cNvPr>
            <p:cNvPicPr/>
            <p:nvPr/>
          </p:nvPicPr>
          <p:blipFill>
            <a:blip r:embed="rId7" cstate="print"/>
            <a:stretch>
              <a:fillRect/>
            </a:stretch>
          </p:blipFill>
          <p:spPr>
            <a:xfrm>
              <a:off x="2453333" y="3940747"/>
              <a:ext cx="74982" cy="74950"/>
            </a:xfrm>
            <a:prstGeom prst="rect">
              <a:avLst/>
            </a:prstGeom>
          </p:spPr>
        </p:pic>
        <p:sp>
          <p:nvSpPr>
            <p:cNvPr id="14" name="object 10">
              <a:extLst>
                <a:ext uri="{FF2B5EF4-FFF2-40B4-BE49-F238E27FC236}">
                  <a16:creationId xmlns:a16="http://schemas.microsoft.com/office/drawing/2014/main" id="{114EE84F-13B5-4790-82F2-16CD42AE7B3F}"/>
                </a:ext>
              </a:extLst>
            </p:cNvPr>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16387" name="Rectangle 5"/>
          <p:cNvSpPr>
            <a:spLocks noGrp="1" noChangeArrowheads="1"/>
          </p:cNvSpPr>
          <p:nvPr>
            <p:ph idx="1"/>
          </p:nvPr>
        </p:nvSpPr>
        <p:spPr>
          <a:xfrm>
            <a:off x="6144969" y="1392990"/>
            <a:ext cx="5937817" cy="5410200"/>
          </a:xfrm>
          <a:noFill/>
        </p:spPr>
        <p:txBody>
          <a:bodyPr>
            <a:normAutofit/>
          </a:bodyPr>
          <a:lstStyle/>
          <a:p>
            <a:r>
              <a:rPr lang="en-US" sz="19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UA </a:t>
            </a:r>
            <a:endParaRPr lang="en-US" sz="19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Time sheets will need to be completed through </a:t>
            </a:r>
            <a:r>
              <a:rPr lang="en-US" sz="17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UAOnline</a:t>
            </a:r>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 using sick leave (EC 550) for any time you are absent from work due to your FML event.</a:t>
            </a:r>
          </a:p>
          <a:p>
            <a:endPar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9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Unum</a:t>
            </a:r>
            <a:endParaRPr lang="en-US" sz="19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Due to the nature of continuous FML, an employee will not need to submit time to Unum </a:t>
            </a:r>
            <a:r>
              <a:rPr lang="en-US" sz="17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unless</a:t>
            </a:r>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1200150" lvl="2" indent="-285750">
              <a:spcBef>
                <a:spcPts val="384"/>
              </a:spcBef>
              <a:buClr>
                <a:schemeClr val="accent6"/>
              </a:buClr>
              <a:buFont typeface="Arial" panose="020B0604020202020204" pitchFamily="34" charset="0"/>
              <a:buChar char="•"/>
            </a:pPr>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has been a change in status (i.e. moving to </a:t>
            </a:r>
          </a:p>
          <a:p>
            <a:pPr lvl="2">
              <a:spcBef>
                <a:spcPts val="384"/>
              </a:spcBef>
              <a:buClr>
                <a:schemeClr val="accent6"/>
              </a:buClr>
            </a:pPr>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      intermittent FML time)</a:t>
            </a:r>
          </a:p>
          <a:p>
            <a:pPr marL="1200150" lvl="2" indent="-285750">
              <a:spcBef>
                <a:spcPts val="384"/>
              </a:spcBef>
              <a:buClr>
                <a:schemeClr val="accent6"/>
              </a:buClr>
              <a:buFont typeface="Arial" panose="020B0604020202020204" pitchFamily="34" charset="0"/>
              <a:buChar char="•"/>
            </a:pPr>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has been a change in the return to work date</a:t>
            </a:r>
          </a:p>
          <a:p>
            <a:pPr marL="1200150" lvl="2" indent="-285750">
              <a:spcBef>
                <a:spcPts val="384"/>
              </a:spcBef>
              <a:buClr>
                <a:schemeClr val="accent6"/>
              </a:buClr>
              <a:buFont typeface="Arial" panose="020B0604020202020204" pitchFamily="34" charset="0"/>
              <a:buChar char="•"/>
            </a:pPr>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When an extension of leave is needed </a:t>
            </a:r>
          </a:p>
          <a:p>
            <a:pPr marL="1200150" lvl="2" indent="-285750">
              <a:spcBef>
                <a:spcPts val="384"/>
              </a:spcBef>
              <a:buClr>
                <a:schemeClr val="accent6"/>
              </a:buClr>
              <a:buFont typeface="Arial" panose="020B0604020202020204" pitchFamily="34" charset="0"/>
              <a:buChar char="•"/>
            </a:pPr>
            <a:endPar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Please contact Unum as soon as it is known that there is a change in status or schedule for your FML event.</a:t>
            </a:r>
          </a:p>
          <a:p>
            <a:endPar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7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Intermittent FML will be covered in the next section.</a:t>
            </a:r>
          </a:p>
          <a:p>
            <a:pPr lvl="1"/>
            <a:endParaRPr lang="en-US" sz="2000" dirty="0">
              <a:solidFill>
                <a:schemeClr val="accent1">
                  <a:lumMod val="50000"/>
                </a:schemeClr>
              </a:solidFill>
              <a:latin typeface="Verdana" pitchFamily="34" charset="0"/>
              <a:ea typeface="Verdana" pitchFamily="34" charset="0"/>
              <a:cs typeface="Verdana" pitchFamily="34" charset="0"/>
            </a:endParaRPr>
          </a:p>
        </p:txBody>
      </p:sp>
      <p:sp>
        <p:nvSpPr>
          <p:cNvPr id="5" name="Title 4">
            <a:extLst>
              <a:ext uri="{FF2B5EF4-FFF2-40B4-BE49-F238E27FC236}">
                <a16:creationId xmlns:a16="http://schemas.microsoft.com/office/drawing/2014/main" id="{E4188828-C2AA-41B1-ACFC-EB4CB4C12753}"/>
              </a:ext>
            </a:extLst>
          </p:cNvPr>
          <p:cNvSpPr>
            <a:spLocks noGrp="1"/>
          </p:cNvSpPr>
          <p:nvPr>
            <p:ph type="title"/>
          </p:nvPr>
        </p:nvSpPr>
        <p:spPr>
          <a:xfrm>
            <a:off x="6175148" y="34705"/>
            <a:ext cx="5562600" cy="1846659"/>
          </a:xfrm>
        </p:spPr>
        <p:txBody>
          <a:bodyPr/>
          <a:lstStyle/>
          <a:p>
            <a:r>
              <a:rPr lang="en-US" dirty="0">
                <a:solidFill>
                  <a:schemeClr val="tx1"/>
                </a:solidFill>
              </a:rPr>
              <a:t>Continuous Leave Process – </a:t>
            </a:r>
            <a:br>
              <a:rPr lang="en-US" dirty="0">
                <a:solidFill>
                  <a:schemeClr val="tx1"/>
                </a:solidFill>
              </a:rPr>
            </a:br>
            <a:r>
              <a:rPr lang="en-US" dirty="0">
                <a:solidFill>
                  <a:schemeClr val="tx1"/>
                </a:solidFill>
              </a:rPr>
              <a:t>When you are on FML</a:t>
            </a:r>
          </a:p>
        </p:txBody>
      </p:sp>
    </p:spTree>
    <p:extLst>
      <p:ext uri="{BB962C8B-B14F-4D97-AF65-F5344CB8AC3E}">
        <p14:creationId xmlns:p14="http://schemas.microsoft.com/office/powerpoint/2010/main" val="140254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4" descr="Directly Above Shot Of Laptop With Coffee Cup And Book On Wooden Table &#10;">
            <a:extLst>
              <a:ext uri="{FF2B5EF4-FFF2-40B4-BE49-F238E27FC236}">
                <a16:creationId xmlns:a16="http://schemas.microsoft.com/office/drawing/2014/main" id="{3581C103-DD06-8F22-B088-B25373DBE8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943600" cy="6858000"/>
          </a:xfrm>
          <a:prstGeom prst="rect">
            <a:avLst/>
          </a:prstGeom>
        </p:spPr>
      </p:pic>
      <p:sp>
        <p:nvSpPr>
          <p:cNvPr id="4" name="TextBox 3">
            <a:extLst>
              <a:ext uri="{FF2B5EF4-FFF2-40B4-BE49-F238E27FC236}">
                <a16:creationId xmlns:a16="http://schemas.microsoft.com/office/drawing/2014/main" id="{80937C09-018F-C130-CDD2-358FDEB09271}"/>
              </a:ext>
            </a:extLst>
          </p:cNvPr>
          <p:cNvSpPr txBox="1"/>
          <p:nvPr/>
        </p:nvSpPr>
        <p:spPr>
          <a:xfrm>
            <a:off x="2743200" y="5638800"/>
            <a:ext cx="3124200" cy="1015663"/>
          </a:xfrm>
          <a:prstGeom prst="rect">
            <a:avLst/>
          </a:prstGeom>
          <a:noFill/>
        </p:spPr>
        <p:txBody>
          <a:bodyPr wrap="square">
            <a:spAutoFit/>
          </a:bodyPr>
          <a:lstStyle/>
          <a:p>
            <a:pPr algn="ctr"/>
            <a:r>
              <a:rPr lang="en-US" sz="6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Agenda</a:t>
            </a:r>
          </a:p>
        </p:txBody>
      </p:sp>
      <p:sp>
        <p:nvSpPr>
          <p:cNvPr id="6" name="TextBox 5">
            <a:extLst>
              <a:ext uri="{FF2B5EF4-FFF2-40B4-BE49-F238E27FC236}">
                <a16:creationId xmlns:a16="http://schemas.microsoft.com/office/drawing/2014/main" id="{6BBBFAD6-9EE8-CF7D-612D-AA5334EE3C41}"/>
              </a:ext>
            </a:extLst>
          </p:cNvPr>
          <p:cNvSpPr txBox="1"/>
          <p:nvPr/>
        </p:nvSpPr>
        <p:spPr>
          <a:xfrm>
            <a:off x="6553200" y="457200"/>
            <a:ext cx="5410200" cy="544956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Who is Unum and what is their role?</a:t>
            </a:r>
          </a:p>
          <a:p>
            <a:pPr marL="285750" indent="-285750">
              <a:lnSpc>
                <a:spcPct val="150000"/>
              </a:lnSpc>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Leave Overviews</a:t>
            </a:r>
          </a:p>
          <a:p>
            <a:pPr lvl="7">
              <a:lnSpc>
                <a:spcPct val="150000"/>
              </a:lnSpc>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 FMLA</a:t>
            </a:r>
            <a:b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 AFLA</a:t>
            </a:r>
          </a:p>
          <a:p>
            <a:pPr lvl="8">
              <a:lnSpc>
                <a:spcPct val="150000"/>
              </a:lnSpc>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 Short-term Disability (STD) / Long-term 	Disability (LTD) Overview</a:t>
            </a:r>
          </a:p>
          <a:p>
            <a:pPr marL="285750" lvl="8" indent="-285750">
              <a:lnSpc>
                <a:spcPct val="150000"/>
              </a:lnSpc>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Intake Process</a:t>
            </a:r>
          </a:p>
          <a:p>
            <a:pPr marL="285750" indent="-285750">
              <a:lnSpc>
                <a:spcPct val="150000"/>
              </a:lnSpc>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How the Continuous Leave Process works</a:t>
            </a:r>
          </a:p>
          <a:p>
            <a:pPr marL="285750" indent="-285750">
              <a:lnSpc>
                <a:spcPct val="150000"/>
              </a:lnSpc>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How the Intermittent Leave Process works</a:t>
            </a:r>
          </a:p>
          <a:p>
            <a:pPr marL="285750" indent="-285750">
              <a:lnSpc>
                <a:spcPct val="150000"/>
              </a:lnSpc>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How the Disability Plans work</a:t>
            </a:r>
          </a:p>
          <a:p>
            <a:pPr marL="285750" indent="-285750">
              <a:lnSpc>
                <a:spcPct val="150000"/>
              </a:lnSpc>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Return to work</a:t>
            </a:r>
          </a:p>
          <a:p>
            <a:pPr marL="285750" indent="-285750">
              <a:lnSpc>
                <a:spcPct val="150000"/>
              </a:lnSpc>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Responsibilities and Communications</a:t>
            </a:r>
          </a:p>
          <a:p>
            <a:pPr marL="285750" indent="-285750">
              <a:lnSpc>
                <a:spcPct val="150000"/>
              </a:lnSpc>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Questions </a:t>
            </a:r>
          </a:p>
        </p:txBody>
      </p:sp>
    </p:spTree>
    <p:extLst>
      <p:ext uri="{BB962C8B-B14F-4D97-AF65-F5344CB8AC3E}">
        <p14:creationId xmlns:p14="http://schemas.microsoft.com/office/powerpoint/2010/main" val="2096910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ject 3">
            <a:extLst>
              <a:ext uri="{FF2B5EF4-FFF2-40B4-BE49-F238E27FC236}">
                <a16:creationId xmlns:a16="http://schemas.microsoft.com/office/drawing/2014/main" id="{1AC62B1D-19AE-4ADA-9488-B0B7E6EE23BF}"/>
              </a:ext>
            </a:extLst>
          </p:cNvPr>
          <p:cNvPicPr/>
          <p:nvPr/>
        </p:nvPicPr>
        <p:blipFill>
          <a:blip r:embed="rId3" cstate="print"/>
          <a:stretch>
            <a:fillRect/>
          </a:stretch>
        </p:blipFill>
        <p:spPr>
          <a:xfrm>
            <a:off x="-6248400" y="3"/>
            <a:ext cx="12191999" cy="6857997"/>
          </a:xfrm>
          <a:prstGeom prst="rect">
            <a:avLst/>
          </a:prstGeom>
        </p:spPr>
      </p:pic>
      <p:grpSp>
        <p:nvGrpSpPr>
          <p:cNvPr id="6" name="object 2">
            <a:extLst>
              <a:ext uri="{FF2B5EF4-FFF2-40B4-BE49-F238E27FC236}">
                <a16:creationId xmlns:a16="http://schemas.microsoft.com/office/drawing/2014/main" id="{A2E62AFE-74E0-44EF-8AF0-7FB609E68618}"/>
              </a:ext>
            </a:extLst>
          </p:cNvPr>
          <p:cNvGrpSpPr/>
          <p:nvPr/>
        </p:nvGrpSpPr>
        <p:grpSpPr>
          <a:xfrm>
            <a:off x="-4175048" y="3872865"/>
            <a:ext cx="1489455" cy="631420"/>
            <a:chOff x="1179397" y="3731935"/>
            <a:chExt cx="1622402" cy="585407"/>
          </a:xfrm>
        </p:grpSpPr>
        <p:pic>
          <p:nvPicPr>
            <p:cNvPr id="10" name="object 6">
              <a:extLst>
                <a:ext uri="{FF2B5EF4-FFF2-40B4-BE49-F238E27FC236}">
                  <a16:creationId xmlns:a16="http://schemas.microsoft.com/office/drawing/2014/main" id="{9229E241-7164-4649-804E-35EAC986004C}"/>
                </a:ext>
              </a:extLst>
            </p:cNvPr>
            <p:cNvPicPr/>
            <p:nvPr/>
          </p:nvPicPr>
          <p:blipFill>
            <a:blip r:embed="rId4" cstate="print"/>
            <a:stretch>
              <a:fillRect/>
            </a:stretch>
          </p:blipFill>
          <p:spPr>
            <a:xfrm>
              <a:off x="1179397" y="3731935"/>
              <a:ext cx="176594" cy="173763"/>
            </a:xfrm>
            <a:prstGeom prst="rect">
              <a:avLst/>
            </a:prstGeom>
          </p:spPr>
        </p:pic>
        <p:pic>
          <p:nvPicPr>
            <p:cNvPr id="11" name="object 7">
              <a:extLst>
                <a:ext uri="{FF2B5EF4-FFF2-40B4-BE49-F238E27FC236}">
                  <a16:creationId xmlns:a16="http://schemas.microsoft.com/office/drawing/2014/main" id="{384A22FF-F10F-492C-B64E-B7F35E10AC4D}"/>
                </a:ext>
              </a:extLst>
            </p:cNvPr>
            <p:cNvPicPr/>
            <p:nvPr/>
          </p:nvPicPr>
          <p:blipFill>
            <a:blip r:embed="rId5" cstate="print"/>
            <a:stretch>
              <a:fillRect/>
            </a:stretch>
          </p:blipFill>
          <p:spPr>
            <a:xfrm>
              <a:off x="1581910" y="3731935"/>
              <a:ext cx="176942" cy="173763"/>
            </a:xfrm>
            <a:prstGeom prst="rect">
              <a:avLst/>
            </a:prstGeom>
          </p:spPr>
        </p:pic>
        <p:pic>
          <p:nvPicPr>
            <p:cNvPr id="12" name="object 8">
              <a:extLst>
                <a:ext uri="{FF2B5EF4-FFF2-40B4-BE49-F238E27FC236}">
                  <a16:creationId xmlns:a16="http://schemas.microsoft.com/office/drawing/2014/main" id="{8BFAB026-961C-458B-BBFC-218D04A15CF1}"/>
                </a:ext>
              </a:extLst>
            </p:cNvPr>
            <p:cNvPicPr/>
            <p:nvPr/>
          </p:nvPicPr>
          <p:blipFill>
            <a:blip r:embed="rId6" cstate="print"/>
            <a:stretch>
              <a:fillRect/>
            </a:stretch>
          </p:blipFill>
          <p:spPr>
            <a:xfrm>
              <a:off x="2086706" y="3731935"/>
              <a:ext cx="176942" cy="173763"/>
            </a:xfrm>
            <a:prstGeom prst="rect">
              <a:avLst/>
            </a:prstGeom>
          </p:spPr>
        </p:pic>
        <p:pic>
          <p:nvPicPr>
            <p:cNvPr id="13" name="object 9">
              <a:extLst>
                <a:ext uri="{FF2B5EF4-FFF2-40B4-BE49-F238E27FC236}">
                  <a16:creationId xmlns:a16="http://schemas.microsoft.com/office/drawing/2014/main" id="{9A6F81A3-7353-41D6-9962-E05636AD4C50}"/>
                </a:ext>
              </a:extLst>
            </p:cNvPr>
            <p:cNvPicPr/>
            <p:nvPr/>
          </p:nvPicPr>
          <p:blipFill>
            <a:blip r:embed="rId7" cstate="print"/>
            <a:stretch>
              <a:fillRect/>
            </a:stretch>
          </p:blipFill>
          <p:spPr>
            <a:xfrm>
              <a:off x="2453333" y="3940747"/>
              <a:ext cx="74982" cy="74950"/>
            </a:xfrm>
            <a:prstGeom prst="rect">
              <a:avLst/>
            </a:prstGeom>
          </p:spPr>
        </p:pic>
        <p:sp>
          <p:nvSpPr>
            <p:cNvPr id="14" name="object 10">
              <a:extLst>
                <a:ext uri="{FF2B5EF4-FFF2-40B4-BE49-F238E27FC236}">
                  <a16:creationId xmlns:a16="http://schemas.microsoft.com/office/drawing/2014/main" id="{114EE84F-13B5-4790-82F2-16CD42AE7B3F}"/>
                </a:ext>
              </a:extLst>
            </p:cNvPr>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16387" name="Rectangle 5"/>
          <p:cNvSpPr>
            <a:spLocks noGrp="1" noChangeArrowheads="1"/>
          </p:cNvSpPr>
          <p:nvPr>
            <p:ph idx="1"/>
          </p:nvPr>
        </p:nvSpPr>
        <p:spPr>
          <a:xfrm>
            <a:off x="6123160" y="1629744"/>
            <a:ext cx="6006655" cy="5017532"/>
          </a:xfrm>
          <a:noFill/>
        </p:spPr>
        <p:txBody>
          <a:bodyPr>
            <a:normAutofit/>
          </a:bodyPr>
          <a:lstStyle/>
          <a:p>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UA</a:t>
            </a: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Time sheets will need to be completed through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UAOnline</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using STD (EC 622) for any time you are absent from work due to your STD event. This is an unpaid leave code as payment while you are on STD comes from Unum, not UA.</a:t>
            </a:r>
          </a:p>
          <a:p>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Unum</a:t>
            </a: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When you call, file online, or go through the mobile app, we will determine if an STD claim needs to be marked up using the answers to your intake questions and this will be created after intake with your leave request.</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chemeClr val="tx1"/>
              </a:solidFill>
              <a:latin typeface="Open Sans" panose="020B0606030504020204" pitchFamily="34" charset="0"/>
              <a:ea typeface="Verdana" pitchFamily="34" charset="0"/>
              <a:cs typeface="Verdana" pitchFamily="34" charset="0"/>
            </a:endParaRPr>
          </a:p>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Intermittent STD is described in the next section.</a:t>
            </a:r>
          </a:p>
          <a:p>
            <a:endParaRPr lang="en-US" sz="2000" dirty="0">
              <a:solidFill>
                <a:schemeClr val="accent1">
                  <a:lumMod val="50000"/>
                </a:schemeClr>
              </a:solidFill>
              <a:latin typeface="Verdana" pitchFamily="34" charset="0"/>
              <a:ea typeface="Verdana" pitchFamily="34" charset="0"/>
              <a:cs typeface="Verdana" pitchFamily="34" charset="0"/>
            </a:endParaRPr>
          </a:p>
        </p:txBody>
      </p:sp>
      <p:sp>
        <p:nvSpPr>
          <p:cNvPr id="5" name="Title 4">
            <a:extLst>
              <a:ext uri="{FF2B5EF4-FFF2-40B4-BE49-F238E27FC236}">
                <a16:creationId xmlns:a16="http://schemas.microsoft.com/office/drawing/2014/main" id="{E4188828-C2AA-41B1-ACFC-EB4CB4C12753}"/>
              </a:ext>
            </a:extLst>
          </p:cNvPr>
          <p:cNvSpPr>
            <a:spLocks noGrp="1"/>
          </p:cNvSpPr>
          <p:nvPr>
            <p:ph type="title"/>
          </p:nvPr>
        </p:nvSpPr>
        <p:spPr>
          <a:xfrm>
            <a:off x="6123160" y="152400"/>
            <a:ext cx="5114454" cy="923330"/>
          </a:xfrm>
        </p:spPr>
        <p:txBody>
          <a:bodyPr/>
          <a:lstStyle/>
          <a:p>
            <a:r>
              <a:rPr lang="en-US" dirty="0">
                <a:solidFill>
                  <a:schemeClr val="tx1"/>
                </a:solidFill>
              </a:rPr>
              <a:t>Continuous Leave Process – </a:t>
            </a:r>
            <a:br>
              <a:rPr lang="en-US" dirty="0">
                <a:solidFill>
                  <a:schemeClr val="tx1"/>
                </a:solidFill>
              </a:rPr>
            </a:br>
            <a:r>
              <a:rPr lang="en-US" dirty="0">
                <a:solidFill>
                  <a:schemeClr val="tx1"/>
                </a:solidFill>
              </a:rPr>
              <a:t>When you are on STD</a:t>
            </a:r>
          </a:p>
        </p:txBody>
      </p:sp>
    </p:spTree>
    <p:extLst>
      <p:ext uri="{BB962C8B-B14F-4D97-AF65-F5344CB8AC3E}">
        <p14:creationId xmlns:p14="http://schemas.microsoft.com/office/powerpoint/2010/main" val="782804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ject 3">
            <a:extLst>
              <a:ext uri="{FF2B5EF4-FFF2-40B4-BE49-F238E27FC236}">
                <a16:creationId xmlns:a16="http://schemas.microsoft.com/office/drawing/2014/main" id="{1AC62B1D-19AE-4ADA-9488-B0B7E6EE23BF}"/>
              </a:ext>
            </a:extLst>
          </p:cNvPr>
          <p:cNvPicPr/>
          <p:nvPr/>
        </p:nvPicPr>
        <p:blipFill>
          <a:blip r:embed="rId3" cstate="print"/>
          <a:stretch>
            <a:fillRect/>
          </a:stretch>
        </p:blipFill>
        <p:spPr>
          <a:xfrm>
            <a:off x="-6248399" y="0"/>
            <a:ext cx="12191999" cy="6857997"/>
          </a:xfrm>
          <a:prstGeom prst="rect">
            <a:avLst/>
          </a:prstGeom>
        </p:spPr>
      </p:pic>
      <p:grpSp>
        <p:nvGrpSpPr>
          <p:cNvPr id="6" name="object 2">
            <a:extLst>
              <a:ext uri="{FF2B5EF4-FFF2-40B4-BE49-F238E27FC236}">
                <a16:creationId xmlns:a16="http://schemas.microsoft.com/office/drawing/2014/main" id="{A2E62AFE-74E0-44EF-8AF0-7FB609E68618}"/>
              </a:ext>
            </a:extLst>
          </p:cNvPr>
          <p:cNvGrpSpPr/>
          <p:nvPr/>
        </p:nvGrpSpPr>
        <p:grpSpPr>
          <a:xfrm>
            <a:off x="-4175048" y="3872865"/>
            <a:ext cx="1489455" cy="631420"/>
            <a:chOff x="1179397" y="3731935"/>
            <a:chExt cx="1622402" cy="585407"/>
          </a:xfrm>
        </p:grpSpPr>
        <p:pic>
          <p:nvPicPr>
            <p:cNvPr id="10" name="object 6">
              <a:extLst>
                <a:ext uri="{FF2B5EF4-FFF2-40B4-BE49-F238E27FC236}">
                  <a16:creationId xmlns:a16="http://schemas.microsoft.com/office/drawing/2014/main" id="{9229E241-7164-4649-804E-35EAC986004C}"/>
                </a:ext>
              </a:extLst>
            </p:cNvPr>
            <p:cNvPicPr/>
            <p:nvPr/>
          </p:nvPicPr>
          <p:blipFill>
            <a:blip r:embed="rId4" cstate="print"/>
            <a:stretch>
              <a:fillRect/>
            </a:stretch>
          </p:blipFill>
          <p:spPr>
            <a:xfrm>
              <a:off x="1179397" y="3731935"/>
              <a:ext cx="176594" cy="173763"/>
            </a:xfrm>
            <a:prstGeom prst="rect">
              <a:avLst/>
            </a:prstGeom>
          </p:spPr>
        </p:pic>
        <p:pic>
          <p:nvPicPr>
            <p:cNvPr id="11" name="object 7">
              <a:extLst>
                <a:ext uri="{FF2B5EF4-FFF2-40B4-BE49-F238E27FC236}">
                  <a16:creationId xmlns:a16="http://schemas.microsoft.com/office/drawing/2014/main" id="{384A22FF-F10F-492C-B64E-B7F35E10AC4D}"/>
                </a:ext>
              </a:extLst>
            </p:cNvPr>
            <p:cNvPicPr/>
            <p:nvPr/>
          </p:nvPicPr>
          <p:blipFill>
            <a:blip r:embed="rId5" cstate="print"/>
            <a:stretch>
              <a:fillRect/>
            </a:stretch>
          </p:blipFill>
          <p:spPr>
            <a:xfrm>
              <a:off x="1581910" y="3731935"/>
              <a:ext cx="176942" cy="173763"/>
            </a:xfrm>
            <a:prstGeom prst="rect">
              <a:avLst/>
            </a:prstGeom>
          </p:spPr>
        </p:pic>
        <p:pic>
          <p:nvPicPr>
            <p:cNvPr id="12" name="object 8">
              <a:extLst>
                <a:ext uri="{FF2B5EF4-FFF2-40B4-BE49-F238E27FC236}">
                  <a16:creationId xmlns:a16="http://schemas.microsoft.com/office/drawing/2014/main" id="{8BFAB026-961C-458B-BBFC-218D04A15CF1}"/>
                </a:ext>
              </a:extLst>
            </p:cNvPr>
            <p:cNvPicPr/>
            <p:nvPr/>
          </p:nvPicPr>
          <p:blipFill>
            <a:blip r:embed="rId6" cstate="print"/>
            <a:stretch>
              <a:fillRect/>
            </a:stretch>
          </p:blipFill>
          <p:spPr>
            <a:xfrm>
              <a:off x="2086706" y="3731935"/>
              <a:ext cx="176942" cy="173763"/>
            </a:xfrm>
            <a:prstGeom prst="rect">
              <a:avLst/>
            </a:prstGeom>
          </p:spPr>
        </p:pic>
        <p:pic>
          <p:nvPicPr>
            <p:cNvPr id="13" name="object 9">
              <a:extLst>
                <a:ext uri="{FF2B5EF4-FFF2-40B4-BE49-F238E27FC236}">
                  <a16:creationId xmlns:a16="http://schemas.microsoft.com/office/drawing/2014/main" id="{9A6F81A3-7353-41D6-9962-E05636AD4C50}"/>
                </a:ext>
              </a:extLst>
            </p:cNvPr>
            <p:cNvPicPr/>
            <p:nvPr/>
          </p:nvPicPr>
          <p:blipFill>
            <a:blip r:embed="rId7" cstate="print"/>
            <a:stretch>
              <a:fillRect/>
            </a:stretch>
          </p:blipFill>
          <p:spPr>
            <a:xfrm>
              <a:off x="2453333" y="3940747"/>
              <a:ext cx="74982" cy="74950"/>
            </a:xfrm>
            <a:prstGeom prst="rect">
              <a:avLst/>
            </a:prstGeom>
          </p:spPr>
        </p:pic>
        <p:sp>
          <p:nvSpPr>
            <p:cNvPr id="14" name="object 10">
              <a:extLst>
                <a:ext uri="{FF2B5EF4-FFF2-40B4-BE49-F238E27FC236}">
                  <a16:creationId xmlns:a16="http://schemas.microsoft.com/office/drawing/2014/main" id="{114EE84F-13B5-4790-82F2-16CD42AE7B3F}"/>
                </a:ext>
              </a:extLst>
            </p:cNvPr>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16387" name="Rectangle 5"/>
          <p:cNvSpPr>
            <a:spLocks noGrp="1" noChangeArrowheads="1"/>
          </p:cNvSpPr>
          <p:nvPr>
            <p:ph idx="1"/>
          </p:nvPr>
        </p:nvSpPr>
        <p:spPr>
          <a:xfrm>
            <a:off x="6270239" y="1804282"/>
            <a:ext cx="5414012" cy="4749297"/>
          </a:xfrm>
          <a:noFill/>
        </p:spPr>
        <p:txBody>
          <a:bodyPr>
            <a:normAutofit fontScale="77500" lnSpcReduction="20000"/>
          </a:bodyPr>
          <a:lstStyle/>
          <a:p>
            <a:r>
              <a:rPr lang="en-US" sz="29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UA</a:t>
            </a:r>
            <a:endParaRPr lang="en-US" sz="2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300" dirty="0">
                <a:solidFill>
                  <a:schemeClr val="tx1"/>
                </a:solidFill>
                <a:latin typeface="Open Sans" panose="020B0606030504020204" pitchFamily="34" charset="0"/>
                <a:ea typeface="Open Sans" panose="020B0606030504020204" pitchFamily="34" charset="0"/>
                <a:cs typeface="Open Sans" panose="020B0606030504020204" pitchFamily="34" charset="0"/>
              </a:rPr>
              <a:t>Please reach out to benefits at </a:t>
            </a:r>
            <a:r>
              <a:rPr lang="en-US" sz="23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ua-benefits@alaska.edu</a:t>
            </a:r>
            <a:r>
              <a:rPr lang="en-US" sz="2300" dirty="0">
                <a:solidFill>
                  <a:schemeClr val="tx1"/>
                </a:solidFill>
                <a:latin typeface="Open Sans" panose="020B0606030504020204" pitchFamily="34" charset="0"/>
                <a:ea typeface="Open Sans" panose="020B0606030504020204" pitchFamily="34" charset="0"/>
                <a:cs typeface="Open Sans" panose="020B0606030504020204" pitchFamily="34" charset="0"/>
              </a:rPr>
              <a:t> if you are approved for LTD. Time sheets will not be completed during the time you are out continuously.</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29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9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Unum</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300" dirty="0">
                <a:solidFill>
                  <a:schemeClr val="tx1"/>
                </a:solidFill>
                <a:latin typeface="Open Sans" panose="020B0606030504020204" pitchFamily="34" charset="0"/>
                <a:ea typeface="Open Sans" panose="020B0606030504020204" pitchFamily="34" charset="0"/>
                <a:cs typeface="Open Sans" panose="020B0606030504020204" pitchFamily="34" charset="0"/>
              </a:rPr>
              <a:t>When you near the end of your STD maximum duration of 11 weeks, your specialist will confirm if you are returning to work or require an additional extension.  If an extension is needed, Unum will automatically set up the LTD claim approximately 30 days prior to the maximum duration of your STD benefits.  You will then receive a letter and a phone call from your new LTD specialist.</a:t>
            </a:r>
          </a:p>
          <a:p>
            <a:endParaRPr lang="en-US" sz="2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2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Intermittent LTD is described in the next section.</a:t>
            </a:r>
          </a:p>
          <a:p>
            <a:endParaRPr lang="en-US" sz="2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sz="2000" dirty="0">
              <a:solidFill>
                <a:schemeClr val="accent1">
                  <a:lumMod val="50000"/>
                </a:schemeClr>
              </a:solidFill>
              <a:latin typeface="Verdana" pitchFamily="34" charset="0"/>
              <a:ea typeface="Verdana" pitchFamily="34" charset="0"/>
              <a:cs typeface="Verdana" pitchFamily="34" charset="0"/>
            </a:endParaRPr>
          </a:p>
        </p:txBody>
      </p:sp>
      <p:sp>
        <p:nvSpPr>
          <p:cNvPr id="5" name="Title 4">
            <a:extLst>
              <a:ext uri="{FF2B5EF4-FFF2-40B4-BE49-F238E27FC236}">
                <a16:creationId xmlns:a16="http://schemas.microsoft.com/office/drawing/2014/main" id="{E4188828-C2AA-41B1-ACFC-EB4CB4C12753}"/>
              </a:ext>
            </a:extLst>
          </p:cNvPr>
          <p:cNvSpPr>
            <a:spLocks noGrp="1"/>
          </p:cNvSpPr>
          <p:nvPr>
            <p:ph type="title"/>
          </p:nvPr>
        </p:nvSpPr>
        <p:spPr>
          <a:xfrm>
            <a:off x="6167673" y="152400"/>
            <a:ext cx="5486400" cy="1846659"/>
          </a:xfrm>
        </p:spPr>
        <p:txBody>
          <a:bodyPr/>
          <a:lstStyle/>
          <a:p>
            <a:r>
              <a:rPr lang="en-US" dirty="0">
                <a:solidFill>
                  <a:schemeClr val="tx1"/>
                </a:solidFill>
              </a:rPr>
              <a:t>Continuous Leave Process –</a:t>
            </a:r>
            <a:br>
              <a:rPr lang="en-US" dirty="0">
                <a:solidFill>
                  <a:schemeClr val="tx1"/>
                </a:solidFill>
              </a:rPr>
            </a:br>
            <a:r>
              <a:rPr lang="en-US" dirty="0">
                <a:solidFill>
                  <a:schemeClr val="tx1"/>
                </a:solidFill>
              </a:rPr>
              <a:t>When you are on LTD</a:t>
            </a:r>
          </a:p>
        </p:txBody>
      </p:sp>
    </p:spTree>
    <p:extLst>
      <p:ext uri="{BB962C8B-B14F-4D97-AF65-F5344CB8AC3E}">
        <p14:creationId xmlns:p14="http://schemas.microsoft.com/office/powerpoint/2010/main" val="251888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ject 7">
            <a:extLst>
              <a:ext uri="{FF2B5EF4-FFF2-40B4-BE49-F238E27FC236}">
                <a16:creationId xmlns:a16="http://schemas.microsoft.com/office/drawing/2014/main" id="{EE55DB12-35D8-4FA7-B90B-8293FCCDA3E4}"/>
              </a:ext>
            </a:extLst>
          </p:cNvPr>
          <p:cNvPicPr/>
          <p:nvPr/>
        </p:nvPicPr>
        <p:blipFill>
          <a:blip r:embed="rId3" cstate="print"/>
          <a:stretch>
            <a:fillRect/>
          </a:stretch>
        </p:blipFill>
        <p:spPr>
          <a:xfrm>
            <a:off x="-28774" y="-6285333"/>
            <a:ext cx="12249547" cy="13295733"/>
          </a:xfrm>
          <a:prstGeom prst="rect">
            <a:avLst/>
          </a:prstGeom>
        </p:spPr>
      </p:pic>
      <p:grpSp>
        <p:nvGrpSpPr>
          <p:cNvPr id="6" name="object 2">
            <a:extLst>
              <a:ext uri="{FF2B5EF4-FFF2-40B4-BE49-F238E27FC236}">
                <a16:creationId xmlns:a16="http://schemas.microsoft.com/office/drawing/2014/main" id="{A2E62AFE-74E0-44EF-8AF0-7FB609E68618}"/>
              </a:ext>
            </a:extLst>
          </p:cNvPr>
          <p:cNvGrpSpPr/>
          <p:nvPr/>
        </p:nvGrpSpPr>
        <p:grpSpPr>
          <a:xfrm>
            <a:off x="-4175048" y="3872865"/>
            <a:ext cx="1489455" cy="631420"/>
            <a:chOff x="1179397" y="3731935"/>
            <a:chExt cx="1622402" cy="585407"/>
          </a:xfrm>
        </p:grpSpPr>
        <p:pic>
          <p:nvPicPr>
            <p:cNvPr id="10" name="object 6">
              <a:extLst>
                <a:ext uri="{FF2B5EF4-FFF2-40B4-BE49-F238E27FC236}">
                  <a16:creationId xmlns:a16="http://schemas.microsoft.com/office/drawing/2014/main" id="{9229E241-7164-4649-804E-35EAC986004C}"/>
                </a:ext>
              </a:extLst>
            </p:cNvPr>
            <p:cNvPicPr/>
            <p:nvPr/>
          </p:nvPicPr>
          <p:blipFill>
            <a:blip r:embed="rId4" cstate="print"/>
            <a:stretch>
              <a:fillRect/>
            </a:stretch>
          </p:blipFill>
          <p:spPr>
            <a:xfrm>
              <a:off x="1179397" y="3731935"/>
              <a:ext cx="176594" cy="173763"/>
            </a:xfrm>
            <a:prstGeom prst="rect">
              <a:avLst/>
            </a:prstGeom>
          </p:spPr>
        </p:pic>
        <p:pic>
          <p:nvPicPr>
            <p:cNvPr id="11" name="object 7">
              <a:extLst>
                <a:ext uri="{FF2B5EF4-FFF2-40B4-BE49-F238E27FC236}">
                  <a16:creationId xmlns:a16="http://schemas.microsoft.com/office/drawing/2014/main" id="{384A22FF-F10F-492C-B64E-B7F35E10AC4D}"/>
                </a:ext>
              </a:extLst>
            </p:cNvPr>
            <p:cNvPicPr/>
            <p:nvPr/>
          </p:nvPicPr>
          <p:blipFill>
            <a:blip r:embed="rId5" cstate="print"/>
            <a:stretch>
              <a:fillRect/>
            </a:stretch>
          </p:blipFill>
          <p:spPr>
            <a:xfrm>
              <a:off x="1581910" y="3731935"/>
              <a:ext cx="176942" cy="173763"/>
            </a:xfrm>
            <a:prstGeom prst="rect">
              <a:avLst/>
            </a:prstGeom>
          </p:spPr>
        </p:pic>
        <p:pic>
          <p:nvPicPr>
            <p:cNvPr id="12" name="object 8">
              <a:extLst>
                <a:ext uri="{FF2B5EF4-FFF2-40B4-BE49-F238E27FC236}">
                  <a16:creationId xmlns:a16="http://schemas.microsoft.com/office/drawing/2014/main" id="{8BFAB026-961C-458B-BBFC-218D04A15CF1}"/>
                </a:ext>
              </a:extLst>
            </p:cNvPr>
            <p:cNvPicPr/>
            <p:nvPr/>
          </p:nvPicPr>
          <p:blipFill>
            <a:blip r:embed="rId6" cstate="print"/>
            <a:stretch>
              <a:fillRect/>
            </a:stretch>
          </p:blipFill>
          <p:spPr>
            <a:xfrm>
              <a:off x="2086706" y="3731935"/>
              <a:ext cx="176942" cy="173763"/>
            </a:xfrm>
            <a:prstGeom prst="rect">
              <a:avLst/>
            </a:prstGeom>
          </p:spPr>
        </p:pic>
        <p:pic>
          <p:nvPicPr>
            <p:cNvPr id="13" name="object 9">
              <a:extLst>
                <a:ext uri="{FF2B5EF4-FFF2-40B4-BE49-F238E27FC236}">
                  <a16:creationId xmlns:a16="http://schemas.microsoft.com/office/drawing/2014/main" id="{9A6F81A3-7353-41D6-9962-E05636AD4C50}"/>
                </a:ext>
              </a:extLst>
            </p:cNvPr>
            <p:cNvPicPr/>
            <p:nvPr/>
          </p:nvPicPr>
          <p:blipFill>
            <a:blip r:embed="rId7" cstate="print"/>
            <a:stretch>
              <a:fillRect/>
            </a:stretch>
          </p:blipFill>
          <p:spPr>
            <a:xfrm>
              <a:off x="2453333" y="3940747"/>
              <a:ext cx="74982" cy="74950"/>
            </a:xfrm>
            <a:prstGeom prst="rect">
              <a:avLst/>
            </a:prstGeom>
          </p:spPr>
        </p:pic>
        <p:sp>
          <p:nvSpPr>
            <p:cNvPr id="14" name="object 10">
              <a:extLst>
                <a:ext uri="{FF2B5EF4-FFF2-40B4-BE49-F238E27FC236}">
                  <a16:creationId xmlns:a16="http://schemas.microsoft.com/office/drawing/2014/main" id="{114EE84F-13B5-4790-82F2-16CD42AE7B3F}"/>
                </a:ext>
              </a:extLst>
            </p:cNvPr>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5" name="Title 4">
            <a:extLst>
              <a:ext uri="{FF2B5EF4-FFF2-40B4-BE49-F238E27FC236}">
                <a16:creationId xmlns:a16="http://schemas.microsoft.com/office/drawing/2014/main" id="{E4188828-C2AA-41B1-ACFC-EB4CB4C12753}"/>
              </a:ext>
            </a:extLst>
          </p:cNvPr>
          <p:cNvSpPr>
            <a:spLocks noGrp="1"/>
          </p:cNvSpPr>
          <p:nvPr>
            <p:ph type="title"/>
          </p:nvPr>
        </p:nvSpPr>
        <p:spPr>
          <a:xfrm>
            <a:off x="533400" y="2947825"/>
            <a:ext cx="6705600" cy="1231106"/>
          </a:xfrm>
        </p:spPr>
        <p:txBody>
          <a:bodyPr/>
          <a:lstStyle/>
          <a:p>
            <a:r>
              <a:rPr lang="en-US" sz="4000" dirty="0">
                <a:solidFill>
                  <a:schemeClr val="tx1"/>
                </a:solidFill>
              </a:rPr>
              <a:t>How the Intermittent Leave Process Works</a:t>
            </a:r>
          </a:p>
        </p:txBody>
      </p:sp>
    </p:spTree>
    <p:extLst>
      <p:ext uri="{BB962C8B-B14F-4D97-AF65-F5344CB8AC3E}">
        <p14:creationId xmlns:p14="http://schemas.microsoft.com/office/powerpoint/2010/main" val="2411207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08787" y="1018449"/>
            <a:ext cx="4137025" cy="1276985"/>
          </a:xfrm>
          <a:prstGeom prst="rect">
            <a:avLst/>
          </a:prstGeom>
        </p:spPr>
        <p:txBody>
          <a:bodyPr vert="horz" wrap="square" lIns="0" tIns="12065" rIns="0" bIns="0" rtlCol="0">
            <a:spAutoFit/>
          </a:bodyPr>
          <a:lstStyle/>
          <a:p>
            <a:pPr marL="12700" marR="5080">
              <a:lnSpc>
                <a:spcPct val="114100"/>
              </a:lnSpc>
              <a:spcBef>
                <a:spcPts val="95"/>
              </a:spcBef>
            </a:pPr>
            <a:r>
              <a:rPr sz="1800" dirty="0">
                <a:solidFill>
                  <a:schemeClr val="tx1"/>
                </a:solidFill>
              </a:rPr>
              <a:t>In</a:t>
            </a:r>
            <a:r>
              <a:rPr sz="1800" spc="-40" dirty="0">
                <a:solidFill>
                  <a:schemeClr val="tx1"/>
                </a:solidFill>
              </a:rPr>
              <a:t> </a:t>
            </a:r>
            <a:r>
              <a:rPr sz="1800" dirty="0">
                <a:solidFill>
                  <a:schemeClr val="tx1"/>
                </a:solidFill>
              </a:rPr>
              <a:t>order</a:t>
            </a:r>
            <a:r>
              <a:rPr sz="1800" spc="-15" dirty="0">
                <a:solidFill>
                  <a:schemeClr val="tx1"/>
                </a:solidFill>
              </a:rPr>
              <a:t> </a:t>
            </a:r>
            <a:r>
              <a:rPr sz="1800" dirty="0">
                <a:solidFill>
                  <a:schemeClr val="tx1"/>
                </a:solidFill>
              </a:rPr>
              <a:t>to</a:t>
            </a:r>
            <a:r>
              <a:rPr sz="1800" spc="-30" dirty="0">
                <a:solidFill>
                  <a:schemeClr val="tx1"/>
                </a:solidFill>
              </a:rPr>
              <a:t> </a:t>
            </a:r>
            <a:r>
              <a:rPr sz="1800" dirty="0">
                <a:solidFill>
                  <a:schemeClr val="tx1"/>
                </a:solidFill>
              </a:rPr>
              <a:t>manage</a:t>
            </a:r>
            <a:r>
              <a:rPr sz="1800" spc="-15" dirty="0">
                <a:solidFill>
                  <a:schemeClr val="tx1"/>
                </a:solidFill>
              </a:rPr>
              <a:t> </a:t>
            </a:r>
            <a:r>
              <a:rPr sz="1800" dirty="0">
                <a:solidFill>
                  <a:schemeClr val="tx1"/>
                </a:solidFill>
              </a:rPr>
              <a:t>intermittent</a:t>
            </a:r>
            <a:r>
              <a:rPr sz="1800" spc="-15" dirty="0">
                <a:solidFill>
                  <a:schemeClr val="tx1"/>
                </a:solidFill>
              </a:rPr>
              <a:t> </a:t>
            </a:r>
            <a:r>
              <a:rPr sz="1800" spc="-10" dirty="0">
                <a:solidFill>
                  <a:schemeClr val="tx1"/>
                </a:solidFill>
              </a:rPr>
              <a:t>leaves effectively,</a:t>
            </a:r>
            <a:r>
              <a:rPr sz="1800" spc="-35" dirty="0">
                <a:solidFill>
                  <a:schemeClr val="tx1"/>
                </a:solidFill>
              </a:rPr>
              <a:t> </a:t>
            </a:r>
            <a:r>
              <a:rPr sz="1800" dirty="0">
                <a:solidFill>
                  <a:schemeClr val="tx1"/>
                </a:solidFill>
              </a:rPr>
              <a:t>Unum</a:t>
            </a:r>
            <a:r>
              <a:rPr sz="1800" spc="-45" dirty="0">
                <a:solidFill>
                  <a:schemeClr val="tx1"/>
                </a:solidFill>
              </a:rPr>
              <a:t> </a:t>
            </a:r>
            <a:r>
              <a:rPr sz="1800" dirty="0">
                <a:solidFill>
                  <a:schemeClr val="tx1"/>
                </a:solidFill>
              </a:rPr>
              <a:t>carefully</a:t>
            </a:r>
            <a:r>
              <a:rPr sz="1800" spc="-30" dirty="0">
                <a:solidFill>
                  <a:schemeClr val="tx1"/>
                </a:solidFill>
              </a:rPr>
              <a:t> </a:t>
            </a:r>
            <a:r>
              <a:rPr sz="1800" spc="-10" dirty="0">
                <a:solidFill>
                  <a:schemeClr val="tx1"/>
                </a:solidFill>
              </a:rPr>
              <a:t>reviews </a:t>
            </a:r>
            <a:r>
              <a:rPr sz="1800" dirty="0">
                <a:solidFill>
                  <a:schemeClr val="tx1"/>
                </a:solidFill>
              </a:rPr>
              <a:t>medical</a:t>
            </a:r>
            <a:r>
              <a:rPr sz="1800" spc="-55" dirty="0">
                <a:solidFill>
                  <a:schemeClr val="tx1"/>
                </a:solidFill>
              </a:rPr>
              <a:t> </a:t>
            </a:r>
            <a:r>
              <a:rPr sz="1800" dirty="0">
                <a:solidFill>
                  <a:schemeClr val="tx1"/>
                </a:solidFill>
              </a:rPr>
              <a:t>certifications</a:t>
            </a:r>
            <a:r>
              <a:rPr sz="1800" spc="-15" dirty="0">
                <a:solidFill>
                  <a:schemeClr val="tx1"/>
                </a:solidFill>
              </a:rPr>
              <a:t> </a:t>
            </a:r>
            <a:r>
              <a:rPr sz="1800" dirty="0">
                <a:solidFill>
                  <a:schemeClr val="tx1"/>
                </a:solidFill>
              </a:rPr>
              <a:t>submitted</a:t>
            </a:r>
            <a:r>
              <a:rPr sz="1800" spc="-55" dirty="0">
                <a:solidFill>
                  <a:schemeClr val="tx1"/>
                </a:solidFill>
              </a:rPr>
              <a:t> </a:t>
            </a:r>
            <a:r>
              <a:rPr sz="1800" spc="-25" dirty="0">
                <a:solidFill>
                  <a:schemeClr val="tx1"/>
                </a:solidFill>
              </a:rPr>
              <a:t>to </a:t>
            </a:r>
            <a:r>
              <a:rPr sz="1800" spc="-10" dirty="0">
                <a:solidFill>
                  <a:schemeClr val="tx1"/>
                </a:solidFill>
              </a:rPr>
              <a:t>determine:</a:t>
            </a:r>
            <a:endParaRPr sz="1800" dirty="0">
              <a:solidFill>
                <a:schemeClr val="tx1"/>
              </a:solidFill>
            </a:endParaRPr>
          </a:p>
        </p:txBody>
      </p:sp>
      <p:sp>
        <p:nvSpPr>
          <p:cNvPr id="6" name="object 6"/>
          <p:cNvSpPr txBox="1"/>
          <p:nvPr/>
        </p:nvSpPr>
        <p:spPr>
          <a:xfrm>
            <a:off x="7010400" y="2427603"/>
            <a:ext cx="4023995" cy="2002789"/>
          </a:xfrm>
          <a:prstGeom prst="rect">
            <a:avLst/>
          </a:prstGeom>
        </p:spPr>
        <p:txBody>
          <a:bodyPr vert="horz" wrap="square" lIns="0" tIns="12700" rIns="0" bIns="0" rtlCol="0">
            <a:spAutoFit/>
          </a:bodyPr>
          <a:lstStyle/>
          <a:p>
            <a:pPr marL="297180" marR="1025525" indent="-285115">
              <a:lnSpc>
                <a:spcPct val="100000"/>
              </a:lnSpc>
              <a:spcBef>
                <a:spcPts val="100"/>
              </a:spcBef>
              <a:buClr>
                <a:srgbClr val="00446F"/>
              </a:buClr>
              <a:buFont typeface="Arial"/>
              <a:buChar char="•"/>
              <a:tabLst>
                <a:tab pos="297180" algn="l"/>
                <a:tab pos="297815" algn="l"/>
              </a:tabLst>
            </a:pPr>
            <a:r>
              <a:rPr sz="1800" dirty="0">
                <a:solidFill>
                  <a:schemeClr val="tx1"/>
                </a:solidFill>
                <a:latin typeface="Open Sans"/>
                <a:cs typeface="Open Sans"/>
              </a:rPr>
              <a:t>The</a:t>
            </a:r>
            <a:r>
              <a:rPr sz="1800" spc="-25" dirty="0">
                <a:solidFill>
                  <a:schemeClr val="tx1"/>
                </a:solidFill>
                <a:latin typeface="Open Sans"/>
                <a:cs typeface="Open Sans"/>
              </a:rPr>
              <a:t> </a:t>
            </a:r>
            <a:r>
              <a:rPr sz="1800" dirty="0">
                <a:solidFill>
                  <a:schemeClr val="tx1"/>
                </a:solidFill>
                <a:latin typeface="Open Sans"/>
                <a:cs typeface="Open Sans"/>
              </a:rPr>
              <a:t>medical</a:t>
            </a:r>
            <a:r>
              <a:rPr sz="1800" spc="-35" dirty="0">
                <a:solidFill>
                  <a:schemeClr val="tx1"/>
                </a:solidFill>
                <a:latin typeface="Open Sans"/>
                <a:cs typeface="Open Sans"/>
              </a:rPr>
              <a:t> </a:t>
            </a:r>
            <a:r>
              <a:rPr sz="1800" dirty="0">
                <a:solidFill>
                  <a:schemeClr val="tx1"/>
                </a:solidFill>
                <a:latin typeface="Open Sans"/>
                <a:cs typeface="Open Sans"/>
              </a:rPr>
              <a:t>necessity</a:t>
            </a:r>
            <a:r>
              <a:rPr sz="1800" spc="-10" dirty="0">
                <a:solidFill>
                  <a:schemeClr val="tx1"/>
                </a:solidFill>
                <a:latin typeface="Open Sans"/>
                <a:cs typeface="Open Sans"/>
              </a:rPr>
              <a:t> </a:t>
            </a:r>
            <a:r>
              <a:rPr sz="1800" spc="-25" dirty="0">
                <a:solidFill>
                  <a:schemeClr val="tx1"/>
                </a:solidFill>
                <a:latin typeface="Open Sans"/>
                <a:cs typeface="Open Sans"/>
              </a:rPr>
              <a:t>for </a:t>
            </a:r>
            <a:r>
              <a:rPr sz="1800" dirty="0">
                <a:solidFill>
                  <a:schemeClr val="tx1"/>
                </a:solidFill>
                <a:latin typeface="Open Sans"/>
                <a:cs typeface="Open Sans"/>
              </a:rPr>
              <a:t>intermittent</a:t>
            </a:r>
            <a:r>
              <a:rPr sz="1800" spc="-15" dirty="0">
                <a:solidFill>
                  <a:schemeClr val="tx1"/>
                </a:solidFill>
                <a:latin typeface="Open Sans"/>
                <a:cs typeface="Open Sans"/>
              </a:rPr>
              <a:t> </a:t>
            </a:r>
            <a:r>
              <a:rPr sz="1800" spc="-20" dirty="0">
                <a:solidFill>
                  <a:schemeClr val="tx1"/>
                </a:solidFill>
                <a:latin typeface="Open Sans"/>
                <a:cs typeface="Open Sans"/>
              </a:rPr>
              <a:t>leave</a:t>
            </a:r>
            <a:endParaRPr sz="1800" dirty="0">
              <a:solidFill>
                <a:schemeClr val="tx1"/>
              </a:solidFill>
              <a:latin typeface="Open Sans"/>
              <a:cs typeface="Open Sans"/>
            </a:endParaRPr>
          </a:p>
          <a:p>
            <a:pPr marL="297180" indent="-285115">
              <a:lnSpc>
                <a:spcPct val="100000"/>
              </a:lnSpc>
              <a:spcBef>
                <a:spcPts val="1295"/>
              </a:spcBef>
              <a:buClr>
                <a:srgbClr val="00446F"/>
              </a:buClr>
              <a:buFont typeface="Arial"/>
              <a:buChar char="•"/>
              <a:tabLst>
                <a:tab pos="297180" algn="l"/>
                <a:tab pos="297815" algn="l"/>
              </a:tabLst>
            </a:pPr>
            <a:r>
              <a:rPr sz="1800" dirty="0">
                <a:solidFill>
                  <a:schemeClr val="tx1"/>
                </a:solidFill>
                <a:latin typeface="Open Sans"/>
                <a:cs typeface="Open Sans"/>
              </a:rPr>
              <a:t>The</a:t>
            </a:r>
            <a:r>
              <a:rPr sz="1800" spc="-60" dirty="0">
                <a:solidFill>
                  <a:schemeClr val="tx1"/>
                </a:solidFill>
                <a:latin typeface="Open Sans"/>
                <a:cs typeface="Open Sans"/>
              </a:rPr>
              <a:t> </a:t>
            </a:r>
            <a:r>
              <a:rPr sz="1800" dirty="0">
                <a:solidFill>
                  <a:schemeClr val="tx1"/>
                </a:solidFill>
                <a:latin typeface="Open Sans"/>
                <a:cs typeface="Open Sans"/>
              </a:rPr>
              <a:t>probable</a:t>
            </a:r>
            <a:r>
              <a:rPr sz="1800" spc="-65" dirty="0">
                <a:solidFill>
                  <a:schemeClr val="tx1"/>
                </a:solidFill>
                <a:latin typeface="Open Sans"/>
                <a:cs typeface="Open Sans"/>
              </a:rPr>
              <a:t> </a:t>
            </a:r>
            <a:r>
              <a:rPr sz="1800" dirty="0">
                <a:solidFill>
                  <a:schemeClr val="tx1"/>
                </a:solidFill>
                <a:latin typeface="Open Sans"/>
                <a:cs typeface="Open Sans"/>
              </a:rPr>
              <a:t>frequency</a:t>
            </a:r>
            <a:r>
              <a:rPr sz="1800" spc="-45" dirty="0">
                <a:solidFill>
                  <a:schemeClr val="tx1"/>
                </a:solidFill>
                <a:latin typeface="Open Sans"/>
                <a:cs typeface="Open Sans"/>
              </a:rPr>
              <a:t> </a:t>
            </a:r>
            <a:r>
              <a:rPr sz="1800" spc="-25" dirty="0">
                <a:solidFill>
                  <a:schemeClr val="tx1"/>
                </a:solidFill>
                <a:latin typeface="Open Sans"/>
                <a:cs typeface="Open Sans"/>
              </a:rPr>
              <a:t>of</a:t>
            </a:r>
            <a:endParaRPr sz="1800" dirty="0">
              <a:solidFill>
                <a:schemeClr val="tx1"/>
              </a:solidFill>
              <a:latin typeface="Open Sans"/>
              <a:cs typeface="Open Sans"/>
            </a:endParaRPr>
          </a:p>
          <a:p>
            <a:pPr marL="297180">
              <a:lnSpc>
                <a:spcPct val="100000"/>
              </a:lnSpc>
            </a:pPr>
            <a:r>
              <a:rPr sz="1800" dirty="0">
                <a:solidFill>
                  <a:schemeClr val="tx1"/>
                </a:solidFill>
                <a:latin typeface="Open Sans"/>
                <a:cs typeface="Open Sans"/>
              </a:rPr>
              <a:t>episodes,</a:t>
            </a:r>
            <a:r>
              <a:rPr sz="1800" spc="-30" dirty="0">
                <a:solidFill>
                  <a:schemeClr val="tx1"/>
                </a:solidFill>
                <a:latin typeface="Open Sans"/>
                <a:cs typeface="Open Sans"/>
              </a:rPr>
              <a:t> </a:t>
            </a:r>
            <a:r>
              <a:rPr sz="1800" dirty="0">
                <a:solidFill>
                  <a:schemeClr val="tx1"/>
                </a:solidFill>
                <a:latin typeface="Open Sans"/>
                <a:cs typeface="Open Sans"/>
              </a:rPr>
              <a:t>if</a:t>
            </a:r>
            <a:r>
              <a:rPr sz="1800" spc="-15" dirty="0">
                <a:solidFill>
                  <a:schemeClr val="tx1"/>
                </a:solidFill>
                <a:latin typeface="Open Sans"/>
                <a:cs typeface="Open Sans"/>
              </a:rPr>
              <a:t> </a:t>
            </a:r>
            <a:r>
              <a:rPr sz="1800" spc="-10" dirty="0">
                <a:solidFill>
                  <a:schemeClr val="tx1"/>
                </a:solidFill>
                <a:latin typeface="Open Sans"/>
                <a:cs typeface="Open Sans"/>
              </a:rPr>
              <a:t>known</a:t>
            </a:r>
            <a:endParaRPr sz="1800" dirty="0">
              <a:solidFill>
                <a:schemeClr val="tx1"/>
              </a:solidFill>
              <a:latin typeface="Open Sans"/>
              <a:cs typeface="Open Sans"/>
            </a:endParaRPr>
          </a:p>
          <a:p>
            <a:pPr marL="297180" marR="5080" indent="-285115">
              <a:lnSpc>
                <a:spcPct val="100000"/>
              </a:lnSpc>
              <a:spcBef>
                <a:spcPts val="1310"/>
              </a:spcBef>
              <a:buClr>
                <a:srgbClr val="00446F"/>
              </a:buClr>
              <a:buFont typeface="Arial"/>
              <a:buChar char="•"/>
              <a:tabLst>
                <a:tab pos="297180" algn="l"/>
                <a:tab pos="297815" algn="l"/>
              </a:tabLst>
            </a:pPr>
            <a:r>
              <a:rPr sz="1800" dirty="0">
                <a:solidFill>
                  <a:schemeClr val="tx1"/>
                </a:solidFill>
                <a:latin typeface="Open Sans"/>
                <a:cs typeface="Open Sans"/>
              </a:rPr>
              <a:t>The</a:t>
            </a:r>
            <a:r>
              <a:rPr sz="1800" spc="-40" dirty="0">
                <a:solidFill>
                  <a:schemeClr val="tx1"/>
                </a:solidFill>
                <a:latin typeface="Open Sans"/>
                <a:cs typeface="Open Sans"/>
              </a:rPr>
              <a:t> </a:t>
            </a:r>
            <a:r>
              <a:rPr sz="1800" dirty="0">
                <a:solidFill>
                  <a:schemeClr val="tx1"/>
                </a:solidFill>
                <a:latin typeface="Open Sans"/>
                <a:cs typeface="Open Sans"/>
              </a:rPr>
              <a:t>estimated</a:t>
            </a:r>
            <a:r>
              <a:rPr sz="1800" spc="-45" dirty="0">
                <a:solidFill>
                  <a:schemeClr val="tx1"/>
                </a:solidFill>
                <a:latin typeface="Open Sans"/>
                <a:cs typeface="Open Sans"/>
              </a:rPr>
              <a:t> </a:t>
            </a:r>
            <a:r>
              <a:rPr sz="1800" dirty="0">
                <a:solidFill>
                  <a:schemeClr val="tx1"/>
                </a:solidFill>
                <a:latin typeface="Open Sans"/>
                <a:cs typeface="Open Sans"/>
              </a:rPr>
              <a:t>treatment</a:t>
            </a:r>
            <a:r>
              <a:rPr sz="1800" spc="-30" dirty="0">
                <a:solidFill>
                  <a:schemeClr val="tx1"/>
                </a:solidFill>
                <a:latin typeface="Open Sans"/>
                <a:cs typeface="Open Sans"/>
              </a:rPr>
              <a:t> </a:t>
            </a:r>
            <a:r>
              <a:rPr sz="1800" spc="-10" dirty="0">
                <a:solidFill>
                  <a:schemeClr val="tx1"/>
                </a:solidFill>
                <a:latin typeface="Open Sans"/>
                <a:cs typeface="Open Sans"/>
              </a:rPr>
              <a:t>schedule, </a:t>
            </a:r>
            <a:r>
              <a:rPr sz="1800" dirty="0">
                <a:solidFill>
                  <a:schemeClr val="tx1"/>
                </a:solidFill>
                <a:latin typeface="Open Sans"/>
                <a:cs typeface="Open Sans"/>
              </a:rPr>
              <a:t>if</a:t>
            </a:r>
            <a:r>
              <a:rPr sz="1800" spc="-10" dirty="0">
                <a:solidFill>
                  <a:schemeClr val="tx1"/>
                </a:solidFill>
                <a:latin typeface="Open Sans"/>
                <a:cs typeface="Open Sans"/>
              </a:rPr>
              <a:t> </a:t>
            </a:r>
            <a:r>
              <a:rPr sz="1800" spc="-20" dirty="0">
                <a:solidFill>
                  <a:schemeClr val="tx1"/>
                </a:solidFill>
                <a:latin typeface="Open Sans"/>
                <a:cs typeface="Open Sans"/>
              </a:rPr>
              <a:t>known</a:t>
            </a:r>
            <a:endParaRPr sz="1800" dirty="0">
              <a:solidFill>
                <a:schemeClr val="tx1"/>
              </a:solidFill>
              <a:latin typeface="Open Sans"/>
              <a:cs typeface="Open Sans"/>
            </a:endParaRPr>
          </a:p>
        </p:txBody>
      </p:sp>
      <p:sp>
        <p:nvSpPr>
          <p:cNvPr id="7" name="object 7"/>
          <p:cNvSpPr txBox="1"/>
          <p:nvPr/>
        </p:nvSpPr>
        <p:spPr>
          <a:xfrm>
            <a:off x="6554470" y="329447"/>
            <a:ext cx="4645660" cy="481991"/>
          </a:xfrm>
          <a:prstGeom prst="rect">
            <a:avLst/>
          </a:prstGeom>
        </p:spPr>
        <p:txBody>
          <a:bodyPr vert="horz" wrap="square" lIns="0" tIns="12065" rIns="0" bIns="0" rtlCol="0">
            <a:spAutoFit/>
          </a:bodyPr>
          <a:lstStyle/>
          <a:p>
            <a:pPr marL="12700" marR="5080">
              <a:lnSpc>
                <a:spcPct val="106700"/>
              </a:lnSpc>
              <a:spcBef>
                <a:spcPts val="95"/>
              </a:spcBef>
            </a:pPr>
            <a:r>
              <a:rPr lang="en-US" sz="3000" spc="-75" dirty="0">
                <a:solidFill>
                  <a:schemeClr val="tx1"/>
                </a:solidFill>
                <a:latin typeface="Open Sans"/>
                <a:cs typeface="Open Sans"/>
              </a:rPr>
              <a:t>Certifying intermittent FML</a:t>
            </a:r>
            <a:endParaRPr sz="3000" dirty="0">
              <a:solidFill>
                <a:schemeClr val="tx1"/>
              </a:solidFill>
              <a:latin typeface="Open Sans"/>
              <a:cs typeface="Open Sans"/>
            </a:endParaRPr>
          </a:p>
        </p:txBody>
      </p:sp>
      <p:sp>
        <p:nvSpPr>
          <p:cNvPr id="2" name="TextBox 1">
            <a:extLst>
              <a:ext uri="{FF2B5EF4-FFF2-40B4-BE49-F238E27FC236}">
                <a16:creationId xmlns:a16="http://schemas.microsoft.com/office/drawing/2014/main" id="{C66953C2-DF67-EB8C-824B-8408403AC977}"/>
              </a:ext>
            </a:extLst>
          </p:cNvPr>
          <p:cNvSpPr txBox="1"/>
          <p:nvPr/>
        </p:nvSpPr>
        <p:spPr>
          <a:xfrm>
            <a:off x="6808787" y="4648200"/>
            <a:ext cx="5029200" cy="1754326"/>
          </a:xfrm>
          <a:prstGeom prst="rect">
            <a:avLst/>
          </a:prstGeom>
          <a:noFill/>
        </p:spPr>
        <p:txBody>
          <a:bodyPr wrap="square" rtlCol="0">
            <a:spAutoFi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Please refer to the Important Information Document for additional detail on Continuous, Intermittent and Reduced Leave schedules.  This document will be attached to the initial communication packet that you receive from Unum.</a:t>
            </a:r>
          </a:p>
        </p:txBody>
      </p:sp>
      <p:pic>
        <p:nvPicPr>
          <p:cNvPr id="8" name="object 7">
            <a:extLst>
              <a:ext uri="{FF2B5EF4-FFF2-40B4-BE49-F238E27FC236}">
                <a16:creationId xmlns:a16="http://schemas.microsoft.com/office/drawing/2014/main" id="{33311223-E0E7-495F-956D-24AFBDFC8261}"/>
              </a:ext>
            </a:extLst>
          </p:cNvPr>
          <p:cNvPicPr/>
          <p:nvPr/>
        </p:nvPicPr>
        <p:blipFill>
          <a:blip r:embed="rId2" cstate="print"/>
          <a:stretch>
            <a:fillRect/>
          </a:stretch>
        </p:blipFill>
        <p:spPr>
          <a:xfrm>
            <a:off x="-1" y="0"/>
            <a:ext cx="6318369" cy="6857996"/>
          </a:xfrm>
          <a:prstGeom prst="rect">
            <a:avLst/>
          </a:prstGeom>
        </p:spPr>
      </p:pic>
    </p:spTree>
    <p:extLst>
      <p:ext uri="{BB962C8B-B14F-4D97-AF65-F5344CB8AC3E}">
        <p14:creationId xmlns:p14="http://schemas.microsoft.com/office/powerpoint/2010/main" val="1380773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7">
            <a:extLst>
              <a:ext uri="{FF2B5EF4-FFF2-40B4-BE49-F238E27FC236}">
                <a16:creationId xmlns:a16="http://schemas.microsoft.com/office/drawing/2014/main" id="{4CCAFD22-D250-8FB8-5545-F23584CE9855}"/>
              </a:ext>
            </a:extLst>
          </p:cNvPr>
          <p:cNvPicPr/>
          <p:nvPr/>
        </p:nvPicPr>
        <p:blipFill>
          <a:blip r:embed="rId3" cstate="print"/>
          <a:stretch>
            <a:fillRect/>
          </a:stretch>
        </p:blipFill>
        <p:spPr>
          <a:xfrm>
            <a:off x="-1" y="0"/>
            <a:ext cx="6318369" cy="6857996"/>
          </a:xfrm>
          <a:prstGeom prst="rect">
            <a:avLst/>
          </a:prstGeom>
        </p:spPr>
      </p:pic>
      <p:grpSp>
        <p:nvGrpSpPr>
          <p:cNvPr id="6" name="object 2">
            <a:extLst>
              <a:ext uri="{FF2B5EF4-FFF2-40B4-BE49-F238E27FC236}">
                <a16:creationId xmlns:a16="http://schemas.microsoft.com/office/drawing/2014/main" id="{A2E62AFE-74E0-44EF-8AF0-7FB609E68618}"/>
              </a:ext>
            </a:extLst>
          </p:cNvPr>
          <p:cNvGrpSpPr/>
          <p:nvPr/>
        </p:nvGrpSpPr>
        <p:grpSpPr>
          <a:xfrm>
            <a:off x="-4175048" y="3872865"/>
            <a:ext cx="1489455" cy="631420"/>
            <a:chOff x="1179397" y="3731935"/>
            <a:chExt cx="1622402" cy="585407"/>
          </a:xfrm>
        </p:grpSpPr>
        <p:pic>
          <p:nvPicPr>
            <p:cNvPr id="10" name="object 6">
              <a:extLst>
                <a:ext uri="{FF2B5EF4-FFF2-40B4-BE49-F238E27FC236}">
                  <a16:creationId xmlns:a16="http://schemas.microsoft.com/office/drawing/2014/main" id="{9229E241-7164-4649-804E-35EAC986004C}"/>
                </a:ext>
              </a:extLst>
            </p:cNvPr>
            <p:cNvPicPr/>
            <p:nvPr/>
          </p:nvPicPr>
          <p:blipFill>
            <a:blip r:embed="rId4" cstate="print"/>
            <a:stretch>
              <a:fillRect/>
            </a:stretch>
          </p:blipFill>
          <p:spPr>
            <a:xfrm>
              <a:off x="1179397" y="3731935"/>
              <a:ext cx="176594" cy="173763"/>
            </a:xfrm>
            <a:prstGeom prst="rect">
              <a:avLst/>
            </a:prstGeom>
          </p:spPr>
        </p:pic>
        <p:pic>
          <p:nvPicPr>
            <p:cNvPr id="11" name="object 7">
              <a:extLst>
                <a:ext uri="{FF2B5EF4-FFF2-40B4-BE49-F238E27FC236}">
                  <a16:creationId xmlns:a16="http://schemas.microsoft.com/office/drawing/2014/main" id="{384A22FF-F10F-492C-B64E-B7F35E10AC4D}"/>
                </a:ext>
              </a:extLst>
            </p:cNvPr>
            <p:cNvPicPr/>
            <p:nvPr/>
          </p:nvPicPr>
          <p:blipFill>
            <a:blip r:embed="rId5" cstate="print"/>
            <a:stretch>
              <a:fillRect/>
            </a:stretch>
          </p:blipFill>
          <p:spPr>
            <a:xfrm>
              <a:off x="1581910" y="3731935"/>
              <a:ext cx="176942" cy="173763"/>
            </a:xfrm>
            <a:prstGeom prst="rect">
              <a:avLst/>
            </a:prstGeom>
          </p:spPr>
        </p:pic>
        <p:pic>
          <p:nvPicPr>
            <p:cNvPr id="12" name="object 8">
              <a:extLst>
                <a:ext uri="{FF2B5EF4-FFF2-40B4-BE49-F238E27FC236}">
                  <a16:creationId xmlns:a16="http://schemas.microsoft.com/office/drawing/2014/main" id="{8BFAB026-961C-458B-BBFC-218D04A15CF1}"/>
                </a:ext>
              </a:extLst>
            </p:cNvPr>
            <p:cNvPicPr/>
            <p:nvPr/>
          </p:nvPicPr>
          <p:blipFill>
            <a:blip r:embed="rId6" cstate="print"/>
            <a:stretch>
              <a:fillRect/>
            </a:stretch>
          </p:blipFill>
          <p:spPr>
            <a:xfrm>
              <a:off x="2086706" y="3731935"/>
              <a:ext cx="176942" cy="173763"/>
            </a:xfrm>
            <a:prstGeom prst="rect">
              <a:avLst/>
            </a:prstGeom>
          </p:spPr>
        </p:pic>
        <p:pic>
          <p:nvPicPr>
            <p:cNvPr id="13" name="object 9">
              <a:extLst>
                <a:ext uri="{FF2B5EF4-FFF2-40B4-BE49-F238E27FC236}">
                  <a16:creationId xmlns:a16="http://schemas.microsoft.com/office/drawing/2014/main" id="{9A6F81A3-7353-41D6-9962-E05636AD4C50}"/>
                </a:ext>
              </a:extLst>
            </p:cNvPr>
            <p:cNvPicPr/>
            <p:nvPr/>
          </p:nvPicPr>
          <p:blipFill>
            <a:blip r:embed="rId7" cstate="print"/>
            <a:stretch>
              <a:fillRect/>
            </a:stretch>
          </p:blipFill>
          <p:spPr>
            <a:xfrm>
              <a:off x="2453333" y="3940747"/>
              <a:ext cx="74982" cy="74950"/>
            </a:xfrm>
            <a:prstGeom prst="rect">
              <a:avLst/>
            </a:prstGeom>
          </p:spPr>
        </p:pic>
        <p:sp>
          <p:nvSpPr>
            <p:cNvPr id="14" name="object 10">
              <a:extLst>
                <a:ext uri="{FF2B5EF4-FFF2-40B4-BE49-F238E27FC236}">
                  <a16:creationId xmlns:a16="http://schemas.microsoft.com/office/drawing/2014/main" id="{114EE84F-13B5-4790-82F2-16CD42AE7B3F}"/>
                </a:ext>
              </a:extLst>
            </p:cNvPr>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16387" name="Rectangle 5"/>
          <p:cNvSpPr>
            <a:spLocks noGrp="1" noChangeArrowheads="1"/>
          </p:cNvSpPr>
          <p:nvPr>
            <p:ph idx="1"/>
          </p:nvPr>
        </p:nvSpPr>
        <p:spPr>
          <a:xfrm>
            <a:off x="6535492" y="1371600"/>
            <a:ext cx="5580308" cy="3785004"/>
          </a:xfrm>
          <a:noFill/>
        </p:spPr>
        <p:txBody>
          <a:bodyPr>
            <a:normAutofit/>
          </a:bodyPr>
          <a:lstStyle/>
          <a:p>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UA</a:t>
            </a:r>
          </a:p>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Time sheets will need to be completed through </a:t>
            </a:r>
            <a:r>
              <a:rPr lang="en-US"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UAOnline</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using sick leave (EC 550) for any time you are absent from work due to your FML event.</a:t>
            </a: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Unum</a:t>
            </a:r>
            <a:b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We recommend using the mobile app or online system however you can also call in your missed time.  Please report this time as soon as possible so that your entitlement can be reflected accurately.</a:t>
            </a:r>
          </a:p>
        </p:txBody>
      </p:sp>
      <p:sp>
        <p:nvSpPr>
          <p:cNvPr id="5" name="Title 4">
            <a:extLst>
              <a:ext uri="{FF2B5EF4-FFF2-40B4-BE49-F238E27FC236}">
                <a16:creationId xmlns:a16="http://schemas.microsoft.com/office/drawing/2014/main" id="{E4188828-C2AA-41B1-ACFC-EB4CB4C12753}"/>
              </a:ext>
            </a:extLst>
          </p:cNvPr>
          <p:cNvSpPr>
            <a:spLocks noGrp="1"/>
          </p:cNvSpPr>
          <p:nvPr>
            <p:ph type="title"/>
          </p:nvPr>
        </p:nvSpPr>
        <p:spPr>
          <a:xfrm>
            <a:off x="6459292" y="152400"/>
            <a:ext cx="5732708" cy="923330"/>
          </a:xfrm>
        </p:spPr>
        <p:txBody>
          <a:bodyPr/>
          <a:lstStyle/>
          <a:p>
            <a:r>
              <a:rPr lang="en-US" dirty="0">
                <a:solidFill>
                  <a:schemeClr val="tx1"/>
                </a:solidFill>
              </a:rPr>
              <a:t>Intermittent Leave Process –</a:t>
            </a:r>
            <a:br>
              <a:rPr lang="en-US" dirty="0">
                <a:solidFill>
                  <a:schemeClr val="tx1"/>
                </a:solidFill>
              </a:rPr>
            </a:br>
            <a:r>
              <a:rPr lang="en-US" dirty="0">
                <a:solidFill>
                  <a:schemeClr val="tx1"/>
                </a:solidFill>
              </a:rPr>
              <a:t>When you are on FML</a:t>
            </a:r>
          </a:p>
        </p:txBody>
      </p:sp>
    </p:spTree>
    <p:extLst>
      <p:ext uri="{BB962C8B-B14F-4D97-AF65-F5344CB8AC3E}">
        <p14:creationId xmlns:p14="http://schemas.microsoft.com/office/powerpoint/2010/main" val="94087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B8D3EC">
              <a:alpha val="19999"/>
            </a:srgbClr>
          </a:solidFill>
        </p:spPr>
        <p:txBody>
          <a:bodyPr wrap="square" lIns="0" tIns="0" rIns="0" bIns="0" rtlCol="0"/>
          <a:lstStyle/>
          <a:p>
            <a:endParaRPr/>
          </a:p>
        </p:txBody>
      </p:sp>
      <p:pic>
        <p:nvPicPr>
          <p:cNvPr id="3" name="object 3"/>
          <p:cNvPicPr/>
          <p:nvPr/>
        </p:nvPicPr>
        <p:blipFill>
          <a:blip r:embed="rId2" cstate="print"/>
          <a:stretch>
            <a:fillRect/>
          </a:stretch>
        </p:blipFill>
        <p:spPr>
          <a:xfrm>
            <a:off x="11353800" y="6469379"/>
            <a:ext cx="641603" cy="234696"/>
          </a:xfrm>
          <a:prstGeom prst="rect">
            <a:avLst/>
          </a:prstGeom>
        </p:spPr>
      </p:pic>
      <p:grpSp>
        <p:nvGrpSpPr>
          <p:cNvPr id="4" name="object 4"/>
          <p:cNvGrpSpPr/>
          <p:nvPr/>
        </p:nvGrpSpPr>
        <p:grpSpPr>
          <a:xfrm>
            <a:off x="6609588" y="2191511"/>
            <a:ext cx="4897120" cy="4037329"/>
            <a:chOff x="6609588" y="2191511"/>
            <a:chExt cx="4897120" cy="4037329"/>
          </a:xfrm>
        </p:grpSpPr>
        <p:sp>
          <p:nvSpPr>
            <p:cNvPr id="5" name="object 5"/>
            <p:cNvSpPr/>
            <p:nvPr/>
          </p:nvSpPr>
          <p:spPr>
            <a:xfrm>
              <a:off x="7303008" y="3468623"/>
              <a:ext cx="347980" cy="794385"/>
            </a:xfrm>
            <a:custGeom>
              <a:avLst/>
              <a:gdLst/>
              <a:ahLst/>
              <a:cxnLst/>
              <a:rect l="l" t="t" r="r" b="b"/>
              <a:pathLst>
                <a:path w="347979" h="794385">
                  <a:moveTo>
                    <a:pt x="0" y="0"/>
                  </a:moveTo>
                  <a:lnTo>
                    <a:pt x="0" y="794003"/>
                  </a:lnTo>
                  <a:lnTo>
                    <a:pt x="347472" y="397001"/>
                  </a:lnTo>
                  <a:lnTo>
                    <a:pt x="0" y="0"/>
                  </a:lnTo>
                  <a:close/>
                </a:path>
              </a:pathLst>
            </a:custGeom>
            <a:solidFill>
              <a:srgbClr val="F0F6FA"/>
            </a:solidFill>
          </p:spPr>
          <p:txBody>
            <a:bodyPr wrap="square" lIns="0" tIns="0" rIns="0" bIns="0" rtlCol="0"/>
            <a:lstStyle/>
            <a:p>
              <a:endParaRPr/>
            </a:p>
          </p:txBody>
        </p:sp>
        <p:sp>
          <p:nvSpPr>
            <p:cNvPr id="6" name="object 6"/>
            <p:cNvSpPr/>
            <p:nvPr/>
          </p:nvSpPr>
          <p:spPr>
            <a:xfrm>
              <a:off x="6609588" y="2191511"/>
              <a:ext cx="4897120" cy="4037329"/>
            </a:xfrm>
            <a:custGeom>
              <a:avLst/>
              <a:gdLst/>
              <a:ahLst/>
              <a:cxnLst/>
              <a:rect l="l" t="t" r="r" b="b"/>
              <a:pathLst>
                <a:path w="4897120" h="4037329">
                  <a:moveTo>
                    <a:pt x="4223765" y="0"/>
                  </a:moveTo>
                  <a:lnTo>
                    <a:pt x="672845" y="0"/>
                  </a:lnTo>
                  <a:lnTo>
                    <a:pt x="624794" y="1689"/>
                  </a:lnTo>
                  <a:lnTo>
                    <a:pt x="577654" y="6681"/>
                  </a:lnTo>
                  <a:lnTo>
                    <a:pt x="531539" y="14863"/>
                  </a:lnTo>
                  <a:lnTo>
                    <a:pt x="486565" y="26119"/>
                  </a:lnTo>
                  <a:lnTo>
                    <a:pt x="442844" y="40337"/>
                  </a:lnTo>
                  <a:lnTo>
                    <a:pt x="400490" y="57402"/>
                  </a:lnTo>
                  <a:lnTo>
                    <a:pt x="359617" y="77201"/>
                  </a:lnTo>
                  <a:lnTo>
                    <a:pt x="320339" y="99620"/>
                  </a:lnTo>
                  <a:lnTo>
                    <a:pt x="282770" y="124544"/>
                  </a:lnTo>
                  <a:lnTo>
                    <a:pt x="247024" y="151861"/>
                  </a:lnTo>
                  <a:lnTo>
                    <a:pt x="213215" y="181456"/>
                  </a:lnTo>
                  <a:lnTo>
                    <a:pt x="181456" y="213215"/>
                  </a:lnTo>
                  <a:lnTo>
                    <a:pt x="151861" y="247024"/>
                  </a:lnTo>
                  <a:lnTo>
                    <a:pt x="124544" y="282770"/>
                  </a:lnTo>
                  <a:lnTo>
                    <a:pt x="99620" y="320339"/>
                  </a:lnTo>
                  <a:lnTo>
                    <a:pt x="77201" y="359617"/>
                  </a:lnTo>
                  <a:lnTo>
                    <a:pt x="57402" y="400490"/>
                  </a:lnTo>
                  <a:lnTo>
                    <a:pt x="40337" y="442844"/>
                  </a:lnTo>
                  <a:lnTo>
                    <a:pt x="26119" y="486565"/>
                  </a:lnTo>
                  <a:lnTo>
                    <a:pt x="14863" y="531539"/>
                  </a:lnTo>
                  <a:lnTo>
                    <a:pt x="6681" y="577654"/>
                  </a:lnTo>
                  <a:lnTo>
                    <a:pt x="1689" y="624794"/>
                  </a:lnTo>
                  <a:lnTo>
                    <a:pt x="0" y="672846"/>
                  </a:lnTo>
                  <a:lnTo>
                    <a:pt x="0" y="3364229"/>
                  </a:lnTo>
                  <a:lnTo>
                    <a:pt x="1689" y="3412280"/>
                  </a:lnTo>
                  <a:lnTo>
                    <a:pt x="6681" y="3459419"/>
                  </a:lnTo>
                  <a:lnTo>
                    <a:pt x="14863" y="3505532"/>
                  </a:lnTo>
                  <a:lnTo>
                    <a:pt x="26119" y="3550506"/>
                  </a:lnTo>
                  <a:lnTo>
                    <a:pt x="40337" y="3594226"/>
                  </a:lnTo>
                  <a:lnTo>
                    <a:pt x="57402" y="3636580"/>
                  </a:lnTo>
                  <a:lnTo>
                    <a:pt x="77201" y="3677452"/>
                  </a:lnTo>
                  <a:lnTo>
                    <a:pt x="99620" y="3716730"/>
                  </a:lnTo>
                  <a:lnTo>
                    <a:pt x="124544" y="3754299"/>
                  </a:lnTo>
                  <a:lnTo>
                    <a:pt x="151861" y="3790045"/>
                  </a:lnTo>
                  <a:lnTo>
                    <a:pt x="181456" y="3823855"/>
                  </a:lnTo>
                  <a:lnTo>
                    <a:pt x="213215" y="3855615"/>
                  </a:lnTo>
                  <a:lnTo>
                    <a:pt x="247024" y="3885210"/>
                  </a:lnTo>
                  <a:lnTo>
                    <a:pt x="282770" y="3912527"/>
                  </a:lnTo>
                  <a:lnTo>
                    <a:pt x="320339" y="3937452"/>
                  </a:lnTo>
                  <a:lnTo>
                    <a:pt x="359617" y="3959871"/>
                  </a:lnTo>
                  <a:lnTo>
                    <a:pt x="400490" y="3979671"/>
                  </a:lnTo>
                  <a:lnTo>
                    <a:pt x="442844" y="3996737"/>
                  </a:lnTo>
                  <a:lnTo>
                    <a:pt x="486565" y="4010955"/>
                  </a:lnTo>
                  <a:lnTo>
                    <a:pt x="531539" y="4022212"/>
                  </a:lnTo>
                  <a:lnTo>
                    <a:pt x="577654" y="4030394"/>
                  </a:lnTo>
                  <a:lnTo>
                    <a:pt x="624794" y="4035386"/>
                  </a:lnTo>
                  <a:lnTo>
                    <a:pt x="672845" y="4037076"/>
                  </a:lnTo>
                  <a:lnTo>
                    <a:pt x="4223765" y="4037076"/>
                  </a:lnTo>
                  <a:lnTo>
                    <a:pt x="4271817" y="4035386"/>
                  </a:lnTo>
                  <a:lnTo>
                    <a:pt x="4318957" y="4030394"/>
                  </a:lnTo>
                  <a:lnTo>
                    <a:pt x="4365072" y="4022212"/>
                  </a:lnTo>
                  <a:lnTo>
                    <a:pt x="4410046" y="4010955"/>
                  </a:lnTo>
                  <a:lnTo>
                    <a:pt x="4453767" y="3996737"/>
                  </a:lnTo>
                  <a:lnTo>
                    <a:pt x="4496121" y="3979671"/>
                  </a:lnTo>
                  <a:lnTo>
                    <a:pt x="4536994" y="3959871"/>
                  </a:lnTo>
                  <a:lnTo>
                    <a:pt x="4576272" y="3937452"/>
                  </a:lnTo>
                  <a:lnTo>
                    <a:pt x="4613841" y="3912527"/>
                  </a:lnTo>
                  <a:lnTo>
                    <a:pt x="4649587" y="3885210"/>
                  </a:lnTo>
                  <a:lnTo>
                    <a:pt x="4683396" y="3855615"/>
                  </a:lnTo>
                  <a:lnTo>
                    <a:pt x="4715155" y="3823855"/>
                  </a:lnTo>
                  <a:lnTo>
                    <a:pt x="4744750" y="3790045"/>
                  </a:lnTo>
                  <a:lnTo>
                    <a:pt x="4772067" y="3754299"/>
                  </a:lnTo>
                  <a:lnTo>
                    <a:pt x="4796991" y="3716730"/>
                  </a:lnTo>
                  <a:lnTo>
                    <a:pt x="4819410" y="3677452"/>
                  </a:lnTo>
                  <a:lnTo>
                    <a:pt x="4839209" y="3636580"/>
                  </a:lnTo>
                  <a:lnTo>
                    <a:pt x="4856274" y="3594226"/>
                  </a:lnTo>
                  <a:lnTo>
                    <a:pt x="4870492" y="3550506"/>
                  </a:lnTo>
                  <a:lnTo>
                    <a:pt x="4881748" y="3505532"/>
                  </a:lnTo>
                  <a:lnTo>
                    <a:pt x="4889930" y="3459419"/>
                  </a:lnTo>
                  <a:lnTo>
                    <a:pt x="4894922" y="3412280"/>
                  </a:lnTo>
                  <a:lnTo>
                    <a:pt x="4896611" y="3364229"/>
                  </a:lnTo>
                  <a:lnTo>
                    <a:pt x="4896611" y="672846"/>
                  </a:lnTo>
                  <a:lnTo>
                    <a:pt x="4894922" y="624794"/>
                  </a:lnTo>
                  <a:lnTo>
                    <a:pt x="4889930" y="577654"/>
                  </a:lnTo>
                  <a:lnTo>
                    <a:pt x="4881748" y="531539"/>
                  </a:lnTo>
                  <a:lnTo>
                    <a:pt x="4870492" y="486565"/>
                  </a:lnTo>
                  <a:lnTo>
                    <a:pt x="4856274" y="442844"/>
                  </a:lnTo>
                  <a:lnTo>
                    <a:pt x="4839209" y="400490"/>
                  </a:lnTo>
                  <a:lnTo>
                    <a:pt x="4819410" y="359617"/>
                  </a:lnTo>
                  <a:lnTo>
                    <a:pt x="4796991" y="320339"/>
                  </a:lnTo>
                  <a:lnTo>
                    <a:pt x="4772067" y="282770"/>
                  </a:lnTo>
                  <a:lnTo>
                    <a:pt x="4744750" y="247024"/>
                  </a:lnTo>
                  <a:lnTo>
                    <a:pt x="4715155" y="213215"/>
                  </a:lnTo>
                  <a:lnTo>
                    <a:pt x="4683396" y="181456"/>
                  </a:lnTo>
                  <a:lnTo>
                    <a:pt x="4649587" y="151861"/>
                  </a:lnTo>
                  <a:lnTo>
                    <a:pt x="4613841" y="124544"/>
                  </a:lnTo>
                  <a:lnTo>
                    <a:pt x="4576272" y="99620"/>
                  </a:lnTo>
                  <a:lnTo>
                    <a:pt x="4536994" y="77201"/>
                  </a:lnTo>
                  <a:lnTo>
                    <a:pt x="4496121" y="57402"/>
                  </a:lnTo>
                  <a:lnTo>
                    <a:pt x="4453767" y="40337"/>
                  </a:lnTo>
                  <a:lnTo>
                    <a:pt x="4410046" y="26119"/>
                  </a:lnTo>
                  <a:lnTo>
                    <a:pt x="4365072" y="14863"/>
                  </a:lnTo>
                  <a:lnTo>
                    <a:pt x="4318957" y="6681"/>
                  </a:lnTo>
                  <a:lnTo>
                    <a:pt x="4271817" y="1689"/>
                  </a:lnTo>
                  <a:lnTo>
                    <a:pt x="4223765" y="0"/>
                  </a:lnTo>
                  <a:close/>
                </a:path>
              </a:pathLst>
            </a:custGeom>
            <a:solidFill>
              <a:srgbClr val="FFFFFF"/>
            </a:solidFill>
          </p:spPr>
          <p:txBody>
            <a:bodyPr wrap="square" lIns="0" tIns="0" rIns="0" bIns="0" rtlCol="0"/>
            <a:lstStyle/>
            <a:p>
              <a:endParaRPr/>
            </a:p>
          </p:txBody>
        </p:sp>
      </p:grpSp>
      <p:grpSp>
        <p:nvGrpSpPr>
          <p:cNvPr id="7" name="object 7"/>
          <p:cNvGrpSpPr/>
          <p:nvPr/>
        </p:nvGrpSpPr>
        <p:grpSpPr>
          <a:xfrm>
            <a:off x="0" y="0"/>
            <a:ext cx="12192000" cy="1240790"/>
            <a:chOff x="0" y="0"/>
            <a:chExt cx="12192000" cy="1240790"/>
          </a:xfrm>
        </p:grpSpPr>
        <p:pic>
          <p:nvPicPr>
            <p:cNvPr id="8" name="object 8"/>
            <p:cNvPicPr/>
            <p:nvPr/>
          </p:nvPicPr>
          <p:blipFill>
            <a:blip r:embed="rId3" cstate="print"/>
            <a:stretch>
              <a:fillRect/>
            </a:stretch>
          </p:blipFill>
          <p:spPr>
            <a:xfrm>
              <a:off x="0" y="0"/>
              <a:ext cx="12147803" cy="1184148"/>
            </a:xfrm>
            <a:prstGeom prst="rect">
              <a:avLst/>
            </a:prstGeom>
          </p:spPr>
        </p:pic>
        <p:sp>
          <p:nvSpPr>
            <p:cNvPr id="9" name="object 9"/>
            <p:cNvSpPr/>
            <p:nvPr/>
          </p:nvSpPr>
          <p:spPr>
            <a:xfrm>
              <a:off x="0" y="0"/>
              <a:ext cx="12192000" cy="1240790"/>
            </a:xfrm>
            <a:custGeom>
              <a:avLst/>
              <a:gdLst/>
              <a:ahLst/>
              <a:cxnLst/>
              <a:rect l="l" t="t" r="r" b="b"/>
              <a:pathLst>
                <a:path w="12192000" h="1240790">
                  <a:moveTo>
                    <a:pt x="0" y="1240536"/>
                  </a:moveTo>
                  <a:lnTo>
                    <a:pt x="12192000" y="1240536"/>
                  </a:lnTo>
                  <a:lnTo>
                    <a:pt x="12192000" y="0"/>
                  </a:lnTo>
                  <a:lnTo>
                    <a:pt x="0" y="0"/>
                  </a:lnTo>
                  <a:lnTo>
                    <a:pt x="0" y="1240536"/>
                  </a:lnTo>
                  <a:close/>
                </a:path>
              </a:pathLst>
            </a:custGeom>
            <a:solidFill>
              <a:srgbClr val="00446F">
                <a:alpha val="54901"/>
              </a:srgbClr>
            </a:solidFill>
          </p:spPr>
          <p:txBody>
            <a:bodyPr wrap="square" lIns="0" tIns="0" rIns="0" bIns="0" rtlCol="0"/>
            <a:lstStyle/>
            <a:p>
              <a:endParaRPr/>
            </a:p>
          </p:txBody>
        </p:sp>
      </p:grpSp>
      <p:sp>
        <p:nvSpPr>
          <p:cNvPr id="10" name="object 10"/>
          <p:cNvSpPr txBox="1">
            <a:spLocks noGrp="1"/>
          </p:cNvSpPr>
          <p:nvPr>
            <p:ph type="title"/>
          </p:nvPr>
        </p:nvSpPr>
        <p:spPr>
          <a:xfrm>
            <a:off x="3512311" y="366140"/>
            <a:ext cx="4768215" cy="482600"/>
          </a:xfrm>
          <a:prstGeom prst="rect">
            <a:avLst/>
          </a:prstGeom>
        </p:spPr>
        <p:txBody>
          <a:bodyPr vert="horz" wrap="square" lIns="0" tIns="12700" rIns="0" bIns="0" rtlCol="0">
            <a:spAutoFit/>
          </a:bodyPr>
          <a:lstStyle/>
          <a:p>
            <a:pPr marL="12700">
              <a:lnSpc>
                <a:spcPct val="100000"/>
              </a:lnSpc>
              <a:spcBef>
                <a:spcPts val="100"/>
              </a:spcBef>
            </a:pPr>
            <a:r>
              <a:rPr spc="-75" dirty="0">
                <a:solidFill>
                  <a:srgbClr val="FFFFFF"/>
                </a:solidFill>
              </a:rPr>
              <a:t>Reporting</a:t>
            </a:r>
            <a:r>
              <a:rPr spc="-60" dirty="0">
                <a:solidFill>
                  <a:srgbClr val="FFFFFF"/>
                </a:solidFill>
              </a:rPr>
              <a:t> </a:t>
            </a:r>
            <a:r>
              <a:rPr spc="-70" dirty="0">
                <a:solidFill>
                  <a:srgbClr val="FFFFFF"/>
                </a:solidFill>
              </a:rPr>
              <a:t>Intermittent</a:t>
            </a:r>
            <a:r>
              <a:rPr spc="-90" dirty="0">
                <a:solidFill>
                  <a:srgbClr val="FFFFFF"/>
                </a:solidFill>
              </a:rPr>
              <a:t> </a:t>
            </a:r>
            <a:r>
              <a:rPr spc="-20" dirty="0">
                <a:solidFill>
                  <a:srgbClr val="FFFFFF"/>
                </a:solidFill>
              </a:rPr>
              <a:t>Time</a:t>
            </a:r>
          </a:p>
        </p:txBody>
      </p:sp>
      <p:sp>
        <p:nvSpPr>
          <p:cNvPr id="11" name="object 11"/>
          <p:cNvSpPr/>
          <p:nvPr/>
        </p:nvSpPr>
        <p:spPr>
          <a:xfrm>
            <a:off x="670559" y="2141855"/>
            <a:ext cx="4897120" cy="4036060"/>
          </a:xfrm>
          <a:custGeom>
            <a:avLst/>
            <a:gdLst/>
            <a:ahLst/>
            <a:cxnLst/>
            <a:rect l="l" t="t" r="r" b="b"/>
            <a:pathLst>
              <a:path w="4897120" h="4036060">
                <a:moveTo>
                  <a:pt x="4224020" y="0"/>
                </a:moveTo>
                <a:lnTo>
                  <a:pt x="672592" y="0"/>
                </a:lnTo>
                <a:lnTo>
                  <a:pt x="624558" y="1688"/>
                </a:lnTo>
                <a:lnTo>
                  <a:pt x="577435" y="6678"/>
                </a:lnTo>
                <a:lnTo>
                  <a:pt x="531339" y="14856"/>
                </a:lnTo>
                <a:lnTo>
                  <a:pt x="486381" y="26108"/>
                </a:lnTo>
                <a:lnTo>
                  <a:pt x="442676" y="40320"/>
                </a:lnTo>
                <a:lnTo>
                  <a:pt x="400338" y="57379"/>
                </a:lnTo>
                <a:lnTo>
                  <a:pt x="359481" y="77169"/>
                </a:lnTo>
                <a:lnTo>
                  <a:pt x="320218" y="99579"/>
                </a:lnTo>
                <a:lnTo>
                  <a:pt x="282663" y="124494"/>
                </a:lnTo>
                <a:lnTo>
                  <a:pt x="246931" y="151799"/>
                </a:lnTo>
                <a:lnTo>
                  <a:pt x="213134" y="181382"/>
                </a:lnTo>
                <a:lnTo>
                  <a:pt x="181387" y="213129"/>
                </a:lnTo>
                <a:lnTo>
                  <a:pt x="151803" y="246925"/>
                </a:lnTo>
                <a:lnTo>
                  <a:pt x="124497" y="282658"/>
                </a:lnTo>
                <a:lnTo>
                  <a:pt x="99582" y="320212"/>
                </a:lnTo>
                <a:lnTo>
                  <a:pt x="77172" y="359475"/>
                </a:lnTo>
                <a:lnTo>
                  <a:pt x="57380" y="400333"/>
                </a:lnTo>
                <a:lnTo>
                  <a:pt x="40322" y="442671"/>
                </a:lnTo>
                <a:lnTo>
                  <a:pt x="26109" y="486376"/>
                </a:lnTo>
                <a:lnTo>
                  <a:pt x="14857" y="531335"/>
                </a:lnTo>
                <a:lnTo>
                  <a:pt x="6679" y="577433"/>
                </a:lnTo>
                <a:lnTo>
                  <a:pt x="1688" y="624556"/>
                </a:lnTo>
                <a:lnTo>
                  <a:pt x="0" y="672591"/>
                </a:lnTo>
                <a:lnTo>
                  <a:pt x="0" y="3362960"/>
                </a:lnTo>
                <a:lnTo>
                  <a:pt x="1688" y="3410993"/>
                </a:lnTo>
                <a:lnTo>
                  <a:pt x="6679" y="3458116"/>
                </a:lnTo>
                <a:lnTo>
                  <a:pt x="14857" y="3504212"/>
                </a:lnTo>
                <a:lnTo>
                  <a:pt x="26109" y="3549170"/>
                </a:lnTo>
                <a:lnTo>
                  <a:pt x="40322" y="3592875"/>
                </a:lnTo>
                <a:lnTo>
                  <a:pt x="57380" y="3635213"/>
                </a:lnTo>
                <a:lnTo>
                  <a:pt x="77172" y="3676070"/>
                </a:lnTo>
                <a:lnTo>
                  <a:pt x="99582" y="3715333"/>
                </a:lnTo>
                <a:lnTo>
                  <a:pt x="124497" y="3752888"/>
                </a:lnTo>
                <a:lnTo>
                  <a:pt x="151803" y="3788620"/>
                </a:lnTo>
                <a:lnTo>
                  <a:pt x="181387" y="3822417"/>
                </a:lnTo>
                <a:lnTo>
                  <a:pt x="213134" y="3854164"/>
                </a:lnTo>
                <a:lnTo>
                  <a:pt x="246931" y="3883748"/>
                </a:lnTo>
                <a:lnTo>
                  <a:pt x="282663" y="3911054"/>
                </a:lnTo>
                <a:lnTo>
                  <a:pt x="320218" y="3935969"/>
                </a:lnTo>
                <a:lnTo>
                  <a:pt x="359481" y="3958379"/>
                </a:lnTo>
                <a:lnTo>
                  <a:pt x="400338" y="3978171"/>
                </a:lnTo>
                <a:lnTo>
                  <a:pt x="442676" y="3995229"/>
                </a:lnTo>
                <a:lnTo>
                  <a:pt x="486381" y="4009442"/>
                </a:lnTo>
                <a:lnTo>
                  <a:pt x="531339" y="4020694"/>
                </a:lnTo>
                <a:lnTo>
                  <a:pt x="577435" y="4028872"/>
                </a:lnTo>
                <a:lnTo>
                  <a:pt x="624558" y="4033863"/>
                </a:lnTo>
                <a:lnTo>
                  <a:pt x="672592" y="4035552"/>
                </a:lnTo>
                <a:lnTo>
                  <a:pt x="4224020" y="4035552"/>
                </a:lnTo>
                <a:lnTo>
                  <a:pt x="4272055" y="4033863"/>
                </a:lnTo>
                <a:lnTo>
                  <a:pt x="4319178" y="4028872"/>
                </a:lnTo>
                <a:lnTo>
                  <a:pt x="4365276" y="4020694"/>
                </a:lnTo>
                <a:lnTo>
                  <a:pt x="4410235" y="4009442"/>
                </a:lnTo>
                <a:lnTo>
                  <a:pt x="4453940" y="3995229"/>
                </a:lnTo>
                <a:lnTo>
                  <a:pt x="4496278" y="3978171"/>
                </a:lnTo>
                <a:lnTo>
                  <a:pt x="4537136" y="3958379"/>
                </a:lnTo>
                <a:lnTo>
                  <a:pt x="4576399" y="3935969"/>
                </a:lnTo>
                <a:lnTo>
                  <a:pt x="4613953" y="3911054"/>
                </a:lnTo>
                <a:lnTo>
                  <a:pt x="4649686" y="3883748"/>
                </a:lnTo>
                <a:lnTo>
                  <a:pt x="4683482" y="3854164"/>
                </a:lnTo>
                <a:lnTo>
                  <a:pt x="4715229" y="3822417"/>
                </a:lnTo>
                <a:lnTo>
                  <a:pt x="4744812" y="3788620"/>
                </a:lnTo>
                <a:lnTo>
                  <a:pt x="4772117" y="3752888"/>
                </a:lnTo>
                <a:lnTo>
                  <a:pt x="4797032" y="3715333"/>
                </a:lnTo>
                <a:lnTo>
                  <a:pt x="4819442" y="3676070"/>
                </a:lnTo>
                <a:lnTo>
                  <a:pt x="4839232" y="3635213"/>
                </a:lnTo>
                <a:lnTo>
                  <a:pt x="4856291" y="3592875"/>
                </a:lnTo>
                <a:lnTo>
                  <a:pt x="4870503" y="3549170"/>
                </a:lnTo>
                <a:lnTo>
                  <a:pt x="4881755" y="3504212"/>
                </a:lnTo>
                <a:lnTo>
                  <a:pt x="4889933" y="3458116"/>
                </a:lnTo>
                <a:lnTo>
                  <a:pt x="4894923" y="3410993"/>
                </a:lnTo>
                <a:lnTo>
                  <a:pt x="4896612" y="3362960"/>
                </a:lnTo>
                <a:lnTo>
                  <a:pt x="4896612" y="672591"/>
                </a:lnTo>
                <a:lnTo>
                  <a:pt x="4894923" y="624556"/>
                </a:lnTo>
                <a:lnTo>
                  <a:pt x="4889933" y="577433"/>
                </a:lnTo>
                <a:lnTo>
                  <a:pt x="4881755" y="531335"/>
                </a:lnTo>
                <a:lnTo>
                  <a:pt x="4870503" y="486376"/>
                </a:lnTo>
                <a:lnTo>
                  <a:pt x="4856291" y="442671"/>
                </a:lnTo>
                <a:lnTo>
                  <a:pt x="4839232" y="400333"/>
                </a:lnTo>
                <a:lnTo>
                  <a:pt x="4819442" y="359475"/>
                </a:lnTo>
                <a:lnTo>
                  <a:pt x="4797032" y="320212"/>
                </a:lnTo>
                <a:lnTo>
                  <a:pt x="4772117" y="282658"/>
                </a:lnTo>
                <a:lnTo>
                  <a:pt x="4744812" y="246925"/>
                </a:lnTo>
                <a:lnTo>
                  <a:pt x="4715229" y="213129"/>
                </a:lnTo>
                <a:lnTo>
                  <a:pt x="4683482" y="181382"/>
                </a:lnTo>
                <a:lnTo>
                  <a:pt x="4649686" y="151799"/>
                </a:lnTo>
                <a:lnTo>
                  <a:pt x="4613953" y="124494"/>
                </a:lnTo>
                <a:lnTo>
                  <a:pt x="4576399" y="99579"/>
                </a:lnTo>
                <a:lnTo>
                  <a:pt x="4537136" y="77169"/>
                </a:lnTo>
                <a:lnTo>
                  <a:pt x="4496278" y="57379"/>
                </a:lnTo>
                <a:lnTo>
                  <a:pt x="4453940" y="40320"/>
                </a:lnTo>
                <a:lnTo>
                  <a:pt x="4410235" y="26108"/>
                </a:lnTo>
                <a:lnTo>
                  <a:pt x="4365276" y="14856"/>
                </a:lnTo>
                <a:lnTo>
                  <a:pt x="4319178" y="6678"/>
                </a:lnTo>
                <a:lnTo>
                  <a:pt x="4272055" y="1688"/>
                </a:lnTo>
                <a:lnTo>
                  <a:pt x="4224020" y="0"/>
                </a:lnTo>
                <a:close/>
              </a:path>
            </a:pathLst>
          </a:custGeom>
          <a:solidFill>
            <a:srgbClr val="FFFFFF"/>
          </a:solidFill>
        </p:spPr>
        <p:txBody>
          <a:bodyPr wrap="square" lIns="0" tIns="0" rIns="0" bIns="0" rtlCol="0"/>
          <a:lstStyle/>
          <a:p>
            <a:endParaRPr/>
          </a:p>
        </p:txBody>
      </p:sp>
      <p:sp>
        <p:nvSpPr>
          <p:cNvPr id="12" name="object 12"/>
          <p:cNvSpPr txBox="1"/>
          <p:nvPr/>
        </p:nvSpPr>
        <p:spPr>
          <a:xfrm>
            <a:off x="1367155" y="2605595"/>
            <a:ext cx="3503929" cy="685165"/>
          </a:xfrm>
          <a:prstGeom prst="rect">
            <a:avLst/>
          </a:prstGeom>
        </p:spPr>
        <p:txBody>
          <a:bodyPr vert="horz" wrap="square" lIns="0" tIns="67945" rIns="0" bIns="0" rtlCol="0">
            <a:spAutoFit/>
          </a:bodyPr>
          <a:lstStyle/>
          <a:p>
            <a:pPr algn="ctr">
              <a:lnSpc>
                <a:spcPct val="100000"/>
              </a:lnSpc>
              <a:spcBef>
                <a:spcPts val="535"/>
              </a:spcBef>
            </a:pPr>
            <a:r>
              <a:rPr sz="1800" dirty="0">
                <a:solidFill>
                  <a:schemeClr val="tx1"/>
                </a:solidFill>
                <a:latin typeface="Open Sans"/>
                <a:cs typeface="Open Sans"/>
              </a:rPr>
              <a:t>The</a:t>
            </a:r>
            <a:r>
              <a:rPr sz="1800" spc="-45" dirty="0">
                <a:solidFill>
                  <a:schemeClr val="tx1"/>
                </a:solidFill>
                <a:latin typeface="Open Sans"/>
                <a:cs typeface="Open Sans"/>
              </a:rPr>
              <a:t> </a:t>
            </a:r>
            <a:r>
              <a:rPr sz="1800" dirty="0">
                <a:solidFill>
                  <a:schemeClr val="tx1"/>
                </a:solidFill>
                <a:latin typeface="Open Sans"/>
                <a:cs typeface="Open Sans"/>
              </a:rPr>
              <a:t>employee</a:t>
            </a:r>
            <a:r>
              <a:rPr sz="1800" spc="-50" dirty="0">
                <a:solidFill>
                  <a:schemeClr val="tx1"/>
                </a:solidFill>
                <a:latin typeface="Open Sans"/>
                <a:cs typeface="Open Sans"/>
              </a:rPr>
              <a:t> </a:t>
            </a:r>
            <a:r>
              <a:rPr sz="1800" dirty="0">
                <a:solidFill>
                  <a:schemeClr val="tx1"/>
                </a:solidFill>
                <a:latin typeface="Open Sans"/>
                <a:cs typeface="Open Sans"/>
              </a:rPr>
              <a:t>can</a:t>
            </a:r>
            <a:r>
              <a:rPr sz="1800" spc="-30" dirty="0">
                <a:solidFill>
                  <a:schemeClr val="tx1"/>
                </a:solidFill>
                <a:latin typeface="Open Sans"/>
                <a:cs typeface="Open Sans"/>
              </a:rPr>
              <a:t> </a:t>
            </a:r>
            <a:r>
              <a:rPr sz="1800" dirty="0">
                <a:solidFill>
                  <a:schemeClr val="tx1"/>
                </a:solidFill>
                <a:latin typeface="Open Sans"/>
                <a:cs typeface="Open Sans"/>
              </a:rPr>
              <a:t>report</a:t>
            </a:r>
            <a:r>
              <a:rPr sz="1800" spc="-30" dirty="0">
                <a:solidFill>
                  <a:schemeClr val="tx1"/>
                </a:solidFill>
                <a:latin typeface="Open Sans"/>
                <a:cs typeface="Open Sans"/>
              </a:rPr>
              <a:t> </a:t>
            </a:r>
            <a:r>
              <a:rPr sz="1800" dirty="0">
                <a:solidFill>
                  <a:schemeClr val="tx1"/>
                </a:solidFill>
                <a:latin typeface="Open Sans"/>
                <a:cs typeface="Open Sans"/>
              </a:rPr>
              <a:t>time</a:t>
            </a:r>
            <a:r>
              <a:rPr sz="1800" spc="-45" dirty="0">
                <a:solidFill>
                  <a:schemeClr val="tx1"/>
                </a:solidFill>
                <a:latin typeface="Open Sans"/>
                <a:cs typeface="Open Sans"/>
              </a:rPr>
              <a:t> </a:t>
            </a:r>
            <a:r>
              <a:rPr sz="1800" spc="-25" dirty="0">
                <a:solidFill>
                  <a:schemeClr val="tx1"/>
                </a:solidFill>
                <a:latin typeface="Open Sans"/>
                <a:cs typeface="Open Sans"/>
              </a:rPr>
              <a:t>to</a:t>
            </a:r>
            <a:endParaRPr sz="1800" dirty="0">
              <a:solidFill>
                <a:schemeClr val="tx1"/>
              </a:solidFill>
              <a:latin typeface="Open Sans"/>
              <a:cs typeface="Open Sans"/>
            </a:endParaRPr>
          </a:p>
          <a:p>
            <a:pPr marL="635" algn="ctr">
              <a:lnSpc>
                <a:spcPct val="100000"/>
              </a:lnSpc>
              <a:spcBef>
                <a:spcPts val="434"/>
              </a:spcBef>
            </a:pPr>
            <a:r>
              <a:rPr sz="1800" dirty="0">
                <a:solidFill>
                  <a:schemeClr val="tx1"/>
                </a:solidFill>
                <a:latin typeface="Open Sans"/>
                <a:cs typeface="Open Sans"/>
              </a:rPr>
              <a:t>Unum</a:t>
            </a:r>
            <a:r>
              <a:rPr sz="1800" spc="-65" dirty="0">
                <a:solidFill>
                  <a:schemeClr val="tx1"/>
                </a:solidFill>
                <a:latin typeface="Open Sans"/>
                <a:cs typeface="Open Sans"/>
              </a:rPr>
              <a:t> </a:t>
            </a:r>
            <a:r>
              <a:rPr sz="1800" dirty="0">
                <a:solidFill>
                  <a:schemeClr val="tx1"/>
                </a:solidFill>
                <a:latin typeface="Open Sans"/>
                <a:cs typeface="Open Sans"/>
              </a:rPr>
              <a:t>three</a:t>
            </a:r>
            <a:r>
              <a:rPr sz="1800" spc="-35" dirty="0">
                <a:solidFill>
                  <a:schemeClr val="tx1"/>
                </a:solidFill>
                <a:latin typeface="Open Sans"/>
                <a:cs typeface="Open Sans"/>
              </a:rPr>
              <a:t> </a:t>
            </a:r>
            <a:r>
              <a:rPr sz="1800" dirty="0">
                <a:solidFill>
                  <a:schemeClr val="tx1"/>
                </a:solidFill>
                <a:latin typeface="Open Sans"/>
                <a:cs typeface="Open Sans"/>
              </a:rPr>
              <a:t>different</a:t>
            </a:r>
            <a:r>
              <a:rPr sz="1800" spc="-35" dirty="0">
                <a:solidFill>
                  <a:schemeClr val="tx1"/>
                </a:solidFill>
                <a:latin typeface="Open Sans"/>
                <a:cs typeface="Open Sans"/>
              </a:rPr>
              <a:t> </a:t>
            </a:r>
            <a:r>
              <a:rPr sz="1800" spc="-10" dirty="0">
                <a:solidFill>
                  <a:schemeClr val="tx1"/>
                </a:solidFill>
                <a:latin typeface="Open Sans"/>
                <a:cs typeface="Open Sans"/>
              </a:rPr>
              <a:t>ways:</a:t>
            </a:r>
            <a:endParaRPr sz="1800" dirty="0">
              <a:solidFill>
                <a:schemeClr val="tx1"/>
              </a:solidFill>
              <a:latin typeface="Open Sans"/>
              <a:cs typeface="Open Sans"/>
            </a:endParaRPr>
          </a:p>
        </p:txBody>
      </p:sp>
      <p:grpSp>
        <p:nvGrpSpPr>
          <p:cNvPr id="13" name="object 13"/>
          <p:cNvGrpSpPr/>
          <p:nvPr/>
        </p:nvGrpSpPr>
        <p:grpSpPr>
          <a:xfrm>
            <a:off x="1239011" y="3899915"/>
            <a:ext cx="3599815" cy="675640"/>
            <a:chOff x="1239011" y="3899915"/>
            <a:chExt cx="3599815" cy="675640"/>
          </a:xfrm>
        </p:grpSpPr>
        <p:pic>
          <p:nvPicPr>
            <p:cNvPr id="14" name="object 14"/>
            <p:cNvPicPr/>
            <p:nvPr/>
          </p:nvPicPr>
          <p:blipFill>
            <a:blip r:embed="rId4" cstate="print"/>
            <a:stretch>
              <a:fillRect/>
            </a:stretch>
          </p:blipFill>
          <p:spPr>
            <a:xfrm>
              <a:off x="1239011" y="3916679"/>
              <a:ext cx="640080" cy="658368"/>
            </a:xfrm>
            <a:prstGeom prst="rect">
              <a:avLst/>
            </a:prstGeom>
          </p:spPr>
        </p:pic>
        <p:pic>
          <p:nvPicPr>
            <p:cNvPr id="15" name="object 15"/>
            <p:cNvPicPr/>
            <p:nvPr/>
          </p:nvPicPr>
          <p:blipFill>
            <a:blip r:embed="rId5" cstate="print"/>
            <a:stretch>
              <a:fillRect/>
            </a:stretch>
          </p:blipFill>
          <p:spPr>
            <a:xfrm>
              <a:off x="2801111" y="3910583"/>
              <a:ext cx="640079" cy="659892"/>
            </a:xfrm>
            <a:prstGeom prst="rect">
              <a:avLst/>
            </a:prstGeom>
          </p:spPr>
        </p:pic>
        <p:pic>
          <p:nvPicPr>
            <p:cNvPr id="16" name="object 16"/>
            <p:cNvPicPr/>
            <p:nvPr/>
          </p:nvPicPr>
          <p:blipFill>
            <a:blip r:embed="rId6" cstate="print"/>
            <a:stretch>
              <a:fillRect/>
            </a:stretch>
          </p:blipFill>
          <p:spPr>
            <a:xfrm>
              <a:off x="4198619" y="3899915"/>
              <a:ext cx="640079" cy="658368"/>
            </a:xfrm>
            <a:prstGeom prst="rect">
              <a:avLst/>
            </a:prstGeom>
          </p:spPr>
        </p:pic>
      </p:grpSp>
      <p:sp>
        <p:nvSpPr>
          <p:cNvPr id="17" name="object 17"/>
          <p:cNvSpPr txBox="1"/>
          <p:nvPr/>
        </p:nvSpPr>
        <p:spPr>
          <a:xfrm>
            <a:off x="4178553" y="4709921"/>
            <a:ext cx="925194"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chemeClr val="tx1"/>
                </a:solidFill>
                <a:latin typeface="Open Sans"/>
                <a:cs typeface="Open Sans"/>
              </a:rPr>
              <a:t>Telephonic</a:t>
            </a:r>
            <a:endParaRPr sz="1400" dirty="0">
              <a:solidFill>
                <a:schemeClr val="tx1"/>
              </a:solidFill>
              <a:latin typeface="Open Sans"/>
              <a:cs typeface="Open Sans"/>
            </a:endParaRPr>
          </a:p>
        </p:txBody>
      </p:sp>
      <p:sp>
        <p:nvSpPr>
          <p:cNvPr id="18" name="object 18"/>
          <p:cNvSpPr txBox="1"/>
          <p:nvPr/>
        </p:nvSpPr>
        <p:spPr>
          <a:xfrm>
            <a:off x="1094943" y="4709921"/>
            <a:ext cx="111887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chemeClr val="tx1"/>
                </a:solidFill>
                <a:latin typeface="Open Sans"/>
                <a:cs typeface="Open Sans"/>
              </a:rPr>
              <a:t>Web</a:t>
            </a:r>
            <a:r>
              <a:rPr sz="1400" spc="-40" dirty="0">
                <a:solidFill>
                  <a:schemeClr val="tx1"/>
                </a:solidFill>
                <a:latin typeface="Open Sans"/>
                <a:cs typeface="Open Sans"/>
              </a:rPr>
              <a:t> </a:t>
            </a:r>
            <a:r>
              <a:rPr sz="1400" spc="-10" dirty="0">
                <a:solidFill>
                  <a:schemeClr val="tx1"/>
                </a:solidFill>
                <a:latin typeface="Open Sans"/>
                <a:cs typeface="Open Sans"/>
              </a:rPr>
              <a:t>Services</a:t>
            </a:r>
            <a:endParaRPr sz="1400" dirty="0">
              <a:solidFill>
                <a:schemeClr val="tx1"/>
              </a:solidFill>
              <a:latin typeface="Open Sans"/>
              <a:cs typeface="Open Sans"/>
            </a:endParaRPr>
          </a:p>
        </p:txBody>
      </p:sp>
      <p:sp>
        <p:nvSpPr>
          <p:cNvPr id="19" name="object 19"/>
          <p:cNvSpPr txBox="1"/>
          <p:nvPr/>
        </p:nvSpPr>
        <p:spPr>
          <a:xfrm>
            <a:off x="7020306" y="2605595"/>
            <a:ext cx="4062729" cy="685165"/>
          </a:xfrm>
          <a:prstGeom prst="rect">
            <a:avLst/>
          </a:prstGeom>
        </p:spPr>
        <p:txBody>
          <a:bodyPr vert="horz" wrap="square" lIns="0" tIns="67945" rIns="0" bIns="0" rtlCol="0">
            <a:spAutoFit/>
          </a:bodyPr>
          <a:lstStyle/>
          <a:p>
            <a:pPr marL="12700">
              <a:lnSpc>
                <a:spcPct val="100000"/>
              </a:lnSpc>
              <a:spcBef>
                <a:spcPts val="535"/>
              </a:spcBef>
            </a:pPr>
            <a:r>
              <a:rPr sz="1800" dirty="0">
                <a:solidFill>
                  <a:schemeClr val="tx1"/>
                </a:solidFill>
                <a:latin typeface="Open Sans"/>
                <a:cs typeface="Open Sans"/>
              </a:rPr>
              <a:t>When</a:t>
            </a:r>
            <a:r>
              <a:rPr sz="1800" spc="-55" dirty="0">
                <a:solidFill>
                  <a:schemeClr val="tx1"/>
                </a:solidFill>
                <a:latin typeface="Open Sans"/>
                <a:cs typeface="Open Sans"/>
              </a:rPr>
              <a:t> </a:t>
            </a:r>
            <a:r>
              <a:rPr sz="1800" dirty="0">
                <a:solidFill>
                  <a:schemeClr val="tx1"/>
                </a:solidFill>
                <a:latin typeface="Open Sans"/>
                <a:cs typeface="Open Sans"/>
              </a:rPr>
              <a:t>reporting</a:t>
            </a:r>
            <a:r>
              <a:rPr sz="1800" spc="-45" dirty="0">
                <a:solidFill>
                  <a:schemeClr val="tx1"/>
                </a:solidFill>
                <a:latin typeface="Open Sans"/>
                <a:cs typeface="Open Sans"/>
              </a:rPr>
              <a:t> </a:t>
            </a:r>
            <a:r>
              <a:rPr sz="1800" dirty="0">
                <a:solidFill>
                  <a:schemeClr val="tx1"/>
                </a:solidFill>
                <a:latin typeface="Open Sans"/>
                <a:cs typeface="Open Sans"/>
              </a:rPr>
              <a:t>intermittent</a:t>
            </a:r>
            <a:r>
              <a:rPr sz="1800" spc="-60" dirty="0">
                <a:solidFill>
                  <a:schemeClr val="tx1"/>
                </a:solidFill>
                <a:latin typeface="Open Sans"/>
                <a:cs typeface="Open Sans"/>
              </a:rPr>
              <a:t> </a:t>
            </a:r>
            <a:r>
              <a:rPr sz="1800" dirty="0">
                <a:solidFill>
                  <a:schemeClr val="tx1"/>
                </a:solidFill>
                <a:latin typeface="Open Sans"/>
                <a:cs typeface="Open Sans"/>
              </a:rPr>
              <a:t>time,</a:t>
            </a:r>
            <a:r>
              <a:rPr sz="1800" spc="-60" dirty="0">
                <a:solidFill>
                  <a:schemeClr val="tx1"/>
                </a:solidFill>
                <a:latin typeface="Open Sans"/>
                <a:cs typeface="Open Sans"/>
              </a:rPr>
              <a:t> </a:t>
            </a:r>
            <a:r>
              <a:rPr sz="1800" spc="-25" dirty="0">
                <a:solidFill>
                  <a:schemeClr val="tx1"/>
                </a:solidFill>
                <a:latin typeface="Open Sans"/>
                <a:cs typeface="Open Sans"/>
              </a:rPr>
              <a:t>we</a:t>
            </a:r>
            <a:endParaRPr sz="1800" dirty="0">
              <a:solidFill>
                <a:schemeClr val="tx1"/>
              </a:solidFill>
              <a:latin typeface="Open Sans"/>
              <a:cs typeface="Open Sans"/>
            </a:endParaRPr>
          </a:p>
          <a:p>
            <a:pPr marL="12700">
              <a:lnSpc>
                <a:spcPct val="100000"/>
              </a:lnSpc>
              <a:spcBef>
                <a:spcPts val="434"/>
              </a:spcBef>
            </a:pPr>
            <a:r>
              <a:rPr sz="1800" dirty="0">
                <a:solidFill>
                  <a:schemeClr val="tx1"/>
                </a:solidFill>
                <a:latin typeface="Open Sans"/>
                <a:cs typeface="Open Sans"/>
              </a:rPr>
              <a:t>will</a:t>
            </a:r>
            <a:r>
              <a:rPr sz="1800" spc="-50" dirty="0">
                <a:solidFill>
                  <a:schemeClr val="tx1"/>
                </a:solidFill>
                <a:latin typeface="Open Sans"/>
                <a:cs typeface="Open Sans"/>
              </a:rPr>
              <a:t> </a:t>
            </a:r>
            <a:r>
              <a:rPr sz="1800" dirty="0">
                <a:solidFill>
                  <a:schemeClr val="tx1"/>
                </a:solidFill>
                <a:latin typeface="Open Sans"/>
                <a:cs typeface="Open Sans"/>
              </a:rPr>
              <a:t>request</a:t>
            </a:r>
            <a:r>
              <a:rPr sz="1800" spc="-30" dirty="0">
                <a:solidFill>
                  <a:schemeClr val="tx1"/>
                </a:solidFill>
                <a:latin typeface="Open Sans"/>
                <a:cs typeface="Open Sans"/>
              </a:rPr>
              <a:t> </a:t>
            </a:r>
            <a:r>
              <a:rPr sz="1800" dirty="0">
                <a:solidFill>
                  <a:schemeClr val="tx1"/>
                </a:solidFill>
                <a:latin typeface="Open Sans"/>
                <a:cs typeface="Open Sans"/>
              </a:rPr>
              <a:t>the</a:t>
            </a:r>
            <a:r>
              <a:rPr sz="1800" spc="-25" dirty="0">
                <a:solidFill>
                  <a:schemeClr val="tx1"/>
                </a:solidFill>
                <a:latin typeface="Open Sans"/>
                <a:cs typeface="Open Sans"/>
              </a:rPr>
              <a:t> </a:t>
            </a:r>
            <a:r>
              <a:rPr sz="1800" dirty="0">
                <a:solidFill>
                  <a:schemeClr val="tx1"/>
                </a:solidFill>
                <a:latin typeface="Open Sans"/>
                <a:cs typeface="Open Sans"/>
              </a:rPr>
              <a:t>following</a:t>
            </a:r>
            <a:r>
              <a:rPr sz="1800" spc="-75" dirty="0">
                <a:solidFill>
                  <a:schemeClr val="tx1"/>
                </a:solidFill>
                <a:latin typeface="Open Sans"/>
                <a:cs typeface="Open Sans"/>
              </a:rPr>
              <a:t> </a:t>
            </a:r>
            <a:r>
              <a:rPr sz="1800" spc="-10" dirty="0">
                <a:solidFill>
                  <a:schemeClr val="tx1"/>
                </a:solidFill>
                <a:latin typeface="Open Sans"/>
                <a:cs typeface="Open Sans"/>
              </a:rPr>
              <a:t>information:</a:t>
            </a:r>
            <a:endParaRPr sz="1800" dirty="0">
              <a:solidFill>
                <a:schemeClr val="tx1"/>
              </a:solidFill>
              <a:latin typeface="Open Sans"/>
              <a:cs typeface="Open Sans"/>
            </a:endParaRPr>
          </a:p>
        </p:txBody>
      </p:sp>
      <p:sp>
        <p:nvSpPr>
          <p:cNvPr id="20" name="object 20"/>
          <p:cNvSpPr txBox="1"/>
          <p:nvPr/>
        </p:nvSpPr>
        <p:spPr>
          <a:xfrm>
            <a:off x="7302245" y="3612794"/>
            <a:ext cx="3714750" cy="1985010"/>
          </a:xfrm>
          <a:prstGeom prst="rect">
            <a:avLst/>
          </a:prstGeom>
        </p:spPr>
        <p:txBody>
          <a:bodyPr vert="horz" wrap="square" lIns="0" tIns="111760" rIns="0" bIns="0" rtlCol="0">
            <a:spAutoFit/>
          </a:bodyPr>
          <a:lstStyle/>
          <a:p>
            <a:pPr marL="299085" indent="-287020">
              <a:lnSpc>
                <a:spcPct val="100000"/>
              </a:lnSpc>
              <a:spcBef>
                <a:spcPts val="880"/>
              </a:spcBef>
              <a:buClr>
                <a:srgbClr val="00446F"/>
              </a:buClr>
              <a:buFont typeface="Arial"/>
              <a:buChar char="•"/>
              <a:tabLst>
                <a:tab pos="299085" algn="l"/>
                <a:tab pos="299720" algn="l"/>
              </a:tabLst>
            </a:pPr>
            <a:r>
              <a:rPr sz="1600" dirty="0">
                <a:solidFill>
                  <a:schemeClr val="tx1"/>
                </a:solidFill>
                <a:latin typeface="Open Sans"/>
                <a:cs typeface="Open Sans"/>
              </a:rPr>
              <a:t>Reason</a:t>
            </a:r>
            <a:r>
              <a:rPr sz="1600" spc="-35" dirty="0">
                <a:solidFill>
                  <a:schemeClr val="tx1"/>
                </a:solidFill>
                <a:latin typeface="Open Sans"/>
                <a:cs typeface="Open Sans"/>
              </a:rPr>
              <a:t> </a:t>
            </a:r>
            <a:r>
              <a:rPr sz="1600" dirty="0">
                <a:solidFill>
                  <a:schemeClr val="tx1"/>
                </a:solidFill>
                <a:latin typeface="Open Sans"/>
                <a:cs typeface="Open Sans"/>
              </a:rPr>
              <a:t>for</a:t>
            </a:r>
            <a:r>
              <a:rPr sz="1600" spc="-55" dirty="0">
                <a:solidFill>
                  <a:schemeClr val="tx1"/>
                </a:solidFill>
                <a:latin typeface="Open Sans"/>
                <a:cs typeface="Open Sans"/>
              </a:rPr>
              <a:t> </a:t>
            </a:r>
            <a:r>
              <a:rPr sz="1600" dirty="0">
                <a:solidFill>
                  <a:schemeClr val="tx1"/>
                </a:solidFill>
                <a:latin typeface="Open Sans"/>
                <a:cs typeface="Open Sans"/>
              </a:rPr>
              <a:t>the</a:t>
            </a:r>
            <a:r>
              <a:rPr sz="1600" spc="-40" dirty="0">
                <a:solidFill>
                  <a:schemeClr val="tx1"/>
                </a:solidFill>
                <a:latin typeface="Open Sans"/>
                <a:cs typeface="Open Sans"/>
              </a:rPr>
              <a:t> </a:t>
            </a:r>
            <a:r>
              <a:rPr sz="1600" spc="-10" dirty="0">
                <a:solidFill>
                  <a:schemeClr val="tx1"/>
                </a:solidFill>
                <a:latin typeface="Open Sans"/>
                <a:cs typeface="Open Sans"/>
              </a:rPr>
              <a:t>absence</a:t>
            </a:r>
            <a:endParaRPr sz="1600" dirty="0">
              <a:solidFill>
                <a:schemeClr val="tx1"/>
              </a:solidFill>
              <a:latin typeface="Open Sans"/>
              <a:cs typeface="Open Sans"/>
            </a:endParaRPr>
          </a:p>
          <a:p>
            <a:pPr marL="299085" indent="-287020">
              <a:lnSpc>
                <a:spcPct val="100000"/>
              </a:lnSpc>
              <a:spcBef>
                <a:spcPts val="785"/>
              </a:spcBef>
              <a:buClr>
                <a:srgbClr val="00446F"/>
              </a:buClr>
              <a:buFont typeface="Arial"/>
              <a:buChar char="•"/>
              <a:tabLst>
                <a:tab pos="299085" algn="l"/>
                <a:tab pos="299720" algn="l"/>
              </a:tabLst>
            </a:pPr>
            <a:r>
              <a:rPr sz="1600" dirty="0">
                <a:solidFill>
                  <a:schemeClr val="tx1"/>
                </a:solidFill>
                <a:latin typeface="Open Sans"/>
                <a:cs typeface="Open Sans"/>
              </a:rPr>
              <a:t>Start/end</a:t>
            </a:r>
            <a:r>
              <a:rPr sz="1600" spc="-45" dirty="0">
                <a:solidFill>
                  <a:schemeClr val="tx1"/>
                </a:solidFill>
                <a:latin typeface="Open Sans"/>
                <a:cs typeface="Open Sans"/>
              </a:rPr>
              <a:t> </a:t>
            </a:r>
            <a:r>
              <a:rPr sz="1600" dirty="0">
                <a:solidFill>
                  <a:schemeClr val="tx1"/>
                </a:solidFill>
                <a:latin typeface="Open Sans"/>
                <a:cs typeface="Open Sans"/>
              </a:rPr>
              <a:t>time</a:t>
            </a:r>
            <a:r>
              <a:rPr sz="1600" spc="-55" dirty="0">
                <a:solidFill>
                  <a:schemeClr val="tx1"/>
                </a:solidFill>
                <a:latin typeface="Open Sans"/>
                <a:cs typeface="Open Sans"/>
              </a:rPr>
              <a:t> </a:t>
            </a:r>
            <a:r>
              <a:rPr sz="1600" dirty="0">
                <a:solidFill>
                  <a:schemeClr val="tx1"/>
                </a:solidFill>
                <a:latin typeface="Open Sans"/>
                <a:cs typeface="Open Sans"/>
              </a:rPr>
              <a:t>of</a:t>
            </a:r>
            <a:r>
              <a:rPr sz="1600" spc="-45" dirty="0">
                <a:solidFill>
                  <a:schemeClr val="tx1"/>
                </a:solidFill>
                <a:latin typeface="Open Sans"/>
                <a:cs typeface="Open Sans"/>
              </a:rPr>
              <a:t> </a:t>
            </a:r>
            <a:r>
              <a:rPr sz="1600" spc="-10" dirty="0">
                <a:solidFill>
                  <a:schemeClr val="tx1"/>
                </a:solidFill>
                <a:latin typeface="Open Sans"/>
                <a:cs typeface="Open Sans"/>
              </a:rPr>
              <a:t>absence</a:t>
            </a:r>
            <a:endParaRPr sz="1600" dirty="0">
              <a:solidFill>
                <a:schemeClr val="tx1"/>
              </a:solidFill>
              <a:latin typeface="Open Sans"/>
              <a:cs typeface="Open Sans"/>
            </a:endParaRPr>
          </a:p>
          <a:p>
            <a:pPr marL="299085" marR="526415" indent="-287020">
              <a:lnSpc>
                <a:spcPct val="120000"/>
              </a:lnSpc>
              <a:spcBef>
                <a:spcPts val="395"/>
              </a:spcBef>
              <a:buClr>
                <a:srgbClr val="00446F"/>
              </a:buClr>
              <a:buFont typeface="Arial"/>
              <a:buChar char="•"/>
              <a:tabLst>
                <a:tab pos="299085" algn="l"/>
                <a:tab pos="299720" algn="l"/>
              </a:tabLst>
            </a:pPr>
            <a:r>
              <a:rPr sz="1600" spc="-10" dirty="0">
                <a:solidFill>
                  <a:schemeClr val="tx1"/>
                </a:solidFill>
                <a:latin typeface="Open Sans"/>
                <a:cs typeface="Open Sans"/>
              </a:rPr>
              <a:t>Duration</a:t>
            </a:r>
            <a:r>
              <a:rPr sz="1600" spc="-35" dirty="0">
                <a:solidFill>
                  <a:schemeClr val="tx1"/>
                </a:solidFill>
                <a:latin typeface="Open Sans"/>
                <a:cs typeface="Open Sans"/>
              </a:rPr>
              <a:t> </a:t>
            </a:r>
            <a:r>
              <a:rPr sz="1600" dirty="0">
                <a:solidFill>
                  <a:schemeClr val="tx1"/>
                </a:solidFill>
                <a:latin typeface="Open Sans"/>
                <a:cs typeface="Open Sans"/>
              </a:rPr>
              <a:t>of</a:t>
            </a:r>
            <a:r>
              <a:rPr sz="1600" spc="-45" dirty="0">
                <a:solidFill>
                  <a:schemeClr val="tx1"/>
                </a:solidFill>
                <a:latin typeface="Open Sans"/>
                <a:cs typeface="Open Sans"/>
              </a:rPr>
              <a:t> </a:t>
            </a:r>
            <a:r>
              <a:rPr sz="1600" dirty="0">
                <a:solidFill>
                  <a:schemeClr val="tx1"/>
                </a:solidFill>
                <a:latin typeface="Open Sans"/>
                <a:cs typeface="Open Sans"/>
              </a:rPr>
              <a:t>lunch</a:t>
            </a:r>
            <a:r>
              <a:rPr sz="1600" spc="-25" dirty="0">
                <a:solidFill>
                  <a:schemeClr val="tx1"/>
                </a:solidFill>
                <a:latin typeface="Open Sans"/>
                <a:cs typeface="Open Sans"/>
              </a:rPr>
              <a:t> </a:t>
            </a:r>
            <a:r>
              <a:rPr sz="1600" dirty="0">
                <a:solidFill>
                  <a:schemeClr val="tx1"/>
                </a:solidFill>
                <a:latin typeface="Open Sans"/>
                <a:cs typeface="Open Sans"/>
              </a:rPr>
              <a:t>(if</a:t>
            </a:r>
            <a:r>
              <a:rPr sz="1600" spc="-40" dirty="0">
                <a:solidFill>
                  <a:schemeClr val="tx1"/>
                </a:solidFill>
                <a:latin typeface="Open Sans"/>
                <a:cs typeface="Open Sans"/>
              </a:rPr>
              <a:t> </a:t>
            </a:r>
            <a:r>
              <a:rPr sz="1600" dirty="0">
                <a:solidFill>
                  <a:schemeClr val="tx1"/>
                </a:solidFill>
                <a:latin typeface="Open Sans"/>
                <a:cs typeface="Open Sans"/>
              </a:rPr>
              <a:t>within</a:t>
            </a:r>
            <a:r>
              <a:rPr sz="1600" spc="-25" dirty="0">
                <a:solidFill>
                  <a:schemeClr val="tx1"/>
                </a:solidFill>
                <a:latin typeface="Open Sans"/>
                <a:cs typeface="Open Sans"/>
              </a:rPr>
              <a:t> the </a:t>
            </a:r>
            <a:r>
              <a:rPr sz="1600" dirty="0">
                <a:solidFill>
                  <a:schemeClr val="tx1"/>
                </a:solidFill>
                <a:latin typeface="Open Sans"/>
                <a:cs typeface="Open Sans"/>
              </a:rPr>
              <a:t>absence</a:t>
            </a:r>
            <a:r>
              <a:rPr sz="1600" spc="-80" dirty="0">
                <a:solidFill>
                  <a:schemeClr val="tx1"/>
                </a:solidFill>
                <a:latin typeface="Open Sans"/>
                <a:cs typeface="Open Sans"/>
              </a:rPr>
              <a:t> </a:t>
            </a:r>
            <a:r>
              <a:rPr sz="1600" spc="-10" dirty="0">
                <a:solidFill>
                  <a:schemeClr val="tx1"/>
                </a:solidFill>
                <a:latin typeface="Open Sans"/>
                <a:cs typeface="Open Sans"/>
              </a:rPr>
              <a:t>timeframe)</a:t>
            </a:r>
            <a:endParaRPr sz="1600" dirty="0">
              <a:solidFill>
                <a:schemeClr val="tx1"/>
              </a:solidFill>
              <a:latin typeface="Open Sans"/>
              <a:cs typeface="Open Sans"/>
            </a:endParaRPr>
          </a:p>
          <a:p>
            <a:pPr marL="299085" indent="-287020">
              <a:lnSpc>
                <a:spcPct val="100000"/>
              </a:lnSpc>
              <a:spcBef>
                <a:spcPts val="795"/>
              </a:spcBef>
              <a:buClr>
                <a:srgbClr val="00446F"/>
              </a:buClr>
              <a:buFont typeface="Arial"/>
              <a:buChar char="•"/>
              <a:tabLst>
                <a:tab pos="299085" algn="l"/>
                <a:tab pos="299720" algn="l"/>
              </a:tabLst>
            </a:pPr>
            <a:r>
              <a:rPr sz="1600" dirty="0">
                <a:solidFill>
                  <a:schemeClr val="tx1"/>
                </a:solidFill>
                <a:latin typeface="Open Sans"/>
                <a:cs typeface="Open Sans"/>
              </a:rPr>
              <a:t>If</a:t>
            </a:r>
            <a:r>
              <a:rPr sz="1600" spc="-35" dirty="0">
                <a:solidFill>
                  <a:schemeClr val="tx1"/>
                </a:solidFill>
                <a:latin typeface="Open Sans"/>
                <a:cs typeface="Open Sans"/>
              </a:rPr>
              <a:t> </a:t>
            </a:r>
            <a:r>
              <a:rPr sz="1600" dirty="0">
                <a:solidFill>
                  <a:schemeClr val="tx1"/>
                </a:solidFill>
                <a:latin typeface="Open Sans"/>
                <a:cs typeface="Open Sans"/>
              </a:rPr>
              <a:t>for</a:t>
            </a:r>
            <a:r>
              <a:rPr sz="1600" spc="-45" dirty="0">
                <a:solidFill>
                  <a:schemeClr val="tx1"/>
                </a:solidFill>
                <a:latin typeface="Open Sans"/>
                <a:cs typeface="Open Sans"/>
              </a:rPr>
              <a:t> </a:t>
            </a:r>
            <a:r>
              <a:rPr sz="1600" spc="-10" dirty="0">
                <a:solidFill>
                  <a:schemeClr val="tx1"/>
                </a:solidFill>
                <a:latin typeface="Open Sans"/>
                <a:cs typeface="Open Sans"/>
              </a:rPr>
              <a:t>treatment,</a:t>
            </a:r>
            <a:r>
              <a:rPr sz="1600" spc="-35" dirty="0">
                <a:solidFill>
                  <a:schemeClr val="tx1"/>
                </a:solidFill>
                <a:latin typeface="Open Sans"/>
                <a:cs typeface="Open Sans"/>
              </a:rPr>
              <a:t> </a:t>
            </a:r>
            <a:r>
              <a:rPr sz="1600" spc="-10" dirty="0">
                <a:solidFill>
                  <a:schemeClr val="tx1"/>
                </a:solidFill>
                <a:latin typeface="Open Sans"/>
                <a:cs typeface="Open Sans"/>
              </a:rPr>
              <a:t>healthcare</a:t>
            </a:r>
            <a:r>
              <a:rPr sz="1600" spc="-25" dirty="0">
                <a:solidFill>
                  <a:schemeClr val="tx1"/>
                </a:solidFill>
                <a:latin typeface="Open Sans"/>
                <a:cs typeface="Open Sans"/>
              </a:rPr>
              <a:t> </a:t>
            </a:r>
            <a:r>
              <a:rPr sz="1600" spc="-10" dirty="0">
                <a:solidFill>
                  <a:schemeClr val="tx1"/>
                </a:solidFill>
                <a:latin typeface="Open Sans"/>
                <a:cs typeface="Open Sans"/>
              </a:rPr>
              <a:t>provider</a:t>
            </a:r>
            <a:endParaRPr sz="1600" dirty="0">
              <a:solidFill>
                <a:schemeClr val="tx1"/>
              </a:solidFill>
              <a:latin typeface="Open Sans"/>
              <a:cs typeface="Open Sans"/>
            </a:endParaRPr>
          </a:p>
          <a:p>
            <a:pPr marL="299085">
              <a:lnSpc>
                <a:spcPct val="100000"/>
              </a:lnSpc>
              <a:spcBef>
                <a:spcPts val="385"/>
              </a:spcBef>
            </a:pPr>
            <a:r>
              <a:rPr sz="1600" dirty="0">
                <a:solidFill>
                  <a:schemeClr val="tx1"/>
                </a:solidFill>
                <a:latin typeface="Open Sans"/>
                <a:cs typeface="Open Sans"/>
              </a:rPr>
              <a:t>name</a:t>
            </a:r>
            <a:r>
              <a:rPr sz="1600" spc="-20" dirty="0">
                <a:solidFill>
                  <a:schemeClr val="tx1"/>
                </a:solidFill>
                <a:latin typeface="Open Sans"/>
                <a:cs typeface="Open Sans"/>
              </a:rPr>
              <a:t> </a:t>
            </a:r>
            <a:r>
              <a:rPr sz="1600" dirty="0">
                <a:solidFill>
                  <a:schemeClr val="tx1"/>
                </a:solidFill>
                <a:latin typeface="Open Sans"/>
                <a:cs typeface="Open Sans"/>
              </a:rPr>
              <a:t>and</a:t>
            </a:r>
            <a:r>
              <a:rPr sz="1600" spc="-35" dirty="0">
                <a:solidFill>
                  <a:schemeClr val="tx1"/>
                </a:solidFill>
                <a:latin typeface="Open Sans"/>
                <a:cs typeface="Open Sans"/>
              </a:rPr>
              <a:t> </a:t>
            </a:r>
            <a:r>
              <a:rPr sz="1600" spc="-10" dirty="0">
                <a:solidFill>
                  <a:schemeClr val="tx1"/>
                </a:solidFill>
                <a:latin typeface="Open Sans"/>
                <a:cs typeface="Open Sans"/>
              </a:rPr>
              <a:t>appointment</a:t>
            </a:r>
            <a:r>
              <a:rPr sz="1600" spc="-35" dirty="0">
                <a:solidFill>
                  <a:schemeClr val="tx1"/>
                </a:solidFill>
                <a:latin typeface="Open Sans"/>
                <a:cs typeface="Open Sans"/>
              </a:rPr>
              <a:t> </a:t>
            </a:r>
            <a:r>
              <a:rPr sz="1600" spc="-20" dirty="0">
                <a:solidFill>
                  <a:schemeClr val="tx1"/>
                </a:solidFill>
                <a:latin typeface="Open Sans"/>
                <a:cs typeface="Open Sans"/>
              </a:rPr>
              <a:t>time</a:t>
            </a:r>
            <a:endParaRPr sz="1600" dirty="0">
              <a:solidFill>
                <a:schemeClr val="tx1"/>
              </a:solidFill>
              <a:latin typeface="Open Sans"/>
              <a:cs typeface="Open Sans"/>
            </a:endParaRPr>
          </a:p>
        </p:txBody>
      </p:sp>
      <p:sp>
        <p:nvSpPr>
          <p:cNvPr id="21" name="object 21"/>
          <p:cNvSpPr txBox="1"/>
          <p:nvPr/>
        </p:nvSpPr>
        <p:spPr>
          <a:xfrm>
            <a:off x="2660142" y="4330953"/>
            <a:ext cx="1028700" cy="629920"/>
          </a:xfrm>
          <a:prstGeom prst="rect">
            <a:avLst/>
          </a:prstGeom>
        </p:spPr>
        <p:txBody>
          <a:bodyPr vert="horz" wrap="square" lIns="0" tIns="12700" rIns="0" bIns="0" rtlCol="0">
            <a:spAutoFit/>
          </a:bodyPr>
          <a:lstStyle/>
          <a:p>
            <a:pPr marL="12700">
              <a:lnSpc>
                <a:spcPct val="100000"/>
              </a:lnSpc>
              <a:spcBef>
                <a:spcPts val="100"/>
              </a:spcBef>
            </a:pPr>
            <a:endParaRPr sz="1400" dirty="0">
              <a:latin typeface="Open Sans"/>
              <a:cs typeface="Open Sans"/>
            </a:endParaRPr>
          </a:p>
          <a:p>
            <a:pPr marL="71755">
              <a:lnSpc>
                <a:spcPct val="100000"/>
              </a:lnSpc>
              <a:spcBef>
                <a:spcPts val="1395"/>
              </a:spcBef>
            </a:pPr>
            <a:r>
              <a:rPr sz="1400" dirty="0">
                <a:solidFill>
                  <a:schemeClr val="tx1"/>
                </a:solidFill>
                <a:latin typeface="Open Sans"/>
                <a:cs typeface="Open Sans"/>
              </a:rPr>
              <a:t>Mobile</a:t>
            </a:r>
            <a:r>
              <a:rPr sz="1400" spc="-30" dirty="0">
                <a:solidFill>
                  <a:schemeClr val="tx1"/>
                </a:solidFill>
                <a:latin typeface="Open Sans"/>
                <a:cs typeface="Open Sans"/>
              </a:rPr>
              <a:t> </a:t>
            </a:r>
            <a:r>
              <a:rPr sz="1400" spc="-25" dirty="0">
                <a:solidFill>
                  <a:schemeClr val="tx1"/>
                </a:solidFill>
                <a:latin typeface="Open Sans"/>
                <a:cs typeface="Open Sans"/>
              </a:rPr>
              <a:t>App</a:t>
            </a:r>
            <a:endParaRPr sz="1400" dirty="0">
              <a:solidFill>
                <a:schemeClr val="tx1"/>
              </a:solidFill>
              <a:latin typeface="Open Sans"/>
              <a:cs typeface="Open Sans"/>
            </a:endParaRPr>
          </a:p>
        </p:txBody>
      </p:sp>
    </p:spTree>
    <p:extLst>
      <p:ext uri="{BB962C8B-B14F-4D97-AF65-F5344CB8AC3E}">
        <p14:creationId xmlns:p14="http://schemas.microsoft.com/office/powerpoint/2010/main" val="2996760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a:extLst>
              <a:ext uri="{FF2B5EF4-FFF2-40B4-BE49-F238E27FC236}">
                <a16:creationId xmlns:a16="http://schemas.microsoft.com/office/drawing/2014/main" id="{CB2BDF2E-2665-4094-895F-9A6F4F34213C}"/>
              </a:ext>
            </a:extLst>
          </p:cNvPr>
          <p:cNvPicPr/>
          <p:nvPr/>
        </p:nvPicPr>
        <p:blipFill>
          <a:blip r:embed="rId2" cstate="print"/>
          <a:stretch>
            <a:fillRect/>
          </a:stretch>
        </p:blipFill>
        <p:spPr>
          <a:xfrm>
            <a:off x="-1" y="0"/>
            <a:ext cx="6318369" cy="6857996"/>
          </a:xfrm>
          <a:prstGeom prst="rect">
            <a:avLst/>
          </a:prstGeom>
        </p:spPr>
      </p:pic>
      <p:sp>
        <p:nvSpPr>
          <p:cNvPr id="2" name="object 2"/>
          <p:cNvSpPr txBox="1"/>
          <p:nvPr/>
        </p:nvSpPr>
        <p:spPr>
          <a:xfrm>
            <a:off x="6918118" y="1116889"/>
            <a:ext cx="4435475" cy="1661352"/>
          </a:xfrm>
          <a:prstGeom prst="rect">
            <a:avLst/>
          </a:prstGeom>
        </p:spPr>
        <p:txBody>
          <a:bodyPr vert="horz" wrap="square" lIns="0" tIns="100965" rIns="0" bIns="0" rtlCol="0">
            <a:spAutoFit/>
          </a:bodyPr>
          <a:lstStyle/>
          <a:p>
            <a:pPr marL="12700">
              <a:lnSpc>
                <a:spcPct val="100000"/>
              </a:lnSpc>
              <a:spcBef>
                <a:spcPts val="795"/>
              </a:spcBef>
            </a:pPr>
            <a:r>
              <a:rPr lang="en-US" sz="1300" b="1" spc="-10" dirty="0">
                <a:solidFill>
                  <a:schemeClr val="tx1"/>
                </a:solidFill>
                <a:latin typeface="Open Sans"/>
                <a:cs typeface="Open Sans"/>
              </a:rPr>
              <a:t>ABSENCE</a:t>
            </a:r>
            <a:r>
              <a:rPr lang="en-US" sz="1300" b="1" spc="-65" dirty="0">
                <a:solidFill>
                  <a:schemeClr val="tx1"/>
                </a:solidFill>
                <a:latin typeface="Open Sans"/>
                <a:cs typeface="Open Sans"/>
              </a:rPr>
              <a:t> </a:t>
            </a:r>
            <a:r>
              <a:rPr lang="en-US" sz="1300" b="1" spc="-10" dirty="0">
                <a:solidFill>
                  <a:schemeClr val="tx1"/>
                </a:solidFill>
                <a:latin typeface="Open Sans"/>
                <a:cs typeface="Open Sans"/>
              </a:rPr>
              <a:t>REPORTING</a:t>
            </a:r>
            <a:endParaRPr lang="en-US" sz="1300" dirty="0">
              <a:solidFill>
                <a:schemeClr val="tx1"/>
              </a:solidFill>
              <a:latin typeface="Open Sans"/>
              <a:cs typeface="Open Sans"/>
            </a:endParaRPr>
          </a:p>
          <a:p>
            <a:pPr marL="408940">
              <a:lnSpc>
                <a:spcPct val="100000"/>
              </a:lnSpc>
              <a:spcBef>
                <a:spcPts val="745"/>
              </a:spcBef>
            </a:pPr>
            <a:r>
              <a:rPr lang="en-US" sz="1300" dirty="0">
                <a:solidFill>
                  <a:schemeClr val="tx1"/>
                </a:solidFill>
                <a:latin typeface="Open Sans"/>
                <a:cs typeface="Open Sans"/>
              </a:rPr>
              <a:t>Each</a:t>
            </a:r>
            <a:r>
              <a:rPr lang="en-US" sz="1300" spc="-30" dirty="0">
                <a:solidFill>
                  <a:schemeClr val="tx1"/>
                </a:solidFill>
                <a:latin typeface="Open Sans"/>
                <a:cs typeface="Open Sans"/>
              </a:rPr>
              <a:t> </a:t>
            </a:r>
            <a:r>
              <a:rPr lang="en-US" sz="1300" dirty="0">
                <a:solidFill>
                  <a:schemeClr val="tx1"/>
                </a:solidFill>
                <a:latin typeface="Open Sans"/>
                <a:cs typeface="Open Sans"/>
              </a:rPr>
              <a:t>absence</a:t>
            </a:r>
            <a:r>
              <a:rPr lang="en-US" sz="1300" spc="-35" dirty="0">
                <a:solidFill>
                  <a:schemeClr val="tx1"/>
                </a:solidFill>
                <a:latin typeface="Open Sans"/>
                <a:cs typeface="Open Sans"/>
              </a:rPr>
              <a:t> </a:t>
            </a:r>
            <a:r>
              <a:rPr lang="en-US" sz="1300" dirty="0">
                <a:solidFill>
                  <a:schemeClr val="tx1"/>
                </a:solidFill>
                <a:latin typeface="Open Sans"/>
                <a:cs typeface="Open Sans"/>
              </a:rPr>
              <a:t>reason</a:t>
            </a:r>
            <a:r>
              <a:rPr lang="en-US" sz="1300" spc="-40" dirty="0">
                <a:solidFill>
                  <a:schemeClr val="tx1"/>
                </a:solidFill>
                <a:latin typeface="Open Sans"/>
                <a:cs typeface="Open Sans"/>
              </a:rPr>
              <a:t> </a:t>
            </a:r>
            <a:r>
              <a:rPr lang="en-US" sz="1300" dirty="0">
                <a:solidFill>
                  <a:schemeClr val="tx1"/>
                </a:solidFill>
                <a:latin typeface="Open Sans"/>
                <a:cs typeface="Open Sans"/>
              </a:rPr>
              <a:t>is</a:t>
            </a:r>
            <a:r>
              <a:rPr lang="en-US" sz="1300" spc="-30" dirty="0">
                <a:solidFill>
                  <a:schemeClr val="tx1"/>
                </a:solidFill>
                <a:latin typeface="Open Sans"/>
                <a:cs typeface="Open Sans"/>
              </a:rPr>
              <a:t> </a:t>
            </a:r>
            <a:r>
              <a:rPr lang="en-US" sz="1300" dirty="0">
                <a:solidFill>
                  <a:schemeClr val="tx1"/>
                </a:solidFill>
                <a:latin typeface="Open Sans"/>
                <a:cs typeface="Open Sans"/>
              </a:rPr>
              <a:t>evaluated</a:t>
            </a:r>
            <a:r>
              <a:rPr lang="en-US" sz="1300" spc="-55" dirty="0">
                <a:solidFill>
                  <a:schemeClr val="tx1"/>
                </a:solidFill>
                <a:latin typeface="Open Sans"/>
                <a:cs typeface="Open Sans"/>
              </a:rPr>
              <a:t> </a:t>
            </a:r>
            <a:r>
              <a:rPr lang="en-US" sz="1300" dirty="0">
                <a:solidFill>
                  <a:schemeClr val="tx1"/>
                </a:solidFill>
                <a:latin typeface="Open Sans"/>
                <a:cs typeface="Open Sans"/>
              </a:rPr>
              <a:t>to</a:t>
            </a:r>
            <a:r>
              <a:rPr lang="en-US" sz="1300" spc="-25" dirty="0">
                <a:solidFill>
                  <a:schemeClr val="tx1"/>
                </a:solidFill>
                <a:latin typeface="Open Sans"/>
                <a:cs typeface="Open Sans"/>
              </a:rPr>
              <a:t> </a:t>
            </a:r>
            <a:r>
              <a:rPr lang="en-US" sz="1300" spc="-10" dirty="0">
                <a:solidFill>
                  <a:schemeClr val="tx1"/>
                </a:solidFill>
                <a:latin typeface="Open Sans"/>
                <a:cs typeface="Open Sans"/>
              </a:rPr>
              <a:t>ensure:</a:t>
            </a:r>
            <a:endParaRPr lang="en-US" sz="1300" dirty="0">
              <a:solidFill>
                <a:schemeClr val="tx1"/>
              </a:solidFill>
              <a:latin typeface="Open Sans"/>
              <a:cs typeface="Open Sans"/>
            </a:endParaRPr>
          </a:p>
          <a:p>
            <a:pPr marL="1160145" indent="-229235">
              <a:lnSpc>
                <a:spcPct val="100000"/>
              </a:lnSpc>
              <a:spcBef>
                <a:spcPts val="850"/>
              </a:spcBef>
              <a:buClr>
                <a:srgbClr val="00446F"/>
              </a:buClr>
              <a:buFont typeface="Courier New"/>
              <a:buChar char="o"/>
              <a:tabLst>
                <a:tab pos="1160780" algn="l"/>
              </a:tabLst>
            </a:pPr>
            <a:r>
              <a:rPr lang="en-US" sz="1300" dirty="0">
                <a:solidFill>
                  <a:schemeClr val="tx1"/>
                </a:solidFill>
                <a:latin typeface="Open Sans"/>
                <a:cs typeface="Open Sans"/>
              </a:rPr>
              <a:t>It</a:t>
            </a:r>
            <a:r>
              <a:rPr lang="en-US" sz="1300" spc="-25" dirty="0">
                <a:solidFill>
                  <a:schemeClr val="tx1"/>
                </a:solidFill>
                <a:latin typeface="Open Sans"/>
                <a:cs typeface="Open Sans"/>
              </a:rPr>
              <a:t> </a:t>
            </a:r>
            <a:r>
              <a:rPr lang="en-US" sz="1300" dirty="0">
                <a:solidFill>
                  <a:schemeClr val="tx1"/>
                </a:solidFill>
                <a:latin typeface="Open Sans"/>
                <a:cs typeface="Open Sans"/>
              </a:rPr>
              <a:t>is</a:t>
            </a:r>
            <a:r>
              <a:rPr lang="en-US" sz="1300" spc="-15" dirty="0">
                <a:solidFill>
                  <a:schemeClr val="tx1"/>
                </a:solidFill>
                <a:latin typeface="Open Sans"/>
                <a:cs typeface="Open Sans"/>
              </a:rPr>
              <a:t> </a:t>
            </a:r>
            <a:r>
              <a:rPr lang="en-US" sz="1300" dirty="0">
                <a:solidFill>
                  <a:schemeClr val="tx1"/>
                </a:solidFill>
                <a:latin typeface="Open Sans"/>
                <a:cs typeface="Open Sans"/>
              </a:rPr>
              <a:t>consistent</a:t>
            </a:r>
            <a:r>
              <a:rPr lang="en-US" sz="1300" spc="-45" dirty="0">
                <a:solidFill>
                  <a:schemeClr val="tx1"/>
                </a:solidFill>
                <a:latin typeface="Open Sans"/>
                <a:cs typeface="Open Sans"/>
              </a:rPr>
              <a:t> </a:t>
            </a:r>
            <a:r>
              <a:rPr lang="en-US" sz="1300" dirty="0">
                <a:solidFill>
                  <a:schemeClr val="tx1"/>
                </a:solidFill>
                <a:latin typeface="Open Sans"/>
                <a:cs typeface="Open Sans"/>
              </a:rPr>
              <a:t>with the</a:t>
            </a:r>
            <a:r>
              <a:rPr lang="en-US" sz="1300" spc="-5" dirty="0">
                <a:solidFill>
                  <a:schemeClr val="tx1"/>
                </a:solidFill>
                <a:latin typeface="Open Sans"/>
                <a:cs typeface="Open Sans"/>
              </a:rPr>
              <a:t> </a:t>
            </a:r>
            <a:r>
              <a:rPr lang="en-US" sz="1300" dirty="0">
                <a:solidFill>
                  <a:schemeClr val="tx1"/>
                </a:solidFill>
                <a:latin typeface="Open Sans"/>
                <a:cs typeface="Open Sans"/>
              </a:rPr>
              <a:t>leave</a:t>
            </a:r>
            <a:r>
              <a:rPr lang="en-US" sz="1300" spc="-35" dirty="0">
                <a:solidFill>
                  <a:schemeClr val="tx1"/>
                </a:solidFill>
                <a:latin typeface="Open Sans"/>
                <a:cs typeface="Open Sans"/>
              </a:rPr>
              <a:t> </a:t>
            </a:r>
            <a:r>
              <a:rPr lang="en-US" sz="1300" spc="-10" dirty="0">
                <a:solidFill>
                  <a:schemeClr val="tx1"/>
                </a:solidFill>
                <a:latin typeface="Open Sans"/>
                <a:cs typeface="Open Sans"/>
              </a:rPr>
              <a:t>reason</a:t>
            </a:r>
            <a:endParaRPr lang="en-US" sz="1300" dirty="0">
              <a:solidFill>
                <a:schemeClr val="tx1"/>
              </a:solidFill>
              <a:latin typeface="Open Sans"/>
              <a:cs typeface="Open Sans"/>
            </a:endParaRPr>
          </a:p>
          <a:p>
            <a:pPr marL="1160145" indent="-229235">
              <a:lnSpc>
                <a:spcPct val="100000"/>
              </a:lnSpc>
              <a:spcBef>
                <a:spcPts val="409"/>
              </a:spcBef>
              <a:buClr>
                <a:srgbClr val="00446F"/>
              </a:buClr>
              <a:buFont typeface="Courier New"/>
              <a:buChar char="o"/>
              <a:tabLst>
                <a:tab pos="1160780" algn="l"/>
              </a:tabLst>
            </a:pPr>
            <a:r>
              <a:rPr lang="en-US" sz="1300" dirty="0">
                <a:solidFill>
                  <a:schemeClr val="tx1"/>
                </a:solidFill>
                <a:latin typeface="Open Sans"/>
                <a:cs typeface="Open Sans"/>
              </a:rPr>
              <a:t>The</a:t>
            </a:r>
            <a:r>
              <a:rPr lang="en-US" sz="1300" spc="15" dirty="0">
                <a:solidFill>
                  <a:schemeClr val="tx1"/>
                </a:solidFill>
                <a:latin typeface="Open Sans"/>
                <a:cs typeface="Open Sans"/>
              </a:rPr>
              <a:t> </a:t>
            </a:r>
            <a:r>
              <a:rPr lang="en-US" sz="1300" spc="-10" dirty="0">
                <a:solidFill>
                  <a:schemeClr val="tx1"/>
                </a:solidFill>
                <a:latin typeface="Open Sans"/>
                <a:cs typeface="Open Sans"/>
              </a:rPr>
              <a:t>frequency/duration</a:t>
            </a:r>
            <a:r>
              <a:rPr lang="en-US" sz="1300" dirty="0">
                <a:solidFill>
                  <a:schemeClr val="tx1"/>
                </a:solidFill>
                <a:latin typeface="Open Sans"/>
                <a:cs typeface="Open Sans"/>
              </a:rPr>
              <a:t> is</a:t>
            </a:r>
            <a:r>
              <a:rPr lang="en-US" sz="1300" spc="15" dirty="0">
                <a:solidFill>
                  <a:schemeClr val="tx1"/>
                </a:solidFill>
                <a:latin typeface="Open Sans"/>
                <a:cs typeface="Open Sans"/>
              </a:rPr>
              <a:t> </a:t>
            </a:r>
            <a:r>
              <a:rPr lang="en-US" sz="1300" spc="-10" dirty="0">
                <a:solidFill>
                  <a:schemeClr val="tx1"/>
                </a:solidFill>
                <a:latin typeface="Open Sans"/>
                <a:cs typeface="Open Sans"/>
              </a:rPr>
              <a:t>supported</a:t>
            </a:r>
            <a:endParaRPr lang="en-US" sz="1300" dirty="0">
              <a:solidFill>
                <a:schemeClr val="tx1"/>
              </a:solidFill>
              <a:latin typeface="Open Sans"/>
              <a:cs typeface="Open Sans"/>
            </a:endParaRPr>
          </a:p>
          <a:p>
            <a:pPr marL="1160145" indent="-229235">
              <a:lnSpc>
                <a:spcPct val="100000"/>
              </a:lnSpc>
              <a:spcBef>
                <a:spcPts val="395"/>
              </a:spcBef>
              <a:buClr>
                <a:srgbClr val="00446F"/>
              </a:buClr>
              <a:buFont typeface="Courier New"/>
              <a:buChar char="o"/>
              <a:tabLst>
                <a:tab pos="1160780" algn="l"/>
              </a:tabLst>
            </a:pPr>
            <a:r>
              <a:rPr lang="en-US" sz="1300" dirty="0">
                <a:solidFill>
                  <a:schemeClr val="tx1"/>
                </a:solidFill>
                <a:latin typeface="Open Sans"/>
                <a:cs typeface="Open Sans"/>
              </a:rPr>
              <a:t>There</a:t>
            </a:r>
            <a:r>
              <a:rPr lang="en-US" sz="1300" spc="-30" dirty="0">
                <a:solidFill>
                  <a:schemeClr val="tx1"/>
                </a:solidFill>
                <a:latin typeface="Open Sans"/>
                <a:cs typeface="Open Sans"/>
              </a:rPr>
              <a:t> </a:t>
            </a:r>
            <a:r>
              <a:rPr lang="en-US" sz="1300" dirty="0">
                <a:solidFill>
                  <a:schemeClr val="tx1"/>
                </a:solidFill>
                <a:latin typeface="Open Sans"/>
                <a:cs typeface="Open Sans"/>
              </a:rPr>
              <a:t>is</a:t>
            </a:r>
            <a:r>
              <a:rPr lang="en-US" sz="1300" spc="-25" dirty="0">
                <a:solidFill>
                  <a:schemeClr val="tx1"/>
                </a:solidFill>
                <a:latin typeface="Open Sans"/>
                <a:cs typeface="Open Sans"/>
              </a:rPr>
              <a:t> </a:t>
            </a:r>
            <a:r>
              <a:rPr lang="en-US" sz="1300" dirty="0">
                <a:solidFill>
                  <a:schemeClr val="tx1"/>
                </a:solidFill>
                <a:latin typeface="Open Sans"/>
                <a:cs typeface="Open Sans"/>
              </a:rPr>
              <a:t>no</a:t>
            </a:r>
            <a:r>
              <a:rPr lang="en-US" sz="1300" spc="-15" dirty="0">
                <a:solidFill>
                  <a:schemeClr val="tx1"/>
                </a:solidFill>
                <a:latin typeface="Open Sans"/>
                <a:cs typeface="Open Sans"/>
              </a:rPr>
              <a:t> </a:t>
            </a:r>
            <a:r>
              <a:rPr lang="en-US" sz="1300" dirty="0">
                <a:solidFill>
                  <a:schemeClr val="tx1"/>
                </a:solidFill>
                <a:latin typeface="Open Sans"/>
                <a:cs typeface="Open Sans"/>
              </a:rPr>
              <a:t>pattern</a:t>
            </a:r>
            <a:r>
              <a:rPr lang="en-US" sz="1300" spc="-25" dirty="0">
                <a:solidFill>
                  <a:schemeClr val="tx1"/>
                </a:solidFill>
                <a:latin typeface="Open Sans"/>
                <a:cs typeface="Open Sans"/>
              </a:rPr>
              <a:t> </a:t>
            </a:r>
            <a:r>
              <a:rPr lang="en-US" sz="1300" dirty="0">
                <a:solidFill>
                  <a:schemeClr val="tx1"/>
                </a:solidFill>
                <a:latin typeface="Open Sans"/>
                <a:cs typeface="Open Sans"/>
              </a:rPr>
              <a:t>of</a:t>
            </a:r>
            <a:r>
              <a:rPr lang="en-US" sz="1300" spc="-20" dirty="0">
                <a:solidFill>
                  <a:schemeClr val="tx1"/>
                </a:solidFill>
                <a:latin typeface="Open Sans"/>
                <a:cs typeface="Open Sans"/>
              </a:rPr>
              <a:t> </a:t>
            </a:r>
            <a:r>
              <a:rPr lang="en-US" sz="1300" spc="-10" dirty="0">
                <a:solidFill>
                  <a:schemeClr val="tx1"/>
                </a:solidFill>
                <a:latin typeface="Open Sans"/>
                <a:cs typeface="Open Sans"/>
              </a:rPr>
              <a:t>absence</a:t>
            </a:r>
            <a:endParaRPr lang="en-US" sz="1300" dirty="0">
              <a:solidFill>
                <a:schemeClr val="tx1"/>
              </a:solidFill>
              <a:latin typeface="Open Sans"/>
              <a:cs typeface="Open Sans"/>
            </a:endParaRPr>
          </a:p>
          <a:p>
            <a:pPr marL="1160145" indent="-229235">
              <a:lnSpc>
                <a:spcPct val="100000"/>
              </a:lnSpc>
              <a:spcBef>
                <a:spcPts val="400"/>
              </a:spcBef>
              <a:buClr>
                <a:srgbClr val="00446F"/>
              </a:buClr>
              <a:buFont typeface="Courier New"/>
              <a:buChar char="o"/>
              <a:tabLst>
                <a:tab pos="1160780" algn="l"/>
              </a:tabLst>
            </a:pPr>
            <a:r>
              <a:rPr lang="en-US" sz="1300" dirty="0">
                <a:solidFill>
                  <a:schemeClr val="tx1"/>
                </a:solidFill>
                <a:latin typeface="Open Sans"/>
                <a:cs typeface="Open Sans"/>
              </a:rPr>
              <a:t>The</a:t>
            </a:r>
            <a:r>
              <a:rPr lang="en-US" sz="1300" spc="-5" dirty="0">
                <a:solidFill>
                  <a:schemeClr val="tx1"/>
                </a:solidFill>
                <a:latin typeface="Open Sans"/>
                <a:cs typeface="Open Sans"/>
              </a:rPr>
              <a:t> </a:t>
            </a:r>
            <a:r>
              <a:rPr lang="en-US" sz="1300" dirty="0">
                <a:solidFill>
                  <a:schemeClr val="tx1"/>
                </a:solidFill>
                <a:latin typeface="Open Sans"/>
                <a:cs typeface="Open Sans"/>
              </a:rPr>
              <a:t>notice</a:t>
            </a:r>
            <a:r>
              <a:rPr lang="en-US" sz="1300" spc="-40" dirty="0">
                <a:solidFill>
                  <a:schemeClr val="tx1"/>
                </a:solidFill>
                <a:latin typeface="Open Sans"/>
                <a:cs typeface="Open Sans"/>
              </a:rPr>
              <a:t> </a:t>
            </a:r>
            <a:r>
              <a:rPr lang="en-US" sz="1300" spc="-10" dirty="0">
                <a:solidFill>
                  <a:schemeClr val="tx1"/>
                </a:solidFill>
                <a:latin typeface="Open Sans"/>
                <a:cs typeface="Open Sans"/>
              </a:rPr>
              <a:t>requirement </a:t>
            </a:r>
            <a:r>
              <a:rPr lang="en-US" sz="1300" dirty="0">
                <a:solidFill>
                  <a:schemeClr val="tx1"/>
                </a:solidFill>
                <a:latin typeface="Open Sans"/>
                <a:cs typeface="Open Sans"/>
              </a:rPr>
              <a:t>is</a:t>
            </a:r>
            <a:r>
              <a:rPr lang="en-US" sz="1300" spc="-5" dirty="0">
                <a:solidFill>
                  <a:schemeClr val="tx1"/>
                </a:solidFill>
                <a:latin typeface="Open Sans"/>
                <a:cs typeface="Open Sans"/>
              </a:rPr>
              <a:t> </a:t>
            </a:r>
            <a:r>
              <a:rPr lang="en-US" sz="1300" spc="-25" dirty="0">
                <a:solidFill>
                  <a:schemeClr val="tx1"/>
                </a:solidFill>
                <a:latin typeface="Open Sans"/>
                <a:cs typeface="Open Sans"/>
              </a:rPr>
              <a:t>met</a:t>
            </a:r>
            <a:endParaRPr lang="en-US" sz="1300" dirty="0">
              <a:solidFill>
                <a:schemeClr val="tx1"/>
              </a:solidFill>
              <a:latin typeface="Open Sans"/>
              <a:cs typeface="Open Sans"/>
            </a:endParaRPr>
          </a:p>
        </p:txBody>
      </p:sp>
      <p:sp>
        <p:nvSpPr>
          <p:cNvPr id="3" name="object 3"/>
          <p:cNvSpPr txBox="1"/>
          <p:nvPr/>
        </p:nvSpPr>
        <p:spPr>
          <a:xfrm>
            <a:off x="6918118" y="2895600"/>
            <a:ext cx="4939029" cy="3512565"/>
          </a:xfrm>
          <a:prstGeom prst="rect">
            <a:avLst/>
          </a:prstGeom>
        </p:spPr>
        <p:txBody>
          <a:bodyPr vert="horz" wrap="square" lIns="0" tIns="102235" rIns="0" bIns="0" rtlCol="0">
            <a:spAutoFit/>
          </a:bodyPr>
          <a:lstStyle/>
          <a:p>
            <a:pPr marL="12700">
              <a:lnSpc>
                <a:spcPct val="100000"/>
              </a:lnSpc>
              <a:spcBef>
                <a:spcPts val="805"/>
              </a:spcBef>
            </a:pPr>
            <a:r>
              <a:rPr sz="1300" b="1" spc="-25" dirty="0">
                <a:solidFill>
                  <a:schemeClr val="tx1"/>
                </a:solidFill>
                <a:latin typeface="Open Sans"/>
                <a:cs typeface="Open Sans"/>
              </a:rPr>
              <a:t>ENTITLEMENT </a:t>
            </a:r>
            <a:r>
              <a:rPr sz="1300" b="1" spc="-10" dirty="0">
                <a:solidFill>
                  <a:schemeClr val="tx1"/>
                </a:solidFill>
                <a:latin typeface="Open Sans"/>
                <a:cs typeface="Open Sans"/>
              </a:rPr>
              <a:t>DEDUCTION</a:t>
            </a:r>
            <a:endParaRPr sz="1300" dirty="0">
              <a:solidFill>
                <a:schemeClr val="tx1"/>
              </a:solidFill>
              <a:latin typeface="Open Sans"/>
              <a:cs typeface="Open Sans"/>
            </a:endParaRPr>
          </a:p>
          <a:p>
            <a:pPr marL="408940">
              <a:lnSpc>
                <a:spcPct val="100000"/>
              </a:lnSpc>
              <a:spcBef>
                <a:spcPts val="755"/>
              </a:spcBef>
            </a:pPr>
            <a:r>
              <a:rPr sz="1300" dirty="0">
                <a:solidFill>
                  <a:schemeClr val="tx1"/>
                </a:solidFill>
                <a:latin typeface="Open Sans"/>
                <a:cs typeface="Open Sans"/>
              </a:rPr>
              <a:t>Absences</a:t>
            </a:r>
            <a:r>
              <a:rPr sz="1300" spc="-50" dirty="0">
                <a:solidFill>
                  <a:schemeClr val="tx1"/>
                </a:solidFill>
                <a:latin typeface="Open Sans"/>
                <a:cs typeface="Open Sans"/>
              </a:rPr>
              <a:t> </a:t>
            </a:r>
            <a:r>
              <a:rPr sz="1300" dirty="0">
                <a:solidFill>
                  <a:schemeClr val="tx1"/>
                </a:solidFill>
                <a:latin typeface="Open Sans"/>
                <a:cs typeface="Open Sans"/>
              </a:rPr>
              <a:t>are</a:t>
            </a:r>
            <a:r>
              <a:rPr sz="1300" spc="-30" dirty="0">
                <a:solidFill>
                  <a:schemeClr val="tx1"/>
                </a:solidFill>
                <a:latin typeface="Open Sans"/>
                <a:cs typeface="Open Sans"/>
              </a:rPr>
              <a:t> </a:t>
            </a:r>
            <a:r>
              <a:rPr sz="1300" dirty="0">
                <a:solidFill>
                  <a:schemeClr val="tx1"/>
                </a:solidFill>
                <a:latin typeface="Open Sans"/>
                <a:cs typeface="Open Sans"/>
              </a:rPr>
              <a:t>entered</a:t>
            </a:r>
            <a:r>
              <a:rPr sz="1300" spc="-35" dirty="0">
                <a:solidFill>
                  <a:schemeClr val="tx1"/>
                </a:solidFill>
                <a:latin typeface="Open Sans"/>
                <a:cs typeface="Open Sans"/>
              </a:rPr>
              <a:t> </a:t>
            </a:r>
            <a:r>
              <a:rPr sz="1300" dirty="0">
                <a:solidFill>
                  <a:schemeClr val="tx1"/>
                </a:solidFill>
                <a:latin typeface="Open Sans"/>
                <a:cs typeface="Open Sans"/>
              </a:rPr>
              <a:t>to-the-minute</a:t>
            </a:r>
            <a:r>
              <a:rPr sz="1300" spc="-40" dirty="0">
                <a:solidFill>
                  <a:schemeClr val="tx1"/>
                </a:solidFill>
                <a:latin typeface="Open Sans"/>
                <a:cs typeface="Open Sans"/>
              </a:rPr>
              <a:t> </a:t>
            </a:r>
            <a:r>
              <a:rPr sz="1300" dirty="0">
                <a:solidFill>
                  <a:schemeClr val="tx1"/>
                </a:solidFill>
                <a:latin typeface="Open Sans"/>
                <a:cs typeface="Open Sans"/>
              </a:rPr>
              <a:t>to</a:t>
            </a:r>
            <a:r>
              <a:rPr sz="1300" spc="-35" dirty="0">
                <a:solidFill>
                  <a:schemeClr val="tx1"/>
                </a:solidFill>
                <a:latin typeface="Open Sans"/>
                <a:cs typeface="Open Sans"/>
              </a:rPr>
              <a:t> </a:t>
            </a:r>
            <a:r>
              <a:rPr sz="1300" spc="-10" dirty="0">
                <a:solidFill>
                  <a:schemeClr val="tx1"/>
                </a:solidFill>
                <a:latin typeface="Open Sans"/>
                <a:cs typeface="Open Sans"/>
              </a:rPr>
              <a:t>ensure:</a:t>
            </a:r>
            <a:endParaRPr sz="1300" dirty="0">
              <a:solidFill>
                <a:schemeClr val="tx1"/>
              </a:solidFill>
              <a:latin typeface="Open Sans"/>
              <a:cs typeface="Open Sans"/>
            </a:endParaRPr>
          </a:p>
          <a:p>
            <a:pPr marL="1160145" indent="-229235">
              <a:lnSpc>
                <a:spcPct val="100000"/>
              </a:lnSpc>
              <a:spcBef>
                <a:spcPts val="850"/>
              </a:spcBef>
              <a:buClr>
                <a:srgbClr val="00446F"/>
              </a:buClr>
              <a:buFont typeface="Courier New"/>
              <a:buChar char="o"/>
              <a:tabLst>
                <a:tab pos="1160780" algn="l"/>
              </a:tabLst>
            </a:pPr>
            <a:r>
              <a:rPr sz="1300" dirty="0">
                <a:solidFill>
                  <a:schemeClr val="tx1"/>
                </a:solidFill>
                <a:latin typeface="Open Sans"/>
                <a:cs typeface="Open Sans"/>
              </a:rPr>
              <a:t>Entitlement</a:t>
            </a:r>
            <a:r>
              <a:rPr sz="1300" spc="-50" dirty="0">
                <a:solidFill>
                  <a:schemeClr val="tx1"/>
                </a:solidFill>
                <a:latin typeface="Open Sans"/>
                <a:cs typeface="Open Sans"/>
              </a:rPr>
              <a:t> </a:t>
            </a:r>
            <a:r>
              <a:rPr sz="1300" dirty="0">
                <a:solidFill>
                  <a:schemeClr val="tx1"/>
                </a:solidFill>
                <a:latin typeface="Open Sans"/>
                <a:cs typeface="Open Sans"/>
              </a:rPr>
              <a:t>is</a:t>
            </a:r>
            <a:r>
              <a:rPr sz="1300" spc="-30" dirty="0">
                <a:solidFill>
                  <a:schemeClr val="tx1"/>
                </a:solidFill>
                <a:latin typeface="Open Sans"/>
                <a:cs typeface="Open Sans"/>
              </a:rPr>
              <a:t> </a:t>
            </a:r>
            <a:r>
              <a:rPr sz="1300" spc="-10" dirty="0">
                <a:solidFill>
                  <a:schemeClr val="tx1"/>
                </a:solidFill>
                <a:latin typeface="Open Sans"/>
                <a:cs typeface="Open Sans"/>
              </a:rPr>
              <a:t>accurate</a:t>
            </a:r>
            <a:endParaRPr sz="1300" dirty="0">
              <a:solidFill>
                <a:schemeClr val="tx1"/>
              </a:solidFill>
              <a:latin typeface="Open Sans"/>
              <a:cs typeface="Open Sans"/>
            </a:endParaRPr>
          </a:p>
          <a:p>
            <a:pPr marL="1160145" indent="-229235">
              <a:lnSpc>
                <a:spcPct val="100000"/>
              </a:lnSpc>
              <a:spcBef>
                <a:spcPts val="400"/>
              </a:spcBef>
              <a:buClr>
                <a:srgbClr val="00446F"/>
              </a:buClr>
              <a:buFont typeface="Courier New"/>
              <a:buChar char="o"/>
              <a:tabLst>
                <a:tab pos="1160780" algn="l"/>
              </a:tabLst>
            </a:pPr>
            <a:r>
              <a:rPr sz="1300" dirty="0">
                <a:solidFill>
                  <a:schemeClr val="tx1"/>
                </a:solidFill>
                <a:latin typeface="Open Sans"/>
                <a:cs typeface="Open Sans"/>
              </a:rPr>
              <a:t>Leave</a:t>
            </a:r>
            <a:r>
              <a:rPr sz="1300" spc="-45" dirty="0">
                <a:solidFill>
                  <a:schemeClr val="tx1"/>
                </a:solidFill>
                <a:latin typeface="Open Sans"/>
                <a:cs typeface="Open Sans"/>
              </a:rPr>
              <a:t> </a:t>
            </a:r>
            <a:r>
              <a:rPr sz="1300" dirty="0">
                <a:solidFill>
                  <a:schemeClr val="tx1"/>
                </a:solidFill>
                <a:latin typeface="Open Sans"/>
                <a:cs typeface="Open Sans"/>
              </a:rPr>
              <a:t>time</a:t>
            </a:r>
            <a:r>
              <a:rPr sz="1300" spc="-40" dirty="0">
                <a:solidFill>
                  <a:schemeClr val="tx1"/>
                </a:solidFill>
                <a:latin typeface="Open Sans"/>
                <a:cs typeface="Open Sans"/>
              </a:rPr>
              <a:t> </a:t>
            </a:r>
            <a:r>
              <a:rPr sz="1300" dirty="0">
                <a:solidFill>
                  <a:schemeClr val="tx1"/>
                </a:solidFill>
                <a:latin typeface="Open Sans"/>
                <a:cs typeface="Open Sans"/>
              </a:rPr>
              <a:t>replenishes</a:t>
            </a:r>
            <a:r>
              <a:rPr sz="1300" spc="-60" dirty="0">
                <a:solidFill>
                  <a:schemeClr val="tx1"/>
                </a:solidFill>
                <a:latin typeface="Open Sans"/>
                <a:cs typeface="Open Sans"/>
              </a:rPr>
              <a:t> </a:t>
            </a:r>
            <a:r>
              <a:rPr sz="1300" spc="-10" dirty="0">
                <a:solidFill>
                  <a:schemeClr val="tx1"/>
                </a:solidFill>
                <a:latin typeface="Open Sans"/>
                <a:cs typeface="Open Sans"/>
              </a:rPr>
              <a:t>correctly</a:t>
            </a:r>
            <a:endParaRPr sz="1300" dirty="0">
              <a:solidFill>
                <a:schemeClr val="tx1"/>
              </a:solidFill>
              <a:latin typeface="Open Sans"/>
              <a:cs typeface="Open Sans"/>
            </a:endParaRPr>
          </a:p>
          <a:p>
            <a:pPr>
              <a:lnSpc>
                <a:spcPct val="100000"/>
              </a:lnSpc>
              <a:spcBef>
                <a:spcPts val="55"/>
              </a:spcBef>
              <a:buClr>
                <a:srgbClr val="00446F"/>
              </a:buClr>
              <a:buFont typeface="Courier New"/>
              <a:buChar char="o"/>
            </a:pPr>
            <a:endParaRPr sz="1300" dirty="0">
              <a:solidFill>
                <a:schemeClr val="tx1"/>
              </a:solidFill>
              <a:latin typeface="Open Sans"/>
              <a:cs typeface="Open Sans"/>
            </a:endParaRPr>
          </a:p>
          <a:p>
            <a:pPr marL="12700">
              <a:lnSpc>
                <a:spcPct val="100000"/>
              </a:lnSpc>
            </a:pPr>
            <a:r>
              <a:rPr sz="1300" b="1" spc="-10" dirty="0">
                <a:solidFill>
                  <a:schemeClr val="tx1"/>
                </a:solidFill>
                <a:latin typeface="Open Sans"/>
                <a:cs typeface="Open Sans"/>
              </a:rPr>
              <a:t>RECERTIFICATION</a:t>
            </a:r>
            <a:endParaRPr sz="1300" dirty="0">
              <a:solidFill>
                <a:schemeClr val="tx1"/>
              </a:solidFill>
              <a:latin typeface="Open Sans"/>
              <a:cs typeface="Open Sans"/>
            </a:endParaRPr>
          </a:p>
          <a:p>
            <a:pPr marL="408940">
              <a:lnSpc>
                <a:spcPct val="100000"/>
              </a:lnSpc>
              <a:spcBef>
                <a:spcPts val="740"/>
              </a:spcBef>
            </a:pPr>
            <a:r>
              <a:rPr sz="1300" dirty="0">
                <a:solidFill>
                  <a:schemeClr val="tx1"/>
                </a:solidFill>
                <a:latin typeface="Open Sans"/>
                <a:cs typeface="Open Sans"/>
              </a:rPr>
              <a:t>For</a:t>
            </a:r>
            <a:r>
              <a:rPr sz="1300" spc="-55" dirty="0">
                <a:solidFill>
                  <a:schemeClr val="tx1"/>
                </a:solidFill>
                <a:latin typeface="Open Sans"/>
                <a:cs typeface="Open Sans"/>
              </a:rPr>
              <a:t> </a:t>
            </a:r>
            <a:r>
              <a:rPr sz="1300" dirty="0">
                <a:solidFill>
                  <a:schemeClr val="tx1"/>
                </a:solidFill>
                <a:latin typeface="Open Sans"/>
                <a:cs typeface="Open Sans"/>
              </a:rPr>
              <a:t>ongoing</a:t>
            </a:r>
            <a:r>
              <a:rPr sz="1300" spc="-45" dirty="0">
                <a:solidFill>
                  <a:schemeClr val="tx1"/>
                </a:solidFill>
                <a:latin typeface="Open Sans"/>
                <a:cs typeface="Open Sans"/>
              </a:rPr>
              <a:t> </a:t>
            </a:r>
            <a:r>
              <a:rPr sz="1300" dirty="0">
                <a:solidFill>
                  <a:schemeClr val="tx1"/>
                </a:solidFill>
                <a:latin typeface="Open Sans"/>
                <a:cs typeface="Open Sans"/>
              </a:rPr>
              <a:t>conditions,</a:t>
            </a:r>
            <a:r>
              <a:rPr sz="1300" spc="-55" dirty="0">
                <a:solidFill>
                  <a:schemeClr val="tx1"/>
                </a:solidFill>
                <a:latin typeface="Open Sans"/>
                <a:cs typeface="Open Sans"/>
              </a:rPr>
              <a:t> </a:t>
            </a:r>
            <a:r>
              <a:rPr sz="1300" dirty="0">
                <a:solidFill>
                  <a:schemeClr val="tx1"/>
                </a:solidFill>
                <a:latin typeface="Open Sans"/>
                <a:cs typeface="Open Sans"/>
              </a:rPr>
              <a:t>Unum</a:t>
            </a:r>
            <a:r>
              <a:rPr sz="1300" spc="-25" dirty="0">
                <a:solidFill>
                  <a:schemeClr val="tx1"/>
                </a:solidFill>
                <a:latin typeface="Open Sans"/>
                <a:cs typeface="Open Sans"/>
              </a:rPr>
              <a:t> </a:t>
            </a:r>
            <a:r>
              <a:rPr sz="1300" dirty="0">
                <a:solidFill>
                  <a:schemeClr val="tx1"/>
                </a:solidFill>
                <a:latin typeface="Open Sans"/>
                <a:cs typeface="Open Sans"/>
              </a:rPr>
              <a:t>requests</a:t>
            </a:r>
            <a:r>
              <a:rPr sz="1300" spc="-45" dirty="0">
                <a:solidFill>
                  <a:schemeClr val="tx1"/>
                </a:solidFill>
                <a:latin typeface="Open Sans"/>
                <a:cs typeface="Open Sans"/>
              </a:rPr>
              <a:t> </a:t>
            </a:r>
            <a:r>
              <a:rPr sz="1300" spc="-10" dirty="0">
                <a:solidFill>
                  <a:schemeClr val="tx1"/>
                </a:solidFill>
                <a:latin typeface="Open Sans"/>
                <a:cs typeface="Open Sans"/>
              </a:rPr>
              <a:t>certification</a:t>
            </a:r>
            <a:endParaRPr sz="1300" dirty="0">
              <a:solidFill>
                <a:schemeClr val="tx1"/>
              </a:solidFill>
              <a:latin typeface="Open Sans"/>
              <a:cs typeface="Open Sans"/>
            </a:endParaRPr>
          </a:p>
          <a:p>
            <a:pPr marL="408940">
              <a:lnSpc>
                <a:spcPct val="100000"/>
              </a:lnSpc>
              <a:spcBef>
                <a:spcPts val="360"/>
              </a:spcBef>
            </a:pPr>
            <a:r>
              <a:rPr sz="1300" dirty="0">
                <a:solidFill>
                  <a:schemeClr val="tx1"/>
                </a:solidFill>
                <a:latin typeface="Open Sans"/>
                <a:cs typeface="Open Sans"/>
              </a:rPr>
              <a:t>every</a:t>
            </a:r>
            <a:r>
              <a:rPr sz="1300" spc="-50" dirty="0">
                <a:solidFill>
                  <a:schemeClr val="tx1"/>
                </a:solidFill>
                <a:latin typeface="Open Sans"/>
                <a:cs typeface="Open Sans"/>
              </a:rPr>
              <a:t> </a:t>
            </a:r>
            <a:r>
              <a:rPr sz="1300" dirty="0">
                <a:solidFill>
                  <a:schemeClr val="tx1"/>
                </a:solidFill>
                <a:latin typeface="Open Sans"/>
                <a:cs typeface="Open Sans"/>
              </a:rPr>
              <a:t>6</a:t>
            </a:r>
            <a:r>
              <a:rPr sz="1300" spc="-5" dirty="0">
                <a:solidFill>
                  <a:schemeClr val="tx1"/>
                </a:solidFill>
                <a:latin typeface="Open Sans"/>
                <a:cs typeface="Open Sans"/>
              </a:rPr>
              <a:t> </a:t>
            </a:r>
            <a:r>
              <a:rPr sz="1300" dirty="0">
                <a:solidFill>
                  <a:schemeClr val="tx1"/>
                </a:solidFill>
                <a:latin typeface="Open Sans"/>
                <a:cs typeface="Open Sans"/>
              </a:rPr>
              <a:t>months</a:t>
            </a:r>
            <a:r>
              <a:rPr sz="1300" spc="-30" dirty="0">
                <a:solidFill>
                  <a:schemeClr val="tx1"/>
                </a:solidFill>
                <a:latin typeface="Open Sans"/>
                <a:cs typeface="Open Sans"/>
              </a:rPr>
              <a:t> </a:t>
            </a:r>
            <a:r>
              <a:rPr sz="1300" dirty="0">
                <a:solidFill>
                  <a:schemeClr val="tx1"/>
                </a:solidFill>
                <a:latin typeface="Open Sans"/>
                <a:cs typeface="Open Sans"/>
              </a:rPr>
              <a:t>to</a:t>
            </a:r>
            <a:r>
              <a:rPr sz="1300" spc="-25" dirty="0">
                <a:solidFill>
                  <a:schemeClr val="tx1"/>
                </a:solidFill>
                <a:latin typeface="Open Sans"/>
                <a:cs typeface="Open Sans"/>
              </a:rPr>
              <a:t> </a:t>
            </a:r>
            <a:r>
              <a:rPr sz="1300" spc="-10" dirty="0">
                <a:solidFill>
                  <a:schemeClr val="tx1"/>
                </a:solidFill>
                <a:latin typeface="Open Sans"/>
                <a:cs typeface="Open Sans"/>
              </a:rPr>
              <a:t>ensure:</a:t>
            </a:r>
            <a:endParaRPr sz="1300" dirty="0">
              <a:solidFill>
                <a:schemeClr val="tx1"/>
              </a:solidFill>
              <a:latin typeface="Open Sans"/>
              <a:cs typeface="Open Sans"/>
            </a:endParaRPr>
          </a:p>
          <a:p>
            <a:pPr marL="1160145" indent="-229235">
              <a:lnSpc>
                <a:spcPct val="100000"/>
              </a:lnSpc>
              <a:spcBef>
                <a:spcPts val="1070"/>
              </a:spcBef>
              <a:buClr>
                <a:srgbClr val="00446F"/>
              </a:buClr>
              <a:buFont typeface="Courier New"/>
              <a:buChar char="o"/>
              <a:tabLst>
                <a:tab pos="1160780" algn="l"/>
              </a:tabLst>
            </a:pPr>
            <a:r>
              <a:rPr sz="1300" dirty="0">
                <a:solidFill>
                  <a:schemeClr val="tx1"/>
                </a:solidFill>
                <a:latin typeface="Open Sans"/>
                <a:cs typeface="Open Sans"/>
              </a:rPr>
              <a:t>The</a:t>
            </a:r>
            <a:r>
              <a:rPr sz="1300" spc="-30" dirty="0">
                <a:solidFill>
                  <a:schemeClr val="tx1"/>
                </a:solidFill>
                <a:latin typeface="Open Sans"/>
                <a:cs typeface="Open Sans"/>
              </a:rPr>
              <a:t> </a:t>
            </a:r>
            <a:r>
              <a:rPr sz="1300" dirty="0">
                <a:solidFill>
                  <a:schemeClr val="tx1"/>
                </a:solidFill>
                <a:latin typeface="Open Sans"/>
                <a:cs typeface="Open Sans"/>
              </a:rPr>
              <a:t>employee</a:t>
            </a:r>
            <a:r>
              <a:rPr sz="1300" spc="-45" dirty="0">
                <a:solidFill>
                  <a:schemeClr val="tx1"/>
                </a:solidFill>
                <a:latin typeface="Open Sans"/>
                <a:cs typeface="Open Sans"/>
              </a:rPr>
              <a:t> </a:t>
            </a:r>
            <a:r>
              <a:rPr sz="1300" dirty="0">
                <a:solidFill>
                  <a:schemeClr val="tx1"/>
                </a:solidFill>
                <a:latin typeface="Open Sans"/>
                <a:cs typeface="Open Sans"/>
              </a:rPr>
              <a:t>still</a:t>
            </a:r>
            <a:r>
              <a:rPr sz="1300" spc="-20" dirty="0">
                <a:solidFill>
                  <a:schemeClr val="tx1"/>
                </a:solidFill>
                <a:latin typeface="Open Sans"/>
                <a:cs typeface="Open Sans"/>
              </a:rPr>
              <a:t> </a:t>
            </a:r>
            <a:r>
              <a:rPr sz="1300" dirty="0">
                <a:solidFill>
                  <a:schemeClr val="tx1"/>
                </a:solidFill>
                <a:latin typeface="Open Sans"/>
                <a:cs typeface="Open Sans"/>
              </a:rPr>
              <a:t>needs</a:t>
            </a:r>
            <a:r>
              <a:rPr sz="1300" spc="-50" dirty="0">
                <a:solidFill>
                  <a:schemeClr val="tx1"/>
                </a:solidFill>
                <a:latin typeface="Open Sans"/>
                <a:cs typeface="Open Sans"/>
              </a:rPr>
              <a:t> </a:t>
            </a:r>
            <a:r>
              <a:rPr sz="1300" dirty="0">
                <a:solidFill>
                  <a:schemeClr val="tx1"/>
                </a:solidFill>
                <a:latin typeface="Open Sans"/>
                <a:cs typeface="Open Sans"/>
              </a:rPr>
              <a:t>intermittent</a:t>
            </a:r>
            <a:r>
              <a:rPr sz="1300" spc="-40" dirty="0">
                <a:solidFill>
                  <a:schemeClr val="tx1"/>
                </a:solidFill>
                <a:latin typeface="Open Sans"/>
                <a:cs typeface="Open Sans"/>
              </a:rPr>
              <a:t> </a:t>
            </a:r>
            <a:r>
              <a:rPr sz="1300" spc="-10" dirty="0">
                <a:solidFill>
                  <a:schemeClr val="tx1"/>
                </a:solidFill>
                <a:latin typeface="Open Sans"/>
                <a:cs typeface="Open Sans"/>
              </a:rPr>
              <a:t>leave</a:t>
            </a:r>
            <a:endParaRPr sz="1300" dirty="0">
              <a:solidFill>
                <a:schemeClr val="tx1"/>
              </a:solidFill>
              <a:latin typeface="Open Sans"/>
              <a:cs typeface="Open Sans"/>
            </a:endParaRPr>
          </a:p>
          <a:p>
            <a:pPr marL="1160145" indent="-229235">
              <a:lnSpc>
                <a:spcPct val="100000"/>
              </a:lnSpc>
              <a:spcBef>
                <a:spcPts val="755"/>
              </a:spcBef>
              <a:buClr>
                <a:srgbClr val="00446F"/>
              </a:buClr>
              <a:buFont typeface="Courier New"/>
              <a:buChar char="o"/>
              <a:tabLst>
                <a:tab pos="1160780" algn="l"/>
              </a:tabLst>
            </a:pPr>
            <a:r>
              <a:rPr sz="1300" dirty="0">
                <a:solidFill>
                  <a:schemeClr val="tx1"/>
                </a:solidFill>
                <a:latin typeface="Open Sans"/>
                <a:cs typeface="Open Sans"/>
              </a:rPr>
              <a:t>The</a:t>
            </a:r>
            <a:r>
              <a:rPr sz="1300" spc="5" dirty="0">
                <a:solidFill>
                  <a:schemeClr val="tx1"/>
                </a:solidFill>
                <a:latin typeface="Open Sans"/>
                <a:cs typeface="Open Sans"/>
              </a:rPr>
              <a:t> </a:t>
            </a:r>
            <a:r>
              <a:rPr sz="1300" dirty="0">
                <a:solidFill>
                  <a:schemeClr val="tx1"/>
                </a:solidFill>
                <a:latin typeface="Open Sans"/>
                <a:cs typeface="Open Sans"/>
              </a:rPr>
              <a:t>estimated</a:t>
            </a:r>
            <a:r>
              <a:rPr sz="1300" spc="-15" dirty="0">
                <a:solidFill>
                  <a:schemeClr val="tx1"/>
                </a:solidFill>
                <a:latin typeface="Open Sans"/>
                <a:cs typeface="Open Sans"/>
              </a:rPr>
              <a:t> </a:t>
            </a:r>
            <a:r>
              <a:rPr sz="1300" spc="-10" dirty="0">
                <a:solidFill>
                  <a:schemeClr val="tx1"/>
                </a:solidFill>
                <a:latin typeface="Open Sans"/>
                <a:cs typeface="Open Sans"/>
              </a:rPr>
              <a:t>frequency/duration</a:t>
            </a:r>
            <a:r>
              <a:rPr sz="1300" spc="-25" dirty="0">
                <a:solidFill>
                  <a:schemeClr val="tx1"/>
                </a:solidFill>
                <a:latin typeface="Open Sans"/>
                <a:cs typeface="Open Sans"/>
              </a:rPr>
              <a:t> </a:t>
            </a:r>
            <a:r>
              <a:rPr sz="1300" dirty="0">
                <a:solidFill>
                  <a:schemeClr val="tx1"/>
                </a:solidFill>
                <a:latin typeface="Open Sans"/>
                <a:cs typeface="Open Sans"/>
              </a:rPr>
              <a:t>is still</a:t>
            </a:r>
            <a:r>
              <a:rPr sz="1300" spc="-25" dirty="0">
                <a:solidFill>
                  <a:schemeClr val="tx1"/>
                </a:solidFill>
                <a:latin typeface="Open Sans"/>
                <a:cs typeface="Open Sans"/>
              </a:rPr>
              <a:t> </a:t>
            </a:r>
            <a:r>
              <a:rPr sz="1300" spc="-10" dirty="0">
                <a:solidFill>
                  <a:schemeClr val="tx1"/>
                </a:solidFill>
                <a:latin typeface="Open Sans"/>
                <a:cs typeface="Open Sans"/>
              </a:rPr>
              <a:t>current</a:t>
            </a:r>
            <a:endParaRPr sz="1300" dirty="0">
              <a:solidFill>
                <a:schemeClr val="tx1"/>
              </a:solidFill>
              <a:latin typeface="Open Sans"/>
              <a:cs typeface="Open Sans"/>
            </a:endParaRPr>
          </a:p>
          <a:p>
            <a:pPr marL="408940" marR="174625">
              <a:lnSpc>
                <a:spcPct val="114100"/>
              </a:lnSpc>
              <a:spcBef>
                <a:spcPts val="625"/>
              </a:spcBef>
            </a:pPr>
            <a:r>
              <a:rPr sz="1300" dirty="0">
                <a:solidFill>
                  <a:schemeClr val="tx1"/>
                </a:solidFill>
                <a:latin typeface="Open Sans"/>
                <a:cs typeface="Open Sans"/>
              </a:rPr>
              <a:t>Exception:</a:t>
            </a:r>
            <a:r>
              <a:rPr sz="1300" spc="-60" dirty="0">
                <a:solidFill>
                  <a:schemeClr val="tx1"/>
                </a:solidFill>
                <a:latin typeface="Open Sans"/>
                <a:cs typeface="Open Sans"/>
              </a:rPr>
              <a:t> </a:t>
            </a:r>
            <a:r>
              <a:rPr sz="1300" dirty="0">
                <a:solidFill>
                  <a:schemeClr val="tx1"/>
                </a:solidFill>
                <a:latin typeface="Open Sans"/>
                <a:cs typeface="Open Sans"/>
              </a:rPr>
              <a:t>Conditions</a:t>
            </a:r>
            <a:r>
              <a:rPr sz="1300" spc="-55" dirty="0">
                <a:solidFill>
                  <a:schemeClr val="tx1"/>
                </a:solidFill>
                <a:latin typeface="Open Sans"/>
                <a:cs typeface="Open Sans"/>
              </a:rPr>
              <a:t> </a:t>
            </a:r>
            <a:r>
              <a:rPr sz="1300" dirty="0">
                <a:solidFill>
                  <a:schemeClr val="tx1"/>
                </a:solidFill>
                <a:latin typeface="Open Sans"/>
                <a:cs typeface="Open Sans"/>
              </a:rPr>
              <a:t>causing</a:t>
            </a:r>
            <a:r>
              <a:rPr sz="1300" spc="-35" dirty="0">
                <a:solidFill>
                  <a:schemeClr val="tx1"/>
                </a:solidFill>
                <a:latin typeface="Open Sans"/>
                <a:cs typeface="Open Sans"/>
              </a:rPr>
              <a:t> </a:t>
            </a:r>
            <a:r>
              <a:rPr sz="1300" dirty="0">
                <a:solidFill>
                  <a:schemeClr val="tx1"/>
                </a:solidFill>
                <a:latin typeface="Open Sans"/>
                <a:cs typeface="Open Sans"/>
              </a:rPr>
              <a:t>long-term</a:t>
            </a:r>
            <a:r>
              <a:rPr sz="1300" spc="-30" dirty="0">
                <a:solidFill>
                  <a:schemeClr val="tx1"/>
                </a:solidFill>
                <a:latin typeface="Open Sans"/>
                <a:cs typeface="Open Sans"/>
              </a:rPr>
              <a:t> </a:t>
            </a:r>
            <a:r>
              <a:rPr sz="1300" dirty="0">
                <a:solidFill>
                  <a:schemeClr val="tx1"/>
                </a:solidFill>
                <a:latin typeface="Open Sans"/>
                <a:cs typeface="Open Sans"/>
              </a:rPr>
              <a:t>or</a:t>
            </a:r>
            <a:r>
              <a:rPr sz="1300" spc="-20" dirty="0">
                <a:solidFill>
                  <a:schemeClr val="tx1"/>
                </a:solidFill>
                <a:latin typeface="Open Sans"/>
                <a:cs typeface="Open Sans"/>
              </a:rPr>
              <a:t> </a:t>
            </a:r>
            <a:r>
              <a:rPr sz="1300" spc="-10" dirty="0">
                <a:solidFill>
                  <a:schemeClr val="tx1"/>
                </a:solidFill>
                <a:latin typeface="Open Sans"/>
                <a:cs typeface="Open Sans"/>
              </a:rPr>
              <a:t>permanent </a:t>
            </a:r>
            <a:r>
              <a:rPr sz="1300" dirty="0">
                <a:solidFill>
                  <a:schemeClr val="tx1"/>
                </a:solidFill>
                <a:latin typeface="Open Sans"/>
                <a:cs typeface="Open Sans"/>
              </a:rPr>
              <a:t>incapacity</a:t>
            </a:r>
            <a:r>
              <a:rPr sz="1300" spc="-35" dirty="0">
                <a:solidFill>
                  <a:schemeClr val="tx1"/>
                </a:solidFill>
                <a:latin typeface="Open Sans"/>
                <a:cs typeface="Open Sans"/>
              </a:rPr>
              <a:t> </a:t>
            </a:r>
            <a:r>
              <a:rPr sz="1300" dirty="0">
                <a:solidFill>
                  <a:schemeClr val="tx1"/>
                </a:solidFill>
                <a:latin typeface="Open Sans"/>
                <a:cs typeface="Open Sans"/>
              </a:rPr>
              <a:t>(e.g.</a:t>
            </a:r>
            <a:r>
              <a:rPr sz="1300" spc="-15" dirty="0">
                <a:solidFill>
                  <a:schemeClr val="tx1"/>
                </a:solidFill>
                <a:latin typeface="Open Sans"/>
                <a:cs typeface="Open Sans"/>
              </a:rPr>
              <a:t> </a:t>
            </a:r>
            <a:r>
              <a:rPr sz="1300" dirty="0">
                <a:solidFill>
                  <a:schemeClr val="tx1"/>
                </a:solidFill>
                <a:latin typeface="Open Sans"/>
                <a:cs typeface="Open Sans"/>
              </a:rPr>
              <a:t>Alzheimer’s,</a:t>
            </a:r>
            <a:r>
              <a:rPr sz="1300" spc="-35" dirty="0">
                <a:solidFill>
                  <a:schemeClr val="tx1"/>
                </a:solidFill>
                <a:latin typeface="Open Sans"/>
                <a:cs typeface="Open Sans"/>
              </a:rPr>
              <a:t> </a:t>
            </a:r>
            <a:r>
              <a:rPr sz="1300" dirty="0">
                <a:solidFill>
                  <a:schemeClr val="tx1"/>
                </a:solidFill>
                <a:latin typeface="Open Sans"/>
                <a:cs typeface="Open Sans"/>
              </a:rPr>
              <a:t>terminal</a:t>
            </a:r>
            <a:r>
              <a:rPr sz="1300" spc="-20" dirty="0">
                <a:solidFill>
                  <a:schemeClr val="tx1"/>
                </a:solidFill>
                <a:latin typeface="Open Sans"/>
                <a:cs typeface="Open Sans"/>
              </a:rPr>
              <a:t> </a:t>
            </a:r>
            <a:r>
              <a:rPr sz="1300" dirty="0">
                <a:solidFill>
                  <a:schemeClr val="tx1"/>
                </a:solidFill>
                <a:latin typeface="Open Sans"/>
                <a:cs typeface="Open Sans"/>
              </a:rPr>
              <a:t>disease)</a:t>
            </a:r>
            <a:r>
              <a:rPr sz="1300" spc="-40" dirty="0">
                <a:solidFill>
                  <a:schemeClr val="tx1"/>
                </a:solidFill>
                <a:latin typeface="Open Sans"/>
                <a:cs typeface="Open Sans"/>
              </a:rPr>
              <a:t> </a:t>
            </a:r>
            <a:r>
              <a:rPr sz="1300" dirty="0">
                <a:solidFill>
                  <a:schemeClr val="tx1"/>
                </a:solidFill>
                <a:latin typeface="Open Sans"/>
                <a:cs typeface="Open Sans"/>
              </a:rPr>
              <a:t>will</a:t>
            </a:r>
            <a:r>
              <a:rPr sz="1300" spc="-30" dirty="0">
                <a:solidFill>
                  <a:schemeClr val="tx1"/>
                </a:solidFill>
                <a:latin typeface="Open Sans"/>
                <a:cs typeface="Open Sans"/>
              </a:rPr>
              <a:t> </a:t>
            </a:r>
            <a:r>
              <a:rPr sz="1300" spc="-25" dirty="0">
                <a:solidFill>
                  <a:schemeClr val="tx1"/>
                </a:solidFill>
                <a:latin typeface="Open Sans"/>
                <a:cs typeface="Open Sans"/>
              </a:rPr>
              <a:t>be </a:t>
            </a:r>
            <a:r>
              <a:rPr sz="1300" dirty="0">
                <a:solidFill>
                  <a:schemeClr val="tx1"/>
                </a:solidFill>
                <a:latin typeface="Open Sans"/>
                <a:cs typeface="Open Sans"/>
              </a:rPr>
              <a:t>recertified</a:t>
            </a:r>
            <a:r>
              <a:rPr sz="1300" spc="-95" dirty="0">
                <a:solidFill>
                  <a:schemeClr val="tx1"/>
                </a:solidFill>
                <a:latin typeface="Open Sans"/>
                <a:cs typeface="Open Sans"/>
              </a:rPr>
              <a:t> </a:t>
            </a:r>
            <a:r>
              <a:rPr sz="1300" spc="-10" dirty="0">
                <a:solidFill>
                  <a:schemeClr val="tx1"/>
                </a:solidFill>
                <a:latin typeface="Open Sans"/>
                <a:cs typeface="Open Sans"/>
              </a:rPr>
              <a:t>annually.</a:t>
            </a:r>
            <a:endParaRPr sz="1300" dirty="0">
              <a:solidFill>
                <a:schemeClr val="tx1"/>
              </a:solidFill>
              <a:latin typeface="Open Sans"/>
              <a:cs typeface="Open Sans"/>
            </a:endParaRPr>
          </a:p>
        </p:txBody>
      </p:sp>
      <p:sp>
        <p:nvSpPr>
          <p:cNvPr id="8" name="Title 4">
            <a:extLst>
              <a:ext uri="{FF2B5EF4-FFF2-40B4-BE49-F238E27FC236}">
                <a16:creationId xmlns:a16="http://schemas.microsoft.com/office/drawing/2014/main" id="{26815E15-1A0C-4FED-BA49-5016A6FDAFF2}"/>
              </a:ext>
            </a:extLst>
          </p:cNvPr>
          <p:cNvSpPr txBox="1">
            <a:spLocks/>
          </p:cNvSpPr>
          <p:nvPr/>
        </p:nvSpPr>
        <p:spPr>
          <a:xfrm>
            <a:off x="6477000" y="76200"/>
            <a:ext cx="5257800" cy="923330"/>
          </a:xfrm>
          <a:prstGeom prst="rect">
            <a:avLst/>
          </a:prstGeom>
        </p:spPr>
        <p:txBody>
          <a:bodyPr wrap="square" lIns="0" tIns="0" rIns="0" bIns="0">
            <a:spAutoFit/>
          </a:bodyPr>
          <a:lstStyle>
            <a:lvl1pPr>
              <a:defRPr sz="3000" b="0" i="0">
                <a:solidFill>
                  <a:srgbClr val="F3F7F9"/>
                </a:solidFill>
                <a:latin typeface="Open Sans"/>
                <a:ea typeface="+mj-ea"/>
                <a:cs typeface="Open Sans"/>
              </a:defRPr>
            </a:lvl1pPr>
          </a:lstStyle>
          <a:p>
            <a:r>
              <a:rPr lang="en-US" dirty="0">
                <a:solidFill>
                  <a:schemeClr val="tx1"/>
                </a:solidFill>
              </a:rPr>
              <a:t>Intermittent Leave Process –</a:t>
            </a:r>
          </a:p>
          <a:p>
            <a:r>
              <a:rPr lang="en-US" dirty="0">
                <a:solidFill>
                  <a:schemeClr val="tx1"/>
                </a:solidFill>
              </a:rPr>
              <a:t>When you are on FML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144"/>
            <a:ext cx="12192000" cy="1217930"/>
            <a:chOff x="0" y="9144"/>
            <a:chExt cx="12192000" cy="1217930"/>
          </a:xfrm>
        </p:grpSpPr>
        <p:pic>
          <p:nvPicPr>
            <p:cNvPr id="3" name="object 3"/>
            <p:cNvPicPr/>
            <p:nvPr/>
          </p:nvPicPr>
          <p:blipFill>
            <a:blip r:embed="rId2" cstate="print"/>
            <a:stretch>
              <a:fillRect/>
            </a:stretch>
          </p:blipFill>
          <p:spPr>
            <a:xfrm>
              <a:off x="0" y="9144"/>
              <a:ext cx="12184379" cy="1210055"/>
            </a:xfrm>
            <a:prstGeom prst="rect">
              <a:avLst/>
            </a:prstGeom>
          </p:spPr>
        </p:pic>
        <p:sp>
          <p:nvSpPr>
            <p:cNvPr id="4" name="object 4"/>
            <p:cNvSpPr/>
            <p:nvPr/>
          </p:nvSpPr>
          <p:spPr>
            <a:xfrm>
              <a:off x="7619" y="16764"/>
              <a:ext cx="12184380" cy="1210310"/>
            </a:xfrm>
            <a:custGeom>
              <a:avLst/>
              <a:gdLst/>
              <a:ahLst/>
              <a:cxnLst/>
              <a:rect l="l" t="t" r="r" b="b"/>
              <a:pathLst>
                <a:path w="12184380" h="1210310">
                  <a:moveTo>
                    <a:pt x="0" y="1210055"/>
                  </a:moveTo>
                  <a:lnTo>
                    <a:pt x="12184379" y="1210055"/>
                  </a:lnTo>
                  <a:lnTo>
                    <a:pt x="12184380" y="0"/>
                  </a:lnTo>
                  <a:lnTo>
                    <a:pt x="0" y="0"/>
                  </a:lnTo>
                  <a:lnTo>
                    <a:pt x="0" y="1210055"/>
                  </a:lnTo>
                  <a:close/>
                </a:path>
              </a:pathLst>
            </a:custGeom>
            <a:solidFill>
              <a:srgbClr val="305E79">
                <a:alpha val="70195"/>
              </a:srgbClr>
            </a:solidFill>
          </p:spPr>
          <p:txBody>
            <a:bodyPr wrap="square" lIns="0" tIns="0" rIns="0" bIns="0" rtlCol="0"/>
            <a:lstStyle/>
            <a:p>
              <a:endParaRPr/>
            </a:p>
          </p:txBody>
        </p:sp>
      </p:grpSp>
      <p:sp>
        <p:nvSpPr>
          <p:cNvPr id="5" name="object 5"/>
          <p:cNvSpPr txBox="1">
            <a:spLocks noGrp="1"/>
          </p:cNvSpPr>
          <p:nvPr>
            <p:ph type="title"/>
          </p:nvPr>
        </p:nvSpPr>
        <p:spPr>
          <a:xfrm>
            <a:off x="2567432" y="383794"/>
            <a:ext cx="7696200" cy="482600"/>
          </a:xfrm>
          <a:prstGeom prst="rect">
            <a:avLst/>
          </a:prstGeom>
        </p:spPr>
        <p:txBody>
          <a:bodyPr vert="horz" wrap="square" lIns="0" tIns="12700" rIns="0" bIns="0" rtlCol="0">
            <a:spAutoFit/>
          </a:bodyPr>
          <a:lstStyle/>
          <a:p>
            <a:pPr marL="12700">
              <a:lnSpc>
                <a:spcPct val="100000"/>
              </a:lnSpc>
              <a:spcBef>
                <a:spcPts val="100"/>
              </a:spcBef>
            </a:pPr>
            <a:r>
              <a:rPr spc="-65" dirty="0">
                <a:solidFill>
                  <a:srgbClr val="FFFFFF"/>
                </a:solidFill>
              </a:rPr>
              <a:t>Monitoring</a:t>
            </a:r>
            <a:r>
              <a:rPr spc="-135" dirty="0">
                <a:solidFill>
                  <a:srgbClr val="FFFFFF"/>
                </a:solidFill>
              </a:rPr>
              <a:t> </a:t>
            </a:r>
            <a:r>
              <a:rPr spc="-30" dirty="0">
                <a:solidFill>
                  <a:srgbClr val="FFFFFF"/>
                </a:solidFill>
              </a:rPr>
              <a:t>Absence</a:t>
            </a:r>
            <a:r>
              <a:rPr spc="-114" dirty="0">
                <a:solidFill>
                  <a:srgbClr val="FFFFFF"/>
                </a:solidFill>
              </a:rPr>
              <a:t> </a:t>
            </a:r>
            <a:r>
              <a:rPr spc="-65" dirty="0">
                <a:solidFill>
                  <a:srgbClr val="FFFFFF"/>
                </a:solidFill>
              </a:rPr>
              <a:t>Frequency</a:t>
            </a:r>
            <a:r>
              <a:rPr spc="-120" dirty="0">
                <a:solidFill>
                  <a:srgbClr val="FFFFFF"/>
                </a:solidFill>
              </a:rPr>
              <a:t> </a:t>
            </a:r>
            <a:r>
              <a:rPr spc="-10" dirty="0">
                <a:solidFill>
                  <a:srgbClr val="FFFFFF"/>
                </a:solidFill>
              </a:rPr>
              <a:t>and</a:t>
            </a:r>
            <a:r>
              <a:rPr spc="-130" dirty="0">
                <a:solidFill>
                  <a:srgbClr val="FFFFFF"/>
                </a:solidFill>
              </a:rPr>
              <a:t> </a:t>
            </a:r>
            <a:r>
              <a:rPr spc="-45" dirty="0">
                <a:solidFill>
                  <a:srgbClr val="FFFFFF"/>
                </a:solidFill>
              </a:rPr>
              <a:t>Duration</a:t>
            </a:r>
          </a:p>
        </p:txBody>
      </p:sp>
      <p:grpSp>
        <p:nvGrpSpPr>
          <p:cNvPr id="6" name="object 6"/>
          <p:cNvGrpSpPr/>
          <p:nvPr/>
        </p:nvGrpSpPr>
        <p:grpSpPr>
          <a:xfrm>
            <a:off x="0" y="1267967"/>
            <a:ext cx="12192000" cy="5590540"/>
            <a:chOff x="0" y="1267967"/>
            <a:chExt cx="12192000" cy="5590540"/>
          </a:xfrm>
        </p:grpSpPr>
        <p:sp>
          <p:nvSpPr>
            <p:cNvPr id="7" name="object 7"/>
            <p:cNvSpPr/>
            <p:nvPr/>
          </p:nvSpPr>
          <p:spPr>
            <a:xfrm>
              <a:off x="0" y="1267967"/>
              <a:ext cx="12192000" cy="5590540"/>
            </a:xfrm>
            <a:custGeom>
              <a:avLst/>
              <a:gdLst/>
              <a:ahLst/>
              <a:cxnLst/>
              <a:rect l="l" t="t" r="r" b="b"/>
              <a:pathLst>
                <a:path w="12192000" h="5590540">
                  <a:moveTo>
                    <a:pt x="12191999" y="0"/>
                  </a:moveTo>
                  <a:lnTo>
                    <a:pt x="0" y="0"/>
                  </a:lnTo>
                  <a:lnTo>
                    <a:pt x="0" y="5590029"/>
                  </a:lnTo>
                  <a:lnTo>
                    <a:pt x="12191999" y="5590029"/>
                  </a:lnTo>
                  <a:lnTo>
                    <a:pt x="12191999" y="0"/>
                  </a:lnTo>
                  <a:close/>
                </a:path>
              </a:pathLst>
            </a:custGeom>
            <a:solidFill>
              <a:srgbClr val="DFE7EB"/>
            </a:solidFill>
          </p:spPr>
          <p:txBody>
            <a:bodyPr wrap="square" lIns="0" tIns="0" rIns="0" bIns="0" rtlCol="0"/>
            <a:lstStyle/>
            <a:p>
              <a:endParaRPr/>
            </a:p>
          </p:txBody>
        </p:sp>
        <p:sp>
          <p:nvSpPr>
            <p:cNvPr id="8" name="object 8"/>
            <p:cNvSpPr/>
            <p:nvPr/>
          </p:nvSpPr>
          <p:spPr>
            <a:xfrm>
              <a:off x="464819" y="2104643"/>
              <a:ext cx="5363210" cy="3808729"/>
            </a:xfrm>
            <a:custGeom>
              <a:avLst/>
              <a:gdLst/>
              <a:ahLst/>
              <a:cxnLst/>
              <a:rect l="l" t="t" r="r" b="b"/>
              <a:pathLst>
                <a:path w="5363210" h="3808729">
                  <a:moveTo>
                    <a:pt x="4728209" y="0"/>
                  </a:moveTo>
                  <a:lnTo>
                    <a:pt x="634758" y="0"/>
                  </a:lnTo>
                  <a:lnTo>
                    <a:pt x="587385" y="1741"/>
                  </a:lnTo>
                  <a:lnTo>
                    <a:pt x="540957" y="6883"/>
                  </a:lnTo>
                  <a:lnTo>
                    <a:pt x="495598" y="15302"/>
                  </a:lnTo>
                  <a:lnTo>
                    <a:pt x="451430" y="26877"/>
                  </a:lnTo>
                  <a:lnTo>
                    <a:pt x="408576" y="41484"/>
                  </a:lnTo>
                  <a:lnTo>
                    <a:pt x="367159" y="59001"/>
                  </a:lnTo>
                  <a:lnTo>
                    <a:pt x="327300" y="79304"/>
                  </a:lnTo>
                  <a:lnTo>
                    <a:pt x="289124" y="102271"/>
                  </a:lnTo>
                  <a:lnTo>
                    <a:pt x="252753" y="127779"/>
                  </a:lnTo>
                  <a:lnTo>
                    <a:pt x="218309" y="155706"/>
                  </a:lnTo>
                  <a:lnTo>
                    <a:pt x="185915" y="185928"/>
                  </a:lnTo>
                  <a:lnTo>
                    <a:pt x="155694" y="218322"/>
                  </a:lnTo>
                  <a:lnTo>
                    <a:pt x="127769" y="252766"/>
                  </a:lnTo>
                  <a:lnTo>
                    <a:pt x="102262" y="289138"/>
                  </a:lnTo>
                  <a:lnTo>
                    <a:pt x="79297" y="327313"/>
                  </a:lnTo>
                  <a:lnTo>
                    <a:pt x="58995" y="367170"/>
                  </a:lnTo>
                  <a:lnTo>
                    <a:pt x="41480" y="408586"/>
                  </a:lnTo>
                  <a:lnTo>
                    <a:pt x="26874" y="451437"/>
                  </a:lnTo>
                  <a:lnTo>
                    <a:pt x="15301" y="495602"/>
                  </a:lnTo>
                  <a:lnTo>
                    <a:pt x="6882" y="540957"/>
                  </a:lnTo>
                  <a:lnTo>
                    <a:pt x="1741" y="587379"/>
                  </a:lnTo>
                  <a:lnTo>
                    <a:pt x="0" y="634745"/>
                  </a:lnTo>
                  <a:lnTo>
                    <a:pt x="0" y="3173729"/>
                  </a:lnTo>
                  <a:lnTo>
                    <a:pt x="1741" y="3221101"/>
                  </a:lnTo>
                  <a:lnTo>
                    <a:pt x="6882" y="3267527"/>
                  </a:lnTo>
                  <a:lnTo>
                    <a:pt x="15301" y="3312885"/>
                  </a:lnTo>
                  <a:lnTo>
                    <a:pt x="26874" y="3357052"/>
                  </a:lnTo>
                  <a:lnTo>
                    <a:pt x="41480" y="3399905"/>
                  </a:lnTo>
                  <a:lnTo>
                    <a:pt x="58995" y="3441321"/>
                  </a:lnTo>
                  <a:lnTo>
                    <a:pt x="79297" y="3481179"/>
                  </a:lnTo>
                  <a:lnTo>
                    <a:pt x="102262" y="3519354"/>
                  </a:lnTo>
                  <a:lnTo>
                    <a:pt x="127769" y="3555725"/>
                  </a:lnTo>
                  <a:lnTo>
                    <a:pt x="155694" y="3590169"/>
                  </a:lnTo>
                  <a:lnTo>
                    <a:pt x="185915" y="3622562"/>
                  </a:lnTo>
                  <a:lnTo>
                    <a:pt x="218309" y="3652782"/>
                  </a:lnTo>
                  <a:lnTo>
                    <a:pt x="252753" y="3680707"/>
                  </a:lnTo>
                  <a:lnTo>
                    <a:pt x="289124" y="3706213"/>
                  </a:lnTo>
                  <a:lnTo>
                    <a:pt x="327300" y="3729179"/>
                  </a:lnTo>
                  <a:lnTo>
                    <a:pt x="367159" y="3749480"/>
                  </a:lnTo>
                  <a:lnTo>
                    <a:pt x="408576" y="3766995"/>
                  </a:lnTo>
                  <a:lnTo>
                    <a:pt x="451430" y="3781601"/>
                  </a:lnTo>
                  <a:lnTo>
                    <a:pt x="495598" y="3793174"/>
                  </a:lnTo>
                  <a:lnTo>
                    <a:pt x="540957" y="3801593"/>
                  </a:lnTo>
                  <a:lnTo>
                    <a:pt x="587385" y="3806734"/>
                  </a:lnTo>
                  <a:lnTo>
                    <a:pt x="634758" y="3808476"/>
                  </a:lnTo>
                  <a:lnTo>
                    <a:pt x="4728209" y="3808476"/>
                  </a:lnTo>
                  <a:lnTo>
                    <a:pt x="4775576" y="3806734"/>
                  </a:lnTo>
                  <a:lnTo>
                    <a:pt x="4821998" y="3801593"/>
                  </a:lnTo>
                  <a:lnTo>
                    <a:pt x="4867353" y="3793174"/>
                  </a:lnTo>
                  <a:lnTo>
                    <a:pt x="4911518" y="3781601"/>
                  </a:lnTo>
                  <a:lnTo>
                    <a:pt x="4954369" y="3766995"/>
                  </a:lnTo>
                  <a:lnTo>
                    <a:pt x="4995785" y="3749480"/>
                  </a:lnTo>
                  <a:lnTo>
                    <a:pt x="5035642" y="3729179"/>
                  </a:lnTo>
                  <a:lnTo>
                    <a:pt x="5073817" y="3706213"/>
                  </a:lnTo>
                  <a:lnTo>
                    <a:pt x="5110189" y="3680707"/>
                  </a:lnTo>
                  <a:lnTo>
                    <a:pt x="5144633" y="3652782"/>
                  </a:lnTo>
                  <a:lnTo>
                    <a:pt x="5177027" y="3622562"/>
                  </a:lnTo>
                  <a:lnTo>
                    <a:pt x="5207249" y="3590169"/>
                  </a:lnTo>
                  <a:lnTo>
                    <a:pt x="5235176" y="3555725"/>
                  </a:lnTo>
                  <a:lnTo>
                    <a:pt x="5260684" y="3519354"/>
                  </a:lnTo>
                  <a:lnTo>
                    <a:pt x="5283651" y="3481179"/>
                  </a:lnTo>
                  <a:lnTo>
                    <a:pt x="5303954" y="3441321"/>
                  </a:lnTo>
                  <a:lnTo>
                    <a:pt x="5321471" y="3399905"/>
                  </a:lnTo>
                  <a:lnTo>
                    <a:pt x="5336078" y="3357052"/>
                  </a:lnTo>
                  <a:lnTo>
                    <a:pt x="5347653" y="3312885"/>
                  </a:lnTo>
                  <a:lnTo>
                    <a:pt x="5356072" y="3267527"/>
                  </a:lnTo>
                  <a:lnTo>
                    <a:pt x="5361214" y="3221101"/>
                  </a:lnTo>
                  <a:lnTo>
                    <a:pt x="5362956" y="3173729"/>
                  </a:lnTo>
                  <a:lnTo>
                    <a:pt x="5362956" y="634745"/>
                  </a:lnTo>
                  <a:lnTo>
                    <a:pt x="5361214" y="587379"/>
                  </a:lnTo>
                  <a:lnTo>
                    <a:pt x="5356072" y="540957"/>
                  </a:lnTo>
                  <a:lnTo>
                    <a:pt x="5347653" y="495602"/>
                  </a:lnTo>
                  <a:lnTo>
                    <a:pt x="5336078" y="451437"/>
                  </a:lnTo>
                  <a:lnTo>
                    <a:pt x="5321471" y="408586"/>
                  </a:lnTo>
                  <a:lnTo>
                    <a:pt x="5303954" y="367170"/>
                  </a:lnTo>
                  <a:lnTo>
                    <a:pt x="5283651" y="327313"/>
                  </a:lnTo>
                  <a:lnTo>
                    <a:pt x="5260684" y="289138"/>
                  </a:lnTo>
                  <a:lnTo>
                    <a:pt x="5235176" y="252766"/>
                  </a:lnTo>
                  <a:lnTo>
                    <a:pt x="5207249" y="218322"/>
                  </a:lnTo>
                  <a:lnTo>
                    <a:pt x="5177028" y="185927"/>
                  </a:lnTo>
                  <a:lnTo>
                    <a:pt x="5144633" y="155706"/>
                  </a:lnTo>
                  <a:lnTo>
                    <a:pt x="5110189" y="127779"/>
                  </a:lnTo>
                  <a:lnTo>
                    <a:pt x="5073817" y="102271"/>
                  </a:lnTo>
                  <a:lnTo>
                    <a:pt x="5035642" y="79304"/>
                  </a:lnTo>
                  <a:lnTo>
                    <a:pt x="4995785" y="59001"/>
                  </a:lnTo>
                  <a:lnTo>
                    <a:pt x="4954369" y="41484"/>
                  </a:lnTo>
                  <a:lnTo>
                    <a:pt x="4911518" y="26877"/>
                  </a:lnTo>
                  <a:lnTo>
                    <a:pt x="4867353" y="15302"/>
                  </a:lnTo>
                  <a:lnTo>
                    <a:pt x="4821998" y="6883"/>
                  </a:lnTo>
                  <a:lnTo>
                    <a:pt x="4775576" y="1741"/>
                  </a:lnTo>
                  <a:lnTo>
                    <a:pt x="4728209" y="0"/>
                  </a:lnTo>
                  <a:close/>
                </a:path>
              </a:pathLst>
            </a:custGeom>
            <a:solidFill>
              <a:srgbClr val="FFFFFF"/>
            </a:solidFill>
          </p:spPr>
          <p:txBody>
            <a:bodyPr wrap="square" lIns="0" tIns="0" rIns="0" bIns="0" rtlCol="0"/>
            <a:lstStyle/>
            <a:p>
              <a:endParaRPr/>
            </a:p>
          </p:txBody>
        </p:sp>
      </p:grpSp>
      <p:sp>
        <p:nvSpPr>
          <p:cNvPr id="9" name="object 9"/>
          <p:cNvSpPr txBox="1"/>
          <p:nvPr/>
        </p:nvSpPr>
        <p:spPr>
          <a:xfrm>
            <a:off x="759663" y="2463799"/>
            <a:ext cx="4706620" cy="2322195"/>
          </a:xfrm>
          <a:prstGeom prst="rect">
            <a:avLst/>
          </a:prstGeom>
        </p:spPr>
        <p:txBody>
          <a:bodyPr vert="horz" wrap="square" lIns="0" tIns="12065" rIns="0" bIns="0" rtlCol="0">
            <a:spAutoFit/>
          </a:bodyPr>
          <a:lstStyle/>
          <a:p>
            <a:pPr marL="12700">
              <a:lnSpc>
                <a:spcPct val="100000"/>
              </a:lnSpc>
              <a:spcBef>
                <a:spcPts val="95"/>
              </a:spcBef>
            </a:pPr>
            <a:r>
              <a:rPr sz="1600" b="1" spc="-10" dirty="0">
                <a:solidFill>
                  <a:schemeClr val="tx1"/>
                </a:solidFill>
                <a:latin typeface="Open Sans"/>
                <a:cs typeface="Open Sans"/>
              </a:rPr>
              <a:t>Monitoring</a:t>
            </a:r>
            <a:r>
              <a:rPr sz="1600" b="1" spc="-55" dirty="0">
                <a:solidFill>
                  <a:schemeClr val="tx1"/>
                </a:solidFill>
                <a:latin typeface="Open Sans"/>
                <a:cs typeface="Open Sans"/>
              </a:rPr>
              <a:t> </a:t>
            </a:r>
            <a:r>
              <a:rPr sz="1600" b="1" dirty="0">
                <a:solidFill>
                  <a:schemeClr val="tx1"/>
                </a:solidFill>
                <a:latin typeface="Open Sans"/>
                <a:cs typeface="Open Sans"/>
              </a:rPr>
              <a:t>treatments</a:t>
            </a:r>
            <a:r>
              <a:rPr sz="1600" b="1" spc="-30" dirty="0">
                <a:solidFill>
                  <a:schemeClr val="tx1"/>
                </a:solidFill>
                <a:latin typeface="Open Sans"/>
                <a:cs typeface="Open Sans"/>
              </a:rPr>
              <a:t> </a:t>
            </a:r>
            <a:r>
              <a:rPr sz="1600" b="1" dirty="0">
                <a:solidFill>
                  <a:schemeClr val="tx1"/>
                </a:solidFill>
                <a:latin typeface="Open Sans"/>
                <a:cs typeface="Open Sans"/>
              </a:rPr>
              <a:t>and</a:t>
            </a:r>
            <a:r>
              <a:rPr sz="1600" b="1" spc="-55" dirty="0">
                <a:solidFill>
                  <a:schemeClr val="tx1"/>
                </a:solidFill>
                <a:latin typeface="Open Sans"/>
                <a:cs typeface="Open Sans"/>
              </a:rPr>
              <a:t> </a:t>
            </a:r>
            <a:r>
              <a:rPr sz="1600" b="1" dirty="0">
                <a:solidFill>
                  <a:schemeClr val="tx1"/>
                </a:solidFill>
                <a:latin typeface="Open Sans"/>
                <a:cs typeface="Open Sans"/>
              </a:rPr>
              <a:t>episode</a:t>
            </a:r>
            <a:r>
              <a:rPr sz="1600" b="1" spc="-50" dirty="0">
                <a:solidFill>
                  <a:schemeClr val="tx1"/>
                </a:solidFill>
                <a:latin typeface="Open Sans"/>
                <a:cs typeface="Open Sans"/>
              </a:rPr>
              <a:t> </a:t>
            </a:r>
            <a:r>
              <a:rPr sz="1600" b="1" spc="-10" dirty="0">
                <a:solidFill>
                  <a:schemeClr val="tx1"/>
                </a:solidFill>
                <a:latin typeface="Open Sans"/>
                <a:cs typeface="Open Sans"/>
              </a:rPr>
              <a:t>frequency</a:t>
            </a:r>
            <a:endParaRPr sz="1600" dirty="0">
              <a:solidFill>
                <a:schemeClr val="tx1"/>
              </a:solidFill>
              <a:latin typeface="Open Sans"/>
              <a:cs typeface="Open Sans"/>
            </a:endParaRPr>
          </a:p>
          <a:p>
            <a:pPr marL="12700" marR="27940">
              <a:lnSpc>
                <a:spcPct val="100000"/>
              </a:lnSpc>
              <a:spcBef>
                <a:spcPts val="1525"/>
              </a:spcBef>
            </a:pPr>
            <a:r>
              <a:rPr sz="1600" dirty="0">
                <a:solidFill>
                  <a:schemeClr val="tx1"/>
                </a:solidFill>
                <a:latin typeface="Open Sans"/>
                <a:cs typeface="Open Sans"/>
              </a:rPr>
              <a:t>Absences</a:t>
            </a:r>
            <a:r>
              <a:rPr sz="1600" spc="-50" dirty="0">
                <a:solidFill>
                  <a:schemeClr val="tx1"/>
                </a:solidFill>
                <a:latin typeface="Open Sans"/>
                <a:cs typeface="Open Sans"/>
              </a:rPr>
              <a:t> </a:t>
            </a:r>
            <a:r>
              <a:rPr sz="1600" dirty="0">
                <a:solidFill>
                  <a:schemeClr val="tx1"/>
                </a:solidFill>
                <a:latin typeface="Open Sans"/>
                <a:cs typeface="Open Sans"/>
              </a:rPr>
              <a:t>are</a:t>
            </a:r>
            <a:r>
              <a:rPr sz="1600" spc="-55" dirty="0">
                <a:solidFill>
                  <a:schemeClr val="tx1"/>
                </a:solidFill>
                <a:latin typeface="Open Sans"/>
                <a:cs typeface="Open Sans"/>
              </a:rPr>
              <a:t> </a:t>
            </a:r>
            <a:r>
              <a:rPr sz="1600" spc="-10" dirty="0">
                <a:solidFill>
                  <a:schemeClr val="tx1"/>
                </a:solidFill>
                <a:latin typeface="Open Sans"/>
                <a:cs typeface="Open Sans"/>
              </a:rPr>
              <a:t>monitored</a:t>
            </a:r>
            <a:r>
              <a:rPr sz="1600" spc="-60" dirty="0">
                <a:solidFill>
                  <a:schemeClr val="tx1"/>
                </a:solidFill>
                <a:latin typeface="Open Sans"/>
                <a:cs typeface="Open Sans"/>
              </a:rPr>
              <a:t> </a:t>
            </a:r>
            <a:r>
              <a:rPr sz="1600" dirty="0">
                <a:solidFill>
                  <a:schemeClr val="tx1"/>
                </a:solidFill>
                <a:latin typeface="Open Sans"/>
                <a:cs typeface="Open Sans"/>
              </a:rPr>
              <a:t>to</a:t>
            </a:r>
            <a:r>
              <a:rPr sz="1600" spc="-70" dirty="0">
                <a:solidFill>
                  <a:schemeClr val="tx1"/>
                </a:solidFill>
                <a:latin typeface="Open Sans"/>
                <a:cs typeface="Open Sans"/>
              </a:rPr>
              <a:t> </a:t>
            </a:r>
            <a:r>
              <a:rPr sz="1600" dirty="0">
                <a:solidFill>
                  <a:schemeClr val="tx1"/>
                </a:solidFill>
                <a:latin typeface="Open Sans"/>
                <a:cs typeface="Open Sans"/>
              </a:rPr>
              <a:t>determine</a:t>
            </a:r>
            <a:r>
              <a:rPr sz="1600" spc="-75" dirty="0">
                <a:solidFill>
                  <a:schemeClr val="tx1"/>
                </a:solidFill>
                <a:latin typeface="Open Sans"/>
                <a:cs typeface="Open Sans"/>
              </a:rPr>
              <a:t> </a:t>
            </a:r>
            <a:r>
              <a:rPr sz="1600" dirty="0">
                <a:solidFill>
                  <a:schemeClr val="tx1"/>
                </a:solidFill>
                <a:latin typeface="Open Sans"/>
                <a:cs typeface="Open Sans"/>
              </a:rPr>
              <a:t>if</a:t>
            </a:r>
            <a:r>
              <a:rPr sz="1600" spc="-65" dirty="0">
                <a:solidFill>
                  <a:schemeClr val="tx1"/>
                </a:solidFill>
                <a:latin typeface="Open Sans"/>
                <a:cs typeface="Open Sans"/>
              </a:rPr>
              <a:t> </a:t>
            </a:r>
            <a:r>
              <a:rPr sz="1600" spc="-50" dirty="0">
                <a:solidFill>
                  <a:schemeClr val="tx1"/>
                </a:solidFill>
                <a:latin typeface="Open Sans"/>
                <a:cs typeface="Open Sans"/>
              </a:rPr>
              <a:t>a </a:t>
            </a:r>
            <a:r>
              <a:rPr sz="1600" dirty="0">
                <a:solidFill>
                  <a:schemeClr val="tx1"/>
                </a:solidFill>
                <a:latin typeface="Open Sans"/>
                <a:cs typeface="Open Sans"/>
              </a:rPr>
              <a:t>significant</a:t>
            </a:r>
            <a:r>
              <a:rPr sz="1600" spc="-55" dirty="0">
                <a:solidFill>
                  <a:schemeClr val="tx1"/>
                </a:solidFill>
                <a:latin typeface="Open Sans"/>
                <a:cs typeface="Open Sans"/>
              </a:rPr>
              <a:t> </a:t>
            </a:r>
            <a:r>
              <a:rPr sz="1600" dirty="0">
                <a:solidFill>
                  <a:schemeClr val="tx1"/>
                </a:solidFill>
                <a:latin typeface="Open Sans"/>
                <a:cs typeface="Open Sans"/>
              </a:rPr>
              <a:t>change</a:t>
            </a:r>
            <a:r>
              <a:rPr sz="1600" spc="-45" dirty="0">
                <a:solidFill>
                  <a:schemeClr val="tx1"/>
                </a:solidFill>
                <a:latin typeface="Open Sans"/>
                <a:cs typeface="Open Sans"/>
              </a:rPr>
              <a:t> </a:t>
            </a:r>
            <a:r>
              <a:rPr sz="1600" dirty="0">
                <a:solidFill>
                  <a:schemeClr val="tx1"/>
                </a:solidFill>
                <a:latin typeface="Open Sans"/>
                <a:cs typeface="Open Sans"/>
              </a:rPr>
              <a:t>in</a:t>
            </a:r>
            <a:r>
              <a:rPr sz="1600" spc="-50" dirty="0">
                <a:solidFill>
                  <a:schemeClr val="tx1"/>
                </a:solidFill>
                <a:latin typeface="Open Sans"/>
                <a:cs typeface="Open Sans"/>
              </a:rPr>
              <a:t> </a:t>
            </a:r>
            <a:r>
              <a:rPr sz="1600" spc="-10" dirty="0">
                <a:solidFill>
                  <a:schemeClr val="tx1"/>
                </a:solidFill>
                <a:latin typeface="Open Sans"/>
                <a:cs typeface="Open Sans"/>
              </a:rPr>
              <a:t>circumstances</a:t>
            </a:r>
            <a:r>
              <a:rPr sz="1600" spc="-30" dirty="0">
                <a:solidFill>
                  <a:schemeClr val="tx1"/>
                </a:solidFill>
                <a:latin typeface="Open Sans"/>
                <a:cs typeface="Open Sans"/>
              </a:rPr>
              <a:t> </a:t>
            </a:r>
            <a:r>
              <a:rPr sz="1600" dirty="0">
                <a:solidFill>
                  <a:schemeClr val="tx1"/>
                </a:solidFill>
                <a:latin typeface="Open Sans"/>
                <a:cs typeface="Open Sans"/>
              </a:rPr>
              <a:t>has</a:t>
            </a:r>
            <a:r>
              <a:rPr sz="1600" spc="-50" dirty="0">
                <a:solidFill>
                  <a:schemeClr val="tx1"/>
                </a:solidFill>
                <a:latin typeface="Open Sans"/>
                <a:cs typeface="Open Sans"/>
              </a:rPr>
              <a:t> </a:t>
            </a:r>
            <a:r>
              <a:rPr sz="1600" spc="-10" dirty="0">
                <a:solidFill>
                  <a:schemeClr val="tx1"/>
                </a:solidFill>
                <a:latin typeface="Open Sans"/>
                <a:cs typeface="Open Sans"/>
              </a:rPr>
              <a:t>occurred, </a:t>
            </a:r>
            <a:r>
              <a:rPr sz="1600" dirty="0">
                <a:solidFill>
                  <a:schemeClr val="tx1"/>
                </a:solidFill>
                <a:latin typeface="Open Sans"/>
                <a:cs typeface="Open Sans"/>
              </a:rPr>
              <a:t>justifying</a:t>
            </a:r>
            <a:r>
              <a:rPr sz="1600" spc="-50" dirty="0">
                <a:solidFill>
                  <a:schemeClr val="tx1"/>
                </a:solidFill>
                <a:latin typeface="Open Sans"/>
                <a:cs typeface="Open Sans"/>
              </a:rPr>
              <a:t> </a:t>
            </a:r>
            <a:r>
              <a:rPr sz="1600" dirty="0">
                <a:solidFill>
                  <a:schemeClr val="tx1"/>
                </a:solidFill>
                <a:latin typeface="Open Sans"/>
                <a:cs typeface="Open Sans"/>
              </a:rPr>
              <a:t>a</a:t>
            </a:r>
            <a:r>
              <a:rPr sz="1600" spc="-50" dirty="0">
                <a:solidFill>
                  <a:schemeClr val="tx1"/>
                </a:solidFill>
                <a:latin typeface="Open Sans"/>
                <a:cs typeface="Open Sans"/>
              </a:rPr>
              <a:t> </a:t>
            </a:r>
            <a:r>
              <a:rPr sz="1600" dirty="0">
                <a:solidFill>
                  <a:schemeClr val="tx1"/>
                </a:solidFill>
                <a:latin typeface="Open Sans"/>
                <a:cs typeface="Open Sans"/>
              </a:rPr>
              <a:t>need</a:t>
            </a:r>
            <a:r>
              <a:rPr sz="1600" spc="-40" dirty="0">
                <a:solidFill>
                  <a:schemeClr val="tx1"/>
                </a:solidFill>
                <a:latin typeface="Open Sans"/>
                <a:cs typeface="Open Sans"/>
              </a:rPr>
              <a:t> </a:t>
            </a:r>
            <a:r>
              <a:rPr sz="1600" dirty="0">
                <a:solidFill>
                  <a:schemeClr val="tx1"/>
                </a:solidFill>
                <a:latin typeface="Open Sans"/>
                <a:cs typeface="Open Sans"/>
              </a:rPr>
              <a:t>for</a:t>
            </a:r>
            <a:r>
              <a:rPr sz="1600" spc="-45" dirty="0">
                <a:solidFill>
                  <a:schemeClr val="tx1"/>
                </a:solidFill>
                <a:latin typeface="Open Sans"/>
                <a:cs typeface="Open Sans"/>
              </a:rPr>
              <a:t> </a:t>
            </a:r>
            <a:r>
              <a:rPr sz="1600" spc="-10" dirty="0">
                <a:solidFill>
                  <a:schemeClr val="tx1"/>
                </a:solidFill>
                <a:latin typeface="Open Sans"/>
                <a:cs typeface="Open Sans"/>
              </a:rPr>
              <a:t>recertification.</a:t>
            </a:r>
            <a:r>
              <a:rPr sz="1600" spc="-55" dirty="0">
                <a:solidFill>
                  <a:schemeClr val="tx1"/>
                </a:solidFill>
                <a:latin typeface="Open Sans"/>
                <a:cs typeface="Open Sans"/>
              </a:rPr>
              <a:t> </a:t>
            </a:r>
            <a:r>
              <a:rPr sz="1600" dirty="0">
                <a:solidFill>
                  <a:schemeClr val="tx1"/>
                </a:solidFill>
                <a:latin typeface="Open Sans"/>
                <a:cs typeface="Open Sans"/>
              </a:rPr>
              <a:t>A</a:t>
            </a:r>
            <a:r>
              <a:rPr sz="1600" spc="-50" dirty="0">
                <a:solidFill>
                  <a:schemeClr val="tx1"/>
                </a:solidFill>
                <a:latin typeface="Open Sans"/>
                <a:cs typeface="Open Sans"/>
              </a:rPr>
              <a:t> </a:t>
            </a:r>
            <a:r>
              <a:rPr sz="1600" spc="-10" dirty="0">
                <a:solidFill>
                  <a:schemeClr val="tx1"/>
                </a:solidFill>
                <a:latin typeface="Open Sans"/>
                <a:cs typeface="Open Sans"/>
              </a:rPr>
              <a:t>review</a:t>
            </a:r>
            <a:r>
              <a:rPr sz="1600" spc="-35" dirty="0">
                <a:solidFill>
                  <a:schemeClr val="tx1"/>
                </a:solidFill>
                <a:latin typeface="Open Sans"/>
                <a:cs typeface="Open Sans"/>
              </a:rPr>
              <a:t> </a:t>
            </a:r>
            <a:r>
              <a:rPr sz="1600" spc="-25" dirty="0">
                <a:solidFill>
                  <a:schemeClr val="tx1"/>
                </a:solidFill>
                <a:latin typeface="Open Sans"/>
                <a:cs typeface="Open Sans"/>
              </a:rPr>
              <a:t>by </a:t>
            </a:r>
            <a:r>
              <a:rPr sz="1600" dirty="0">
                <a:solidFill>
                  <a:schemeClr val="tx1"/>
                </a:solidFill>
                <a:latin typeface="Open Sans"/>
                <a:cs typeface="Open Sans"/>
              </a:rPr>
              <a:t>medical</a:t>
            </a:r>
            <a:r>
              <a:rPr sz="1600" spc="-55" dirty="0">
                <a:solidFill>
                  <a:schemeClr val="tx1"/>
                </a:solidFill>
                <a:latin typeface="Open Sans"/>
                <a:cs typeface="Open Sans"/>
              </a:rPr>
              <a:t> </a:t>
            </a:r>
            <a:r>
              <a:rPr sz="1600" dirty="0">
                <a:solidFill>
                  <a:schemeClr val="tx1"/>
                </a:solidFill>
                <a:latin typeface="Open Sans"/>
                <a:cs typeface="Open Sans"/>
              </a:rPr>
              <a:t>staff</a:t>
            </a:r>
            <a:r>
              <a:rPr sz="1600" spc="-45" dirty="0">
                <a:solidFill>
                  <a:schemeClr val="tx1"/>
                </a:solidFill>
                <a:latin typeface="Open Sans"/>
                <a:cs typeface="Open Sans"/>
              </a:rPr>
              <a:t> </a:t>
            </a:r>
            <a:r>
              <a:rPr sz="1600" dirty="0">
                <a:solidFill>
                  <a:schemeClr val="tx1"/>
                </a:solidFill>
                <a:latin typeface="Open Sans"/>
                <a:cs typeface="Open Sans"/>
              </a:rPr>
              <a:t>is</a:t>
            </a:r>
            <a:r>
              <a:rPr sz="1600" spc="-45" dirty="0">
                <a:solidFill>
                  <a:schemeClr val="tx1"/>
                </a:solidFill>
                <a:latin typeface="Open Sans"/>
                <a:cs typeface="Open Sans"/>
              </a:rPr>
              <a:t> </a:t>
            </a:r>
            <a:r>
              <a:rPr sz="1600" spc="-10" dirty="0">
                <a:solidFill>
                  <a:schemeClr val="tx1"/>
                </a:solidFill>
                <a:latin typeface="Open Sans"/>
                <a:cs typeface="Open Sans"/>
              </a:rPr>
              <a:t>triggered</a:t>
            </a:r>
            <a:r>
              <a:rPr sz="1600" spc="-35" dirty="0">
                <a:solidFill>
                  <a:schemeClr val="tx1"/>
                </a:solidFill>
                <a:latin typeface="Open Sans"/>
                <a:cs typeface="Open Sans"/>
              </a:rPr>
              <a:t> </a:t>
            </a:r>
            <a:r>
              <a:rPr sz="1600" dirty="0">
                <a:solidFill>
                  <a:schemeClr val="tx1"/>
                </a:solidFill>
                <a:latin typeface="Open Sans"/>
                <a:cs typeface="Open Sans"/>
              </a:rPr>
              <a:t>when</a:t>
            </a:r>
            <a:r>
              <a:rPr sz="1600" spc="-25" dirty="0">
                <a:solidFill>
                  <a:schemeClr val="tx1"/>
                </a:solidFill>
                <a:latin typeface="Open Sans"/>
                <a:cs typeface="Open Sans"/>
              </a:rPr>
              <a:t> </a:t>
            </a:r>
            <a:r>
              <a:rPr sz="1600" dirty="0">
                <a:solidFill>
                  <a:schemeClr val="tx1"/>
                </a:solidFill>
                <a:latin typeface="Open Sans"/>
                <a:cs typeface="Open Sans"/>
              </a:rPr>
              <a:t>an</a:t>
            </a:r>
            <a:r>
              <a:rPr sz="1600" spc="-40" dirty="0">
                <a:solidFill>
                  <a:schemeClr val="tx1"/>
                </a:solidFill>
                <a:latin typeface="Open Sans"/>
                <a:cs typeface="Open Sans"/>
              </a:rPr>
              <a:t> </a:t>
            </a:r>
            <a:r>
              <a:rPr sz="1600" spc="-10" dirty="0">
                <a:solidFill>
                  <a:schemeClr val="tx1"/>
                </a:solidFill>
                <a:latin typeface="Open Sans"/>
                <a:cs typeface="Open Sans"/>
              </a:rPr>
              <a:t>employee’s </a:t>
            </a:r>
            <a:r>
              <a:rPr sz="1600" dirty="0">
                <a:solidFill>
                  <a:schemeClr val="tx1"/>
                </a:solidFill>
                <a:latin typeface="Open Sans"/>
                <a:cs typeface="Open Sans"/>
              </a:rPr>
              <a:t>absences</a:t>
            </a:r>
            <a:r>
              <a:rPr sz="1600" spc="-60" dirty="0">
                <a:solidFill>
                  <a:schemeClr val="tx1"/>
                </a:solidFill>
                <a:latin typeface="Open Sans"/>
                <a:cs typeface="Open Sans"/>
              </a:rPr>
              <a:t> </a:t>
            </a:r>
            <a:r>
              <a:rPr sz="1600" dirty="0">
                <a:solidFill>
                  <a:schemeClr val="tx1"/>
                </a:solidFill>
                <a:latin typeface="Open Sans"/>
                <a:cs typeface="Open Sans"/>
              </a:rPr>
              <a:t>differ</a:t>
            </a:r>
            <a:r>
              <a:rPr sz="1600" spc="-70" dirty="0">
                <a:solidFill>
                  <a:schemeClr val="tx1"/>
                </a:solidFill>
                <a:latin typeface="Open Sans"/>
                <a:cs typeface="Open Sans"/>
              </a:rPr>
              <a:t> </a:t>
            </a:r>
            <a:r>
              <a:rPr sz="1600" dirty="0">
                <a:solidFill>
                  <a:schemeClr val="tx1"/>
                </a:solidFill>
                <a:latin typeface="Open Sans"/>
                <a:cs typeface="Open Sans"/>
              </a:rPr>
              <a:t>from</a:t>
            </a:r>
            <a:r>
              <a:rPr sz="1600" spc="-45" dirty="0">
                <a:solidFill>
                  <a:schemeClr val="tx1"/>
                </a:solidFill>
                <a:latin typeface="Open Sans"/>
                <a:cs typeface="Open Sans"/>
              </a:rPr>
              <a:t> </a:t>
            </a:r>
            <a:r>
              <a:rPr sz="1600" dirty="0">
                <a:solidFill>
                  <a:schemeClr val="tx1"/>
                </a:solidFill>
                <a:latin typeface="Open Sans"/>
                <a:cs typeface="Open Sans"/>
              </a:rPr>
              <a:t>the</a:t>
            </a:r>
            <a:r>
              <a:rPr sz="1600" spc="-40" dirty="0">
                <a:solidFill>
                  <a:schemeClr val="tx1"/>
                </a:solidFill>
                <a:latin typeface="Open Sans"/>
                <a:cs typeface="Open Sans"/>
              </a:rPr>
              <a:t> </a:t>
            </a:r>
            <a:r>
              <a:rPr sz="1600" spc="-10" dirty="0">
                <a:solidFill>
                  <a:schemeClr val="tx1"/>
                </a:solidFill>
                <a:latin typeface="Open Sans"/>
                <a:cs typeface="Open Sans"/>
              </a:rPr>
              <a:t>certification</a:t>
            </a:r>
            <a:r>
              <a:rPr sz="1600" spc="-65" dirty="0">
                <a:solidFill>
                  <a:schemeClr val="tx1"/>
                </a:solidFill>
                <a:latin typeface="Open Sans"/>
                <a:cs typeface="Open Sans"/>
              </a:rPr>
              <a:t> </a:t>
            </a:r>
            <a:r>
              <a:rPr sz="1600" dirty="0">
                <a:solidFill>
                  <a:schemeClr val="tx1"/>
                </a:solidFill>
                <a:latin typeface="Open Sans"/>
                <a:cs typeface="Open Sans"/>
              </a:rPr>
              <a:t>as</a:t>
            </a:r>
            <a:r>
              <a:rPr sz="1600" spc="-45" dirty="0">
                <a:solidFill>
                  <a:schemeClr val="tx1"/>
                </a:solidFill>
                <a:latin typeface="Open Sans"/>
                <a:cs typeface="Open Sans"/>
              </a:rPr>
              <a:t> </a:t>
            </a:r>
            <a:r>
              <a:rPr sz="1600" spc="-10" dirty="0">
                <a:solidFill>
                  <a:schemeClr val="tx1"/>
                </a:solidFill>
                <a:latin typeface="Open Sans"/>
                <a:cs typeface="Open Sans"/>
              </a:rPr>
              <a:t>follows:</a:t>
            </a:r>
            <a:endParaRPr sz="1600" dirty="0">
              <a:solidFill>
                <a:schemeClr val="tx1"/>
              </a:solidFill>
              <a:latin typeface="Open Sans"/>
              <a:cs typeface="Open Sans"/>
            </a:endParaRPr>
          </a:p>
          <a:p>
            <a:pPr marL="469900" indent="-285115">
              <a:lnSpc>
                <a:spcPct val="100000"/>
              </a:lnSpc>
              <a:spcBef>
                <a:spcPts val="1200"/>
              </a:spcBef>
              <a:buClr>
                <a:srgbClr val="00446F"/>
              </a:buClr>
              <a:buFont typeface="Arial"/>
              <a:buChar char="•"/>
              <a:tabLst>
                <a:tab pos="469265" algn="l"/>
                <a:tab pos="469900" algn="l"/>
              </a:tabLst>
            </a:pPr>
            <a:r>
              <a:rPr sz="1600" spc="-10" dirty="0">
                <a:solidFill>
                  <a:schemeClr val="tx1"/>
                </a:solidFill>
                <a:latin typeface="Open Sans"/>
                <a:cs typeface="Open Sans"/>
              </a:rPr>
              <a:t>Employee</a:t>
            </a:r>
            <a:r>
              <a:rPr sz="1600" spc="-45" dirty="0">
                <a:solidFill>
                  <a:schemeClr val="tx1"/>
                </a:solidFill>
                <a:latin typeface="Open Sans"/>
                <a:cs typeface="Open Sans"/>
              </a:rPr>
              <a:t> </a:t>
            </a:r>
            <a:r>
              <a:rPr sz="1600" spc="-10" dirty="0">
                <a:solidFill>
                  <a:schemeClr val="tx1"/>
                </a:solidFill>
                <a:latin typeface="Open Sans"/>
                <a:cs typeface="Open Sans"/>
              </a:rPr>
              <a:t>exceeds</a:t>
            </a:r>
            <a:r>
              <a:rPr sz="1600" spc="-40" dirty="0">
                <a:solidFill>
                  <a:schemeClr val="tx1"/>
                </a:solidFill>
                <a:latin typeface="Open Sans"/>
                <a:cs typeface="Open Sans"/>
              </a:rPr>
              <a:t> </a:t>
            </a:r>
            <a:r>
              <a:rPr sz="1600" dirty="0">
                <a:solidFill>
                  <a:schemeClr val="tx1"/>
                </a:solidFill>
                <a:latin typeface="Open Sans"/>
                <a:cs typeface="Open Sans"/>
              </a:rPr>
              <a:t>the</a:t>
            </a:r>
            <a:r>
              <a:rPr sz="1600" spc="-40" dirty="0">
                <a:solidFill>
                  <a:schemeClr val="tx1"/>
                </a:solidFill>
                <a:latin typeface="Open Sans"/>
                <a:cs typeface="Open Sans"/>
              </a:rPr>
              <a:t> </a:t>
            </a:r>
            <a:r>
              <a:rPr sz="1600" spc="-10" dirty="0">
                <a:solidFill>
                  <a:schemeClr val="tx1"/>
                </a:solidFill>
                <a:latin typeface="Open Sans"/>
                <a:cs typeface="Open Sans"/>
              </a:rPr>
              <a:t>healthcare</a:t>
            </a:r>
            <a:r>
              <a:rPr sz="1600" spc="-35" dirty="0">
                <a:solidFill>
                  <a:schemeClr val="tx1"/>
                </a:solidFill>
                <a:latin typeface="Open Sans"/>
                <a:cs typeface="Open Sans"/>
              </a:rPr>
              <a:t> </a:t>
            </a:r>
            <a:r>
              <a:rPr sz="1600" spc="-10" dirty="0">
                <a:solidFill>
                  <a:schemeClr val="tx1"/>
                </a:solidFill>
                <a:latin typeface="Open Sans"/>
                <a:cs typeface="Open Sans"/>
              </a:rPr>
              <a:t>provider’s</a:t>
            </a:r>
            <a:endParaRPr sz="1600" dirty="0">
              <a:solidFill>
                <a:schemeClr val="tx1"/>
              </a:solidFill>
              <a:latin typeface="Open Sans"/>
              <a:cs typeface="Open Sans"/>
            </a:endParaRPr>
          </a:p>
          <a:p>
            <a:pPr marL="469900">
              <a:lnSpc>
                <a:spcPct val="100000"/>
              </a:lnSpc>
              <a:spcBef>
                <a:spcPts val="5"/>
              </a:spcBef>
            </a:pPr>
            <a:r>
              <a:rPr sz="1600" dirty="0">
                <a:solidFill>
                  <a:schemeClr val="tx1"/>
                </a:solidFill>
                <a:latin typeface="Open Sans"/>
                <a:cs typeface="Open Sans"/>
              </a:rPr>
              <a:t>estimate</a:t>
            </a:r>
            <a:r>
              <a:rPr sz="1600" spc="-55" dirty="0">
                <a:solidFill>
                  <a:schemeClr val="tx1"/>
                </a:solidFill>
                <a:latin typeface="Open Sans"/>
                <a:cs typeface="Open Sans"/>
              </a:rPr>
              <a:t> </a:t>
            </a:r>
            <a:r>
              <a:rPr sz="1600" dirty="0">
                <a:solidFill>
                  <a:schemeClr val="tx1"/>
                </a:solidFill>
                <a:latin typeface="Open Sans"/>
                <a:cs typeface="Open Sans"/>
              </a:rPr>
              <a:t>on</a:t>
            </a:r>
            <a:r>
              <a:rPr sz="1600" spc="-45" dirty="0">
                <a:solidFill>
                  <a:schemeClr val="tx1"/>
                </a:solidFill>
                <a:latin typeface="Open Sans"/>
                <a:cs typeface="Open Sans"/>
              </a:rPr>
              <a:t> </a:t>
            </a:r>
            <a:r>
              <a:rPr sz="1600" dirty="0">
                <a:solidFill>
                  <a:schemeClr val="tx1"/>
                </a:solidFill>
                <a:latin typeface="Open Sans"/>
                <a:cs typeface="Open Sans"/>
              </a:rPr>
              <a:t>3</a:t>
            </a:r>
            <a:r>
              <a:rPr sz="1600" spc="-55" dirty="0">
                <a:solidFill>
                  <a:schemeClr val="tx1"/>
                </a:solidFill>
                <a:latin typeface="Open Sans"/>
                <a:cs typeface="Open Sans"/>
              </a:rPr>
              <a:t> </a:t>
            </a:r>
            <a:r>
              <a:rPr sz="1600" dirty="0">
                <a:solidFill>
                  <a:schemeClr val="tx1"/>
                </a:solidFill>
                <a:latin typeface="Open Sans"/>
                <a:cs typeface="Open Sans"/>
              </a:rPr>
              <a:t>or</a:t>
            </a:r>
            <a:r>
              <a:rPr sz="1600" spc="-50" dirty="0">
                <a:solidFill>
                  <a:schemeClr val="tx1"/>
                </a:solidFill>
                <a:latin typeface="Open Sans"/>
                <a:cs typeface="Open Sans"/>
              </a:rPr>
              <a:t> </a:t>
            </a:r>
            <a:r>
              <a:rPr sz="1600" dirty="0">
                <a:solidFill>
                  <a:schemeClr val="tx1"/>
                </a:solidFill>
                <a:latin typeface="Open Sans"/>
                <a:cs typeface="Open Sans"/>
              </a:rPr>
              <a:t>more</a:t>
            </a:r>
            <a:r>
              <a:rPr sz="1600" spc="-40" dirty="0">
                <a:solidFill>
                  <a:schemeClr val="tx1"/>
                </a:solidFill>
                <a:latin typeface="Open Sans"/>
                <a:cs typeface="Open Sans"/>
              </a:rPr>
              <a:t> </a:t>
            </a:r>
            <a:r>
              <a:rPr sz="1600" spc="-10" dirty="0">
                <a:solidFill>
                  <a:schemeClr val="tx1"/>
                </a:solidFill>
                <a:latin typeface="Open Sans"/>
                <a:cs typeface="Open Sans"/>
              </a:rPr>
              <a:t>occasions</a:t>
            </a:r>
            <a:endParaRPr sz="1600" dirty="0">
              <a:solidFill>
                <a:schemeClr val="tx1"/>
              </a:solidFill>
              <a:latin typeface="Open Sans"/>
              <a:cs typeface="Open Sans"/>
            </a:endParaRPr>
          </a:p>
        </p:txBody>
      </p:sp>
      <p:sp>
        <p:nvSpPr>
          <p:cNvPr id="10" name="object 10"/>
          <p:cNvSpPr/>
          <p:nvPr/>
        </p:nvSpPr>
        <p:spPr>
          <a:xfrm>
            <a:off x="6358128" y="2118360"/>
            <a:ext cx="5363210" cy="3794760"/>
          </a:xfrm>
          <a:custGeom>
            <a:avLst/>
            <a:gdLst/>
            <a:ahLst/>
            <a:cxnLst/>
            <a:rect l="l" t="t" r="r" b="b"/>
            <a:pathLst>
              <a:path w="5363209" h="3794760">
                <a:moveTo>
                  <a:pt x="4730496" y="0"/>
                </a:moveTo>
                <a:lnTo>
                  <a:pt x="632460" y="0"/>
                </a:lnTo>
                <a:lnTo>
                  <a:pt x="585264" y="1735"/>
                </a:lnTo>
                <a:lnTo>
                  <a:pt x="539010" y="6858"/>
                </a:lnTo>
                <a:lnTo>
                  <a:pt x="493819" y="15248"/>
                </a:lnTo>
                <a:lnTo>
                  <a:pt x="449814" y="26781"/>
                </a:lnTo>
                <a:lnTo>
                  <a:pt x="407117" y="41336"/>
                </a:lnTo>
                <a:lnTo>
                  <a:pt x="365851" y="58790"/>
                </a:lnTo>
                <a:lnTo>
                  <a:pt x="326138" y="79020"/>
                </a:lnTo>
                <a:lnTo>
                  <a:pt x="288100" y="101905"/>
                </a:lnTo>
                <a:lnTo>
                  <a:pt x="251859" y="127321"/>
                </a:lnTo>
                <a:lnTo>
                  <a:pt x="217539" y="155148"/>
                </a:lnTo>
                <a:lnTo>
                  <a:pt x="185261" y="185261"/>
                </a:lnTo>
                <a:lnTo>
                  <a:pt x="155148" y="217539"/>
                </a:lnTo>
                <a:lnTo>
                  <a:pt x="127321" y="251859"/>
                </a:lnTo>
                <a:lnTo>
                  <a:pt x="101905" y="288100"/>
                </a:lnTo>
                <a:lnTo>
                  <a:pt x="79020" y="326138"/>
                </a:lnTo>
                <a:lnTo>
                  <a:pt x="58790" y="365851"/>
                </a:lnTo>
                <a:lnTo>
                  <a:pt x="41336" y="407117"/>
                </a:lnTo>
                <a:lnTo>
                  <a:pt x="26781" y="449814"/>
                </a:lnTo>
                <a:lnTo>
                  <a:pt x="15248" y="493819"/>
                </a:lnTo>
                <a:lnTo>
                  <a:pt x="6858" y="539010"/>
                </a:lnTo>
                <a:lnTo>
                  <a:pt x="1735" y="585264"/>
                </a:lnTo>
                <a:lnTo>
                  <a:pt x="0" y="632460"/>
                </a:lnTo>
                <a:lnTo>
                  <a:pt x="0" y="3162300"/>
                </a:lnTo>
                <a:lnTo>
                  <a:pt x="1735" y="3209499"/>
                </a:lnTo>
                <a:lnTo>
                  <a:pt x="6858" y="3255758"/>
                </a:lnTo>
                <a:lnTo>
                  <a:pt x="15248" y="3300951"/>
                </a:lnTo>
                <a:lnTo>
                  <a:pt x="26781" y="3344959"/>
                </a:lnTo>
                <a:lnTo>
                  <a:pt x="41336" y="3387657"/>
                </a:lnTo>
                <a:lnTo>
                  <a:pt x="58790" y="3428924"/>
                </a:lnTo>
                <a:lnTo>
                  <a:pt x="79020" y="3468638"/>
                </a:lnTo>
                <a:lnTo>
                  <a:pt x="101905" y="3506676"/>
                </a:lnTo>
                <a:lnTo>
                  <a:pt x="127321" y="3542916"/>
                </a:lnTo>
                <a:lnTo>
                  <a:pt x="155148" y="3577236"/>
                </a:lnTo>
                <a:lnTo>
                  <a:pt x="185261" y="3609513"/>
                </a:lnTo>
                <a:lnTo>
                  <a:pt x="217539" y="3639624"/>
                </a:lnTo>
                <a:lnTo>
                  <a:pt x="251859" y="3667449"/>
                </a:lnTo>
                <a:lnTo>
                  <a:pt x="288100" y="3692864"/>
                </a:lnTo>
                <a:lnTo>
                  <a:pt x="326138" y="3715747"/>
                </a:lnTo>
                <a:lnTo>
                  <a:pt x="365851" y="3735975"/>
                </a:lnTo>
                <a:lnTo>
                  <a:pt x="407117" y="3753428"/>
                </a:lnTo>
                <a:lnTo>
                  <a:pt x="449814" y="3767981"/>
                </a:lnTo>
                <a:lnTo>
                  <a:pt x="493819" y="3779513"/>
                </a:lnTo>
                <a:lnTo>
                  <a:pt x="539010" y="3787902"/>
                </a:lnTo>
                <a:lnTo>
                  <a:pt x="585264" y="3793025"/>
                </a:lnTo>
                <a:lnTo>
                  <a:pt x="632460" y="3794759"/>
                </a:lnTo>
                <a:lnTo>
                  <a:pt x="4730496" y="3794759"/>
                </a:lnTo>
                <a:lnTo>
                  <a:pt x="4777691" y="3793025"/>
                </a:lnTo>
                <a:lnTo>
                  <a:pt x="4823945" y="3787902"/>
                </a:lnTo>
                <a:lnTo>
                  <a:pt x="4869136" y="3779513"/>
                </a:lnTo>
                <a:lnTo>
                  <a:pt x="4913141" y="3767981"/>
                </a:lnTo>
                <a:lnTo>
                  <a:pt x="4955838" y="3753428"/>
                </a:lnTo>
                <a:lnTo>
                  <a:pt x="4997104" y="3735975"/>
                </a:lnTo>
                <a:lnTo>
                  <a:pt x="5036817" y="3715747"/>
                </a:lnTo>
                <a:lnTo>
                  <a:pt x="5074855" y="3692864"/>
                </a:lnTo>
                <a:lnTo>
                  <a:pt x="5111096" y="3667449"/>
                </a:lnTo>
                <a:lnTo>
                  <a:pt x="5145416" y="3639624"/>
                </a:lnTo>
                <a:lnTo>
                  <a:pt x="5177694" y="3609513"/>
                </a:lnTo>
                <a:lnTo>
                  <a:pt x="5207807" y="3577236"/>
                </a:lnTo>
                <a:lnTo>
                  <a:pt x="5235634" y="3542916"/>
                </a:lnTo>
                <a:lnTo>
                  <a:pt x="5261050" y="3506676"/>
                </a:lnTo>
                <a:lnTo>
                  <a:pt x="5283935" y="3468638"/>
                </a:lnTo>
                <a:lnTo>
                  <a:pt x="5304165" y="3428924"/>
                </a:lnTo>
                <a:lnTo>
                  <a:pt x="5321619" y="3387657"/>
                </a:lnTo>
                <a:lnTo>
                  <a:pt x="5336174" y="3344959"/>
                </a:lnTo>
                <a:lnTo>
                  <a:pt x="5347707" y="3300951"/>
                </a:lnTo>
                <a:lnTo>
                  <a:pt x="5356097" y="3255758"/>
                </a:lnTo>
                <a:lnTo>
                  <a:pt x="5361220" y="3209499"/>
                </a:lnTo>
                <a:lnTo>
                  <a:pt x="5362956" y="3162300"/>
                </a:lnTo>
                <a:lnTo>
                  <a:pt x="5362956" y="632460"/>
                </a:lnTo>
                <a:lnTo>
                  <a:pt x="5361220" y="585264"/>
                </a:lnTo>
                <a:lnTo>
                  <a:pt x="5356097" y="539010"/>
                </a:lnTo>
                <a:lnTo>
                  <a:pt x="5347707" y="493819"/>
                </a:lnTo>
                <a:lnTo>
                  <a:pt x="5336174" y="449814"/>
                </a:lnTo>
                <a:lnTo>
                  <a:pt x="5321619" y="407117"/>
                </a:lnTo>
                <a:lnTo>
                  <a:pt x="5304165" y="365851"/>
                </a:lnTo>
                <a:lnTo>
                  <a:pt x="5283935" y="326138"/>
                </a:lnTo>
                <a:lnTo>
                  <a:pt x="5261050" y="288100"/>
                </a:lnTo>
                <a:lnTo>
                  <a:pt x="5235634" y="251859"/>
                </a:lnTo>
                <a:lnTo>
                  <a:pt x="5207807" y="217539"/>
                </a:lnTo>
                <a:lnTo>
                  <a:pt x="5177694" y="185261"/>
                </a:lnTo>
                <a:lnTo>
                  <a:pt x="5145416" y="155148"/>
                </a:lnTo>
                <a:lnTo>
                  <a:pt x="5111096" y="127321"/>
                </a:lnTo>
                <a:lnTo>
                  <a:pt x="5074855" y="101905"/>
                </a:lnTo>
                <a:lnTo>
                  <a:pt x="5036817" y="79020"/>
                </a:lnTo>
                <a:lnTo>
                  <a:pt x="4997104" y="58790"/>
                </a:lnTo>
                <a:lnTo>
                  <a:pt x="4955838" y="41336"/>
                </a:lnTo>
                <a:lnTo>
                  <a:pt x="4913141" y="26781"/>
                </a:lnTo>
                <a:lnTo>
                  <a:pt x="4869136" y="15248"/>
                </a:lnTo>
                <a:lnTo>
                  <a:pt x="4823945" y="6858"/>
                </a:lnTo>
                <a:lnTo>
                  <a:pt x="4777691" y="1735"/>
                </a:lnTo>
                <a:lnTo>
                  <a:pt x="4730496" y="0"/>
                </a:lnTo>
                <a:close/>
              </a:path>
            </a:pathLst>
          </a:custGeom>
          <a:solidFill>
            <a:srgbClr val="FFFFFF"/>
          </a:solidFill>
        </p:spPr>
        <p:txBody>
          <a:bodyPr wrap="square" lIns="0" tIns="0" rIns="0" bIns="0" rtlCol="0"/>
          <a:lstStyle/>
          <a:p>
            <a:endParaRPr/>
          </a:p>
        </p:txBody>
      </p:sp>
      <p:sp>
        <p:nvSpPr>
          <p:cNvPr id="11" name="object 11"/>
          <p:cNvSpPr txBox="1"/>
          <p:nvPr/>
        </p:nvSpPr>
        <p:spPr>
          <a:xfrm>
            <a:off x="6734302" y="2462529"/>
            <a:ext cx="4597400" cy="3005455"/>
          </a:xfrm>
          <a:prstGeom prst="rect">
            <a:avLst/>
          </a:prstGeom>
        </p:spPr>
        <p:txBody>
          <a:bodyPr vert="horz" wrap="square" lIns="0" tIns="12065" rIns="0" bIns="0" rtlCol="0">
            <a:spAutoFit/>
          </a:bodyPr>
          <a:lstStyle/>
          <a:p>
            <a:pPr marL="12700">
              <a:lnSpc>
                <a:spcPct val="100000"/>
              </a:lnSpc>
              <a:spcBef>
                <a:spcPts val="95"/>
              </a:spcBef>
            </a:pPr>
            <a:r>
              <a:rPr sz="1600" b="1" spc="-10" dirty="0">
                <a:solidFill>
                  <a:schemeClr val="tx1"/>
                </a:solidFill>
                <a:latin typeface="Open Sans"/>
                <a:cs typeface="Open Sans"/>
              </a:rPr>
              <a:t>Unknown</a:t>
            </a:r>
            <a:r>
              <a:rPr sz="1600" b="1" spc="-65" dirty="0">
                <a:solidFill>
                  <a:schemeClr val="tx1"/>
                </a:solidFill>
                <a:latin typeface="Open Sans"/>
                <a:cs typeface="Open Sans"/>
              </a:rPr>
              <a:t> </a:t>
            </a:r>
            <a:r>
              <a:rPr sz="1600" b="1" dirty="0">
                <a:solidFill>
                  <a:schemeClr val="tx1"/>
                </a:solidFill>
                <a:latin typeface="Open Sans"/>
                <a:cs typeface="Open Sans"/>
              </a:rPr>
              <a:t>frequency</a:t>
            </a:r>
            <a:r>
              <a:rPr sz="1600" b="1" spc="-40" dirty="0">
                <a:solidFill>
                  <a:schemeClr val="tx1"/>
                </a:solidFill>
                <a:latin typeface="Open Sans"/>
                <a:cs typeface="Open Sans"/>
              </a:rPr>
              <a:t> </a:t>
            </a:r>
            <a:r>
              <a:rPr sz="1600" b="1" dirty="0">
                <a:solidFill>
                  <a:schemeClr val="tx1"/>
                </a:solidFill>
                <a:latin typeface="Open Sans"/>
                <a:cs typeface="Open Sans"/>
              </a:rPr>
              <a:t>and</a:t>
            </a:r>
            <a:r>
              <a:rPr sz="1600" b="1" spc="-70" dirty="0">
                <a:solidFill>
                  <a:schemeClr val="tx1"/>
                </a:solidFill>
                <a:latin typeface="Open Sans"/>
                <a:cs typeface="Open Sans"/>
              </a:rPr>
              <a:t> </a:t>
            </a:r>
            <a:r>
              <a:rPr sz="1600" b="1" spc="-10" dirty="0">
                <a:solidFill>
                  <a:schemeClr val="tx1"/>
                </a:solidFill>
                <a:latin typeface="Open Sans"/>
                <a:cs typeface="Open Sans"/>
              </a:rPr>
              <a:t>duration</a:t>
            </a:r>
            <a:endParaRPr sz="1600" dirty="0">
              <a:solidFill>
                <a:schemeClr val="tx1"/>
              </a:solidFill>
              <a:latin typeface="Open Sans"/>
              <a:cs typeface="Open Sans"/>
            </a:endParaRPr>
          </a:p>
          <a:p>
            <a:pPr marL="12700" marR="55244">
              <a:lnSpc>
                <a:spcPct val="113700"/>
              </a:lnSpc>
              <a:spcBef>
                <a:spcPts val="1805"/>
              </a:spcBef>
            </a:pPr>
            <a:r>
              <a:rPr sz="1600" spc="-10" dirty="0">
                <a:solidFill>
                  <a:schemeClr val="tx1"/>
                </a:solidFill>
                <a:latin typeface="Open Sans"/>
                <a:cs typeface="Open Sans"/>
              </a:rPr>
              <a:t>Healthcare</a:t>
            </a:r>
            <a:r>
              <a:rPr sz="1600" spc="-50" dirty="0">
                <a:solidFill>
                  <a:schemeClr val="tx1"/>
                </a:solidFill>
                <a:latin typeface="Open Sans"/>
                <a:cs typeface="Open Sans"/>
              </a:rPr>
              <a:t> </a:t>
            </a:r>
            <a:r>
              <a:rPr sz="1600" spc="-10" dirty="0">
                <a:solidFill>
                  <a:schemeClr val="tx1"/>
                </a:solidFill>
                <a:latin typeface="Open Sans"/>
                <a:cs typeface="Open Sans"/>
              </a:rPr>
              <a:t>providers</a:t>
            </a:r>
            <a:r>
              <a:rPr sz="1600" spc="-70" dirty="0">
                <a:solidFill>
                  <a:schemeClr val="tx1"/>
                </a:solidFill>
                <a:latin typeface="Open Sans"/>
                <a:cs typeface="Open Sans"/>
              </a:rPr>
              <a:t> </a:t>
            </a:r>
            <a:r>
              <a:rPr sz="1600" dirty="0">
                <a:solidFill>
                  <a:schemeClr val="tx1"/>
                </a:solidFill>
                <a:latin typeface="Open Sans"/>
                <a:cs typeface="Open Sans"/>
              </a:rPr>
              <a:t>are</a:t>
            </a:r>
            <a:r>
              <a:rPr sz="1600" spc="-45" dirty="0">
                <a:solidFill>
                  <a:schemeClr val="tx1"/>
                </a:solidFill>
                <a:latin typeface="Open Sans"/>
                <a:cs typeface="Open Sans"/>
              </a:rPr>
              <a:t> </a:t>
            </a:r>
            <a:r>
              <a:rPr sz="1600" dirty="0">
                <a:solidFill>
                  <a:schemeClr val="tx1"/>
                </a:solidFill>
                <a:latin typeface="Open Sans"/>
                <a:cs typeface="Open Sans"/>
              </a:rPr>
              <a:t>clearly</a:t>
            </a:r>
            <a:r>
              <a:rPr sz="1600" spc="-50" dirty="0">
                <a:solidFill>
                  <a:schemeClr val="tx1"/>
                </a:solidFill>
                <a:latin typeface="Open Sans"/>
                <a:cs typeface="Open Sans"/>
              </a:rPr>
              <a:t> </a:t>
            </a:r>
            <a:r>
              <a:rPr sz="1600" spc="-10" dirty="0">
                <a:solidFill>
                  <a:schemeClr val="tx1"/>
                </a:solidFill>
                <a:latin typeface="Open Sans"/>
                <a:cs typeface="Open Sans"/>
              </a:rPr>
              <a:t>directed</a:t>
            </a:r>
            <a:r>
              <a:rPr sz="1600" spc="-65" dirty="0">
                <a:solidFill>
                  <a:schemeClr val="tx1"/>
                </a:solidFill>
                <a:latin typeface="Open Sans"/>
                <a:cs typeface="Open Sans"/>
              </a:rPr>
              <a:t> </a:t>
            </a:r>
            <a:r>
              <a:rPr sz="1600" spc="-25" dirty="0">
                <a:solidFill>
                  <a:schemeClr val="tx1"/>
                </a:solidFill>
                <a:latin typeface="Open Sans"/>
                <a:cs typeface="Open Sans"/>
              </a:rPr>
              <a:t>to </a:t>
            </a:r>
            <a:r>
              <a:rPr sz="1600" spc="-10" dirty="0">
                <a:solidFill>
                  <a:schemeClr val="tx1"/>
                </a:solidFill>
                <a:latin typeface="Open Sans"/>
                <a:cs typeface="Open Sans"/>
              </a:rPr>
              <a:t>provide</a:t>
            </a:r>
            <a:r>
              <a:rPr sz="1600" spc="-75" dirty="0">
                <a:solidFill>
                  <a:schemeClr val="tx1"/>
                </a:solidFill>
                <a:latin typeface="Open Sans"/>
                <a:cs typeface="Open Sans"/>
              </a:rPr>
              <a:t> </a:t>
            </a:r>
            <a:r>
              <a:rPr sz="1600" dirty="0">
                <a:solidFill>
                  <a:schemeClr val="tx1"/>
                </a:solidFill>
                <a:latin typeface="Open Sans"/>
                <a:cs typeface="Open Sans"/>
              </a:rPr>
              <a:t>specific</a:t>
            </a:r>
            <a:r>
              <a:rPr sz="1600" spc="-65" dirty="0">
                <a:solidFill>
                  <a:schemeClr val="tx1"/>
                </a:solidFill>
                <a:latin typeface="Open Sans"/>
                <a:cs typeface="Open Sans"/>
              </a:rPr>
              <a:t> </a:t>
            </a:r>
            <a:r>
              <a:rPr sz="1600" spc="-10" dirty="0">
                <a:solidFill>
                  <a:schemeClr val="tx1"/>
                </a:solidFill>
                <a:latin typeface="Open Sans"/>
                <a:cs typeface="Open Sans"/>
              </a:rPr>
              <a:t>frequency/duration</a:t>
            </a:r>
            <a:r>
              <a:rPr sz="1600" spc="-55" dirty="0">
                <a:solidFill>
                  <a:schemeClr val="tx1"/>
                </a:solidFill>
                <a:latin typeface="Open Sans"/>
                <a:cs typeface="Open Sans"/>
              </a:rPr>
              <a:t> </a:t>
            </a:r>
            <a:r>
              <a:rPr sz="1600" spc="-10" dirty="0">
                <a:solidFill>
                  <a:schemeClr val="tx1"/>
                </a:solidFill>
                <a:latin typeface="Open Sans"/>
                <a:cs typeface="Open Sans"/>
              </a:rPr>
              <a:t>information</a:t>
            </a:r>
            <a:endParaRPr sz="1600" dirty="0">
              <a:solidFill>
                <a:schemeClr val="tx1"/>
              </a:solidFill>
              <a:latin typeface="Open Sans"/>
              <a:cs typeface="Open Sans"/>
            </a:endParaRPr>
          </a:p>
          <a:p>
            <a:pPr>
              <a:lnSpc>
                <a:spcPct val="100000"/>
              </a:lnSpc>
              <a:spcBef>
                <a:spcPts val="60"/>
              </a:spcBef>
            </a:pPr>
            <a:endParaRPr sz="1600" dirty="0">
              <a:solidFill>
                <a:schemeClr val="tx1"/>
              </a:solidFill>
              <a:latin typeface="Open Sans"/>
              <a:cs typeface="Open Sans"/>
            </a:endParaRPr>
          </a:p>
          <a:p>
            <a:pPr marL="12700" marR="5080">
              <a:lnSpc>
                <a:spcPct val="113999"/>
              </a:lnSpc>
            </a:pPr>
            <a:r>
              <a:rPr sz="1600" spc="-10" dirty="0">
                <a:solidFill>
                  <a:schemeClr val="tx1"/>
                </a:solidFill>
                <a:latin typeface="Open Sans"/>
                <a:cs typeface="Open Sans"/>
              </a:rPr>
              <a:t>“Unknown” </a:t>
            </a:r>
            <a:r>
              <a:rPr sz="1600" dirty="0">
                <a:solidFill>
                  <a:schemeClr val="tx1"/>
                </a:solidFill>
                <a:latin typeface="Open Sans"/>
                <a:cs typeface="Open Sans"/>
              </a:rPr>
              <a:t>may</a:t>
            </a:r>
            <a:r>
              <a:rPr sz="1600" spc="-15" dirty="0">
                <a:solidFill>
                  <a:schemeClr val="tx1"/>
                </a:solidFill>
                <a:latin typeface="Open Sans"/>
                <a:cs typeface="Open Sans"/>
              </a:rPr>
              <a:t> </a:t>
            </a:r>
            <a:r>
              <a:rPr sz="1600" dirty="0">
                <a:solidFill>
                  <a:schemeClr val="tx1"/>
                </a:solidFill>
                <a:latin typeface="Open Sans"/>
                <a:cs typeface="Open Sans"/>
              </a:rPr>
              <a:t>be</a:t>
            </a:r>
            <a:r>
              <a:rPr sz="1600" spc="-25" dirty="0">
                <a:solidFill>
                  <a:schemeClr val="tx1"/>
                </a:solidFill>
                <a:latin typeface="Open Sans"/>
                <a:cs typeface="Open Sans"/>
              </a:rPr>
              <a:t> </a:t>
            </a:r>
            <a:r>
              <a:rPr sz="1600" spc="-10" dirty="0">
                <a:solidFill>
                  <a:schemeClr val="tx1"/>
                </a:solidFill>
                <a:latin typeface="Open Sans"/>
                <a:cs typeface="Open Sans"/>
              </a:rPr>
              <a:t>acceptable.</a:t>
            </a:r>
            <a:r>
              <a:rPr sz="1600" spc="-50" dirty="0">
                <a:solidFill>
                  <a:schemeClr val="tx1"/>
                </a:solidFill>
                <a:latin typeface="Open Sans"/>
                <a:cs typeface="Open Sans"/>
              </a:rPr>
              <a:t> </a:t>
            </a:r>
            <a:r>
              <a:rPr sz="1600" dirty="0">
                <a:solidFill>
                  <a:schemeClr val="tx1"/>
                </a:solidFill>
                <a:latin typeface="Open Sans"/>
                <a:cs typeface="Open Sans"/>
              </a:rPr>
              <a:t>If</a:t>
            </a:r>
            <a:r>
              <a:rPr sz="1600" spc="-25" dirty="0">
                <a:solidFill>
                  <a:schemeClr val="tx1"/>
                </a:solidFill>
                <a:latin typeface="Open Sans"/>
                <a:cs typeface="Open Sans"/>
              </a:rPr>
              <a:t> </a:t>
            </a:r>
            <a:r>
              <a:rPr sz="1600" dirty="0">
                <a:solidFill>
                  <a:schemeClr val="tx1"/>
                </a:solidFill>
                <a:latin typeface="Open Sans"/>
                <a:cs typeface="Open Sans"/>
              </a:rPr>
              <a:t>the</a:t>
            </a:r>
            <a:r>
              <a:rPr sz="1600" spc="-25" dirty="0">
                <a:solidFill>
                  <a:schemeClr val="tx1"/>
                </a:solidFill>
                <a:latin typeface="Open Sans"/>
                <a:cs typeface="Open Sans"/>
              </a:rPr>
              <a:t> </a:t>
            </a:r>
            <a:r>
              <a:rPr sz="1600" spc="-10" dirty="0">
                <a:solidFill>
                  <a:schemeClr val="tx1"/>
                </a:solidFill>
                <a:latin typeface="Open Sans"/>
                <a:cs typeface="Open Sans"/>
              </a:rPr>
              <a:t>healthcare provider</a:t>
            </a:r>
            <a:r>
              <a:rPr sz="1600" spc="-70" dirty="0">
                <a:solidFill>
                  <a:schemeClr val="tx1"/>
                </a:solidFill>
                <a:latin typeface="Open Sans"/>
                <a:cs typeface="Open Sans"/>
              </a:rPr>
              <a:t> </a:t>
            </a:r>
            <a:r>
              <a:rPr sz="1600" dirty="0">
                <a:solidFill>
                  <a:schemeClr val="tx1"/>
                </a:solidFill>
                <a:latin typeface="Open Sans"/>
                <a:cs typeface="Open Sans"/>
              </a:rPr>
              <a:t>is</a:t>
            </a:r>
            <a:r>
              <a:rPr sz="1600" spc="-55" dirty="0">
                <a:solidFill>
                  <a:schemeClr val="tx1"/>
                </a:solidFill>
                <a:latin typeface="Open Sans"/>
                <a:cs typeface="Open Sans"/>
              </a:rPr>
              <a:t> </a:t>
            </a:r>
            <a:r>
              <a:rPr sz="1600" dirty="0">
                <a:solidFill>
                  <a:schemeClr val="tx1"/>
                </a:solidFill>
                <a:latin typeface="Open Sans"/>
                <a:cs typeface="Open Sans"/>
              </a:rPr>
              <a:t>unable</a:t>
            </a:r>
            <a:r>
              <a:rPr sz="1600" spc="-45" dirty="0">
                <a:solidFill>
                  <a:schemeClr val="tx1"/>
                </a:solidFill>
                <a:latin typeface="Open Sans"/>
                <a:cs typeface="Open Sans"/>
              </a:rPr>
              <a:t> </a:t>
            </a:r>
            <a:r>
              <a:rPr sz="1600" dirty="0">
                <a:solidFill>
                  <a:schemeClr val="tx1"/>
                </a:solidFill>
                <a:latin typeface="Open Sans"/>
                <a:cs typeface="Open Sans"/>
              </a:rPr>
              <a:t>to</a:t>
            </a:r>
            <a:r>
              <a:rPr sz="1600" spc="-60" dirty="0">
                <a:solidFill>
                  <a:schemeClr val="tx1"/>
                </a:solidFill>
                <a:latin typeface="Open Sans"/>
                <a:cs typeface="Open Sans"/>
              </a:rPr>
              <a:t> </a:t>
            </a:r>
            <a:r>
              <a:rPr sz="1600" spc="-10" dirty="0">
                <a:solidFill>
                  <a:schemeClr val="tx1"/>
                </a:solidFill>
                <a:latin typeface="Open Sans"/>
                <a:cs typeface="Open Sans"/>
              </a:rPr>
              <a:t>predict</a:t>
            </a:r>
            <a:r>
              <a:rPr sz="1600" spc="-65" dirty="0">
                <a:solidFill>
                  <a:schemeClr val="tx1"/>
                </a:solidFill>
                <a:latin typeface="Open Sans"/>
                <a:cs typeface="Open Sans"/>
              </a:rPr>
              <a:t> </a:t>
            </a:r>
            <a:r>
              <a:rPr sz="1600" dirty="0">
                <a:solidFill>
                  <a:schemeClr val="tx1"/>
                </a:solidFill>
                <a:latin typeface="Open Sans"/>
                <a:cs typeface="Open Sans"/>
              </a:rPr>
              <a:t>how</a:t>
            </a:r>
            <a:r>
              <a:rPr sz="1600" spc="-30" dirty="0">
                <a:solidFill>
                  <a:schemeClr val="tx1"/>
                </a:solidFill>
                <a:latin typeface="Open Sans"/>
                <a:cs typeface="Open Sans"/>
              </a:rPr>
              <a:t> </a:t>
            </a:r>
            <a:r>
              <a:rPr sz="1600" dirty="0">
                <a:solidFill>
                  <a:schemeClr val="tx1"/>
                </a:solidFill>
                <a:latin typeface="Open Sans"/>
                <a:cs typeface="Open Sans"/>
              </a:rPr>
              <a:t>often</a:t>
            </a:r>
            <a:r>
              <a:rPr sz="1600" spc="-45" dirty="0">
                <a:solidFill>
                  <a:schemeClr val="tx1"/>
                </a:solidFill>
                <a:latin typeface="Open Sans"/>
                <a:cs typeface="Open Sans"/>
              </a:rPr>
              <a:t> </a:t>
            </a:r>
            <a:r>
              <a:rPr sz="1600" spc="-25" dirty="0">
                <a:solidFill>
                  <a:schemeClr val="tx1"/>
                </a:solidFill>
                <a:latin typeface="Open Sans"/>
                <a:cs typeface="Open Sans"/>
              </a:rPr>
              <a:t>an </a:t>
            </a:r>
            <a:r>
              <a:rPr sz="1600" dirty="0">
                <a:solidFill>
                  <a:schemeClr val="tx1"/>
                </a:solidFill>
                <a:latin typeface="Open Sans"/>
                <a:cs typeface="Open Sans"/>
              </a:rPr>
              <a:t>employee</a:t>
            </a:r>
            <a:r>
              <a:rPr sz="1600" spc="-50" dirty="0">
                <a:solidFill>
                  <a:schemeClr val="tx1"/>
                </a:solidFill>
                <a:latin typeface="Open Sans"/>
                <a:cs typeface="Open Sans"/>
              </a:rPr>
              <a:t> </a:t>
            </a:r>
            <a:r>
              <a:rPr sz="1600" dirty="0">
                <a:solidFill>
                  <a:schemeClr val="tx1"/>
                </a:solidFill>
                <a:latin typeface="Open Sans"/>
                <a:cs typeface="Open Sans"/>
              </a:rPr>
              <a:t>may</a:t>
            </a:r>
            <a:r>
              <a:rPr sz="1600" spc="-50" dirty="0">
                <a:solidFill>
                  <a:schemeClr val="tx1"/>
                </a:solidFill>
                <a:latin typeface="Open Sans"/>
                <a:cs typeface="Open Sans"/>
              </a:rPr>
              <a:t> </a:t>
            </a:r>
            <a:r>
              <a:rPr sz="1600" dirty="0">
                <a:solidFill>
                  <a:schemeClr val="tx1"/>
                </a:solidFill>
                <a:latin typeface="Open Sans"/>
                <a:cs typeface="Open Sans"/>
              </a:rPr>
              <a:t>need</a:t>
            </a:r>
            <a:r>
              <a:rPr sz="1600" spc="-50" dirty="0">
                <a:solidFill>
                  <a:schemeClr val="tx1"/>
                </a:solidFill>
                <a:latin typeface="Open Sans"/>
                <a:cs typeface="Open Sans"/>
              </a:rPr>
              <a:t> </a:t>
            </a:r>
            <a:r>
              <a:rPr sz="1600" dirty="0">
                <a:solidFill>
                  <a:schemeClr val="tx1"/>
                </a:solidFill>
                <a:latin typeface="Open Sans"/>
                <a:cs typeface="Open Sans"/>
              </a:rPr>
              <a:t>leave,</a:t>
            </a:r>
            <a:r>
              <a:rPr sz="1600" spc="-60" dirty="0">
                <a:solidFill>
                  <a:schemeClr val="tx1"/>
                </a:solidFill>
                <a:latin typeface="Open Sans"/>
                <a:cs typeface="Open Sans"/>
              </a:rPr>
              <a:t> </a:t>
            </a:r>
            <a:r>
              <a:rPr sz="1600" dirty="0">
                <a:solidFill>
                  <a:schemeClr val="tx1"/>
                </a:solidFill>
                <a:latin typeface="Open Sans"/>
                <a:cs typeface="Open Sans"/>
              </a:rPr>
              <a:t>Unum</a:t>
            </a:r>
            <a:r>
              <a:rPr sz="1600" spc="-45" dirty="0">
                <a:solidFill>
                  <a:schemeClr val="tx1"/>
                </a:solidFill>
                <a:latin typeface="Open Sans"/>
                <a:cs typeface="Open Sans"/>
              </a:rPr>
              <a:t> </a:t>
            </a:r>
            <a:r>
              <a:rPr sz="1600" dirty="0">
                <a:solidFill>
                  <a:schemeClr val="tx1"/>
                </a:solidFill>
                <a:latin typeface="Open Sans"/>
                <a:cs typeface="Open Sans"/>
              </a:rPr>
              <a:t>will</a:t>
            </a:r>
            <a:r>
              <a:rPr sz="1600" spc="-65" dirty="0">
                <a:solidFill>
                  <a:schemeClr val="tx1"/>
                </a:solidFill>
                <a:latin typeface="Open Sans"/>
                <a:cs typeface="Open Sans"/>
              </a:rPr>
              <a:t> </a:t>
            </a:r>
            <a:r>
              <a:rPr sz="1600" dirty="0">
                <a:solidFill>
                  <a:schemeClr val="tx1"/>
                </a:solidFill>
                <a:latin typeface="Open Sans"/>
                <a:cs typeface="Open Sans"/>
              </a:rPr>
              <a:t>allow</a:t>
            </a:r>
            <a:r>
              <a:rPr sz="1600" spc="-55" dirty="0">
                <a:solidFill>
                  <a:schemeClr val="tx1"/>
                </a:solidFill>
                <a:latin typeface="Open Sans"/>
                <a:cs typeface="Open Sans"/>
              </a:rPr>
              <a:t> </a:t>
            </a:r>
            <a:r>
              <a:rPr sz="1600" dirty="0">
                <a:solidFill>
                  <a:schemeClr val="tx1"/>
                </a:solidFill>
                <a:latin typeface="Open Sans"/>
                <a:cs typeface="Open Sans"/>
              </a:rPr>
              <a:t>3</a:t>
            </a:r>
            <a:r>
              <a:rPr sz="1600" spc="-55" dirty="0">
                <a:solidFill>
                  <a:schemeClr val="tx1"/>
                </a:solidFill>
                <a:latin typeface="Open Sans"/>
                <a:cs typeface="Open Sans"/>
              </a:rPr>
              <a:t> </a:t>
            </a:r>
            <a:r>
              <a:rPr sz="1600" spc="-20" dirty="0">
                <a:solidFill>
                  <a:schemeClr val="tx1"/>
                </a:solidFill>
                <a:latin typeface="Open Sans"/>
                <a:cs typeface="Open Sans"/>
              </a:rPr>
              <a:t>full </a:t>
            </a:r>
            <a:r>
              <a:rPr sz="1600" dirty="0">
                <a:solidFill>
                  <a:schemeClr val="tx1"/>
                </a:solidFill>
                <a:latin typeface="Open Sans"/>
                <a:cs typeface="Open Sans"/>
              </a:rPr>
              <a:t>or</a:t>
            </a:r>
            <a:r>
              <a:rPr sz="1600" spc="-55" dirty="0">
                <a:solidFill>
                  <a:schemeClr val="tx1"/>
                </a:solidFill>
                <a:latin typeface="Open Sans"/>
                <a:cs typeface="Open Sans"/>
              </a:rPr>
              <a:t> </a:t>
            </a:r>
            <a:r>
              <a:rPr sz="1600" dirty="0">
                <a:solidFill>
                  <a:schemeClr val="tx1"/>
                </a:solidFill>
                <a:latin typeface="Open Sans"/>
                <a:cs typeface="Open Sans"/>
              </a:rPr>
              <a:t>partial</a:t>
            </a:r>
            <a:r>
              <a:rPr sz="1600" spc="-80" dirty="0">
                <a:solidFill>
                  <a:schemeClr val="tx1"/>
                </a:solidFill>
                <a:latin typeface="Open Sans"/>
                <a:cs typeface="Open Sans"/>
              </a:rPr>
              <a:t> </a:t>
            </a:r>
            <a:r>
              <a:rPr sz="1600" dirty="0">
                <a:solidFill>
                  <a:schemeClr val="tx1"/>
                </a:solidFill>
                <a:latin typeface="Open Sans"/>
                <a:cs typeface="Open Sans"/>
              </a:rPr>
              <a:t>absences</a:t>
            </a:r>
            <a:r>
              <a:rPr sz="1600" spc="-40" dirty="0">
                <a:solidFill>
                  <a:schemeClr val="tx1"/>
                </a:solidFill>
                <a:latin typeface="Open Sans"/>
                <a:cs typeface="Open Sans"/>
              </a:rPr>
              <a:t> </a:t>
            </a:r>
            <a:r>
              <a:rPr sz="1600" dirty="0">
                <a:solidFill>
                  <a:schemeClr val="tx1"/>
                </a:solidFill>
                <a:latin typeface="Open Sans"/>
                <a:cs typeface="Open Sans"/>
              </a:rPr>
              <a:t>in</a:t>
            </a:r>
            <a:r>
              <a:rPr sz="1600" spc="-55" dirty="0">
                <a:solidFill>
                  <a:schemeClr val="tx1"/>
                </a:solidFill>
                <a:latin typeface="Open Sans"/>
                <a:cs typeface="Open Sans"/>
              </a:rPr>
              <a:t> </a:t>
            </a:r>
            <a:r>
              <a:rPr sz="1600" dirty="0">
                <a:solidFill>
                  <a:schemeClr val="tx1"/>
                </a:solidFill>
                <a:latin typeface="Open Sans"/>
                <a:cs typeface="Open Sans"/>
              </a:rPr>
              <a:t>a</a:t>
            </a:r>
            <a:r>
              <a:rPr sz="1600" spc="-60" dirty="0">
                <a:solidFill>
                  <a:schemeClr val="tx1"/>
                </a:solidFill>
                <a:latin typeface="Open Sans"/>
                <a:cs typeface="Open Sans"/>
              </a:rPr>
              <a:t> </a:t>
            </a:r>
            <a:r>
              <a:rPr sz="1600" dirty="0">
                <a:solidFill>
                  <a:schemeClr val="tx1"/>
                </a:solidFill>
                <a:latin typeface="Open Sans"/>
                <a:cs typeface="Open Sans"/>
              </a:rPr>
              <a:t>calendar</a:t>
            </a:r>
            <a:r>
              <a:rPr sz="1600" spc="-60" dirty="0">
                <a:solidFill>
                  <a:schemeClr val="tx1"/>
                </a:solidFill>
                <a:latin typeface="Open Sans"/>
                <a:cs typeface="Open Sans"/>
              </a:rPr>
              <a:t> </a:t>
            </a:r>
            <a:r>
              <a:rPr sz="1600" dirty="0">
                <a:solidFill>
                  <a:schemeClr val="tx1"/>
                </a:solidFill>
                <a:latin typeface="Open Sans"/>
                <a:cs typeface="Open Sans"/>
              </a:rPr>
              <a:t>month</a:t>
            </a:r>
            <a:r>
              <a:rPr sz="1600" spc="-50" dirty="0">
                <a:solidFill>
                  <a:schemeClr val="tx1"/>
                </a:solidFill>
                <a:latin typeface="Open Sans"/>
                <a:cs typeface="Open Sans"/>
              </a:rPr>
              <a:t> </a:t>
            </a:r>
            <a:r>
              <a:rPr sz="1600" spc="-10" dirty="0">
                <a:solidFill>
                  <a:schemeClr val="tx1"/>
                </a:solidFill>
                <a:latin typeface="Open Sans"/>
                <a:cs typeface="Open Sans"/>
              </a:rPr>
              <a:t>before </a:t>
            </a:r>
            <a:r>
              <a:rPr sz="1600" spc="-20" dirty="0">
                <a:solidFill>
                  <a:schemeClr val="tx1"/>
                </a:solidFill>
                <a:latin typeface="Open Sans"/>
                <a:cs typeface="Open Sans"/>
              </a:rPr>
              <a:t>reviewing</a:t>
            </a:r>
            <a:r>
              <a:rPr sz="1600" spc="-40" dirty="0">
                <a:solidFill>
                  <a:schemeClr val="tx1"/>
                </a:solidFill>
                <a:latin typeface="Open Sans"/>
                <a:cs typeface="Open Sans"/>
              </a:rPr>
              <a:t> </a:t>
            </a:r>
            <a:r>
              <a:rPr sz="1600" dirty="0">
                <a:solidFill>
                  <a:schemeClr val="tx1"/>
                </a:solidFill>
                <a:latin typeface="Open Sans"/>
                <a:cs typeface="Open Sans"/>
              </a:rPr>
              <a:t>for</a:t>
            </a:r>
            <a:r>
              <a:rPr sz="1600" spc="-40" dirty="0">
                <a:solidFill>
                  <a:schemeClr val="tx1"/>
                </a:solidFill>
                <a:latin typeface="Open Sans"/>
                <a:cs typeface="Open Sans"/>
              </a:rPr>
              <a:t> </a:t>
            </a:r>
            <a:r>
              <a:rPr sz="1600" dirty="0">
                <a:solidFill>
                  <a:schemeClr val="tx1"/>
                </a:solidFill>
                <a:latin typeface="Open Sans"/>
                <a:cs typeface="Open Sans"/>
              </a:rPr>
              <a:t>a</a:t>
            </a:r>
            <a:r>
              <a:rPr sz="1600" spc="-40" dirty="0">
                <a:solidFill>
                  <a:schemeClr val="tx1"/>
                </a:solidFill>
                <a:latin typeface="Open Sans"/>
                <a:cs typeface="Open Sans"/>
              </a:rPr>
              <a:t> </a:t>
            </a:r>
            <a:r>
              <a:rPr sz="1600" dirty="0">
                <a:solidFill>
                  <a:schemeClr val="tx1"/>
                </a:solidFill>
                <a:latin typeface="Open Sans"/>
                <a:cs typeface="Open Sans"/>
              </a:rPr>
              <a:t>significant</a:t>
            </a:r>
            <a:r>
              <a:rPr sz="1600" spc="-40" dirty="0">
                <a:solidFill>
                  <a:schemeClr val="tx1"/>
                </a:solidFill>
                <a:latin typeface="Open Sans"/>
                <a:cs typeface="Open Sans"/>
              </a:rPr>
              <a:t> </a:t>
            </a:r>
            <a:r>
              <a:rPr sz="1600" dirty="0">
                <a:solidFill>
                  <a:schemeClr val="tx1"/>
                </a:solidFill>
                <a:latin typeface="Open Sans"/>
                <a:cs typeface="Open Sans"/>
              </a:rPr>
              <a:t>change</a:t>
            </a:r>
            <a:r>
              <a:rPr sz="1600" spc="-35" dirty="0">
                <a:solidFill>
                  <a:schemeClr val="tx1"/>
                </a:solidFill>
                <a:latin typeface="Open Sans"/>
                <a:cs typeface="Open Sans"/>
              </a:rPr>
              <a:t> </a:t>
            </a:r>
            <a:r>
              <a:rPr sz="1600" spc="-25" dirty="0">
                <a:solidFill>
                  <a:schemeClr val="tx1"/>
                </a:solidFill>
                <a:latin typeface="Open Sans"/>
                <a:cs typeface="Open Sans"/>
              </a:rPr>
              <a:t>in </a:t>
            </a:r>
            <a:r>
              <a:rPr sz="1600" spc="-10" dirty="0">
                <a:solidFill>
                  <a:schemeClr val="tx1"/>
                </a:solidFill>
                <a:latin typeface="Open Sans"/>
                <a:cs typeface="Open Sans"/>
              </a:rPr>
              <a:t>circumstances.</a:t>
            </a:r>
            <a:endParaRPr sz="1600" dirty="0">
              <a:solidFill>
                <a:schemeClr val="tx1"/>
              </a:solidFill>
              <a:latin typeface="Open Sans"/>
              <a:cs typeface="Open Sans"/>
            </a:endParaRPr>
          </a:p>
        </p:txBody>
      </p:sp>
      <p:pic>
        <p:nvPicPr>
          <p:cNvPr id="12" name="object 12"/>
          <p:cNvPicPr/>
          <p:nvPr/>
        </p:nvPicPr>
        <p:blipFill>
          <a:blip r:embed="rId3" cstate="print"/>
          <a:stretch>
            <a:fillRect/>
          </a:stretch>
        </p:blipFill>
        <p:spPr>
          <a:xfrm>
            <a:off x="11353800" y="6469379"/>
            <a:ext cx="641603" cy="234696"/>
          </a:xfrm>
          <a:prstGeom prst="rect">
            <a:avLst/>
          </a:prstGeom>
        </p:spPr>
      </p:pic>
    </p:spTree>
    <p:extLst>
      <p:ext uri="{BB962C8B-B14F-4D97-AF65-F5344CB8AC3E}">
        <p14:creationId xmlns:p14="http://schemas.microsoft.com/office/powerpoint/2010/main" val="402906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7">
            <a:extLst>
              <a:ext uri="{FF2B5EF4-FFF2-40B4-BE49-F238E27FC236}">
                <a16:creationId xmlns:a16="http://schemas.microsoft.com/office/drawing/2014/main" id="{8642C0EE-FE97-8625-214A-A9A92CEEBB5D}"/>
              </a:ext>
            </a:extLst>
          </p:cNvPr>
          <p:cNvPicPr/>
          <p:nvPr/>
        </p:nvPicPr>
        <p:blipFill>
          <a:blip r:embed="rId3" cstate="print"/>
          <a:stretch>
            <a:fillRect/>
          </a:stretch>
        </p:blipFill>
        <p:spPr>
          <a:xfrm>
            <a:off x="0" y="0"/>
            <a:ext cx="6193022" cy="6857996"/>
          </a:xfrm>
          <a:prstGeom prst="rect">
            <a:avLst/>
          </a:prstGeom>
        </p:spPr>
      </p:pic>
      <p:grpSp>
        <p:nvGrpSpPr>
          <p:cNvPr id="6" name="object 2">
            <a:extLst>
              <a:ext uri="{FF2B5EF4-FFF2-40B4-BE49-F238E27FC236}">
                <a16:creationId xmlns:a16="http://schemas.microsoft.com/office/drawing/2014/main" id="{A2E62AFE-74E0-44EF-8AF0-7FB609E68618}"/>
              </a:ext>
            </a:extLst>
          </p:cNvPr>
          <p:cNvGrpSpPr/>
          <p:nvPr/>
        </p:nvGrpSpPr>
        <p:grpSpPr>
          <a:xfrm>
            <a:off x="-4175048" y="3872865"/>
            <a:ext cx="1489455" cy="631420"/>
            <a:chOff x="1179397" y="3731935"/>
            <a:chExt cx="1622402" cy="585407"/>
          </a:xfrm>
        </p:grpSpPr>
        <p:pic>
          <p:nvPicPr>
            <p:cNvPr id="10" name="object 6">
              <a:extLst>
                <a:ext uri="{FF2B5EF4-FFF2-40B4-BE49-F238E27FC236}">
                  <a16:creationId xmlns:a16="http://schemas.microsoft.com/office/drawing/2014/main" id="{9229E241-7164-4649-804E-35EAC986004C}"/>
                </a:ext>
              </a:extLst>
            </p:cNvPr>
            <p:cNvPicPr/>
            <p:nvPr/>
          </p:nvPicPr>
          <p:blipFill>
            <a:blip r:embed="rId4" cstate="print"/>
            <a:stretch>
              <a:fillRect/>
            </a:stretch>
          </p:blipFill>
          <p:spPr>
            <a:xfrm>
              <a:off x="1179397" y="3731935"/>
              <a:ext cx="176594" cy="173763"/>
            </a:xfrm>
            <a:prstGeom prst="rect">
              <a:avLst/>
            </a:prstGeom>
          </p:spPr>
        </p:pic>
        <p:pic>
          <p:nvPicPr>
            <p:cNvPr id="11" name="object 7">
              <a:extLst>
                <a:ext uri="{FF2B5EF4-FFF2-40B4-BE49-F238E27FC236}">
                  <a16:creationId xmlns:a16="http://schemas.microsoft.com/office/drawing/2014/main" id="{384A22FF-F10F-492C-B64E-B7F35E10AC4D}"/>
                </a:ext>
              </a:extLst>
            </p:cNvPr>
            <p:cNvPicPr/>
            <p:nvPr/>
          </p:nvPicPr>
          <p:blipFill>
            <a:blip r:embed="rId5" cstate="print"/>
            <a:stretch>
              <a:fillRect/>
            </a:stretch>
          </p:blipFill>
          <p:spPr>
            <a:xfrm>
              <a:off x="1581910" y="3731935"/>
              <a:ext cx="176942" cy="173763"/>
            </a:xfrm>
            <a:prstGeom prst="rect">
              <a:avLst/>
            </a:prstGeom>
          </p:spPr>
        </p:pic>
        <p:pic>
          <p:nvPicPr>
            <p:cNvPr id="12" name="object 8">
              <a:extLst>
                <a:ext uri="{FF2B5EF4-FFF2-40B4-BE49-F238E27FC236}">
                  <a16:creationId xmlns:a16="http://schemas.microsoft.com/office/drawing/2014/main" id="{8BFAB026-961C-458B-BBFC-218D04A15CF1}"/>
                </a:ext>
              </a:extLst>
            </p:cNvPr>
            <p:cNvPicPr/>
            <p:nvPr/>
          </p:nvPicPr>
          <p:blipFill>
            <a:blip r:embed="rId6" cstate="print"/>
            <a:stretch>
              <a:fillRect/>
            </a:stretch>
          </p:blipFill>
          <p:spPr>
            <a:xfrm>
              <a:off x="2086706" y="3731935"/>
              <a:ext cx="176942" cy="173763"/>
            </a:xfrm>
            <a:prstGeom prst="rect">
              <a:avLst/>
            </a:prstGeom>
          </p:spPr>
        </p:pic>
        <p:pic>
          <p:nvPicPr>
            <p:cNvPr id="13" name="object 9">
              <a:extLst>
                <a:ext uri="{FF2B5EF4-FFF2-40B4-BE49-F238E27FC236}">
                  <a16:creationId xmlns:a16="http://schemas.microsoft.com/office/drawing/2014/main" id="{9A6F81A3-7353-41D6-9962-E05636AD4C50}"/>
                </a:ext>
              </a:extLst>
            </p:cNvPr>
            <p:cNvPicPr/>
            <p:nvPr/>
          </p:nvPicPr>
          <p:blipFill>
            <a:blip r:embed="rId7" cstate="print"/>
            <a:stretch>
              <a:fillRect/>
            </a:stretch>
          </p:blipFill>
          <p:spPr>
            <a:xfrm>
              <a:off x="2453333" y="3940747"/>
              <a:ext cx="74982" cy="74950"/>
            </a:xfrm>
            <a:prstGeom prst="rect">
              <a:avLst/>
            </a:prstGeom>
          </p:spPr>
        </p:pic>
        <p:sp>
          <p:nvSpPr>
            <p:cNvPr id="14" name="object 10">
              <a:extLst>
                <a:ext uri="{FF2B5EF4-FFF2-40B4-BE49-F238E27FC236}">
                  <a16:creationId xmlns:a16="http://schemas.microsoft.com/office/drawing/2014/main" id="{114EE84F-13B5-4790-82F2-16CD42AE7B3F}"/>
                </a:ext>
              </a:extLst>
            </p:cNvPr>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16387" name="Rectangle 5"/>
          <p:cNvSpPr>
            <a:spLocks noGrp="1" noChangeArrowheads="1"/>
          </p:cNvSpPr>
          <p:nvPr>
            <p:ph idx="1"/>
          </p:nvPr>
        </p:nvSpPr>
        <p:spPr>
          <a:xfrm>
            <a:off x="6400800" y="1676400"/>
            <a:ext cx="5638800" cy="5423485"/>
          </a:xfrm>
          <a:noFill/>
        </p:spPr>
        <p:txBody>
          <a:bodyPr>
            <a:normAutofit/>
          </a:bodyPr>
          <a:lstStyle/>
          <a:p>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UA</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Time sheets will need to be completed through </a:t>
            </a:r>
            <a:r>
              <a:rPr lang="en-US"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UAOnline</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using STD (EC 622) for any time you are absent from work due to your STD event. This is an unpaid leave code as payment while you are on STD comes from Unum, not UA.</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Unum</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Your reported time off will be captured in both your Leave and STD claim.  You can report this time online, mobile or by calling.  You will be required to report your part time earnings to your specialist and provide them with copies of your pay stubs.</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sz="2000" dirty="0">
              <a:solidFill>
                <a:schemeClr val="accent1">
                  <a:lumMod val="50000"/>
                </a:schemeClr>
              </a:solidFill>
              <a:latin typeface="Verdana" pitchFamily="34" charset="0"/>
              <a:ea typeface="Verdana" pitchFamily="34" charset="0"/>
              <a:cs typeface="Verdana" pitchFamily="34" charset="0"/>
            </a:endParaRPr>
          </a:p>
        </p:txBody>
      </p:sp>
      <p:sp>
        <p:nvSpPr>
          <p:cNvPr id="5" name="Title 4">
            <a:extLst>
              <a:ext uri="{FF2B5EF4-FFF2-40B4-BE49-F238E27FC236}">
                <a16:creationId xmlns:a16="http://schemas.microsoft.com/office/drawing/2014/main" id="{E4188828-C2AA-41B1-ACFC-EB4CB4C12753}"/>
              </a:ext>
            </a:extLst>
          </p:cNvPr>
          <p:cNvSpPr>
            <a:spLocks noGrp="1"/>
          </p:cNvSpPr>
          <p:nvPr>
            <p:ph type="title"/>
          </p:nvPr>
        </p:nvSpPr>
        <p:spPr>
          <a:xfrm>
            <a:off x="6615088" y="304800"/>
            <a:ext cx="5029200" cy="1384995"/>
          </a:xfrm>
        </p:spPr>
        <p:txBody>
          <a:bodyPr/>
          <a:lstStyle/>
          <a:p>
            <a:r>
              <a:rPr lang="en-US" dirty="0">
                <a:solidFill>
                  <a:schemeClr val="tx1"/>
                </a:solidFill>
              </a:rPr>
              <a:t>Intermittent Leave Process –</a:t>
            </a:r>
            <a:br>
              <a:rPr lang="en-US" dirty="0">
                <a:solidFill>
                  <a:schemeClr val="tx1"/>
                </a:solidFill>
              </a:rPr>
            </a:br>
            <a:r>
              <a:rPr lang="en-US" dirty="0">
                <a:solidFill>
                  <a:schemeClr val="tx1"/>
                </a:solidFill>
              </a:rPr>
              <a:t>When you are on STD</a:t>
            </a:r>
          </a:p>
        </p:txBody>
      </p:sp>
    </p:spTree>
    <p:extLst>
      <p:ext uri="{BB962C8B-B14F-4D97-AF65-F5344CB8AC3E}">
        <p14:creationId xmlns:p14="http://schemas.microsoft.com/office/powerpoint/2010/main" val="2908239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7">
            <a:extLst>
              <a:ext uri="{FF2B5EF4-FFF2-40B4-BE49-F238E27FC236}">
                <a16:creationId xmlns:a16="http://schemas.microsoft.com/office/drawing/2014/main" id="{1FF806DE-8CA4-1286-C015-95208AC8DF6F}"/>
              </a:ext>
            </a:extLst>
          </p:cNvPr>
          <p:cNvPicPr/>
          <p:nvPr/>
        </p:nvPicPr>
        <p:blipFill>
          <a:blip r:embed="rId3" cstate="print"/>
          <a:stretch>
            <a:fillRect/>
          </a:stretch>
        </p:blipFill>
        <p:spPr>
          <a:xfrm>
            <a:off x="0" y="0"/>
            <a:ext cx="6391473" cy="6857996"/>
          </a:xfrm>
          <a:prstGeom prst="rect">
            <a:avLst/>
          </a:prstGeom>
        </p:spPr>
      </p:pic>
      <p:grpSp>
        <p:nvGrpSpPr>
          <p:cNvPr id="6" name="object 2">
            <a:extLst>
              <a:ext uri="{FF2B5EF4-FFF2-40B4-BE49-F238E27FC236}">
                <a16:creationId xmlns:a16="http://schemas.microsoft.com/office/drawing/2014/main" id="{A2E62AFE-74E0-44EF-8AF0-7FB609E68618}"/>
              </a:ext>
            </a:extLst>
          </p:cNvPr>
          <p:cNvGrpSpPr/>
          <p:nvPr/>
        </p:nvGrpSpPr>
        <p:grpSpPr>
          <a:xfrm>
            <a:off x="-4175048" y="3872865"/>
            <a:ext cx="1489455" cy="631420"/>
            <a:chOff x="1179397" y="3731935"/>
            <a:chExt cx="1622402" cy="585407"/>
          </a:xfrm>
        </p:grpSpPr>
        <p:pic>
          <p:nvPicPr>
            <p:cNvPr id="10" name="object 6">
              <a:extLst>
                <a:ext uri="{FF2B5EF4-FFF2-40B4-BE49-F238E27FC236}">
                  <a16:creationId xmlns:a16="http://schemas.microsoft.com/office/drawing/2014/main" id="{9229E241-7164-4649-804E-35EAC986004C}"/>
                </a:ext>
              </a:extLst>
            </p:cNvPr>
            <p:cNvPicPr/>
            <p:nvPr/>
          </p:nvPicPr>
          <p:blipFill>
            <a:blip r:embed="rId4" cstate="print"/>
            <a:stretch>
              <a:fillRect/>
            </a:stretch>
          </p:blipFill>
          <p:spPr>
            <a:xfrm>
              <a:off x="1179397" y="3731935"/>
              <a:ext cx="176594" cy="173763"/>
            </a:xfrm>
            <a:prstGeom prst="rect">
              <a:avLst/>
            </a:prstGeom>
          </p:spPr>
        </p:pic>
        <p:pic>
          <p:nvPicPr>
            <p:cNvPr id="11" name="object 7">
              <a:extLst>
                <a:ext uri="{FF2B5EF4-FFF2-40B4-BE49-F238E27FC236}">
                  <a16:creationId xmlns:a16="http://schemas.microsoft.com/office/drawing/2014/main" id="{384A22FF-F10F-492C-B64E-B7F35E10AC4D}"/>
                </a:ext>
              </a:extLst>
            </p:cNvPr>
            <p:cNvPicPr/>
            <p:nvPr/>
          </p:nvPicPr>
          <p:blipFill>
            <a:blip r:embed="rId5" cstate="print"/>
            <a:stretch>
              <a:fillRect/>
            </a:stretch>
          </p:blipFill>
          <p:spPr>
            <a:xfrm>
              <a:off x="1581910" y="3731935"/>
              <a:ext cx="176942" cy="173763"/>
            </a:xfrm>
            <a:prstGeom prst="rect">
              <a:avLst/>
            </a:prstGeom>
          </p:spPr>
        </p:pic>
        <p:pic>
          <p:nvPicPr>
            <p:cNvPr id="12" name="object 8">
              <a:extLst>
                <a:ext uri="{FF2B5EF4-FFF2-40B4-BE49-F238E27FC236}">
                  <a16:creationId xmlns:a16="http://schemas.microsoft.com/office/drawing/2014/main" id="{8BFAB026-961C-458B-BBFC-218D04A15CF1}"/>
                </a:ext>
              </a:extLst>
            </p:cNvPr>
            <p:cNvPicPr/>
            <p:nvPr/>
          </p:nvPicPr>
          <p:blipFill>
            <a:blip r:embed="rId6" cstate="print"/>
            <a:stretch>
              <a:fillRect/>
            </a:stretch>
          </p:blipFill>
          <p:spPr>
            <a:xfrm>
              <a:off x="2086706" y="3731935"/>
              <a:ext cx="176942" cy="173763"/>
            </a:xfrm>
            <a:prstGeom prst="rect">
              <a:avLst/>
            </a:prstGeom>
          </p:spPr>
        </p:pic>
        <p:pic>
          <p:nvPicPr>
            <p:cNvPr id="13" name="object 9">
              <a:extLst>
                <a:ext uri="{FF2B5EF4-FFF2-40B4-BE49-F238E27FC236}">
                  <a16:creationId xmlns:a16="http://schemas.microsoft.com/office/drawing/2014/main" id="{9A6F81A3-7353-41D6-9962-E05636AD4C50}"/>
                </a:ext>
              </a:extLst>
            </p:cNvPr>
            <p:cNvPicPr/>
            <p:nvPr/>
          </p:nvPicPr>
          <p:blipFill>
            <a:blip r:embed="rId7" cstate="print"/>
            <a:stretch>
              <a:fillRect/>
            </a:stretch>
          </p:blipFill>
          <p:spPr>
            <a:xfrm>
              <a:off x="2453333" y="3940747"/>
              <a:ext cx="74982" cy="74950"/>
            </a:xfrm>
            <a:prstGeom prst="rect">
              <a:avLst/>
            </a:prstGeom>
          </p:spPr>
        </p:pic>
        <p:sp>
          <p:nvSpPr>
            <p:cNvPr id="14" name="object 10">
              <a:extLst>
                <a:ext uri="{FF2B5EF4-FFF2-40B4-BE49-F238E27FC236}">
                  <a16:creationId xmlns:a16="http://schemas.microsoft.com/office/drawing/2014/main" id="{114EE84F-13B5-4790-82F2-16CD42AE7B3F}"/>
                </a:ext>
              </a:extLst>
            </p:cNvPr>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16387" name="Rectangle 5"/>
          <p:cNvSpPr>
            <a:spLocks noGrp="1" noChangeArrowheads="1"/>
          </p:cNvSpPr>
          <p:nvPr>
            <p:ph idx="1"/>
          </p:nvPr>
        </p:nvSpPr>
        <p:spPr>
          <a:xfrm>
            <a:off x="6553200" y="1943529"/>
            <a:ext cx="5410200" cy="4470804"/>
          </a:xfrm>
          <a:noFill/>
        </p:spPr>
        <p:txBody>
          <a:bodyPr>
            <a:normAutofit/>
          </a:bodyPr>
          <a:lstStyle/>
          <a:p>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UA</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Please reach out to benefits at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ua-benefits@alaska.edu</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if you are approved for LTD. When you are out intermittently, a schedule may need to be discussed to ensure your time sheets are generated properly.</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How you report your leave to Unum</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You will need to provide a copy of your part time pay stubs each month prior to your benefits being released.</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sz="2000" dirty="0">
              <a:solidFill>
                <a:schemeClr val="accent1">
                  <a:lumMod val="50000"/>
                </a:schemeClr>
              </a:solidFill>
              <a:latin typeface="Verdana" pitchFamily="34" charset="0"/>
              <a:ea typeface="Verdana" pitchFamily="34" charset="0"/>
              <a:cs typeface="Verdana" pitchFamily="34" charset="0"/>
            </a:endParaRPr>
          </a:p>
        </p:txBody>
      </p:sp>
      <p:sp>
        <p:nvSpPr>
          <p:cNvPr id="5" name="Title 4">
            <a:extLst>
              <a:ext uri="{FF2B5EF4-FFF2-40B4-BE49-F238E27FC236}">
                <a16:creationId xmlns:a16="http://schemas.microsoft.com/office/drawing/2014/main" id="{E4188828-C2AA-41B1-ACFC-EB4CB4C12753}"/>
              </a:ext>
            </a:extLst>
          </p:cNvPr>
          <p:cNvSpPr>
            <a:spLocks noGrp="1"/>
          </p:cNvSpPr>
          <p:nvPr>
            <p:ph type="title"/>
          </p:nvPr>
        </p:nvSpPr>
        <p:spPr>
          <a:xfrm>
            <a:off x="6629400" y="304800"/>
            <a:ext cx="5232671" cy="923330"/>
          </a:xfrm>
        </p:spPr>
        <p:txBody>
          <a:bodyPr/>
          <a:lstStyle/>
          <a:p>
            <a:r>
              <a:rPr lang="en-US" dirty="0">
                <a:solidFill>
                  <a:schemeClr val="tx1"/>
                </a:solidFill>
              </a:rPr>
              <a:t>Intermittent Leave Process –</a:t>
            </a:r>
            <a:br>
              <a:rPr lang="en-US" dirty="0">
                <a:solidFill>
                  <a:schemeClr val="tx1"/>
                </a:solidFill>
              </a:rPr>
            </a:br>
            <a:r>
              <a:rPr lang="en-US" dirty="0">
                <a:solidFill>
                  <a:schemeClr val="tx1"/>
                </a:solidFill>
              </a:rPr>
              <a:t>When you are on LTD</a:t>
            </a:r>
          </a:p>
        </p:txBody>
      </p:sp>
    </p:spTree>
    <p:extLst>
      <p:ext uri="{BB962C8B-B14F-4D97-AF65-F5344CB8AC3E}">
        <p14:creationId xmlns:p14="http://schemas.microsoft.com/office/powerpoint/2010/main" val="305213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sp>
          <p:nvSpPr>
            <p:cNvPr id="4" name="object 4"/>
            <p:cNvSpPr/>
            <p:nvPr/>
          </p:nvSpPr>
          <p:spPr>
            <a:xfrm>
              <a:off x="0" y="2923032"/>
              <a:ext cx="5968365" cy="2451100"/>
            </a:xfrm>
            <a:custGeom>
              <a:avLst/>
              <a:gdLst/>
              <a:ahLst/>
              <a:cxnLst/>
              <a:rect l="l" t="t" r="r" b="b"/>
              <a:pathLst>
                <a:path w="5968365" h="2451100">
                  <a:moveTo>
                    <a:pt x="5967984" y="0"/>
                  </a:moveTo>
                  <a:lnTo>
                    <a:pt x="0" y="0"/>
                  </a:lnTo>
                  <a:lnTo>
                    <a:pt x="0" y="2450592"/>
                  </a:lnTo>
                  <a:lnTo>
                    <a:pt x="5967984" y="2450592"/>
                  </a:lnTo>
                  <a:lnTo>
                    <a:pt x="5967984" y="0"/>
                  </a:lnTo>
                  <a:close/>
                </a:path>
              </a:pathLst>
            </a:custGeom>
            <a:solidFill>
              <a:srgbClr val="28475E"/>
            </a:solidFill>
          </p:spPr>
          <p:txBody>
            <a:bodyPr wrap="square" lIns="0" tIns="0" rIns="0" bIns="0" rtlCol="0"/>
            <a:lstStyle/>
            <a:p>
              <a:endParaRPr/>
            </a:p>
          </p:txBody>
        </p:sp>
        <p:sp>
          <p:nvSpPr>
            <p:cNvPr id="5" name="object 5"/>
            <p:cNvSpPr/>
            <p:nvPr/>
          </p:nvSpPr>
          <p:spPr>
            <a:xfrm>
              <a:off x="685800" y="3948963"/>
              <a:ext cx="1772285" cy="368300"/>
            </a:xfrm>
            <a:custGeom>
              <a:avLst/>
              <a:gdLst/>
              <a:ahLst/>
              <a:cxnLst/>
              <a:rect l="l" t="t" r="r" b="b"/>
              <a:pathLst>
                <a:path w="1772285" h="368300">
                  <a:moveTo>
                    <a:pt x="359930" y="13411"/>
                  </a:moveTo>
                  <a:lnTo>
                    <a:pt x="251650" y="13411"/>
                  </a:lnTo>
                  <a:lnTo>
                    <a:pt x="251650" y="199110"/>
                  </a:lnTo>
                  <a:lnTo>
                    <a:pt x="246481" y="232143"/>
                  </a:lnTo>
                  <a:lnTo>
                    <a:pt x="231902" y="255003"/>
                  </a:lnTo>
                  <a:lnTo>
                    <a:pt x="209270" y="268274"/>
                  </a:lnTo>
                  <a:lnTo>
                    <a:pt x="179959" y="272567"/>
                  </a:lnTo>
                  <a:lnTo>
                    <a:pt x="150482" y="268274"/>
                  </a:lnTo>
                  <a:lnTo>
                    <a:pt x="127876" y="255003"/>
                  </a:lnTo>
                  <a:lnTo>
                    <a:pt x="113385" y="232143"/>
                  </a:lnTo>
                  <a:lnTo>
                    <a:pt x="108267" y="199110"/>
                  </a:lnTo>
                  <a:lnTo>
                    <a:pt x="108267" y="13411"/>
                  </a:lnTo>
                  <a:lnTo>
                    <a:pt x="0" y="13411"/>
                  </a:lnTo>
                  <a:lnTo>
                    <a:pt x="0" y="206565"/>
                  </a:lnTo>
                  <a:lnTo>
                    <a:pt x="3111" y="241312"/>
                  </a:lnTo>
                  <a:lnTo>
                    <a:pt x="34810" y="311912"/>
                  </a:lnTo>
                  <a:lnTo>
                    <a:pt x="67919" y="340753"/>
                  </a:lnTo>
                  <a:lnTo>
                    <a:pt x="115544" y="360629"/>
                  </a:lnTo>
                  <a:lnTo>
                    <a:pt x="179959" y="368033"/>
                  </a:lnTo>
                  <a:lnTo>
                    <a:pt x="244373" y="360629"/>
                  </a:lnTo>
                  <a:lnTo>
                    <a:pt x="291998" y="340753"/>
                  </a:lnTo>
                  <a:lnTo>
                    <a:pt x="325107" y="311912"/>
                  </a:lnTo>
                  <a:lnTo>
                    <a:pt x="345960" y="277596"/>
                  </a:lnTo>
                  <a:lnTo>
                    <a:pt x="359930" y="206565"/>
                  </a:lnTo>
                  <a:lnTo>
                    <a:pt x="359930" y="13411"/>
                  </a:lnTo>
                  <a:close/>
                </a:path>
                <a:path w="1772285" h="368300">
                  <a:moveTo>
                    <a:pt x="762812" y="161086"/>
                  </a:moveTo>
                  <a:lnTo>
                    <a:pt x="748741" y="90144"/>
                  </a:lnTo>
                  <a:lnTo>
                    <a:pt x="727798" y="55930"/>
                  </a:lnTo>
                  <a:lnTo>
                    <a:pt x="694588" y="27178"/>
                  </a:lnTo>
                  <a:lnTo>
                    <a:pt x="646887" y="7366"/>
                  </a:lnTo>
                  <a:lnTo>
                    <a:pt x="582434" y="0"/>
                  </a:lnTo>
                  <a:lnTo>
                    <a:pt x="518160" y="7366"/>
                  </a:lnTo>
                  <a:lnTo>
                    <a:pt x="470573" y="27178"/>
                  </a:lnTo>
                  <a:lnTo>
                    <a:pt x="437438" y="55930"/>
                  </a:lnTo>
                  <a:lnTo>
                    <a:pt x="416534" y="90144"/>
                  </a:lnTo>
                  <a:lnTo>
                    <a:pt x="402488" y="161086"/>
                  </a:lnTo>
                  <a:lnTo>
                    <a:pt x="402488" y="354228"/>
                  </a:lnTo>
                  <a:lnTo>
                    <a:pt x="510768" y="354228"/>
                  </a:lnTo>
                  <a:lnTo>
                    <a:pt x="510768" y="168541"/>
                  </a:lnTo>
                  <a:lnTo>
                    <a:pt x="515924" y="135559"/>
                  </a:lnTo>
                  <a:lnTo>
                    <a:pt x="530504" y="112839"/>
                  </a:lnTo>
                  <a:lnTo>
                    <a:pt x="553135" y="99682"/>
                  </a:lnTo>
                  <a:lnTo>
                    <a:pt x="582434" y="95453"/>
                  </a:lnTo>
                  <a:lnTo>
                    <a:pt x="611936" y="99682"/>
                  </a:lnTo>
                  <a:lnTo>
                    <a:pt x="634555" y="112839"/>
                  </a:lnTo>
                  <a:lnTo>
                    <a:pt x="649046" y="135559"/>
                  </a:lnTo>
                  <a:lnTo>
                    <a:pt x="654164" y="168541"/>
                  </a:lnTo>
                  <a:lnTo>
                    <a:pt x="654164" y="354228"/>
                  </a:lnTo>
                  <a:lnTo>
                    <a:pt x="762812" y="354228"/>
                  </a:lnTo>
                  <a:lnTo>
                    <a:pt x="762812" y="161086"/>
                  </a:lnTo>
                  <a:close/>
                </a:path>
                <a:path w="1772285" h="368300">
                  <a:moveTo>
                    <a:pt x="1165275" y="13411"/>
                  </a:moveTo>
                  <a:lnTo>
                    <a:pt x="1057021" y="13411"/>
                  </a:lnTo>
                  <a:lnTo>
                    <a:pt x="1057021" y="199110"/>
                  </a:lnTo>
                  <a:lnTo>
                    <a:pt x="1051852" y="232143"/>
                  </a:lnTo>
                  <a:lnTo>
                    <a:pt x="1037272" y="255003"/>
                  </a:lnTo>
                  <a:lnTo>
                    <a:pt x="1014641" y="268274"/>
                  </a:lnTo>
                  <a:lnTo>
                    <a:pt x="985342" y="272567"/>
                  </a:lnTo>
                  <a:lnTo>
                    <a:pt x="955802" y="268274"/>
                  </a:lnTo>
                  <a:lnTo>
                    <a:pt x="933056" y="255003"/>
                  </a:lnTo>
                  <a:lnTo>
                    <a:pt x="918438" y="232143"/>
                  </a:lnTo>
                  <a:lnTo>
                    <a:pt x="913269" y="199110"/>
                  </a:lnTo>
                  <a:lnTo>
                    <a:pt x="913269" y="13411"/>
                  </a:lnTo>
                  <a:lnTo>
                    <a:pt x="804964" y="13411"/>
                  </a:lnTo>
                  <a:lnTo>
                    <a:pt x="804964" y="206565"/>
                  </a:lnTo>
                  <a:lnTo>
                    <a:pt x="808113" y="241312"/>
                  </a:lnTo>
                  <a:lnTo>
                    <a:pt x="839990" y="311912"/>
                  </a:lnTo>
                  <a:lnTo>
                    <a:pt x="873188" y="340753"/>
                  </a:lnTo>
                  <a:lnTo>
                    <a:pt x="920902" y="360629"/>
                  </a:lnTo>
                  <a:lnTo>
                    <a:pt x="985342" y="368033"/>
                  </a:lnTo>
                  <a:lnTo>
                    <a:pt x="1049616" y="360629"/>
                  </a:lnTo>
                  <a:lnTo>
                    <a:pt x="1097203" y="340753"/>
                  </a:lnTo>
                  <a:lnTo>
                    <a:pt x="1130338" y="311912"/>
                  </a:lnTo>
                  <a:lnTo>
                    <a:pt x="1151229" y="277596"/>
                  </a:lnTo>
                  <a:lnTo>
                    <a:pt x="1165275" y="206565"/>
                  </a:lnTo>
                  <a:lnTo>
                    <a:pt x="1165275" y="13411"/>
                  </a:lnTo>
                  <a:close/>
                </a:path>
                <a:path w="1772285" h="368300">
                  <a:moveTo>
                    <a:pt x="1772005" y="154000"/>
                  </a:moveTo>
                  <a:lnTo>
                    <a:pt x="1766328" y="104787"/>
                  </a:lnTo>
                  <a:lnTo>
                    <a:pt x="1750275" y="65671"/>
                  </a:lnTo>
                  <a:lnTo>
                    <a:pt x="1725256" y="36169"/>
                  </a:lnTo>
                  <a:lnTo>
                    <a:pt x="1692706" y="15722"/>
                  </a:lnTo>
                  <a:lnTo>
                    <a:pt x="1654060" y="3835"/>
                  </a:lnTo>
                  <a:lnTo>
                    <a:pt x="1610741" y="0"/>
                  </a:lnTo>
                  <a:lnTo>
                    <a:pt x="1555191" y="7670"/>
                  </a:lnTo>
                  <a:lnTo>
                    <a:pt x="1518932" y="25019"/>
                  </a:lnTo>
                  <a:lnTo>
                    <a:pt x="1498434" y="43573"/>
                  </a:lnTo>
                  <a:lnTo>
                    <a:pt x="1490141" y="54813"/>
                  </a:lnTo>
                  <a:lnTo>
                    <a:pt x="1481620" y="43573"/>
                  </a:lnTo>
                  <a:lnTo>
                    <a:pt x="1460995" y="25019"/>
                  </a:lnTo>
                  <a:lnTo>
                    <a:pt x="1424698" y="7670"/>
                  </a:lnTo>
                  <a:lnTo>
                    <a:pt x="1369148" y="0"/>
                  </a:lnTo>
                  <a:lnTo>
                    <a:pt x="1325803" y="3835"/>
                  </a:lnTo>
                  <a:lnTo>
                    <a:pt x="1287081" y="15722"/>
                  </a:lnTo>
                  <a:lnTo>
                    <a:pt x="1254442" y="36169"/>
                  </a:lnTo>
                  <a:lnTo>
                    <a:pt x="1229321" y="65671"/>
                  </a:lnTo>
                  <a:lnTo>
                    <a:pt x="1213180" y="104787"/>
                  </a:lnTo>
                  <a:lnTo>
                    <a:pt x="1207477" y="154000"/>
                  </a:lnTo>
                  <a:lnTo>
                    <a:pt x="1207477" y="354228"/>
                  </a:lnTo>
                  <a:lnTo>
                    <a:pt x="1313497" y="354228"/>
                  </a:lnTo>
                  <a:lnTo>
                    <a:pt x="1313497" y="154000"/>
                  </a:lnTo>
                  <a:lnTo>
                    <a:pt x="1316977" y="129324"/>
                  </a:lnTo>
                  <a:lnTo>
                    <a:pt x="1327924" y="109575"/>
                  </a:lnTo>
                  <a:lnTo>
                    <a:pt x="1347050" y="96469"/>
                  </a:lnTo>
                  <a:lnTo>
                    <a:pt x="1375117" y="91732"/>
                  </a:lnTo>
                  <a:lnTo>
                    <a:pt x="1403388" y="96469"/>
                  </a:lnTo>
                  <a:lnTo>
                    <a:pt x="1422615" y="109575"/>
                  </a:lnTo>
                  <a:lnTo>
                    <a:pt x="1433601" y="129324"/>
                  </a:lnTo>
                  <a:lnTo>
                    <a:pt x="1437081" y="154000"/>
                  </a:lnTo>
                  <a:lnTo>
                    <a:pt x="1437081" y="354228"/>
                  </a:lnTo>
                  <a:lnTo>
                    <a:pt x="1542757" y="354228"/>
                  </a:lnTo>
                  <a:lnTo>
                    <a:pt x="1542757" y="154000"/>
                  </a:lnTo>
                  <a:lnTo>
                    <a:pt x="1546237" y="129324"/>
                  </a:lnTo>
                  <a:lnTo>
                    <a:pt x="1557223" y="109575"/>
                  </a:lnTo>
                  <a:lnTo>
                    <a:pt x="1576476" y="96469"/>
                  </a:lnTo>
                  <a:lnTo>
                    <a:pt x="1604772" y="91732"/>
                  </a:lnTo>
                  <a:lnTo>
                    <a:pt x="1632800" y="96469"/>
                  </a:lnTo>
                  <a:lnTo>
                    <a:pt x="1651927" y="109575"/>
                  </a:lnTo>
                  <a:lnTo>
                    <a:pt x="1662861" y="129324"/>
                  </a:lnTo>
                  <a:lnTo>
                    <a:pt x="1666341" y="154000"/>
                  </a:lnTo>
                  <a:lnTo>
                    <a:pt x="1666341" y="354228"/>
                  </a:lnTo>
                  <a:lnTo>
                    <a:pt x="1772005" y="354228"/>
                  </a:lnTo>
                  <a:lnTo>
                    <a:pt x="1772005" y="154000"/>
                  </a:lnTo>
                  <a:close/>
                </a:path>
              </a:pathLst>
            </a:custGeom>
            <a:solidFill>
              <a:srgbClr val="FDFDFD"/>
            </a:solidFill>
          </p:spPr>
          <p:txBody>
            <a:bodyPr wrap="square" lIns="0" tIns="0" rIns="0" bIns="0" rtlCol="0"/>
            <a:lstStyle/>
            <a:p>
              <a:endParaRPr/>
            </a:p>
          </p:txBody>
        </p:sp>
        <p:pic>
          <p:nvPicPr>
            <p:cNvPr id="6" name="object 6"/>
            <p:cNvPicPr/>
            <p:nvPr/>
          </p:nvPicPr>
          <p:blipFill>
            <a:blip r:embed="rId3" cstate="print"/>
            <a:stretch>
              <a:fillRect/>
            </a:stretch>
          </p:blipFill>
          <p:spPr>
            <a:xfrm>
              <a:off x="1179397" y="3731935"/>
              <a:ext cx="176594" cy="173763"/>
            </a:xfrm>
            <a:prstGeom prst="rect">
              <a:avLst/>
            </a:prstGeom>
          </p:spPr>
        </p:pic>
        <p:pic>
          <p:nvPicPr>
            <p:cNvPr id="7" name="object 7"/>
            <p:cNvPicPr/>
            <p:nvPr/>
          </p:nvPicPr>
          <p:blipFill>
            <a:blip r:embed="rId4" cstate="print"/>
            <a:stretch>
              <a:fillRect/>
            </a:stretch>
          </p:blipFill>
          <p:spPr>
            <a:xfrm>
              <a:off x="1581910" y="3731935"/>
              <a:ext cx="176942" cy="173763"/>
            </a:xfrm>
            <a:prstGeom prst="rect">
              <a:avLst/>
            </a:prstGeom>
          </p:spPr>
        </p:pic>
        <p:pic>
          <p:nvPicPr>
            <p:cNvPr id="8" name="object 8"/>
            <p:cNvPicPr/>
            <p:nvPr/>
          </p:nvPicPr>
          <p:blipFill>
            <a:blip r:embed="rId5" cstate="print"/>
            <a:stretch>
              <a:fillRect/>
            </a:stretch>
          </p:blipFill>
          <p:spPr>
            <a:xfrm>
              <a:off x="2086706" y="3731935"/>
              <a:ext cx="176942" cy="173763"/>
            </a:xfrm>
            <a:prstGeom prst="rect">
              <a:avLst/>
            </a:prstGeom>
          </p:spPr>
        </p:pic>
        <p:pic>
          <p:nvPicPr>
            <p:cNvPr id="9" name="object 9"/>
            <p:cNvPicPr/>
            <p:nvPr/>
          </p:nvPicPr>
          <p:blipFill>
            <a:blip r:embed="rId6" cstate="print"/>
            <a:stretch>
              <a:fillRect/>
            </a:stretch>
          </p:blipFill>
          <p:spPr>
            <a:xfrm>
              <a:off x="2453333" y="3940747"/>
              <a:ext cx="74982" cy="74950"/>
            </a:xfrm>
            <a:prstGeom prst="rect">
              <a:avLst/>
            </a:prstGeom>
          </p:spPr>
        </p:pic>
        <p:sp>
          <p:nvSpPr>
            <p:cNvPr id="10" name="object 10"/>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11" name="object 11"/>
          <p:cNvSpPr txBox="1">
            <a:spLocks noGrp="1"/>
          </p:cNvSpPr>
          <p:nvPr>
            <p:ph type="title"/>
          </p:nvPr>
        </p:nvSpPr>
        <p:spPr>
          <a:xfrm>
            <a:off x="2891154" y="3423361"/>
            <a:ext cx="2134870" cy="1305560"/>
          </a:xfrm>
          <a:prstGeom prst="rect">
            <a:avLst/>
          </a:prstGeom>
        </p:spPr>
        <p:txBody>
          <a:bodyPr vert="horz" wrap="square" lIns="0" tIns="12065" rIns="0" bIns="0" rtlCol="0">
            <a:spAutoFit/>
          </a:bodyPr>
          <a:lstStyle/>
          <a:p>
            <a:pPr marL="12700" marR="5080">
              <a:lnSpc>
                <a:spcPct val="100000"/>
              </a:lnSpc>
              <a:spcBef>
                <a:spcPts val="95"/>
              </a:spcBef>
            </a:pPr>
            <a:r>
              <a:rPr sz="2800" spc="-10" dirty="0">
                <a:solidFill>
                  <a:srgbClr val="FFFFFF"/>
                </a:solidFill>
              </a:rPr>
              <a:t>Absence </a:t>
            </a:r>
            <a:r>
              <a:rPr sz="2800" spc="-85" dirty="0">
                <a:solidFill>
                  <a:srgbClr val="FFFFFF"/>
                </a:solidFill>
              </a:rPr>
              <a:t>Management </a:t>
            </a:r>
            <a:r>
              <a:rPr sz="2800" spc="-10" dirty="0">
                <a:solidFill>
                  <a:srgbClr val="FFFFFF"/>
                </a:solidFill>
              </a:rPr>
              <a:t>Process</a:t>
            </a: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D773-D8D8-4DBB-8B9B-921B3CB0306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71B8F95-32F4-4E85-950C-79DB65CF9A32}"/>
              </a:ext>
            </a:extLst>
          </p:cNvPr>
          <p:cNvSpPr>
            <a:spLocks noGrp="1"/>
          </p:cNvSpPr>
          <p:nvPr>
            <p:ph type="body" idx="1"/>
          </p:nvPr>
        </p:nvSpPr>
        <p:spPr/>
        <p:txBody>
          <a:bodyPr/>
          <a:lstStyle/>
          <a:p>
            <a:endParaRPr lang="en-US" dirty="0"/>
          </a:p>
        </p:txBody>
      </p:sp>
      <p:grpSp>
        <p:nvGrpSpPr>
          <p:cNvPr id="4" name="object 2">
            <a:extLst>
              <a:ext uri="{FF2B5EF4-FFF2-40B4-BE49-F238E27FC236}">
                <a16:creationId xmlns:a16="http://schemas.microsoft.com/office/drawing/2014/main" id="{968BF5CF-C0C9-4BAD-89C2-C12FFFD14EEF}"/>
              </a:ext>
            </a:extLst>
          </p:cNvPr>
          <p:cNvGrpSpPr/>
          <p:nvPr/>
        </p:nvGrpSpPr>
        <p:grpSpPr>
          <a:xfrm>
            <a:off x="0" y="0"/>
            <a:ext cx="12191999" cy="6857998"/>
            <a:chOff x="0" y="0"/>
            <a:chExt cx="12191999" cy="6857998"/>
          </a:xfrm>
        </p:grpSpPr>
        <p:pic>
          <p:nvPicPr>
            <p:cNvPr id="5" name="object 3">
              <a:extLst>
                <a:ext uri="{FF2B5EF4-FFF2-40B4-BE49-F238E27FC236}">
                  <a16:creationId xmlns:a16="http://schemas.microsoft.com/office/drawing/2014/main" id="{BC1F9D80-CBFC-434E-B299-98A238C462E7}"/>
                </a:ext>
              </a:extLst>
            </p:cNvPr>
            <p:cNvPicPr/>
            <p:nvPr/>
          </p:nvPicPr>
          <p:blipFill>
            <a:blip r:embed="rId2" cstate="print"/>
            <a:stretch>
              <a:fillRect/>
            </a:stretch>
          </p:blipFill>
          <p:spPr>
            <a:xfrm>
              <a:off x="0" y="0"/>
              <a:ext cx="12191999" cy="6857998"/>
            </a:xfrm>
            <a:prstGeom prst="rect">
              <a:avLst/>
            </a:prstGeom>
          </p:spPr>
        </p:pic>
        <p:sp>
          <p:nvSpPr>
            <p:cNvPr id="7" name="object 5">
              <a:extLst>
                <a:ext uri="{FF2B5EF4-FFF2-40B4-BE49-F238E27FC236}">
                  <a16:creationId xmlns:a16="http://schemas.microsoft.com/office/drawing/2014/main" id="{7D5E98D9-7CF4-4447-B53D-DAE728277E85}"/>
                </a:ext>
              </a:extLst>
            </p:cNvPr>
            <p:cNvSpPr/>
            <p:nvPr/>
          </p:nvSpPr>
          <p:spPr>
            <a:xfrm>
              <a:off x="685800" y="3948963"/>
              <a:ext cx="1772285" cy="368300"/>
            </a:xfrm>
            <a:custGeom>
              <a:avLst/>
              <a:gdLst/>
              <a:ahLst/>
              <a:cxnLst/>
              <a:rect l="l" t="t" r="r" b="b"/>
              <a:pathLst>
                <a:path w="1772285" h="368300">
                  <a:moveTo>
                    <a:pt x="359930" y="13411"/>
                  </a:moveTo>
                  <a:lnTo>
                    <a:pt x="251650" y="13411"/>
                  </a:lnTo>
                  <a:lnTo>
                    <a:pt x="251650" y="199110"/>
                  </a:lnTo>
                  <a:lnTo>
                    <a:pt x="246481" y="232143"/>
                  </a:lnTo>
                  <a:lnTo>
                    <a:pt x="231902" y="255003"/>
                  </a:lnTo>
                  <a:lnTo>
                    <a:pt x="209270" y="268274"/>
                  </a:lnTo>
                  <a:lnTo>
                    <a:pt x="179959" y="272567"/>
                  </a:lnTo>
                  <a:lnTo>
                    <a:pt x="150482" y="268274"/>
                  </a:lnTo>
                  <a:lnTo>
                    <a:pt x="127876" y="255003"/>
                  </a:lnTo>
                  <a:lnTo>
                    <a:pt x="113385" y="232143"/>
                  </a:lnTo>
                  <a:lnTo>
                    <a:pt x="108267" y="199110"/>
                  </a:lnTo>
                  <a:lnTo>
                    <a:pt x="108267" y="13411"/>
                  </a:lnTo>
                  <a:lnTo>
                    <a:pt x="0" y="13411"/>
                  </a:lnTo>
                  <a:lnTo>
                    <a:pt x="0" y="206565"/>
                  </a:lnTo>
                  <a:lnTo>
                    <a:pt x="3111" y="241312"/>
                  </a:lnTo>
                  <a:lnTo>
                    <a:pt x="34810" y="311912"/>
                  </a:lnTo>
                  <a:lnTo>
                    <a:pt x="67919" y="340753"/>
                  </a:lnTo>
                  <a:lnTo>
                    <a:pt x="115544" y="360629"/>
                  </a:lnTo>
                  <a:lnTo>
                    <a:pt x="179959" y="368033"/>
                  </a:lnTo>
                  <a:lnTo>
                    <a:pt x="244373" y="360629"/>
                  </a:lnTo>
                  <a:lnTo>
                    <a:pt x="291998" y="340753"/>
                  </a:lnTo>
                  <a:lnTo>
                    <a:pt x="325107" y="311912"/>
                  </a:lnTo>
                  <a:lnTo>
                    <a:pt x="345960" y="277596"/>
                  </a:lnTo>
                  <a:lnTo>
                    <a:pt x="359930" y="206565"/>
                  </a:lnTo>
                  <a:lnTo>
                    <a:pt x="359930" y="13411"/>
                  </a:lnTo>
                  <a:close/>
                </a:path>
                <a:path w="1772285" h="368300">
                  <a:moveTo>
                    <a:pt x="762812" y="161086"/>
                  </a:moveTo>
                  <a:lnTo>
                    <a:pt x="748741" y="90144"/>
                  </a:lnTo>
                  <a:lnTo>
                    <a:pt x="727798" y="55930"/>
                  </a:lnTo>
                  <a:lnTo>
                    <a:pt x="694588" y="27178"/>
                  </a:lnTo>
                  <a:lnTo>
                    <a:pt x="646887" y="7366"/>
                  </a:lnTo>
                  <a:lnTo>
                    <a:pt x="582434" y="0"/>
                  </a:lnTo>
                  <a:lnTo>
                    <a:pt x="518160" y="7366"/>
                  </a:lnTo>
                  <a:lnTo>
                    <a:pt x="470573" y="27178"/>
                  </a:lnTo>
                  <a:lnTo>
                    <a:pt x="437438" y="55930"/>
                  </a:lnTo>
                  <a:lnTo>
                    <a:pt x="416534" y="90144"/>
                  </a:lnTo>
                  <a:lnTo>
                    <a:pt x="402488" y="161086"/>
                  </a:lnTo>
                  <a:lnTo>
                    <a:pt x="402488" y="354228"/>
                  </a:lnTo>
                  <a:lnTo>
                    <a:pt x="510768" y="354228"/>
                  </a:lnTo>
                  <a:lnTo>
                    <a:pt x="510768" y="168541"/>
                  </a:lnTo>
                  <a:lnTo>
                    <a:pt x="515924" y="135559"/>
                  </a:lnTo>
                  <a:lnTo>
                    <a:pt x="530504" y="112839"/>
                  </a:lnTo>
                  <a:lnTo>
                    <a:pt x="553135" y="99682"/>
                  </a:lnTo>
                  <a:lnTo>
                    <a:pt x="582434" y="95453"/>
                  </a:lnTo>
                  <a:lnTo>
                    <a:pt x="611936" y="99682"/>
                  </a:lnTo>
                  <a:lnTo>
                    <a:pt x="634555" y="112839"/>
                  </a:lnTo>
                  <a:lnTo>
                    <a:pt x="649046" y="135559"/>
                  </a:lnTo>
                  <a:lnTo>
                    <a:pt x="654164" y="168541"/>
                  </a:lnTo>
                  <a:lnTo>
                    <a:pt x="654164" y="354228"/>
                  </a:lnTo>
                  <a:lnTo>
                    <a:pt x="762812" y="354228"/>
                  </a:lnTo>
                  <a:lnTo>
                    <a:pt x="762812" y="161086"/>
                  </a:lnTo>
                  <a:close/>
                </a:path>
                <a:path w="1772285" h="368300">
                  <a:moveTo>
                    <a:pt x="1165275" y="13411"/>
                  </a:moveTo>
                  <a:lnTo>
                    <a:pt x="1057021" y="13411"/>
                  </a:lnTo>
                  <a:lnTo>
                    <a:pt x="1057021" y="199110"/>
                  </a:lnTo>
                  <a:lnTo>
                    <a:pt x="1051852" y="232143"/>
                  </a:lnTo>
                  <a:lnTo>
                    <a:pt x="1037272" y="255003"/>
                  </a:lnTo>
                  <a:lnTo>
                    <a:pt x="1014641" y="268274"/>
                  </a:lnTo>
                  <a:lnTo>
                    <a:pt x="985342" y="272567"/>
                  </a:lnTo>
                  <a:lnTo>
                    <a:pt x="955802" y="268274"/>
                  </a:lnTo>
                  <a:lnTo>
                    <a:pt x="933056" y="255003"/>
                  </a:lnTo>
                  <a:lnTo>
                    <a:pt x="918438" y="232143"/>
                  </a:lnTo>
                  <a:lnTo>
                    <a:pt x="913269" y="199110"/>
                  </a:lnTo>
                  <a:lnTo>
                    <a:pt x="913269" y="13411"/>
                  </a:lnTo>
                  <a:lnTo>
                    <a:pt x="804964" y="13411"/>
                  </a:lnTo>
                  <a:lnTo>
                    <a:pt x="804964" y="206565"/>
                  </a:lnTo>
                  <a:lnTo>
                    <a:pt x="808113" y="241312"/>
                  </a:lnTo>
                  <a:lnTo>
                    <a:pt x="839990" y="311912"/>
                  </a:lnTo>
                  <a:lnTo>
                    <a:pt x="873188" y="340753"/>
                  </a:lnTo>
                  <a:lnTo>
                    <a:pt x="920902" y="360629"/>
                  </a:lnTo>
                  <a:lnTo>
                    <a:pt x="985342" y="368033"/>
                  </a:lnTo>
                  <a:lnTo>
                    <a:pt x="1049616" y="360629"/>
                  </a:lnTo>
                  <a:lnTo>
                    <a:pt x="1097203" y="340753"/>
                  </a:lnTo>
                  <a:lnTo>
                    <a:pt x="1130338" y="311912"/>
                  </a:lnTo>
                  <a:lnTo>
                    <a:pt x="1151229" y="277596"/>
                  </a:lnTo>
                  <a:lnTo>
                    <a:pt x="1165275" y="206565"/>
                  </a:lnTo>
                  <a:lnTo>
                    <a:pt x="1165275" y="13411"/>
                  </a:lnTo>
                  <a:close/>
                </a:path>
                <a:path w="1772285" h="368300">
                  <a:moveTo>
                    <a:pt x="1772005" y="154000"/>
                  </a:moveTo>
                  <a:lnTo>
                    <a:pt x="1766328" y="104787"/>
                  </a:lnTo>
                  <a:lnTo>
                    <a:pt x="1750275" y="65671"/>
                  </a:lnTo>
                  <a:lnTo>
                    <a:pt x="1725256" y="36169"/>
                  </a:lnTo>
                  <a:lnTo>
                    <a:pt x="1692706" y="15722"/>
                  </a:lnTo>
                  <a:lnTo>
                    <a:pt x="1654060" y="3835"/>
                  </a:lnTo>
                  <a:lnTo>
                    <a:pt x="1610741" y="0"/>
                  </a:lnTo>
                  <a:lnTo>
                    <a:pt x="1555191" y="7670"/>
                  </a:lnTo>
                  <a:lnTo>
                    <a:pt x="1518932" y="25019"/>
                  </a:lnTo>
                  <a:lnTo>
                    <a:pt x="1498434" y="43573"/>
                  </a:lnTo>
                  <a:lnTo>
                    <a:pt x="1490141" y="54813"/>
                  </a:lnTo>
                  <a:lnTo>
                    <a:pt x="1481620" y="43573"/>
                  </a:lnTo>
                  <a:lnTo>
                    <a:pt x="1460995" y="25019"/>
                  </a:lnTo>
                  <a:lnTo>
                    <a:pt x="1424698" y="7670"/>
                  </a:lnTo>
                  <a:lnTo>
                    <a:pt x="1369148" y="0"/>
                  </a:lnTo>
                  <a:lnTo>
                    <a:pt x="1325803" y="3835"/>
                  </a:lnTo>
                  <a:lnTo>
                    <a:pt x="1287081" y="15722"/>
                  </a:lnTo>
                  <a:lnTo>
                    <a:pt x="1254442" y="36169"/>
                  </a:lnTo>
                  <a:lnTo>
                    <a:pt x="1229321" y="65671"/>
                  </a:lnTo>
                  <a:lnTo>
                    <a:pt x="1213180" y="104787"/>
                  </a:lnTo>
                  <a:lnTo>
                    <a:pt x="1207477" y="154000"/>
                  </a:lnTo>
                  <a:lnTo>
                    <a:pt x="1207477" y="354228"/>
                  </a:lnTo>
                  <a:lnTo>
                    <a:pt x="1313497" y="354228"/>
                  </a:lnTo>
                  <a:lnTo>
                    <a:pt x="1313497" y="154000"/>
                  </a:lnTo>
                  <a:lnTo>
                    <a:pt x="1316977" y="129324"/>
                  </a:lnTo>
                  <a:lnTo>
                    <a:pt x="1327924" y="109575"/>
                  </a:lnTo>
                  <a:lnTo>
                    <a:pt x="1347050" y="96469"/>
                  </a:lnTo>
                  <a:lnTo>
                    <a:pt x="1375117" y="91732"/>
                  </a:lnTo>
                  <a:lnTo>
                    <a:pt x="1403388" y="96469"/>
                  </a:lnTo>
                  <a:lnTo>
                    <a:pt x="1422615" y="109575"/>
                  </a:lnTo>
                  <a:lnTo>
                    <a:pt x="1433601" y="129324"/>
                  </a:lnTo>
                  <a:lnTo>
                    <a:pt x="1437081" y="154000"/>
                  </a:lnTo>
                  <a:lnTo>
                    <a:pt x="1437081" y="354228"/>
                  </a:lnTo>
                  <a:lnTo>
                    <a:pt x="1542757" y="354228"/>
                  </a:lnTo>
                  <a:lnTo>
                    <a:pt x="1542757" y="154000"/>
                  </a:lnTo>
                  <a:lnTo>
                    <a:pt x="1546237" y="129324"/>
                  </a:lnTo>
                  <a:lnTo>
                    <a:pt x="1557223" y="109575"/>
                  </a:lnTo>
                  <a:lnTo>
                    <a:pt x="1576476" y="96469"/>
                  </a:lnTo>
                  <a:lnTo>
                    <a:pt x="1604772" y="91732"/>
                  </a:lnTo>
                  <a:lnTo>
                    <a:pt x="1632800" y="96469"/>
                  </a:lnTo>
                  <a:lnTo>
                    <a:pt x="1651927" y="109575"/>
                  </a:lnTo>
                  <a:lnTo>
                    <a:pt x="1662861" y="129324"/>
                  </a:lnTo>
                  <a:lnTo>
                    <a:pt x="1666341" y="154000"/>
                  </a:lnTo>
                  <a:lnTo>
                    <a:pt x="1666341" y="354228"/>
                  </a:lnTo>
                  <a:lnTo>
                    <a:pt x="1772005" y="354228"/>
                  </a:lnTo>
                  <a:lnTo>
                    <a:pt x="1772005" y="154000"/>
                  </a:lnTo>
                  <a:close/>
                </a:path>
              </a:pathLst>
            </a:custGeom>
            <a:solidFill>
              <a:srgbClr val="FDFDFD"/>
            </a:solidFill>
          </p:spPr>
          <p:txBody>
            <a:bodyPr wrap="square" lIns="0" tIns="0" rIns="0" bIns="0" rtlCol="0"/>
            <a:lstStyle/>
            <a:p>
              <a:endParaRPr/>
            </a:p>
          </p:txBody>
        </p:sp>
        <p:pic>
          <p:nvPicPr>
            <p:cNvPr id="8" name="object 6">
              <a:extLst>
                <a:ext uri="{FF2B5EF4-FFF2-40B4-BE49-F238E27FC236}">
                  <a16:creationId xmlns:a16="http://schemas.microsoft.com/office/drawing/2014/main" id="{59432881-ADBB-495C-8AF7-CEA71C6ADC8F}"/>
                </a:ext>
              </a:extLst>
            </p:cNvPr>
            <p:cNvPicPr/>
            <p:nvPr/>
          </p:nvPicPr>
          <p:blipFill>
            <a:blip r:embed="rId3" cstate="print"/>
            <a:stretch>
              <a:fillRect/>
            </a:stretch>
          </p:blipFill>
          <p:spPr>
            <a:xfrm>
              <a:off x="1179397" y="3731935"/>
              <a:ext cx="176594" cy="173763"/>
            </a:xfrm>
            <a:prstGeom prst="rect">
              <a:avLst/>
            </a:prstGeom>
          </p:spPr>
        </p:pic>
        <p:pic>
          <p:nvPicPr>
            <p:cNvPr id="9" name="object 7">
              <a:extLst>
                <a:ext uri="{FF2B5EF4-FFF2-40B4-BE49-F238E27FC236}">
                  <a16:creationId xmlns:a16="http://schemas.microsoft.com/office/drawing/2014/main" id="{B2BEDF8E-207D-4197-91FA-230C20C20CDC}"/>
                </a:ext>
              </a:extLst>
            </p:cNvPr>
            <p:cNvPicPr/>
            <p:nvPr/>
          </p:nvPicPr>
          <p:blipFill>
            <a:blip r:embed="rId4" cstate="print"/>
            <a:stretch>
              <a:fillRect/>
            </a:stretch>
          </p:blipFill>
          <p:spPr>
            <a:xfrm>
              <a:off x="1581910" y="3731935"/>
              <a:ext cx="176942" cy="173763"/>
            </a:xfrm>
            <a:prstGeom prst="rect">
              <a:avLst/>
            </a:prstGeom>
          </p:spPr>
        </p:pic>
        <p:pic>
          <p:nvPicPr>
            <p:cNvPr id="10" name="object 8">
              <a:extLst>
                <a:ext uri="{FF2B5EF4-FFF2-40B4-BE49-F238E27FC236}">
                  <a16:creationId xmlns:a16="http://schemas.microsoft.com/office/drawing/2014/main" id="{23341BB6-D775-45F6-8767-D1C3141F8F28}"/>
                </a:ext>
              </a:extLst>
            </p:cNvPr>
            <p:cNvPicPr/>
            <p:nvPr/>
          </p:nvPicPr>
          <p:blipFill>
            <a:blip r:embed="rId5" cstate="print"/>
            <a:stretch>
              <a:fillRect/>
            </a:stretch>
          </p:blipFill>
          <p:spPr>
            <a:xfrm>
              <a:off x="2086706" y="3731935"/>
              <a:ext cx="176942" cy="173763"/>
            </a:xfrm>
            <a:prstGeom prst="rect">
              <a:avLst/>
            </a:prstGeom>
          </p:spPr>
        </p:pic>
        <p:pic>
          <p:nvPicPr>
            <p:cNvPr id="11" name="object 9">
              <a:extLst>
                <a:ext uri="{FF2B5EF4-FFF2-40B4-BE49-F238E27FC236}">
                  <a16:creationId xmlns:a16="http://schemas.microsoft.com/office/drawing/2014/main" id="{F10954DC-DA83-41DD-A11C-82CACC2B61E1}"/>
                </a:ext>
              </a:extLst>
            </p:cNvPr>
            <p:cNvPicPr/>
            <p:nvPr/>
          </p:nvPicPr>
          <p:blipFill>
            <a:blip r:embed="rId6" cstate="print"/>
            <a:stretch>
              <a:fillRect/>
            </a:stretch>
          </p:blipFill>
          <p:spPr>
            <a:xfrm>
              <a:off x="2453333" y="3940747"/>
              <a:ext cx="74982" cy="74950"/>
            </a:xfrm>
            <a:prstGeom prst="rect">
              <a:avLst/>
            </a:prstGeom>
          </p:spPr>
        </p:pic>
        <p:sp>
          <p:nvSpPr>
            <p:cNvPr id="12" name="object 10">
              <a:extLst>
                <a:ext uri="{FF2B5EF4-FFF2-40B4-BE49-F238E27FC236}">
                  <a16:creationId xmlns:a16="http://schemas.microsoft.com/office/drawing/2014/main" id="{2DAD112B-0254-4BD4-B034-D8B00160DCAA}"/>
                </a:ext>
              </a:extLst>
            </p:cNvPr>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13" name="object 6">
            <a:extLst>
              <a:ext uri="{FF2B5EF4-FFF2-40B4-BE49-F238E27FC236}">
                <a16:creationId xmlns:a16="http://schemas.microsoft.com/office/drawing/2014/main" id="{40D47BE5-DB88-4C2F-A9CB-E990BF502510}"/>
              </a:ext>
            </a:extLst>
          </p:cNvPr>
          <p:cNvSpPr txBox="1">
            <a:spLocks/>
          </p:cNvSpPr>
          <p:nvPr/>
        </p:nvSpPr>
        <p:spPr>
          <a:xfrm>
            <a:off x="1571942" y="1262576"/>
            <a:ext cx="4648200" cy="1243930"/>
          </a:xfrm>
          <a:prstGeom prst="rect">
            <a:avLst/>
          </a:prstGeom>
        </p:spPr>
        <p:txBody>
          <a:bodyPr vert="horz" wrap="square" lIns="0" tIns="12700" rIns="0" bIns="0" rtlCol="0">
            <a:spAutoFit/>
          </a:bodyPr>
          <a:lstStyle>
            <a:lvl1pPr>
              <a:defRPr sz="3000" b="0" i="0">
                <a:solidFill>
                  <a:srgbClr val="F3F7F9"/>
                </a:solidFill>
                <a:latin typeface="Open Sans"/>
                <a:ea typeface="+mj-ea"/>
                <a:cs typeface="Open Sans"/>
              </a:defRPr>
            </a:lvl1pPr>
          </a:lstStyle>
          <a:p>
            <a:pPr marL="12700">
              <a:spcBef>
                <a:spcPts val="100"/>
              </a:spcBef>
            </a:pPr>
            <a:r>
              <a:rPr lang="en-US" sz="4000" spc="-45" dirty="0">
                <a:solidFill>
                  <a:schemeClr val="tx1"/>
                </a:solidFill>
              </a:rPr>
              <a:t>How the Disability Plans Work</a:t>
            </a:r>
            <a:endParaRPr lang="en-US" sz="4000" spc="-85" dirty="0">
              <a:solidFill>
                <a:schemeClr val="tx1"/>
              </a:solidFill>
            </a:endParaRPr>
          </a:p>
        </p:txBody>
      </p:sp>
    </p:spTree>
    <p:extLst>
      <p:ext uri="{BB962C8B-B14F-4D97-AF65-F5344CB8AC3E}">
        <p14:creationId xmlns:p14="http://schemas.microsoft.com/office/powerpoint/2010/main" val="4224490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591F1E53-6A9A-49F4-86FD-85F74B9CBC95}"/>
              </a:ext>
            </a:extLst>
          </p:cNvPr>
          <p:cNvGrpSpPr/>
          <p:nvPr/>
        </p:nvGrpSpPr>
        <p:grpSpPr>
          <a:xfrm>
            <a:off x="-5791203" y="0"/>
            <a:ext cx="12192003" cy="6858000"/>
            <a:chOff x="0" y="0"/>
            <a:chExt cx="12191999" cy="6857998"/>
          </a:xfrm>
        </p:grpSpPr>
        <p:pic>
          <p:nvPicPr>
            <p:cNvPr id="5" name="object 3">
              <a:extLst>
                <a:ext uri="{FF2B5EF4-FFF2-40B4-BE49-F238E27FC236}">
                  <a16:creationId xmlns:a16="http://schemas.microsoft.com/office/drawing/2014/main" id="{FF23DC95-CC83-4714-A92F-B7A253F57B42}"/>
                </a:ext>
              </a:extLst>
            </p:cNvPr>
            <p:cNvPicPr/>
            <p:nvPr/>
          </p:nvPicPr>
          <p:blipFill>
            <a:blip r:embed="rId2" cstate="print"/>
            <a:stretch>
              <a:fillRect/>
            </a:stretch>
          </p:blipFill>
          <p:spPr>
            <a:xfrm>
              <a:off x="0" y="0"/>
              <a:ext cx="12191999" cy="6857998"/>
            </a:xfrm>
            <a:prstGeom prst="rect">
              <a:avLst/>
            </a:prstGeom>
          </p:spPr>
        </p:pic>
        <p:sp>
          <p:nvSpPr>
            <p:cNvPr id="6" name="object 5">
              <a:extLst>
                <a:ext uri="{FF2B5EF4-FFF2-40B4-BE49-F238E27FC236}">
                  <a16:creationId xmlns:a16="http://schemas.microsoft.com/office/drawing/2014/main" id="{85387FDA-BF00-444D-A2F9-ACF4C1071955}"/>
                </a:ext>
              </a:extLst>
            </p:cNvPr>
            <p:cNvSpPr/>
            <p:nvPr/>
          </p:nvSpPr>
          <p:spPr>
            <a:xfrm>
              <a:off x="685800" y="3948963"/>
              <a:ext cx="1772285" cy="368300"/>
            </a:xfrm>
            <a:custGeom>
              <a:avLst/>
              <a:gdLst/>
              <a:ahLst/>
              <a:cxnLst/>
              <a:rect l="l" t="t" r="r" b="b"/>
              <a:pathLst>
                <a:path w="1772285" h="368300">
                  <a:moveTo>
                    <a:pt x="359930" y="13411"/>
                  </a:moveTo>
                  <a:lnTo>
                    <a:pt x="251650" y="13411"/>
                  </a:lnTo>
                  <a:lnTo>
                    <a:pt x="251650" y="199110"/>
                  </a:lnTo>
                  <a:lnTo>
                    <a:pt x="246481" y="232143"/>
                  </a:lnTo>
                  <a:lnTo>
                    <a:pt x="231902" y="255003"/>
                  </a:lnTo>
                  <a:lnTo>
                    <a:pt x="209270" y="268274"/>
                  </a:lnTo>
                  <a:lnTo>
                    <a:pt x="179959" y="272567"/>
                  </a:lnTo>
                  <a:lnTo>
                    <a:pt x="150482" y="268274"/>
                  </a:lnTo>
                  <a:lnTo>
                    <a:pt x="127876" y="255003"/>
                  </a:lnTo>
                  <a:lnTo>
                    <a:pt x="113385" y="232143"/>
                  </a:lnTo>
                  <a:lnTo>
                    <a:pt x="108267" y="199110"/>
                  </a:lnTo>
                  <a:lnTo>
                    <a:pt x="108267" y="13411"/>
                  </a:lnTo>
                  <a:lnTo>
                    <a:pt x="0" y="13411"/>
                  </a:lnTo>
                  <a:lnTo>
                    <a:pt x="0" y="206565"/>
                  </a:lnTo>
                  <a:lnTo>
                    <a:pt x="3111" y="241312"/>
                  </a:lnTo>
                  <a:lnTo>
                    <a:pt x="34810" y="311912"/>
                  </a:lnTo>
                  <a:lnTo>
                    <a:pt x="67919" y="340753"/>
                  </a:lnTo>
                  <a:lnTo>
                    <a:pt x="115544" y="360629"/>
                  </a:lnTo>
                  <a:lnTo>
                    <a:pt x="179959" y="368033"/>
                  </a:lnTo>
                  <a:lnTo>
                    <a:pt x="244373" y="360629"/>
                  </a:lnTo>
                  <a:lnTo>
                    <a:pt x="291998" y="340753"/>
                  </a:lnTo>
                  <a:lnTo>
                    <a:pt x="325107" y="311912"/>
                  </a:lnTo>
                  <a:lnTo>
                    <a:pt x="345960" y="277596"/>
                  </a:lnTo>
                  <a:lnTo>
                    <a:pt x="359930" y="206565"/>
                  </a:lnTo>
                  <a:lnTo>
                    <a:pt x="359930" y="13411"/>
                  </a:lnTo>
                  <a:close/>
                </a:path>
                <a:path w="1772285" h="368300">
                  <a:moveTo>
                    <a:pt x="762812" y="161086"/>
                  </a:moveTo>
                  <a:lnTo>
                    <a:pt x="748741" y="90144"/>
                  </a:lnTo>
                  <a:lnTo>
                    <a:pt x="727798" y="55930"/>
                  </a:lnTo>
                  <a:lnTo>
                    <a:pt x="694588" y="27178"/>
                  </a:lnTo>
                  <a:lnTo>
                    <a:pt x="646887" y="7366"/>
                  </a:lnTo>
                  <a:lnTo>
                    <a:pt x="582434" y="0"/>
                  </a:lnTo>
                  <a:lnTo>
                    <a:pt x="518160" y="7366"/>
                  </a:lnTo>
                  <a:lnTo>
                    <a:pt x="470573" y="27178"/>
                  </a:lnTo>
                  <a:lnTo>
                    <a:pt x="437438" y="55930"/>
                  </a:lnTo>
                  <a:lnTo>
                    <a:pt x="416534" y="90144"/>
                  </a:lnTo>
                  <a:lnTo>
                    <a:pt x="402488" y="161086"/>
                  </a:lnTo>
                  <a:lnTo>
                    <a:pt x="402488" y="354228"/>
                  </a:lnTo>
                  <a:lnTo>
                    <a:pt x="510768" y="354228"/>
                  </a:lnTo>
                  <a:lnTo>
                    <a:pt x="510768" y="168541"/>
                  </a:lnTo>
                  <a:lnTo>
                    <a:pt x="515924" y="135559"/>
                  </a:lnTo>
                  <a:lnTo>
                    <a:pt x="530504" y="112839"/>
                  </a:lnTo>
                  <a:lnTo>
                    <a:pt x="553135" y="99682"/>
                  </a:lnTo>
                  <a:lnTo>
                    <a:pt x="582434" y="95453"/>
                  </a:lnTo>
                  <a:lnTo>
                    <a:pt x="611936" y="99682"/>
                  </a:lnTo>
                  <a:lnTo>
                    <a:pt x="634555" y="112839"/>
                  </a:lnTo>
                  <a:lnTo>
                    <a:pt x="649046" y="135559"/>
                  </a:lnTo>
                  <a:lnTo>
                    <a:pt x="654164" y="168541"/>
                  </a:lnTo>
                  <a:lnTo>
                    <a:pt x="654164" y="354228"/>
                  </a:lnTo>
                  <a:lnTo>
                    <a:pt x="762812" y="354228"/>
                  </a:lnTo>
                  <a:lnTo>
                    <a:pt x="762812" y="161086"/>
                  </a:lnTo>
                  <a:close/>
                </a:path>
                <a:path w="1772285" h="368300">
                  <a:moveTo>
                    <a:pt x="1165275" y="13411"/>
                  </a:moveTo>
                  <a:lnTo>
                    <a:pt x="1057021" y="13411"/>
                  </a:lnTo>
                  <a:lnTo>
                    <a:pt x="1057021" y="199110"/>
                  </a:lnTo>
                  <a:lnTo>
                    <a:pt x="1051852" y="232143"/>
                  </a:lnTo>
                  <a:lnTo>
                    <a:pt x="1037272" y="255003"/>
                  </a:lnTo>
                  <a:lnTo>
                    <a:pt x="1014641" y="268274"/>
                  </a:lnTo>
                  <a:lnTo>
                    <a:pt x="985342" y="272567"/>
                  </a:lnTo>
                  <a:lnTo>
                    <a:pt x="955802" y="268274"/>
                  </a:lnTo>
                  <a:lnTo>
                    <a:pt x="933056" y="255003"/>
                  </a:lnTo>
                  <a:lnTo>
                    <a:pt x="918438" y="232143"/>
                  </a:lnTo>
                  <a:lnTo>
                    <a:pt x="913269" y="199110"/>
                  </a:lnTo>
                  <a:lnTo>
                    <a:pt x="913269" y="13411"/>
                  </a:lnTo>
                  <a:lnTo>
                    <a:pt x="804964" y="13411"/>
                  </a:lnTo>
                  <a:lnTo>
                    <a:pt x="804964" y="206565"/>
                  </a:lnTo>
                  <a:lnTo>
                    <a:pt x="808113" y="241312"/>
                  </a:lnTo>
                  <a:lnTo>
                    <a:pt x="839990" y="311912"/>
                  </a:lnTo>
                  <a:lnTo>
                    <a:pt x="873188" y="340753"/>
                  </a:lnTo>
                  <a:lnTo>
                    <a:pt x="920902" y="360629"/>
                  </a:lnTo>
                  <a:lnTo>
                    <a:pt x="985342" y="368033"/>
                  </a:lnTo>
                  <a:lnTo>
                    <a:pt x="1049616" y="360629"/>
                  </a:lnTo>
                  <a:lnTo>
                    <a:pt x="1097203" y="340753"/>
                  </a:lnTo>
                  <a:lnTo>
                    <a:pt x="1130338" y="311912"/>
                  </a:lnTo>
                  <a:lnTo>
                    <a:pt x="1151229" y="277596"/>
                  </a:lnTo>
                  <a:lnTo>
                    <a:pt x="1165275" y="206565"/>
                  </a:lnTo>
                  <a:lnTo>
                    <a:pt x="1165275" y="13411"/>
                  </a:lnTo>
                  <a:close/>
                </a:path>
                <a:path w="1772285" h="368300">
                  <a:moveTo>
                    <a:pt x="1772005" y="154000"/>
                  </a:moveTo>
                  <a:lnTo>
                    <a:pt x="1766328" y="104787"/>
                  </a:lnTo>
                  <a:lnTo>
                    <a:pt x="1750275" y="65671"/>
                  </a:lnTo>
                  <a:lnTo>
                    <a:pt x="1725256" y="36169"/>
                  </a:lnTo>
                  <a:lnTo>
                    <a:pt x="1692706" y="15722"/>
                  </a:lnTo>
                  <a:lnTo>
                    <a:pt x="1654060" y="3835"/>
                  </a:lnTo>
                  <a:lnTo>
                    <a:pt x="1610741" y="0"/>
                  </a:lnTo>
                  <a:lnTo>
                    <a:pt x="1555191" y="7670"/>
                  </a:lnTo>
                  <a:lnTo>
                    <a:pt x="1518932" y="25019"/>
                  </a:lnTo>
                  <a:lnTo>
                    <a:pt x="1498434" y="43573"/>
                  </a:lnTo>
                  <a:lnTo>
                    <a:pt x="1490141" y="54813"/>
                  </a:lnTo>
                  <a:lnTo>
                    <a:pt x="1481620" y="43573"/>
                  </a:lnTo>
                  <a:lnTo>
                    <a:pt x="1460995" y="25019"/>
                  </a:lnTo>
                  <a:lnTo>
                    <a:pt x="1424698" y="7670"/>
                  </a:lnTo>
                  <a:lnTo>
                    <a:pt x="1369148" y="0"/>
                  </a:lnTo>
                  <a:lnTo>
                    <a:pt x="1325803" y="3835"/>
                  </a:lnTo>
                  <a:lnTo>
                    <a:pt x="1287081" y="15722"/>
                  </a:lnTo>
                  <a:lnTo>
                    <a:pt x="1254442" y="36169"/>
                  </a:lnTo>
                  <a:lnTo>
                    <a:pt x="1229321" y="65671"/>
                  </a:lnTo>
                  <a:lnTo>
                    <a:pt x="1213180" y="104787"/>
                  </a:lnTo>
                  <a:lnTo>
                    <a:pt x="1207477" y="154000"/>
                  </a:lnTo>
                  <a:lnTo>
                    <a:pt x="1207477" y="354228"/>
                  </a:lnTo>
                  <a:lnTo>
                    <a:pt x="1313497" y="354228"/>
                  </a:lnTo>
                  <a:lnTo>
                    <a:pt x="1313497" y="154000"/>
                  </a:lnTo>
                  <a:lnTo>
                    <a:pt x="1316977" y="129324"/>
                  </a:lnTo>
                  <a:lnTo>
                    <a:pt x="1327924" y="109575"/>
                  </a:lnTo>
                  <a:lnTo>
                    <a:pt x="1347050" y="96469"/>
                  </a:lnTo>
                  <a:lnTo>
                    <a:pt x="1375117" y="91732"/>
                  </a:lnTo>
                  <a:lnTo>
                    <a:pt x="1403388" y="96469"/>
                  </a:lnTo>
                  <a:lnTo>
                    <a:pt x="1422615" y="109575"/>
                  </a:lnTo>
                  <a:lnTo>
                    <a:pt x="1433601" y="129324"/>
                  </a:lnTo>
                  <a:lnTo>
                    <a:pt x="1437081" y="154000"/>
                  </a:lnTo>
                  <a:lnTo>
                    <a:pt x="1437081" y="354228"/>
                  </a:lnTo>
                  <a:lnTo>
                    <a:pt x="1542757" y="354228"/>
                  </a:lnTo>
                  <a:lnTo>
                    <a:pt x="1542757" y="154000"/>
                  </a:lnTo>
                  <a:lnTo>
                    <a:pt x="1546237" y="129324"/>
                  </a:lnTo>
                  <a:lnTo>
                    <a:pt x="1557223" y="109575"/>
                  </a:lnTo>
                  <a:lnTo>
                    <a:pt x="1576476" y="96469"/>
                  </a:lnTo>
                  <a:lnTo>
                    <a:pt x="1604772" y="91732"/>
                  </a:lnTo>
                  <a:lnTo>
                    <a:pt x="1632800" y="96469"/>
                  </a:lnTo>
                  <a:lnTo>
                    <a:pt x="1651927" y="109575"/>
                  </a:lnTo>
                  <a:lnTo>
                    <a:pt x="1662861" y="129324"/>
                  </a:lnTo>
                  <a:lnTo>
                    <a:pt x="1666341" y="154000"/>
                  </a:lnTo>
                  <a:lnTo>
                    <a:pt x="1666341" y="354228"/>
                  </a:lnTo>
                  <a:lnTo>
                    <a:pt x="1772005" y="354228"/>
                  </a:lnTo>
                  <a:lnTo>
                    <a:pt x="1772005" y="154000"/>
                  </a:lnTo>
                  <a:close/>
                </a:path>
              </a:pathLst>
            </a:custGeom>
            <a:solidFill>
              <a:srgbClr val="FDFDFD"/>
            </a:solidFill>
          </p:spPr>
          <p:txBody>
            <a:bodyPr wrap="square" lIns="0" tIns="0" rIns="0" bIns="0" rtlCol="0"/>
            <a:lstStyle/>
            <a:p>
              <a:endParaRPr/>
            </a:p>
          </p:txBody>
        </p:sp>
        <p:pic>
          <p:nvPicPr>
            <p:cNvPr id="7" name="object 6">
              <a:extLst>
                <a:ext uri="{FF2B5EF4-FFF2-40B4-BE49-F238E27FC236}">
                  <a16:creationId xmlns:a16="http://schemas.microsoft.com/office/drawing/2014/main" id="{B7ED5F80-6450-4482-9FEF-A797FD8A0EF8}"/>
                </a:ext>
              </a:extLst>
            </p:cNvPr>
            <p:cNvPicPr/>
            <p:nvPr/>
          </p:nvPicPr>
          <p:blipFill>
            <a:blip r:embed="rId3" cstate="print"/>
            <a:stretch>
              <a:fillRect/>
            </a:stretch>
          </p:blipFill>
          <p:spPr>
            <a:xfrm>
              <a:off x="1179397" y="3731935"/>
              <a:ext cx="176594" cy="173763"/>
            </a:xfrm>
            <a:prstGeom prst="rect">
              <a:avLst/>
            </a:prstGeom>
          </p:spPr>
        </p:pic>
        <p:pic>
          <p:nvPicPr>
            <p:cNvPr id="8" name="object 7">
              <a:extLst>
                <a:ext uri="{FF2B5EF4-FFF2-40B4-BE49-F238E27FC236}">
                  <a16:creationId xmlns:a16="http://schemas.microsoft.com/office/drawing/2014/main" id="{B76DF768-3CF7-473B-85CD-9284154C1769}"/>
                </a:ext>
              </a:extLst>
            </p:cNvPr>
            <p:cNvPicPr/>
            <p:nvPr/>
          </p:nvPicPr>
          <p:blipFill>
            <a:blip r:embed="rId4" cstate="print"/>
            <a:stretch>
              <a:fillRect/>
            </a:stretch>
          </p:blipFill>
          <p:spPr>
            <a:xfrm>
              <a:off x="1581910" y="3731935"/>
              <a:ext cx="176942" cy="173763"/>
            </a:xfrm>
            <a:prstGeom prst="rect">
              <a:avLst/>
            </a:prstGeom>
          </p:spPr>
        </p:pic>
        <p:pic>
          <p:nvPicPr>
            <p:cNvPr id="9" name="object 8">
              <a:extLst>
                <a:ext uri="{FF2B5EF4-FFF2-40B4-BE49-F238E27FC236}">
                  <a16:creationId xmlns:a16="http://schemas.microsoft.com/office/drawing/2014/main" id="{8F294FDA-F403-4A85-AB4F-2F02AB926BBE}"/>
                </a:ext>
              </a:extLst>
            </p:cNvPr>
            <p:cNvPicPr/>
            <p:nvPr/>
          </p:nvPicPr>
          <p:blipFill>
            <a:blip r:embed="rId5" cstate="print"/>
            <a:stretch>
              <a:fillRect/>
            </a:stretch>
          </p:blipFill>
          <p:spPr>
            <a:xfrm>
              <a:off x="2086706" y="3731935"/>
              <a:ext cx="176942" cy="173763"/>
            </a:xfrm>
            <a:prstGeom prst="rect">
              <a:avLst/>
            </a:prstGeom>
          </p:spPr>
        </p:pic>
        <p:pic>
          <p:nvPicPr>
            <p:cNvPr id="10" name="object 9">
              <a:extLst>
                <a:ext uri="{FF2B5EF4-FFF2-40B4-BE49-F238E27FC236}">
                  <a16:creationId xmlns:a16="http://schemas.microsoft.com/office/drawing/2014/main" id="{A1BAD3BC-2070-4B31-A587-2FC22A34F6C9}"/>
                </a:ext>
              </a:extLst>
            </p:cNvPr>
            <p:cNvPicPr/>
            <p:nvPr/>
          </p:nvPicPr>
          <p:blipFill>
            <a:blip r:embed="rId6" cstate="print"/>
            <a:stretch>
              <a:fillRect/>
            </a:stretch>
          </p:blipFill>
          <p:spPr>
            <a:xfrm>
              <a:off x="2453333" y="3940747"/>
              <a:ext cx="74982" cy="74950"/>
            </a:xfrm>
            <a:prstGeom prst="rect">
              <a:avLst/>
            </a:prstGeom>
          </p:spPr>
        </p:pic>
        <p:sp>
          <p:nvSpPr>
            <p:cNvPr id="11" name="object 10">
              <a:extLst>
                <a:ext uri="{FF2B5EF4-FFF2-40B4-BE49-F238E27FC236}">
                  <a16:creationId xmlns:a16="http://schemas.microsoft.com/office/drawing/2014/main" id="{3CE2CCC9-004A-4E09-99D3-2DA5CB29C501}"/>
                </a:ext>
              </a:extLst>
            </p:cNvPr>
            <p:cNvSpPr/>
            <p:nvPr/>
          </p:nvSpPr>
          <p:spPr>
            <a:xfrm>
              <a:off x="2791639" y="3962377"/>
              <a:ext cx="10160" cy="354965"/>
            </a:xfrm>
            <a:custGeom>
              <a:avLst/>
              <a:gdLst/>
              <a:ahLst/>
              <a:cxnLst/>
              <a:rect l="l" t="t" r="r" b="b"/>
              <a:pathLst>
                <a:path w="10160" h="354964">
                  <a:moveTo>
                    <a:pt x="9707" y="0"/>
                  </a:moveTo>
                  <a:lnTo>
                    <a:pt x="0" y="0"/>
                  </a:lnTo>
                  <a:lnTo>
                    <a:pt x="0" y="354608"/>
                  </a:lnTo>
                  <a:lnTo>
                    <a:pt x="9707" y="354608"/>
                  </a:lnTo>
                  <a:lnTo>
                    <a:pt x="9707" y="0"/>
                  </a:lnTo>
                  <a:close/>
                </a:path>
              </a:pathLst>
            </a:custGeom>
            <a:solidFill>
              <a:srgbClr val="FDFDFD"/>
            </a:solidFill>
          </p:spPr>
          <p:txBody>
            <a:bodyPr wrap="square" lIns="0" tIns="0" rIns="0" bIns="0" rtlCol="0"/>
            <a:lstStyle/>
            <a:p>
              <a:endParaRPr/>
            </a:p>
          </p:txBody>
        </p:sp>
      </p:grpSp>
      <p:sp>
        <p:nvSpPr>
          <p:cNvPr id="12" name="TextBox 11">
            <a:extLst>
              <a:ext uri="{FF2B5EF4-FFF2-40B4-BE49-F238E27FC236}">
                <a16:creationId xmlns:a16="http://schemas.microsoft.com/office/drawing/2014/main" id="{762A3CA3-84B2-4156-8EEA-0F0D72BB66F9}"/>
              </a:ext>
            </a:extLst>
          </p:cNvPr>
          <p:cNvSpPr txBox="1"/>
          <p:nvPr/>
        </p:nvSpPr>
        <p:spPr>
          <a:xfrm>
            <a:off x="6553200" y="2787323"/>
            <a:ext cx="6096000" cy="3842077"/>
          </a:xfrm>
          <a:prstGeom prst="rect">
            <a:avLst/>
          </a:prstGeom>
          <a:noFill/>
        </p:spPr>
        <p:txBody>
          <a:bodyPr wrap="square">
            <a:spAutoFit/>
          </a:bodyPr>
          <a:lstStyle/>
          <a:p>
            <a:pPr marL="12700">
              <a:lnSpc>
                <a:spcPct val="100000"/>
              </a:lnSpc>
              <a:spcBef>
                <a:spcPts val="700"/>
              </a:spcBef>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Short Term Disability (STD) Plan Design</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Weekly 60% benefit to a maximum of $800</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11 weeks maximum duration</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14 day Elimination Period (must be disabled for this 	duration prior to being eligible for benefits)</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May be offset by other sources of income</a:t>
            </a:r>
          </a:p>
          <a:p>
            <a:pPr marL="297180" marR="553085" indent="-285115">
              <a:lnSpc>
                <a:spcPct val="100000"/>
              </a:lnSpc>
              <a:spcBef>
                <a:spcPts val="1775"/>
              </a:spcBef>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Long Term Disability (LTD) Plan Design</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Monthly 60% benefit to a maximum of $3000</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Maximum duration Normal SS Retirement Age (if 	under age 62 at time of disability)</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90 day Elimination Period (must be disabled for this 	duration prior to being eligible for benefits)</a:t>
            </a:r>
          </a:p>
          <a:p>
            <a:pPr marL="12700">
              <a:lnSpc>
                <a:spcPct val="100000"/>
              </a:lnSpc>
              <a:spcBef>
                <a:spcPts val="700"/>
              </a:spcBef>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May be offset by other sources of income</a:t>
            </a:r>
          </a:p>
        </p:txBody>
      </p:sp>
      <p:sp>
        <p:nvSpPr>
          <p:cNvPr id="13" name="TextBox 12">
            <a:extLst>
              <a:ext uri="{FF2B5EF4-FFF2-40B4-BE49-F238E27FC236}">
                <a16:creationId xmlns:a16="http://schemas.microsoft.com/office/drawing/2014/main" id="{C45B60F3-5A8E-4AB5-8167-125BBD91C7D1}"/>
              </a:ext>
            </a:extLst>
          </p:cNvPr>
          <p:cNvSpPr txBox="1"/>
          <p:nvPr/>
        </p:nvSpPr>
        <p:spPr>
          <a:xfrm>
            <a:off x="6614649" y="1199429"/>
            <a:ext cx="5310946" cy="2215991"/>
          </a:xfrm>
          <a:prstGeom prst="rect">
            <a:avLst/>
          </a:prstGeom>
          <a:noFill/>
        </p:spPr>
        <p:txBody>
          <a:bodyPr wrap="square" rtlCol="0">
            <a:spAutoFit/>
          </a:bodyPr>
          <a:lstStyle/>
          <a:p>
            <a:r>
              <a:rPr lang="en-US" sz="1400" dirty="0"/>
              <a:t>STD and LTD are partial income replacement plans for time off due to a disability. Both are UA paid benefits provided to all qualifying benefit-eligible employees.</a:t>
            </a:r>
          </a:p>
          <a:p>
            <a:endParaRPr lang="en-US" sz="1400" dirty="0"/>
          </a:p>
          <a:p>
            <a:r>
              <a:rPr lang="en-US" sz="1400" dirty="0"/>
              <a:t>STD and LTD are taxable funds and payments are received directly from Unum.</a:t>
            </a:r>
          </a:p>
          <a:p>
            <a:endParaRPr lang="en-US" dirty="0"/>
          </a:p>
          <a:p>
            <a:endParaRPr lang="en-US" dirty="0"/>
          </a:p>
          <a:p>
            <a:endParaRPr lang="en-US" dirty="0"/>
          </a:p>
        </p:txBody>
      </p:sp>
      <p:sp>
        <p:nvSpPr>
          <p:cNvPr id="14" name="TextBox 13">
            <a:extLst>
              <a:ext uri="{FF2B5EF4-FFF2-40B4-BE49-F238E27FC236}">
                <a16:creationId xmlns:a16="http://schemas.microsoft.com/office/drawing/2014/main" id="{E2F2C143-12BA-4A4C-B654-FA39EF0E7F71}"/>
              </a:ext>
            </a:extLst>
          </p:cNvPr>
          <p:cNvSpPr txBox="1"/>
          <p:nvPr/>
        </p:nvSpPr>
        <p:spPr>
          <a:xfrm>
            <a:off x="6614649" y="228600"/>
            <a:ext cx="4891551" cy="1015663"/>
          </a:xfrm>
          <a:prstGeom prst="rect">
            <a:avLst/>
          </a:prstGeom>
          <a:noFill/>
        </p:spPr>
        <p:txBody>
          <a:bodyPr wrap="square" rtlCol="0">
            <a:spAutoFit/>
          </a:bodyPr>
          <a:lstStyle/>
          <a:p>
            <a:r>
              <a:rPr lang="en-US" sz="3000" dirty="0"/>
              <a:t>How the Disability Plans Work</a:t>
            </a:r>
          </a:p>
        </p:txBody>
      </p:sp>
    </p:spTree>
    <p:extLst>
      <p:ext uri="{BB962C8B-B14F-4D97-AF65-F5344CB8AC3E}">
        <p14:creationId xmlns:p14="http://schemas.microsoft.com/office/powerpoint/2010/main" val="356517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6">
            <a:extLst>
              <a:ext uri="{FF2B5EF4-FFF2-40B4-BE49-F238E27FC236}">
                <a16:creationId xmlns:a16="http://schemas.microsoft.com/office/drawing/2014/main" id="{7EEF2011-4D00-4764-B92C-A9861E8F364F}"/>
              </a:ext>
            </a:extLst>
          </p:cNvPr>
          <p:cNvPicPr/>
          <p:nvPr/>
        </p:nvPicPr>
        <p:blipFill>
          <a:blip r:embed="rId2" cstate="print"/>
          <a:stretch>
            <a:fillRect/>
          </a:stretch>
        </p:blipFill>
        <p:spPr>
          <a:xfrm>
            <a:off x="-159190" y="-3276600"/>
            <a:ext cx="12344400" cy="15219117"/>
          </a:xfrm>
          <a:prstGeom prst="rect">
            <a:avLst/>
          </a:prstGeom>
        </p:spPr>
      </p:pic>
      <p:sp>
        <p:nvSpPr>
          <p:cNvPr id="6" name="object 6"/>
          <p:cNvSpPr txBox="1">
            <a:spLocks noGrp="1"/>
          </p:cNvSpPr>
          <p:nvPr>
            <p:ph type="title"/>
          </p:nvPr>
        </p:nvSpPr>
        <p:spPr>
          <a:xfrm>
            <a:off x="7924800" y="1371600"/>
            <a:ext cx="4648200" cy="628377"/>
          </a:xfrm>
          <a:prstGeom prst="rect">
            <a:avLst/>
          </a:prstGeom>
        </p:spPr>
        <p:txBody>
          <a:bodyPr vert="horz" wrap="square" lIns="0" tIns="12700" rIns="0" bIns="0" rtlCol="0">
            <a:spAutoFit/>
          </a:bodyPr>
          <a:lstStyle/>
          <a:p>
            <a:pPr marL="12700">
              <a:lnSpc>
                <a:spcPct val="100000"/>
              </a:lnSpc>
              <a:spcBef>
                <a:spcPts val="100"/>
              </a:spcBef>
            </a:pPr>
            <a:r>
              <a:rPr sz="4000" spc="-45" dirty="0">
                <a:solidFill>
                  <a:schemeClr val="tx1"/>
                </a:solidFill>
              </a:rPr>
              <a:t>Return</a:t>
            </a:r>
            <a:r>
              <a:rPr sz="4000" spc="-130" dirty="0">
                <a:solidFill>
                  <a:schemeClr val="tx1"/>
                </a:solidFill>
              </a:rPr>
              <a:t> </a:t>
            </a:r>
            <a:r>
              <a:rPr sz="4000" dirty="0">
                <a:solidFill>
                  <a:schemeClr val="tx1"/>
                </a:solidFill>
              </a:rPr>
              <a:t>to</a:t>
            </a:r>
            <a:r>
              <a:rPr sz="4000" spc="-125" dirty="0">
                <a:solidFill>
                  <a:schemeClr val="tx1"/>
                </a:solidFill>
              </a:rPr>
              <a:t> </a:t>
            </a:r>
            <a:r>
              <a:rPr sz="4000" spc="-85" dirty="0">
                <a:solidFill>
                  <a:schemeClr val="tx1"/>
                </a:solidFill>
              </a:rPr>
              <a:t>Work</a:t>
            </a:r>
          </a:p>
        </p:txBody>
      </p:sp>
    </p:spTree>
    <p:extLst>
      <p:ext uri="{BB962C8B-B14F-4D97-AF65-F5344CB8AC3E}">
        <p14:creationId xmlns:p14="http://schemas.microsoft.com/office/powerpoint/2010/main" val="4189977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6">
            <a:extLst>
              <a:ext uri="{FF2B5EF4-FFF2-40B4-BE49-F238E27FC236}">
                <a16:creationId xmlns:a16="http://schemas.microsoft.com/office/drawing/2014/main" id="{8F53DD9C-1FFF-A57E-2AE4-7BBC901BFD51}"/>
              </a:ext>
            </a:extLst>
          </p:cNvPr>
          <p:cNvPicPr/>
          <p:nvPr/>
        </p:nvPicPr>
        <p:blipFill>
          <a:blip r:embed="rId2" cstate="print"/>
          <a:stretch>
            <a:fillRect/>
          </a:stretch>
        </p:blipFill>
        <p:spPr>
          <a:xfrm>
            <a:off x="0" y="0"/>
            <a:ext cx="5562599" cy="6857996"/>
          </a:xfrm>
          <a:prstGeom prst="rect">
            <a:avLst/>
          </a:prstGeom>
        </p:spPr>
      </p:pic>
      <p:sp>
        <p:nvSpPr>
          <p:cNvPr id="6" name="object 6"/>
          <p:cNvSpPr txBox="1">
            <a:spLocks noGrp="1"/>
          </p:cNvSpPr>
          <p:nvPr>
            <p:ph type="title"/>
          </p:nvPr>
        </p:nvSpPr>
        <p:spPr>
          <a:xfrm>
            <a:off x="5867400" y="228600"/>
            <a:ext cx="2621280" cy="482600"/>
          </a:xfrm>
          <a:prstGeom prst="rect">
            <a:avLst/>
          </a:prstGeom>
        </p:spPr>
        <p:txBody>
          <a:bodyPr vert="horz" wrap="square" lIns="0" tIns="12700" rIns="0" bIns="0" rtlCol="0">
            <a:spAutoFit/>
          </a:bodyPr>
          <a:lstStyle/>
          <a:p>
            <a:pPr marL="12700">
              <a:lnSpc>
                <a:spcPct val="100000"/>
              </a:lnSpc>
              <a:spcBef>
                <a:spcPts val="100"/>
              </a:spcBef>
            </a:pPr>
            <a:r>
              <a:rPr spc="-45" dirty="0">
                <a:solidFill>
                  <a:schemeClr val="tx1"/>
                </a:solidFill>
              </a:rPr>
              <a:t>Return</a:t>
            </a:r>
            <a:r>
              <a:rPr spc="-130" dirty="0">
                <a:solidFill>
                  <a:schemeClr val="tx1"/>
                </a:solidFill>
              </a:rPr>
              <a:t> </a:t>
            </a:r>
            <a:r>
              <a:rPr dirty="0">
                <a:solidFill>
                  <a:schemeClr val="tx1"/>
                </a:solidFill>
              </a:rPr>
              <a:t>to</a:t>
            </a:r>
            <a:r>
              <a:rPr spc="-125" dirty="0">
                <a:solidFill>
                  <a:schemeClr val="tx1"/>
                </a:solidFill>
              </a:rPr>
              <a:t> </a:t>
            </a:r>
            <a:r>
              <a:rPr spc="-85" dirty="0">
                <a:solidFill>
                  <a:schemeClr val="tx1"/>
                </a:solidFill>
              </a:rPr>
              <a:t>Work</a:t>
            </a:r>
          </a:p>
        </p:txBody>
      </p:sp>
      <p:sp>
        <p:nvSpPr>
          <p:cNvPr id="8" name="object 2">
            <a:extLst>
              <a:ext uri="{FF2B5EF4-FFF2-40B4-BE49-F238E27FC236}">
                <a16:creationId xmlns:a16="http://schemas.microsoft.com/office/drawing/2014/main" id="{AC0035DD-9108-47B3-8C0F-48316BB6AF81}"/>
              </a:ext>
            </a:extLst>
          </p:cNvPr>
          <p:cNvSpPr txBox="1"/>
          <p:nvPr/>
        </p:nvSpPr>
        <p:spPr>
          <a:xfrm>
            <a:off x="5704841" y="1219200"/>
            <a:ext cx="6410959" cy="5227072"/>
          </a:xfrm>
          <a:prstGeom prst="rect">
            <a:avLst/>
          </a:prstGeom>
        </p:spPr>
        <p:txBody>
          <a:bodyPr vert="horz" wrap="square" lIns="0" tIns="12700" rIns="0" bIns="0" rtlCol="0">
            <a:spAutoFit/>
          </a:bodyPr>
          <a:lstStyle/>
          <a:p>
            <a:pPr marL="12700">
              <a:lnSpc>
                <a:spcPct val="100000"/>
              </a:lnSpc>
              <a:spcBef>
                <a:spcPts val="100"/>
              </a:spcBef>
            </a:pPr>
            <a:r>
              <a:rPr lang="en-US" sz="1800" u="sng" dirty="0">
                <a:solidFill>
                  <a:schemeClr val="tx1"/>
                </a:solidFill>
                <a:latin typeface="Open Sans"/>
                <a:cs typeface="Open Sans"/>
              </a:rPr>
              <a:t>Employees need to inform Unum of the following</a:t>
            </a:r>
          </a:p>
          <a:p>
            <a:pPr marL="12700">
              <a:lnSpc>
                <a:spcPct val="100000"/>
              </a:lnSpc>
              <a:spcBef>
                <a:spcPts val="100"/>
              </a:spcBef>
            </a:pPr>
            <a:endParaRPr lang="en-US" sz="1800" dirty="0">
              <a:solidFill>
                <a:schemeClr val="tx1"/>
              </a:solidFill>
              <a:latin typeface="Open Sans"/>
              <a:cs typeface="Open Sans"/>
            </a:endParaRPr>
          </a:p>
          <a:p>
            <a:pPr marL="298450" indent="-285750">
              <a:lnSpc>
                <a:spcPct val="100000"/>
              </a:lnSpc>
              <a:spcBef>
                <a:spcPts val="100"/>
              </a:spcBef>
              <a:buFont typeface="Arial" panose="020B0604020202020204" pitchFamily="34" charset="0"/>
              <a:buChar char="•"/>
            </a:pPr>
            <a:r>
              <a:rPr lang="en-US" dirty="0">
                <a:solidFill>
                  <a:schemeClr val="tx1"/>
                </a:solidFill>
                <a:latin typeface="Open Sans"/>
                <a:cs typeface="Open Sans"/>
              </a:rPr>
              <a:t>Changes in estimated return to work dates as soon as possible/known</a:t>
            </a:r>
            <a:br>
              <a:rPr lang="en-US" dirty="0">
                <a:solidFill>
                  <a:schemeClr val="tx1"/>
                </a:solidFill>
                <a:latin typeface="Open Sans"/>
                <a:cs typeface="Open Sans"/>
              </a:rPr>
            </a:br>
            <a:endParaRPr lang="en-US" dirty="0">
              <a:solidFill>
                <a:srgbClr val="FF0000"/>
              </a:solidFill>
              <a:latin typeface="Open Sans"/>
              <a:cs typeface="Open Sans"/>
            </a:endParaRPr>
          </a:p>
          <a:p>
            <a:pPr marL="298450" indent="-285750">
              <a:lnSpc>
                <a:spcPct val="100000"/>
              </a:lnSpc>
              <a:spcBef>
                <a:spcPts val="100"/>
              </a:spcBef>
              <a:buFont typeface="Arial" panose="020B0604020202020204" pitchFamily="34" charset="0"/>
              <a:buChar char="•"/>
            </a:pPr>
            <a:r>
              <a:rPr lang="en-US" sz="1800" dirty="0">
                <a:solidFill>
                  <a:schemeClr val="tx1"/>
                </a:solidFill>
                <a:latin typeface="Open Sans"/>
                <a:cs typeface="Open Sans"/>
              </a:rPr>
              <a:t>Confirmation of return to work date 5-7 days prior to returning</a:t>
            </a:r>
          </a:p>
          <a:p>
            <a:pPr marL="298450" indent="-285750">
              <a:lnSpc>
                <a:spcPct val="100000"/>
              </a:lnSpc>
              <a:spcBef>
                <a:spcPts val="100"/>
              </a:spcBef>
              <a:buFont typeface="Arial" panose="020B0604020202020204" pitchFamily="34" charset="0"/>
              <a:buChar char="•"/>
            </a:pPr>
            <a:endParaRPr lang="en-US" sz="1800" dirty="0">
              <a:solidFill>
                <a:schemeClr val="tx1"/>
              </a:solidFill>
              <a:latin typeface="Open Sans"/>
              <a:cs typeface="Open Sans"/>
            </a:endParaRPr>
          </a:p>
          <a:p>
            <a:pPr marL="12700">
              <a:lnSpc>
                <a:spcPct val="100000"/>
              </a:lnSpc>
              <a:spcBef>
                <a:spcPts val="100"/>
              </a:spcBef>
            </a:pPr>
            <a:r>
              <a:rPr sz="1800" u="sng" dirty="0">
                <a:solidFill>
                  <a:schemeClr val="tx1"/>
                </a:solidFill>
                <a:latin typeface="Open Sans"/>
                <a:cs typeface="Open Sans"/>
              </a:rPr>
              <a:t>Unum</a:t>
            </a:r>
            <a:r>
              <a:rPr sz="1800" u="sng" spc="-40" dirty="0">
                <a:solidFill>
                  <a:schemeClr val="tx1"/>
                </a:solidFill>
                <a:latin typeface="Open Sans"/>
                <a:cs typeface="Open Sans"/>
              </a:rPr>
              <a:t> </a:t>
            </a:r>
            <a:r>
              <a:rPr sz="1800" u="sng" dirty="0">
                <a:solidFill>
                  <a:schemeClr val="tx1"/>
                </a:solidFill>
                <a:latin typeface="Open Sans"/>
                <a:cs typeface="Open Sans"/>
              </a:rPr>
              <a:t>takes</a:t>
            </a:r>
            <a:r>
              <a:rPr sz="1800" u="sng" spc="-30" dirty="0">
                <a:solidFill>
                  <a:schemeClr val="tx1"/>
                </a:solidFill>
                <a:latin typeface="Open Sans"/>
                <a:cs typeface="Open Sans"/>
              </a:rPr>
              <a:t> </a:t>
            </a:r>
            <a:r>
              <a:rPr sz="1800" u="sng" dirty="0">
                <a:solidFill>
                  <a:schemeClr val="tx1"/>
                </a:solidFill>
                <a:latin typeface="Open Sans"/>
                <a:cs typeface="Open Sans"/>
              </a:rPr>
              <a:t>the</a:t>
            </a:r>
            <a:r>
              <a:rPr sz="1800" u="sng" spc="-25" dirty="0">
                <a:solidFill>
                  <a:schemeClr val="tx1"/>
                </a:solidFill>
                <a:latin typeface="Open Sans"/>
                <a:cs typeface="Open Sans"/>
              </a:rPr>
              <a:t> </a:t>
            </a:r>
            <a:r>
              <a:rPr sz="1800" u="sng" dirty="0">
                <a:solidFill>
                  <a:schemeClr val="tx1"/>
                </a:solidFill>
                <a:latin typeface="Open Sans"/>
                <a:cs typeface="Open Sans"/>
              </a:rPr>
              <a:t>follow</a:t>
            </a:r>
            <a:r>
              <a:rPr lang="en-US" sz="1800" u="sng" dirty="0">
                <a:solidFill>
                  <a:schemeClr val="tx1"/>
                </a:solidFill>
                <a:latin typeface="Open Sans"/>
                <a:cs typeface="Open Sans"/>
              </a:rPr>
              <a:t>ing</a:t>
            </a:r>
            <a:r>
              <a:rPr sz="1800" u="sng" spc="-55" dirty="0">
                <a:solidFill>
                  <a:schemeClr val="tx1"/>
                </a:solidFill>
                <a:latin typeface="Open Sans"/>
                <a:cs typeface="Open Sans"/>
              </a:rPr>
              <a:t> </a:t>
            </a:r>
            <a:r>
              <a:rPr sz="1800" u="sng" spc="-10" dirty="0">
                <a:solidFill>
                  <a:schemeClr val="tx1"/>
                </a:solidFill>
                <a:latin typeface="Open Sans"/>
                <a:cs typeface="Open Sans"/>
              </a:rPr>
              <a:t>actions</a:t>
            </a:r>
            <a:endParaRPr sz="1800" u="sng" dirty="0">
              <a:solidFill>
                <a:schemeClr val="tx1"/>
              </a:solidFill>
              <a:latin typeface="Open Sans"/>
              <a:cs typeface="Open Sans"/>
            </a:endParaRPr>
          </a:p>
          <a:p>
            <a:pPr marL="581025" marR="369570" indent="-287020">
              <a:lnSpc>
                <a:spcPct val="100000"/>
              </a:lnSpc>
              <a:spcBef>
                <a:spcPts val="1500"/>
              </a:spcBef>
              <a:buClr>
                <a:srgbClr val="00446F"/>
              </a:buClr>
              <a:buFont typeface="Arial"/>
              <a:buChar char="•"/>
              <a:tabLst>
                <a:tab pos="581025" algn="l"/>
                <a:tab pos="581660" algn="l"/>
              </a:tabLst>
            </a:pPr>
            <a:r>
              <a:rPr sz="1800" dirty="0">
                <a:solidFill>
                  <a:schemeClr val="tx1"/>
                </a:solidFill>
                <a:latin typeface="Open Sans"/>
                <a:cs typeface="Open Sans"/>
              </a:rPr>
              <a:t>Calls/texts</a:t>
            </a:r>
            <a:r>
              <a:rPr lang="en-US" sz="1800" dirty="0">
                <a:solidFill>
                  <a:schemeClr val="tx1"/>
                </a:solidFill>
                <a:latin typeface="Open Sans"/>
                <a:cs typeface="Open Sans"/>
              </a:rPr>
              <a:t> (if enrolled)</a:t>
            </a:r>
            <a:r>
              <a:rPr sz="1800" spc="-50" dirty="0">
                <a:solidFill>
                  <a:schemeClr val="tx1"/>
                </a:solidFill>
                <a:latin typeface="Open Sans"/>
                <a:cs typeface="Open Sans"/>
              </a:rPr>
              <a:t> </a:t>
            </a:r>
            <a:r>
              <a:rPr sz="1800" dirty="0">
                <a:solidFill>
                  <a:schemeClr val="tx1"/>
                </a:solidFill>
                <a:latin typeface="Open Sans"/>
                <a:cs typeface="Open Sans"/>
              </a:rPr>
              <a:t>the</a:t>
            </a:r>
            <a:r>
              <a:rPr sz="1800" spc="-25" dirty="0">
                <a:solidFill>
                  <a:schemeClr val="tx1"/>
                </a:solidFill>
                <a:latin typeface="Open Sans"/>
                <a:cs typeface="Open Sans"/>
              </a:rPr>
              <a:t> </a:t>
            </a:r>
            <a:r>
              <a:rPr sz="1800" dirty="0">
                <a:solidFill>
                  <a:schemeClr val="tx1"/>
                </a:solidFill>
                <a:latin typeface="Open Sans"/>
                <a:cs typeface="Open Sans"/>
              </a:rPr>
              <a:t>employee</a:t>
            </a:r>
            <a:r>
              <a:rPr sz="1800" spc="-40" dirty="0">
                <a:solidFill>
                  <a:schemeClr val="tx1"/>
                </a:solidFill>
                <a:latin typeface="Open Sans"/>
                <a:cs typeface="Open Sans"/>
              </a:rPr>
              <a:t> </a:t>
            </a:r>
            <a:r>
              <a:rPr sz="1800" dirty="0">
                <a:solidFill>
                  <a:schemeClr val="tx1"/>
                </a:solidFill>
                <a:latin typeface="Open Sans"/>
                <a:cs typeface="Open Sans"/>
              </a:rPr>
              <a:t>to</a:t>
            </a:r>
            <a:r>
              <a:rPr sz="1800" spc="-35" dirty="0">
                <a:solidFill>
                  <a:schemeClr val="tx1"/>
                </a:solidFill>
                <a:latin typeface="Open Sans"/>
                <a:cs typeface="Open Sans"/>
              </a:rPr>
              <a:t> </a:t>
            </a:r>
            <a:r>
              <a:rPr sz="1800" spc="-10" dirty="0">
                <a:solidFill>
                  <a:schemeClr val="tx1"/>
                </a:solidFill>
                <a:latin typeface="Open Sans"/>
                <a:cs typeface="Open Sans"/>
              </a:rPr>
              <a:t>verify </a:t>
            </a:r>
            <a:r>
              <a:rPr sz="1800" dirty="0">
                <a:solidFill>
                  <a:schemeClr val="tx1"/>
                </a:solidFill>
                <a:latin typeface="Open Sans"/>
                <a:cs typeface="Open Sans"/>
              </a:rPr>
              <a:t>return</a:t>
            </a:r>
            <a:r>
              <a:rPr sz="1800" spc="-20" dirty="0">
                <a:solidFill>
                  <a:schemeClr val="tx1"/>
                </a:solidFill>
                <a:latin typeface="Open Sans"/>
                <a:cs typeface="Open Sans"/>
              </a:rPr>
              <a:t> </a:t>
            </a:r>
            <a:r>
              <a:rPr sz="1800" dirty="0">
                <a:solidFill>
                  <a:schemeClr val="tx1"/>
                </a:solidFill>
                <a:latin typeface="Open Sans"/>
                <a:cs typeface="Open Sans"/>
              </a:rPr>
              <a:t>to</a:t>
            </a:r>
            <a:r>
              <a:rPr sz="1800" spc="-15" dirty="0">
                <a:solidFill>
                  <a:schemeClr val="tx1"/>
                </a:solidFill>
                <a:latin typeface="Open Sans"/>
                <a:cs typeface="Open Sans"/>
              </a:rPr>
              <a:t> </a:t>
            </a:r>
            <a:r>
              <a:rPr sz="1800" dirty="0">
                <a:solidFill>
                  <a:schemeClr val="tx1"/>
                </a:solidFill>
                <a:latin typeface="Open Sans"/>
                <a:cs typeface="Open Sans"/>
              </a:rPr>
              <a:t>work</a:t>
            </a:r>
            <a:r>
              <a:rPr sz="1800" spc="-25" dirty="0">
                <a:solidFill>
                  <a:schemeClr val="tx1"/>
                </a:solidFill>
                <a:latin typeface="Open Sans"/>
                <a:cs typeface="Open Sans"/>
              </a:rPr>
              <a:t> </a:t>
            </a:r>
            <a:r>
              <a:rPr sz="1800" dirty="0">
                <a:solidFill>
                  <a:schemeClr val="tx1"/>
                </a:solidFill>
                <a:latin typeface="Open Sans"/>
                <a:cs typeface="Open Sans"/>
              </a:rPr>
              <a:t>plans,</a:t>
            </a:r>
            <a:r>
              <a:rPr sz="1800" spc="-35" dirty="0">
                <a:solidFill>
                  <a:schemeClr val="tx1"/>
                </a:solidFill>
                <a:latin typeface="Open Sans"/>
                <a:cs typeface="Open Sans"/>
              </a:rPr>
              <a:t> </a:t>
            </a:r>
            <a:r>
              <a:rPr sz="1800" dirty="0">
                <a:solidFill>
                  <a:schemeClr val="tx1"/>
                </a:solidFill>
                <a:latin typeface="Open Sans"/>
                <a:cs typeface="Open Sans"/>
              </a:rPr>
              <a:t>as</a:t>
            </a:r>
            <a:r>
              <a:rPr sz="1800" spc="-15" dirty="0">
                <a:solidFill>
                  <a:schemeClr val="tx1"/>
                </a:solidFill>
                <a:latin typeface="Open Sans"/>
                <a:cs typeface="Open Sans"/>
              </a:rPr>
              <a:t> </a:t>
            </a:r>
            <a:r>
              <a:rPr sz="1800" spc="-10" dirty="0">
                <a:solidFill>
                  <a:schemeClr val="tx1"/>
                </a:solidFill>
                <a:latin typeface="Open Sans"/>
                <a:cs typeface="Open Sans"/>
              </a:rPr>
              <a:t>needed</a:t>
            </a:r>
            <a:endParaRPr lang="en-US" spc="-10" dirty="0">
              <a:solidFill>
                <a:schemeClr val="tx1"/>
              </a:solidFill>
              <a:latin typeface="Open Sans"/>
              <a:cs typeface="Open Sans"/>
            </a:endParaRPr>
          </a:p>
          <a:p>
            <a:pPr marL="581025" marR="369570" indent="-287020">
              <a:lnSpc>
                <a:spcPct val="100000"/>
              </a:lnSpc>
              <a:spcBef>
                <a:spcPts val="1500"/>
              </a:spcBef>
              <a:buClr>
                <a:srgbClr val="00446F"/>
              </a:buClr>
              <a:buFont typeface="Arial"/>
              <a:buChar char="•"/>
              <a:tabLst>
                <a:tab pos="581025" algn="l"/>
                <a:tab pos="581660" algn="l"/>
              </a:tabLst>
            </a:pPr>
            <a:r>
              <a:rPr sz="1800" dirty="0">
                <a:solidFill>
                  <a:schemeClr val="tx1"/>
                </a:solidFill>
                <a:latin typeface="Open Sans"/>
                <a:cs typeface="Open Sans"/>
              </a:rPr>
              <a:t>Emails</a:t>
            </a:r>
            <a:r>
              <a:rPr sz="1800" spc="-40" dirty="0">
                <a:solidFill>
                  <a:schemeClr val="tx1"/>
                </a:solidFill>
                <a:latin typeface="Open Sans"/>
                <a:cs typeface="Open Sans"/>
              </a:rPr>
              <a:t> </a:t>
            </a:r>
            <a:r>
              <a:rPr sz="1800" dirty="0">
                <a:solidFill>
                  <a:schemeClr val="tx1"/>
                </a:solidFill>
                <a:latin typeface="Open Sans"/>
                <a:cs typeface="Open Sans"/>
              </a:rPr>
              <a:t>the</a:t>
            </a:r>
            <a:r>
              <a:rPr sz="1800" spc="-35" dirty="0">
                <a:solidFill>
                  <a:schemeClr val="tx1"/>
                </a:solidFill>
                <a:latin typeface="Open Sans"/>
                <a:cs typeface="Open Sans"/>
              </a:rPr>
              <a:t> </a:t>
            </a:r>
            <a:r>
              <a:rPr sz="1800" dirty="0">
                <a:solidFill>
                  <a:schemeClr val="tx1"/>
                </a:solidFill>
                <a:latin typeface="Open Sans"/>
                <a:cs typeface="Open Sans"/>
              </a:rPr>
              <a:t>employer</a:t>
            </a:r>
            <a:r>
              <a:rPr sz="1800" spc="-20" dirty="0">
                <a:solidFill>
                  <a:schemeClr val="tx1"/>
                </a:solidFill>
                <a:latin typeface="Open Sans"/>
                <a:cs typeface="Open Sans"/>
              </a:rPr>
              <a:t> </a:t>
            </a:r>
            <a:r>
              <a:rPr sz="1800" dirty="0">
                <a:solidFill>
                  <a:schemeClr val="tx1"/>
                </a:solidFill>
                <a:latin typeface="Open Sans"/>
                <a:cs typeface="Open Sans"/>
              </a:rPr>
              <a:t>if</a:t>
            </a:r>
            <a:r>
              <a:rPr sz="1800" spc="-30" dirty="0">
                <a:solidFill>
                  <a:schemeClr val="tx1"/>
                </a:solidFill>
                <a:latin typeface="Open Sans"/>
                <a:cs typeface="Open Sans"/>
              </a:rPr>
              <a:t> </a:t>
            </a:r>
            <a:r>
              <a:rPr sz="1800" dirty="0">
                <a:solidFill>
                  <a:schemeClr val="tx1"/>
                </a:solidFill>
                <a:latin typeface="Open Sans"/>
                <a:cs typeface="Open Sans"/>
              </a:rPr>
              <a:t>the</a:t>
            </a:r>
            <a:r>
              <a:rPr sz="1800" spc="-30" dirty="0">
                <a:solidFill>
                  <a:schemeClr val="tx1"/>
                </a:solidFill>
                <a:latin typeface="Open Sans"/>
                <a:cs typeface="Open Sans"/>
              </a:rPr>
              <a:t> </a:t>
            </a:r>
            <a:r>
              <a:rPr sz="1800" spc="-10" dirty="0">
                <a:solidFill>
                  <a:schemeClr val="tx1"/>
                </a:solidFill>
                <a:latin typeface="Open Sans"/>
                <a:cs typeface="Open Sans"/>
              </a:rPr>
              <a:t>estimated </a:t>
            </a:r>
            <a:r>
              <a:rPr sz="1800" dirty="0">
                <a:solidFill>
                  <a:schemeClr val="tx1"/>
                </a:solidFill>
                <a:latin typeface="Open Sans"/>
                <a:cs typeface="Open Sans"/>
              </a:rPr>
              <a:t>return</a:t>
            </a:r>
            <a:r>
              <a:rPr sz="1800" spc="-30" dirty="0">
                <a:solidFill>
                  <a:schemeClr val="tx1"/>
                </a:solidFill>
                <a:latin typeface="Open Sans"/>
                <a:cs typeface="Open Sans"/>
              </a:rPr>
              <a:t> </a:t>
            </a:r>
            <a:r>
              <a:rPr sz="1800" dirty="0">
                <a:solidFill>
                  <a:schemeClr val="tx1"/>
                </a:solidFill>
                <a:latin typeface="Open Sans"/>
                <a:cs typeface="Open Sans"/>
              </a:rPr>
              <a:t>to</a:t>
            </a:r>
            <a:r>
              <a:rPr sz="1800" spc="-20" dirty="0">
                <a:solidFill>
                  <a:schemeClr val="tx1"/>
                </a:solidFill>
                <a:latin typeface="Open Sans"/>
                <a:cs typeface="Open Sans"/>
              </a:rPr>
              <a:t> </a:t>
            </a:r>
            <a:r>
              <a:rPr sz="1800" dirty="0">
                <a:solidFill>
                  <a:schemeClr val="tx1"/>
                </a:solidFill>
                <a:latin typeface="Open Sans"/>
                <a:cs typeface="Open Sans"/>
              </a:rPr>
              <a:t>work</a:t>
            </a:r>
            <a:r>
              <a:rPr sz="1800" spc="-25" dirty="0">
                <a:solidFill>
                  <a:schemeClr val="tx1"/>
                </a:solidFill>
                <a:latin typeface="Open Sans"/>
                <a:cs typeface="Open Sans"/>
              </a:rPr>
              <a:t> </a:t>
            </a:r>
            <a:r>
              <a:rPr sz="1800" dirty="0">
                <a:solidFill>
                  <a:schemeClr val="tx1"/>
                </a:solidFill>
                <a:latin typeface="Open Sans"/>
                <a:cs typeface="Open Sans"/>
              </a:rPr>
              <a:t>date</a:t>
            </a:r>
            <a:r>
              <a:rPr sz="1800" spc="-15" dirty="0">
                <a:solidFill>
                  <a:schemeClr val="tx1"/>
                </a:solidFill>
                <a:latin typeface="Open Sans"/>
                <a:cs typeface="Open Sans"/>
              </a:rPr>
              <a:t> </a:t>
            </a:r>
            <a:r>
              <a:rPr sz="1800" dirty="0">
                <a:solidFill>
                  <a:schemeClr val="tx1"/>
                </a:solidFill>
                <a:latin typeface="Open Sans"/>
                <a:cs typeface="Open Sans"/>
              </a:rPr>
              <a:t>has</a:t>
            </a:r>
            <a:r>
              <a:rPr sz="1800" spc="-20" dirty="0">
                <a:solidFill>
                  <a:schemeClr val="tx1"/>
                </a:solidFill>
                <a:latin typeface="Open Sans"/>
                <a:cs typeface="Open Sans"/>
              </a:rPr>
              <a:t> </a:t>
            </a:r>
            <a:r>
              <a:rPr sz="1800" spc="-10" dirty="0">
                <a:solidFill>
                  <a:schemeClr val="tx1"/>
                </a:solidFill>
                <a:latin typeface="Open Sans"/>
                <a:cs typeface="Open Sans"/>
              </a:rPr>
              <a:t>changed</a:t>
            </a:r>
            <a:endParaRPr sz="1800" dirty="0">
              <a:solidFill>
                <a:schemeClr val="tx1"/>
              </a:solidFill>
              <a:latin typeface="Open Sans"/>
              <a:cs typeface="Open Sans"/>
            </a:endParaRPr>
          </a:p>
          <a:p>
            <a:pPr marL="581025" marR="90170" indent="-287020">
              <a:lnSpc>
                <a:spcPct val="100000"/>
              </a:lnSpc>
              <a:spcBef>
                <a:spcPts val="1300"/>
              </a:spcBef>
              <a:buClr>
                <a:srgbClr val="00446F"/>
              </a:buClr>
              <a:buFont typeface="Arial"/>
              <a:buChar char="•"/>
              <a:tabLst>
                <a:tab pos="581025" algn="l"/>
                <a:tab pos="581660" algn="l"/>
              </a:tabLst>
            </a:pPr>
            <a:r>
              <a:rPr sz="1800" dirty="0">
                <a:solidFill>
                  <a:schemeClr val="tx1"/>
                </a:solidFill>
                <a:latin typeface="Open Sans"/>
                <a:cs typeface="Open Sans"/>
              </a:rPr>
              <a:t>Confirms</a:t>
            </a:r>
            <a:r>
              <a:rPr sz="1800" spc="-35" dirty="0">
                <a:solidFill>
                  <a:schemeClr val="tx1"/>
                </a:solidFill>
                <a:latin typeface="Open Sans"/>
                <a:cs typeface="Open Sans"/>
              </a:rPr>
              <a:t> </a:t>
            </a:r>
            <a:r>
              <a:rPr sz="1800" dirty="0">
                <a:solidFill>
                  <a:schemeClr val="tx1"/>
                </a:solidFill>
                <a:latin typeface="Open Sans"/>
                <a:cs typeface="Open Sans"/>
              </a:rPr>
              <a:t>actual</a:t>
            </a:r>
            <a:r>
              <a:rPr sz="1800" spc="-15" dirty="0">
                <a:solidFill>
                  <a:schemeClr val="tx1"/>
                </a:solidFill>
                <a:latin typeface="Open Sans"/>
                <a:cs typeface="Open Sans"/>
              </a:rPr>
              <a:t> </a:t>
            </a:r>
            <a:r>
              <a:rPr sz="1800" dirty="0">
                <a:solidFill>
                  <a:schemeClr val="tx1"/>
                </a:solidFill>
                <a:latin typeface="Open Sans"/>
                <a:cs typeface="Open Sans"/>
              </a:rPr>
              <a:t>return</a:t>
            </a:r>
            <a:r>
              <a:rPr sz="1800" spc="-10" dirty="0">
                <a:solidFill>
                  <a:schemeClr val="tx1"/>
                </a:solidFill>
                <a:latin typeface="Open Sans"/>
                <a:cs typeface="Open Sans"/>
              </a:rPr>
              <a:t> </a:t>
            </a:r>
            <a:r>
              <a:rPr sz="1800" dirty="0">
                <a:solidFill>
                  <a:schemeClr val="tx1"/>
                </a:solidFill>
                <a:latin typeface="Open Sans"/>
                <a:cs typeface="Open Sans"/>
              </a:rPr>
              <a:t>to</a:t>
            </a:r>
            <a:r>
              <a:rPr sz="1800" spc="-25" dirty="0">
                <a:solidFill>
                  <a:schemeClr val="tx1"/>
                </a:solidFill>
                <a:latin typeface="Open Sans"/>
                <a:cs typeface="Open Sans"/>
              </a:rPr>
              <a:t> </a:t>
            </a:r>
            <a:r>
              <a:rPr sz="1800" dirty="0">
                <a:solidFill>
                  <a:schemeClr val="tx1"/>
                </a:solidFill>
                <a:latin typeface="Open Sans"/>
                <a:cs typeface="Open Sans"/>
              </a:rPr>
              <a:t>work</a:t>
            </a:r>
            <a:r>
              <a:rPr sz="1800" spc="-20" dirty="0">
                <a:solidFill>
                  <a:schemeClr val="tx1"/>
                </a:solidFill>
                <a:latin typeface="Open Sans"/>
                <a:cs typeface="Open Sans"/>
              </a:rPr>
              <a:t> date </a:t>
            </a:r>
            <a:r>
              <a:rPr sz="1800" dirty="0">
                <a:solidFill>
                  <a:schemeClr val="tx1"/>
                </a:solidFill>
                <a:latin typeface="Open Sans"/>
                <a:cs typeface="Open Sans"/>
              </a:rPr>
              <a:t>with</a:t>
            </a:r>
            <a:r>
              <a:rPr sz="1800" spc="-40" dirty="0">
                <a:solidFill>
                  <a:schemeClr val="tx1"/>
                </a:solidFill>
                <a:latin typeface="Open Sans"/>
                <a:cs typeface="Open Sans"/>
              </a:rPr>
              <a:t> </a:t>
            </a:r>
            <a:r>
              <a:rPr sz="1800" dirty="0">
                <a:solidFill>
                  <a:schemeClr val="tx1"/>
                </a:solidFill>
                <a:latin typeface="Open Sans"/>
                <a:cs typeface="Open Sans"/>
              </a:rPr>
              <a:t>employer</a:t>
            </a:r>
            <a:r>
              <a:rPr sz="1800" spc="-15" dirty="0">
                <a:solidFill>
                  <a:schemeClr val="tx1"/>
                </a:solidFill>
                <a:latin typeface="Open Sans"/>
                <a:cs typeface="Open Sans"/>
              </a:rPr>
              <a:t> </a:t>
            </a:r>
            <a:r>
              <a:rPr sz="1800" dirty="0">
                <a:solidFill>
                  <a:schemeClr val="tx1"/>
                </a:solidFill>
                <a:latin typeface="Open Sans"/>
                <a:cs typeface="Open Sans"/>
              </a:rPr>
              <a:t>via</a:t>
            </a:r>
            <a:r>
              <a:rPr sz="1800" spc="-35" dirty="0">
                <a:solidFill>
                  <a:schemeClr val="tx1"/>
                </a:solidFill>
                <a:latin typeface="Open Sans"/>
                <a:cs typeface="Open Sans"/>
              </a:rPr>
              <a:t> </a:t>
            </a:r>
            <a:r>
              <a:rPr sz="1800" spc="-10" dirty="0">
                <a:solidFill>
                  <a:schemeClr val="tx1"/>
                </a:solidFill>
                <a:latin typeface="Open Sans"/>
                <a:cs typeface="Open Sans"/>
              </a:rPr>
              <a:t>email</a:t>
            </a:r>
            <a:endParaRPr lang="en-US" spc="-10" dirty="0">
              <a:solidFill>
                <a:schemeClr val="tx1"/>
              </a:solidFill>
              <a:latin typeface="Open Sans"/>
              <a:cs typeface="Open Sans"/>
            </a:endParaRPr>
          </a:p>
          <a:p>
            <a:pPr marL="294005" marR="90170">
              <a:lnSpc>
                <a:spcPct val="100000"/>
              </a:lnSpc>
              <a:spcBef>
                <a:spcPts val="1300"/>
              </a:spcBef>
              <a:buClr>
                <a:srgbClr val="00446F"/>
              </a:buClr>
              <a:tabLst>
                <a:tab pos="581025" algn="l"/>
                <a:tab pos="581660" algn="l"/>
              </a:tabLst>
            </a:pPr>
            <a:endParaRPr lang="en-US" spc="-10" dirty="0">
              <a:solidFill>
                <a:schemeClr val="tx1"/>
              </a:solidFill>
              <a:latin typeface="Open Sans"/>
              <a:cs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048" y="0"/>
            <a:ext cx="12185903" cy="6857997"/>
          </a:xfrm>
          <a:prstGeom prst="rect">
            <a:avLst/>
          </a:prstGeom>
        </p:spPr>
      </p:pic>
      <p:sp>
        <p:nvSpPr>
          <p:cNvPr id="11" name="object 11"/>
          <p:cNvSpPr txBox="1">
            <a:spLocks noGrp="1"/>
          </p:cNvSpPr>
          <p:nvPr>
            <p:ph type="title"/>
          </p:nvPr>
        </p:nvSpPr>
        <p:spPr>
          <a:xfrm>
            <a:off x="2667000" y="381000"/>
            <a:ext cx="5867400" cy="1243289"/>
          </a:xfrm>
          <a:prstGeom prst="rect">
            <a:avLst/>
          </a:prstGeom>
        </p:spPr>
        <p:txBody>
          <a:bodyPr vert="horz" wrap="square" lIns="0" tIns="12065" rIns="0" bIns="0" rtlCol="0">
            <a:spAutoFit/>
          </a:bodyPr>
          <a:lstStyle/>
          <a:p>
            <a:pPr marL="12700" marR="5080">
              <a:lnSpc>
                <a:spcPct val="100000"/>
              </a:lnSpc>
              <a:spcBef>
                <a:spcPts val="95"/>
              </a:spcBef>
            </a:pPr>
            <a:r>
              <a:rPr sz="4000" spc="-65" dirty="0">
                <a:solidFill>
                  <a:schemeClr val="tx1"/>
                </a:solidFill>
              </a:rPr>
              <a:t>Responsibilities</a:t>
            </a:r>
            <a:r>
              <a:rPr sz="4000" spc="-25" dirty="0">
                <a:solidFill>
                  <a:schemeClr val="tx1"/>
                </a:solidFill>
              </a:rPr>
              <a:t> </a:t>
            </a:r>
            <a:r>
              <a:rPr lang="en-US" sz="4000" spc="-50" dirty="0">
                <a:solidFill>
                  <a:schemeClr val="tx1"/>
                </a:solidFill>
              </a:rPr>
              <a:t>and</a:t>
            </a:r>
            <a:r>
              <a:rPr sz="4000" spc="-50" dirty="0">
                <a:solidFill>
                  <a:schemeClr val="tx1"/>
                </a:solidFill>
              </a:rPr>
              <a:t> </a:t>
            </a:r>
            <a:r>
              <a:rPr sz="4000" spc="-10" dirty="0">
                <a:solidFill>
                  <a:schemeClr val="tx1"/>
                </a:solidFill>
              </a:rPr>
              <a:t>Communications</a:t>
            </a:r>
            <a:endParaRPr sz="40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3">
            <a:extLst>
              <a:ext uri="{FF2B5EF4-FFF2-40B4-BE49-F238E27FC236}">
                <a16:creationId xmlns:a16="http://schemas.microsoft.com/office/drawing/2014/main" id="{69274218-3DB3-44F2-8066-2FEC88FAD65F}"/>
              </a:ext>
            </a:extLst>
          </p:cNvPr>
          <p:cNvPicPr/>
          <p:nvPr/>
        </p:nvPicPr>
        <p:blipFill>
          <a:blip r:embed="rId2" cstate="print"/>
          <a:stretch>
            <a:fillRect/>
          </a:stretch>
        </p:blipFill>
        <p:spPr>
          <a:xfrm>
            <a:off x="-5407792" y="-16277"/>
            <a:ext cx="12185909" cy="6858000"/>
          </a:xfrm>
          <a:prstGeom prst="rect">
            <a:avLst/>
          </a:prstGeom>
        </p:spPr>
      </p:pic>
      <p:sp>
        <p:nvSpPr>
          <p:cNvPr id="5" name="object 5"/>
          <p:cNvSpPr txBox="1">
            <a:spLocks noGrp="1"/>
          </p:cNvSpPr>
          <p:nvPr>
            <p:ph type="title"/>
          </p:nvPr>
        </p:nvSpPr>
        <p:spPr>
          <a:xfrm>
            <a:off x="6979411" y="161470"/>
            <a:ext cx="5212589" cy="936154"/>
          </a:xfrm>
          <a:prstGeom prst="rect">
            <a:avLst/>
          </a:prstGeom>
        </p:spPr>
        <p:txBody>
          <a:bodyPr vert="horz" wrap="square" lIns="0" tIns="12700" rIns="0" bIns="0" rtlCol="0">
            <a:spAutoFit/>
          </a:bodyPr>
          <a:lstStyle/>
          <a:p>
            <a:pPr marL="12700">
              <a:lnSpc>
                <a:spcPct val="100000"/>
              </a:lnSpc>
              <a:spcBef>
                <a:spcPts val="100"/>
              </a:spcBef>
            </a:pPr>
            <a:r>
              <a:rPr spc="-75" dirty="0">
                <a:solidFill>
                  <a:schemeClr val="tx1"/>
                </a:solidFill>
              </a:rPr>
              <a:t>Communication</a:t>
            </a:r>
            <a:r>
              <a:rPr spc="-120" dirty="0">
                <a:solidFill>
                  <a:schemeClr val="tx1"/>
                </a:solidFill>
              </a:rPr>
              <a:t> </a:t>
            </a:r>
            <a:r>
              <a:rPr lang="en-US" spc="-120" dirty="0">
                <a:solidFill>
                  <a:schemeClr val="tx1"/>
                </a:solidFill>
              </a:rPr>
              <a:t>–</a:t>
            </a:r>
            <a:br>
              <a:rPr lang="en-US" spc="-120" dirty="0">
                <a:solidFill>
                  <a:schemeClr val="tx1"/>
                </a:solidFill>
              </a:rPr>
            </a:br>
            <a:r>
              <a:rPr lang="en-US" spc="-120" dirty="0">
                <a:solidFill>
                  <a:schemeClr val="tx1"/>
                </a:solidFill>
              </a:rPr>
              <a:t>b</a:t>
            </a:r>
            <a:r>
              <a:rPr spc="-50" dirty="0">
                <a:solidFill>
                  <a:schemeClr val="tx1"/>
                </a:solidFill>
              </a:rPr>
              <a:t>etween</a:t>
            </a:r>
            <a:r>
              <a:rPr spc="-125" dirty="0">
                <a:solidFill>
                  <a:schemeClr val="tx1"/>
                </a:solidFill>
              </a:rPr>
              <a:t> </a:t>
            </a:r>
            <a:r>
              <a:rPr spc="-60" dirty="0">
                <a:solidFill>
                  <a:schemeClr val="tx1"/>
                </a:solidFill>
              </a:rPr>
              <a:t>Unum</a:t>
            </a:r>
            <a:r>
              <a:rPr spc="-110" dirty="0">
                <a:solidFill>
                  <a:schemeClr val="tx1"/>
                </a:solidFill>
              </a:rPr>
              <a:t> </a:t>
            </a:r>
            <a:r>
              <a:rPr spc="-30" dirty="0">
                <a:solidFill>
                  <a:schemeClr val="tx1"/>
                </a:solidFill>
              </a:rPr>
              <a:t>and</a:t>
            </a:r>
            <a:r>
              <a:rPr spc="-110" dirty="0">
                <a:solidFill>
                  <a:schemeClr val="tx1"/>
                </a:solidFill>
              </a:rPr>
              <a:t> </a:t>
            </a:r>
            <a:r>
              <a:rPr spc="-40" dirty="0">
                <a:solidFill>
                  <a:schemeClr val="tx1"/>
                </a:solidFill>
              </a:rPr>
              <a:t>Employees</a:t>
            </a:r>
          </a:p>
        </p:txBody>
      </p:sp>
      <p:sp>
        <p:nvSpPr>
          <p:cNvPr id="9" name="object 9"/>
          <p:cNvSpPr txBox="1"/>
          <p:nvPr/>
        </p:nvSpPr>
        <p:spPr>
          <a:xfrm>
            <a:off x="7238999" y="1600200"/>
            <a:ext cx="4114801" cy="4973156"/>
          </a:xfrm>
          <a:prstGeom prst="rect">
            <a:avLst/>
          </a:prstGeom>
        </p:spPr>
        <p:txBody>
          <a:bodyPr vert="horz" wrap="square" lIns="0" tIns="12700" rIns="0" bIns="0" rtlCol="0">
            <a:spAutoFit/>
          </a:bodyPr>
          <a:lstStyle/>
          <a:p>
            <a:pPr marL="12700">
              <a:lnSpc>
                <a:spcPct val="100000"/>
              </a:lnSpc>
              <a:spcBef>
                <a:spcPts val="100"/>
              </a:spcBef>
            </a:pPr>
            <a:r>
              <a:rPr lang="en-US" sz="1800" spc="-10" dirty="0">
                <a:solidFill>
                  <a:schemeClr val="tx1"/>
                </a:solidFill>
                <a:latin typeface="Open Sans"/>
                <a:cs typeface="Open Sans"/>
              </a:rPr>
              <a:t>   </a:t>
            </a:r>
            <a:r>
              <a:rPr sz="2200" u="sng" spc="-10" dirty="0">
                <a:solidFill>
                  <a:schemeClr val="tx1"/>
                </a:solidFill>
                <a:latin typeface="Open Sans"/>
                <a:cs typeface="Open Sans"/>
              </a:rPr>
              <a:t>Notices</a:t>
            </a:r>
            <a:endParaRPr lang="en-US" sz="2200" u="sng" spc="-10" dirty="0">
              <a:solidFill>
                <a:schemeClr val="tx1"/>
              </a:solidFill>
              <a:latin typeface="Open Sans"/>
              <a:cs typeface="Open Sans"/>
            </a:endParaRPr>
          </a:p>
          <a:p>
            <a:pPr marL="298450" lvl="2" indent="-285750">
              <a:spcBef>
                <a:spcPts val="100"/>
              </a:spcBef>
              <a:buFont typeface="Arial" panose="020B0604020202020204" pitchFamily="34" charset="0"/>
              <a:buChar char="•"/>
            </a:pPr>
            <a:r>
              <a:rPr lang="en-US" dirty="0">
                <a:solidFill>
                  <a:schemeClr val="tx1"/>
                </a:solidFill>
                <a:latin typeface="Open Sans"/>
                <a:cs typeface="Open Sans"/>
              </a:rPr>
              <a:t>Initial</a:t>
            </a:r>
            <a:r>
              <a:rPr lang="en-US" spc="-75" dirty="0">
                <a:solidFill>
                  <a:schemeClr val="tx1"/>
                </a:solidFill>
                <a:latin typeface="Open Sans"/>
                <a:cs typeface="Open Sans"/>
              </a:rPr>
              <a:t> </a:t>
            </a:r>
            <a:r>
              <a:rPr lang="en-US" dirty="0">
                <a:solidFill>
                  <a:schemeClr val="tx1"/>
                </a:solidFill>
                <a:latin typeface="Open Sans"/>
                <a:cs typeface="Open Sans"/>
              </a:rPr>
              <a:t>eligibility</a:t>
            </a:r>
            <a:r>
              <a:rPr lang="en-US" spc="-75" dirty="0">
                <a:solidFill>
                  <a:schemeClr val="tx1"/>
                </a:solidFill>
                <a:latin typeface="Open Sans"/>
                <a:cs typeface="Open Sans"/>
              </a:rPr>
              <a:t> </a:t>
            </a:r>
            <a:r>
              <a:rPr lang="en-US" dirty="0">
                <a:solidFill>
                  <a:schemeClr val="tx1"/>
                </a:solidFill>
                <a:latin typeface="Open Sans"/>
                <a:cs typeface="Open Sans"/>
              </a:rPr>
              <a:t>and</a:t>
            </a:r>
            <a:r>
              <a:rPr lang="en-US" spc="-50" dirty="0">
                <a:solidFill>
                  <a:schemeClr val="tx1"/>
                </a:solidFill>
                <a:latin typeface="Open Sans"/>
                <a:cs typeface="Open Sans"/>
              </a:rPr>
              <a:t> </a:t>
            </a:r>
            <a:r>
              <a:rPr lang="en-US" dirty="0">
                <a:solidFill>
                  <a:schemeClr val="tx1"/>
                </a:solidFill>
                <a:latin typeface="Open Sans"/>
                <a:cs typeface="Open Sans"/>
              </a:rPr>
              <a:t>coverage</a:t>
            </a:r>
            <a:r>
              <a:rPr lang="en-US" spc="-20" dirty="0">
                <a:solidFill>
                  <a:schemeClr val="tx1"/>
                </a:solidFill>
                <a:latin typeface="Open Sans"/>
                <a:cs typeface="Open Sans"/>
              </a:rPr>
              <a:t> </a:t>
            </a:r>
            <a:r>
              <a:rPr lang="en-US" dirty="0">
                <a:solidFill>
                  <a:schemeClr val="tx1"/>
                </a:solidFill>
                <a:latin typeface="Open Sans"/>
                <a:cs typeface="Open Sans"/>
              </a:rPr>
              <a:t>status,</a:t>
            </a:r>
            <a:r>
              <a:rPr lang="en-US" spc="-50" dirty="0">
                <a:solidFill>
                  <a:schemeClr val="tx1"/>
                </a:solidFill>
                <a:latin typeface="Open Sans"/>
                <a:cs typeface="Open Sans"/>
              </a:rPr>
              <a:t> </a:t>
            </a:r>
            <a:r>
              <a:rPr lang="en-US" spc="-10" dirty="0">
                <a:solidFill>
                  <a:schemeClr val="tx1"/>
                </a:solidFill>
                <a:latin typeface="Open Sans"/>
                <a:cs typeface="Open Sans"/>
              </a:rPr>
              <a:t>designation </a:t>
            </a:r>
            <a:r>
              <a:rPr lang="en-US" sz="1800" dirty="0">
                <a:solidFill>
                  <a:schemeClr val="tx1"/>
                </a:solidFill>
                <a:latin typeface="Open Sans"/>
                <a:cs typeface="Open Sans"/>
              </a:rPr>
              <a:t>decisions,</a:t>
            </a:r>
            <a:r>
              <a:rPr lang="en-US" sz="1800" spc="-50" dirty="0">
                <a:solidFill>
                  <a:schemeClr val="tx1"/>
                </a:solidFill>
                <a:latin typeface="Open Sans"/>
                <a:cs typeface="Open Sans"/>
              </a:rPr>
              <a:t> </a:t>
            </a:r>
            <a:r>
              <a:rPr lang="en-US" sz="1800" dirty="0">
                <a:solidFill>
                  <a:schemeClr val="tx1"/>
                </a:solidFill>
                <a:latin typeface="Open Sans"/>
                <a:cs typeface="Open Sans"/>
              </a:rPr>
              <a:t>ongoing</a:t>
            </a:r>
            <a:r>
              <a:rPr lang="en-US" sz="1800" spc="-45" dirty="0">
                <a:solidFill>
                  <a:schemeClr val="tx1"/>
                </a:solidFill>
                <a:latin typeface="Open Sans"/>
                <a:cs typeface="Open Sans"/>
              </a:rPr>
              <a:t> </a:t>
            </a:r>
            <a:r>
              <a:rPr lang="en-US" sz="1800" dirty="0">
                <a:solidFill>
                  <a:schemeClr val="tx1"/>
                </a:solidFill>
                <a:latin typeface="Open Sans"/>
                <a:cs typeface="Open Sans"/>
              </a:rPr>
              <a:t>date</a:t>
            </a:r>
            <a:r>
              <a:rPr lang="en-US" sz="1800" spc="-15" dirty="0">
                <a:solidFill>
                  <a:schemeClr val="tx1"/>
                </a:solidFill>
                <a:latin typeface="Open Sans"/>
                <a:cs typeface="Open Sans"/>
              </a:rPr>
              <a:t> </a:t>
            </a:r>
            <a:r>
              <a:rPr lang="en-US" sz="1800" dirty="0">
                <a:solidFill>
                  <a:schemeClr val="tx1"/>
                </a:solidFill>
                <a:latin typeface="Open Sans"/>
                <a:cs typeface="Open Sans"/>
              </a:rPr>
              <a:t>and</a:t>
            </a:r>
            <a:r>
              <a:rPr lang="en-US" sz="1800" spc="-30" dirty="0">
                <a:solidFill>
                  <a:schemeClr val="tx1"/>
                </a:solidFill>
                <a:latin typeface="Open Sans"/>
                <a:cs typeface="Open Sans"/>
              </a:rPr>
              <a:t> </a:t>
            </a:r>
            <a:r>
              <a:rPr lang="en-US" sz="1800" dirty="0">
                <a:solidFill>
                  <a:schemeClr val="tx1"/>
                </a:solidFill>
                <a:latin typeface="Open Sans"/>
                <a:cs typeface="Open Sans"/>
              </a:rPr>
              <a:t>status</a:t>
            </a:r>
            <a:r>
              <a:rPr lang="en-US" sz="1800" spc="-15" dirty="0">
                <a:solidFill>
                  <a:schemeClr val="tx1"/>
                </a:solidFill>
                <a:latin typeface="Open Sans"/>
                <a:cs typeface="Open Sans"/>
              </a:rPr>
              <a:t> </a:t>
            </a:r>
            <a:r>
              <a:rPr lang="en-US" sz="1800" dirty="0">
                <a:solidFill>
                  <a:schemeClr val="tx1"/>
                </a:solidFill>
                <a:latin typeface="Open Sans"/>
                <a:cs typeface="Open Sans"/>
              </a:rPr>
              <a:t>updates,</a:t>
            </a:r>
            <a:r>
              <a:rPr lang="en-US" sz="1800" spc="-25" dirty="0">
                <a:solidFill>
                  <a:schemeClr val="tx1"/>
                </a:solidFill>
                <a:latin typeface="Open Sans"/>
                <a:cs typeface="Open Sans"/>
              </a:rPr>
              <a:t> </a:t>
            </a:r>
            <a:r>
              <a:rPr lang="en-US" sz="1800" spc="-20" dirty="0">
                <a:solidFill>
                  <a:schemeClr val="tx1"/>
                </a:solidFill>
                <a:latin typeface="Open Sans"/>
                <a:cs typeface="Open Sans"/>
              </a:rPr>
              <a:t>etc.</a:t>
            </a:r>
            <a:br>
              <a:rPr lang="en-US" sz="1800" spc="-20" dirty="0">
                <a:solidFill>
                  <a:schemeClr val="tx1"/>
                </a:solidFill>
                <a:latin typeface="Open Sans"/>
                <a:cs typeface="Open Sans"/>
              </a:rPr>
            </a:br>
            <a:endParaRPr lang="en-US" spc="-20" dirty="0">
              <a:solidFill>
                <a:schemeClr val="tx1"/>
              </a:solidFill>
              <a:latin typeface="Open Sans"/>
              <a:cs typeface="Open Sans"/>
            </a:endParaRPr>
          </a:p>
          <a:p>
            <a:pPr marL="285750" marR="632460" indent="-285750" algn="l">
              <a:lnSpc>
                <a:spcPts val="2050"/>
              </a:lnSpc>
              <a:buFont typeface="Arial" panose="020B0604020202020204" pitchFamily="34" charset="0"/>
              <a:buChar char="•"/>
            </a:pPr>
            <a:r>
              <a:rPr dirty="0">
                <a:solidFill>
                  <a:schemeClr val="tx1"/>
                </a:solidFill>
                <a:latin typeface="Open Sans"/>
                <a:cs typeface="Open Sans"/>
              </a:rPr>
              <a:t>Notices</a:t>
            </a:r>
            <a:r>
              <a:rPr spc="-40" dirty="0">
                <a:solidFill>
                  <a:schemeClr val="tx1"/>
                </a:solidFill>
                <a:latin typeface="Open Sans"/>
                <a:cs typeface="Open Sans"/>
              </a:rPr>
              <a:t> </a:t>
            </a:r>
            <a:r>
              <a:rPr dirty="0">
                <a:solidFill>
                  <a:schemeClr val="tx1"/>
                </a:solidFill>
                <a:latin typeface="Open Sans"/>
                <a:cs typeface="Open Sans"/>
              </a:rPr>
              <a:t>are</a:t>
            </a:r>
            <a:r>
              <a:rPr spc="-20" dirty="0">
                <a:solidFill>
                  <a:schemeClr val="tx1"/>
                </a:solidFill>
                <a:latin typeface="Open Sans"/>
                <a:cs typeface="Open Sans"/>
              </a:rPr>
              <a:t> </a:t>
            </a:r>
            <a:r>
              <a:rPr dirty="0">
                <a:solidFill>
                  <a:schemeClr val="tx1"/>
                </a:solidFill>
                <a:latin typeface="Open Sans"/>
                <a:cs typeface="Open Sans"/>
              </a:rPr>
              <a:t>sent</a:t>
            </a:r>
            <a:r>
              <a:rPr spc="-25" dirty="0">
                <a:solidFill>
                  <a:schemeClr val="tx1"/>
                </a:solidFill>
                <a:latin typeface="Open Sans"/>
                <a:cs typeface="Open Sans"/>
              </a:rPr>
              <a:t> </a:t>
            </a:r>
            <a:r>
              <a:rPr dirty="0">
                <a:solidFill>
                  <a:schemeClr val="tx1"/>
                </a:solidFill>
                <a:latin typeface="Open Sans"/>
                <a:cs typeface="Open Sans"/>
              </a:rPr>
              <a:t>to</a:t>
            </a:r>
            <a:r>
              <a:rPr spc="-30" dirty="0">
                <a:solidFill>
                  <a:schemeClr val="tx1"/>
                </a:solidFill>
                <a:latin typeface="Open Sans"/>
                <a:cs typeface="Open Sans"/>
              </a:rPr>
              <a:t> </a:t>
            </a:r>
            <a:r>
              <a:rPr spc="-10" dirty="0">
                <a:solidFill>
                  <a:schemeClr val="tx1"/>
                </a:solidFill>
                <a:latin typeface="Open Sans"/>
                <a:cs typeface="Open Sans"/>
              </a:rPr>
              <a:t>employee’s</a:t>
            </a:r>
            <a:r>
              <a:rPr spc="-45" dirty="0">
                <a:solidFill>
                  <a:schemeClr val="tx1"/>
                </a:solidFill>
                <a:latin typeface="Open Sans"/>
                <a:cs typeface="Open Sans"/>
              </a:rPr>
              <a:t> </a:t>
            </a:r>
            <a:r>
              <a:rPr dirty="0">
                <a:solidFill>
                  <a:schemeClr val="tx1"/>
                </a:solidFill>
                <a:latin typeface="Open Sans"/>
                <a:cs typeface="Open Sans"/>
              </a:rPr>
              <a:t>mailing</a:t>
            </a:r>
            <a:r>
              <a:rPr spc="-55" dirty="0">
                <a:solidFill>
                  <a:schemeClr val="tx1"/>
                </a:solidFill>
                <a:latin typeface="Open Sans"/>
                <a:cs typeface="Open Sans"/>
              </a:rPr>
              <a:t> </a:t>
            </a:r>
            <a:r>
              <a:rPr dirty="0">
                <a:solidFill>
                  <a:schemeClr val="tx1"/>
                </a:solidFill>
                <a:latin typeface="Open Sans"/>
                <a:cs typeface="Open Sans"/>
              </a:rPr>
              <a:t>address</a:t>
            </a:r>
            <a:r>
              <a:rPr spc="-20" dirty="0">
                <a:solidFill>
                  <a:schemeClr val="tx1"/>
                </a:solidFill>
                <a:latin typeface="Open Sans"/>
                <a:cs typeface="Open Sans"/>
              </a:rPr>
              <a:t> </a:t>
            </a:r>
            <a:r>
              <a:rPr spc="-10" dirty="0">
                <a:solidFill>
                  <a:schemeClr val="tx1"/>
                </a:solidFill>
                <a:latin typeface="Open Sans"/>
                <a:cs typeface="Open Sans"/>
              </a:rPr>
              <a:t>unless</a:t>
            </a:r>
            <a:r>
              <a:rPr lang="en-US" spc="-10" dirty="0">
                <a:solidFill>
                  <a:schemeClr val="tx1"/>
                </a:solidFill>
                <a:latin typeface="Open Sans"/>
                <a:cs typeface="Open Sans"/>
              </a:rPr>
              <a:t> </a:t>
            </a:r>
            <a:r>
              <a:rPr sz="1800" dirty="0">
                <a:solidFill>
                  <a:schemeClr val="tx1"/>
                </a:solidFill>
                <a:latin typeface="Open Sans"/>
                <a:cs typeface="Open Sans"/>
              </a:rPr>
              <a:t>digitally</a:t>
            </a:r>
            <a:r>
              <a:rPr sz="1800" spc="-55" dirty="0">
                <a:solidFill>
                  <a:schemeClr val="tx1"/>
                </a:solidFill>
                <a:latin typeface="Open Sans"/>
                <a:cs typeface="Open Sans"/>
              </a:rPr>
              <a:t> </a:t>
            </a:r>
            <a:r>
              <a:rPr sz="1800" dirty="0">
                <a:solidFill>
                  <a:schemeClr val="tx1"/>
                </a:solidFill>
                <a:latin typeface="Open Sans"/>
                <a:cs typeface="Open Sans"/>
              </a:rPr>
              <a:t>enrolled</a:t>
            </a:r>
            <a:r>
              <a:rPr sz="1800" spc="-30" dirty="0">
                <a:solidFill>
                  <a:schemeClr val="tx1"/>
                </a:solidFill>
                <a:latin typeface="Open Sans"/>
                <a:cs typeface="Open Sans"/>
              </a:rPr>
              <a:t> </a:t>
            </a:r>
            <a:r>
              <a:rPr sz="1800" dirty="0">
                <a:solidFill>
                  <a:schemeClr val="tx1"/>
                </a:solidFill>
                <a:latin typeface="Open Sans"/>
                <a:cs typeface="Open Sans"/>
              </a:rPr>
              <a:t>into</a:t>
            </a:r>
            <a:r>
              <a:rPr sz="1800" spc="-35" dirty="0">
                <a:solidFill>
                  <a:schemeClr val="tx1"/>
                </a:solidFill>
                <a:latin typeface="Open Sans"/>
                <a:cs typeface="Open Sans"/>
              </a:rPr>
              <a:t> </a:t>
            </a:r>
            <a:r>
              <a:rPr sz="1800" dirty="0">
                <a:solidFill>
                  <a:schemeClr val="tx1"/>
                </a:solidFill>
                <a:latin typeface="Open Sans"/>
                <a:cs typeface="Open Sans"/>
              </a:rPr>
              <a:t>paperless</a:t>
            </a:r>
            <a:r>
              <a:rPr sz="1800" spc="-10" dirty="0">
                <a:solidFill>
                  <a:schemeClr val="tx1"/>
                </a:solidFill>
                <a:latin typeface="Open Sans"/>
                <a:cs typeface="Open Sans"/>
              </a:rPr>
              <a:t> correspondence</a:t>
            </a:r>
            <a:r>
              <a:rPr lang="en-US" sz="1800" spc="-10" dirty="0">
                <a:solidFill>
                  <a:schemeClr val="tx1"/>
                </a:solidFill>
                <a:latin typeface="Open Sans"/>
                <a:cs typeface="Open Sans"/>
              </a:rPr>
              <a:t> </a:t>
            </a:r>
          </a:p>
          <a:p>
            <a:pPr marL="193040" algn="l">
              <a:lnSpc>
                <a:spcPts val="2050"/>
              </a:lnSpc>
            </a:pPr>
            <a:endParaRPr lang="en-US" sz="2400" dirty="0">
              <a:solidFill>
                <a:schemeClr val="tx1"/>
              </a:solidFill>
              <a:latin typeface="Open Sans"/>
              <a:cs typeface="Open Sans"/>
            </a:endParaRPr>
          </a:p>
          <a:p>
            <a:pPr marL="193040" algn="l">
              <a:lnSpc>
                <a:spcPts val="2050"/>
              </a:lnSpc>
            </a:pPr>
            <a:r>
              <a:rPr lang="en-US" dirty="0">
                <a:solidFill>
                  <a:schemeClr val="tx1"/>
                </a:solidFill>
                <a:latin typeface="Open Sans"/>
                <a:cs typeface="Open Sans"/>
              </a:rPr>
              <a:t>Employees</a:t>
            </a:r>
            <a:r>
              <a:rPr lang="en-US" spc="-50" dirty="0">
                <a:solidFill>
                  <a:schemeClr val="tx1"/>
                </a:solidFill>
                <a:latin typeface="Open Sans"/>
                <a:cs typeface="Open Sans"/>
              </a:rPr>
              <a:t> </a:t>
            </a:r>
            <a:r>
              <a:rPr lang="en-US" dirty="0">
                <a:solidFill>
                  <a:schemeClr val="tx1"/>
                </a:solidFill>
                <a:latin typeface="Open Sans"/>
                <a:cs typeface="Open Sans"/>
              </a:rPr>
              <a:t>can</a:t>
            </a:r>
            <a:r>
              <a:rPr lang="en-US" spc="-30" dirty="0">
                <a:solidFill>
                  <a:schemeClr val="tx1"/>
                </a:solidFill>
                <a:latin typeface="Open Sans"/>
                <a:cs typeface="Open Sans"/>
              </a:rPr>
              <a:t> </a:t>
            </a:r>
            <a:r>
              <a:rPr lang="en-US" dirty="0">
                <a:solidFill>
                  <a:schemeClr val="tx1"/>
                </a:solidFill>
                <a:latin typeface="Open Sans"/>
                <a:cs typeface="Open Sans"/>
              </a:rPr>
              <a:t>access </a:t>
            </a:r>
            <a:r>
              <a:rPr lang="en-US" u="sng" dirty="0">
                <a:solidFill>
                  <a:schemeClr val="tx1"/>
                </a:solidFill>
                <a:latin typeface="Open Sans"/>
                <a:cs typeface="Open Sans"/>
              </a:rPr>
              <a:t>digital</a:t>
            </a:r>
            <a:r>
              <a:rPr lang="en-US" u="sng" spc="-45" dirty="0">
                <a:solidFill>
                  <a:schemeClr val="tx1"/>
                </a:solidFill>
                <a:latin typeface="Open Sans"/>
                <a:cs typeface="Open Sans"/>
              </a:rPr>
              <a:t> </a:t>
            </a:r>
            <a:r>
              <a:rPr lang="en-US" u="sng" dirty="0">
                <a:solidFill>
                  <a:schemeClr val="tx1"/>
                </a:solidFill>
                <a:latin typeface="Open Sans"/>
                <a:cs typeface="Open Sans"/>
              </a:rPr>
              <a:t>services</a:t>
            </a:r>
            <a:r>
              <a:rPr lang="en-US" u="sng" spc="-25" dirty="0">
                <a:solidFill>
                  <a:schemeClr val="tx1"/>
                </a:solidFill>
                <a:latin typeface="Open Sans"/>
                <a:cs typeface="Open Sans"/>
              </a:rPr>
              <a:t> </a:t>
            </a:r>
            <a:r>
              <a:rPr lang="en-US" spc="-25" dirty="0">
                <a:solidFill>
                  <a:schemeClr val="tx1"/>
                </a:solidFill>
                <a:latin typeface="Open Sans"/>
                <a:cs typeface="Open Sans"/>
              </a:rPr>
              <a:t>to:</a:t>
            </a:r>
          </a:p>
          <a:p>
            <a:pPr marL="478790" indent="-285750" algn="l">
              <a:lnSpc>
                <a:spcPts val="2050"/>
              </a:lnSpc>
              <a:buFont typeface="Arial" panose="020B0604020202020204" pitchFamily="34" charset="0"/>
              <a:buChar char="•"/>
            </a:pPr>
            <a:r>
              <a:rPr sz="1800" dirty="0">
                <a:solidFill>
                  <a:schemeClr val="tx1"/>
                </a:solidFill>
                <a:latin typeface="Open Sans"/>
                <a:cs typeface="Open Sans"/>
              </a:rPr>
              <a:t>Review</a:t>
            </a:r>
            <a:r>
              <a:rPr sz="1800" spc="-90" dirty="0">
                <a:solidFill>
                  <a:schemeClr val="tx1"/>
                </a:solidFill>
                <a:latin typeface="Open Sans"/>
                <a:cs typeface="Open Sans"/>
              </a:rPr>
              <a:t> </a:t>
            </a:r>
            <a:r>
              <a:rPr sz="1800" spc="-10" dirty="0">
                <a:solidFill>
                  <a:schemeClr val="tx1"/>
                </a:solidFill>
                <a:latin typeface="Open Sans"/>
                <a:cs typeface="Open Sans"/>
              </a:rPr>
              <a:t>notices</a:t>
            </a:r>
            <a:endParaRPr lang="en-US" sz="1800" spc="-10" dirty="0">
              <a:solidFill>
                <a:schemeClr val="tx1"/>
              </a:solidFill>
              <a:latin typeface="Open Sans"/>
              <a:cs typeface="Open Sans"/>
            </a:endParaRPr>
          </a:p>
          <a:p>
            <a:pPr marL="478790" indent="-285750" algn="l">
              <a:lnSpc>
                <a:spcPts val="2050"/>
              </a:lnSpc>
              <a:buFont typeface="Arial" panose="020B0604020202020204" pitchFamily="34" charset="0"/>
              <a:buChar char="•"/>
            </a:pPr>
            <a:r>
              <a:rPr sz="1800" dirty="0">
                <a:solidFill>
                  <a:schemeClr val="tx1"/>
                </a:solidFill>
                <a:latin typeface="Open Sans"/>
                <a:cs typeface="Open Sans"/>
              </a:rPr>
              <a:t>Submit</a:t>
            </a:r>
            <a:r>
              <a:rPr sz="1800" spc="-40" dirty="0">
                <a:solidFill>
                  <a:schemeClr val="tx1"/>
                </a:solidFill>
                <a:latin typeface="Open Sans"/>
                <a:cs typeface="Open Sans"/>
              </a:rPr>
              <a:t> </a:t>
            </a:r>
            <a:r>
              <a:rPr sz="1800" dirty="0">
                <a:solidFill>
                  <a:schemeClr val="tx1"/>
                </a:solidFill>
                <a:latin typeface="Open Sans"/>
                <a:cs typeface="Open Sans"/>
              </a:rPr>
              <a:t>information:</a:t>
            </a:r>
            <a:r>
              <a:rPr sz="1800" spc="-40" dirty="0">
                <a:solidFill>
                  <a:schemeClr val="tx1"/>
                </a:solidFill>
                <a:latin typeface="Open Sans"/>
                <a:cs typeface="Open Sans"/>
              </a:rPr>
              <a:t> </a:t>
            </a:r>
            <a:r>
              <a:rPr sz="1800" dirty="0">
                <a:solidFill>
                  <a:schemeClr val="tx1"/>
                </a:solidFill>
                <a:latin typeface="Open Sans"/>
                <a:cs typeface="Open Sans"/>
              </a:rPr>
              <a:t>updated</a:t>
            </a:r>
            <a:r>
              <a:rPr sz="1800" spc="-20" dirty="0">
                <a:solidFill>
                  <a:schemeClr val="tx1"/>
                </a:solidFill>
                <a:latin typeface="Open Sans"/>
                <a:cs typeface="Open Sans"/>
              </a:rPr>
              <a:t> </a:t>
            </a:r>
            <a:r>
              <a:rPr sz="1800" dirty="0">
                <a:solidFill>
                  <a:schemeClr val="tx1"/>
                </a:solidFill>
                <a:latin typeface="Open Sans"/>
                <a:cs typeface="Open Sans"/>
              </a:rPr>
              <a:t>dates,</a:t>
            </a:r>
            <a:r>
              <a:rPr sz="1800" spc="-25" dirty="0">
                <a:solidFill>
                  <a:schemeClr val="tx1"/>
                </a:solidFill>
                <a:latin typeface="Open Sans"/>
                <a:cs typeface="Open Sans"/>
              </a:rPr>
              <a:t> </a:t>
            </a:r>
            <a:r>
              <a:rPr sz="1800" dirty="0">
                <a:solidFill>
                  <a:schemeClr val="tx1"/>
                </a:solidFill>
                <a:latin typeface="Open Sans"/>
                <a:cs typeface="Open Sans"/>
              </a:rPr>
              <a:t>contact</a:t>
            </a:r>
            <a:r>
              <a:rPr sz="1800" spc="-10" dirty="0">
                <a:solidFill>
                  <a:schemeClr val="tx1"/>
                </a:solidFill>
                <a:latin typeface="Open Sans"/>
                <a:cs typeface="Open Sans"/>
              </a:rPr>
              <a:t> </a:t>
            </a:r>
            <a:r>
              <a:rPr sz="1800" dirty="0">
                <a:solidFill>
                  <a:schemeClr val="tx1"/>
                </a:solidFill>
                <a:latin typeface="Open Sans"/>
                <a:cs typeface="Open Sans"/>
              </a:rPr>
              <a:t>info,</a:t>
            </a:r>
            <a:r>
              <a:rPr sz="1800" spc="-35" dirty="0">
                <a:solidFill>
                  <a:schemeClr val="tx1"/>
                </a:solidFill>
                <a:latin typeface="Open Sans"/>
                <a:cs typeface="Open Sans"/>
              </a:rPr>
              <a:t> </a:t>
            </a:r>
            <a:r>
              <a:rPr sz="1800" spc="-20" dirty="0">
                <a:solidFill>
                  <a:schemeClr val="tx1"/>
                </a:solidFill>
                <a:latin typeface="Open Sans"/>
                <a:cs typeface="Open Sans"/>
              </a:rPr>
              <a:t>etc.</a:t>
            </a:r>
            <a:endParaRPr lang="en-US" spc="-20" dirty="0">
              <a:solidFill>
                <a:schemeClr val="tx1"/>
              </a:solidFill>
              <a:latin typeface="Open Sans"/>
              <a:cs typeface="Open Sans"/>
            </a:endParaRPr>
          </a:p>
          <a:p>
            <a:pPr marL="478790" indent="-285750" algn="l">
              <a:lnSpc>
                <a:spcPts val="2050"/>
              </a:lnSpc>
              <a:buFont typeface="Arial" panose="020B0604020202020204" pitchFamily="34" charset="0"/>
              <a:buChar char="•"/>
            </a:pPr>
            <a:r>
              <a:rPr sz="1800" dirty="0">
                <a:solidFill>
                  <a:schemeClr val="tx1"/>
                </a:solidFill>
                <a:latin typeface="Open Sans"/>
                <a:cs typeface="Open Sans"/>
              </a:rPr>
              <a:t>Report</a:t>
            </a:r>
            <a:r>
              <a:rPr sz="1800" spc="-55" dirty="0">
                <a:solidFill>
                  <a:schemeClr val="tx1"/>
                </a:solidFill>
                <a:latin typeface="Open Sans"/>
                <a:cs typeface="Open Sans"/>
              </a:rPr>
              <a:t> </a:t>
            </a:r>
            <a:r>
              <a:rPr sz="1800" dirty="0">
                <a:solidFill>
                  <a:schemeClr val="tx1"/>
                </a:solidFill>
                <a:latin typeface="Open Sans"/>
                <a:cs typeface="Open Sans"/>
              </a:rPr>
              <a:t>intermittent</a:t>
            </a:r>
            <a:r>
              <a:rPr sz="1800" spc="-35" dirty="0">
                <a:solidFill>
                  <a:schemeClr val="tx1"/>
                </a:solidFill>
                <a:latin typeface="Open Sans"/>
                <a:cs typeface="Open Sans"/>
              </a:rPr>
              <a:t> </a:t>
            </a:r>
            <a:r>
              <a:rPr sz="1800" spc="-10" dirty="0">
                <a:solidFill>
                  <a:schemeClr val="tx1"/>
                </a:solidFill>
                <a:latin typeface="Open Sans"/>
                <a:cs typeface="Open Sans"/>
              </a:rPr>
              <a:t>absences</a:t>
            </a:r>
            <a:endParaRPr lang="en-US" sz="1800" spc="-10" dirty="0">
              <a:solidFill>
                <a:schemeClr val="tx1"/>
              </a:solidFill>
              <a:latin typeface="Open Sans"/>
              <a:cs typeface="Open Sans"/>
            </a:endParaRPr>
          </a:p>
          <a:p>
            <a:pPr marL="478790" indent="-285750" algn="l">
              <a:lnSpc>
                <a:spcPts val="2050"/>
              </a:lnSpc>
              <a:buFont typeface="Arial" panose="020B0604020202020204" pitchFamily="34" charset="0"/>
              <a:buChar char="•"/>
            </a:pPr>
            <a:r>
              <a:rPr lang="en-US" spc="-10" dirty="0">
                <a:solidFill>
                  <a:schemeClr val="tx1"/>
                </a:solidFill>
                <a:latin typeface="Open Sans"/>
                <a:cs typeface="Open Sans"/>
              </a:rPr>
              <a:t>Review STD or LTD pay information</a:t>
            </a:r>
            <a:endParaRPr sz="1800" dirty="0">
              <a:solidFill>
                <a:schemeClr val="tx1"/>
              </a:solidFill>
              <a:latin typeface="Open Sans"/>
              <a:cs typeface="Open Sans"/>
            </a:endParaRPr>
          </a:p>
        </p:txBody>
      </p:sp>
      <p:pic>
        <p:nvPicPr>
          <p:cNvPr id="10" name="object 10"/>
          <p:cNvPicPr/>
          <p:nvPr/>
        </p:nvPicPr>
        <p:blipFill>
          <a:blip r:embed="rId3" cstate="print"/>
          <a:stretch>
            <a:fillRect/>
          </a:stretch>
        </p:blipFill>
        <p:spPr>
          <a:xfrm>
            <a:off x="11353800" y="6469379"/>
            <a:ext cx="641603" cy="234696"/>
          </a:xfrm>
          <a:prstGeom prst="rect">
            <a:avLst/>
          </a:prstGeom>
        </p:spPr>
      </p:pic>
    </p:spTree>
    <p:extLst>
      <p:ext uri="{BB962C8B-B14F-4D97-AF65-F5344CB8AC3E}">
        <p14:creationId xmlns:p14="http://schemas.microsoft.com/office/powerpoint/2010/main" val="2275104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3">
            <a:extLst>
              <a:ext uri="{FF2B5EF4-FFF2-40B4-BE49-F238E27FC236}">
                <a16:creationId xmlns:a16="http://schemas.microsoft.com/office/drawing/2014/main" id="{D2DAE17D-667A-4C82-98C9-DE8ABA3C9ADF}"/>
              </a:ext>
            </a:extLst>
          </p:cNvPr>
          <p:cNvPicPr/>
          <p:nvPr/>
        </p:nvPicPr>
        <p:blipFill>
          <a:blip r:embed="rId2" cstate="print"/>
          <a:stretch>
            <a:fillRect/>
          </a:stretch>
        </p:blipFill>
        <p:spPr>
          <a:xfrm>
            <a:off x="-5407792" y="-16277"/>
            <a:ext cx="12185909" cy="6858000"/>
          </a:xfrm>
          <a:prstGeom prst="rect">
            <a:avLst/>
          </a:prstGeom>
        </p:spPr>
      </p:pic>
      <p:sp>
        <p:nvSpPr>
          <p:cNvPr id="6" name="object 6"/>
          <p:cNvSpPr txBox="1">
            <a:spLocks noGrp="1"/>
          </p:cNvSpPr>
          <p:nvPr>
            <p:ph type="title"/>
          </p:nvPr>
        </p:nvSpPr>
        <p:spPr>
          <a:xfrm>
            <a:off x="6934200" y="157681"/>
            <a:ext cx="5181600" cy="1397819"/>
          </a:xfrm>
          <a:prstGeom prst="rect">
            <a:avLst/>
          </a:prstGeom>
        </p:spPr>
        <p:txBody>
          <a:bodyPr vert="horz" wrap="square" lIns="0" tIns="12700" rIns="0" bIns="0" rtlCol="0">
            <a:spAutoFit/>
          </a:bodyPr>
          <a:lstStyle/>
          <a:p>
            <a:pPr marL="12700">
              <a:lnSpc>
                <a:spcPct val="100000"/>
              </a:lnSpc>
              <a:spcBef>
                <a:spcPts val="100"/>
              </a:spcBef>
            </a:pPr>
            <a:r>
              <a:rPr lang="en-US" spc="-75" dirty="0">
                <a:solidFill>
                  <a:schemeClr val="tx1"/>
                </a:solidFill>
              </a:rPr>
              <a:t>Communication –</a:t>
            </a:r>
            <a:br>
              <a:rPr lang="en-US" spc="-75" dirty="0">
                <a:solidFill>
                  <a:schemeClr val="tx1"/>
                </a:solidFill>
              </a:rPr>
            </a:br>
            <a:r>
              <a:rPr lang="en-US" spc="-75" dirty="0">
                <a:solidFill>
                  <a:schemeClr val="tx1"/>
                </a:solidFill>
              </a:rPr>
              <a:t>between Unum, HR and your supervisor</a:t>
            </a:r>
            <a:endParaRPr spc="-10" dirty="0">
              <a:solidFill>
                <a:schemeClr val="tx1"/>
              </a:solidFill>
            </a:endParaRPr>
          </a:p>
        </p:txBody>
      </p:sp>
      <p:sp>
        <p:nvSpPr>
          <p:cNvPr id="7" name="object 7"/>
          <p:cNvSpPr txBox="1"/>
          <p:nvPr/>
        </p:nvSpPr>
        <p:spPr>
          <a:xfrm>
            <a:off x="6858000" y="1828800"/>
            <a:ext cx="5257800" cy="3599062"/>
          </a:xfrm>
          <a:prstGeom prst="rect">
            <a:avLst/>
          </a:prstGeom>
        </p:spPr>
        <p:txBody>
          <a:bodyPr vert="horz" wrap="square" lIns="0" tIns="81915" rIns="0" bIns="0" rtlCol="0">
            <a:spAutoFit/>
          </a:bodyPr>
          <a:lstStyle/>
          <a:p>
            <a:pPr marL="12700">
              <a:lnSpc>
                <a:spcPct val="100000"/>
              </a:lnSpc>
              <a:spcBef>
                <a:spcPts val="645"/>
              </a:spcBef>
            </a:pPr>
            <a:r>
              <a:rPr lang="en-US" dirty="0">
                <a:solidFill>
                  <a:schemeClr val="tx1"/>
                </a:solidFill>
                <a:latin typeface="Open Sans"/>
                <a:cs typeface="Open Sans"/>
              </a:rPr>
              <a:t>Your supervisor </a:t>
            </a:r>
            <a:r>
              <a:rPr sz="1800" dirty="0">
                <a:solidFill>
                  <a:schemeClr val="tx1"/>
                </a:solidFill>
                <a:latin typeface="Open Sans"/>
                <a:cs typeface="Open Sans"/>
              </a:rPr>
              <a:t>receives</a:t>
            </a:r>
            <a:r>
              <a:rPr sz="1800" spc="-15" dirty="0">
                <a:solidFill>
                  <a:schemeClr val="tx1"/>
                </a:solidFill>
                <a:latin typeface="Open Sans"/>
                <a:cs typeface="Open Sans"/>
              </a:rPr>
              <a:t> </a:t>
            </a:r>
            <a:r>
              <a:rPr sz="1800" spc="-25" dirty="0">
                <a:solidFill>
                  <a:schemeClr val="tx1"/>
                </a:solidFill>
                <a:latin typeface="Open Sans"/>
                <a:cs typeface="Open Sans"/>
              </a:rPr>
              <a:t>an</a:t>
            </a:r>
            <a:r>
              <a:rPr lang="en-US" sz="1800" spc="-25" dirty="0">
                <a:solidFill>
                  <a:schemeClr val="tx1"/>
                </a:solidFill>
                <a:latin typeface="Open Sans"/>
                <a:cs typeface="Open Sans"/>
              </a:rPr>
              <a:t> </a:t>
            </a:r>
            <a:r>
              <a:rPr sz="1800" dirty="0">
                <a:solidFill>
                  <a:schemeClr val="tx1"/>
                </a:solidFill>
                <a:latin typeface="Open Sans"/>
                <a:cs typeface="Open Sans"/>
              </a:rPr>
              <a:t>email</a:t>
            </a:r>
            <a:r>
              <a:rPr sz="1800" spc="-40" dirty="0">
                <a:solidFill>
                  <a:schemeClr val="tx1"/>
                </a:solidFill>
                <a:latin typeface="Open Sans"/>
                <a:cs typeface="Open Sans"/>
              </a:rPr>
              <a:t> </a:t>
            </a:r>
            <a:r>
              <a:rPr sz="1800" dirty="0">
                <a:solidFill>
                  <a:schemeClr val="tx1"/>
                </a:solidFill>
                <a:latin typeface="Open Sans"/>
                <a:cs typeface="Open Sans"/>
              </a:rPr>
              <a:t>at</a:t>
            </a:r>
            <a:r>
              <a:rPr sz="1800" spc="-20" dirty="0">
                <a:solidFill>
                  <a:schemeClr val="tx1"/>
                </a:solidFill>
                <a:latin typeface="Open Sans"/>
                <a:cs typeface="Open Sans"/>
              </a:rPr>
              <a:t> </a:t>
            </a:r>
            <a:r>
              <a:rPr sz="1800" dirty="0">
                <a:solidFill>
                  <a:schemeClr val="tx1"/>
                </a:solidFill>
                <a:latin typeface="Open Sans"/>
                <a:cs typeface="Open Sans"/>
              </a:rPr>
              <a:t>the</a:t>
            </a:r>
            <a:r>
              <a:rPr sz="1800" spc="-25" dirty="0">
                <a:solidFill>
                  <a:schemeClr val="tx1"/>
                </a:solidFill>
                <a:latin typeface="Open Sans"/>
                <a:cs typeface="Open Sans"/>
              </a:rPr>
              <a:t> </a:t>
            </a:r>
            <a:r>
              <a:rPr sz="1800" dirty="0">
                <a:solidFill>
                  <a:schemeClr val="tx1"/>
                </a:solidFill>
                <a:latin typeface="Open Sans"/>
                <a:cs typeface="Open Sans"/>
              </a:rPr>
              <a:t>following</a:t>
            </a:r>
            <a:r>
              <a:rPr sz="1800" spc="-45" dirty="0">
                <a:solidFill>
                  <a:schemeClr val="tx1"/>
                </a:solidFill>
                <a:latin typeface="Open Sans"/>
                <a:cs typeface="Open Sans"/>
              </a:rPr>
              <a:t> </a:t>
            </a:r>
            <a:r>
              <a:rPr sz="1800" spc="-10" dirty="0">
                <a:solidFill>
                  <a:schemeClr val="tx1"/>
                </a:solidFill>
                <a:latin typeface="Open Sans"/>
                <a:cs typeface="Open Sans"/>
              </a:rPr>
              <a:t>points:</a:t>
            </a:r>
            <a:endParaRPr sz="1800" dirty="0">
              <a:solidFill>
                <a:schemeClr val="tx1"/>
              </a:solidFill>
              <a:latin typeface="Open Sans"/>
              <a:cs typeface="Open Sans"/>
            </a:endParaRPr>
          </a:p>
          <a:p>
            <a:pPr>
              <a:lnSpc>
                <a:spcPct val="100000"/>
              </a:lnSpc>
              <a:spcBef>
                <a:spcPts val="35"/>
              </a:spcBef>
            </a:pPr>
            <a:endParaRPr sz="2150" dirty="0">
              <a:solidFill>
                <a:schemeClr val="tx1"/>
              </a:solidFill>
              <a:latin typeface="Open Sans"/>
              <a:cs typeface="Open Sans"/>
            </a:endParaRPr>
          </a:p>
          <a:p>
            <a:pPr marL="581025" indent="-287655">
              <a:lnSpc>
                <a:spcPct val="100000"/>
              </a:lnSpc>
              <a:buFont typeface="Arial"/>
              <a:buChar char="•"/>
              <a:tabLst>
                <a:tab pos="581025" algn="l"/>
                <a:tab pos="581660" algn="l"/>
              </a:tabLst>
            </a:pPr>
            <a:r>
              <a:rPr sz="1800" dirty="0">
                <a:solidFill>
                  <a:schemeClr val="tx1"/>
                </a:solidFill>
                <a:latin typeface="Open Sans"/>
                <a:cs typeface="Open Sans"/>
              </a:rPr>
              <a:t>New</a:t>
            </a:r>
            <a:r>
              <a:rPr sz="1800" spc="-40" dirty="0">
                <a:solidFill>
                  <a:schemeClr val="tx1"/>
                </a:solidFill>
                <a:latin typeface="Open Sans"/>
                <a:cs typeface="Open Sans"/>
              </a:rPr>
              <a:t> </a:t>
            </a:r>
            <a:r>
              <a:rPr sz="1800" dirty="0">
                <a:solidFill>
                  <a:schemeClr val="tx1"/>
                </a:solidFill>
                <a:latin typeface="Open Sans"/>
                <a:cs typeface="Open Sans"/>
              </a:rPr>
              <a:t>Leave</a:t>
            </a:r>
            <a:r>
              <a:rPr sz="1800" spc="-20" dirty="0">
                <a:solidFill>
                  <a:schemeClr val="tx1"/>
                </a:solidFill>
                <a:latin typeface="Open Sans"/>
                <a:cs typeface="Open Sans"/>
              </a:rPr>
              <a:t> </a:t>
            </a:r>
            <a:r>
              <a:rPr sz="1800" spc="-10" dirty="0">
                <a:solidFill>
                  <a:schemeClr val="tx1"/>
                </a:solidFill>
                <a:latin typeface="Open Sans"/>
                <a:cs typeface="Open Sans"/>
              </a:rPr>
              <a:t>Request</a:t>
            </a:r>
            <a:endParaRPr sz="1800" dirty="0">
              <a:solidFill>
                <a:schemeClr val="tx1"/>
              </a:solidFill>
              <a:latin typeface="Open Sans"/>
              <a:cs typeface="Open Sans"/>
            </a:endParaRPr>
          </a:p>
          <a:p>
            <a:pPr marL="581025" indent="-287655">
              <a:lnSpc>
                <a:spcPct val="100000"/>
              </a:lnSpc>
              <a:spcBef>
                <a:spcPts val="905"/>
              </a:spcBef>
              <a:buFont typeface="Arial"/>
              <a:buChar char="•"/>
              <a:tabLst>
                <a:tab pos="581025" algn="l"/>
                <a:tab pos="581660" algn="l"/>
              </a:tabLst>
            </a:pPr>
            <a:r>
              <a:rPr sz="1800" dirty="0">
                <a:solidFill>
                  <a:schemeClr val="tx1"/>
                </a:solidFill>
                <a:latin typeface="Open Sans"/>
                <a:cs typeface="Open Sans"/>
              </a:rPr>
              <a:t>Projected</a:t>
            </a:r>
            <a:r>
              <a:rPr sz="1800" spc="-35" dirty="0">
                <a:solidFill>
                  <a:schemeClr val="tx1"/>
                </a:solidFill>
                <a:latin typeface="Open Sans"/>
                <a:cs typeface="Open Sans"/>
              </a:rPr>
              <a:t> </a:t>
            </a:r>
            <a:r>
              <a:rPr sz="1800" dirty="0">
                <a:solidFill>
                  <a:schemeClr val="tx1"/>
                </a:solidFill>
                <a:latin typeface="Open Sans"/>
                <a:cs typeface="Open Sans"/>
              </a:rPr>
              <a:t>Return</a:t>
            </a:r>
            <a:r>
              <a:rPr sz="1800" spc="-40" dirty="0">
                <a:solidFill>
                  <a:schemeClr val="tx1"/>
                </a:solidFill>
                <a:latin typeface="Open Sans"/>
                <a:cs typeface="Open Sans"/>
              </a:rPr>
              <a:t> </a:t>
            </a:r>
            <a:r>
              <a:rPr sz="1800" dirty="0">
                <a:solidFill>
                  <a:schemeClr val="tx1"/>
                </a:solidFill>
                <a:latin typeface="Open Sans"/>
                <a:cs typeface="Open Sans"/>
              </a:rPr>
              <a:t>to</a:t>
            </a:r>
            <a:r>
              <a:rPr sz="1800" spc="-45" dirty="0">
                <a:solidFill>
                  <a:schemeClr val="tx1"/>
                </a:solidFill>
                <a:latin typeface="Open Sans"/>
                <a:cs typeface="Open Sans"/>
              </a:rPr>
              <a:t> </a:t>
            </a:r>
            <a:r>
              <a:rPr sz="1800" dirty="0">
                <a:solidFill>
                  <a:schemeClr val="tx1"/>
                </a:solidFill>
                <a:latin typeface="Open Sans"/>
                <a:cs typeface="Open Sans"/>
              </a:rPr>
              <a:t>Work</a:t>
            </a:r>
            <a:r>
              <a:rPr sz="1800" spc="-40" dirty="0">
                <a:solidFill>
                  <a:schemeClr val="tx1"/>
                </a:solidFill>
                <a:latin typeface="Open Sans"/>
                <a:cs typeface="Open Sans"/>
              </a:rPr>
              <a:t> </a:t>
            </a:r>
            <a:r>
              <a:rPr sz="1800" spc="-10" dirty="0">
                <a:solidFill>
                  <a:schemeClr val="tx1"/>
                </a:solidFill>
                <a:latin typeface="Open Sans"/>
                <a:cs typeface="Open Sans"/>
              </a:rPr>
              <a:t>Update</a:t>
            </a:r>
            <a:endParaRPr sz="1800" dirty="0">
              <a:solidFill>
                <a:schemeClr val="tx1"/>
              </a:solidFill>
              <a:latin typeface="Open Sans"/>
              <a:cs typeface="Open Sans"/>
            </a:endParaRPr>
          </a:p>
          <a:p>
            <a:pPr marL="581025" indent="-287655">
              <a:lnSpc>
                <a:spcPct val="100000"/>
              </a:lnSpc>
              <a:spcBef>
                <a:spcPts val="900"/>
              </a:spcBef>
              <a:buFont typeface="Arial"/>
              <a:buChar char="•"/>
              <a:tabLst>
                <a:tab pos="581025" algn="l"/>
                <a:tab pos="581660" algn="l"/>
              </a:tabLst>
            </a:pPr>
            <a:r>
              <a:rPr sz="1800" dirty="0">
                <a:solidFill>
                  <a:schemeClr val="tx1"/>
                </a:solidFill>
                <a:latin typeface="Open Sans"/>
                <a:cs typeface="Open Sans"/>
              </a:rPr>
              <a:t>Leave</a:t>
            </a:r>
            <a:r>
              <a:rPr sz="1800" spc="-15" dirty="0">
                <a:solidFill>
                  <a:schemeClr val="tx1"/>
                </a:solidFill>
                <a:latin typeface="Open Sans"/>
                <a:cs typeface="Open Sans"/>
              </a:rPr>
              <a:t> </a:t>
            </a:r>
            <a:r>
              <a:rPr sz="1800" dirty="0">
                <a:solidFill>
                  <a:schemeClr val="tx1"/>
                </a:solidFill>
                <a:latin typeface="Open Sans"/>
                <a:cs typeface="Open Sans"/>
              </a:rPr>
              <a:t>Status</a:t>
            </a:r>
            <a:r>
              <a:rPr sz="1800" spc="-20" dirty="0">
                <a:solidFill>
                  <a:schemeClr val="tx1"/>
                </a:solidFill>
                <a:latin typeface="Open Sans"/>
                <a:cs typeface="Open Sans"/>
              </a:rPr>
              <a:t> </a:t>
            </a:r>
            <a:r>
              <a:rPr sz="1800" dirty="0">
                <a:solidFill>
                  <a:schemeClr val="tx1"/>
                </a:solidFill>
                <a:latin typeface="Open Sans"/>
                <a:cs typeface="Open Sans"/>
              </a:rPr>
              <a:t>and/or</a:t>
            </a:r>
            <a:r>
              <a:rPr sz="1800" spc="-30" dirty="0">
                <a:solidFill>
                  <a:schemeClr val="tx1"/>
                </a:solidFill>
                <a:latin typeface="Open Sans"/>
                <a:cs typeface="Open Sans"/>
              </a:rPr>
              <a:t> </a:t>
            </a:r>
            <a:r>
              <a:rPr sz="1800" dirty="0">
                <a:solidFill>
                  <a:schemeClr val="tx1"/>
                </a:solidFill>
                <a:latin typeface="Open Sans"/>
                <a:cs typeface="Open Sans"/>
              </a:rPr>
              <a:t>date</a:t>
            </a:r>
            <a:r>
              <a:rPr sz="1800" spc="-15" dirty="0">
                <a:solidFill>
                  <a:schemeClr val="tx1"/>
                </a:solidFill>
                <a:latin typeface="Open Sans"/>
                <a:cs typeface="Open Sans"/>
              </a:rPr>
              <a:t> </a:t>
            </a:r>
            <a:r>
              <a:rPr sz="1800" spc="-10" dirty="0">
                <a:solidFill>
                  <a:schemeClr val="tx1"/>
                </a:solidFill>
                <a:latin typeface="Open Sans"/>
                <a:cs typeface="Open Sans"/>
              </a:rPr>
              <a:t>changes</a:t>
            </a:r>
            <a:endParaRPr sz="1800" dirty="0">
              <a:solidFill>
                <a:schemeClr val="tx1"/>
              </a:solidFill>
              <a:latin typeface="Open Sans"/>
              <a:cs typeface="Open Sans"/>
            </a:endParaRPr>
          </a:p>
          <a:p>
            <a:pPr marL="581025" indent="-287655">
              <a:lnSpc>
                <a:spcPct val="100000"/>
              </a:lnSpc>
              <a:spcBef>
                <a:spcPts val="900"/>
              </a:spcBef>
              <a:buFont typeface="Arial"/>
              <a:buChar char="•"/>
              <a:tabLst>
                <a:tab pos="581025" algn="l"/>
                <a:tab pos="581660" algn="l"/>
              </a:tabLst>
            </a:pPr>
            <a:r>
              <a:rPr sz="1800" dirty="0">
                <a:solidFill>
                  <a:schemeClr val="tx1"/>
                </a:solidFill>
                <a:latin typeface="Open Sans"/>
                <a:cs typeface="Open Sans"/>
              </a:rPr>
              <a:t>Intermittent</a:t>
            </a:r>
            <a:r>
              <a:rPr sz="1800" spc="-10" dirty="0">
                <a:solidFill>
                  <a:schemeClr val="tx1"/>
                </a:solidFill>
                <a:latin typeface="Open Sans"/>
                <a:cs typeface="Open Sans"/>
              </a:rPr>
              <a:t> </a:t>
            </a:r>
            <a:r>
              <a:rPr sz="1800" dirty="0">
                <a:solidFill>
                  <a:schemeClr val="tx1"/>
                </a:solidFill>
                <a:latin typeface="Open Sans"/>
                <a:cs typeface="Open Sans"/>
              </a:rPr>
              <a:t>Hours</a:t>
            </a:r>
            <a:r>
              <a:rPr sz="1800" spc="-5" dirty="0">
                <a:solidFill>
                  <a:schemeClr val="tx1"/>
                </a:solidFill>
                <a:latin typeface="Open Sans"/>
                <a:cs typeface="Open Sans"/>
              </a:rPr>
              <a:t> </a:t>
            </a:r>
            <a:r>
              <a:rPr sz="1800" spc="-10" dirty="0">
                <a:solidFill>
                  <a:schemeClr val="tx1"/>
                </a:solidFill>
                <a:latin typeface="Open Sans"/>
                <a:cs typeface="Open Sans"/>
              </a:rPr>
              <a:t>Reported</a:t>
            </a:r>
            <a:endParaRPr sz="1800" dirty="0">
              <a:solidFill>
                <a:schemeClr val="tx1"/>
              </a:solidFill>
              <a:latin typeface="Open Sans"/>
              <a:cs typeface="Open Sans"/>
            </a:endParaRPr>
          </a:p>
          <a:p>
            <a:pPr marL="581025" indent="-287655">
              <a:lnSpc>
                <a:spcPct val="100000"/>
              </a:lnSpc>
              <a:spcBef>
                <a:spcPts val="900"/>
              </a:spcBef>
              <a:buFont typeface="Arial"/>
              <a:buChar char="•"/>
              <a:tabLst>
                <a:tab pos="581025" algn="l"/>
                <a:tab pos="581660" algn="l"/>
              </a:tabLst>
            </a:pPr>
            <a:r>
              <a:rPr sz="1800" dirty="0">
                <a:solidFill>
                  <a:schemeClr val="tx1"/>
                </a:solidFill>
                <a:latin typeface="Open Sans"/>
                <a:cs typeface="Open Sans"/>
              </a:rPr>
              <a:t>Exhaustion</a:t>
            </a:r>
            <a:r>
              <a:rPr sz="1800" spc="-70" dirty="0">
                <a:solidFill>
                  <a:schemeClr val="tx1"/>
                </a:solidFill>
                <a:latin typeface="Open Sans"/>
                <a:cs typeface="Open Sans"/>
              </a:rPr>
              <a:t> </a:t>
            </a:r>
            <a:r>
              <a:rPr sz="1800" spc="-10" dirty="0">
                <a:solidFill>
                  <a:schemeClr val="tx1"/>
                </a:solidFill>
                <a:latin typeface="Open Sans"/>
                <a:cs typeface="Open Sans"/>
              </a:rPr>
              <a:t>Notification</a:t>
            </a:r>
            <a:endParaRPr sz="1800" dirty="0">
              <a:solidFill>
                <a:schemeClr val="tx1"/>
              </a:solidFill>
              <a:latin typeface="Open Sans"/>
              <a:cs typeface="Open Sans"/>
            </a:endParaRPr>
          </a:p>
          <a:p>
            <a:pPr marL="581025" indent="-287655">
              <a:lnSpc>
                <a:spcPct val="100000"/>
              </a:lnSpc>
              <a:spcBef>
                <a:spcPts val="900"/>
              </a:spcBef>
              <a:buFont typeface="Arial"/>
              <a:buChar char="•"/>
              <a:tabLst>
                <a:tab pos="581025" algn="l"/>
                <a:tab pos="581660" algn="l"/>
              </a:tabLst>
            </a:pPr>
            <a:r>
              <a:rPr sz="1800" dirty="0">
                <a:solidFill>
                  <a:schemeClr val="tx1"/>
                </a:solidFill>
                <a:latin typeface="Open Sans"/>
                <a:cs typeface="Open Sans"/>
              </a:rPr>
              <a:t>Eligibility</a:t>
            </a:r>
            <a:r>
              <a:rPr sz="1800" spc="-55" dirty="0">
                <a:solidFill>
                  <a:schemeClr val="tx1"/>
                </a:solidFill>
                <a:latin typeface="Open Sans"/>
                <a:cs typeface="Open Sans"/>
              </a:rPr>
              <a:t> </a:t>
            </a:r>
            <a:r>
              <a:rPr sz="1800" dirty="0">
                <a:solidFill>
                  <a:schemeClr val="tx1"/>
                </a:solidFill>
                <a:latin typeface="Open Sans"/>
                <a:cs typeface="Open Sans"/>
              </a:rPr>
              <a:t>Information</a:t>
            </a:r>
            <a:r>
              <a:rPr sz="1800" spc="-50" dirty="0">
                <a:solidFill>
                  <a:schemeClr val="tx1"/>
                </a:solidFill>
                <a:latin typeface="Open Sans"/>
                <a:cs typeface="Open Sans"/>
              </a:rPr>
              <a:t> </a:t>
            </a:r>
            <a:r>
              <a:rPr sz="1800" spc="-10" dirty="0">
                <a:solidFill>
                  <a:schemeClr val="tx1"/>
                </a:solidFill>
                <a:latin typeface="Open Sans"/>
                <a:cs typeface="Open Sans"/>
              </a:rPr>
              <a:t>Needed</a:t>
            </a:r>
            <a:r>
              <a:rPr lang="en-US" sz="1800" spc="-10" dirty="0">
                <a:solidFill>
                  <a:schemeClr val="tx1"/>
                </a:solidFill>
                <a:latin typeface="Open Sans"/>
                <a:cs typeface="Open Sans"/>
              </a:rPr>
              <a:t> (HR)</a:t>
            </a:r>
            <a:endParaRPr sz="1800" dirty="0">
              <a:solidFill>
                <a:schemeClr val="tx1"/>
              </a:solidFill>
              <a:latin typeface="Open Sans"/>
              <a:cs typeface="Open Sans"/>
            </a:endParaRPr>
          </a:p>
          <a:p>
            <a:pPr marL="581025" indent="-287655">
              <a:lnSpc>
                <a:spcPct val="100000"/>
              </a:lnSpc>
              <a:spcBef>
                <a:spcPts val="900"/>
              </a:spcBef>
              <a:buFont typeface="Arial"/>
              <a:buChar char="•"/>
              <a:tabLst>
                <a:tab pos="581025" algn="l"/>
                <a:tab pos="581660" algn="l"/>
              </a:tabLst>
            </a:pPr>
            <a:r>
              <a:rPr sz="1800" dirty="0">
                <a:solidFill>
                  <a:schemeClr val="tx1"/>
                </a:solidFill>
                <a:latin typeface="Open Sans"/>
                <a:cs typeface="Open Sans"/>
              </a:rPr>
              <a:t>Return</a:t>
            </a:r>
            <a:r>
              <a:rPr sz="1800" spc="-25" dirty="0">
                <a:solidFill>
                  <a:schemeClr val="tx1"/>
                </a:solidFill>
                <a:latin typeface="Open Sans"/>
                <a:cs typeface="Open Sans"/>
              </a:rPr>
              <a:t> </a:t>
            </a:r>
            <a:r>
              <a:rPr sz="1800" dirty="0">
                <a:solidFill>
                  <a:schemeClr val="tx1"/>
                </a:solidFill>
                <a:latin typeface="Open Sans"/>
                <a:cs typeface="Open Sans"/>
              </a:rPr>
              <a:t>to</a:t>
            </a:r>
            <a:r>
              <a:rPr sz="1800" spc="-25" dirty="0">
                <a:solidFill>
                  <a:schemeClr val="tx1"/>
                </a:solidFill>
                <a:latin typeface="Open Sans"/>
                <a:cs typeface="Open Sans"/>
              </a:rPr>
              <a:t> </a:t>
            </a:r>
            <a:r>
              <a:rPr sz="1800" dirty="0">
                <a:solidFill>
                  <a:schemeClr val="tx1"/>
                </a:solidFill>
                <a:latin typeface="Open Sans"/>
                <a:cs typeface="Open Sans"/>
              </a:rPr>
              <a:t>Work</a:t>
            </a:r>
            <a:r>
              <a:rPr sz="1800" spc="-25" dirty="0">
                <a:solidFill>
                  <a:schemeClr val="tx1"/>
                </a:solidFill>
                <a:latin typeface="Open Sans"/>
                <a:cs typeface="Open Sans"/>
              </a:rPr>
              <a:t> </a:t>
            </a:r>
            <a:r>
              <a:rPr sz="1800" dirty="0">
                <a:solidFill>
                  <a:schemeClr val="tx1"/>
                </a:solidFill>
                <a:latin typeface="Open Sans"/>
                <a:cs typeface="Open Sans"/>
              </a:rPr>
              <a:t>Confirmation</a:t>
            </a:r>
            <a:r>
              <a:rPr sz="1800" spc="-35" dirty="0">
                <a:solidFill>
                  <a:schemeClr val="tx1"/>
                </a:solidFill>
                <a:latin typeface="Open Sans"/>
                <a:cs typeface="Open Sans"/>
              </a:rPr>
              <a:t> </a:t>
            </a:r>
            <a:r>
              <a:rPr sz="1800" spc="-10" dirty="0">
                <a:solidFill>
                  <a:schemeClr val="tx1"/>
                </a:solidFill>
                <a:latin typeface="Open Sans"/>
                <a:cs typeface="Open Sans"/>
              </a:rPr>
              <a:t>Needed</a:t>
            </a:r>
            <a:endParaRPr sz="1800" dirty="0">
              <a:solidFill>
                <a:schemeClr val="tx1"/>
              </a:solidFill>
              <a:latin typeface="Open Sans"/>
              <a:cs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object 3">
            <a:extLst>
              <a:ext uri="{FF2B5EF4-FFF2-40B4-BE49-F238E27FC236}">
                <a16:creationId xmlns:a16="http://schemas.microsoft.com/office/drawing/2014/main" id="{45FE18B6-9960-44D1-B480-170F27C8B66A}"/>
              </a:ext>
            </a:extLst>
          </p:cNvPr>
          <p:cNvPicPr/>
          <p:nvPr/>
        </p:nvPicPr>
        <p:blipFill>
          <a:blip r:embed="rId2" cstate="print"/>
          <a:stretch>
            <a:fillRect/>
          </a:stretch>
        </p:blipFill>
        <p:spPr>
          <a:xfrm>
            <a:off x="-4786112" y="628370"/>
            <a:ext cx="11456992" cy="6858000"/>
          </a:xfrm>
          <a:prstGeom prst="rect">
            <a:avLst/>
          </a:prstGeom>
        </p:spPr>
      </p:pic>
      <p:sp>
        <p:nvSpPr>
          <p:cNvPr id="2" name="object 2"/>
          <p:cNvSpPr/>
          <p:nvPr/>
        </p:nvSpPr>
        <p:spPr>
          <a:xfrm>
            <a:off x="7909562" y="1127587"/>
            <a:ext cx="579120" cy="579120"/>
          </a:xfrm>
          <a:custGeom>
            <a:avLst/>
            <a:gdLst/>
            <a:ahLst/>
            <a:cxnLst/>
            <a:rect l="l" t="t" r="r" b="b"/>
            <a:pathLst>
              <a:path w="579119" h="579120">
                <a:moveTo>
                  <a:pt x="289559" y="0"/>
                </a:moveTo>
                <a:lnTo>
                  <a:pt x="242598" y="3790"/>
                </a:lnTo>
                <a:lnTo>
                  <a:pt x="198046" y="14764"/>
                </a:lnTo>
                <a:lnTo>
                  <a:pt x="156502" y="32325"/>
                </a:lnTo>
                <a:lnTo>
                  <a:pt x="118561" y="55875"/>
                </a:lnTo>
                <a:lnTo>
                  <a:pt x="84820" y="84820"/>
                </a:lnTo>
                <a:lnTo>
                  <a:pt x="55875" y="118561"/>
                </a:lnTo>
                <a:lnTo>
                  <a:pt x="32325" y="156502"/>
                </a:lnTo>
                <a:lnTo>
                  <a:pt x="14764" y="198046"/>
                </a:lnTo>
                <a:lnTo>
                  <a:pt x="3790" y="242598"/>
                </a:lnTo>
                <a:lnTo>
                  <a:pt x="0" y="289560"/>
                </a:lnTo>
                <a:lnTo>
                  <a:pt x="3790" y="336521"/>
                </a:lnTo>
                <a:lnTo>
                  <a:pt x="14764" y="381073"/>
                </a:lnTo>
                <a:lnTo>
                  <a:pt x="32325" y="422617"/>
                </a:lnTo>
                <a:lnTo>
                  <a:pt x="55875" y="460558"/>
                </a:lnTo>
                <a:lnTo>
                  <a:pt x="84820" y="494299"/>
                </a:lnTo>
                <a:lnTo>
                  <a:pt x="118561" y="523244"/>
                </a:lnTo>
                <a:lnTo>
                  <a:pt x="156502" y="546794"/>
                </a:lnTo>
                <a:lnTo>
                  <a:pt x="198046" y="564355"/>
                </a:lnTo>
                <a:lnTo>
                  <a:pt x="242598" y="575329"/>
                </a:lnTo>
                <a:lnTo>
                  <a:pt x="289559" y="579120"/>
                </a:lnTo>
                <a:lnTo>
                  <a:pt x="336521" y="575329"/>
                </a:lnTo>
                <a:lnTo>
                  <a:pt x="381073" y="564355"/>
                </a:lnTo>
                <a:lnTo>
                  <a:pt x="422617" y="546794"/>
                </a:lnTo>
                <a:lnTo>
                  <a:pt x="460558" y="523244"/>
                </a:lnTo>
                <a:lnTo>
                  <a:pt x="494299" y="494299"/>
                </a:lnTo>
                <a:lnTo>
                  <a:pt x="523244" y="460558"/>
                </a:lnTo>
                <a:lnTo>
                  <a:pt x="546794" y="422617"/>
                </a:lnTo>
                <a:lnTo>
                  <a:pt x="564355" y="381073"/>
                </a:lnTo>
                <a:lnTo>
                  <a:pt x="575329" y="336521"/>
                </a:lnTo>
                <a:lnTo>
                  <a:pt x="579120" y="289560"/>
                </a:lnTo>
                <a:lnTo>
                  <a:pt x="575329" y="242598"/>
                </a:lnTo>
                <a:lnTo>
                  <a:pt x="564355" y="198046"/>
                </a:lnTo>
                <a:lnTo>
                  <a:pt x="546794" y="156502"/>
                </a:lnTo>
                <a:lnTo>
                  <a:pt x="523244" y="118561"/>
                </a:lnTo>
                <a:lnTo>
                  <a:pt x="494299" y="84820"/>
                </a:lnTo>
                <a:lnTo>
                  <a:pt x="460558" y="55875"/>
                </a:lnTo>
                <a:lnTo>
                  <a:pt x="422617" y="32325"/>
                </a:lnTo>
                <a:lnTo>
                  <a:pt x="381073" y="14764"/>
                </a:lnTo>
                <a:lnTo>
                  <a:pt x="336521" y="3790"/>
                </a:lnTo>
                <a:lnTo>
                  <a:pt x="289559" y="0"/>
                </a:lnTo>
                <a:close/>
              </a:path>
            </a:pathLst>
          </a:custGeom>
          <a:solidFill>
            <a:srgbClr val="224A66"/>
          </a:solidFill>
        </p:spPr>
        <p:txBody>
          <a:bodyPr wrap="square" lIns="0" tIns="0" rIns="0" bIns="0" rtlCol="0"/>
          <a:lstStyle/>
          <a:p>
            <a:endParaRPr/>
          </a:p>
        </p:txBody>
      </p:sp>
      <p:sp>
        <p:nvSpPr>
          <p:cNvPr id="3" name="object 3"/>
          <p:cNvSpPr txBox="1"/>
          <p:nvPr/>
        </p:nvSpPr>
        <p:spPr>
          <a:xfrm>
            <a:off x="8100189" y="1204168"/>
            <a:ext cx="19939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Open Sans"/>
                <a:cs typeface="Open Sans"/>
              </a:rPr>
              <a:t>1</a:t>
            </a:r>
            <a:endParaRPr sz="2400">
              <a:latin typeface="Open Sans"/>
              <a:cs typeface="Open Sans"/>
            </a:endParaRPr>
          </a:p>
        </p:txBody>
      </p:sp>
      <p:sp>
        <p:nvSpPr>
          <p:cNvPr id="4" name="object 4"/>
          <p:cNvSpPr/>
          <p:nvPr/>
        </p:nvSpPr>
        <p:spPr>
          <a:xfrm>
            <a:off x="10143418" y="1113996"/>
            <a:ext cx="579120" cy="579120"/>
          </a:xfrm>
          <a:custGeom>
            <a:avLst/>
            <a:gdLst/>
            <a:ahLst/>
            <a:cxnLst/>
            <a:rect l="l" t="t" r="r" b="b"/>
            <a:pathLst>
              <a:path w="579120" h="579120">
                <a:moveTo>
                  <a:pt x="289560" y="0"/>
                </a:moveTo>
                <a:lnTo>
                  <a:pt x="242598" y="3790"/>
                </a:lnTo>
                <a:lnTo>
                  <a:pt x="198046" y="14764"/>
                </a:lnTo>
                <a:lnTo>
                  <a:pt x="156502" y="32325"/>
                </a:lnTo>
                <a:lnTo>
                  <a:pt x="118561" y="55875"/>
                </a:lnTo>
                <a:lnTo>
                  <a:pt x="84820" y="84820"/>
                </a:lnTo>
                <a:lnTo>
                  <a:pt x="55875" y="118561"/>
                </a:lnTo>
                <a:lnTo>
                  <a:pt x="32325" y="156502"/>
                </a:lnTo>
                <a:lnTo>
                  <a:pt x="14764" y="198046"/>
                </a:lnTo>
                <a:lnTo>
                  <a:pt x="3790" y="242598"/>
                </a:lnTo>
                <a:lnTo>
                  <a:pt x="0" y="289560"/>
                </a:lnTo>
                <a:lnTo>
                  <a:pt x="3790" y="336521"/>
                </a:lnTo>
                <a:lnTo>
                  <a:pt x="14764" y="381073"/>
                </a:lnTo>
                <a:lnTo>
                  <a:pt x="32325" y="422617"/>
                </a:lnTo>
                <a:lnTo>
                  <a:pt x="55875" y="460558"/>
                </a:lnTo>
                <a:lnTo>
                  <a:pt x="84820" y="494299"/>
                </a:lnTo>
                <a:lnTo>
                  <a:pt x="118561" y="523244"/>
                </a:lnTo>
                <a:lnTo>
                  <a:pt x="156502" y="546794"/>
                </a:lnTo>
                <a:lnTo>
                  <a:pt x="198046" y="564355"/>
                </a:lnTo>
                <a:lnTo>
                  <a:pt x="242598" y="575329"/>
                </a:lnTo>
                <a:lnTo>
                  <a:pt x="289560" y="579120"/>
                </a:lnTo>
                <a:lnTo>
                  <a:pt x="336521" y="575329"/>
                </a:lnTo>
                <a:lnTo>
                  <a:pt x="381073" y="564355"/>
                </a:lnTo>
                <a:lnTo>
                  <a:pt x="422617" y="546794"/>
                </a:lnTo>
                <a:lnTo>
                  <a:pt x="460558" y="523244"/>
                </a:lnTo>
                <a:lnTo>
                  <a:pt x="494299" y="494299"/>
                </a:lnTo>
                <a:lnTo>
                  <a:pt x="523244" y="460558"/>
                </a:lnTo>
                <a:lnTo>
                  <a:pt x="546794" y="422617"/>
                </a:lnTo>
                <a:lnTo>
                  <a:pt x="564355" y="381073"/>
                </a:lnTo>
                <a:lnTo>
                  <a:pt x="575329" y="336521"/>
                </a:lnTo>
                <a:lnTo>
                  <a:pt x="579120" y="289560"/>
                </a:lnTo>
                <a:lnTo>
                  <a:pt x="575329" y="242598"/>
                </a:lnTo>
                <a:lnTo>
                  <a:pt x="564355" y="198046"/>
                </a:lnTo>
                <a:lnTo>
                  <a:pt x="546794" y="156502"/>
                </a:lnTo>
                <a:lnTo>
                  <a:pt x="523244" y="118561"/>
                </a:lnTo>
                <a:lnTo>
                  <a:pt x="494299" y="84820"/>
                </a:lnTo>
                <a:lnTo>
                  <a:pt x="460558" y="55875"/>
                </a:lnTo>
                <a:lnTo>
                  <a:pt x="422617" y="32325"/>
                </a:lnTo>
                <a:lnTo>
                  <a:pt x="381073" y="14764"/>
                </a:lnTo>
                <a:lnTo>
                  <a:pt x="336521" y="3790"/>
                </a:lnTo>
                <a:lnTo>
                  <a:pt x="289560" y="0"/>
                </a:lnTo>
                <a:close/>
              </a:path>
            </a:pathLst>
          </a:custGeom>
          <a:solidFill>
            <a:srgbClr val="224A66"/>
          </a:solidFill>
        </p:spPr>
        <p:txBody>
          <a:bodyPr wrap="square" lIns="0" tIns="0" rIns="0" bIns="0" rtlCol="0"/>
          <a:lstStyle/>
          <a:p>
            <a:endParaRPr/>
          </a:p>
        </p:txBody>
      </p:sp>
      <p:sp>
        <p:nvSpPr>
          <p:cNvPr id="5" name="object 5"/>
          <p:cNvSpPr txBox="1"/>
          <p:nvPr/>
        </p:nvSpPr>
        <p:spPr>
          <a:xfrm>
            <a:off x="10334044" y="1189942"/>
            <a:ext cx="19939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Open Sans"/>
                <a:cs typeface="Open Sans"/>
              </a:rPr>
              <a:t>2</a:t>
            </a:r>
            <a:endParaRPr sz="2400">
              <a:latin typeface="Open Sans"/>
              <a:cs typeface="Open Sans"/>
            </a:endParaRPr>
          </a:p>
        </p:txBody>
      </p:sp>
      <p:grpSp>
        <p:nvGrpSpPr>
          <p:cNvPr id="6" name="object 6"/>
          <p:cNvGrpSpPr/>
          <p:nvPr/>
        </p:nvGrpSpPr>
        <p:grpSpPr>
          <a:xfrm>
            <a:off x="10108366" y="207217"/>
            <a:ext cx="649605" cy="578485"/>
            <a:chOff x="3503676" y="2249425"/>
            <a:chExt cx="649605" cy="578485"/>
          </a:xfrm>
        </p:grpSpPr>
        <p:sp>
          <p:nvSpPr>
            <p:cNvPr id="7" name="object 7"/>
            <p:cNvSpPr/>
            <p:nvPr/>
          </p:nvSpPr>
          <p:spPr>
            <a:xfrm>
              <a:off x="3514398" y="2637179"/>
              <a:ext cx="628015" cy="190500"/>
            </a:xfrm>
            <a:custGeom>
              <a:avLst/>
              <a:gdLst/>
              <a:ahLst/>
              <a:cxnLst/>
              <a:rect l="l" t="t" r="r" b="b"/>
              <a:pathLst>
                <a:path w="628014" h="190500">
                  <a:moveTo>
                    <a:pt x="442965" y="0"/>
                  </a:moveTo>
                  <a:lnTo>
                    <a:pt x="180268" y="4058"/>
                  </a:lnTo>
                  <a:lnTo>
                    <a:pt x="112919" y="29775"/>
                  </a:lnTo>
                  <a:lnTo>
                    <a:pt x="59831" y="51453"/>
                  </a:lnTo>
                  <a:lnTo>
                    <a:pt x="21444" y="69704"/>
                  </a:lnTo>
                  <a:lnTo>
                    <a:pt x="0" y="136777"/>
                  </a:lnTo>
                  <a:lnTo>
                    <a:pt x="1088" y="173902"/>
                  </a:lnTo>
                  <a:lnTo>
                    <a:pt x="2680" y="190154"/>
                  </a:lnTo>
                  <a:lnTo>
                    <a:pt x="627258" y="190154"/>
                  </a:lnTo>
                  <a:lnTo>
                    <a:pt x="627928" y="135340"/>
                  </a:lnTo>
                  <a:lnTo>
                    <a:pt x="597050" y="68229"/>
                  </a:lnTo>
                  <a:lnTo>
                    <a:pt x="533688" y="26813"/>
                  </a:lnTo>
                  <a:lnTo>
                    <a:pt x="471206" y="5825"/>
                  </a:lnTo>
                  <a:lnTo>
                    <a:pt x="442965" y="0"/>
                  </a:lnTo>
                  <a:close/>
                </a:path>
              </a:pathLst>
            </a:custGeom>
            <a:solidFill>
              <a:srgbClr val="46B4BB"/>
            </a:solidFill>
          </p:spPr>
          <p:txBody>
            <a:bodyPr wrap="square" lIns="0" tIns="0" rIns="0" bIns="0" rtlCol="0"/>
            <a:lstStyle/>
            <a:p>
              <a:endParaRPr/>
            </a:p>
          </p:txBody>
        </p:sp>
        <p:sp>
          <p:nvSpPr>
            <p:cNvPr id="8" name="object 8"/>
            <p:cNvSpPr/>
            <p:nvPr/>
          </p:nvSpPr>
          <p:spPr>
            <a:xfrm>
              <a:off x="3503676" y="2249425"/>
              <a:ext cx="649605" cy="577850"/>
            </a:xfrm>
            <a:custGeom>
              <a:avLst/>
              <a:gdLst/>
              <a:ahLst/>
              <a:cxnLst/>
              <a:rect l="l" t="t" r="r" b="b"/>
              <a:pathLst>
                <a:path w="649604" h="577850">
                  <a:moveTo>
                    <a:pt x="355729" y="0"/>
                  </a:moveTo>
                  <a:lnTo>
                    <a:pt x="295612" y="0"/>
                  </a:lnTo>
                  <a:lnTo>
                    <a:pt x="277085" y="2506"/>
                  </a:lnTo>
                  <a:lnTo>
                    <a:pt x="235055" y="21484"/>
                  </a:lnTo>
                  <a:lnTo>
                    <a:pt x="201295" y="51893"/>
                  </a:lnTo>
                  <a:lnTo>
                    <a:pt x="177587" y="92710"/>
                  </a:lnTo>
                  <a:lnTo>
                    <a:pt x="164393" y="147624"/>
                  </a:lnTo>
                  <a:lnTo>
                    <a:pt x="163513" y="167141"/>
                  </a:lnTo>
                  <a:lnTo>
                    <a:pt x="168571" y="216025"/>
                  </a:lnTo>
                  <a:lnTo>
                    <a:pt x="182864" y="260276"/>
                  </a:lnTo>
                  <a:lnTo>
                    <a:pt x="205074" y="298564"/>
                  </a:lnTo>
                  <a:lnTo>
                    <a:pt x="233880" y="329556"/>
                  </a:lnTo>
                  <a:lnTo>
                    <a:pt x="227652" y="344094"/>
                  </a:lnTo>
                  <a:lnTo>
                    <a:pt x="190990" y="376921"/>
                  </a:lnTo>
                  <a:lnTo>
                    <a:pt x="165703" y="385068"/>
                  </a:lnTo>
                  <a:lnTo>
                    <a:pt x="157231" y="387245"/>
                  </a:lnTo>
                  <a:lnTo>
                    <a:pt x="148887" y="389676"/>
                  </a:lnTo>
                  <a:lnTo>
                    <a:pt x="140733" y="392487"/>
                  </a:lnTo>
                  <a:lnTo>
                    <a:pt x="120335" y="398834"/>
                  </a:lnTo>
                  <a:lnTo>
                    <a:pt x="83056" y="413046"/>
                  </a:lnTo>
                  <a:lnTo>
                    <a:pt x="38166" y="439069"/>
                  </a:lnTo>
                  <a:lnTo>
                    <a:pt x="4513" y="491618"/>
                  </a:lnTo>
                  <a:lnTo>
                    <a:pt x="0" y="523093"/>
                  </a:lnTo>
                  <a:lnTo>
                    <a:pt x="0" y="571140"/>
                  </a:lnTo>
                  <a:lnTo>
                    <a:pt x="6031" y="577230"/>
                  </a:lnTo>
                  <a:lnTo>
                    <a:pt x="20774" y="577230"/>
                  </a:lnTo>
                  <a:lnTo>
                    <a:pt x="26806" y="571140"/>
                  </a:lnTo>
                  <a:lnTo>
                    <a:pt x="26806" y="523093"/>
                  </a:lnTo>
                  <a:lnTo>
                    <a:pt x="30335" y="499430"/>
                  </a:lnTo>
                  <a:lnTo>
                    <a:pt x="56491" y="459717"/>
                  </a:lnTo>
                  <a:lnTo>
                    <a:pt x="93821" y="438187"/>
                  </a:lnTo>
                  <a:lnTo>
                    <a:pt x="148100" y="418199"/>
                  </a:lnTo>
                  <a:lnTo>
                    <a:pt x="182953" y="408730"/>
                  </a:lnTo>
                  <a:lnTo>
                    <a:pt x="184963" y="408054"/>
                  </a:lnTo>
                  <a:lnTo>
                    <a:pt x="187642" y="407377"/>
                  </a:lnTo>
                  <a:lnTo>
                    <a:pt x="554310" y="407377"/>
                  </a:lnTo>
                  <a:lnTo>
                    <a:pt x="549940" y="405602"/>
                  </a:lnTo>
                  <a:lnTo>
                    <a:pt x="510650" y="391811"/>
                  </a:lnTo>
                  <a:lnTo>
                    <a:pt x="477146" y="383018"/>
                  </a:lnTo>
                  <a:lnTo>
                    <a:pt x="471788" y="381665"/>
                  </a:lnTo>
                  <a:lnTo>
                    <a:pt x="466421" y="378951"/>
                  </a:lnTo>
                  <a:lnTo>
                    <a:pt x="460393" y="376245"/>
                  </a:lnTo>
                  <a:lnTo>
                    <a:pt x="445867" y="367429"/>
                  </a:lnTo>
                  <a:lnTo>
                    <a:pt x="433668" y="356455"/>
                  </a:lnTo>
                  <a:lnTo>
                    <a:pt x="424108" y="343703"/>
                  </a:lnTo>
                  <a:lnTo>
                    <a:pt x="417504" y="329556"/>
                  </a:lnTo>
                  <a:lnTo>
                    <a:pt x="446205" y="298564"/>
                  </a:lnTo>
                  <a:lnTo>
                    <a:pt x="468185" y="260276"/>
                  </a:lnTo>
                  <a:lnTo>
                    <a:pt x="482248" y="216025"/>
                  </a:lnTo>
                  <a:lnTo>
                    <a:pt x="487201" y="167141"/>
                  </a:lnTo>
                  <a:lnTo>
                    <a:pt x="486424" y="147614"/>
                  </a:lnTo>
                  <a:lnTo>
                    <a:pt x="473797" y="93387"/>
                  </a:lnTo>
                  <a:lnTo>
                    <a:pt x="450089" y="52178"/>
                  </a:lnTo>
                  <a:lnTo>
                    <a:pt x="416329" y="21568"/>
                  </a:lnTo>
                  <a:lnTo>
                    <a:pt x="374279" y="2506"/>
                  </a:lnTo>
                  <a:lnTo>
                    <a:pt x="355729" y="0"/>
                  </a:lnTo>
                  <a:close/>
                </a:path>
                <a:path w="649604" h="577850">
                  <a:moveTo>
                    <a:pt x="554310" y="407377"/>
                  </a:moveTo>
                  <a:lnTo>
                    <a:pt x="463742" y="407377"/>
                  </a:lnTo>
                  <a:lnTo>
                    <a:pt x="465751" y="408054"/>
                  </a:lnTo>
                  <a:lnTo>
                    <a:pt x="468430" y="408730"/>
                  </a:lnTo>
                  <a:lnTo>
                    <a:pt x="470448" y="409406"/>
                  </a:lnTo>
                  <a:lnTo>
                    <a:pt x="521724" y="424440"/>
                  </a:lnTo>
                  <a:lnTo>
                    <a:pt x="573650" y="445950"/>
                  </a:lnTo>
                  <a:lnTo>
                    <a:pt x="610924" y="477924"/>
                  </a:lnTo>
                  <a:lnTo>
                    <a:pt x="624577" y="523093"/>
                  </a:lnTo>
                  <a:lnTo>
                    <a:pt x="624577" y="571140"/>
                  </a:lnTo>
                  <a:lnTo>
                    <a:pt x="630613" y="577230"/>
                  </a:lnTo>
                  <a:lnTo>
                    <a:pt x="645357" y="577230"/>
                  </a:lnTo>
                  <a:lnTo>
                    <a:pt x="649223" y="573324"/>
                  </a:lnTo>
                  <a:lnTo>
                    <a:pt x="649223" y="508330"/>
                  </a:lnTo>
                  <a:lnTo>
                    <a:pt x="646777" y="491618"/>
                  </a:lnTo>
                  <a:lnTo>
                    <a:pt x="633625" y="463123"/>
                  </a:lnTo>
                  <a:lnTo>
                    <a:pt x="612935" y="439069"/>
                  </a:lnTo>
                  <a:lnTo>
                    <a:pt x="585714" y="420914"/>
                  </a:lnTo>
                  <a:lnTo>
                    <a:pt x="568236" y="413035"/>
                  </a:lnTo>
                  <a:lnTo>
                    <a:pt x="554310" y="407377"/>
                  </a:lnTo>
                  <a:close/>
                </a:path>
                <a:path w="649604" h="577850">
                  <a:moveTo>
                    <a:pt x="463742" y="407377"/>
                  </a:moveTo>
                  <a:lnTo>
                    <a:pt x="187642" y="407377"/>
                  </a:lnTo>
                  <a:lnTo>
                    <a:pt x="214425" y="439656"/>
                  </a:lnTo>
                  <a:lnTo>
                    <a:pt x="254655" y="465657"/>
                  </a:lnTo>
                  <a:lnTo>
                    <a:pt x="294885" y="484172"/>
                  </a:lnTo>
                  <a:lnTo>
                    <a:pt x="321669" y="493995"/>
                  </a:lnTo>
                  <a:lnTo>
                    <a:pt x="323008" y="494671"/>
                  </a:lnTo>
                  <a:lnTo>
                    <a:pt x="328375" y="494671"/>
                  </a:lnTo>
                  <a:lnTo>
                    <a:pt x="329715" y="493995"/>
                  </a:lnTo>
                  <a:lnTo>
                    <a:pt x="356404" y="484172"/>
                  </a:lnTo>
                  <a:lnTo>
                    <a:pt x="396477" y="465657"/>
                  </a:lnTo>
                  <a:lnTo>
                    <a:pt x="436676" y="439656"/>
                  </a:lnTo>
                  <a:lnTo>
                    <a:pt x="463742" y="407377"/>
                  </a:lnTo>
                  <a:close/>
                </a:path>
              </a:pathLst>
            </a:custGeom>
            <a:solidFill>
              <a:srgbClr val="25485F"/>
            </a:solidFill>
          </p:spPr>
          <p:txBody>
            <a:bodyPr wrap="square" lIns="0" tIns="0" rIns="0" bIns="0" rtlCol="0"/>
            <a:lstStyle/>
            <a:p>
              <a:endParaRPr/>
            </a:p>
          </p:txBody>
        </p:sp>
        <p:pic>
          <p:nvPicPr>
            <p:cNvPr id="9" name="object 9"/>
            <p:cNvPicPr/>
            <p:nvPr/>
          </p:nvPicPr>
          <p:blipFill>
            <a:blip r:embed="rId3" cstate="print"/>
            <a:stretch>
              <a:fillRect/>
            </a:stretch>
          </p:blipFill>
          <p:spPr>
            <a:xfrm>
              <a:off x="3709409" y="2271755"/>
              <a:ext cx="235898" cy="110611"/>
            </a:xfrm>
            <a:prstGeom prst="rect">
              <a:avLst/>
            </a:prstGeom>
          </p:spPr>
        </p:pic>
        <p:sp>
          <p:nvSpPr>
            <p:cNvPr id="10" name="object 10"/>
            <p:cNvSpPr/>
            <p:nvPr/>
          </p:nvSpPr>
          <p:spPr>
            <a:xfrm>
              <a:off x="3694666" y="2363790"/>
              <a:ext cx="269875" cy="222885"/>
            </a:xfrm>
            <a:custGeom>
              <a:avLst/>
              <a:gdLst/>
              <a:ahLst/>
              <a:cxnLst/>
              <a:rect l="l" t="t" r="r" b="b"/>
              <a:pathLst>
                <a:path w="269875" h="222885">
                  <a:moveTo>
                    <a:pt x="5366" y="9469"/>
                  </a:moveTo>
                  <a:lnTo>
                    <a:pt x="4697" y="9469"/>
                  </a:lnTo>
                  <a:lnTo>
                    <a:pt x="2546" y="19854"/>
                  </a:lnTo>
                  <a:lnTo>
                    <a:pt x="1089" y="30619"/>
                  </a:lnTo>
                  <a:lnTo>
                    <a:pt x="261" y="41635"/>
                  </a:lnTo>
                  <a:lnTo>
                    <a:pt x="0" y="52776"/>
                  </a:lnTo>
                  <a:lnTo>
                    <a:pt x="6867" y="106302"/>
                  </a:lnTo>
                  <a:lnTo>
                    <a:pt x="25991" y="152909"/>
                  </a:lnTo>
                  <a:lnTo>
                    <a:pt x="55151" y="189738"/>
                  </a:lnTo>
                  <a:lnTo>
                    <a:pt x="92129" y="213932"/>
                  </a:lnTo>
                  <a:lnTo>
                    <a:pt x="134706" y="222632"/>
                  </a:lnTo>
                  <a:lnTo>
                    <a:pt x="177278" y="213932"/>
                  </a:lnTo>
                  <a:lnTo>
                    <a:pt x="214253" y="189738"/>
                  </a:lnTo>
                  <a:lnTo>
                    <a:pt x="243412" y="152909"/>
                  </a:lnTo>
                  <a:lnTo>
                    <a:pt x="262535" y="106302"/>
                  </a:lnTo>
                  <a:lnTo>
                    <a:pt x="269403" y="52776"/>
                  </a:lnTo>
                  <a:lnTo>
                    <a:pt x="269159" y="46012"/>
                  </a:lnTo>
                  <a:lnTo>
                    <a:pt x="105889" y="46012"/>
                  </a:lnTo>
                  <a:lnTo>
                    <a:pt x="73781" y="43062"/>
                  </a:lnTo>
                  <a:lnTo>
                    <a:pt x="46576" y="35100"/>
                  </a:lnTo>
                  <a:lnTo>
                    <a:pt x="23897" y="23458"/>
                  </a:lnTo>
                  <a:lnTo>
                    <a:pt x="5366" y="9469"/>
                  </a:lnTo>
                  <a:close/>
                </a:path>
                <a:path w="269875" h="222885">
                  <a:moveTo>
                    <a:pt x="261357" y="0"/>
                  </a:moveTo>
                  <a:lnTo>
                    <a:pt x="213768" y="15793"/>
                  </a:lnTo>
                  <a:lnTo>
                    <a:pt x="185184" y="28725"/>
                  </a:lnTo>
                  <a:lnTo>
                    <a:pt x="171646" y="34424"/>
                  </a:lnTo>
                  <a:lnTo>
                    <a:pt x="134437" y="43729"/>
                  </a:lnTo>
                  <a:lnTo>
                    <a:pt x="105889" y="46012"/>
                  </a:lnTo>
                  <a:lnTo>
                    <a:pt x="269159" y="46012"/>
                  </a:lnTo>
                  <a:lnTo>
                    <a:pt x="268900" y="38820"/>
                  </a:lnTo>
                  <a:lnTo>
                    <a:pt x="267392" y="25373"/>
                  </a:lnTo>
                  <a:lnTo>
                    <a:pt x="264878" y="12434"/>
                  </a:lnTo>
                  <a:lnTo>
                    <a:pt x="261357" y="0"/>
                  </a:lnTo>
                  <a:close/>
                </a:path>
              </a:pathLst>
            </a:custGeom>
            <a:solidFill>
              <a:srgbClr val="FFFFFF"/>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5446" y="2594548"/>
              <a:ext cx="227843" cy="121804"/>
            </a:xfrm>
            <a:prstGeom prst="rect">
              <a:avLst/>
            </a:prstGeom>
          </p:spPr>
        </p:pic>
      </p:grpSp>
      <p:sp>
        <p:nvSpPr>
          <p:cNvPr id="12" name="object 12"/>
          <p:cNvSpPr/>
          <p:nvPr/>
        </p:nvSpPr>
        <p:spPr>
          <a:xfrm>
            <a:off x="7144880" y="3941832"/>
            <a:ext cx="579120" cy="579120"/>
          </a:xfrm>
          <a:custGeom>
            <a:avLst/>
            <a:gdLst/>
            <a:ahLst/>
            <a:cxnLst/>
            <a:rect l="l" t="t" r="r" b="b"/>
            <a:pathLst>
              <a:path w="579120" h="579120">
                <a:moveTo>
                  <a:pt x="289560" y="0"/>
                </a:moveTo>
                <a:lnTo>
                  <a:pt x="242598" y="3790"/>
                </a:lnTo>
                <a:lnTo>
                  <a:pt x="198046" y="14764"/>
                </a:lnTo>
                <a:lnTo>
                  <a:pt x="156502" y="32325"/>
                </a:lnTo>
                <a:lnTo>
                  <a:pt x="118561" y="55875"/>
                </a:lnTo>
                <a:lnTo>
                  <a:pt x="84820" y="84820"/>
                </a:lnTo>
                <a:lnTo>
                  <a:pt x="55875" y="118561"/>
                </a:lnTo>
                <a:lnTo>
                  <a:pt x="32325" y="156502"/>
                </a:lnTo>
                <a:lnTo>
                  <a:pt x="14764" y="198046"/>
                </a:lnTo>
                <a:lnTo>
                  <a:pt x="3790" y="242598"/>
                </a:lnTo>
                <a:lnTo>
                  <a:pt x="0" y="289560"/>
                </a:lnTo>
                <a:lnTo>
                  <a:pt x="3790" y="336521"/>
                </a:lnTo>
                <a:lnTo>
                  <a:pt x="14764" y="381073"/>
                </a:lnTo>
                <a:lnTo>
                  <a:pt x="32325" y="422617"/>
                </a:lnTo>
                <a:lnTo>
                  <a:pt x="55875" y="460558"/>
                </a:lnTo>
                <a:lnTo>
                  <a:pt x="84820" y="494299"/>
                </a:lnTo>
                <a:lnTo>
                  <a:pt x="118561" y="523244"/>
                </a:lnTo>
                <a:lnTo>
                  <a:pt x="156502" y="546794"/>
                </a:lnTo>
                <a:lnTo>
                  <a:pt x="198046" y="564355"/>
                </a:lnTo>
                <a:lnTo>
                  <a:pt x="242598" y="575329"/>
                </a:lnTo>
                <a:lnTo>
                  <a:pt x="289560" y="579120"/>
                </a:lnTo>
                <a:lnTo>
                  <a:pt x="336521" y="575329"/>
                </a:lnTo>
                <a:lnTo>
                  <a:pt x="381073" y="564355"/>
                </a:lnTo>
                <a:lnTo>
                  <a:pt x="422617" y="546794"/>
                </a:lnTo>
                <a:lnTo>
                  <a:pt x="460558" y="523244"/>
                </a:lnTo>
                <a:lnTo>
                  <a:pt x="494299" y="494299"/>
                </a:lnTo>
                <a:lnTo>
                  <a:pt x="523244" y="460558"/>
                </a:lnTo>
                <a:lnTo>
                  <a:pt x="546794" y="422617"/>
                </a:lnTo>
                <a:lnTo>
                  <a:pt x="564355" y="381073"/>
                </a:lnTo>
                <a:lnTo>
                  <a:pt x="575329" y="336521"/>
                </a:lnTo>
                <a:lnTo>
                  <a:pt x="579120" y="289560"/>
                </a:lnTo>
                <a:lnTo>
                  <a:pt x="575329" y="242598"/>
                </a:lnTo>
                <a:lnTo>
                  <a:pt x="564355" y="198046"/>
                </a:lnTo>
                <a:lnTo>
                  <a:pt x="546794" y="156502"/>
                </a:lnTo>
                <a:lnTo>
                  <a:pt x="523244" y="118561"/>
                </a:lnTo>
                <a:lnTo>
                  <a:pt x="494299" y="84820"/>
                </a:lnTo>
                <a:lnTo>
                  <a:pt x="460558" y="55875"/>
                </a:lnTo>
                <a:lnTo>
                  <a:pt x="422617" y="32325"/>
                </a:lnTo>
                <a:lnTo>
                  <a:pt x="381073" y="14764"/>
                </a:lnTo>
                <a:lnTo>
                  <a:pt x="336521" y="3790"/>
                </a:lnTo>
                <a:lnTo>
                  <a:pt x="289560" y="0"/>
                </a:lnTo>
                <a:close/>
              </a:path>
            </a:pathLst>
          </a:custGeom>
          <a:solidFill>
            <a:srgbClr val="224A66"/>
          </a:solidFill>
        </p:spPr>
        <p:txBody>
          <a:bodyPr wrap="square" lIns="0" tIns="0" rIns="0" bIns="0" rtlCol="0"/>
          <a:lstStyle/>
          <a:p>
            <a:endParaRPr/>
          </a:p>
        </p:txBody>
      </p:sp>
      <p:sp>
        <p:nvSpPr>
          <p:cNvPr id="13" name="object 13"/>
          <p:cNvSpPr txBox="1"/>
          <p:nvPr/>
        </p:nvSpPr>
        <p:spPr>
          <a:xfrm>
            <a:off x="7335508" y="4018794"/>
            <a:ext cx="19939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Open Sans"/>
                <a:cs typeface="Open Sans"/>
              </a:rPr>
              <a:t>3</a:t>
            </a:r>
            <a:endParaRPr sz="2400">
              <a:latin typeface="Open Sans"/>
              <a:cs typeface="Open Sans"/>
            </a:endParaRPr>
          </a:p>
        </p:txBody>
      </p:sp>
      <p:sp>
        <p:nvSpPr>
          <p:cNvPr id="14" name="object 14"/>
          <p:cNvSpPr/>
          <p:nvPr/>
        </p:nvSpPr>
        <p:spPr>
          <a:xfrm>
            <a:off x="8888291" y="3921048"/>
            <a:ext cx="577850" cy="579120"/>
          </a:xfrm>
          <a:custGeom>
            <a:avLst/>
            <a:gdLst/>
            <a:ahLst/>
            <a:cxnLst/>
            <a:rect l="l" t="t" r="r" b="b"/>
            <a:pathLst>
              <a:path w="577850" h="579120">
                <a:moveTo>
                  <a:pt x="288798" y="0"/>
                </a:moveTo>
                <a:lnTo>
                  <a:pt x="241950" y="3790"/>
                </a:lnTo>
                <a:lnTo>
                  <a:pt x="197510" y="14764"/>
                </a:lnTo>
                <a:lnTo>
                  <a:pt x="156072" y="32325"/>
                </a:lnTo>
                <a:lnTo>
                  <a:pt x="118231" y="55875"/>
                </a:lnTo>
                <a:lnTo>
                  <a:pt x="84581" y="84820"/>
                </a:lnTo>
                <a:lnTo>
                  <a:pt x="55717" y="118561"/>
                </a:lnTo>
                <a:lnTo>
                  <a:pt x="32232" y="156502"/>
                </a:lnTo>
                <a:lnTo>
                  <a:pt x="14721" y="198046"/>
                </a:lnTo>
                <a:lnTo>
                  <a:pt x="3779" y="242598"/>
                </a:lnTo>
                <a:lnTo>
                  <a:pt x="0" y="289560"/>
                </a:lnTo>
                <a:lnTo>
                  <a:pt x="3779" y="336521"/>
                </a:lnTo>
                <a:lnTo>
                  <a:pt x="14721" y="381073"/>
                </a:lnTo>
                <a:lnTo>
                  <a:pt x="32232" y="422617"/>
                </a:lnTo>
                <a:lnTo>
                  <a:pt x="55717" y="460558"/>
                </a:lnTo>
                <a:lnTo>
                  <a:pt x="84582" y="494299"/>
                </a:lnTo>
                <a:lnTo>
                  <a:pt x="118231" y="523244"/>
                </a:lnTo>
                <a:lnTo>
                  <a:pt x="156072" y="546794"/>
                </a:lnTo>
                <a:lnTo>
                  <a:pt x="197510" y="564355"/>
                </a:lnTo>
                <a:lnTo>
                  <a:pt x="241950" y="575329"/>
                </a:lnTo>
                <a:lnTo>
                  <a:pt x="288798" y="579120"/>
                </a:lnTo>
                <a:lnTo>
                  <a:pt x="335645" y="575329"/>
                </a:lnTo>
                <a:lnTo>
                  <a:pt x="380085" y="564355"/>
                </a:lnTo>
                <a:lnTo>
                  <a:pt x="421523" y="546794"/>
                </a:lnTo>
                <a:lnTo>
                  <a:pt x="459364" y="523244"/>
                </a:lnTo>
                <a:lnTo>
                  <a:pt x="493014" y="494299"/>
                </a:lnTo>
                <a:lnTo>
                  <a:pt x="521878" y="460558"/>
                </a:lnTo>
                <a:lnTo>
                  <a:pt x="545363" y="422617"/>
                </a:lnTo>
                <a:lnTo>
                  <a:pt x="562874" y="381073"/>
                </a:lnTo>
                <a:lnTo>
                  <a:pt x="573816" y="336521"/>
                </a:lnTo>
                <a:lnTo>
                  <a:pt x="577596" y="289560"/>
                </a:lnTo>
                <a:lnTo>
                  <a:pt x="573816" y="242598"/>
                </a:lnTo>
                <a:lnTo>
                  <a:pt x="562874" y="198046"/>
                </a:lnTo>
                <a:lnTo>
                  <a:pt x="545363" y="156502"/>
                </a:lnTo>
                <a:lnTo>
                  <a:pt x="521878" y="118561"/>
                </a:lnTo>
                <a:lnTo>
                  <a:pt x="493013" y="84820"/>
                </a:lnTo>
                <a:lnTo>
                  <a:pt x="459364" y="55875"/>
                </a:lnTo>
                <a:lnTo>
                  <a:pt x="421523" y="32325"/>
                </a:lnTo>
                <a:lnTo>
                  <a:pt x="380085" y="14764"/>
                </a:lnTo>
                <a:lnTo>
                  <a:pt x="335645" y="3790"/>
                </a:lnTo>
                <a:lnTo>
                  <a:pt x="288798" y="0"/>
                </a:lnTo>
                <a:close/>
              </a:path>
            </a:pathLst>
          </a:custGeom>
          <a:solidFill>
            <a:srgbClr val="224A66"/>
          </a:solidFill>
        </p:spPr>
        <p:txBody>
          <a:bodyPr wrap="square" lIns="0" tIns="0" rIns="0" bIns="0" rtlCol="0"/>
          <a:lstStyle/>
          <a:p>
            <a:endParaRPr/>
          </a:p>
        </p:txBody>
      </p:sp>
      <p:sp>
        <p:nvSpPr>
          <p:cNvPr id="15" name="object 15"/>
          <p:cNvSpPr txBox="1"/>
          <p:nvPr/>
        </p:nvSpPr>
        <p:spPr>
          <a:xfrm>
            <a:off x="9078537" y="3997376"/>
            <a:ext cx="19939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Open Sans"/>
                <a:cs typeface="Open Sans"/>
              </a:rPr>
              <a:t>4</a:t>
            </a:r>
            <a:endParaRPr sz="2400">
              <a:latin typeface="Open Sans"/>
              <a:cs typeface="Open Sans"/>
            </a:endParaRPr>
          </a:p>
        </p:txBody>
      </p:sp>
      <p:grpSp>
        <p:nvGrpSpPr>
          <p:cNvPr id="16" name="object 16"/>
          <p:cNvGrpSpPr/>
          <p:nvPr/>
        </p:nvGrpSpPr>
        <p:grpSpPr>
          <a:xfrm>
            <a:off x="10680428" y="3048000"/>
            <a:ext cx="580390" cy="580390"/>
            <a:chOff x="10378065" y="2302892"/>
            <a:chExt cx="580390" cy="580390"/>
          </a:xfrm>
        </p:grpSpPr>
        <p:sp>
          <p:nvSpPr>
            <p:cNvPr id="17" name="object 17"/>
            <p:cNvSpPr/>
            <p:nvPr/>
          </p:nvSpPr>
          <p:spPr>
            <a:xfrm>
              <a:off x="10387765" y="2312591"/>
              <a:ext cx="561340" cy="561340"/>
            </a:xfrm>
            <a:custGeom>
              <a:avLst/>
              <a:gdLst/>
              <a:ahLst/>
              <a:cxnLst/>
              <a:rect l="l" t="t" r="r" b="b"/>
              <a:pathLst>
                <a:path w="561340" h="561339">
                  <a:moveTo>
                    <a:pt x="560913" y="560856"/>
                  </a:moveTo>
                  <a:lnTo>
                    <a:pt x="0" y="560856"/>
                  </a:lnTo>
                  <a:lnTo>
                    <a:pt x="0" y="0"/>
                  </a:lnTo>
                  <a:lnTo>
                    <a:pt x="560913" y="0"/>
                  </a:lnTo>
                  <a:lnTo>
                    <a:pt x="560913" y="560856"/>
                  </a:lnTo>
                  <a:close/>
                </a:path>
              </a:pathLst>
            </a:custGeom>
            <a:ln w="19378">
              <a:solidFill>
                <a:srgbClr val="25485F"/>
              </a:solidFill>
            </a:ln>
          </p:spPr>
          <p:txBody>
            <a:bodyPr wrap="square" lIns="0" tIns="0" rIns="0" bIns="0" rtlCol="0"/>
            <a:lstStyle/>
            <a:p>
              <a:endParaRPr/>
            </a:p>
          </p:txBody>
        </p:sp>
        <p:sp>
          <p:nvSpPr>
            <p:cNvPr id="18" name="object 18"/>
            <p:cNvSpPr/>
            <p:nvPr/>
          </p:nvSpPr>
          <p:spPr>
            <a:xfrm>
              <a:off x="10826051" y="2374109"/>
              <a:ext cx="73660" cy="76835"/>
            </a:xfrm>
            <a:custGeom>
              <a:avLst/>
              <a:gdLst/>
              <a:ahLst/>
              <a:cxnLst/>
              <a:rect l="l" t="t" r="r" b="b"/>
              <a:pathLst>
                <a:path w="73659" h="76835">
                  <a:moveTo>
                    <a:pt x="73440" y="0"/>
                  </a:moveTo>
                  <a:lnTo>
                    <a:pt x="0" y="0"/>
                  </a:lnTo>
                  <a:lnTo>
                    <a:pt x="0" y="76621"/>
                  </a:lnTo>
                  <a:lnTo>
                    <a:pt x="73440" y="76621"/>
                  </a:lnTo>
                  <a:lnTo>
                    <a:pt x="73440" y="0"/>
                  </a:lnTo>
                  <a:close/>
                </a:path>
              </a:pathLst>
            </a:custGeom>
            <a:solidFill>
              <a:srgbClr val="B9DFE0"/>
            </a:solidFill>
          </p:spPr>
          <p:txBody>
            <a:bodyPr wrap="square" lIns="0" tIns="0" rIns="0" bIns="0" rtlCol="0"/>
            <a:lstStyle/>
            <a:p>
              <a:endParaRPr/>
            </a:p>
          </p:txBody>
        </p:sp>
        <p:sp>
          <p:nvSpPr>
            <p:cNvPr id="19" name="object 19"/>
            <p:cNvSpPr/>
            <p:nvPr/>
          </p:nvSpPr>
          <p:spPr>
            <a:xfrm>
              <a:off x="10826051" y="2374109"/>
              <a:ext cx="73660" cy="76835"/>
            </a:xfrm>
            <a:custGeom>
              <a:avLst/>
              <a:gdLst/>
              <a:ahLst/>
              <a:cxnLst/>
              <a:rect l="l" t="t" r="r" b="b"/>
              <a:pathLst>
                <a:path w="73659" h="76835">
                  <a:moveTo>
                    <a:pt x="73440" y="76621"/>
                  </a:moveTo>
                  <a:lnTo>
                    <a:pt x="0" y="76621"/>
                  </a:lnTo>
                  <a:lnTo>
                    <a:pt x="0" y="0"/>
                  </a:lnTo>
                  <a:lnTo>
                    <a:pt x="73440" y="0"/>
                  </a:lnTo>
                  <a:lnTo>
                    <a:pt x="73440" y="76621"/>
                  </a:lnTo>
                  <a:close/>
                </a:path>
              </a:pathLst>
            </a:custGeom>
            <a:ln w="19359">
              <a:solidFill>
                <a:srgbClr val="25485F"/>
              </a:solidFill>
            </a:ln>
          </p:spPr>
          <p:txBody>
            <a:bodyPr wrap="square" lIns="0" tIns="0" rIns="0" bIns="0" rtlCol="0"/>
            <a:lstStyle/>
            <a:p>
              <a:endParaRPr/>
            </a:p>
          </p:txBody>
        </p:sp>
        <p:sp>
          <p:nvSpPr>
            <p:cNvPr id="20" name="object 20"/>
            <p:cNvSpPr/>
            <p:nvPr/>
          </p:nvSpPr>
          <p:spPr>
            <a:xfrm>
              <a:off x="10432978" y="2374109"/>
              <a:ext cx="73660" cy="76835"/>
            </a:xfrm>
            <a:custGeom>
              <a:avLst/>
              <a:gdLst/>
              <a:ahLst/>
              <a:cxnLst/>
              <a:rect l="l" t="t" r="r" b="b"/>
              <a:pathLst>
                <a:path w="73659" h="76835">
                  <a:moveTo>
                    <a:pt x="73184" y="0"/>
                  </a:moveTo>
                  <a:lnTo>
                    <a:pt x="0" y="0"/>
                  </a:lnTo>
                  <a:lnTo>
                    <a:pt x="0" y="76621"/>
                  </a:lnTo>
                  <a:lnTo>
                    <a:pt x="73184" y="76621"/>
                  </a:lnTo>
                  <a:lnTo>
                    <a:pt x="73184" y="0"/>
                  </a:lnTo>
                  <a:close/>
                </a:path>
              </a:pathLst>
            </a:custGeom>
            <a:solidFill>
              <a:srgbClr val="B9DFE0"/>
            </a:solidFill>
          </p:spPr>
          <p:txBody>
            <a:bodyPr wrap="square" lIns="0" tIns="0" rIns="0" bIns="0" rtlCol="0"/>
            <a:lstStyle/>
            <a:p>
              <a:endParaRPr/>
            </a:p>
          </p:txBody>
        </p:sp>
        <p:sp>
          <p:nvSpPr>
            <p:cNvPr id="21" name="object 21"/>
            <p:cNvSpPr/>
            <p:nvPr/>
          </p:nvSpPr>
          <p:spPr>
            <a:xfrm>
              <a:off x="10432978" y="2374109"/>
              <a:ext cx="73660" cy="76835"/>
            </a:xfrm>
            <a:custGeom>
              <a:avLst/>
              <a:gdLst/>
              <a:ahLst/>
              <a:cxnLst/>
              <a:rect l="l" t="t" r="r" b="b"/>
              <a:pathLst>
                <a:path w="73659" h="76835">
                  <a:moveTo>
                    <a:pt x="73184" y="76621"/>
                  </a:moveTo>
                  <a:lnTo>
                    <a:pt x="0" y="76621"/>
                  </a:lnTo>
                  <a:lnTo>
                    <a:pt x="0" y="0"/>
                  </a:lnTo>
                  <a:lnTo>
                    <a:pt x="73184" y="0"/>
                  </a:lnTo>
                  <a:lnTo>
                    <a:pt x="73184" y="76621"/>
                  </a:lnTo>
                  <a:close/>
                </a:path>
              </a:pathLst>
            </a:custGeom>
            <a:ln w="19357">
              <a:solidFill>
                <a:srgbClr val="25485F"/>
              </a:solidFill>
            </a:ln>
          </p:spPr>
          <p:txBody>
            <a:bodyPr wrap="square" lIns="0" tIns="0" rIns="0" bIns="0" rtlCol="0"/>
            <a:lstStyle/>
            <a:p>
              <a:endParaRPr/>
            </a:p>
          </p:txBody>
        </p:sp>
        <p:sp>
          <p:nvSpPr>
            <p:cNvPr id="22" name="object 22"/>
            <p:cNvSpPr/>
            <p:nvPr/>
          </p:nvSpPr>
          <p:spPr>
            <a:xfrm>
              <a:off x="10558158" y="2374109"/>
              <a:ext cx="73660" cy="76835"/>
            </a:xfrm>
            <a:custGeom>
              <a:avLst/>
              <a:gdLst/>
              <a:ahLst/>
              <a:cxnLst/>
              <a:rect l="l" t="t" r="r" b="b"/>
              <a:pathLst>
                <a:path w="73659" h="76835">
                  <a:moveTo>
                    <a:pt x="73184" y="0"/>
                  </a:moveTo>
                  <a:lnTo>
                    <a:pt x="0" y="0"/>
                  </a:lnTo>
                  <a:lnTo>
                    <a:pt x="0" y="76621"/>
                  </a:lnTo>
                  <a:lnTo>
                    <a:pt x="73184" y="76621"/>
                  </a:lnTo>
                  <a:lnTo>
                    <a:pt x="73184" y="0"/>
                  </a:lnTo>
                  <a:close/>
                </a:path>
              </a:pathLst>
            </a:custGeom>
            <a:solidFill>
              <a:srgbClr val="B9DFE0"/>
            </a:solidFill>
          </p:spPr>
          <p:txBody>
            <a:bodyPr wrap="square" lIns="0" tIns="0" rIns="0" bIns="0" rtlCol="0"/>
            <a:lstStyle/>
            <a:p>
              <a:endParaRPr/>
            </a:p>
          </p:txBody>
        </p:sp>
        <p:sp>
          <p:nvSpPr>
            <p:cNvPr id="23" name="object 23"/>
            <p:cNvSpPr/>
            <p:nvPr/>
          </p:nvSpPr>
          <p:spPr>
            <a:xfrm>
              <a:off x="10558158" y="2374109"/>
              <a:ext cx="73660" cy="76835"/>
            </a:xfrm>
            <a:custGeom>
              <a:avLst/>
              <a:gdLst/>
              <a:ahLst/>
              <a:cxnLst/>
              <a:rect l="l" t="t" r="r" b="b"/>
              <a:pathLst>
                <a:path w="73659" h="76835">
                  <a:moveTo>
                    <a:pt x="73184" y="76621"/>
                  </a:moveTo>
                  <a:lnTo>
                    <a:pt x="0" y="76621"/>
                  </a:lnTo>
                  <a:lnTo>
                    <a:pt x="0" y="0"/>
                  </a:lnTo>
                  <a:lnTo>
                    <a:pt x="73184" y="0"/>
                  </a:lnTo>
                  <a:lnTo>
                    <a:pt x="73184" y="76621"/>
                  </a:lnTo>
                  <a:close/>
                </a:path>
              </a:pathLst>
            </a:custGeom>
            <a:ln w="19357">
              <a:solidFill>
                <a:srgbClr val="25485F"/>
              </a:solidFill>
            </a:ln>
          </p:spPr>
          <p:txBody>
            <a:bodyPr wrap="square" lIns="0" tIns="0" rIns="0" bIns="0" rtlCol="0"/>
            <a:lstStyle/>
            <a:p>
              <a:endParaRPr/>
            </a:p>
          </p:txBody>
        </p:sp>
        <p:sp>
          <p:nvSpPr>
            <p:cNvPr id="24" name="object 24"/>
            <p:cNvSpPr/>
            <p:nvPr/>
          </p:nvSpPr>
          <p:spPr>
            <a:xfrm>
              <a:off x="10694924" y="2374109"/>
              <a:ext cx="73660" cy="76835"/>
            </a:xfrm>
            <a:custGeom>
              <a:avLst/>
              <a:gdLst/>
              <a:ahLst/>
              <a:cxnLst/>
              <a:rect l="l" t="t" r="r" b="b"/>
              <a:pathLst>
                <a:path w="73659" h="76835">
                  <a:moveTo>
                    <a:pt x="73467" y="0"/>
                  </a:moveTo>
                  <a:lnTo>
                    <a:pt x="0" y="0"/>
                  </a:lnTo>
                  <a:lnTo>
                    <a:pt x="0" y="76621"/>
                  </a:lnTo>
                  <a:lnTo>
                    <a:pt x="73467" y="76621"/>
                  </a:lnTo>
                  <a:lnTo>
                    <a:pt x="73467" y="0"/>
                  </a:lnTo>
                  <a:close/>
                </a:path>
              </a:pathLst>
            </a:custGeom>
            <a:solidFill>
              <a:srgbClr val="B9DFE0"/>
            </a:solidFill>
          </p:spPr>
          <p:txBody>
            <a:bodyPr wrap="square" lIns="0" tIns="0" rIns="0" bIns="0" rtlCol="0"/>
            <a:lstStyle/>
            <a:p>
              <a:endParaRPr/>
            </a:p>
          </p:txBody>
        </p:sp>
        <p:sp>
          <p:nvSpPr>
            <p:cNvPr id="25" name="object 25"/>
            <p:cNvSpPr/>
            <p:nvPr/>
          </p:nvSpPr>
          <p:spPr>
            <a:xfrm>
              <a:off x="10694924" y="2374109"/>
              <a:ext cx="73660" cy="76835"/>
            </a:xfrm>
            <a:custGeom>
              <a:avLst/>
              <a:gdLst/>
              <a:ahLst/>
              <a:cxnLst/>
              <a:rect l="l" t="t" r="r" b="b"/>
              <a:pathLst>
                <a:path w="73659" h="76835">
                  <a:moveTo>
                    <a:pt x="73467" y="76621"/>
                  </a:moveTo>
                  <a:lnTo>
                    <a:pt x="0" y="76621"/>
                  </a:lnTo>
                  <a:lnTo>
                    <a:pt x="0" y="0"/>
                  </a:lnTo>
                  <a:lnTo>
                    <a:pt x="73467" y="0"/>
                  </a:lnTo>
                  <a:lnTo>
                    <a:pt x="73467" y="76621"/>
                  </a:lnTo>
                  <a:close/>
                </a:path>
              </a:pathLst>
            </a:custGeom>
            <a:ln w="19359">
              <a:solidFill>
                <a:srgbClr val="25485F"/>
              </a:solidFill>
            </a:ln>
          </p:spPr>
          <p:txBody>
            <a:bodyPr wrap="square" lIns="0" tIns="0" rIns="0" bIns="0" rtlCol="0"/>
            <a:lstStyle/>
            <a:p>
              <a:endParaRPr/>
            </a:p>
          </p:txBody>
        </p:sp>
        <p:sp>
          <p:nvSpPr>
            <p:cNvPr id="26" name="object 26"/>
            <p:cNvSpPr/>
            <p:nvPr/>
          </p:nvSpPr>
          <p:spPr>
            <a:xfrm>
              <a:off x="10826051" y="2503672"/>
              <a:ext cx="73660" cy="77470"/>
            </a:xfrm>
            <a:custGeom>
              <a:avLst/>
              <a:gdLst/>
              <a:ahLst/>
              <a:cxnLst/>
              <a:rect l="l" t="t" r="r" b="b"/>
              <a:pathLst>
                <a:path w="73659" h="77469">
                  <a:moveTo>
                    <a:pt x="73440" y="0"/>
                  </a:moveTo>
                  <a:lnTo>
                    <a:pt x="0" y="0"/>
                  </a:lnTo>
                  <a:lnTo>
                    <a:pt x="0" y="76913"/>
                  </a:lnTo>
                  <a:lnTo>
                    <a:pt x="73440" y="76913"/>
                  </a:lnTo>
                  <a:lnTo>
                    <a:pt x="73440" y="0"/>
                  </a:lnTo>
                  <a:close/>
                </a:path>
              </a:pathLst>
            </a:custGeom>
            <a:solidFill>
              <a:srgbClr val="B9DFE0"/>
            </a:solidFill>
          </p:spPr>
          <p:txBody>
            <a:bodyPr wrap="square" lIns="0" tIns="0" rIns="0" bIns="0" rtlCol="0"/>
            <a:lstStyle/>
            <a:p>
              <a:endParaRPr/>
            </a:p>
          </p:txBody>
        </p:sp>
        <p:sp>
          <p:nvSpPr>
            <p:cNvPr id="27" name="object 27"/>
            <p:cNvSpPr/>
            <p:nvPr/>
          </p:nvSpPr>
          <p:spPr>
            <a:xfrm>
              <a:off x="10826051" y="2503672"/>
              <a:ext cx="73660" cy="77470"/>
            </a:xfrm>
            <a:custGeom>
              <a:avLst/>
              <a:gdLst/>
              <a:ahLst/>
              <a:cxnLst/>
              <a:rect l="l" t="t" r="r" b="b"/>
              <a:pathLst>
                <a:path w="73659" h="77469">
                  <a:moveTo>
                    <a:pt x="73440" y="76913"/>
                  </a:moveTo>
                  <a:lnTo>
                    <a:pt x="0" y="76913"/>
                  </a:lnTo>
                  <a:lnTo>
                    <a:pt x="0" y="0"/>
                  </a:lnTo>
                  <a:lnTo>
                    <a:pt x="73440" y="0"/>
                  </a:lnTo>
                  <a:lnTo>
                    <a:pt x="73440" y="76913"/>
                  </a:lnTo>
                  <a:close/>
                </a:path>
              </a:pathLst>
            </a:custGeom>
            <a:ln w="19357">
              <a:solidFill>
                <a:srgbClr val="25485F"/>
              </a:solidFill>
            </a:ln>
          </p:spPr>
          <p:txBody>
            <a:bodyPr wrap="square" lIns="0" tIns="0" rIns="0" bIns="0" rtlCol="0"/>
            <a:lstStyle/>
            <a:p>
              <a:endParaRPr/>
            </a:p>
          </p:txBody>
        </p:sp>
        <p:sp>
          <p:nvSpPr>
            <p:cNvPr id="28" name="object 28"/>
            <p:cNvSpPr/>
            <p:nvPr/>
          </p:nvSpPr>
          <p:spPr>
            <a:xfrm>
              <a:off x="10694924" y="2503672"/>
              <a:ext cx="73660" cy="77470"/>
            </a:xfrm>
            <a:custGeom>
              <a:avLst/>
              <a:gdLst/>
              <a:ahLst/>
              <a:cxnLst/>
              <a:rect l="l" t="t" r="r" b="b"/>
              <a:pathLst>
                <a:path w="73659" h="77469">
                  <a:moveTo>
                    <a:pt x="73467" y="0"/>
                  </a:moveTo>
                  <a:lnTo>
                    <a:pt x="0" y="0"/>
                  </a:lnTo>
                  <a:lnTo>
                    <a:pt x="0" y="76913"/>
                  </a:lnTo>
                  <a:lnTo>
                    <a:pt x="73467" y="76913"/>
                  </a:lnTo>
                  <a:lnTo>
                    <a:pt x="73467" y="0"/>
                  </a:lnTo>
                  <a:close/>
                </a:path>
              </a:pathLst>
            </a:custGeom>
            <a:solidFill>
              <a:srgbClr val="B9DFE0"/>
            </a:solidFill>
          </p:spPr>
          <p:txBody>
            <a:bodyPr wrap="square" lIns="0" tIns="0" rIns="0" bIns="0" rtlCol="0"/>
            <a:lstStyle/>
            <a:p>
              <a:endParaRPr/>
            </a:p>
          </p:txBody>
        </p:sp>
        <p:sp>
          <p:nvSpPr>
            <p:cNvPr id="29" name="object 29"/>
            <p:cNvSpPr/>
            <p:nvPr/>
          </p:nvSpPr>
          <p:spPr>
            <a:xfrm>
              <a:off x="10694924" y="2503672"/>
              <a:ext cx="73660" cy="77470"/>
            </a:xfrm>
            <a:custGeom>
              <a:avLst/>
              <a:gdLst/>
              <a:ahLst/>
              <a:cxnLst/>
              <a:rect l="l" t="t" r="r" b="b"/>
              <a:pathLst>
                <a:path w="73659" h="77469">
                  <a:moveTo>
                    <a:pt x="73467" y="76913"/>
                  </a:moveTo>
                  <a:lnTo>
                    <a:pt x="0" y="76913"/>
                  </a:lnTo>
                  <a:lnTo>
                    <a:pt x="0" y="0"/>
                  </a:lnTo>
                  <a:lnTo>
                    <a:pt x="73467" y="0"/>
                  </a:lnTo>
                  <a:lnTo>
                    <a:pt x="73467" y="76913"/>
                  </a:lnTo>
                  <a:close/>
                </a:path>
              </a:pathLst>
            </a:custGeom>
            <a:ln w="19357">
              <a:solidFill>
                <a:srgbClr val="25485F"/>
              </a:solidFill>
            </a:ln>
          </p:spPr>
          <p:txBody>
            <a:bodyPr wrap="square" lIns="0" tIns="0" rIns="0" bIns="0" rtlCol="0"/>
            <a:lstStyle/>
            <a:p>
              <a:endParaRPr/>
            </a:p>
          </p:txBody>
        </p:sp>
        <p:sp>
          <p:nvSpPr>
            <p:cNvPr id="30" name="object 30"/>
            <p:cNvSpPr/>
            <p:nvPr/>
          </p:nvSpPr>
          <p:spPr>
            <a:xfrm>
              <a:off x="10564090" y="2503672"/>
              <a:ext cx="73660" cy="77470"/>
            </a:xfrm>
            <a:custGeom>
              <a:avLst/>
              <a:gdLst/>
              <a:ahLst/>
              <a:cxnLst/>
              <a:rect l="l" t="t" r="r" b="b"/>
              <a:pathLst>
                <a:path w="73659" h="77469">
                  <a:moveTo>
                    <a:pt x="73188" y="0"/>
                  </a:moveTo>
                  <a:lnTo>
                    <a:pt x="0" y="0"/>
                  </a:lnTo>
                  <a:lnTo>
                    <a:pt x="0" y="76913"/>
                  </a:lnTo>
                  <a:lnTo>
                    <a:pt x="73188" y="76913"/>
                  </a:lnTo>
                  <a:lnTo>
                    <a:pt x="73188" y="0"/>
                  </a:lnTo>
                  <a:close/>
                </a:path>
              </a:pathLst>
            </a:custGeom>
            <a:solidFill>
              <a:srgbClr val="B9DFE0"/>
            </a:solidFill>
          </p:spPr>
          <p:txBody>
            <a:bodyPr wrap="square" lIns="0" tIns="0" rIns="0" bIns="0" rtlCol="0"/>
            <a:lstStyle/>
            <a:p>
              <a:endParaRPr/>
            </a:p>
          </p:txBody>
        </p:sp>
        <p:sp>
          <p:nvSpPr>
            <p:cNvPr id="31" name="object 31"/>
            <p:cNvSpPr/>
            <p:nvPr/>
          </p:nvSpPr>
          <p:spPr>
            <a:xfrm>
              <a:off x="10564090" y="2503672"/>
              <a:ext cx="73660" cy="77470"/>
            </a:xfrm>
            <a:custGeom>
              <a:avLst/>
              <a:gdLst/>
              <a:ahLst/>
              <a:cxnLst/>
              <a:rect l="l" t="t" r="r" b="b"/>
              <a:pathLst>
                <a:path w="73659" h="77469">
                  <a:moveTo>
                    <a:pt x="73188" y="76913"/>
                  </a:moveTo>
                  <a:lnTo>
                    <a:pt x="0" y="76913"/>
                  </a:lnTo>
                  <a:lnTo>
                    <a:pt x="0" y="0"/>
                  </a:lnTo>
                  <a:lnTo>
                    <a:pt x="73188" y="0"/>
                  </a:lnTo>
                  <a:lnTo>
                    <a:pt x="73188" y="76913"/>
                  </a:lnTo>
                  <a:close/>
                </a:path>
              </a:pathLst>
            </a:custGeom>
            <a:ln w="19356">
              <a:solidFill>
                <a:srgbClr val="25485F"/>
              </a:solidFill>
            </a:ln>
          </p:spPr>
          <p:txBody>
            <a:bodyPr wrap="square" lIns="0" tIns="0" rIns="0" bIns="0" rtlCol="0"/>
            <a:lstStyle/>
            <a:p>
              <a:endParaRPr/>
            </a:p>
          </p:txBody>
        </p:sp>
        <p:sp>
          <p:nvSpPr>
            <p:cNvPr id="32" name="object 32"/>
            <p:cNvSpPr/>
            <p:nvPr/>
          </p:nvSpPr>
          <p:spPr>
            <a:xfrm>
              <a:off x="10432978" y="2503672"/>
              <a:ext cx="73660" cy="77470"/>
            </a:xfrm>
            <a:custGeom>
              <a:avLst/>
              <a:gdLst/>
              <a:ahLst/>
              <a:cxnLst/>
              <a:rect l="l" t="t" r="r" b="b"/>
              <a:pathLst>
                <a:path w="73659" h="77469">
                  <a:moveTo>
                    <a:pt x="73184" y="0"/>
                  </a:moveTo>
                  <a:lnTo>
                    <a:pt x="0" y="0"/>
                  </a:lnTo>
                  <a:lnTo>
                    <a:pt x="0" y="76913"/>
                  </a:lnTo>
                  <a:lnTo>
                    <a:pt x="73184" y="76913"/>
                  </a:lnTo>
                  <a:lnTo>
                    <a:pt x="73184" y="0"/>
                  </a:lnTo>
                  <a:close/>
                </a:path>
              </a:pathLst>
            </a:custGeom>
            <a:solidFill>
              <a:srgbClr val="B9DFE0"/>
            </a:solidFill>
          </p:spPr>
          <p:txBody>
            <a:bodyPr wrap="square" lIns="0" tIns="0" rIns="0" bIns="0" rtlCol="0"/>
            <a:lstStyle/>
            <a:p>
              <a:endParaRPr/>
            </a:p>
          </p:txBody>
        </p:sp>
        <p:sp>
          <p:nvSpPr>
            <p:cNvPr id="33" name="object 33"/>
            <p:cNvSpPr/>
            <p:nvPr/>
          </p:nvSpPr>
          <p:spPr>
            <a:xfrm>
              <a:off x="10432978" y="2503672"/>
              <a:ext cx="73660" cy="77470"/>
            </a:xfrm>
            <a:custGeom>
              <a:avLst/>
              <a:gdLst/>
              <a:ahLst/>
              <a:cxnLst/>
              <a:rect l="l" t="t" r="r" b="b"/>
              <a:pathLst>
                <a:path w="73659" h="77469">
                  <a:moveTo>
                    <a:pt x="73184" y="76913"/>
                  </a:moveTo>
                  <a:lnTo>
                    <a:pt x="0" y="76913"/>
                  </a:lnTo>
                  <a:lnTo>
                    <a:pt x="0" y="0"/>
                  </a:lnTo>
                  <a:lnTo>
                    <a:pt x="73184" y="0"/>
                  </a:lnTo>
                  <a:lnTo>
                    <a:pt x="73184" y="76913"/>
                  </a:lnTo>
                  <a:close/>
                </a:path>
              </a:pathLst>
            </a:custGeom>
            <a:ln w="19356">
              <a:solidFill>
                <a:srgbClr val="25485F"/>
              </a:solidFill>
            </a:ln>
          </p:spPr>
          <p:txBody>
            <a:bodyPr wrap="square" lIns="0" tIns="0" rIns="0" bIns="0" rtlCol="0"/>
            <a:lstStyle/>
            <a:p>
              <a:endParaRPr/>
            </a:p>
          </p:txBody>
        </p:sp>
        <p:sp>
          <p:nvSpPr>
            <p:cNvPr id="34" name="object 34"/>
            <p:cNvSpPr/>
            <p:nvPr/>
          </p:nvSpPr>
          <p:spPr>
            <a:xfrm>
              <a:off x="10826051" y="2633242"/>
              <a:ext cx="73660" cy="77470"/>
            </a:xfrm>
            <a:custGeom>
              <a:avLst/>
              <a:gdLst/>
              <a:ahLst/>
              <a:cxnLst/>
              <a:rect l="l" t="t" r="r" b="b"/>
              <a:pathLst>
                <a:path w="73659" h="77469">
                  <a:moveTo>
                    <a:pt x="73440" y="0"/>
                  </a:moveTo>
                  <a:lnTo>
                    <a:pt x="0" y="0"/>
                  </a:lnTo>
                  <a:lnTo>
                    <a:pt x="0" y="76913"/>
                  </a:lnTo>
                  <a:lnTo>
                    <a:pt x="73440" y="76913"/>
                  </a:lnTo>
                  <a:lnTo>
                    <a:pt x="73440" y="0"/>
                  </a:lnTo>
                  <a:close/>
                </a:path>
              </a:pathLst>
            </a:custGeom>
            <a:solidFill>
              <a:srgbClr val="B9DFE0"/>
            </a:solidFill>
          </p:spPr>
          <p:txBody>
            <a:bodyPr wrap="square" lIns="0" tIns="0" rIns="0" bIns="0" rtlCol="0"/>
            <a:lstStyle/>
            <a:p>
              <a:endParaRPr/>
            </a:p>
          </p:txBody>
        </p:sp>
        <p:sp>
          <p:nvSpPr>
            <p:cNvPr id="35" name="object 35"/>
            <p:cNvSpPr/>
            <p:nvPr/>
          </p:nvSpPr>
          <p:spPr>
            <a:xfrm>
              <a:off x="10826051" y="2633242"/>
              <a:ext cx="73660" cy="77470"/>
            </a:xfrm>
            <a:custGeom>
              <a:avLst/>
              <a:gdLst/>
              <a:ahLst/>
              <a:cxnLst/>
              <a:rect l="l" t="t" r="r" b="b"/>
              <a:pathLst>
                <a:path w="73659" h="77469">
                  <a:moveTo>
                    <a:pt x="73440" y="76913"/>
                  </a:moveTo>
                  <a:lnTo>
                    <a:pt x="0" y="76913"/>
                  </a:lnTo>
                  <a:lnTo>
                    <a:pt x="0" y="0"/>
                  </a:lnTo>
                  <a:lnTo>
                    <a:pt x="73440" y="0"/>
                  </a:lnTo>
                  <a:lnTo>
                    <a:pt x="73440" y="76913"/>
                  </a:lnTo>
                  <a:close/>
                </a:path>
              </a:pathLst>
            </a:custGeom>
            <a:ln w="19357">
              <a:solidFill>
                <a:srgbClr val="25485F"/>
              </a:solidFill>
            </a:ln>
          </p:spPr>
          <p:txBody>
            <a:bodyPr wrap="square" lIns="0" tIns="0" rIns="0" bIns="0" rtlCol="0"/>
            <a:lstStyle/>
            <a:p>
              <a:endParaRPr/>
            </a:p>
          </p:txBody>
        </p:sp>
        <p:sp>
          <p:nvSpPr>
            <p:cNvPr id="36" name="object 36"/>
            <p:cNvSpPr/>
            <p:nvPr/>
          </p:nvSpPr>
          <p:spPr>
            <a:xfrm>
              <a:off x="10694924" y="2633242"/>
              <a:ext cx="73660" cy="77470"/>
            </a:xfrm>
            <a:custGeom>
              <a:avLst/>
              <a:gdLst/>
              <a:ahLst/>
              <a:cxnLst/>
              <a:rect l="l" t="t" r="r" b="b"/>
              <a:pathLst>
                <a:path w="73659" h="77469">
                  <a:moveTo>
                    <a:pt x="73467" y="0"/>
                  </a:moveTo>
                  <a:lnTo>
                    <a:pt x="0" y="0"/>
                  </a:lnTo>
                  <a:lnTo>
                    <a:pt x="0" y="76913"/>
                  </a:lnTo>
                  <a:lnTo>
                    <a:pt x="73467" y="76913"/>
                  </a:lnTo>
                  <a:lnTo>
                    <a:pt x="73467" y="0"/>
                  </a:lnTo>
                  <a:close/>
                </a:path>
              </a:pathLst>
            </a:custGeom>
            <a:solidFill>
              <a:srgbClr val="B9DFE0"/>
            </a:solidFill>
          </p:spPr>
          <p:txBody>
            <a:bodyPr wrap="square" lIns="0" tIns="0" rIns="0" bIns="0" rtlCol="0"/>
            <a:lstStyle/>
            <a:p>
              <a:endParaRPr/>
            </a:p>
          </p:txBody>
        </p:sp>
        <p:sp>
          <p:nvSpPr>
            <p:cNvPr id="37" name="object 37"/>
            <p:cNvSpPr/>
            <p:nvPr/>
          </p:nvSpPr>
          <p:spPr>
            <a:xfrm>
              <a:off x="10694924" y="2633242"/>
              <a:ext cx="73660" cy="77470"/>
            </a:xfrm>
            <a:custGeom>
              <a:avLst/>
              <a:gdLst/>
              <a:ahLst/>
              <a:cxnLst/>
              <a:rect l="l" t="t" r="r" b="b"/>
              <a:pathLst>
                <a:path w="73659" h="77469">
                  <a:moveTo>
                    <a:pt x="73467" y="76913"/>
                  </a:moveTo>
                  <a:lnTo>
                    <a:pt x="0" y="76913"/>
                  </a:lnTo>
                  <a:lnTo>
                    <a:pt x="0" y="0"/>
                  </a:lnTo>
                  <a:lnTo>
                    <a:pt x="73467" y="0"/>
                  </a:lnTo>
                  <a:lnTo>
                    <a:pt x="73467" y="76913"/>
                  </a:lnTo>
                  <a:close/>
                </a:path>
              </a:pathLst>
            </a:custGeom>
            <a:ln w="19357">
              <a:solidFill>
                <a:srgbClr val="25485F"/>
              </a:solidFill>
            </a:ln>
          </p:spPr>
          <p:txBody>
            <a:bodyPr wrap="square" lIns="0" tIns="0" rIns="0" bIns="0" rtlCol="0"/>
            <a:lstStyle/>
            <a:p>
              <a:endParaRPr/>
            </a:p>
          </p:txBody>
        </p:sp>
        <p:sp>
          <p:nvSpPr>
            <p:cNvPr id="38" name="object 38"/>
            <p:cNvSpPr/>
            <p:nvPr/>
          </p:nvSpPr>
          <p:spPr>
            <a:xfrm>
              <a:off x="10564090" y="2633242"/>
              <a:ext cx="73660" cy="77470"/>
            </a:xfrm>
            <a:custGeom>
              <a:avLst/>
              <a:gdLst/>
              <a:ahLst/>
              <a:cxnLst/>
              <a:rect l="l" t="t" r="r" b="b"/>
              <a:pathLst>
                <a:path w="73659" h="77469">
                  <a:moveTo>
                    <a:pt x="73188" y="0"/>
                  </a:moveTo>
                  <a:lnTo>
                    <a:pt x="0" y="0"/>
                  </a:lnTo>
                  <a:lnTo>
                    <a:pt x="0" y="76913"/>
                  </a:lnTo>
                  <a:lnTo>
                    <a:pt x="73188" y="76913"/>
                  </a:lnTo>
                  <a:lnTo>
                    <a:pt x="73188" y="0"/>
                  </a:lnTo>
                  <a:close/>
                </a:path>
              </a:pathLst>
            </a:custGeom>
            <a:solidFill>
              <a:srgbClr val="B9DFE0"/>
            </a:solidFill>
          </p:spPr>
          <p:txBody>
            <a:bodyPr wrap="square" lIns="0" tIns="0" rIns="0" bIns="0" rtlCol="0"/>
            <a:lstStyle/>
            <a:p>
              <a:endParaRPr/>
            </a:p>
          </p:txBody>
        </p:sp>
        <p:sp>
          <p:nvSpPr>
            <p:cNvPr id="39" name="object 39"/>
            <p:cNvSpPr/>
            <p:nvPr/>
          </p:nvSpPr>
          <p:spPr>
            <a:xfrm>
              <a:off x="10564090" y="2633242"/>
              <a:ext cx="73660" cy="77470"/>
            </a:xfrm>
            <a:custGeom>
              <a:avLst/>
              <a:gdLst/>
              <a:ahLst/>
              <a:cxnLst/>
              <a:rect l="l" t="t" r="r" b="b"/>
              <a:pathLst>
                <a:path w="73659" h="77469">
                  <a:moveTo>
                    <a:pt x="73188" y="76913"/>
                  </a:moveTo>
                  <a:lnTo>
                    <a:pt x="0" y="76913"/>
                  </a:lnTo>
                  <a:lnTo>
                    <a:pt x="0" y="0"/>
                  </a:lnTo>
                  <a:lnTo>
                    <a:pt x="73188" y="0"/>
                  </a:lnTo>
                  <a:lnTo>
                    <a:pt x="73188" y="76913"/>
                  </a:lnTo>
                  <a:close/>
                </a:path>
              </a:pathLst>
            </a:custGeom>
            <a:ln w="19356">
              <a:solidFill>
                <a:srgbClr val="25485F"/>
              </a:solidFill>
            </a:ln>
          </p:spPr>
          <p:txBody>
            <a:bodyPr wrap="square" lIns="0" tIns="0" rIns="0" bIns="0" rtlCol="0"/>
            <a:lstStyle/>
            <a:p>
              <a:endParaRPr/>
            </a:p>
          </p:txBody>
        </p:sp>
        <p:pic>
          <p:nvPicPr>
            <p:cNvPr id="40" name="object 40"/>
            <p:cNvPicPr/>
            <p:nvPr/>
          </p:nvPicPr>
          <p:blipFill>
            <a:blip r:embed="rId5" cstate="print"/>
            <a:stretch>
              <a:fillRect/>
            </a:stretch>
          </p:blipFill>
          <p:spPr>
            <a:xfrm>
              <a:off x="10548533" y="2759990"/>
              <a:ext cx="239388" cy="123083"/>
            </a:xfrm>
            <a:prstGeom prst="rect">
              <a:avLst/>
            </a:prstGeom>
          </p:spPr>
        </p:pic>
        <p:sp>
          <p:nvSpPr>
            <p:cNvPr id="41" name="object 41"/>
            <p:cNvSpPr/>
            <p:nvPr/>
          </p:nvSpPr>
          <p:spPr>
            <a:xfrm>
              <a:off x="10432978" y="2633242"/>
              <a:ext cx="73660" cy="77470"/>
            </a:xfrm>
            <a:custGeom>
              <a:avLst/>
              <a:gdLst/>
              <a:ahLst/>
              <a:cxnLst/>
              <a:rect l="l" t="t" r="r" b="b"/>
              <a:pathLst>
                <a:path w="73659" h="77469">
                  <a:moveTo>
                    <a:pt x="73184" y="0"/>
                  </a:moveTo>
                  <a:lnTo>
                    <a:pt x="0" y="0"/>
                  </a:lnTo>
                  <a:lnTo>
                    <a:pt x="0" y="76913"/>
                  </a:lnTo>
                  <a:lnTo>
                    <a:pt x="73184" y="76913"/>
                  </a:lnTo>
                  <a:lnTo>
                    <a:pt x="73184" y="0"/>
                  </a:lnTo>
                  <a:close/>
                </a:path>
              </a:pathLst>
            </a:custGeom>
            <a:solidFill>
              <a:srgbClr val="B9DFE0"/>
            </a:solidFill>
          </p:spPr>
          <p:txBody>
            <a:bodyPr wrap="square" lIns="0" tIns="0" rIns="0" bIns="0" rtlCol="0"/>
            <a:lstStyle/>
            <a:p>
              <a:endParaRPr/>
            </a:p>
          </p:txBody>
        </p:sp>
        <p:sp>
          <p:nvSpPr>
            <p:cNvPr id="42" name="object 42"/>
            <p:cNvSpPr/>
            <p:nvPr/>
          </p:nvSpPr>
          <p:spPr>
            <a:xfrm>
              <a:off x="10432978" y="2633242"/>
              <a:ext cx="388620" cy="136525"/>
            </a:xfrm>
            <a:custGeom>
              <a:avLst/>
              <a:gdLst/>
              <a:ahLst/>
              <a:cxnLst/>
              <a:rect l="l" t="t" r="r" b="b"/>
              <a:pathLst>
                <a:path w="388620" h="136525">
                  <a:moveTo>
                    <a:pt x="73184" y="76913"/>
                  </a:moveTo>
                  <a:lnTo>
                    <a:pt x="0" y="76913"/>
                  </a:lnTo>
                  <a:lnTo>
                    <a:pt x="0" y="0"/>
                  </a:lnTo>
                  <a:lnTo>
                    <a:pt x="73184" y="0"/>
                  </a:lnTo>
                  <a:lnTo>
                    <a:pt x="73184" y="76913"/>
                  </a:lnTo>
                  <a:close/>
                </a:path>
                <a:path w="388620" h="136525">
                  <a:moveTo>
                    <a:pt x="73467" y="136372"/>
                  </a:moveTo>
                  <a:lnTo>
                    <a:pt x="322118" y="136372"/>
                  </a:lnTo>
                  <a:lnTo>
                    <a:pt x="388553" y="136372"/>
                  </a:lnTo>
                </a:path>
              </a:pathLst>
            </a:custGeom>
            <a:ln w="19378">
              <a:solidFill>
                <a:srgbClr val="25485F"/>
              </a:solidFill>
            </a:ln>
          </p:spPr>
          <p:txBody>
            <a:bodyPr wrap="square" lIns="0" tIns="0" rIns="0" bIns="0" rtlCol="0"/>
            <a:lstStyle/>
            <a:p>
              <a:endParaRPr/>
            </a:p>
          </p:txBody>
        </p:sp>
      </p:grpSp>
      <p:sp>
        <p:nvSpPr>
          <p:cNvPr id="46" name="object 46"/>
          <p:cNvSpPr txBox="1">
            <a:spLocks noGrp="1"/>
          </p:cNvSpPr>
          <p:nvPr>
            <p:ph type="title"/>
          </p:nvPr>
        </p:nvSpPr>
        <p:spPr>
          <a:xfrm>
            <a:off x="-2777" y="-7"/>
            <a:ext cx="6675920" cy="628377"/>
          </a:xfrm>
          <a:prstGeom prst="rect">
            <a:avLst/>
          </a:prstGeom>
          <a:solidFill>
            <a:schemeClr val="bg1">
              <a:lumMod val="85000"/>
            </a:schemeClr>
          </a:solidFill>
        </p:spPr>
        <p:txBody>
          <a:bodyPr vert="horz" wrap="square" lIns="0" tIns="12700" rIns="0" bIns="0" rtlCol="0">
            <a:spAutoFit/>
          </a:bodyPr>
          <a:lstStyle/>
          <a:p>
            <a:pPr marL="12700" algn="ctr">
              <a:lnSpc>
                <a:spcPct val="100000"/>
              </a:lnSpc>
              <a:spcBef>
                <a:spcPts val="100"/>
              </a:spcBef>
            </a:pPr>
            <a:r>
              <a:rPr sz="4000" spc="-75" dirty="0">
                <a:solidFill>
                  <a:schemeClr val="tx1"/>
                </a:solidFill>
              </a:rPr>
              <a:t>Employee</a:t>
            </a:r>
            <a:r>
              <a:rPr sz="4000" spc="-120" dirty="0">
                <a:solidFill>
                  <a:schemeClr val="tx1"/>
                </a:solidFill>
              </a:rPr>
              <a:t> </a:t>
            </a:r>
            <a:r>
              <a:rPr sz="4000" spc="-55" dirty="0">
                <a:solidFill>
                  <a:schemeClr val="tx1"/>
                </a:solidFill>
              </a:rPr>
              <a:t>Responsibilities</a:t>
            </a:r>
          </a:p>
        </p:txBody>
      </p:sp>
      <p:sp>
        <p:nvSpPr>
          <p:cNvPr id="47" name="object 47"/>
          <p:cNvSpPr txBox="1"/>
          <p:nvPr/>
        </p:nvSpPr>
        <p:spPr>
          <a:xfrm>
            <a:off x="7622050" y="1859476"/>
            <a:ext cx="1550035" cy="874598"/>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chemeClr val="tx1"/>
                </a:solidFill>
                <a:latin typeface="Open Sans"/>
                <a:cs typeface="Open Sans"/>
              </a:rPr>
              <a:t>Contact</a:t>
            </a:r>
            <a:r>
              <a:rPr sz="1400" spc="-5" dirty="0">
                <a:solidFill>
                  <a:schemeClr val="tx1"/>
                </a:solidFill>
                <a:latin typeface="Open Sans"/>
                <a:cs typeface="Open Sans"/>
              </a:rPr>
              <a:t> </a:t>
            </a:r>
            <a:r>
              <a:rPr sz="1400" spc="-20" dirty="0">
                <a:solidFill>
                  <a:schemeClr val="tx1"/>
                </a:solidFill>
                <a:latin typeface="Open Sans"/>
                <a:cs typeface="Open Sans"/>
              </a:rPr>
              <a:t>Unum </a:t>
            </a:r>
            <a:r>
              <a:rPr sz="1400" dirty="0">
                <a:solidFill>
                  <a:schemeClr val="tx1"/>
                </a:solidFill>
                <a:latin typeface="Open Sans"/>
                <a:cs typeface="Open Sans"/>
              </a:rPr>
              <a:t>immediately</a:t>
            </a:r>
            <a:r>
              <a:rPr sz="1400" spc="-65" dirty="0">
                <a:solidFill>
                  <a:schemeClr val="tx1"/>
                </a:solidFill>
                <a:latin typeface="Open Sans"/>
                <a:cs typeface="Open Sans"/>
              </a:rPr>
              <a:t> </a:t>
            </a:r>
            <a:r>
              <a:rPr sz="1400" spc="-25" dirty="0">
                <a:solidFill>
                  <a:schemeClr val="tx1"/>
                </a:solidFill>
                <a:latin typeface="Open Sans"/>
                <a:cs typeface="Open Sans"/>
              </a:rPr>
              <a:t>to </a:t>
            </a:r>
            <a:r>
              <a:rPr sz="1400" spc="-10" dirty="0">
                <a:solidFill>
                  <a:schemeClr val="tx1"/>
                </a:solidFill>
                <a:latin typeface="Open Sans"/>
                <a:cs typeface="Open Sans"/>
              </a:rPr>
              <a:t>report </a:t>
            </a:r>
            <a:r>
              <a:rPr sz="1400" dirty="0">
                <a:solidFill>
                  <a:schemeClr val="tx1"/>
                </a:solidFill>
                <a:latin typeface="Open Sans"/>
                <a:cs typeface="Open Sans"/>
              </a:rPr>
              <a:t>leaves</a:t>
            </a:r>
            <a:r>
              <a:rPr sz="1400" spc="-45" dirty="0">
                <a:solidFill>
                  <a:schemeClr val="tx1"/>
                </a:solidFill>
                <a:latin typeface="Open Sans"/>
                <a:cs typeface="Open Sans"/>
              </a:rPr>
              <a:t> </a:t>
            </a:r>
            <a:r>
              <a:rPr sz="1400" dirty="0">
                <a:solidFill>
                  <a:schemeClr val="tx1"/>
                </a:solidFill>
                <a:latin typeface="Open Sans"/>
                <a:cs typeface="Open Sans"/>
              </a:rPr>
              <a:t>or </a:t>
            </a:r>
            <a:r>
              <a:rPr sz="1400" spc="-10" dirty="0">
                <a:solidFill>
                  <a:schemeClr val="tx1"/>
                </a:solidFill>
                <a:latin typeface="Open Sans"/>
                <a:cs typeface="Open Sans"/>
              </a:rPr>
              <a:t>disability claims</a:t>
            </a:r>
            <a:endParaRPr sz="1400" dirty="0">
              <a:solidFill>
                <a:schemeClr val="tx1"/>
              </a:solidFill>
              <a:latin typeface="Open Sans"/>
              <a:cs typeface="Open Sans"/>
            </a:endParaRPr>
          </a:p>
        </p:txBody>
      </p:sp>
      <p:sp>
        <p:nvSpPr>
          <p:cNvPr id="48" name="object 48"/>
          <p:cNvSpPr txBox="1"/>
          <p:nvPr/>
        </p:nvSpPr>
        <p:spPr>
          <a:xfrm>
            <a:off x="9646085" y="1954989"/>
            <a:ext cx="1394460" cy="666115"/>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chemeClr val="tx1"/>
                </a:solidFill>
                <a:latin typeface="Open Sans"/>
                <a:cs typeface="Open Sans"/>
              </a:rPr>
              <a:t>Notify</a:t>
            </a:r>
            <a:r>
              <a:rPr sz="1400" spc="-25" dirty="0">
                <a:solidFill>
                  <a:schemeClr val="tx1"/>
                </a:solidFill>
                <a:latin typeface="Open Sans"/>
                <a:cs typeface="Open Sans"/>
              </a:rPr>
              <a:t> </a:t>
            </a:r>
            <a:r>
              <a:rPr sz="1400" spc="-10" dirty="0">
                <a:solidFill>
                  <a:schemeClr val="tx1"/>
                </a:solidFill>
                <a:latin typeface="Open Sans"/>
                <a:cs typeface="Open Sans"/>
              </a:rPr>
              <a:t>manager/ </a:t>
            </a:r>
            <a:r>
              <a:rPr sz="1400" dirty="0">
                <a:solidFill>
                  <a:schemeClr val="tx1"/>
                </a:solidFill>
                <a:latin typeface="Open Sans"/>
                <a:cs typeface="Open Sans"/>
              </a:rPr>
              <a:t>supervisor</a:t>
            </a:r>
            <a:r>
              <a:rPr sz="1400" spc="-45" dirty="0">
                <a:solidFill>
                  <a:schemeClr val="tx1"/>
                </a:solidFill>
                <a:latin typeface="Open Sans"/>
                <a:cs typeface="Open Sans"/>
              </a:rPr>
              <a:t> </a:t>
            </a:r>
            <a:r>
              <a:rPr sz="1400" spc="-25" dirty="0">
                <a:solidFill>
                  <a:schemeClr val="tx1"/>
                </a:solidFill>
                <a:latin typeface="Open Sans"/>
                <a:cs typeface="Open Sans"/>
              </a:rPr>
              <a:t>of </a:t>
            </a:r>
            <a:r>
              <a:rPr sz="1400" dirty="0">
                <a:solidFill>
                  <a:schemeClr val="tx1"/>
                </a:solidFill>
                <a:latin typeface="Open Sans"/>
                <a:cs typeface="Open Sans"/>
              </a:rPr>
              <a:t>absence</a:t>
            </a:r>
            <a:r>
              <a:rPr sz="1400" spc="-50" dirty="0">
                <a:solidFill>
                  <a:schemeClr val="tx1"/>
                </a:solidFill>
                <a:latin typeface="Open Sans"/>
                <a:cs typeface="Open Sans"/>
              </a:rPr>
              <a:t> </a:t>
            </a:r>
            <a:r>
              <a:rPr sz="1400" spc="-10" dirty="0">
                <a:solidFill>
                  <a:schemeClr val="tx1"/>
                </a:solidFill>
                <a:latin typeface="Open Sans"/>
                <a:cs typeface="Open Sans"/>
              </a:rPr>
              <a:t>request</a:t>
            </a:r>
            <a:endParaRPr sz="1400" dirty="0">
              <a:solidFill>
                <a:schemeClr val="tx1"/>
              </a:solidFill>
              <a:latin typeface="Open Sans"/>
              <a:cs typeface="Open Sans"/>
            </a:endParaRPr>
          </a:p>
        </p:txBody>
      </p:sp>
      <p:sp>
        <p:nvSpPr>
          <p:cNvPr id="49" name="object 49"/>
          <p:cNvSpPr txBox="1"/>
          <p:nvPr/>
        </p:nvSpPr>
        <p:spPr>
          <a:xfrm>
            <a:off x="8718022" y="4739304"/>
            <a:ext cx="1262901" cy="1563634"/>
          </a:xfrm>
          <a:prstGeom prst="rect">
            <a:avLst/>
          </a:prstGeom>
        </p:spPr>
        <p:txBody>
          <a:bodyPr vert="horz" wrap="square" lIns="0" tIns="13335" rIns="0" bIns="0" rtlCol="0">
            <a:spAutoFit/>
          </a:bodyPr>
          <a:lstStyle/>
          <a:p>
            <a:pPr marL="12700" marR="5080">
              <a:lnSpc>
                <a:spcPct val="100000"/>
              </a:lnSpc>
              <a:spcBef>
                <a:spcPts val="105"/>
              </a:spcBef>
            </a:pPr>
            <a:r>
              <a:rPr sz="1400" spc="-10" dirty="0">
                <a:solidFill>
                  <a:schemeClr val="tx1"/>
                </a:solidFill>
                <a:latin typeface="Open Sans"/>
                <a:cs typeface="Open Sans"/>
              </a:rPr>
              <a:t>Provide</a:t>
            </a:r>
            <a:r>
              <a:rPr sz="1400" spc="-25" dirty="0">
                <a:solidFill>
                  <a:schemeClr val="tx1"/>
                </a:solidFill>
                <a:latin typeface="Open Sans"/>
                <a:cs typeface="Open Sans"/>
              </a:rPr>
              <a:t> </a:t>
            </a:r>
            <a:r>
              <a:rPr sz="1400" spc="-20" dirty="0">
                <a:solidFill>
                  <a:schemeClr val="tx1"/>
                </a:solidFill>
                <a:latin typeface="Open Sans"/>
                <a:cs typeface="Open Sans"/>
              </a:rPr>
              <a:t>Unum </a:t>
            </a:r>
            <a:r>
              <a:rPr sz="1400" dirty="0">
                <a:solidFill>
                  <a:schemeClr val="tx1"/>
                </a:solidFill>
                <a:latin typeface="Open Sans"/>
                <a:cs typeface="Open Sans"/>
              </a:rPr>
              <a:t>with</a:t>
            </a:r>
            <a:r>
              <a:rPr sz="1400" spc="-15" dirty="0">
                <a:solidFill>
                  <a:schemeClr val="tx1"/>
                </a:solidFill>
                <a:latin typeface="Open Sans"/>
                <a:cs typeface="Open Sans"/>
              </a:rPr>
              <a:t> </a:t>
            </a:r>
            <a:r>
              <a:rPr sz="1400" dirty="0">
                <a:solidFill>
                  <a:schemeClr val="tx1"/>
                </a:solidFill>
                <a:latin typeface="Open Sans"/>
                <a:cs typeface="Open Sans"/>
              </a:rPr>
              <a:t>signed</a:t>
            </a:r>
            <a:r>
              <a:rPr sz="1400" spc="-40" dirty="0">
                <a:solidFill>
                  <a:schemeClr val="tx1"/>
                </a:solidFill>
                <a:latin typeface="Open Sans"/>
                <a:cs typeface="Open Sans"/>
              </a:rPr>
              <a:t> </a:t>
            </a:r>
            <a:r>
              <a:rPr sz="1400" spc="-10" dirty="0">
                <a:solidFill>
                  <a:schemeClr val="tx1"/>
                </a:solidFill>
                <a:latin typeface="Open Sans"/>
                <a:cs typeface="Open Sans"/>
              </a:rPr>
              <a:t>copies </a:t>
            </a:r>
            <a:r>
              <a:rPr sz="1400" dirty="0">
                <a:solidFill>
                  <a:schemeClr val="tx1"/>
                </a:solidFill>
                <a:latin typeface="Open Sans"/>
                <a:cs typeface="Open Sans"/>
              </a:rPr>
              <a:t>of </a:t>
            </a:r>
            <a:r>
              <a:rPr sz="1400" spc="-10" dirty="0">
                <a:solidFill>
                  <a:schemeClr val="tx1"/>
                </a:solidFill>
                <a:latin typeface="Open Sans"/>
                <a:cs typeface="Open Sans"/>
              </a:rPr>
              <a:t>relevant </a:t>
            </a:r>
            <a:r>
              <a:rPr sz="1400" dirty="0">
                <a:solidFill>
                  <a:schemeClr val="tx1"/>
                </a:solidFill>
                <a:latin typeface="Open Sans"/>
                <a:cs typeface="Open Sans"/>
              </a:rPr>
              <a:t>authorization</a:t>
            </a:r>
            <a:r>
              <a:rPr sz="1400" spc="-65" dirty="0">
                <a:solidFill>
                  <a:schemeClr val="tx1"/>
                </a:solidFill>
                <a:latin typeface="Open Sans"/>
                <a:cs typeface="Open Sans"/>
              </a:rPr>
              <a:t> </a:t>
            </a:r>
            <a:r>
              <a:rPr sz="1400" spc="-25" dirty="0">
                <a:solidFill>
                  <a:schemeClr val="tx1"/>
                </a:solidFill>
                <a:latin typeface="Open Sans"/>
                <a:cs typeface="Open Sans"/>
              </a:rPr>
              <a:t>to </a:t>
            </a:r>
            <a:r>
              <a:rPr sz="1400" spc="-10" dirty="0">
                <a:solidFill>
                  <a:schemeClr val="tx1"/>
                </a:solidFill>
                <a:latin typeface="Open Sans"/>
                <a:cs typeface="Open Sans"/>
              </a:rPr>
              <a:t>release information</a:t>
            </a:r>
            <a:endParaRPr sz="1400" dirty="0">
              <a:solidFill>
                <a:schemeClr val="tx1"/>
              </a:solidFill>
              <a:latin typeface="Open Sans"/>
              <a:cs typeface="Open Sans"/>
            </a:endParaRPr>
          </a:p>
        </p:txBody>
      </p:sp>
      <p:sp>
        <p:nvSpPr>
          <p:cNvPr id="50" name="object 50"/>
          <p:cNvSpPr txBox="1"/>
          <p:nvPr/>
        </p:nvSpPr>
        <p:spPr>
          <a:xfrm>
            <a:off x="6966701" y="4785874"/>
            <a:ext cx="1332878" cy="1305486"/>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chemeClr val="tx1"/>
                </a:solidFill>
                <a:latin typeface="Open Sans"/>
                <a:cs typeface="Open Sans"/>
              </a:rPr>
              <a:t>Supply</a:t>
            </a:r>
            <a:r>
              <a:rPr sz="1400" spc="-30" dirty="0">
                <a:solidFill>
                  <a:schemeClr val="tx1"/>
                </a:solidFill>
                <a:latin typeface="Open Sans"/>
                <a:cs typeface="Open Sans"/>
              </a:rPr>
              <a:t> </a:t>
            </a:r>
            <a:r>
              <a:rPr sz="1400" spc="-10" dirty="0">
                <a:solidFill>
                  <a:schemeClr val="tx1"/>
                </a:solidFill>
                <a:latin typeface="Open Sans"/>
                <a:cs typeface="Open Sans"/>
              </a:rPr>
              <a:t>requested documentation</a:t>
            </a:r>
            <a:r>
              <a:rPr sz="1400" spc="500" dirty="0">
                <a:solidFill>
                  <a:schemeClr val="tx1"/>
                </a:solidFill>
                <a:latin typeface="Open Sans"/>
                <a:cs typeface="Open Sans"/>
              </a:rPr>
              <a:t> </a:t>
            </a:r>
            <a:r>
              <a:rPr sz="1400" dirty="0">
                <a:solidFill>
                  <a:schemeClr val="tx1"/>
                </a:solidFill>
                <a:latin typeface="Open Sans"/>
                <a:cs typeface="Open Sans"/>
              </a:rPr>
              <a:t>to</a:t>
            </a:r>
            <a:r>
              <a:rPr sz="1400" spc="-10" dirty="0">
                <a:solidFill>
                  <a:schemeClr val="tx1"/>
                </a:solidFill>
                <a:latin typeface="Open Sans"/>
                <a:cs typeface="Open Sans"/>
              </a:rPr>
              <a:t> </a:t>
            </a:r>
            <a:r>
              <a:rPr sz="1400" dirty="0">
                <a:solidFill>
                  <a:schemeClr val="tx1"/>
                </a:solidFill>
                <a:latin typeface="Open Sans"/>
                <a:cs typeface="Open Sans"/>
              </a:rPr>
              <a:t>Unum</a:t>
            </a:r>
            <a:r>
              <a:rPr sz="1400" spc="-20" dirty="0">
                <a:solidFill>
                  <a:schemeClr val="tx1"/>
                </a:solidFill>
                <a:latin typeface="Open Sans"/>
                <a:cs typeface="Open Sans"/>
              </a:rPr>
              <a:t> </a:t>
            </a:r>
            <a:r>
              <a:rPr sz="1400" spc="-10" dirty="0">
                <a:solidFill>
                  <a:schemeClr val="tx1"/>
                </a:solidFill>
                <a:latin typeface="Open Sans"/>
                <a:cs typeface="Open Sans"/>
              </a:rPr>
              <a:t>within specified timeframes</a:t>
            </a:r>
            <a:endParaRPr sz="1400" dirty="0">
              <a:solidFill>
                <a:schemeClr val="tx1"/>
              </a:solidFill>
              <a:latin typeface="Open Sans"/>
              <a:cs typeface="Open Sans"/>
            </a:endParaRPr>
          </a:p>
        </p:txBody>
      </p:sp>
      <p:sp>
        <p:nvSpPr>
          <p:cNvPr id="51" name="object 51"/>
          <p:cNvSpPr/>
          <p:nvPr/>
        </p:nvSpPr>
        <p:spPr>
          <a:xfrm>
            <a:off x="10680225" y="3915708"/>
            <a:ext cx="577850" cy="577850"/>
          </a:xfrm>
          <a:custGeom>
            <a:avLst/>
            <a:gdLst/>
            <a:ahLst/>
            <a:cxnLst/>
            <a:rect l="l" t="t" r="r" b="b"/>
            <a:pathLst>
              <a:path w="577850" h="577850">
                <a:moveTo>
                  <a:pt x="288798" y="0"/>
                </a:moveTo>
                <a:lnTo>
                  <a:pt x="241950" y="3779"/>
                </a:lnTo>
                <a:lnTo>
                  <a:pt x="197510" y="14721"/>
                </a:lnTo>
                <a:lnTo>
                  <a:pt x="156072" y="32232"/>
                </a:lnTo>
                <a:lnTo>
                  <a:pt x="118231" y="55717"/>
                </a:lnTo>
                <a:lnTo>
                  <a:pt x="84581" y="84581"/>
                </a:lnTo>
                <a:lnTo>
                  <a:pt x="55717" y="118231"/>
                </a:lnTo>
                <a:lnTo>
                  <a:pt x="32232" y="156072"/>
                </a:lnTo>
                <a:lnTo>
                  <a:pt x="14721" y="197510"/>
                </a:lnTo>
                <a:lnTo>
                  <a:pt x="3779" y="241950"/>
                </a:lnTo>
                <a:lnTo>
                  <a:pt x="0" y="288798"/>
                </a:lnTo>
                <a:lnTo>
                  <a:pt x="3779" y="335645"/>
                </a:lnTo>
                <a:lnTo>
                  <a:pt x="14721" y="380085"/>
                </a:lnTo>
                <a:lnTo>
                  <a:pt x="32232" y="421523"/>
                </a:lnTo>
                <a:lnTo>
                  <a:pt x="55717" y="459364"/>
                </a:lnTo>
                <a:lnTo>
                  <a:pt x="84582" y="493014"/>
                </a:lnTo>
                <a:lnTo>
                  <a:pt x="118231" y="521878"/>
                </a:lnTo>
                <a:lnTo>
                  <a:pt x="156072" y="545363"/>
                </a:lnTo>
                <a:lnTo>
                  <a:pt x="197510" y="562874"/>
                </a:lnTo>
                <a:lnTo>
                  <a:pt x="241950" y="573816"/>
                </a:lnTo>
                <a:lnTo>
                  <a:pt x="288798" y="577596"/>
                </a:lnTo>
                <a:lnTo>
                  <a:pt x="335645" y="573816"/>
                </a:lnTo>
                <a:lnTo>
                  <a:pt x="380085" y="562874"/>
                </a:lnTo>
                <a:lnTo>
                  <a:pt x="421523" y="545363"/>
                </a:lnTo>
                <a:lnTo>
                  <a:pt x="459364" y="521878"/>
                </a:lnTo>
                <a:lnTo>
                  <a:pt x="493014" y="493014"/>
                </a:lnTo>
                <a:lnTo>
                  <a:pt x="521878" y="459364"/>
                </a:lnTo>
                <a:lnTo>
                  <a:pt x="545363" y="421523"/>
                </a:lnTo>
                <a:lnTo>
                  <a:pt x="562874" y="380085"/>
                </a:lnTo>
                <a:lnTo>
                  <a:pt x="573816" y="335645"/>
                </a:lnTo>
                <a:lnTo>
                  <a:pt x="577595" y="288798"/>
                </a:lnTo>
                <a:lnTo>
                  <a:pt x="573816" y="241950"/>
                </a:lnTo>
                <a:lnTo>
                  <a:pt x="562874" y="197510"/>
                </a:lnTo>
                <a:lnTo>
                  <a:pt x="545363" y="156072"/>
                </a:lnTo>
                <a:lnTo>
                  <a:pt x="521878" y="118231"/>
                </a:lnTo>
                <a:lnTo>
                  <a:pt x="493013" y="84582"/>
                </a:lnTo>
                <a:lnTo>
                  <a:pt x="459364" y="55717"/>
                </a:lnTo>
                <a:lnTo>
                  <a:pt x="421523" y="32232"/>
                </a:lnTo>
                <a:lnTo>
                  <a:pt x="380085" y="14721"/>
                </a:lnTo>
                <a:lnTo>
                  <a:pt x="335645" y="3779"/>
                </a:lnTo>
                <a:lnTo>
                  <a:pt x="288798" y="0"/>
                </a:lnTo>
                <a:close/>
              </a:path>
            </a:pathLst>
          </a:custGeom>
          <a:solidFill>
            <a:srgbClr val="224A66"/>
          </a:solidFill>
        </p:spPr>
        <p:txBody>
          <a:bodyPr wrap="square" lIns="0" tIns="0" rIns="0" bIns="0" rtlCol="0"/>
          <a:lstStyle/>
          <a:p>
            <a:endParaRPr/>
          </a:p>
        </p:txBody>
      </p:sp>
      <p:sp>
        <p:nvSpPr>
          <p:cNvPr id="52" name="object 52"/>
          <p:cNvSpPr txBox="1"/>
          <p:nvPr/>
        </p:nvSpPr>
        <p:spPr>
          <a:xfrm>
            <a:off x="10871557" y="3991535"/>
            <a:ext cx="19939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Open Sans"/>
                <a:cs typeface="Open Sans"/>
              </a:rPr>
              <a:t>5</a:t>
            </a:r>
            <a:endParaRPr sz="2400" dirty="0">
              <a:latin typeface="Open Sans"/>
              <a:cs typeface="Open Sans"/>
            </a:endParaRPr>
          </a:p>
        </p:txBody>
      </p:sp>
      <p:sp>
        <p:nvSpPr>
          <p:cNvPr id="53" name="object 53"/>
          <p:cNvSpPr txBox="1"/>
          <p:nvPr/>
        </p:nvSpPr>
        <p:spPr>
          <a:xfrm>
            <a:off x="10448036" y="4795489"/>
            <a:ext cx="1210564" cy="1521570"/>
          </a:xfrm>
          <a:prstGeom prst="rect">
            <a:avLst/>
          </a:prstGeom>
        </p:spPr>
        <p:txBody>
          <a:bodyPr vert="horz" wrap="square" lIns="0" tIns="13335" rIns="0" bIns="0" rtlCol="0">
            <a:spAutoFit/>
          </a:bodyPr>
          <a:lstStyle/>
          <a:p>
            <a:pPr marL="12700" marR="5080">
              <a:lnSpc>
                <a:spcPct val="100000"/>
              </a:lnSpc>
              <a:spcBef>
                <a:spcPts val="105"/>
              </a:spcBef>
            </a:pPr>
            <a:r>
              <a:rPr sz="1400" dirty="0">
                <a:solidFill>
                  <a:schemeClr val="tx1"/>
                </a:solidFill>
                <a:latin typeface="Open Sans"/>
                <a:cs typeface="Open Sans"/>
              </a:rPr>
              <a:t>Notify</a:t>
            </a:r>
            <a:r>
              <a:rPr sz="1400" spc="-40" dirty="0">
                <a:solidFill>
                  <a:schemeClr val="tx1"/>
                </a:solidFill>
                <a:latin typeface="Open Sans"/>
                <a:cs typeface="Open Sans"/>
              </a:rPr>
              <a:t> </a:t>
            </a:r>
            <a:r>
              <a:rPr sz="1400" dirty="0">
                <a:solidFill>
                  <a:schemeClr val="tx1"/>
                </a:solidFill>
                <a:latin typeface="Open Sans"/>
                <a:cs typeface="Open Sans"/>
              </a:rPr>
              <a:t>Unum</a:t>
            </a:r>
            <a:r>
              <a:rPr sz="1400" spc="-20" dirty="0">
                <a:solidFill>
                  <a:schemeClr val="tx1"/>
                </a:solidFill>
                <a:latin typeface="Open Sans"/>
                <a:cs typeface="Open Sans"/>
              </a:rPr>
              <a:t> </a:t>
            </a:r>
            <a:r>
              <a:rPr sz="1400" spc="-25" dirty="0">
                <a:solidFill>
                  <a:schemeClr val="tx1"/>
                </a:solidFill>
                <a:latin typeface="Open Sans"/>
                <a:cs typeface="Open Sans"/>
              </a:rPr>
              <a:t>and </a:t>
            </a:r>
            <a:r>
              <a:rPr sz="1400" spc="-10" dirty="0">
                <a:solidFill>
                  <a:schemeClr val="tx1"/>
                </a:solidFill>
                <a:latin typeface="Open Sans"/>
                <a:cs typeface="Open Sans"/>
              </a:rPr>
              <a:t>manager/ </a:t>
            </a:r>
            <a:r>
              <a:rPr sz="1400" dirty="0">
                <a:solidFill>
                  <a:schemeClr val="tx1"/>
                </a:solidFill>
                <a:latin typeface="Open Sans"/>
                <a:cs typeface="Open Sans"/>
              </a:rPr>
              <a:t>supervisor</a:t>
            </a:r>
            <a:r>
              <a:rPr sz="1400" spc="-40" dirty="0">
                <a:solidFill>
                  <a:schemeClr val="tx1"/>
                </a:solidFill>
                <a:latin typeface="Open Sans"/>
                <a:cs typeface="Open Sans"/>
              </a:rPr>
              <a:t> </a:t>
            </a:r>
            <a:r>
              <a:rPr sz="1400" dirty="0">
                <a:solidFill>
                  <a:schemeClr val="tx1"/>
                </a:solidFill>
                <a:latin typeface="Open Sans"/>
                <a:cs typeface="Open Sans"/>
              </a:rPr>
              <a:t>of</a:t>
            </a:r>
            <a:r>
              <a:rPr sz="1400" spc="-5" dirty="0">
                <a:solidFill>
                  <a:schemeClr val="tx1"/>
                </a:solidFill>
                <a:latin typeface="Open Sans"/>
                <a:cs typeface="Open Sans"/>
              </a:rPr>
              <a:t> </a:t>
            </a:r>
            <a:r>
              <a:rPr sz="1400" spc="-25" dirty="0">
                <a:solidFill>
                  <a:schemeClr val="tx1"/>
                </a:solidFill>
                <a:latin typeface="Open Sans"/>
                <a:cs typeface="Open Sans"/>
              </a:rPr>
              <a:t>any </a:t>
            </a:r>
            <a:r>
              <a:rPr sz="1400" dirty="0">
                <a:solidFill>
                  <a:schemeClr val="tx1"/>
                </a:solidFill>
                <a:latin typeface="Open Sans"/>
                <a:cs typeface="Open Sans"/>
              </a:rPr>
              <a:t>changes</a:t>
            </a:r>
            <a:r>
              <a:rPr sz="1400" spc="-50" dirty="0">
                <a:solidFill>
                  <a:schemeClr val="tx1"/>
                </a:solidFill>
                <a:latin typeface="Open Sans"/>
                <a:cs typeface="Open Sans"/>
              </a:rPr>
              <a:t> </a:t>
            </a:r>
            <a:r>
              <a:rPr sz="1400" dirty="0">
                <a:solidFill>
                  <a:schemeClr val="tx1"/>
                </a:solidFill>
                <a:latin typeface="Open Sans"/>
                <a:cs typeface="Open Sans"/>
              </a:rPr>
              <a:t>in</a:t>
            </a:r>
            <a:r>
              <a:rPr sz="1400" spc="-25" dirty="0">
                <a:solidFill>
                  <a:schemeClr val="tx1"/>
                </a:solidFill>
                <a:latin typeface="Open Sans"/>
                <a:cs typeface="Open Sans"/>
              </a:rPr>
              <a:t> </a:t>
            </a:r>
            <a:r>
              <a:rPr sz="1400" spc="-10" dirty="0">
                <a:solidFill>
                  <a:schemeClr val="tx1"/>
                </a:solidFill>
                <a:latin typeface="Open Sans"/>
                <a:cs typeface="Open Sans"/>
              </a:rPr>
              <a:t>return </a:t>
            </a:r>
            <a:r>
              <a:rPr sz="1400" dirty="0">
                <a:solidFill>
                  <a:schemeClr val="tx1"/>
                </a:solidFill>
                <a:latin typeface="Open Sans"/>
                <a:cs typeface="Open Sans"/>
              </a:rPr>
              <a:t>to</a:t>
            </a:r>
            <a:r>
              <a:rPr sz="1400" spc="-5" dirty="0">
                <a:solidFill>
                  <a:schemeClr val="tx1"/>
                </a:solidFill>
                <a:latin typeface="Open Sans"/>
                <a:cs typeface="Open Sans"/>
              </a:rPr>
              <a:t> </a:t>
            </a:r>
            <a:r>
              <a:rPr sz="1400" dirty="0">
                <a:solidFill>
                  <a:schemeClr val="tx1"/>
                </a:solidFill>
                <a:latin typeface="Open Sans"/>
                <a:cs typeface="Open Sans"/>
              </a:rPr>
              <a:t>work</a:t>
            </a:r>
            <a:r>
              <a:rPr sz="1400" spc="-20" dirty="0">
                <a:solidFill>
                  <a:schemeClr val="tx1"/>
                </a:solidFill>
                <a:latin typeface="Open Sans"/>
                <a:cs typeface="Open Sans"/>
              </a:rPr>
              <a:t> </a:t>
            </a:r>
            <a:r>
              <a:rPr sz="1400" dirty="0">
                <a:solidFill>
                  <a:schemeClr val="tx1"/>
                </a:solidFill>
                <a:latin typeface="Open Sans"/>
                <a:cs typeface="Open Sans"/>
              </a:rPr>
              <a:t>status</a:t>
            </a:r>
            <a:r>
              <a:rPr sz="1400" spc="-20" dirty="0">
                <a:solidFill>
                  <a:schemeClr val="tx1"/>
                </a:solidFill>
                <a:latin typeface="Open Sans"/>
                <a:cs typeface="Open Sans"/>
              </a:rPr>
              <a:t> </a:t>
            </a:r>
            <a:r>
              <a:rPr sz="1400" spc="-25" dirty="0">
                <a:solidFill>
                  <a:schemeClr val="tx1"/>
                </a:solidFill>
                <a:latin typeface="Open Sans"/>
                <a:cs typeface="Open Sans"/>
              </a:rPr>
              <a:t>or </a:t>
            </a:r>
            <a:r>
              <a:rPr sz="1400" spc="-20" dirty="0">
                <a:solidFill>
                  <a:schemeClr val="tx1"/>
                </a:solidFill>
                <a:latin typeface="Open Sans"/>
                <a:cs typeface="Open Sans"/>
              </a:rPr>
              <a:t>date</a:t>
            </a:r>
            <a:endParaRPr sz="1400" dirty="0">
              <a:solidFill>
                <a:schemeClr val="tx1"/>
              </a:solidFill>
              <a:latin typeface="Open Sans"/>
              <a:cs typeface="Open Sans"/>
            </a:endParaRPr>
          </a:p>
        </p:txBody>
      </p:sp>
      <p:pic>
        <p:nvPicPr>
          <p:cNvPr id="54" name="object 54"/>
          <p:cNvPicPr/>
          <p:nvPr/>
        </p:nvPicPr>
        <p:blipFill>
          <a:blip r:embed="rId6" cstate="print"/>
          <a:stretch>
            <a:fillRect/>
          </a:stretch>
        </p:blipFill>
        <p:spPr>
          <a:xfrm>
            <a:off x="8906711" y="3070788"/>
            <a:ext cx="603240" cy="603240"/>
          </a:xfrm>
          <a:prstGeom prst="rect">
            <a:avLst/>
          </a:prstGeom>
        </p:spPr>
      </p:pic>
      <p:pic>
        <p:nvPicPr>
          <p:cNvPr id="55" name="object 55"/>
          <p:cNvPicPr/>
          <p:nvPr/>
        </p:nvPicPr>
        <p:blipFill>
          <a:blip r:embed="rId7" cstate="print"/>
          <a:stretch>
            <a:fillRect/>
          </a:stretch>
        </p:blipFill>
        <p:spPr>
          <a:xfrm>
            <a:off x="7169659" y="3054996"/>
            <a:ext cx="501933" cy="607845"/>
          </a:xfrm>
          <a:prstGeom prst="rect">
            <a:avLst/>
          </a:prstGeom>
        </p:spPr>
      </p:pic>
      <p:pic>
        <p:nvPicPr>
          <p:cNvPr id="56" name="object 56"/>
          <p:cNvPicPr/>
          <p:nvPr/>
        </p:nvPicPr>
        <p:blipFill>
          <a:blip r:embed="rId8" cstate="print"/>
          <a:stretch>
            <a:fillRect/>
          </a:stretch>
        </p:blipFill>
        <p:spPr>
          <a:xfrm>
            <a:off x="7927981" y="176103"/>
            <a:ext cx="603240" cy="60896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ject 3">
            <a:extLst>
              <a:ext uri="{FF2B5EF4-FFF2-40B4-BE49-F238E27FC236}">
                <a16:creationId xmlns:a16="http://schemas.microsoft.com/office/drawing/2014/main" id="{509FD1CA-595C-4179-A8D2-0960B9AD3C60}"/>
              </a:ext>
            </a:extLst>
          </p:cNvPr>
          <p:cNvPicPr/>
          <p:nvPr/>
        </p:nvPicPr>
        <p:blipFill>
          <a:blip r:embed="rId2" cstate="print"/>
          <a:stretch>
            <a:fillRect/>
          </a:stretch>
        </p:blipFill>
        <p:spPr>
          <a:xfrm>
            <a:off x="-5029200" y="609600"/>
            <a:ext cx="11456992" cy="6858000"/>
          </a:xfrm>
          <a:prstGeom prst="rect">
            <a:avLst/>
          </a:prstGeom>
        </p:spPr>
      </p:pic>
      <p:pic>
        <p:nvPicPr>
          <p:cNvPr id="2" name="object 2"/>
          <p:cNvPicPr/>
          <p:nvPr/>
        </p:nvPicPr>
        <p:blipFill>
          <a:blip r:embed="rId3" cstate="print"/>
          <a:stretch>
            <a:fillRect/>
          </a:stretch>
        </p:blipFill>
        <p:spPr>
          <a:xfrm>
            <a:off x="7429317" y="2536267"/>
            <a:ext cx="612450" cy="561796"/>
          </a:xfrm>
          <a:prstGeom prst="rect">
            <a:avLst/>
          </a:prstGeom>
        </p:spPr>
      </p:pic>
      <p:pic>
        <p:nvPicPr>
          <p:cNvPr id="3" name="object 3"/>
          <p:cNvPicPr/>
          <p:nvPr/>
        </p:nvPicPr>
        <p:blipFill>
          <a:blip r:embed="rId4" cstate="print"/>
          <a:stretch>
            <a:fillRect/>
          </a:stretch>
        </p:blipFill>
        <p:spPr>
          <a:xfrm>
            <a:off x="10255311" y="141194"/>
            <a:ext cx="612450" cy="580216"/>
          </a:xfrm>
          <a:prstGeom prst="rect">
            <a:avLst/>
          </a:prstGeom>
        </p:spPr>
      </p:pic>
      <p:pic>
        <p:nvPicPr>
          <p:cNvPr id="4" name="object 4"/>
          <p:cNvPicPr/>
          <p:nvPr/>
        </p:nvPicPr>
        <p:blipFill>
          <a:blip r:embed="rId5" cstate="print"/>
          <a:stretch>
            <a:fillRect/>
          </a:stretch>
        </p:blipFill>
        <p:spPr>
          <a:xfrm>
            <a:off x="7531362" y="135136"/>
            <a:ext cx="465094" cy="607845"/>
          </a:xfrm>
          <a:prstGeom prst="rect">
            <a:avLst/>
          </a:prstGeom>
        </p:spPr>
      </p:pic>
      <p:sp>
        <p:nvSpPr>
          <p:cNvPr id="5" name="object 5"/>
          <p:cNvSpPr/>
          <p:nvPr/>
        </p:nvSpPr>
        <p:spPr>
          <a:xfrm>
            <a:off x="7445982" y="862221"/>
            <a:ext cx="579120" cy="579120"/>
          </a:xfrm>
          <a:custGeom>
            <a:avLst/>
            <a:gdLst/>
            <a:ahLst/>
            <a:cxnLst/>
            <a:rect l="l" t="t" r="r" b="b"/>
            <a:pathLst>
              <a:path w="579119" h="579120">
                <a:moveTo>
                  <a:pt x="289560" y="0"/>
                </a:moveTo>
                <a:lnTo>
                  <a:pt x="242598" y="3790"/>
                </a:lnTo>
                <a:lnTo>
                  <a:pt x="198046" y="14764"/>
                </a:lnTo>
                <a:lnTo>
                  <a:pt x="156502" y="32325"/>
                </a:lnTo>
                <a:lnTo>
                  <a:pt x="118561" y="55875"/>
                </a:lnTo>
                <a:lnTo>
                  <a:pt x="84820" y="84820"/>
                </a:lnTo>
                <a:lnTo>
                  <a:pt x="55875" y="118561"/>
                </a:lnTo>
                <a:lnTo>
                  <a:pt x="32325" y="156502"/>
                </a:lnTo>
                <a:lnTo>
                  <a:pt x="14764" y="198046"/>
                </a:lnTo>
                <a:lnTo>
                  <a:pt x="3790" y="242598"/>
                </a:lnTo>
                <a:lnTo>
                  <a:pt x="0" y="289559"/>
                </a:lnTo>
                <a:lnTo>
                  <a:pt x="3790" y="336521"/>
                </a:lnTo>
                <a:lnTo>
                  <a:pt x="14764" y="381073"/>
                </a:lnTo>
                <a:lnTo>
                  <a:pt x="32325" y="422617"/>
                </a:lnTo>
                <a:lnTo>
                  <a:pt x="55875" y="460558"/>
                </a:lnTo>
                <a:lnTo>
                  <a:pt x="84820" y="494299"/>
                </a:lnTo>
                <a:lnTo>
                  <a:pt x="118561" y="523244"/>
                </a:lnTo>
                <a:lnTo>
                  <a:pt x="156502" y="546794"/>
                </a:lnTo>
                <a:lnTo>
                  <a:pt x="198046" y="564355"/>
                </a:lnTo>
                <a:lnTo>
                  <a:pt x="242598" y="575329"/>
                </a:lnTo>
                <a:lnTo>
                  <a:pt x="289560" y="579119"/>
                </a:lnTo>
                <a:lnTo>
                  <a:pt x="336521" y="575329"/>
                </a:lnTo>
                <a:lnTo>
                  <a:pt x="381073" y="564355"/>
                </a:lnTo>
                <a:lnTo>
                  <a:pt x="422617" y="546794"/>
                </a:lnTo>
                <a:lnTo>
                  <a:pt x="460558" y="523244"/>
                </a:lnTo>
                <a:lnTo>
                  <a:pt x="494299" y="494299"/>
                </a:lnTo>
                <a:lnTo>
                  <a:pt x="523244" y="460558"/>
                </a:lnTo>
                <a:lnTo>
                  <a:pt x="546794" y="422617"/>
                </a:lnTo>
                <a:lnTo>
                  <a:pt x="564355" y="381073"/>
                </a:lnTo>
                <a:lnTo>
                  <a:pt x="575329" y="336521"/>
                </a:lnTo>
                <a:lnTo>
                  <a:pt x="579119" y="289559"/>
                </a:lnTo>
                <a:lnTo>
                  <a:pt x="575329" y="242598"/>
                </a:lnTo>
                <a:lnTo>
                  <a:pt x="564355" y="198046"/>
                </a:lnTo>
                <a:lnTo>
                  <a:pt x="546794" y="156502"/>
                </a:lnTo>
                <a:lnTo>
                  <a:pt x="523244" y="118561"/>
                </a:lnTo>
                <a:lnTo>
                  <a:pt x="494299" y="84820"/>
                </a:lnTo>
                <a:lnTo>
                  <a:pt x="460558" y="55875"/>
                </a:lnTo>
                <a:lnTo>
                  <a:pt x="422617" y="32325"/>
                </a:lnTo>
                <a:lnTo>
                  <a:pt x="381073" y="14764"/>
                </a:lnTo>
                <a:lnTo>
                  <a:pt x="336521" y="3790"/>
                </a:lnTo>
                <a:lnTo>
                  <a:pt x="289560" y="0"/>
                </a:lnTo>
                <a:close/>
              </a:path>
            </a:pathLst>
          </a:custGeom>
          <a:solidFill>
            <a:srgbClr val="224A66"/>
          </a:solidFill>
        </p:spPr>
        <p:txBody>
          <a:bodyPr wrap="square" lIns="0" tIns="0" rIns="0" bIns="0" rtlCol="0"/>
          <a:lstStyle/>
          <a:p>
            <a:endParaRPr/>
          </a:p>
        </p:txBody>
      </p:sp>
      <p:sp>
        <p:nvSpPr>
          <p:cNvPr id="6" name="object 6"/>
          <p:cNvSpPr txBox="1"/>
          <p:nvPr/>
        </p:nvSpPr>
        <p:spPr>
          <a:xfrm>
            <a:off x="7633408" y="957178"/>
            <a:ext cx="19939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Open Sans"/>
                <a:cs typeface="Open Sans"/>
              </a:rPr>
              <a:t>1</a:t>
            </a:r>
            <a:endParaRPr sz="2400" dirty="0">
              <a:latin typeface="Open Sans"/>
              <a:cs typeface="Open Sans"/>
            </a:endParaRPr>
          </a:p>
        </p:txBody>
      </p:sp>
      <p:sp>
        <p:nvSpPr>
          <p:cNvPr id="7" name="object 7"/>
          <p:cNvSpPr/>
          <p:nvPr/>
        </p:nvSpPr>
        <p:spPr>
          <a:xfrm>
            <a:off x="10264721" y="805309"/>
            <a:ext cx="577850" cy="579120"/>
          </a:xfrm>
          <a:custGeom>
            <a:avLst/>
            <a:gdLst/>
            <a:ahLst/>
            <a:cxnLst/>
            <a:rect l="l" t="t" r="r" b="b"/>
            <a:pathLst>
              <a:path w="577850" h="579120">
                <a:moveTo>
                  <a:pt x="288798" y="0"/>
                </a:moveTo>
                <a:lnTo>
                  <a:pt x="241950" y="3790"/>
                </a:lnTo>
                <a:lnTo>
                  <a:pt x="197510" y="14764"/>
                </a:lnTo>
                <a:lnTo>
                  <a:pt x="156072" y="32325"/>
                </a:lnTo>
                <a:lnTo>
                  <a:pt x="118231" y="55875"/>
                </a:lnTo>
                <a:lnTo>
                  <a:pt x="84582" y="84820"/>
                </a:lnTo>
                <a:lnTo>
                  <a:pt x="55717" y="118561"/>
                </a:lnTo>
                <a:lnTo>
                  <a:pt x="32232" y="156502"/>
                </a:lnTo>
                <a:lnTo>
                  <a:pt x="14721" y="198046"/>
                </a:lnTo>
                <a:lnTo>
                  <a:pt x="3779" y="242598"/>
                </a:lnTo>
                <a:lnTo>
                  <a:pt x="0" y="289559"/>
                </a:lnTo>
                <a:lnTo>
                  <a:pt x="3779" y="336521"/>
                </a:lnTo>
                <a:lnTo>
                  <a:pt x="14721" y="381073"/>
                </a:lnTo>
                <a:lnTo>
                  <a:pt x="32232" y="422617"/>
                </a:lnTo>
                <a:lnTo>
                  <a:pt x="55717" y="460558"/>
                </a:lnTo>
                <a:lnTo>
                  <a:pt x="84581" y="494299"/>
                </a:lnTo>
                <a:lnTo>
                  <a:pt x="118231" y="523244"/>
                </a:lnTo>
                <a:lnTo>
                  <a:pt x="156072" y="546794"/>
                </a:lnTo>
                <a:lnTo>
                  <a:pt x="197510" y="564355"/>
                </a:lnTo>
                <a:lnTo>
                  <a:pt x="241950" y="575329"/>
                </a:lnTo>
                <a:lnTo>
                  <a:pt x="288798" y="579119"/>
                </a:lnTo>
                <a:lnTo>
                  <a:pt x="335645" y="575329"/>
                </a:lnTo>
                <a:lnTo>
                  <a:pt x="380085" y="564355"/>
                </a:lnTo>
                <a:lnTo>
                  <a:pt x="421523" y="546794"/>
                </a:lnTo>
                <a:lnTo>
                  <a:pt x="459364" y="523244"/>
                </a:lnTo>
                <a:lnTo>
                  <a:pt x="493013" y="494299"/>
                </a:lnTo>
                <a:lnTo>
                  <a:pt x="521878" y="460558"/>
                </a:lnTo>
                <a:lnTo>
                  <a:pt x="545363" y="422617"/>
                </a:lnTo>
                <a:lnTo>
                  <a:pt x="562874" y="381073"/>
                </a:lnTo>
                <a:lnTo>
                  <a:pt x="573816" y="336521"/>
                </a:lnTo>
                <a:lnTo>
                  <a:pt x="577596" y="289559"/>
                </a:lnTo>
                <a:lnTo>
                  <a:pt x="573816" y="242598"/>
                </a:lnTo>
                <a:lnTo>
                  <a:pt x="562874" y="198046"/>
                </a:lnTo>
                <a:lnTo>
                  <a:pt x="545363" y="156502"/>
                </a:lnTo>
                <a:lnTo>
                  <a:pt x="521878" y="118561"/>
                </a:lnTo>
                <a:lnTo>
                  <a:pt x="493014" y="84820"/>
                </a:lnTo>
                <a:lnTo>
                  <a:pt x="459364" y="55875"/>
                </a:lnTo>
                <a:lnTo>
                  <a:pt x="421523" y="32325"/>
                </a:lnTo>
                <a:lnTo>
                  <a:pt x="380085" y="14764"/>
                </a:lnTo>
                <a:lnTo>
                  <a:pt x="335645" y="3790"/>
                </a:lnTo>
                <a:lnTo>
                  <a:pt x="288798" y="0"/>
                </a:lnTo>
                <a:close/>
              </a:path>
            </a:pathLst>
          </a:custGeom>
          <a:solidFill>
            <a:srgbClr val="224A66"/>
          </a:solidFill>
        </p:spPr>
        <p:txBody>
          <a:bodyPr wrap="square" lIns="0" tIns="0" rIns="0" bIns="0" rtlCol="0"/>
          <a:lstStyle/>
          <a:p>
            <a:endParaRPr/>
          </a:p>
        </p:txBody>
      </p:sp>
      <p:sp>
        <p:nvSpPr>
          <p:cNvPr id="8" name="object 8"/>
          <p:cNvSpPr txBox="1"/>
          <p:nvPr/>
        </p:nvSpPr>
        <p:spPr>
          <a:xfrm>
            <a:off x="10453951" y="899289"/>
            <a:ext cx="19939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Open Sans"/>
                <a:cs typeface="Open Sans"/>
              </a:rPr>
              <a:t>2</a:t>
            </a:r>
            <a:endParaRPr sz="2400" dirty="0">
              <a:latin typeface="Open Sans"/>
              <a:cs typeface="Open Sans"/>
            </a:endParaRPr>
          </a:p>
        </p:txBody>
      </p:sp>
      <p:sp>
        <p:nvSpPr>
          <p:cNvPr id="11" name="object 11"/>
          <p:cNvSpPr/>
          <p:nvPr/>
        </p:nvSpPr>
        <p:spPr>
          <a:xfrm>
            <a:off x="10289911" y="3231255"/>
            <a:ext cx="577850" cy="579120"/>
          </a:xfrm>
          <a:custGeom>
            <a:avLst/>
            <a:gdLst/>
            <a:ahLst/>
            <a:cxnLst/>
            <a:rect l="l" t="t" r="r" b="b"/>
            <a:pathLst>
              <a:path w="577850" h="579120">
                <a:moveTo>
                  <a:pt x="288798" y="0"/>
                </a:moveTo>
                <a:lnTo>
                  <a:pt x="241950" y="3790"/>
                </a:lnTo>
                <a:lnTo>
                  <a:pt x="197510" y="14764"/>
                </a:lnTo>
                <a:lnTo>
                  <a:pt x="156072" y="32325"/>
                </a:lnTo>
                <a:lnTo>
                  <a:pt x="118231" y="55875"/>
                </a:lnTo>
                <a:lnTo>
                  <a:pt x="84581" y="84820"/>
                </a:lnTo>
                <a:lnTo>
                  <a:pt x="55717" y="118561"/>
                </a:lnTo>
                <a:lnTo>
                  <a:pt x="32232" y="156502"/>
                </a:lnTo>
                <a:lnTo>
                  <a:pt x="14721" y="198046"/>
                </a:lnTo>
                <a:lnTo>
                  <a:pt x="3779" y="242598"/>
                </a:lnTo>
                <a:lnTo>
                  <a:pt x="0" y="289559"/>
                </a:lnTo>
                <a:lnTo>
                  <a:pt x="3779" y="336521"/>
                </a:lnTo>
                <a:lnTo>
                  <a:pt x="14721" y="381073"/>
                </a:lnTo>
                <a:lnTo>
                  <a:pt x="32232" y="422617"/>
                </a:lnTo>
                <a:lnTo>
                  <a:pt x="55717" y="460558"/>
                </a:lnTo>
                <a:lnTo>
                  <a:pt x="84582" y="494299"/>
                </a:lnTo>
                <a:lnTo>
                  <a:pt x="118231" y="523244"/>
                </a:lnTo>
                <a:lnTo>
                  <a:pt x="156072" y="546794"/>
                </a:lnTo>
                <a:lnTo>
                  <a:pt x="197510" y="564355"/>
                </a:lnTo>
                <a:lnTo>
                  <a:pt x="241950" y="575329"/>
                </a:lnTo>
                <a:lnTo>
                  <a:pt x="288798" y="579119"/>
                </a:lnTo>
                <a:lnTo>
                  <a:pt x="335645" y="575329"/>
                </a:lnTo>
                <a:lnTo>
                  <a:pt x="380085" y="564355"/>
                </a:lnTo>
                <a:lnTo>
                  <a:pt x="421523" y="546794"/>
                </a:lnTo>
                <a:lnTo>
                  <a:pt x="459364" y="523244"/>
                </a:lnTo>
                <a:lnTo>
                  <a:pt x="493014" y="494299"/>
                </a:lnTo>
                <a:lnTo>
                  <a:pt x="521878" y="460558"/>
                </a:lnTo>
                <a:lnTo>
                  <a:pt x="545363" y="422617"/>
                </a:lnTo>
                <a:lnTo>
                  <a:pt x="562874" y="381073"/>
                </a:lnTo>
                <a:lnTo>
                  <a:pt x="573816" y="336521"/>
                </a:lnTo>
                <a:lnTo>
                  <a:pt x="577596" y="289559"/>
                </a:lnTo>
                <a:lnTo>
                  <a:pt x="573816" y="242598"/>
                </a:lnTo>
                <a:lnTo>
                  <a:pt x="562874" y="198046"/>
                </a:lnTo>
                <a:lnTo>
                  <a:pt x="545363" y="156502"/>
                </a:lnTo>
                <a:lnTo>
                  <a:pt x="521878" y="118561"/>
                </a:lnTo>
                <a:lnTo>
                  <a:pt x="493013" y="84820"/>
                </a:lnTo>
                <a:lnTo>
                  <a:pt x="459364" y="55875"/>
                </a:lnTo>
                <a:lnTo>
                  <a:pt x="421523" y="32325"/>
                </a:lnTo>
                <a:lnTo>
                  <a:pt x="380085" y="14764"/>
                </a:lnTo>
                <a:lnTo>
                  <a:pt x="335645" y="3790"/>
                </a:lnTo>
                <a:lnTo>
                  <a:pt x="288798" y="0"/>
                </a:lnTo>
                <a:close/>
              </a:path>
            </a:pathLst>
          </a:custGeom>
          <a:solidFill>
            <a:srgbClr val="224A66"/>
          </a:solidFill>
        </p:spPr>
        <p:txBody>
          <a:bodyPr wrap="square" lIns="0" tIns="0" rIns="0" bIns="0" rtlCol="0"/>
          <a:lstStyle/>
          <a:p>
            <a:endParaRPr dirty="0"/>
          </a:p>
        </p:txBody>
      </p:sp>
      <p:sp>
        <p:nvSpPr>
          <p:cNvPr id="12" name="object 12"/>
          <p:cNvSpPr txBox="1"/>
          <p:nvPr/>
        </p:nvSpPr>
        <p:spPr>
          <a:xfrm>
            <a:off x="9528815" y="3328479"/>
            <a:ext cx="2556236" cy="1774845"/>
          </a:xfrm>
          <a:prstGeom prst="rect">
            <a:avLst/>
          </a:prstGeom>
        </p:spPr>
        <p:txBody>
          <a:bodyPr vert="horz" wrap="square" lIns="0" tIns="12700" rIns="0" bIns="0" rtlCol="0">
            <a:spAutoFit/>
          </a:bodyPr>
          <a:lstStyle/>
          <a:p>
            <a:pPr marR="445770" algn="ctr">
              <a:lnSpc>
                <a:spcPct val="100000"/>
              </a:lnSpc>
              <a:spcBef>
                <a:spcPts val="100"/>
              </a:spcBef>
            </a:pPr>
            <a:r>
              <a:rPr sz="2400" b="1" dirty="0">
                <a:solidFill>
                  <a:srgbClr val="FFFFFF"/>
                </a:solidFill>
                <a:latin typeface="Open Sans"/>
                <a:cs typeface="Open Sans"/>
              </a:rPr>
              <a:t>4</a:t>
            </a:r>
            <a:endParaRPr sz="2400" dirty="0">
              <a:latin typeface="Open Sans"/>
              <a:cs typeface="Open Sans"/>
            </a:endParaRPr>
          </a:p>
          <a:p>
            <a:pPr>
              <a:lnSpc>
                <a:spcPct val="100000"/>
              </a:lnSpc>
              <a:spcBef>
                <a:spcPts val="25"/>
              </a:spcBef>
            </a:pPr>
            <a:endParaRPr sz="2300" dirty="0">
              <a:latin typeface="Open Sans"/>
              <a:cs typeface="Open Sans"/>
            </a:endParaRPr>
          </a:p>
          <a:p>
            <a:pPr marL="12700" marR="5080">
              <a:lnSpc>
                <a:spcPct val="90000"/>
              </a:lnSpc>
            </a:pPr>
            <a:r>
              <a:rPr sz="1500" dirty="0">
                <a:solidFill>
                  <a:schemeClr val="tx1"/>
                </a:solidFill>
                <a:latin typeface="Open Sans"/>
                <a:cs typeface="Open Sans"/>
              </a:rPr>
              <a:t>Facilitate</a:t>
            </a:r>
            <a:r>
              <a:rPr sz="1500" spc="-70" dirty="0">
                <a:solidFill>
                  <a:schemeClr val="tx1"/>
                </a:solidFill>
                <a:latin typeface="Open Sans"/>
                <a:cs typeface="Open Sans"/>
              </a:rPr>
              <a:t> </a:t>
            </a:r>
            <a:r>
              <a:rPr sz="1500" spc="-10" dirty="0">
                <a:solidFill>
                  <a:schemeClr val="tx1"/>
                </a:solidFill>
                <a:latin typeface="Open Sans"/>
                <a:cs typeface="Open Sans"/>
              </a:rPr>
              <a:t>appropriate </a:t>
            </a:r>
            <a:r>
              <a:rPr sz="1500" dirty="0">
                <a:solidFill>
                  <a:schemeClr val="tx1"/>
                </a:solidFill>
                <a:latin typeface="Open Sans"/>
                <a:cs typeface="Open Sans"/>
              </a:rPr>
              <a:t>disciplinary</a:t>
            </a:r>
            <a:r>
              <a:rPr sz="1500" spc="-30" dirty="0">
                <a:solidFill>
                  <a:schemeClr val="tx1"/>
                </a:solidFill>
                <a:latin typeface="Open Sans"/>
                <a:cs typeface="Open Sans"/>
              </a:rPr>
              <a:t> </a:t>
            </a:r>
            <a:r>
              <a:rPr sz="1500" spc="-25" dirty="0">
                <a:solidFill>
                  <a:schemeClr val="tx1"/>
                </a:solidFill>
                <a:latin typeface="Open Sans"/>
                <a:cs typeface="Open Sans"/>
              </a:rPr>
              <a:t>or </a:t>
            </a:r>
            <a:r>
              <a:rPr sz="1500" dirty="0">
                <a:solidFill>
                  <a:schemeClr val="tx1"/>
                </a:solidFill>
                <a:latin typeface="Open Sans"/>
                <a:cs typeface="Open Sans"/>
              </a:rPr>
              <a:t>employment</a:t>
            </a:r>
            <a:r>
              <a:rPr sz="1500" spc="-70" dirty="0">
                <a:solidFill>
                  <a:schemeClr val="tx1"/>
                </a:solidFill>
                <a:latin typeface="Open Sans"/>
                <a:cs typeface="Open Sans"/>
              </a:rPr>
              <a:t> </a:t>
            </a:r>
            <a:r>
              <a:rPr sz="1500" spc="-10" dirty="0">
                <a:solidFill>
                  <a:schemeClr val="tx1"/>
                </a:solidFill>
                <a:latin typeface="Open Sans"/>
                <a:cs typeface="Open Sans"/>
              </a:rPr>
              <a:t>action </a:t>
            </a:r>
            <a:r>
              <a:rPr sz="1500" dirty="0">
                <a:solidFill>
                  <a:schemeClr val="tx1"/>
                </a:solidFill>
                <a:latin typeface="Open Sans"/>
                <a:cs typeface="Open Sans"/>
              </a:rPr>
              <a:t>based</a:t>
            </a:r>
            <a:r>
              <a:rPr sz="1500" spc="-20" dirty="0">
                <a:solidFill>
                  <a:schemeClr val="tx1"/>
                </a:solidFill>
                <a:latin typeface="Open Sans"/>
                <a:cs typeface="Open Sans"/>
              </a:rPr>
              <a:t> </a:t>
            </a:r>
            <a:r>
              <a:rPr sz="1500" dirty="0">
                <a:solidFill>
                  <a:schemeClr val="tx1"/>
                </a:solidFill>
                <a:latin typeface="Open Sans"/>
                <a:cs typeface="Open Sans"/>
              </a:rPr>
              <a:t>on</a:t>
            </a:r>
            <a:r>
              <a:rPr sz="1500" spc="-5" dirty="0">
                <a:solidFill>
                  <a:schemeClr val="tx1"/>
                </a:solidFill>
                <a:latin typeface="Open Sans"/>
                <a:cs typeface="Open Sans"/>
              </a:rPr>
              <a:t> </a:t>
            </a:r>
            <a:r>
              <a:rPr sz="1500" dirty="0">
                <a:solidFill>
                  <a:schemeClr val="tx1"/>
                </a:solidFill>
                <a:latin typeface="Open Sans"/>
                <a:cs typeface="Open Sans"/>
              </a:rPr>
              <a:t>the </a:t>
            </a:r>
            <a:r>
              <a:rPr sz="1500" spc="-10" dirty="0">
                <a:solidFill>
                  <a:schemeClr val="tx1"/>
                </a:solidFill>
                <a:latin typeface="Open Sans"/>
                <a:cs typeface="Open Sans"/>
              </a:rPr>
              <a:t>absence </a:t>
            </a:r>
            <a:r>
              <a:rPr sz="1500" dirty="0">
                <a:solidFill>
                  <a:schemeClr val="tx1"/>
                </a:solidFill>
                <a:latin typeface="Open Sans"/>
                <a:cs typeface="Open Sans"/>
              </a:rPr>
              <a:t>information</a:t>
            </a:r>
            <a:r>
              <a:rPr sz="1500" spc="-35" dirty="0">
                <a:solidFill>
                  <a:schemeClr val="tx1"/>
                </a:solidFill>
                <a:latin typeface="Open Sans"/>
                <a:cs typeface="Open Sans"/>
              </a:rPr>
              <a:t> </a:t>
            </a:r>
            <a:r>
              <a:rPr sz="1500" dirty="0">
                <a:solidFill>
                  <a:schemeClr val="tx1"/>
                </a:solidFill>
                <a:latin typeface="Open Sans"/>
                <a:cs typeface="Open Sans"/>
              </a:rPr>
              <a:t>on</a:t>
            </a:r>
            <a:r>
              <a:rPr sz="1500" spc="-15" dirty="0">
                <a:solidFill>
                  <a:schemeClr val="tx1"/>
                </a:solidFill>
                <a:latin typeface="Open Sans"/>
                <a:cs typeface="Open Sans"/>
              </a:rPr>
              <a:t> </a:t>
            </a:r>
            <a:r>
              <a:rPr sz="1500" spc="-10" dirty="0">
                <a:solidFill>
                  <a:schemeClr val="tx1"/>
                </a:solidFill>
                <a:latin typeface="Open Sans"/>
                <a:cs typeface="Open Sans"/>
              </a:rPr>
              <a:t>Daily </a:t>
            </a:r>
            <a:r>
              <a:rPr sz="1500" dirty="0">
                <a:solidFill>
                  <a:schemeClr val="tx1"/>
                </a:solidFill>
                <a:latin typeface="Open Sans"/>
                <a:cs typeface="Open Sans"/>
              </a:rPr>
              <a:t>and</a:t>
            </a:r>
            <a:r>
              <a:rPr sz="1500" spc="-20" dirty="0">
                <a:solidFill>
                  <a:schemeClr val="tx1"/>
                </a:solidFill>
                <a:latin typeface="Open Sans"/>
                <a:cs typeface="Open Sans"/>
              </a:rPr>
              <a:t> </a:t>
            </a:r>
            <a:r>
              <a:rPr sz="1500" dirty="0">
                <a:solidFill>
                  <a:schemeClr val="tx1"/>
                </a:solidFill>
                <a:latin typeface="Open Sans"/>
                <a:cs typeface="Open Sans"/>
              </a:rPr>
              <a:t>Weekly</a:t>
            </a:r>
            <a:r>
              <a:rPr sz="1500" spc="-45" dirty="0">
                <a:solidFill>
                  <a:schemeClr val="tx1"/>
                </a:solidFill>
                <a:latin typeface="Open Sans"/>
                <a:cs typeface="Open Sans"/>
              </a:rPr>
              <a:t> </a:t>
            </a:r>
            <a:r>
              <a:rPr sz="1500" spc="-10" dirty="0">
                <a:solidFill>
                  <a:schemeClr val="tx1"/>
                </a:solidFill>
                <a:latin typeface="Open Sans"/>
                <a:cs typeface="Open Sans"/>
              </a:rPr>
              <a:t>reports</a:t>
            </a:r>
            <a:endParaRPr sz="1500" dirty="0">
              <a:solidFill>
                <a:schemeClr val="tx1"/>
              </a:solidFill>
              <a:latin typeface="Open Sans"/>
              <a:cs typeface="Open Sans"/>
            </a:endParaRPr>
          </a:p>
        </p:txBody>
      </p:sp>
      <p:sp>
        <p:nvSpPr>
          <p:cNvPr id="13" name="object 13"/>
          <p:cNvSpPr txBox="1"/>
          <p:nvPr/>
        </p:nvSpPr>
        <p:spPr>
          <a:xfrm>
            <a:off x="6752333" y="1608729"/>
            <a:ext cx="2438400" cy="659155"/>
          </a:xfrm>
          <a:prstGeom prst="rect">
            <a:avLst/>
          </a:prstGeom>
        </p:spPr>
        <p:txBody>
          <a:bodyPr vert="horz" wrap="square" lIns="0" tIns="35560" rIns="0" bIns="0" rtlCol="0">
            <a:spAutoFit/>
          </a:bodyPr>
          <a:lstStyle/>
          <a:p>
            <a:pPr marL="12700" marR="5080" algn="l">
              <a:lnSpc>
                <a:spcPct val="90000"/>
              </a:lnSpc>
              <a:spcBef>
                <a:spcPts val="280"/>
              </a:spcBef>
            </a:pPr>
            <a:r>
              <a:rPr sz="1500" spc="-10" dirty="0">
                <a:solidFill>
                  <a:schemeClr val="tx1"/>
                </a:solidFill>
                <a:latin typeface="Open Sans"/>
                <a:cs typeface="Open Sans"/>
              </a:rPr>
              <a:t>Provide</a:t>
            </a:r>
            <a:r>
              <a:rPr sz="1500" spc="-30" dirty="0">
                <a:solidFill>
                  <a:schemeClr val="tx1"/>
                </a:solidFill>
                <a:latin typeface="Open Sans"/>
                <a:cs typeface="Open Sans"/>
              </a:rPr>
              <a:t> </a:t>
            </a:r>
            <a:r>
              <a:rPr sz="1500" spc="-10" dirty="0">
                <a:solidFill>
                  <a:schemeClr val="tx1"/>
                </a:solidFill>
                <a:latin typeface="Open Sans"/>
                <a:cs typeface="Open Sans"/>
              </a:rPr>
              <a:t>employee </a:t>
            </a:r>
            <a:r>
              <a:rPr sz="1500" dirty="0">
                <a:solidFill>
                  <a:schemeClr val="tx1"/>
                </a:solidFill>
                <a:latin typeface="Open Sans"/>
                <a:cs typeface="Open Sans"/>
              </a:rPr>
              <a:t>with</a:t>
            </a:r>
            <a:r>
              <a:rPr sz="1500" spc="-15" dirty="0">
                <a:solidFill>
                  <a:schemeClr val="tx1"/>
                </a:solidFill>
                <a:latin typeface="Open Sans"/>
                <a:cs typeface="Open Sans"/>
              </a:rPr>
              <a:t> </a:t>
            </a:r>
            <a:r>
              <a:rPr lang="en-US" sz="1500" spc="-10" dirty="0">
                <a:solidFill>
                  <a:schemeClr val="tx1"/>
                </a:solidFill>
                <a:latin typeface="Open Sans"/>
                <a:cs typeface="Open Sans"/>
              </a:rPr>
              <a:t>a</a:t>
            </a:r>
            <a:r>
              <a:rPr sz="1500" spc="-10" dirty="0">
                <a:solidFill>
                  <a:schemeClr val="tx1"/>
                </a:solidFill>
                <a:latin typeface="Open Sans"/>
                <a:cs typeface="Open Sans"/>
              </a:rPr>
              <a:t>bsence </a:t>
            </a:r>
            <a:r>
              <a:rPr sz="1500" dirty="0">
                <a:solidFill>
                  <a:schemeClr val="tx1"/>
                </a:solidFill>
                <a:latin typeface="Open Sans"/>
                <a:cs typeface="Open Sans"/>
              </a:rPr>
              <a:t>brochure</a:t>
            </a:r>
            <a:r>
              <a:rPr lang="en-US" sz="1500" spc="295" dirty="0">
                <a:solidFill>
                  <a:schemeClr val="tx1"/>
                </a:solidFill>
                <a:latin typeface="Open Sans"/>
                <a:cs typeface="Open Sans"/>
              </a:rPr>
              <a:t> </a:t>
            </a:r>
            <a:r>
              <a:rPr sz="1500" spc="-25" dirty="0">
                <a:solidFill>
                  <a:schemeClr val="tx1"/>
                </a:solidFill>
                <a:latin typeface="Open Sans"/>
                <a:cs typeface="Open Sans"/>
              </a:rPr>
              <a:t>as </a:t>
            </a:r>
            <a:r>
              <a:rPr sz="1500" spc="-10" dirty="0">
                <a:solidFill>
                  <a:schemeClr val="tx1"/>
                </a:solidFill>
                <a:latin typeface="Open Sans"/>
                <a:cs typeface="Open Sans"/>
              </a:rPr>
              <a:t>requested</a:t>
            </a:r>
            <a:endParaRPr sz="1500" dirty="0">
              <a:solidFill>
                <a:schemeClr val="tx1"/>
              </a:solidFill>
              <a:latin typeface="Open Sans"/>
              <a:cs typeface="Open Sans"/>
            </a:endParaRPr>
          </a:p>
        </p:txBody>
      </p:sp>
      <p:sp>
        <p:nvSpPr>
          <p:cNvPr id="14" name="object 14"/>
          <p:cNvSpPr txBox="1"/>
          <p:nvPr/>
        </p:nvSpPr>
        <p:spPr>
          <a:xfrm>
            <a:off x="9635950" y="1563719"/>
            <a:ext cx="2323550" cy="866904"/>
          </a:xfrm>
          <a:prstGeom prst="rect">
            <a:avLst/>
          </a:prstGeom>
        </p:spPr>
        <p:txBody>
          <a:bodyPr vert="horz" wrap="square" lIns="0" tIns="35560" rIns="0" bIns="0" rtlCol="0">
            <a:spAutoFit/>
          </a:bodyPr>
          <a:lstStyle/>
          <a:p>
            <a:pPr marL="12700" marR="5080">
              <a:lnSpc>
                <a:spcPct val="90000"/>
              </a:lnSpc>
              <a:spcBef>
                <a:spcPts val="280"/>
              </a:spcBef>
            </a:pPr>
            <a:r>
              <a:rPr sz="1500" dirty="0">
                <a:solidFill>
                  <a:schemeClr val="tx1"/>
                </a:solidFill>
                <a:latin typeface="Open Sans"/>
                <a:cs typeface="Open Sans"/>
              </a:rPr>
              <a:t>Be</a:t>
            </a:r>
            <a:r>
              <a:rPr sz="1500" spc="-20" dirty="0">
                <a:solidFill>
                  <a:schemeClr val="tx1"/>
                </a:solidFill>
                <a:latin typeface="Open Sans"/>
                <a:cs typeface="Open Sans"/>
              </a:rPr>
              <a:t> </a:t>
            </a:r>
            <a:r>
              <a:rPr sz="1500" dirty="0">
                <a:solidFill>
                  <a:schemeClr val="tx1"/>
                </a:solidFill>
                <a:latin typeface="Open Sans"/>
                <a:cs typeface="Open Sans"/>
              </a:rPr>
              <a:t>sure</a:t>
            </a:r>
            <a:r>
              <a:rPr sz="1500" spc="-30" dirty="0">
                <a:solidFill>
                  <a:schemeClr val="tx1"/>
                </a:solidFill>
                <a:latin typeface="Open Sans"/>
                <a:cs typeface="Open Sans"/>
              </a:rPr>
              <a:t> </a:t>
            </a:r>
            <a:r>
              <a:rPr sz="1500" dirty="0">
                <a:solidFill>
                  <a:schemeClr val="tx1"/>
                </a:solidFill>
                <a:latin typeface="Open Sans"/>
                <a:cs typeface="Open Sans"/>
              </a:rPr>
              <a:t>all</a:t>
            </a:r>
            <a:r>
              <a:rPr sz="1500" spc="-20" dirty="0">
                <a:solidFill>
                  <a:schemeClr val="tx1"/>
                </a:solidFill>
                <a:latin typeface="Open Sans"/>
                <a:cs typeface="Open Sans"/>
              </a:rPr>
              <a:t> </a:t>
            </a:r>
            <a:r>
              <a:rPr sz="1500" spc="-10" dirty="0">
                <a:solidFill>
                  <a:schemeClr val="tx1"/>
                </a:solidFill>
                <a:latin typeface="Open Sans"/>
                <a:cs typeface="Open Sans"/>
              </a:rPr>
              <a:t>family </a:t>
            </a:r>
            <a:r>
              <a:rPr sz="1500" dirty="0">
                <a:solidFill>
                  <a:schemeClr val="tx1"/>
                </a:solidFill>
                <a:latin typeface="Open Sans"/>
                <a:cs typeface="Open Sans"/>
              </a:rPr>
              <a:t>and</a:t>
            </a:r>
            <a:r>
              <a:rPr sz="1500" spc="-20" dirty="0">
                <a:solidFill>
                  <a:schemeClr val="tx1"/>
                </a:solidFill>
                <a:latin typeface="Open Sans"/>
                <a:cs typeface="Open Sans"/>
              </a:rPr>
              <a:t> </a:t>
            </a:r>
            <a:r>
              <a:rPr sz="1500" dirty="0">
                <a:solidFill>
                  <a:schemeClr val="tx1"/>
                </a:solidFill>
                <a:latin typeface="Open Sans"/>
                <a:cs typeface="Open Sans"/>
              </a:rPr>
              <a:t>medical</a:t>
            </a:r>
            <a:r>
              <a:rPr sz="1500" spc="-20" dirty="0">
                <a:solidFill>
                  <a:schemeClr val="tx1"/>
                </a:solidFill>
                <a:latin typeface="Open Sans"/>
                <a:cs typeface="Open Sans"/>
              </a:rPr>
              <a:t> </a:t>
            </a:r>
            <a:r>
              <a:rPr sz="1500" spc="-10" dirty="0">
                <a:solidFill>
                  <a:schemeClr val="tx1"/>
                </a:solidFill>
                <a:latin typeface="Open Sans"/>
                <a:cs typeface="Open Sans"/>
              </a:rPr>
              <a:t>leaves </a:t>
            </a:r>
            <a:r>
              <a:rPr sz="1500" dirty="0">
                <a:solidFill>
                  <a:schemeClr val="tx1"/>
                </a:solidFill>
                <a:latin typeface="Open Sans"/>
                <a:cs typeface="Open Sans"/>
              </a:rPr>
              <a:t>are</a:t>
            </a:r>
            <a:r>
              <a:rPr sz="1500" spc="-70" dirty="0">
                <a:solidFill>
                  <a:schemeClr val="tx1"/>
                </a:solidFill>
                <a:latin typeface="Open Sans"/>
                <a:cs typeface="Open Sans"/>
              </a:rPr>
              <a:t> </a:t>
            </a:r>
            <a:r>
              <a:rPr sz="1500" dirty="0">
                <a:solidFill>
                  <a:schemeClr val="tx1"/>
                </a:solidFill>
                <a:latin typeface="Open Sans"/>
                <a:cs typeface="Open Sans"/>
              </a:rPr>
              <a:t>reported</a:t>
            </a:r>
            <a:r>
              <a:rPr sz="1500" spc="-60" dirty="0">
                <a:solidFill>
                  <a:schemeClr val="tx1"/>
                </a:solidFill>
                <a:latin typeface="Open Sans"/>
                <a:cs typeface="Open Sans"/>
              </a:rPr>
              <a:t> </a:t>
            </a:r>
            <a:r>
              <a:rPr sz="1500" spc="-25" dirty="0">
                <a:solidFill>
                  <a:schemeClr val="tx1"/>
                </a:solidFill>
                <a:latin typeface="Open Sans"/>
                <a:cs typeface="Open Sans"/>
              </a:rPr>
              <a:t>to </a:t>
            </a:r>
            <a:r>
              <a:rPr sz="1500" dirty="0">
                <a:solidFill>
                  <a:schemeClr val="tx1"/>
                </a:solidFill>
                <a:latin typeface="Open Sans"/>
                <a:cs typeface="Open Sans"/>
              </a:rPr>
              <a:t>Unum</a:t>
            </a:r>
            <a:r>
              <a:rPr sz="1500" spc="-5" dirty="0">
                <a:solidFill>
                  <a:schemeClr val="tx1"/>
                </a:solidFill>
                <a:latin typeface="Open Sans"/>
                <a:cs typeface="Open Sans"/>
              </a:rPr>
              <a:t> </a:t>
            </a:r>
            <a:r>
              <a:rPr sz="1500" spc="-10" dirty="0">
                <a:solidFill>
                  <a:schemeClr val="tx1"/>
                </a:solidFill>
                <a:latin typeface="Open Sans"/>
                <a:cs typeface="Open Sans"/>
              </a:rPr>
              <a:t>promptly</a:t>
            </a:r>
            <a:endParaRPr sz="1500" dirty="0">
              <a:solidFill>
                <a:schemeClr val="tx1"/>
              </a:solidFill>
              <a:latin typeface="Open Sans"/>
              <a:cs typeface="Open Sans"/>
            </a:endParaRPr>
          </a:p>
        </p:txBody>
      </p:sp>
      <p:pic>
        <p:nvPicPr>
          <p:cNvPr id="15" name="object 15"/>
          <p:cNvPicPr/>
          <p:nvPr/>
        </p:nvPicPr>
        <p:blipFill>
          <a:blip r:embed="rId6" cstate="print"/>
          <a:stretch>
            <a:fillRect/>
          </a:stretch>
        </p:blipFill>
        <p:spPr>
          <a:xfrm>
            <a:off x="10289911" y="2608502"/>
            <a:ext cx="607845" cy="506538"/>
          </a:xfrm>
          <a:prstGeom prst="rect">
            <a:avLst/>
          </a:prstGeom>
        </p:spPr>
      </p:pic>
      <p:sp>
        <p:nvSpPr>
          <p:cNvPr id="23" name="object 23"/>
          <p:cNvSpPr txBox="1"/>
          <p:nvPr/>
        </p:nvSpPr>
        <p:spPr>
          <a:xfrm>
            <a:off x="7339169" y="5428848"/>
            <a:ext cx="4355846" cy="1059264"/>
          </a:xfrm>
          <a:prstGeom prst="rect">
            <a:avLst/>
          </a:prstGeom>
        </p:spPr>
        <p:txBody>
          <a:bodyPr vert="horz" wrap="square" lIns="0" tIns="12700" rIns="0" bIns="0" rtlCol="0">
            <a:spAutoFit/>
          </a:bodyPr>
          <a:lstStyle/>
          <a:p>
            <a:pPr marL="12700">
              <a:lnSpc>
                <a:spcPct val="100000"/>
              </a:lnSpc>
              <a:spcBef>
                <a:spcPts val="100"/>
              </a:spcBef>
            </a:pPr>
            <a:r>
              <a:rPr sz="1700" b="1" dirty="0">
                <a:solidFill>
                  <a:schemeClr val="tx1"/>
                </a:solidFill>
                <a:latin typeface="Open Sans"/>
                <a:cs typeface="Open Sans"/>
              </a:rPr>
              <a:t>If</a:t>
            </a:r>
            <a:r>
              <a:rPr sz="1700" b="1" spc="-100" dirty="0">
                <a:solidFill>
                  <a:schemeClr val="tx1"/>
                </a:solidFill>
                <a:latin typeface="Open Sans"/>
                <a:cs typeface="Open Sans"/>
              </a:rPr>
              <a:t> </a:t>
            </a:r>
            <a:r>
              <a:rPr sz="1700" b="1" spc="-10" dirty="0">
                <a:solidFill>
                  <a:schemeClr val="tx1"/>
                </a:solidFill>
                <a:latin typeface="Open Sans"/>
                <a:cs typeface="Open Sans"/>
              </a:rPr>
              <a:t>for</a:t>
            </a:r>
            <a:r>
              <a:rPr sz="1700" b="1" spc="-55" dirty="0">
                <a:solidFill>
                  <a:schemeClr val="tx1"/>
                </a:solidFill>
                <a:latin typeface="Open Sans"/>
                <a:cs typeface="Open Sans"/>
              </a:rPr>
              <a:t> </a:t>
            </a:r>
            <a:r>
              <a:rPr sz="1700" b="1" spc="-40" dirty="0">
                <a:solidFill>
                  <a:schemeClr val="tx1"/>
                </a:solidFill>
                <a:latin typeface="Open Sans"/>
                <a:cs typeface="Open Sans"/>
              </a:rPr>
              <a:t>any</a:t>
            </a:r>
            <a:r>
              <a:rPr sz="1700" b="1" spc="-60" dirty="0">
                <a:solidFill>
                  <a:schemeClr val="tx1"/>
                </a:solidFill>
                <a:latin typeface="Open Sans"/>
                <a:cs typeface="Open Sans"/>
              </a:rPr>
              <a:t> </a:t>
            </a:r>
            <a:r>
              <a:rPr sz="1700" b="1" spc="-35" dirty="0">
                <a:solidFill>
                  <a:schemeClr val="tx1"/>
                </a:solidFill>
                <a:latin typeface="Open Sans"/>
                <a:cs typeface="Open Sans"/>
              </a:rPr>
              <a:t>reason</a:t>
            </a:r>
            <a:r>
              <a:rPr sz="1700" b="1" spc="-70" dirty="0">
                <a:solidFill>
                  <a:schemeClr val="tx1"/>
                </a:solidFill>
                <a:latin typeface="Open Sans"/>
                <a:cs typeface="Open Sans"/>
              </a:rPr>
              <a:t> </a:t>
            </a:r>
            <a:r>
              <a:rPr lang="en-US" sz="1700" b="1" spc="-40" dirty="0">
                <a:solidFill>
                  <a:schemeClr val="tx1"/>
                </a:solidFill>
                <a:latin typeface="Open Sans"/>
                <a:cs typeface="Open Sans"/>
              </a:rPr>
              <a:t>you have </a:t>
            </a:r>
            <a:r>
              <a:rPr sz="1700" b="1" spc="-20" dirty="0">
                <a:solidFill>
                  <a:schemeClr val="tx1"/>
                </a:solidFill>
                <a:latin typeface="Open Sans"/>
                <a:cs typeface="Open Sans"/>
              </a:rPr>
              <a:t>not</a:t>
            </a:r>
            <a:r>
              <a:rPr sz="1700" b="1" spc="-65" dirty="0">
                <a:solidFill>
                  <a:schemeClr val="tx1"/>
                </a:solidFill>
                <a:latin typeface="Open Sans"/>
                <a:cs typeface="Open Sans"/>
              </a:rPr>
              <a:t> </a:t>
            </a:r>
            <a:r>
              <a:rPr sz="1700" b="1" spc="-35" dirty="0">
                <a:solidFill>
                  <a:schemeClr val="tx1"/>
                </a:solidFill>
                <a:latin typeface="Open Sans"/>
                <a:cs typeface="Open Sans"/>
              </a:rPr>
              <a:t>reported</a:t>
            </a:r>
            <a:r>
              <a:rPr sz="1700" b="1" spc="-65" dirty="0">
                <a:solidFill>
                  <a:schemeClr val="tx1"/>
                </a:solidFill>
                <a:latin typeface="Open Sans"/>
                <a:cs typeface="Open Sans"/>
              </a:rPr>
              <a:t> </a:t>
            </a:r>
            <a:r>
              <a:rPr sz="1700" b="1" dirty="0">
                <a:solidFill>
                  <a:schemeClr val="tx1"/>
                </a:solidFill>
                <a:latin typeface="Open Sans"/>
                <a:cs typeface="Open Sans"/>
              </a:rPr>
              <a:t>a</a:t>
            </a:r>
            <a:r>
              <a:rPr sz="1700" b="1" spc="-45" dirty="0">
                <a:solidFill>
                  <a:schemeClr val="tx1"/>
                </a:solidFill>
                <a:latin typeface="Open Sans"/>
                <a:cs typeface="Open Sans"/>
              </a:rPr>
              <a:t> </a:t>
            </a:r>
            <a:r>
              <a:rPr sz="1700" b="1" spc="-35" dirty="0">
                <a:solidFill>
                  <a:schemeClr val="tx1"/>
                </a:solidFill>
                <a:latin typeface="Open Sans"/>
                <a:cs typeface="Open Sans"/>
              </a:rPr>
              <a:t>leave</a:t>
            </a:r>
            <a:r>
              <a:rPr sz="1700" b="1" spc="-65" dirty="0">
                <a:solidFill>
                  <a:schemeClr val="tx1"/>
                </a:solidFill>
                <a:latin typeface="Open Sans"/>
                <a:cs typeface="Open Sans"/>
              </a:rPr>
              <a:t> </a:t>
            </a:r>
            <a:r>
              <a:rPr sz="1700" b="1" spc="-10" dirty="0">
                <a:solidFill>
                  <a:schemeClr val="tx1"/>
                </a:solidFill>
                <a:latin typeface="Open Sans"/>
                <a:cs typeface="Open Sans"/>
              </a:rPr>
              <a:t>to</a:t>
            </a:r>
            <a:r>
              <a:rPr sz="1700" b="1" spc="-65" dirty="0">
                <a:solidFill>
                  <a:schemeClr val="tx1"/>
                </a:solidFill>
                <a:latin typeface="Open Sans"/>
                <a:cs typeface="Open Sans"/>
              </a:rPr>
              <a:t> </a:t>
            </a:r>
            <a:r>
              <a:rPr sz="1700" b="1" spc="-45" dirty="0">
                <a:solidFill>
                  <a:schemeClr val="tx1"/>
                </a:solidFill>
                <a:latin typeface="Open Sans"/>
                <a:cs typeface="Open Sans"/>
              </a:rPr>
              <a:t>Unum,</a:t>
            </a:r>
            <a:r>
              <a:rPr sz="1700" b="1" spc="-65" dirty="0">
                <a:solidFill>
                  <a:schemeClr val="tx1"/>
                </a:solidFill>
                <a:latin typeface="Open Sans"/>
                <a:cs typeface="Open Sans"/>
              </a:rPr>
              <a:t> </a:t>
            </a:r>
            <a:r>
              <a:rPr sz="1700" b="1" spc="-50" dirty="0">
                <a:solidFill>
                  <a:schemeClr val="tx1"/>
                </a:solidFill>
                <a:latin typeface="Open Sans"/>
                <a:cs typeface="Open Sans"/>
              </a:rPr>
              <a:t>then</a:t>
            </a:r>
            <a:r>
              <a:rPr sz="1700" b="1" spc="-60" dirty="0">
                <a:solidFill>
                  <a:schemeClr val="tx1"/>
                </a:solidFill>
                <a:latin typeface="Open Sans"/>
                <a:cs typeface="Open Sans"/>
              </a:rPr>
              <a:t> </a:t>
            </a:r>
            <a:r>
              <a:rPr lang="en-US" sz="1700" b="1" spc="-25" dirty="0">
                <a:solidFill>
                  <a:schemeClr val="tx1"/>
                </a:solidFill>
                <a:latin typeface="Open Sans"/>
                <a:cs typeface="Open Sans"/>
              </a:rPr>
              <a:t>your </a:t>
            </a:r>
            <a:r>
              <a:rPr sz="1700" b="1" spc="-45" dirty="0">
                <a:solidFill>
                  <a:schemeClr val="tx1"/>
                </a:solidFill>
                <a:latin typeface="Open Sans"/>
                <a:cs typeface="Open Sans"/>
              </a:rPr>
              <a:t>manager/supervisor</a:t>
            </a:r>
            <a:r>
              <a:rPr sz="1700" b="1" spc="-65" dirty="0">
                <a:solidFill>
                  <a:schemeClr val="tx1"/>
                </a:solidFill>
                <a:latin typeface="Open Sans"/>
                <a:cs typeface="Open Sans"/>
              </a:rPr>
              <a:t> </a:t>
            </a:r>
            <a:r>
              <a:rPr sz="1700" b="1" spc="-25" dirty="0">
                <a:solidFill>
                  <a:schemeClr val="tx1"/>
                </a:solidFill>
                <a:latin typeface="Open Sans"/>
                <a:cs typeface="Open Sans"/>
              </a:rPr>
              <a:t>should</a:t>
            </a:r>
            <a:r>
              <a:rPr sz="1700" b="1" spc="-60" dirty="0">
                <a:solidFill>
                  <a:schemeClr val="tx1"/>
                </a:solidFill>
                <a:latin typeface="Open Sans"/>
                <a:cs typeface="Open Sans"/>
              </a:rPr>
              <a:t> </a:t>
            </a:r>
            <a:r>
              <a:rPr sz="1700" b="1" dirty="0">
                <a:solidFill>
                  <a:schemeClr val="tx1"/>
                </a:solidFill>
                <a:latin typeface="Open Sans"/>
                <a:cs typeface="Open Sans"/>
              </a:rPr>
              <a:t>do</a:t>
            </a:r>
            <a:r>
              <a:rPr sz="1700" b="1" spc="-40" dirty="0">
                <a:solidFill>
                  <a:schemeClr val="tx1"/>
                </a:solidFill>
                <a:latin typeface="Open Sans"/>
                <a:cs typeface="Open Sans"/>
              </a:rPr>
              <a:t> </a:t>
            </a:r>
            <a:r>
              <a:rPr sz="1700" b="1" dirty="0">
                <a:solidFill>
                  <a:schemeClr val="tx1"/>
                </a:solidFill>
                <a:latin typeface="Open Sans"/>
                <a:cs typeface="Open Sans"/>
              </a:rPr>
              <a:t>so</a:t>
            </a:r>
            <a:r>
              <a:rPr sz="1700" b="1" spc="-45" dirty="0">
                <a:solidFill>
                  <a:schemeClr val="tx1"/>
                </a:solidFill>
                <a:latin typeface="Open Sans"/>
                <a:cs typeface="Open Sans"/>
              </a:rPr>
              <a:t> </a:t>
            </a:r>
            <a:r>
              <a:rPr sz="1700" b="1" dirty="0">
                <a:solidFill>
                  <a:schemeClr val="tx1"/>
                </a:solidFill>
                <a:latin typeface="Open Sans"/>
                <a:cs typeface="Open Sans"/>
              </a:rPr>
              <a:t>in</a:t>
            </a:r>
            <a:r>
              <a:rPr sz="1700" b="1" spc="-55" dirty="0">
                <a:solidFill>
                  <a:schemeClr val="tx1"/>
                </a:solidFill>
                <a:latin typeface="Open Sans"/>
                <a:cs typeface="Open Sans"/>
              </a:rPr>
              <a:t> </a:t>
            </a:r>
            <a:r>
              <a:rPr sz="1700" b="1" spc="-25" dirty="0">
                <a:solidFill>
                  <a:schemeClr val="tx1"/>
                </a:solidFill>
                <a:latin typeface="Open Sans"/>
                <a:cs typeface="Open Sans"/>
              </a:rPr>
              <a:t>order</a:t>
            </a:r>
            <a:r>
              <a:rPr sz="1700" b="1" spc="-30" dirty="0">
                <a:solidFill>
                  <a:schemeClr val="tx1"/>
                </a:solidFill>
                <a:latin typeface="Open Sans"/>
                <a:cs typeface="Open Sans"/>
              </a:rPr>
              <a:t> </a:t>
            </a:r>
            <a:r>
              <a:rPr sz="1700" b="1" spc="-10" dirty="0">
                <a:solidFill>
                  <a:schemeClr val="tx1"/>
                </a:solidFill>
                <a:latin typeface="Open Sans"/>
                <a:cs typeface="Open Sans"/>
              </a:rPr>
              <a:t>to</a:t>
            </a:r>
            <a:r>
              <a:rPr sz="1700" b="1" spc="-55" dirty="0">
                <a:solidFill>
                  <a:schemeClr val="tx1"/>
                </a:solidFill>
                <a:latin typeface="Open Sans"/>
                <a:cs typeface="Open Sans"/>
              </a:rPr>
              <a:t> </a:t>
            </a:r>
            <a:r>
              <a:rPr sz="1700" b="1" spc="-50" dirty="0">
                <a:solidFill>
                  <a:schemeClr val="tx1"/>
                </a:solidFill>
                <a:latin typeface="Open Sans"/>
                <a:cs typeface="Open Sans"/>
              </a:rPr>
              <a:t>facilitate</a:t>
            </a:r>
            <a:r>
              <a:rPr sz="1700" b="1" spc="-60" dirty="0">
                <a:solidFill>
                  <a:schemeClr val="tx1"/>
                </a:solidFill>
                <a:latin typeface="Open Sans"/>
                <a:cs typeface="Open Sans"/>
              </a:rPr>
              <a:t> </a:t>
            </a:r>
            <a:r>
              <a:rPr sz="1700" b="1" spc="-10" dirty="0">
                <a:solidFill>
                  <a:schemeClr val="tx1"/>
                </a:solidFill>
                <a:latin typeface="Open Sans"/>
                <a:cs typeface="Open Sans"/>
              </a:rPr>
              <a:t>compliance</a:t>
            </a:r>
            <a:r>
              <a:rPr sz="1700" b="1" spc="-10" dirty="0">
                <a:solidFill>
                  <a:srgbClr val="25485F"/>
                </a:solidFill>
                <a:latin typeface="Open Sans"/>
                <a:cs typeface="Open Sans"/>
              </a:rPr>
              <a:t>.</a:t>
            </a:r>
            <a:endParaRPr sz="1700" dirty="0">
              <a:latin typeface="Open Sans"/>
              <a:cs typeface="Open Sans"/>
            </a:endParaRPr>
          </a:p>
        </p:txBody>
      </p:sp>
      <p:sp>
        <p:nvSpPr>
          <p:cNvPr id="9" name="object 9"/>
          <p:cNvSpPr/>
          <p:nvPr/>
        </p:nvSpPr>
        <p:spPr>
          <a:xfrm>
            <a:off x="7423198" y="3231025"/>
            <a:ext cx="579120" cy="579581"/>
          </a:xfrm>
          <a:custGeom>
            <a:avLst/>
            <a:gdLst/>
            <a:ahLst/>
            <a:cxnLst/>
            <a:rect l="l" t="t" r="r" b="b"/>
            <a:pathLst>
              <a:path w="579120" h="579120">
                <a:moveTo>
                  <a:pt x="289560" y="0"/>
                </a:moveTo>
                <a:lnTo>
                  <a:pt x="242598" y="3790"/>
                </a:lnTo>
                <a:lnTo>
                  <a:pt x="198046" y="14764"/>
                </a:lnTo>
                <a:lnTo>
                  <a:pt x="156502" y="32325"/>
                </a:lnTo>
                <a:lnTo>
                  <a:pt x="118561" y="55875"/>
                </a:lnTo>
                <a:lnTo>
                  <a:pt x="84820" y="84820"/>
                </a:lnTo>
                <a:lnTo>
                  <a:pt x="55875" y="118561"/>
                </a:lnTo>
                <a:lnTo>
                  <a:pt x="32325" y="156502"/>
                </a:lnTo>
                <a:lnTo>
                  <a:pt x="14764" y="198046"/>
                </a:lnTo>
                <a:lnTo>
                  <a:pt x="3790" y="242598"/>
                </a:lnTo>
                <a:lnTo>
                  <a:pt x="0" y="289559"/>
                </a:lnTo>
                <a:lnTo>
                  <a:pt x="3790" y="336521"/>
                </a:lnTo>
                <a:lnTo>
                  <a:pt x="14764" y="381073"/>
                </a:lnTo>
                <a:lnTo>
                  <a:pt x="32325" y="422617"/>
                </a:lnTo>
                <a:lnTo>
                  <a:pt x="55875" y="460558"/>
                </a:lnTo>
                <a:lnTo>
                  <a:pt x="84820" y="494299"/>
                </a:lnTo>
                <a:lnTo>
                  <a:pt x="118561" y="523244"/>
                </a:lnTo>
                <a:lnTo>
                  <a:pt x="156502" y="546794"/>
                </a:lnTo>
                <a:lnTo>
                  <a:pt x="198046" y="564355"/>
                </a:lnTo>
                <a:lnTo>
                  <a:pt x="242598" y="575329"/>
                </a:lnTo>
                <a:lnTo>
                  <a:pt x="289560" y="579119"/>
                </a:lnTo>
                <a:lnTo>
                  <a:pt x="336521" y="575329"/>
                </a:lnTo>
                <a:lnTo>
                  <a:pt x="381073" y="564355"/>
                </a:lnTo>
                <a:lnTo>
                  <a:pt x="422617" y="546794"/>
                </a:lnTo>
                <a:lnTo>
                  <a:pt x="460558" y="523244"/>
                </a:lnTo>
                <a:lnTo>
                  <a:pt x="494299" y="494299"/>
                </a:lnTo>
                <a:lnTo>
                  <a:pt x="523244" y="460558"/>
                </a:lnTo>
                <a:lnTo>
                  <a:pt x="546794" y="422617"/>
                </a:lnTo>
                <a:lnTo>
                  <a:pt x="564355" y="381073"/>
                </a:lnTo>
                <a:lnTo>
                  <a:pt x="575329" y="336521"/>
                </a:lnTo>
                <a:lnTo>
                  <a:pt x="579120" y="289559"/>
                </a:lnTo>
                <a:lnTo>
                  <a:pt x="575329" y="242598"/>
                </a:lnTo>
                <a:lnTo>
                  <a:pt x="564355" y="198046"/>
                </a:lnTo>
                <a:lnTo>
                  <a:pt x="546794" y="156502"/>
                </a:lnTo>
                <a:lnTo>
                  <a:pt x="523244" y="118561"/>
                </a:lnTo>
                <a:lnTo>
                  <a:pt x="494299" y="84820"/>
                </a:lnTo>
                <a:lnTo>
                  <a:pt x="460558" y="55875"/>
                </a:lnTo>
                <a:lnTo>
                  <a:pt x="422617" y="32325"/>
                </a:lnTo>
                <a:lnTo>
                  <a:pt x="381073" y="14764"/>
                </a:lnTo>
                <a:lnTo>
                  <a:pt x="336521" y="3790"/>
                </a:lnTo>
                <a:lnTo>
                  <a:pt x="289560" y="0"/>
                </a:lnTo>
                <a:close/>
              </a:path>
            </a:pathLst>
          </a:custGeom>
          <a:solidFill>
            <a:srgbClr val="224A66"/>
          </a:solidFill>
        </p:spPr>
        <p:txBody>
          <a:bodyPr wrap="square" lIns="0" tIns="0" rIns="0" bIns="0" rtlCol="0"/>
          <a:lstStyle/>
          <a:p>
            <a:endParaRPr/>
          </a:p>
        </p:txBody>
      </p:sp>
      <p:sp>
        <p:nvSpPr>
          <p:cNvPr id="10" name="object 10"/>
          <p:cNvSpPr txBox="1"/>
          <p:nvPr/>
        </p:nvSpPr>
        <p:spPr>
          <a:xfrm>
            <a:off x="6633257" y="3328479"/>
            <a:ext cx="2676553" cy="1774845"/>
          </a:xfrm>
          <a:prstGeom prst="rect">
            <a:avLst/>
          </a:prstGeom>
        </p:spPr>
        <p:txBody>
          <a:bodyPr vert="horz" wrap="square" lIns="0" tIns="12700" rIns="0" bIns="0" rtlCol="0">
            <a:spAutoFit/>
          </a:bodyPr>
          <a:lstStyle/>
          <a:p>
            <a:pPr marR="500380" algn="ctr">
              <a:lnSpc>
                <a:spcPct val="100000"/>
              </a:lnSpc>
              <a:spcBef>
                <a:spcPts val="100"/>
              </a:spcBef>
            </a:pPr>
            <a:r>
              <a:rPr sz="2400" b="1" dirty="0">
                <a:solidFill>
                  <a:srgbClr val="FFFFFF"/>
                </a:solidFill>
                <a:latin typeface="Open Sans"/>
                <a:cs typeface="Open Sans"/>
              </a:rPr>
              <a:t>3</a:t>
            </a:r>
            <a:endParaRPr sz="2400" dirty="0">
              <a:latin typeface="Open Sans"/>
              <a:cs typeface="Open Sans"/>
            </a:endParaRPr>
          </a:p>
          <a:p>
            <a:pPr>
              <a:lnSpc>
                <a:spcPct val="100000"/>
              </a:lnSpc>
              <a:spcBef>
                <a:spcPts val="5"/>
              </a:spcBef>
            </a:pPr>
            <a:endParaRPr sz="2300" dirty="0">
              <a:latin typeface="Open Sans"/>
              <a:cs typeface="Open Sans"/>
            </a:endParaRPr>
          </a:p>
          <a:p>
            <a:pPr marL="12700" marR="5080">
              <a:lnSpc>
                <a:spcPct val="90000"/>
              </a:lnSpc>
            </a:pPr>
            <a:r>
              <a:rPr sz="1500" dirty="0">
                <a:solidFill>
                  <a:schemeClr val="tx1"/>
                </a:solidFill>
                <a:latin typeface="Open Sans"/>
                <a:cs typeface="Open Sans"/>
              </a:rPr>
              <a:t>Facilitate</a:t>
            </a:r>
            <a:r>
              <a:rPr sz="1500" spc="-70" dirty="0">
                <a:solidFill>
                  <a:schemeClr val="tx1"/>
                </a:solidFill>
                <a:latin typeface="Open Sans"/>
                <a:cs typeface="Open Sans"/>
              </a:rPr>
              <a:t> </a:t>
            </a:r>
            <a:r>
              <a:rPr sz="1500" dirty="0">
                <a:solidFill>
                  <a:schemeClr val="tx1"/>
                </a:solidFill>
                <a:latin typeface="Open Sans"/>
                <a:cs typeface="Open Sans"/>
              </a:rPr>
              <a:t>an</a:t>
            </a:r>
            <a:r>
              <a:rPr sz="1500" spc="-10" dirty="0">
                <a:solidFill>
                  <a:schemeClr val="tx1"/>
                </a:solidFill>
                <a:latin typeface="Open Sans"/>
                <a:cs typeface="Open Sans"/>
              </a:rPr>
              <a:t> ongoing </a:t>
            </a:r>
            <a:r>
              <a:rPr sz="1500" dirty="0">
                <a:solidFill>
                  <a:schemeClr val="tx1"/>
                </a:solidFill>
                <a:latin typeface="Open Sans"/>
                <a:cs typeface="Open Sans"/>
              </a:rPr>
              <a:t>dialogue</a:t>
            </a:r>
            <a:r>
              <a:rPr sz="1500" spc="-35" dirty="0">
                <a:solidFill>
                  <a:schemeClr val="tx1"/>
                </a:solidFill>
                <a:latin typeface="Open Sans"/>
                <a:cs typeface="Open Sans"/>
              </a:rPr>
              <a:t> </a:t>
            </a:r>
            <a:r>
              <a:rPr sz="1500" dirty="0">
                <a:solidFill>
                  <a:schemeClr val="tx1"/>
                </a:solidFill>
                <a:latin typeface="Open Sans"/>
                <a:cs typeface="Open Sans"/>
              </a:rPr>
              <a:t>with</a:t>
            </a:r>
            <a:r>
              <a:rPr sz="1500" spc="-5" dirty="0">
                <a:solidFill>
                  <a:schemeClr val="tx1"/>
                </a:solidFill>
                <a:latin typeface="Open Sans"/>
                <a:cs typeface="Open Sans"/>
              </a:rPr>
              <a:t> </a:t>
            </a:r>
            <a:r>
              <a:rPr sz="1500" spc="-20" dirty="0">
                <a:solidFill>
                  <a:schemeClr val="tx1"/>
                </a:solidFill>
                <a:latin typeface="Open Sans"/>
                <a:cs typeface="Open Sans"/>
              </a:rPr>
              <a:t>Unum </a:t>
            </a:r>
            <a:r>
              <a:rPr sz="1500" dirty="0">
                <a:solidFill>
                  <a:schemeClr val="tx1"/>
                </a:solidFill>
                <a:latin typeface="Open Sans"/>
                <a:cs typeface="Open Sans"/>
              </a:rPr>
              <a:t>regarding</a:t>
            </a:r>
            <a:r>
              <a:rPr sz="1500" spc="-75" dirty="0">
                <a:solidFill>
                  <a:schemeClr val="tx1"/>
                </a:solidFill>
                <a:latin typeface="Open Sans"/>
                <a:cs typeface="Open Sans"/>
              </a:rPr>
              <a:t> </a:t>
            </a:r>
            <a:r>
              <a:rPr sz="1500" spc="-10" dirty="0">
                <a:solidFill>
                  <a:schemeClr val="tx1"/>
                </a:solidFill>
                <a:latin typeface="Open Sans"/>
                <a:cs typeface="Open Sans"/>
              </a:rPr>
              <a:t>status </a:t>
            </a:r>
            <a:r>
              <a:rPr sz="1500" dirty="0">
                <a:solidFill>
                  <a:schemeClr val="tx1"/>
                </a:solidFill>
                <a:latin typeface="Open Sans"/>
                <a:cs typeface="Open Sans"/>
              </a:rPr>
              <a:t>determinations,</a:t>
            </a:r>
            <a:r>
              <a:rPr sz="1500" spc="-70" dirty="0">
                <a:solidFill>
                  <a:schemeClr val="tx1"/>
                </a:solidFill>
                <a:latin typeface="Open Sans"/>
                <a:cs typeface="Open Sans"/>
              </a:rPr>
              <a:t> </a:t>
            </a:r>
            <a:r>
              <a:rPr sz="1500" spc="-10" dirty="0">
                <a:solidFill>
                  <a:schemeClr val="tx1"/>
                </a:solidFill>
                <a:latin typeface="Open Sans"/>
                <a:cs typeface="Open Sans"/>
              </a:rPr>
              <a:t>problem </a:t>
            </a:r>
            <a:r>
              <a:rPr sz="1500" dirty="0">
                <a:solidFill>
                  <a:schemeClr val="tx1"/>
                </a:solidFill>
                <a:latin typeface="Open Sans"/>
                <a:cs typeface="Open Sans"/>
              </a:rPr>
              <a:t>or</a:t>
            </a:r>
            <a:r>
              <a:rPr sz="1500" spc="-25" dirty="0">
                <a:solidFill>
                  <a:schemeClr val="tx1"/>
                </a:solidFill>
                <a:latin typeface="Open Sans"/>
                <a:cs typeface="Open Sans"/>
              </a:rPr>
              <a:t> </a:t>
            </a:r>
            <a:r>
              <a:rPr sz="1500" dirty="0">
                <a:solidFill>
                  <a:schemeClr val="tx1"/>
                </a:solidFill>
                <a:latin typeface="Open Sans"/>
                <a:cs typeface="Open Sans"/>
              </a:rPr>
              <a:t>suspect</a:t>
            </a:r>
            <a:r>
              <a:rPr sz="1500" spc="-40" dirty="0">
                <a:solidFill>
                  <a:schemeClr val="tx1"/>
                </a:solidFill>
                <a:latin typeface="Open Sans"/>
                <a:cs typeface="Open Sans"/>
              </a:rPr>
              <a:t> </a:t>
            </a:r>
            <a:r>
              <a:rPr sz="1500" dirty="0">
                <a:solidFill>
                  <a:schemeClr val="tx1"/>
                </a:solidFill>
                <a:latin typeface="Open Sans"/>
                <a:cs typeface="Open Sans"/>
              </a:rPr>
              <a:t>leaves,</a:t>
            </a:r>
            <a:r>
              <a:rPr sz="1500" spc="345" dirty="0">
                <a:solidFill>
                  <a:schemeClr val="tx1"/>
                </a:solidFill>
                <a:latin typeface="Open Sans"/>
                <a:cs typeface="Open Sans"/>
              </a:rPr>
              <a:t> </a:t>
            </a:r>
            <a:r>
              <a:rPr sz="1500" spc="-25" dirty="0">
                <a:solidFill>
                  <a:schemeClr val="tx1"/>
                </a:solidFill>
                <a:latin typeface="Open Sans"/>
                <a:cs typeface="Open Sans"/>
              </a:rPr>
              <a:t>and </a:t>
            </a:r>
            <a:r>
              <a:rPr sz="1500" dirty="0">
                <a:solidFill>
                  <a:schemeClr val="tx1"/>
                </a:solidFill>
                <a:latin typeface="Open Sans"/>
                <a:cs typeface="Open Sans"/>
              </a:rPr>
              <a:t>other</a:t>
            </a:r>
            <a:r>
              <a:rPr sz="1500" spc="-45" dirty="0">
                <a:solidFill>
                  <a:schemeClr val="tx1"/>
                </a:solidFill>
                <a:latin typeface="Open Sans"/>
                <a:cs typeface="Open Sans"/>
              </a:rPr>
              <a:t> </a:t>
            </a:r>
            <a:r>
              <a:rPr sz="1500" spc="-10" dirty="0">
                <a:solidFill>
                  <a:schemeClr val="tx1"/>
                </a:solidFill>
                <a:latin typeface="Open Sans"/>
                <a:cs typeface="Open Sans"/>
              </a:rPr>
              <a:t>extenuating circumstances</a:t>
            </a:r>
            <a:endParaRPr sz="1500" dirty="0">
              <a:solidFill>
                <a:schemeClr val="tx1"/>
              </a:solidFill>
              <a:latin typeface="Open Sans"/>
              <a:cs typeface="Open Sans"/>
            </a:endParaRPr>
          </a:p>
        </p:txBody>
      </p:sp>
      <p:sp>
        <p:nvSpPr>
          <p:cNvPr id="21" name="object 46">
            <a:extLst>
              <a:ext uri="{FF2B5EF4-FFF2-40B4-BE49-F238E27FC236}">
                <a16:creationId xmlns:a16="http://schemas.microsoft.com/office/drawing/2014/main" id="{2FED5C77-8A1E-4443-9478-70E5378AB321}"/>
              </a:ext>
            </a:extLst>
          </p:cNvPr>
          <p:cNvSpPr txBox="1">
            <a:spLocks/>
          </p:cNvSpPr>
          <p:nvPr/>
        </p:nvSpPr>
        <p:spPr>
          <a:xfrm>
            <a:off x="-189561" y="0"/>
            <a:ext cx="6617353" cy="628377"/>
          </a:xfrm>
          <a:prstGeom prst="rect">
            <a:avLst/>
          </a:prstGeom>
          <a:solidFill>
            <a:schemeClr val="bg1">
              <a:lumMod val="85000"/>
            </a:schemeClr>
          </a:solidFill>
        </p:spPr>
        <p:txBody>
          <a:bodyPr vert="horz" wrap="square" lIns="0" tIns="12700" rIns="0" bIns="0" rtlCol="0">
            <a:spAutoFit/>
          </a:bodyPr>
          <a:lstStyle>
            <a:lvl1pPr>
              <a:defRPr sz="3000" b="0" i="0">
                <a:solidFill>
                  <a:srgbClr val="F3F7F9"/>
                </a:solidFill>
                <a:latin typeface="Open Sans"/>
                <a:ea typeface="+mj-ea"/>
                <a:cs typeface="Open Sans"/>
              </a:defRPr>
            </a:lvl1pPr>
          </a:lstStyle>
          <a:p>
            <a:pPr marL="12700" algn="ctr">
              <a:spcBef>
                <a:spcPts val="100"/>
              </a:spcBef>
            </a:pPr>
            <a:r>
              <a:rPr lang="en-US" sz="4000" spc="-75" dirty="0">
                <a:solidFill>
                  <a:schemeClr val="tx1"/>
                </a:solidFill>
              </a:rPr>
              <a:t>HR</a:t>
            </a:r>
            <a:r>
              <a:rPr lang="en-US" sz="4000" spc="-120" dirty="0">
                <a:solidFill>
                  <a:schemeClr val="tx1"/>
                </a:solidFill>
              </a:rPr>
              <a:t> </a:t>
            </a:r>
            <a:r>
              <a:rPr lang="en-US" sz="4000" spc="-55" dirty="0">
                <a:solidFill>
                  <a:schemeClr val="tx1"/>
                </a:solidFill>
              </a:rPr>
              <a:t>Responsibilities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4393" y="1"/>
            <a:ext cx="7309994" cy="6857999"/>
            <a:chOff x="0" y="906588"/>
            <a:chExt cx="6101207" cy="5951855"/>
          </a:xfrm>
        </p:grpSpPr>
        <p:pic>
          <p:nvPicPr>
            <p:cNvPr id="3" name="object 3"/>
            <p:cNvPicPr/>
            <p:nvPr/>
          </p:nvPicPr>
          <p:blipFill>
            <a:blip r:embed="rId2" cstate="print"/>
            <a:stretch>
              <a:fillRect/>
            </a:stretch>
          </p:blipFill>
          <p:spPr>
            <a:xfrm>
              <a:off x="0" y="911351"/>
              <a:ext cx="6095999" cy="5946644"/>
            </a:xfrm>
            <a:prstGeom prst="rect">
              <a:avLst/>
            </a:prstGeom>
          </p:spPr>
        </p:pic>
        <p:sp>
          <p:nvSpPr>
            <p:cNvPr id="4" name="object 4"/>
            <p:cNvSpPr/>
            <p:nvPr/>
          </p:nvSpPr>
          <p:spPr>
            <a:xfrm>
              <a:off x="762" y="906588"/>
              <a:ext cx="6100445" cy="5951855"/>
            </a:xfrm>
            <a:custGeom>
              <a:avLst/>
              <a:gdLst/>
              <a:ahLst/>
              <a:cxnLst/>
              <a:rect l="l" t="t" r="r" b="b"/>
              <a:pathLst>
                <a:path w="6100445" h="5951855">
                  <a:moveTo>
                    <a:pt x="6100000" y="5951411"/>
                  </a:moveTo>
                  <a:lnTo>
                    <a:pt x="6100000" y="0"/>
                  </a:lnTo>
                  <a:lnTo>
                    <a:pt x="0" y="0"/>
                  </a:lnTo>
                </a:path>
              </a:pathLst>
            </a:custGeom>
            <a:ln w="9525">
              <a:solidFill>
                <a:srgbClr val="A6A6A6"/>
              </a:solidFill>
            </a:ln>
          </p:spPr>
          <p:txBody>
            <a:bodyPr wrap="square" lIns="0" tIns="0" rIns="0" bIns="0" rtlCol="0"/>
            <a:lstStyle/>
            <a:p>
              <a:endParaRPr/>
            </a:p>
          </p:txBody>
        </p:sp>
      </p:grpSp>
      <p:sp>
        <p:nvSpPr>
          <p:cNvPr id="6" name="object 6"/>
          <p:cNvSpPr txBox="1">
            <a:spLocks noGrp="1"/>
          </p:cNvSpPr>
          <p:nvPr>
            <p:ph type="title"/>
          </p:nvPr>
        </p:nvSpPr>
        <p:spPr>
          <a:xfrm>
            <a:off x="6850815" y="185667"/>
            <a:ext cx="5225657" cy="936154"/>
          </a:xfrm>
          <a:prstGeom prst="rect">
            <a:avLst/>
          </a:prstGeom>
        </p:spPr>
        <p:txBody>
          <a:bodyPr vert="horz" wrap="square" lIns="0" tIns="12700" rIns="0" bIns="0" rtlCol="0">
            <a:spAutoFit/>
          </a:bodyPr>
          <a:lstStyle/>
          <a:p>
            <a:pPr marL="12700">
              <a:lnSpc>
                <a:spcPct val="100000"/>
              </a:lnSpc>
              <a:spcBef>
                <a:spcPts val="100"/>
              </a:spcBef>
            </a:pPr>
            <a:r>
              <a:rPr spc="-65" dirty="0">
                <a:solidFill>
                  <a:schemeClr val="tx1"/>
                </a:solidFill>
              </a:rPr>
              <a:t>Sample</a:t>
            </a:r>
            <a:r>
              <a:rPr spc="-130" dirty="0">
                <a:solidFill>
                  <a:schemeClr val="tx1"/>
                </a:solidFill>
              </a:rPr>
              <a:t> </a:t>
            </a:r>
            <a:r>
              <a:rPr spc="-10" dirty="0">
                <a:solidFill>
                  <a:schemeClr val="tx1"/>
                </a:solidFill>
              </a:rPr>
              <a:t>of</a:t>
            </a:r>
            <a:r>
              <a:rPr spc="-170" dirty="0">
                <a:solidFill>
                  <a:schemeClr val="tx1"/>
                </a:solidFill>
              </a:rPr>
              <a:t> </a:t>
            </a:r>
            <a:r>
              <a:rPr spc="-120" dirty="0">
                <a:solidFill>
                  <a:schemeClr val="tx1"/>
                </a:solidFill>
              </a:rPr>
              <a:t>New</a:t>
            </a:r>
            <a:r>
              <a:rPr spc="-75" dirty="0">
                <a:solidFill>
                  <a:schemeClr val="tx1"/>
                </a:solidFill>
              </a:rPr>
              <a:t> </a:t>
            </a:r>
            <a:r>
              <a:rPr spc="-35" dirty="0">
                <a:solidFill>
                  <a:schemeClr val="tx1"/>
                </a:solidFill>
              </a:rPr>
              <a:t>Event</a:t>
            </a:r>
            <a:r>
              <a:rPr spc="-140" dirty="0">
                <a:solidFill>
                  <a:schemeClr val="tx1"/>
                </a:solidFill>
              </a:rPr>
              <a:t> </a:t>
            </a:r>
            <a:r>
              <a:rPr spc="-30" dirty="0">
                <a:solidFill>
                  <a:schemeClr val="tx1"/>
                </a:solidFill>
              </a:rPr>
              <a:t>Status</a:t>
            </a:r>
            <a:r>
              <a:rPr spc="-130" dirty="0">
                <a:solidFill>
                  <a:schemeClr val="tx1"/>
                </a:solidFill>
              </a:rPr>
              <a:t> </a:t>
            </a:r>
            <a:r>
              <a:rPr spc="-55" dirty="0">
                <a:solidFill>
                  <a:schemeClr val="tx1"/>
                </a:solidFill>
              </a:rPr>
              <a:t>Notification</a:t>
            </a:r>
          </a:p>
        </p:txBody>
      </p:sp>
      <p:sp>
        <p:nvSpPr>
          <p:cNvPr id="7" name="object 7"/>
          <p:cNvSpPr txBox="1"/>
          <p:nvPr/>
        </p:nvSpPr>
        <p:spPr>
          <a:xfrm>
            <a:off x="7058899" y="1600200"/>
            <a:ext cx="4809490" cy="650240"/>
          </a:xfrm>
          <a:prstGeom prst="rect">
            <a:avLst/>
          </a:prstGeom>
        </p:spPr>
        <p:txBody>
          <a:bodyPr vert="horz" wrap="square" lIns="0" tIns="50165" rIns="0" bIns="0" rtlCol="0">
            <a:spAutoFit/>
          </a:bodyPr>
          <a:lstStyle/>
          <a:p>
            <a:pPr marL="12700">
              <a:lnSpc>
                <a:spcPct val="100000"/>
              </a:lnSpc>
              <a:spcBef>
                <a:spcPts val="395"/>
              </a:spcBef>
              <a:tabLst>
                <a:tab pos="1271270" algn="l"/>
              </a:tabLst>
            </a:pPr>
            <a:r>
              <a:rPr sz="1800" b="1" spc="-20" dirty="0">
                <a:solidFill>
                  <a:schemeClr val="tx1"/>
                </a:solidFill>
                <a:latin typeface="Open Sans"/>
                <a:cs typeface="Open Sans"/>
              </a:rPr>
              <a:t>Top</a:t>
            </a:r>
            <a:r>
              <a:rPr sz="1800" b="1" spc="-90" dirty="0">
                <a:solidFill>
                  <a:schemeClr val="tx1"/>
                </a:solidFill>
                <a:latin typeface="Open Sans"/>
                <a:cs typeface="Open Sans"/>
              </a:rPr>
              <a:t> </a:t>
            </a:r>
            <a:r>
              <a:rPr sz="1800" b="1" spc="-10" dirty="0">
                <a:solidFill>
                  <a:schemeClr val="tx1"/>
                </a:solidFill>
                <a:latin typeface="Open Sans"/>
                <a:cs typeface="Open Sans"/>
              </a:rPr>
              <a:t>fields</a:t>
            </a:r>
            <a:r>
              <a:rPr sz="1800" b="1" dirty="0">
                <a:solidFill>
                  <a:schemeClr val="tx1"/>
                </a:solidFill>
                <a:latin typeface="Open Sans"/>
                <a:cs typeface="Open Sans"/>
              </a:rPr>
              <a:t>	</a:t>
            </a:r>
            <a:r>
              <a:rPr sz="1800" dirty="0">
                <a:solidFill>
                  <a:schemeClr val="tx1"/>
                </a:solidFill>
                <a:latin typeface="Open Sans"/>
                <a:cs typeface="Open Sans"/>
              </a:rPr>
              <a:t>Identifying</a:t>
            </a:r>
            <a:r>
              <a:rPr sz="1800" spc="-55" dirty="0">
                <a:solidFill>
                  <a:schemeClr val="tx1"/>
                </a:solidFill>
                <a:latin typeface="Open Sans"/>
                <a:cs typeface="Open Sans"/>
              </a:rPr>
              <a:t> </a:t>
            </a:r>
            <a:r>
              <a:rPr sz="1800" dirty="0">
                <a:solidFill>
                  <a:schemeClr val="tx1"/>
                </a:solidFill>
                <a:latin typeface="Open Sans"/>
                <a:cs typeface="Open Sans"/>
              </a:rPr>
              <a:t>information</a:t>
            </a:r>
            <a:r>
              <a:rPr sz="1800" spc="-40" dirty="0">
                <a:solidFill>
                  <a:schemeClr val="tx1"/>
                </a:solidFill>
                <a:latin typeface="Open Sans"/>
                <a:cs typeface="Open Sans"/>
              </a:rPr>
              <a:t> </a:t>
            </a:r>
            <a:r>
              <a:rPr sz="1800" dirty="0">
                <a:solidFill>
                  <a:schemeClr val="tx1"/>
                </a:solidFill>
                <a:latin typeface="Open Sans"/>
                <a:cs typeface="Open Sans"/>
              </a:rPr>
              <a:t>and</a:t>
            </a:r>
            <a:r>
              <a:rPr sz="1800" spc="-20" dirty="0">
                <a:solidFill>
                  <a:schemeClr val="tx1"/>
                </a:solidFill>
                <a:latin typeface="Open Sans"/>
                <a:cs typeface="Open Sans"/>
              </a:rPr>
              <a:t> </a:t>
            </a:r>
            <a:r>
              <a:rPr sz="1800" spc="-10" dirty="0">
                <a:solidFill>
                  <a:schemeClr val="tx1"/>
                </a:solidFill>
                <a:latin typeface="Open Sans"/>
                <a:cs typeface="Open Sans"/>
              </a:rPr>
              <a:t>leave</a:t>
            </a:r>
            <a:endParaRPr sz="1800" dirty="0">
              <a:solidFill>
                <a:schemeClr val="tx1"/>
              </a:solidFill>
              <a:latin typeface="Open Sans"/>
              <a:cs typeface="Open Sans"/>
            </a:endParaRPr>
          </a:p>
          <a:p>
            <a:pPr marL="1273175">
              <a:lnSpc>
                <a:spcPct val="100000"/>
              </a:lnSpc>
              <a:spcBef>
                <a:spcPts val="300"/>
              </a:spcBef>
            </a:pPr>
            <a:r>
              <a:rPr sz="1800" spc="-10" dirty="0">
                <a:solidFill>
                  <a:schemeClr val="tx1"/>
                </a:solidFill>
                <a:latin typeface="Open Sans"/>
                <a:cs typeface="Open Sans"/>
              </a:rPr>
              <a:t>dates</a:t>
            </a:r>
            <a:endParaRPr sz="1800" dirty="0">
              <a:solidFill>
                <a:schemeClr val="tx1"/>
              </a:solidFill>
              <a:latin typeface="Open Sans"/>
              <a:cs typeface="Open Sans"/>
            </a:endParaRPr>
          </a:p>
        </p:txBody>
      </p:sp>
      <p:sp>
        <p:nvSpPr>
          <p:cNvPr id="8" name="object 8"/>
          <p:cNvSpPr txBox="1"/>
          <p:nvPr/>
        </p:nvSpPr>
        <p:spPr>
          <a:xfrm>
            <a:off x="7058899" y="2585174"/>
            <a:ext cx="595630" cy="289823"/>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chemeClr val="tx1"/>
                </a:solidFill>
                <a:latin typeface="Open Sans"/>
                <a:cs typeface="Open Sans"/>
              </a:rPr>
              <a:t>Body</a:t>
            </a:r>
            <a:endParaRPr sz="1800" dirty="0">
              <a:solidFill>
                <a:schemeClr val="tx1"/>
              </a:solidFill>
              <a:latin typeface="Open Sans"/>
              <a:cs typeface="Open Sans"/>
            </a:endParaRPr>
          </a:p>
        </p:txBody>
      </p:sp>
      <p:sp>
        <p:nvSpPr>
          <p:cNvPr id="9" name="object 9"/>
          <p:cNvSpPr txBox="1"/>
          <p:nvPr/>
        </p:nvSpPr>
        <p:spPr>
          <a:xfrm>
            <a:off x="7910006" y="2585174"/>
            <a:ext cx="4020820" cy="2421890"/>
          </a:xfrm>
          <a:prstGeom prst="rect">
            <a:avLst/>
          </a:prstGeom>
        </p:spPr>
        <p:txBody>
          <a:bodyPr vert="horz" wrap="square" lIns="0" tIns="12700" rIns="0" bIns="0" rtlCol="0">
            <a:spAutoFit/>
          </a:bodyPr>
          <a:lstStyle/>
          <a:p>
            <a:pPr marL="13970" marR="260350">
              <a:lnSpc>
                <a:spcPct val="113900"/>
              </a:lnSpc>
              <a:spcBef>
                <a:spcPts val="100"/>
              </a:spcBef>
            </a:pPr>
            <a:r>
              <a:rPr sz="1800" dirty="0">
                <a:solidFill>
                  <a:schemeClr val="tx1"/>
                </a:solidFill>
                <a:latin typeface="Open Sans"/>
                <a:cs typeface="Open Sans"/>
              </a:rPr>
              <a:t>Detailed</a:t>
            </a:r>
            <a:r>
              <a:rPr sz="1800" spc="-25" dirty="0">
                <a:solidFill>
                  <a:schemeClr val="tx1"/>
                </a:solidFill>
                <a:latin typeface="Open Sans"/>
                <a:cs typeface="Open Sans"/>
              </a:rPr>
              <a:t> </a:t>
            </a:r>
            <a:r>
              <a:rPr sz="1800" dirty="0">
                <a:solidFill>
                  <a:schemeClr val="tx1"/>
                </a:solidFill>
                <a:latin typeface="Open Sans"/>
                <a:cs typeface="Open Sans"/>
              </a:rPr>
              <a:t>status</a:t>
            </a:r>
            <a:r>
              <a:rPr sz="1800" spc="-35" dirty="0">
                <a:solidFill>
                  <a:schemeClr val="tx1"/>
                </a:solidFill>
                <a:latin typeface="Open Sans"/>
                <a:cs typeface="Open Sans"/>
              </a:rPr>
              <a:t> </a:t>
            </a:r>
            <a:r>
              <a:rPr sz="1800" dirty="0">
                <a:solidFill>
                  <a:schemeClr val="tx1"/>
                </a:solidFill>
                <a:latin typeface="Open Sans"/>
                <a:cs typeface="Open Sans"/>
              </a:rPr>
              <a:t>of</a:t>
            </a:r>
            <a:r>
              <a:rPr sz="1800" spc="-20" dirty="0">
                <a:solidFill>
                  <a:schemeClr val="tx1"/>
                </a:solidFill>
                <a:latin typeface="Open Sans"/>
                <a:cs typeface="Open Sans"/>
              </a:rPr>
              <a:t> </a:t>
            </a:r>
            <a:r>
              <a:rPr sz="1800" dirty="0">
                <a:solidFill>
                  <a:schemeClr val="tx1"/>
                </a:solidFill>
                <a:latin typeface="Open Sans"/>
                <a:cs typeface="Open Sans"/>
              </a:rPr>
              <a:t>FMLA/state</a:t>
            </a:r>
            <a:r>
              <a:rPr sz="1800" spc="-15" dirty="0">
                <a:solidFill>
                  <a:schemeClr val="tx1"/>
                </a:solidFill>
                <a:latin typeface="Open Sans"/>
                <a:cs typeface="Open Sans"/>
              </a:rPr>
              <a:t> </a:t>
            </a:r>
            <a:r>
              <a:rPr sz="1800" spc="-20" dirty="0">
                <a:solidFill>
                  <a:schemeClr val="tx1"/>
                </a:solidFill>
                <a:latin typeface="Open Sans"/>
                <a:cs typeface="Open Sans"/>
              </a:rPr>
              <a:t>leave </a:t>
            </a:r>
            <a:r>
              <a:rPr sz="1800" dirty="0">
                <a:solidFill>
                  <a:schemeClr val="tx1"/>
                </a:solidFill>
                <a:latin typeface="Open Sans"/>
                <a:cs typeface="Open Sans"/>
              </a:rPr>
              <a:t>and</a:t>
            </a:r>
            <a:r>
              <a:rPr sz="1800" spc="-25" dirty="0">
                <a:solidFill>
                  <a:schemeClr val="tx1"/>
                </a:solidFill>
                <a:latin typeface="Open Sans"/>
                <a:cs typeface="Open Sans"/>
              </a:rPr>
              <a:t> </a:t>
            </a:r>
            <a:r>
              <a:rPr sz="1800" dirty="0">
                <a:solidFill>
                  <a:schemeClr val="tx1"/>
                </a:solidFill>
                <a:latin typeface="Open Sans"/>
                <a:cs typeface="Open Sans"/>
              </a:rPr>
              <a:t>disability</a:t>
            </a:r>
            <a:r>
              <a:rPr sz="1800" spc="-50" dirty="0">
                <a:solidFill>
                  <a:schemeClr val="tx1"/>
                </a:solidFill>
                <a:latin typeface="Open Sans"/>
                <a:cs typeface="Open Sans"/>
              </a:rPr>
              <a:t> </a:t>
            </a:r>
            <a:r>
              <a:rPr sz="1800" dirty="0">
                <a:solidFill>
                  <a:schemeClr val="tx1"/>
                </a:solidFill>
                <a:latin typeface="Open Sans"/>
                <a:cs typeface="Open Sans"/>
              </a:rPr>
              <a:t>(if</a:t>
            </a:r>
            <a:r>
              <a:rPr sz="1800" spc="-10" dirty="0">
                <a:solidFill>
                  <a:schemeClr val="tx1"/>
                </a:solidFill>
                <a:latin typeface="Open Sans"/>
                <a:cs typeface="Open Sans"/>
              </a:rPr>
              <a:t> applicable)</a:t>
            </a:r>
            <a:endParaRPr sz="1800" dirty="0">
              <a:solidFill>
                <a:schemeClr val="tx1"/>
              </a:solidFill>
              <a:latin typeface="Open Sans"/>
              <a:cs typeface="Open Sans"/>
            </a:endParaRPr>
          </a:p>
          <a:p>
            <a:pPr marL="299085" indent="-287020">
              <a:lnSpc>
                <a:spcPct val="100000"/>
              </a:lnSpc>
              <a:spcBef>
                <a:spcPts val="1150"/>
              </a:spcBef>
              <a:buClr>
                <a:srgbClr val="00446F"/>
              </a:buClr>
              <a:buFont typeface="Arial"/>
              <a:buChar char="•"/>
              <a:tabLst>
                <a:tab pos="299085" algn="l"/>
                <a:tab pos="299720" algn="l"/>
              </a:tabLst>
            </a:pPr>
            <a:r>
              <a:rPr sz="1800" dirty="0">
                <a:solidFill>
                  <a:schemeClr val="tx1"/>
                </a:solidFill>
                <a:latin typeface="Open Sans"/>
                <a:cs typeface="Open Sans"/>
              </a:rPr>
              <a:t>Status:</a:t>
            </a:r>
            <a:r>
              <a:rPr sz="1800" spc="-55" dirty="0">
                <a:solidFill>
                  <a:schemeClr val="tx1"/>
                </a:solidFill>
                <a:latin typeface="Open Sans"/>
                <a:cs typeface="Open Sans"/>
              </a:rPr>
              <a:t> </a:t>
            </a:r>
            <a:r>
              <a:rPr sz="1800" dirty="0">
                <a:solidFill>
                  <a:schemeClr val="tx1"/>
                </a:solidFill>
                <a:latin typeface="Open Sans"/>
                <a:cs typeface="Open Sans"/>
              </a:rPr>
              <a:t>pending,</a:t>
            </a:r>
            <a:r>
              <a:rPr sz="1800" spc="-80" dirty="0">
                <a:solidFill>
                  <a:schemeClr val="tx1"/>
                </a:solidFill>
                <a:latin typeface="Open Sans"/>
                <a:cs typeface="Open Sans"/>
              </a:rPr>
              <a:t> </a:t>
            </a:r>
            <a:r>
              <a:rPr sz="1800" dirty="0">
                <a:solidFill>
                  <a:schemeClr val="tx1"/>
                </a:solidFill>
                <a:latin typeface="Open Sans"/>
                <a:cs typeface="Open Sans"/>
              </a:rPr>
              <a:t>approved,</a:t>
            </a:r>
            <a:r>
              <a:rPr sz="1800" spc="-60" dirty="0">
                <a:solidFill>
                  <a:schemeClr val="tx1"/>
                </a:solidFill>
                <a:latin typeface="Open Sans"/>
                <a:cs typeface="Open Sans"/>
              </a:rPr>
              <a:t> </a:t>
            </a:r>
            <a:r>
              <a:rPr sz="1800" spc="-10" dirty="0">
                <a:solidFill>
                  <a:schemeClr val="tx1"/>
                </a:solidFill>
                <a:latin typeface="Open Sans"/>
                <a:cs typeface="Open Sans"/>
              </a:rPr>
              <a:t>denied</a:t>
            </a:r>
            <a:endParaRPr sz="1800" dirty="0">
              <a:solidFill>
                <a:schemeClr val="tx1"/>
              </a:solidFill>
              <a:latin typeface="Open Sans"/>
              <a:cs typeface="Open Sans"/>
            </a:endParaRPr>
          </a:p>
          <a:p>
            <a:pPr marL="299085" marR="5080" indent="-287020">
              <a:lnSpc>
                <a:spcPct val="100000"/>
              </a:lnSpc>
              <a:spcBef>
                <a:spcPts val="1000"/>
              </a:spcBef>
              <a:buClr>
                <a:srgbClr val="00446F"/>
              </a:buClr>
              <a:buFont typeface="Arial"/>
              <a:buChar char="•"/>
              <a:tabLst>
                <a:tab pos="299085" algn="l"/>
                <a:tab pos="299720" algn="l"/>
              </a:tabLst>
            </a:pPr>
            <a:r>
              <a:rPr sz="1800" dirty="0">
                <a:solidFill>
                  <a:schemeClr val="tx1"/>
                </a:solidFill>
                <a:latin typeface="Open Sans"/>
                <a:cs typeface="Open Sans"/>
              </a:rPr>
              <a:t>Status</a:t>
            </a:r>
            <a:r>
              <a:rPr sz="1800" spc="-35" dirty="0">
                <a:solidFill>
                  <a:schemeClr val="tx1"/>
                </a:solidFill>
                <a:latin typeface="Open Sans"/>
                <a:cs typeface="Open Sans"/>
              </a:rPr>
              <a:t> </a:t>
            </a:r>
            <a:r>
              <a:rPr sz="1800" dirty="0">
                <a:solidFill>
                  <a:schemeClr val="tx1"/>
                </a:solidFill>
                <a:latin typeface="Open Sans"/>
                <a:cs typeface="Open Sans"/>
              </a:rPr>
              <a:t>reason:</a:t>
            </a:r>
            <a:r>
              <a:rPr sz="1800" spc="-40" dirty="0">
                <a:solidFill>
                  <a:schemeClr val="tx1"/>
                </a:solidFill>
                <a:latin typeface="Open Sans"/>
                <a:cs typeface="Open Sans"/>
              </a:rPr>
              <a:t> </a:t>
            </a:r>
            <a:r>
              <a:rPr sz="1800" dirty="0">
                <a:solidFill>
                  <a:schemeClr val="tx1"/>
                </a:solidFill>
                <a:latin typeface="Open Sans"/>
                <a:cs typeface="Open Sans"/>
              </a:rPr>
              <a:t>waiting</a:t>
            </a:r>
            <a:r>
              <a:rPr sz="1800" spc="-35" dirty="0">
                <a:solidFill>
                  <a:schemeClr val="tx1"/>
                </a:solidFill>
                <a:latin typeface="Open Sans"/>
                <a:cs typeface="Open Sans"/>
              </a:rPr>
              <a:t> </a:t>
            </a:r>
            <a:r>
              <a:rPr sz="1800" spc="-10" dirty="0">
                <a:solidFill>
                  <a:schemeClr val="tx1"/>
                </a:solidFill>
                <a:latin typeface="Open Sans"/>
                <a:cs typeface="Open Sans"/>
              </a:rPr>
              <a:t>certification, </a:t>
            </a:r>
            <a:r>
              <a:rPr sz="1800" dirty="0">
                <a:solidFill>
                  <a:schemeClr val="tx1"/>
                </a:solidFill>
                <a:latin typeface="Open Sans"/>
                <a:cs typeface="Open Sans"/>
              </a:rPr>
              <a:t>short</a:t>
            </a:r>
            <a:r>
              <a:rPr sz="1800" spc="-30" dirty="0">
                <a:solidFill>
                  <a:schemeClr val="tx1"/>
                </a:solidFill>
                <a:latin typeface="Open Sans"/>
                <a:cs typeface="Open Sans"/>
              </a:rPr>
              <a:t> </a:t>
            </a:r>
            <a:r>
              <a:rPr sz="1800" dirty="0">
                <a:solidFill>
                  <a:schemeClr val="tx1"/>
                </a:solidFill>
                <a:latin typeface="Open Sans"/>
                <a:cs typeface="Open Sans"/>
              </a:rPr>
              <a:t>term</a:t>
            </a:r>
            <a:r>
              <a:rPr sz="1800" spc="-15" dirty="0">
                <a:solidFill>
                  <a:schemeClr val="tx1"/>
                </a:solidFill>
                <a:latin typeface="Open Sans"/>
                <a:cs typeface="Open Sans"/>
              </a:rPr>
              <a:t> </a:t>
            </a:r>
            <a:r>
              <a:rPr sz="1800" dirty="0">
                <a:solidFill>
                  <a:schemeClr val="tx1"/>
                </a:solidFill>
                <a:latin typeface="Open Sans"/>
                <a:cs typeface="Open Sans"/>
              </a:rPr>
              <a:t>disability</a:t>
            </a:r>
            <a:r>
              <a:rPr sz="1800" spc="-40" dirty="0">
                <a:solidFill>
                  <a:schemeClr val="tx1"/>
                </a:solidFill>
                <a:latin typeface="Open Sans"/>
                <a:cs typeface="Open Sans"/>
              </a:rPr>
              <a:t> </a:t>
            </a:r>
            <a:r>
              <a:rPr sz="1800" dirty="0">
                <a:solidFill>
                  <a:schemeClr val="tx1"/>
                </a:solidFill>
                <a:latin typeface="Open Sans"/>
                <a:cs typeface="Open Sans"/>
              </a:rPr>
              <a:t>decision,</a:t>
            </a:r>
            <a:r>
              <a:rPr sz="1800" spc="-35" dirty="0">
                <a:solidFill>
                  <a:schemeClr val="tx1"/>
                </a:solidFill>
                <a:latin typeface="Open Sans"/>
                <a:cs typeface="Open Sans"/>
              </a:rPr>
              <a:t> </a:t>
            </a:r>
            <a:r>
              <a:rPr sz="1800" spc="-20" dirty="0">
                <a:solidFill>
                  <a:schemeClr val="tx1"/>
                </a:solidFill>
                <a:latin typeface="Open Sans"/>
                <a:cs typeface="Open Sans"/>
              </a:rPr>
              <a:t>etc.</a:t>
            </a:r>
            <a:endParaRPr sz="1800" dirty="0">
              <a:solidFill>
                <a:schemeClr val="tx1"/>
              </a:solidFill>
              <a:latin typeface="Open Sans"/>
              <a:cs typeface="Open Sans"/>
            </a:endParaRPr>
          </a:p>
          <a:p>
            <a:pPr marL="299085" marR="664210" indent="-287020">
              <a:lnSpc>
                <a:spcPct val="100000"/>
              </a:lnSpc>
              <a:spcBef>
                <a:spcPts val="994"/>
              </a:spcBef>
              <a:buClr>
                <a:srgbClr val="00446F"/>
              </a:buClr>
              <a:buFont typeface="Arial"/>
              <a:buChar char="•"/>
              <a:tabLst>
                <a:tab pos="299085" algn="l"/>
                <a:tab pos="299720" algn="l"/>
              </a:tabLst>
            </a:pPr>
            <a:r>
              <a:rPr sz="1800" dirty="0">
                <a:solidFill>
                  <a:schemeClr val="tx1"/>
                </a:solidFill>
                <a:latin typeface="Open Sans"/>
                <a:cs typeface="Open Sans"/>
              </a:rPr>
              <a:t>Multiple</a:t>
            </a:r>
            <a:r>
              <a:rPr sz="1800" spc="-45" dirty="0">
                <a:solidFill>
                  <a:schemeClr val="tx1"/>
                </a:solidFill>
                <a:latin typeface="Open Sans"/>
                <a:cs typeface="Open Sans"/>
              </a:rPr>
              <a:t> </a:t>
            </a:r>
            <a:r>
              <a:rPr sz="1800" dirty="0">
                <a:solidFill>
                  <a:schemeClr val="tx1"/>
                </a:solidFill>
                <a:latin typeface="Open Sans"/>
                <a:cs typeface="Open Sans"/>
              </a:rPr>
              <a:t>time</a:t>
            </a:r>
            <a:r>
              <a:rPr sz="1800" spc="-30" dirty="0">
                <a:solidFill>
                  <a:schemeClr val="tx1"/>
                </a:solidFill>
                <a:latin typeface="Open Sans"/>
                <a:cs typeface="Open Sans"/>
              </a:rPr>
              <a:t> </a:t>
            </a:r>
            <a:r>
              <a:rPr sz="1800" dirty="0">
                <a:solidFill>
                  <a:schemeClr val="tx1"/>
                </a:solidFill>
                <a:latin typeface="Open Sans"/>
                <a:cs typeface="Open Sans"/>
              </a:rPr>
              <a:t>frames</a:t>
            </a:r>
            <a:r>
              <a:rPr sz="1800" spc="-5" dirty="0">
                <a:solidFill>
                  <a:schemeClr val="tx1"/>
                </a:solidFill>
                <a:latin typeface="Open Sans"/>
                <a:cs typeface="Open Sans"/>
              </a:rPr>
              <a:t> </a:t>
            </a:r>
            <a:r>
              <a:rPr sz="1800" dirty="0">
                <a:solidFill>
                  <a:schemeClr val="tx1"/>
                </a:solidFill>
                <a:latin typeface="Open Sans"/>
                <a:cs typeface="Open Sans"/>
              </a:rPr>
              <a:t>may</a:t>
            </a:r>
            <a:r>
              <a:rPr sz="1800" spc="-30" dirty="0">
                <a:solidFill>
                  <a:schemeClr val="tx1"/>
                </a:solidFill>
                <a:latin typeface="Open Sans"/>
                <a:cs typeface="Open Sans"/>
              </a:rPr>
              <a:t> </a:t>
            </a:r>
            <a:r>
              <a:rPr sz="1800" spc="-25" dirty="0">
                <a:solidFill>
                  <a:schemeClr val="tx1"/>
                </a:solidFill>
                <a:latin typeface="Open Sans"/>
                <a:cs typeface="Open Sans"/>
              </a:rPr>
              <a:t>be </a:t>
            </a:r>
            <a:r>
              <a:rPr sz="1800" spc="-10" dirty="0">
                <a:solidFill>
                  <a:schemeClr val="tx1"/>
                </a:solidFill>
                <a:latin typeface="Open Sans"/>
                <a:cs typeface="Open Sans"/>
              </a:rPr>
              <a:t>represented</a:t>
            </a:r>
            <a:endParaRPr sz="1800" dirty="0">
              <a:solidFill>
                <a:schemeClr val="tx1"/>
              </a:solidFill>
              <a:latin typeface="Open Sans"/>
              <a:cs typeface="Open Sans"/>
            </a:endParaRPr>
          </a:p>
        </p:txBody>
      </p:sp>
      <p:sp>
        <p:nvSpPr>
          <p:cNvPr id="10" name="object 10"/>
          <p:cNvSpPr txBox="1"/>
          <p:nvPr/>
        </p:nvSpPr>
        <p:spPr>
          <a:xfrm>
            <a:off x="7071806" y="5508831"/>
            <a:ext cx="23558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chemeClr val="tx1"/>
                </a:solidFill>
                <a:latin typeface="Open Sans"/>
                <a:cs typeface="Open Sans"/>
              </a:rPr>
              <a:t>Contact</a:t>
            </a:r>
            <a:r>
              <a:rPr sz="1800" b="1" spc="-15" dirty="0">
                <a:solidFill>
                  <a:schemeClr val="tx1"/>
                </a:solidFill>
                <a:latin typeface="Open Sans"/>
                <a:cs typeface="Open Sans"/>
              </a:rPr>
              <a:t> </a:t>
            </a:r>
            <a:r>
              <a:rPr sz="1800" b="1" spc="-10" dirty="0">
                <a:solidFill>
                  <a:schemeClr val="tx1"/>
                </a:solidFill>
                <a:latin typeface="Open Sans"/>
                <a:cs typeface="Open Sans"/>
              </a:rPr>
              <a:t>information</a:t>
            </a:r>
            <a:endParaRPr sz="1800" dirty="0">
              <a:solidFill>
                <a:schemeClr val="tx1"/>
              </a:solidFill>
              <a:latin typeface="Open Sans"/>
              <a:cs typeface="Open Sans"/>
            </a:endParaRPr>
          </a:p>
        </p:txBody>
      </p:sp>
      <p:pic>
        <p:nvPicPr>
          <p:cNvPr id="11" name="object 11"/>
          <p:cNvPicPr/>
          <p:nvPr/>
        </p:nvPicPr>
        <p:blipFill>
          <a:blip r:embed="rId3" cstate="print"/>
          <a:stretch>
            <a:fillRect/>
          </a:stretch>
        </p:blipFill>
        <p:spPr>
          <a:xfrm>
            <a:off x="1024127" y="2967227"/>
            <a:ext cx="3944112" cy="24521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BBF8-8559-4465-B7F6-6E15DC28C986}"/>
              </a:ext>
            </a:extLst>
          </p:cNvPr>
          <p:cNvSpPr>
            <a:spLocks noGrp="1"/>
          </p:cNvSpPr>
          <p:nvPr>
            <p:ph type="title"/>
          </p:nvPr>
        </p:nvSpPr>
        <p:spPr>
          <a:xfrm>
            <a:off x="6717791" y="533400"/>
            <a:ext cx="4670297" cy="923330"/>
          </a:xfrm>
        </p:spPr>
        <p:txBody>
          <a:bodyPr/>
          <a:lstStyle/>
          <a:p>
            <a:r>
              <a:rPr lang="en-US" dirty="0">
                <a:solidFill>
                  <a:schemeClr val="tx1"/>
                </a:solidFill>
              </a:rPr>
              <a:t>Who is Unum and what is their role?</a:t>
            </a:r>
          </a:p>
        </p:txBody>
      </p:sp>
      <p:pic>
        <p:nvPicPr>
          <p:cNvPr id="4" name="Picture Placeholder 14" descr="Directly Above Shot Of Laptop With Coffee Cup And Book On Wooden Table &#10;">
            <a:extLst>
              <a:ext uri="{FF2B5EF4-FFF2-40B4-BE49-F238E27FC236}">
                <a16:creationId xmlns:a16="http://schemas.microsoft.com/office/drawing/2014/main" id="{6530D348-E0A7-3CC3-7535-5D59CF3FB9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943600" cy="6858000"/>
          </a:xfrm>
          <a:prstGeom prst="rect">
            <a:avLst/>
          </a:prstGeom>
        </p:spPr>
      </p:pic>
      <p:sp>
        <p:nvSpPr>
          <p:cNvPr id="3" name="Text Placeholder 2">
            <a:extLst>
              <a:ext uri="{FF2B5EF4-FFF2-40B4-BE49-F238E27FC236}">
                <a16:creationId xmlns:a16="http://schemas.microsoft.com/office/drawing/2014/main" id="{4064B178-5508-41E4-9839-CF0C79B6A728}"/>
              </a:ext>
            </a:extLst>
          </p:cNvPr>
          <p:cNvSpPr>
            <a:spLocks noGrp="1"/>
          </p:cNvSpPr>
          <p:nvPr>
            <p:ph type="body" idx="1"/>
          </p:nvPr>
        </p:nvSpPr>
        <p:spPr>
          <a:xfrm>
            <a:off x="6477000" y="2133600"/>
            <a:ext cx="5151881" cy="3600986"/>
          </a:xfrm>
        </p:spPr>
        <p:txBody>
          <a:bodyPr/>
          <a:lstStyle/>
          <a:p>
            <a:pPr marL="285750" indent="-285750">
              <a:buFont typeface="Arial" panose="020B0604020202020204" pitchFamily="34" charset="0"/>
              <a:buChar char="•"/>
            </a:pPr>
            <a:r>
              <a:rPr lang="en-US" dirty="0">
                <a:solidFill>
                  <a:schemeClr val="tx1"/>
                </a:solidFill>
              </a:rPr>
              <a:t>Unum acts as a third party administrator for the University of Alaska’s Federal and State leave protections, STD, and LTD.</a:t>
            </a:r>
            <a:br>
              <a:rPr lang="en-US" dirty="0">
                <a:solidFill>
                  <a:schemeClr val="tx1"/>
                </a:solidFill>
              </a:rPr>
            </a:br>
            <a:endParaRPr lang="en-US" dirty="0">
              <a:solidFill>
                <a:schemeClr val="tx1"/>
              </a:solidFill>
            </a:endParaRPr>
          </a:p>
          <a:p>
            <a:pPr marL="285750" indent="-285750">
              <a:buFont typeface="Arial" panose="020B0604020202020204" pitchFamily="34" charset="0"/>
              <a:buChar char="•"/>
            </a:pPr>
            <a:r>
              <a:rPr lang="en-US" dirty="0">
                <a:solidFill>
                  <a:schemeClr val="tx1"/>
                </a:solidFill>
              </a:rPr>
              <a:t>Unum will gather all of the necessary information and documentation to determine eligibility for each leave or claim type.</a:t>
            </a:r>
            <a:br>
              <a:rPr lang="en-US" dirty="0">
                <a:solidFill>
                  <a:schemeClr val="tx1"/>
                </a:solidFill>
              </a:rPr>
            </a:br>
            <a:endParaRPr lang="en-US" dirty="0">
              <a:solidFill>
                <a:schemeClr val="tx1"/>
              </a:solidFill>
            </a:endParaRPr>
          </a:p>
          <a:p>
            <a:pPr marL="285750" indent="-285750">
              <a:buFont typeface="Arial" panose="020B0604020202020204" pitchFamily="34" charset="0"/>
              <a:buChar char="•"/>
            </a:pPr>
            <a:r>
              <a:rPr lang="en-US" dirty="0">
                <a:solidFill>
                  <a:schemeClr val="tx1"/>
                </a:solidFill>
              </a:rPr>
              <a:t>Unum will track all entitlement/time that is taken for all leaves and claims.</a:t>
            </a:r>
            <a:br>
              <a:rPr lang="en-US" dirty="0">
                <a:solidFill>
                  <a:schemeClr val="tx1"/>
                </a:solidFill>
              </a:rPr>
            </a:br>
            <a:endParaRPr lang="en-US" dirty="0">
              <a:solidFill>
                <a:schemeClr val="tx1"/>
              </a:solidFill>
            </a:endParaRPr>
          </a:p>
          <a:p>
            <a:pPr marL="285750" indent="-285750">
              <a:buFont typeface="Arial" panose="020B0604020202020204" pitchFamily="34" charset="0"/>
              <a:buChar char="•"/>
            </a:pPr>
            <a:r>
              <a:rPr lang="en-US" dirty="0">
                <a:solidFill>
                  <a:schemeClr val="tx1"/>
                </a:solidFill>
              </a:rPr>
              <a:t>Unum will administer all appropriate communications to both you and UA. </a:t>
            </a:r>
          </a:p>
        </p:txBody>
      </p:sp>
    </p:spTree>
    <p:extLst>
      <p:ext uri="{BB962C8B-B14F-4D97-AF65-F5344CB8AC3E}">
        <p14:creationId xmlns:p14="http://schemas.microsoft.com/office/powerpoint/2010/main" val="2543262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315200" y="0"/>
            <a:ext cx="4876800" cy="6858000"/>
            <a:chOff x="7315200" y="0"/>
            <a:chExt cx="4876800" cy="6858000"/>
          </a:xfrm>
        </p:grpSpPr>
        <p:sp>
          <p:nvSpPr>
            <p:cNvPr id="3" name="object 3"/>
            <p:cNvSpPr/>
            <p:nvPr/>
          </p:nvSpPr>
          <p:spPr>
            <a:xfrm>
              <a:off x="7478268" y="0"/>
              <a:ext cx="4714240" cy="6858000"/>
            </a:xfrm>
            <a:custGeom>
              <a:avLst/>
              <a:gdLst/>
              <a:ahLst/>
              <a:cxnLst/>
              <a:rect l="l" t="t" r="r" b="b"/>
              <a:pathLst>
                <a:path w="4714240" h="6858000">
                  <a:moveTo>
                    <a:pt x="4713732" y="0"/>
                  </a:moveTo>
                  <a:lnTo>
                    <a:pt x="0" y="0"/>
                  </a:lnTo>
                  <a:lnTo>
                    <a:pt x="0" y="6858000"/>
                  </a:lnTo>
                  <a:lnTo>
                    <a:pt x="4713732" y="6858000"/>
                  </a:lnTo>
                  <a:lnTo>
                    <a:pt x="4713732" y="0"/>
                  </a:lnTo>
                  <a:close/>
                </a:path>
              </a:pathLst>
            </a:custGeom>
            <a:solidFill>
              <a:srgbClr val="25485F"/>
            </a:solidFill>
          </p:spPr>
          <p:txBody>
            <a:bodyPr wrap="square" lIns="0" tIns="0" rIns="0" bIns="0" rtlCol="0"/>
            <a:lstStyle/>
            <a:p>
              <a:endParaRPr/>
            </a:p>
          </p:txBody>
        </p:sp>
        <p:sp>
          <p:nvSpPr>
            <p:cNvPr id="4" name="object 4"/>
            <p:cNvSpPr/>
            <p:nvPr/>
          </p:nvSpPr>
          <p:spPr>
            <a:xfrm>
              <a:off x="7315200" y="3631691"/>
              <a:ext cx="4612640" cy="3016250"/>
            </a:xfrm>
            <a:custGeom>
              <a:avLst/>
              <a:gdLst/>
              <a:ahLst/>
              <a:cxnLst/>
              <a:rect l="l" t="t" r="r" b="b"/>
              <a:pathLst>
                <a:path w="4612640" h="3016250">
                  <a:moveTo>
                    <a:pt x="348996" y="384810"/>
                  </a:moveTo>
                  <a:lnTo>
                    <a:pt x="0" y="0"/>
                  </a:lnTo>
                  <a:lnTo>
                    <a:pt x="0" y="769620"/>
                  </a:lnTo>
                  <a:lnTo>
                    <a:pt x="348996" y="384810"/>
                  </a:lnTo>
                  <a:close/>
                </a:path>
                <a:path w="4612640" h="3016250">
                  <a:moveTo>
                    <a:pt x="4198988" y="2918409"/>
                  </a:moveTo>
                  <a:lnTo>
                    <a:pt x="4168724" y="2918409"/>
                  </a:lnTo>
                  <a:lnTo>
                    <a:pt x="4168724" y="2969374"/>
                  </a:lnTo>
                  <a:lnTo>
                    <a:pt x="4167263" y="2978620"/>
                  </a:lnTo>
                  <a:lnTo>
                    <a:pt x="4163161" y="2984931"/>
                  </a:lnTo>
                  <a:lnTo>
                    <a:pt x="4156887" y="2988551"/>
                  </a:lnTo>
                  <a:lnTo>
                    <a:pt x="4148861" y="2989707"/>
                  </a:lnTo>
                  <a:lnTo>
                    <a:pt x="4140568" y="2988500"/>
                  </a:lnTo>
                  <a:lnTo>
                    <a:pt x="4134320" y="2984817"/>
                  </a:lnTo>
                  <a:lnTo>
                    <a:pt x="4130383" y="2978493"/>
                  </a:lnTo>
                  <a:lnTo>
                    <a:pt x="4128998" y="2969374"/>
                  </a:lnTo>
                  <a:lnTo>
                    <a:pt x="4128998" y="2918409"/>
                  </a:lnTo>
                  <a:lnTo>
                    <a:pt x="4098747" y="2918409"/>
                  </a:lnTo>
                  <a:lnTo>
                    <a:pt x="4098747" y="2971571"/>
                  </a:lnTo>
                  <a:lnTo>
                    <a:pt x="4100766" y="2985973"/>
                  </a:lnTo>
                  <a:lnTo>
                    <a:pt x="4108310" y="3000298"/>
                  </a:lnTo>
                  <a:lnTo>
                    <a:pt x="4123613" y="3011271"/>
                  </a:lnTo>
                  <a:lnTo>
                    <a:pt x="4148861" y="3015653"/>
                  </a:lnTo>
                  <a:lnTo>
                    <a:pt x="4174109" y="3011233"/>
                  </a:lnTo>
                  <a:lnTo>
                    <a:pt x="4189412" y="3000184"/>
                  </a:lnTo>
                  <a:lnTo>
                    <a:pt x="4196956" y="2985846"/>
                  </a:lnTo>
                  <a:lnTo>
                    <a:pt x="4198988" y="2971571"/>
                  </a:lnTo>
                  <a:lnTo>
                    <a:pt x="4198988" y="2918409"/>
                  </a:lnTo>
                  <a:close/>
                </a:path>
                <a:path w="4612640" h="3016250">
                  <a:moveTo>
                    <a:pt x="4286135" y="2879166"/>
                  </a:moveTo>
                  <a:lnTo>
                    <a:pt x="4284434" y="2869615"/>
                  </a:lnTo>
                  <a:lnTo>
                    <a:pt x="4279354" y="2861691"/>
                  </a:lnTo>
                  <a:lnTo>
                    <a:pt x="4271683" y="2856166"/>
                  </a:lnTo>
                  <a:lnTo>
                    <a:pt x="4262171" y="2853829"/>
                  </a:lnTo>
                  <a:lnTo>
                    <a:pt x="4261231" y="2853829"/>
                  </a:lnTo>
                  <a:lnTo>
                    <a:pt x="4251845" y="2855468"/>
                  </a:lnTo>
                  <a:lnTo>
                    <a:pt x="4244086" y="2860357"/>
                  </a:lnTo>
                  <a:lnTo>
                    <a:pt x="4238752" y="2867774"/>
                  </a:lnTo>
                  <a:lnTo>
                    <a:pt x="4236644" y="2876969"/>
                  </a:lnTo>
                  <a:lnTo>
                    <a:pt x="4236644" y="2877591"/>
                  </a:lnTo>
                  <a:lnTo>
                    <a:pt x="4238345" y="2887141"/>
                  </a:lnTo>
                  <a:lnTo>
                    <a:pt x="4243425" y="2895066"/>
                  </a:lnTo>
                  <a:lnTo>
                    <a:pt x="4251096" y="2900591"/>
                  </a:lnTo>
                  <a:lnTo>
                    <a:pt x="4260596" y="2902928"/>
                  </a:lnTo>
                  <a:lnTo>
                    <a:pt x="4270222" y="2901365"/>
                  </a:lnTo>
                  <a:lnTo>
                    <a:pt x="4278211" y="2896324"/>
                  </a:lnTo>
                  <a:lnTo>
                    <a:pt x="4283786" y="2888627"/>
                  </a:lnTo>
                  <a:lnTo>
                    <a:pt x="4286135" y="2879166"/>
                  </a:lnTo>
                  <a:close/>
                </a:path>
                <a:path w="4612640" h="3016250">
                  <a:moveTo>
                    <a:pt x="4311523" y="2958439"/>
                  </a:moveTo>
                  <a:lnTo>
                    <a:pt x="4309364" y="2943796"/>
                  </a:lnTo>
                  <a:lnTo>
                    <a:pt x="4301591" y="2929280"/>
                  </a:lnTo>
                  <a:lnTo>
                    <a:pt x="4286250" y="2918155"/>
                  </a:lnTo>
                  <a:lnTo>
                    <a:pt x="4261396" y="2913723"/>
                  </a:lnTo>
                  <a:lnTo>
                    <a:pt x="4236148" y="2918142"/>
                  </a:lnTo>
                  <a:lnTo>
                    <a:pt x="4220857" y="2929204"/>
                  </a:lnTo>
                  <a:lnTo>
                    <a:pt x="4213301" y="2943529"/>
                  </a:lnTo>
                  <a:lnTo>
                    <a:pt x="4211282" y="2957804"/>
                  </a:lnTo>
                  <a:lnTo>
                    <a:pt x="4211282" y="3010966"/>
                  </a:lnTo>
                  <a:lnTo>
                    <a:pt x="4241533" y="3010966"/>
                  </a:lnTo>
                  <a:lnTo>
                    <a:pt x="4241533" y="2960624"/>
                  </a:lnTo>
                  <a:lnTo>
                    <a:pt x="4243006" y="2951378"/>
                  </a:lnTo>
                  <a:lnTo>
                    <a:pt x="4247096" y="2945066"/>
                  </a:lnTo>
                  <a:lnTo>
                    <a:pt x="4253369" y="2941447"/>
                  </a:lnTo>
                  <a:lnTo>
                    <a:pt x="4261396" y="2940304"/>
                  </a:lnTo>
                  <a:lnTo>
                    <a:pt x="4269689" y="2941497"/>
                  </a:lnTo>
                  <a:lnTo>
                    <a:pt x="4275937" y="2945180"/>
                  </a:lnTo>
                  <a:lnTo>
                    <a:pt x="4279887" y="2951518"/>
                  </a:lnTo>
                  <a:lnTo>
                    <a:pt x="4281259" y="2960624"/>
                  </a:lnTo>
                  <a:lnTo>
                    <a:pt x="4281259" y="3011589"/>
                  </a:lnTo>
                  <a:lnTo>
                    <a:pt x="4311523" y="3011589"/>
                  </a:lnTo>
                  <a:lnTo>
                    <a:pt x="4311523" y="2958439"/>
                  </a:lnTo>
                  <a:close/>
                </a:path>
                <a:path w="4612640" h="3016250">
                  <a:moveTo>
                    <a:pt x="4398035" y="2879166"/>
                  </a:moveTo>
                  <a:lnTo>
                    <a:pt x="4396333" y="2869615"/>
                  </a:lnTo>
                  <a:lnTo>
                    <a:pt x="4391253" y="2861691"/>
                  </a:lnTo>
                  <a:lnTo>
                    <a:pt x="4383583" y="2856166"/>
                  </a:lnTo>
                  <a:lnTo>
                    <a:pt x="4374083" y="2853829"/>
                  </a:lnTo>
                  <a:lnTo>
                    <a:pt x="4373461" y="2853829"/>
                  </a:lnTo>
                  <a:lnTo>
                    <a:pt x="4364075" y="2855468"/>
                  </a:lnTo>
                  <a:lnTo>
                    <a:pt x="4356316" y="2860357"/>
                  </a:lnTo>
                  <a:lnTo>
                    <a:pt x="4350982" y="2867774"/>
                  </a:lnTo>
                  <a:lnTo>
                    <a:pt x="4348861" y="2876969"/>
                  </a:lnTo>
                  <a:lnTo>
                    <a:pt x="4348543" y="2877286"/>
                  </a:lnTo>
                  <a:lnTo>
                    <a:pt x="4348543" y="2877591"/>
                  </a:lnTo>
                  <a:lnTo>
                    <a:pt x="4350245" y="2887141"/>
                  </a:lnTo>
                  <a:lnTo>
                    <a:pt x="4355325" y="2895066"/>
                  </a:lnTo>
                  <a:lnTo>
                    <a:pt x="4362996" y="2900591"/>
                  </a:lnTo>
                  <a:lnTo>
                    <a:pt x="4372508" y="2902928"/>
                  </a:lnTo>
                  <a:lnTo>
                    <a:pt x="4382122" y="2901365"/>
                  </a:lnTo>
                  <a:lnTo>
                    <a:pt x="4390123" y="2896324"/>
                  </a:lnTo>
                  <a:lnTo>
                    <a:pt x="4395686" y="2888627"/>
                  </a:lnTo>
                  <a:lnTo>
                    <a:pt x="4398035" y="2879166"/>
                  </a:lnTo>
                  <a:close/>
                </a:path>
                <a:path w="4612640" h="3016250">
                  <a:moveTo>
                    <a:pt x="4423410" y="2918409"/>
                  </a:moveTo>
                  <a:lnTo>
                    <a:pt x="4393158" y="2918409"/>
                  </a:lnTo>
                  <a:lnTo>
                    <a:pt x="4393158" y="2969374"/>
                  </a:lnTo>
                  <a:lnTo>
                    <a:pt x="4391698" y="2978620"/>
                  </a:lnTo>
                  <a:lnTo>
                    <a:pt x="4387608" y="2984931"/>
                  </a:lnTo>
                  <a:lnTo>
                    <a:pt x="4381335" y="2988551"/>
                  </a:lnTo>
                  <a:lnTo>
                    <a:pt x="4373296" y="2989707"/>
                  </a:lnTo>
                  <a:lnTo>
                    <a:pt x="4365002" y="2988500"/>
                  </a:lnTo>
                  <a:lnTo>
                    <a:pt x="4358754" y="2984817"/>
                  </a:lnTo>
                  <a:lnTo>
                    <a:pt x="4354817" y="2978493"/>
                  </a:lnTo>
                  <a:lnTo>
                    <a:pt x="4353445" y="2969374"/>
                  </a:lnTo>
                  <a:lnTo>
                    <a:pt x="4353445" y="2918409"/>
                  </a:lnTo>
                  <a:lnTo>
                    <a:pt x="4323181" y="2918409"/>
                  </a:lnTo>
                  <a:lnTo>
                    <a:pt x="4323181" y="2971571"/>
                  </a:lnTo>
                  <a:lnTo>
                    <a:pt x="4325290" y="2985973"/>
                  </a:lnTo>
                  <a:lnTo>
                    <a:pt x="4332998" y="3000298"/>
                  </a:lnTo>
                  <a:lnTo>
                    <a:pt x="4348315" y="3011271"/>
                  </a:lnTo>
                  <a:lnTo>
                    <a:pt x="4373296" y="3015653"/>
                  </a:lnTo>
                  <a:lnTo>
                    <a:pt x="4398556" y="3011233"/>
                  </a:lnTo>
                  <a:lnTo>
                    <a:pt x="4413847" y="3000184"/>
                  </a:lnTo>
                  <a:lnTo>
                    <a:pt x="4421390" y="2985846"/>
                  </a:lnTo>
                  <a:lnTo>
                    <a:pt x="4423410" y="2971571"/>
                  </a:lnTo>
                  <a:lnTo>
                    <a:pt x="4423410" y="2918409"/>
                  </a:lnTo>
                  <a:close/>
                </a:path>
                <a:path w="4612640" h="3016250">
                  <a:moveTo>
                    <a:pt x="4538611" y="2879166"/>
                  </a:moveTo>
                  <a:lnTo>
                    <a:pt x="4536910" y="2869615"/>
                  </a:lnTo>
                  <a:lnTo>
                    <a:pt x="4531842" y="2861691"/>
                  </a:lnTo>
                  <a:lnTo>
                    <a:pt x="4524172" y="2856166"/>
                  </a:lnTo>
                  <a:lnTo>
                    <a:pt x="4514659" y="2853829"/>
                  </a:lnTo>
                  <a:lnTo>
                    <a:pt x="4514037" y="2853829"/>
                  </a:lnTo>
                  <a:lnTo>
                    <a:pt x="4504652" y="2855468"/>
                  </a:lnTo>
                  <a:lnTo>
                    <a:pt x="4496905" y="2860357"/>
                  </a:lnTo>
                  <a:lnTo>
                    <a:pt x="4491558" y="2867774"/>
                  </a:lnTo>
                  <a:lnTo>
                    <a:pt x="4489450" y="2876969"/>
                  </a:lnTo>
                  <a:lnTo>
                    <a:pt x="4489132" y="2877286"/>
                  </a:lnTo>
                  <a:lnTo>
                    <a:pt x="4489132" y="2877591"/>
                  </a:lnTo>
                  <a:lnTo>
                    <a:pt x="4490847" y="2887141"/>
                  </a:lnTo>
                  <a:lnTo>
                    <a:pt x="4495914" y="2895066"/>
                  </a:lnTo>
                  <a:lnTo>
                    <a:pt x="4503585" y="2900591"/>
                  </a:lnTo>
                  <a:lnTo>
                    <a:pt x="4513084" y="2902928"/>
                  </a:lnTo>
                  <a:lnTo>
                    <a:pt x="4522711" y="2901365"/>
                  </a:lnTo>
                  <a:lnTo>
                    <a:pt x="4530699" y="2896324"/>
                  </a:lnTo>
                  <a:lnTo>
                    <a:pt x="4536275" y="2888627"/>
                  </a:lnTo>
                  <a:lnTo>
                    <a:pt x="4538611" y="2879166"/>
                  </a:lnTo>
                  <a:close/>
                </a:path>
                <a:path w="4612640" h="3016250">
                  <a:moveTo>
                    <a:pt x="4591748" y="2956560"/>
                  </a:moveTo>
                  <a:lnTo>
                    <a:pt x="4588243" y="2937205"/>
                  </a:lnTo>
                  <a:lnTo>
                    <a:pt x="4578629" y="2923883"/>
                  </a:lnTo>
                  <a:lnTo>
                    <a:pt x="4564215" y="2916199"/>
                  </a:lnTo>
                  <a:lnTo>
                    <a:pt x="4546358" y="2913723"/>
                  </a:lnTo>
                  <a:lnTo>
                    <a:pt x="4531487" y="2915894"/>
                  </a:lnTo>
                  <a:lnTo>
                    <a:pt x="4521733" y="2920758"/>
                  </a:lnTo>
                  <a:lnTo>
                    <a:pt x="4516183" y="2925851"/>
                  </a:lnTo>
                  <a:lnTo>
                    <a:pt x="4513897" y="2928734"/>
                  </a:lnTo>
                  <a:lnTo>
                    <a:pt x="4511421" y="2925457"/>
                  </a:lnTo>
                  <a:lnTo>
                    <a:pt x="4505655" y="2920403"/>
                  </a:lnTo>
                  <a:lnTo>
                    <a:pt x="4495584" y="2915755"/>
                  </a:lnTo>
                  <a:lnTo>
                    <a:pt x="4480166" y="2913723"/>
                  </a:lnTo>
                  <a:lnTo>
                    <a:pt x="4462297" y="2916110"/>
                  </a:lnTo>
                  <a:lnTo>
                    <a:pt x="4447895" y="2923654"/>
                  </a:lnTo>
                  <a:lnTo>
                    <a:pt x="4438269" y="2936938"/>
                  </a:lnTo>
                  <a:lnTo>
                    <a:pt x="4434776" y="2956560"/>
                  </a:lnTo>
                  <a:lnTo>
                    <a:pt x="4434776" y="3011589"/>
                  </a:lnTo>
                  <a:lnTo>
                    <a:pt x="4464393" y="3011589"/>
                  </a:lnTo>
                  <a:lnTo>
                    <a:pt x="4464393" y="2947174"/>
                  </a:lnTo>
                  <a:lnTo>
                    <a:pt x="4469142" y="2939669"/>
                  </a:lnTo>
                  <a:lnTo>
                    <a:pt x="4493730" y="2939669"/>
                  </a:lnTo>
                  <a:lnTo>
                    <a:pt x="4498454" y="2947174"/>
                  </a:lnTo>
                  <a:lnTo>
                    <a:pt x="4498454" y="3011589"/>
                  </a:lnTo>
                  <a:lnTo>
                    <a:pt x="4528070" y="3011589"/>
                  </a:lnTo>
                  <a:lnTo>
                    <a:pt x="4528070" y="2947174"/>
                  </a:lnTo>
                  <a:lnTo>
                    <a:pt x="4532820" y="2939669"/>
                  </a:lnTo>
                  <a:lnTo>
                    <a:pt x="4557407" y="2939669"/>
                  </a:lnTo>
                  <a:lnTo>
                    <a:pt x="4562119" y="2947174"/>
                  </a:lnTo>
                  <a:lnTo>
                    <a:pt x="4562119" y="3011589"/>
                  </a:lnTo>
                  <a:lnTo>
                    <a:pt x="4591748" y="3011589"/>
                  </a:lnTo>
                  <a:lnTo>
                    <a:pt x="4591748" y="2956560"/>
                  </a:lnTo>
                  <a:close/>
                </a:path>
                <a:path w="4612640" h="3016250">
                  <a:moveTo>
                    <a:pt x="4606468" y="2927934"/>
                  </a:moveTo>
                  <a:lnTo>
                    <a:pt x="4602365" y="2922625"/>
                  </a:lnTo>
                  <a:lnTo>
                    <a:pt x="4604575" y="2922625"/>
                  </a:lnTo>
                  <a:lnTo>
                    <a:pt x="4605833" y="2921063"/>
                  </a:lnTo>
                  <a:lnTo>
                    <a:pt x="4605833" y="2916999"/>
                  </a:lnTo>
                  <a:lnTo>
                    <a:pt x="4604575" y="2915742"/>
                  </a:lnTo>
                  <a:lnTo>
                    <a:pt x="4603635" y="2915742"/>
                  </a:lnTo>
                  <a:lnTo>
                    <a:pt x="4603635" y="2916999"/>
                  </a:lnTo>
                  <a:lnTo>
                    <a:pt x="4603635" y="2920428"/>
                  </a:lnTo>
                  <a:lnTo>
                    <a:pt x="4602061" y="2921063"/>
                  </a:lnTo>
                  <a:lnTo>
                    <a:pt x="4600168" y="2921063"/>
                  </a:lnTo>
                  <a:lnTo>
                    <a:pt x="4600168" y="2916999"/>
                  </a:lnTo>
                  <a:lnTo>
                    <a:pt x="4603635" y="2916999"/>
                  </a:lnTo>
                  <a:lnTo>
                    <a:pt x="4603635" y="2915742"/>
                  </a:lnTo>
                  <a:lnTo>
                    <a:pt x="4599851" y="2915742"/>
                  </a:lnTo>
                  <a:lnTo>
                    <a:pt x="4598911" y="2916364"/>
                  </a:lnTo>
                  <a:lnTo>
                    <a:pt x="4598911" y="2927934"/>
                  </a:lnTo>
                  <a:lnTo>
                    <a:pt x="4600168" y="2927934"/>
                  </a:lnTo>
                  <a:lnTo>
                    <a:pt x="4600168" y="2922625"/>
                  </a:lnTo>
                  <a:lnTo>
                    <a:pt x="4600803" y="2922625"/>
                  </a:lnTo>
                  <a:lnTo>
                    <a:pt x="4604258" y="2927934"/>
                  </a:lnTo>
                  <a:lnTo>
                    <a:pt x="4606468" y="2927934"/>
                  </a:lnTo>
                  <a:close/>
                </a:path>
                <a:path w="4612640" h="3016250">
                  <a:moveTo>
                    <a:pt x="4612475" y="2927934"/>
                  </a:moveTo>
                  <a:lnTo>
                    <a:pt x="4612195" y="2922625"/>
                  </a:lnTo>
                  <a:lnTo>
                    <a:pt x="4612157" y="2916364"/>
                  </a:lnTo>
                  <a:lnTo>
                    <a:pt x="4610582" y="2914815"/>
                  </a:lnTo>
                  <a:lnTo>
                    <a:pt x="4610582" y="2916999"/>
                  </a:lnTo>
                  <a:lnTo>
                    <a:pt x="4610582" y="2926372"/>
                  </a:lnTo>
                  <a:lnTo>
                    <a:pt x="4606785" y="2930436"/>
                  </a:lnTo>
                  <a:lnTo>
                    <a:pt x="4597019" y="2930436"/>
                  </a:lnTo>
                  <a:lnTo>
                    <a:pt x="4592929" y="2926689"/>
                  </a:lnTo>
                  <a:lnTo>
                    <a:pt x="4592929" y="2916999"/>
                  </a:lnTo>
                  <a:lnTo>
                    <a:pt x="4596701" y="2912935"/>
                  </a:lnTo>
                  <a:lnTo>
                    <a:pt x="4607115" y="2912935"/>
                  </a:lnTo>
                  <a:lnTo>
                    <a:pt x="4610582" y="2916999"/>
                  </a:lnTo>
                  <a:lnTo>
                    <a:pt x="4610582" y="2914815"/>
                  </a:lnTo>
                  <a:lnTo>
                    <a:pt x="4608690" y="2912935"/>
                  </a:lnTo>
                  <a:lnTo>
                    <a:pt x="4607433" y="2911678"/>
                  </a:lnTo>
                  <a:lnTo>
                    <a:pt x="4596079" y="2911678"/>
                  </a:lnTo>
                  <a:lnTo>
                    <a:pt x="4591355" y="2916364"/>
                  </a:lnTo>
                  <a:lnTo>
                    <a:pt x="4591355" y="2927629"/>
                  </a:lnTo>
                  <a:lnTo>
                    <a:pt x="4596079" y="2932011"/>
                  </a:lnTo>
                  <a:lnTo>
                    <a:pt x="4607750" y="2932011"/>
                  </a:lnTo>
                  <a:lnTo>
                    <a:pt x="4609566" y="2930436"/>
                  </a:lnTo>
                  <a:lnTo>
                    <a:pt x="4612475" y="2927934"/>
                  </a:lnTo>
                  <a:close/>
                </a:path>
              </a:pathLst>
            </a:custGeom>
            <a:solidFill>
              <a:srgbClr val="FFFFFF"/>
            </a:solidFill>
          </p:spPr>
          <p:txBody>
            <a:bodyPr wrap="square" lIns="0" tIns="0" rIns="0" bIns="0" rtlCol="0"/>
            <a:lstStyle/>
            <a:p>
              <a:endParaRPr/>
            </a:p>
          </p:txBody>
        </p:sp>
      </p:grpSp>
      <p:sp>
        <p:nvSpPr>
          <p:cNvPr id="5" name="object 5"/>
          <p:cNvSpPr txBox="1"/>
          <p:nvPr/>
        </p:nvSpPr>
        <p:spPr>
          <a:xfrm>
            <a:off x="8288273" y="2663189"/>
            <a:ext cx="2426335" cy="285115"/>
          </a:xfrm>
          <a:prstGeom prst="rect">
            <a:avLst/>
          </a:prstGeom>
        </p:spPr>
        <p:txBody>
          <a:bodyPr vert="horz" wrap="square" lIns="0" tIns="13335" rIns="0" bIns="0" rtlCol="0">
            <a:spAutoFit/>
          </a:bodyPr>
          <a:lstStyle/>
          <a:p>
            <a:pPr marL="12700">
              <a:lnSpc>
                <a:spcPct val="100000"/>
              </a:lnSpc>
              <a:spcBef>
                <a:spcPts val="105"/>
              </a:spcBef>
            </a:pPr>
            <a:r>
              <a:rPr sz="1700" b="1" dirty="0">
                <a:solidFill>
                  <a:srgbClr val="FFFFFF"/>
                </a:solidFill>
                <a:latin typeface="Open Sans"/>
                <a:cs typeface="Open Sans"/>
              </a:rPr>
              <a:t>Lets</a:t>
            </a:r>
            <a:r>
              <a:rPr sz="1700" b="1" spc="-45" dirty="0">
                <a:solidFill>
                  <a:srgbClr val="FFFFFF"/>
                </a:solidFill>
                <a:latin typeface="Open Sans"/>
                <a:cs typeface="Open Sans"/>
              </a:rPr>
              <a:t> </a:t>
            </a:r>
            <a:r>
              <a:rPr lang="en-US" sz="1700" b="1" dirty="0">
                <a:solidFill>
                  <a:schemeClr val="bg1"/>
                </a:solidFill>
                <a:latin typeface="Open Sans"/>
                <a:cs typeface="Open Sans"/>
              </a:rPr>
              <a:t>you</a:t>
            </a:r>
            <a:r>
              <a:rPr sz="1700" b="1" spc="-50" dirty="0">
                <a:solidFill>
                  <a:srgbClr val="FFFFFF"/>
                </a:solidFill>
                <a:latin typeface="Open Sans"/>
                <a:cs typeface="Open Sans"/>
              </a:rPr>
              <a:t> </a:t>
            </a:r>
            <a:r>
              <a:rPr sz="1700" b="1" spc="-10" dirty="0">
                <a:solidFill>
                  <a:srgbClr val="FFFFFF"/>
                </a:solidFill>
                <a:latin typeface="Open Sans"/>
                <a:cs typeface="Open Sans"/>
              </a:rPr>
              <a:t>easily:</a:t>
            </a:r>
            <a:endParaRPr sz="1700" dirty="0">
              <a:latin typeface="Open Sans"/>
              <a:cs typeface="Open Sans"/>
            </a:endParaRPr>
          </a:p>
        </p:txBody>
      </p:sp>
      <p:sp>
        <p:nvSpPr>
          <p:cNvPr id="6" name="object 6"/>
          <p:cNvSpPr txBox="1"/>
          <p:nvPr/>
        </p:nvSpPr>
        <p:spPr>
          <a:xfrm>
            <a:off x="8407145" y="3129889"/>
            <a:ext cx="2818765" cy="2973705"/>
          </a:xfrm>
          <a:prstGeom prst="rect">
            <a:avLst/>
          </a:prstGeom>
        </p:spPr>
        <p:txBody>
          <a:bodyPr vert="horz" wrap="square" lIns="0" tIns="64769" rIns="0" bIns="0" rtlCol="0">
            <a:spAutoFit/>
          </a:bodyPr>
          <a:lstStyle/>
          <a:p>
            <a:pPr marL="356870" indent="-344805">
              <a:lnSpc>
                <a:spcPct val="100000"/>
              </a:lnSpc>
              <a:spcBef>
                <a:spcPts val="509"/>
              </a:spcBef>
              <a:buFont typeface="Arial"/>
              <a:buChar char="•"/>
              <a:tabLst>
                <a:tab pos="356870" algn="l"/>
                <a:tab pos="357505" algn="l"/>
              </a:tabLst>
            </a:pPr>
            <a:r>
              <a:rPr sz="1700" dirty="0">
                <a:solidFill>
                  <a:srgbClr val="FFFFFF"/>
                </a:solidFill>
                <a:latin typeface="Open Sans"/>
                <a:cs typeface="Open Sans"/>
              </a:rPr>
              <a:t>Submit</a:t>
            </a:r>
            <a:r>
              <a:rPr sz="1700" spc="-30" dirty="0">
                <a:solidFill>
                  <a:srgbClr val="FFFFFF"/>
                </a:solidFill>
                <a:latin typeface="Open Sans"/>
                <a:cs typeface="Open Sans"/>
              </a:rPr>
              <a:t> </a:t>
            </a:r>
            <a:r>
              <a:rPr sz="1700" dirty="0">
                <a:solidFill>
                  <a:srgbClr val="FFFFFF"/>
                </a:solidFill>
                <a:latin typeface="Open Sans"/>
                <a:cs typeface="Open Sans"/>
              </a:rPr>
              <a:t>a </a:t>
            </a:r>
            <a:r>
              <a:rPr sz="1700" spc="-20" dirty="0">
                <a:solidFill>
                  <a:srgbClr val="FFFFFF"/>
                </a:solidFill>
                <a:latin typeface="Open Sans"/>
                <a:cs typeface="Open Sans"/>
              </a:rPr>
              <a:t>leave</a:t>
            </a:r>
            <a:endParaRPr sz="1700" dirty="0">
              <a:latin typeface="Open Sans"/>
              <a:cs typeface="Open Sans"/>
            </a:endParaRPr>
          </a:p>
          <a:p>
            <a:pPr marL="356870" indent="-344805">
              <a:lnSpc>
                <a:spcPct val="100000"/>
              </a:lnSpc>
              <a:spcBef>
                <a:spcPts val="409"/>
              </a:spcBef>
              <a:buFont typeface="Arial"/>
              <a:buChar char="•"/>
              <a:tabLst>
                <a:tab pos="356870" algn="l"/>
                <a:tab pos="357505" algn="l"/>
              </a:tabLst>
            </a:pPr>
            <a:r>
              <a:rPr sz="1700" dirty="0">
                <a:solidFill>
                  <a:srgbClr val="FFFFFF"/>
                </a:solidFill>
                <a:latin typeface="Open Sans"/>
                <a:cs typeface="Open Sans"/>
              </a:rPr>
              <a:t>View</a:t>
            </a:r>
            <a:r>
              <a:rPr sz="1700" spc="-65" dirty="0">
                <a:solidFill>
                  <a:srgbClr val="FFFFFF"/>
                </a:solidFill>
                <a:latin typeface="Open Sans"/>
                <a:cs typeface="Open Sans"/>
              </a:rPr>
              <a:t> </a:t>
            </a:r>
            <a:r>
              <a:rPr sz="1700" dirty="0">
                <a:solidFill>
                  <a:srgbClr val="FFFFFF"/>
                </a:solidFill>
                <a:latin typeface="Open Sans"/>
                <a:cs typeface="Open Sans"/>
              </a:rPr>
              <a:t>status</a:t>
            </a:r>
            <a:r>
              <a:rPr sz="1700" spc="-50" dirty="0">
                <a:solidFill>
                  <a:srgbClr val="FFFFFF"/>
                </a:solidFill>
                <a:latin typeface="Open Sans"/>
                <a:cs typeface="Open Sans"/>
              </a:rPr>
              <a:t> </a:t>
            </a:r>
            <a:r>
              <a:rPr sz="1700" dirty="0">
                <a:solidFill>
                  <a:srgbClr val="FFFFFF"/>
                </a:solidFill>
                <a:latin typeface="Open Sans"/>
                <a:cs typeface="Open Sans"/>
              </a:rPr>
              <a:t>and</a:t>
            </a:r>
            <a:r>
              <a:rPr sz="1700" spc="-35" dirty="0">
                <a:solidFill>
                  <a:srgbClr val="FFFFFF"/>
                </a:solidFill>
                <a:latin typeface="Open Sans"/>
                <a:cs typeface="Open Sans"/>
              </a:rPr>
              <a:t> </a:t>
            </a:r>
            <a:r>
              <a:rPr sz="1700" spc="-10" dirty="0">
                <a:solidFill>
                  <a:srgbClr val="FFFFFF"/>
                </a:solidFill>
                <a:latin typeface="Open Sans"/>
                <a:cs typeface="Open Sans"/>
              </a:rPr>
              <a:t>updates</a:t>
            </a:r>
            <a:endParaRPr sz="1700" dirty="0">
              <a:latin typeface="Open Sans"/>
              <a:cs typeface="Open Sans"/>
            </a:endParaRPr>
          </a:p>
          <a:p>
            <a:pPr marL="356870" indent="-344805">
              <a:lnSpc>
                <a:spcPct val="100000"/>
              </a:lnSpc>
              <a:spcBef>
                <a:spcPts val="395"/>
              </a:spcBef>
              <a:buFont typeface="Arial"/>
              <a:buChar char="•"/>
              <a:tabLst>
                <a:tab pos="356870" algn="l"/>
                <a:tab pos="357505" algn="l"/>
              </a:tabLst>
            </a:pPr>
            <a:r>
              <a:rPr sz="1700" dirty="0">
                <a:solidFill>
                  <a:srgbClr val="FFFFFF"/>
                </a:solidFill>
                <a:latin typeface="Open Sans"/>
                <a:cs typeface="Open Sans"/>
              </a:rPr>
              <a:t>Provide</a:t>
            </a:r>
            <a:r>
              <a:rPr sz="1700" spc="-105" dirty="0">
                <a:solidFill>
                  <a:srgbClr val="FFFFFF"/>
                </a:solidFill>
                <a:latin typeface="Open Sans"/>
                <a:cs typeface="Open Sans"/>
              </a:rPr>
              <a:t> </a:t>
            </a:r>
            <a:r>
              <a:rPr sz="1700" spc="-10" dirty="0">
                <a:solidFill>
                  <a:srgbClr val="FFFFFF"/>
                </a:solidFill>
                <a:latin typeface="Open Sans"/>
                <a:cs typeface="Open Sans"/>
              </a:rPr>
              <a:t>authorizations</a:t>
            </a:r>
            <a:endParaRPr sz="1700" dirty="0">
              <a:latin typeface="Open Sans"/>
              <a:cs typeface="Open Sans"/>
            </a:endParaRPr>
          </a:p>
          <a:p>
            <a:pPr marL="356870" indent="-344805">
              <a:lnSpc>
                <a:spcPct val="100000"/>
              </a:lnSpc>
              <a:spcBef>
                <a:spcPts val="395"/>
              </a:spcBef>
              <a:buFont typeface="Arial"/>
              <a:buChar char="•"/>
              <a:tabLst>
                <a:tab pos="356870" algn="l"/>
                <a:tab pos="357505" algn="l"/>
              </a:tabLst>
            </a:pPr>
            <a:r>
              <a:rPr sz="1700" dirty="0">
                <a:solidFill>
                  <a:srgbClr val="FFFFFF"/>
                </a:solidFill>
                <a:latin typeface="Open Sans"/>
                <a:cs typeface="Open Sans"/>
              </a:rPr>
              <a:t>View</a:t>
            </a:r>
            <a:r>
              <a:rPr sz="1700" spc="-65" dirty="0">
                <a:solidFill>
                  <a:srgbClr val="FFFFFF"/>
                </a:solidFill>
                <a:latin typeface="Open Sans"/>
                <a:cs typeface="Open Sans"/>
              </a:rPr>
              <a:t> </a:t>
            </a:r>
            <a:r>
              <a:rPr sz="1700" spc="-10" dirty="0">
                <a:solidFill>
                  <a:srgbClr val="FFFFFF"/>
                </a:solidFill>
                <a:latin typeface="Open Sans"/>
                <a:cs typeface="Open Sans"/>
              </a:rPr>
              <a:t>letters</a:t>
            </a:r>
            <a:endParaRPr sz="1700" dirty="0">
              <a:latin typeface="Open Sans"/>
              <a:cs typeface="Open Sans"/>
            </a:endParaRPr>
          </a:p>
          <a:p>
            <a:pPr marL="356870" marR="718820" indent="-344805">
              <a:lnSpc>
                <a:spcPct val="100000"/>
              </a:lnSpc>
              <a:spcBef>
                <a:spcPts val="409"/>
              </a:spcBef>
              <a:buFont typeface="Arial"/>
              <a:buChar char="•"/>
              <a:tabLst>
                <a:tab pos="356870" algn="l"/>
                <a:tab pos="357505" algn="l"/>
              </a:tabLst>
            </a:pPr>
            <a:r>
              <a:rPr sz="1700" dirty="0">
                <a:solidFill>
                  <a:srgbClr val="FFFFFF"/>
                </a:solidFill>
                <a:latin typeface="Open Sans"/>
                <a:cs typeface="Open Sans"/>
              </a:rPr>
              <a:t>View</a:t>
            </a:r>
            <a:r>
              <a:rPr sz="1700" spc="-65" dirty="0">
                <a:solidFill>
                  <a:srgbClr val="FFFFFF"/>
                </a:solidFill>
                <a:latin typeface="Open Sans"/>
                <a:cs typeface="Open Sans"/>
              </a:rPr>
              <a:t> </a:t>
            </a:r>
            <a:r>
              <a:rPr sz="1700" spc="-10" dirty="0">
                <a:solidFill>
                  <a:srgbClr val="FFFFFF"/>
                </a:solidFill>
                <a:latin typeface="Open Sans"/>
                <a:cs typeface="Open Sans"/>
              </a:rPr>
              <a:t>outstanding information</a:t>
            </a:r>
            <a:endParaRPr sz="1700" dirty="0">
              <a:latin typeface="Open Sans"/>
              <a:cs typeface="Open Sans"/>
            </a:endParaRPr>
          </a:p>
          <a:p>
            <a:pPr marL="356870" marR="471805" indent="-344805">
              <a:lnSpc>
                <a:spcPct val="100000"/>
              </a:lnSpc>
              <a:spcBef>
                <a:spcPts val="395"/>
              </a:spcBef>
              <a:buFont typeface="Arial"/>
              <a:buChar char="•"/>
              <a:tabLst>
                <a:tab pos="356870" algn="l"/>
                <a:tab pos="357505" algn="l"/>
              </a:tabLst>
            </a:pPr>
            <a:r>
              <a:rPr sz="1700" dirty="0">
                <a:solidFill>
                  <a:srgbClr val="FFFFFF"/>
                </a:solidFill>
                <a:latin typeface="Open Sans"/>
                <a:cs typeface="Open Sans"/>
              </a:rPr>
              <a:t>Submit</a:t>
            </a:r>
            <a:r>
              <a:rPr sz="1700" spc="-30" dirty="0">
                <a:solidFill>
                  <a:srgbClr val="FFFFFF"/>
                </a:solidFill>
                <a:latin typeface="Open Sans"/>
                <a:cs typeface="Open Sans"/>
              </a:rPr>
              <a:t> </a:t>
            </a:r>
            <a:r>
              <a:rPr sz="1700" spc="-10" dirty="0">
                <a:solidFill>
                  <a:srgbClr val="FFFFFF"/>
                </a:solidFill>
                <a:latin typeface="Open Sans"/>
                <a:cs typeface="Open Sans"/>
              </a:rPr>
              <a:t>outstanding information</a:t>
            </a:r>
            <a:endParaRPr sz="1700" dirty="0">
              <a:latin typeface="Open Sans"/>
              <a:cs typeface="Open Sans"/>
            </a:endParaRPr>
          </a:p>
          <a:p>
            <a:pPr marL="356870" indent="-344805">
              <a:lnSpc>
                <a:spcPct val="100000"/>
              </a:lnSpc>
              <a:spcBef>
                <a:spcPts val="395"/>
              </a:spcBef>
              <a:buFont typeface="Arial"/>
              <a:buChar char="•"/>
              <a:tabLst>
                <a:tab pos="356870" algn="l"/>
                <a:tab pos="357505" algn="l"/>
              </a:tabLst>
            </a:pPr>
            <a:r>
              <a:rPr sz="1700" dirty="0">
                <a:solidFill>
                  <a:srgbClr val="FFFFFF"/>
                </a:solidFill>
                <a:latin typeface="Open Sans"/>
                <a:cs typeface="Open Sans"/>
              </a:rPr>
              <a:t>Send</a:t>
            </a:r>
            <a:r>
              <a:rPr sz="1700" spc="-40" dirty="0">
                <a:solidFill>
                  <a:srgbClr val="FFFFFF"/>
                </a:solidFill>
                <a:latin typeface="Open Sans"/>
                <a:cs typeface="Open Sans"/>
              </a:rPr>
              <a:t> </a:t>
            </a:r>
            <a:r>
              <a:rPr sz="1700" dirty="0">
                <a:solidFill>
                  <a:srgbClr val="FFFFFF"/>
                </a:solidFill>
                <a:latin typeface="Open Sans"/>
                <a:cs typeface="Open Sans"/>
              </a:rPr>
              <a:t>message</a:t>
            </a:r>
            <a:r>
              <a:rPr sz="1700" spc="-35" dirty="0">
                <a:solidFill>
                  <a:srgbClr val="FFFFFF"/>
                </a:solidFill>
                <a:latin typeface="Open Sans"/>
                <a:cs typeface="Open Sans"/>
              </a:rPr>
              <a:t> to</a:t>
            </a:r>
            <a:endParaRPr sz="1700" dirty="0">
              <a:latin typeface="Open Sans"/>
              <a:cs typeface="Open Sans"/>
            </a:endParaRPr>
          </a:p>
          <a:p>
            <a:pPr marL="356870">
              <a:lnSpc>
                <a:spcPct val="100000"/>
              </a:lnSpc>
            </a:pPr>
            <a:r>
              <a:rPr sz="1700" spc="-10" dirty="0">
                <a:solidFill>
                  <a:srgbClr val="FFFFFF"/>
                </a:solidFill>
                <a:latin typeface="Open Sans"/>
                <a:cs typeface="Open Sans"/>
              </a:rPr>
              <a:t>specialist</a:t>
            </a:r>
            <a:endParaRPr sz="1700" dirty="0">
              <a:latin typeface="Open Sans"/>
              <a:cs typeface="Open Sans"/>
            </a:endParaRPr>
          </a:p>
        </p:txBody>
      </p:sp>
      <p:sp>
        <p:nvSpPr>
          <p:cNvPr id="7" name="object 7"/>
          <p:cNvSpPr txBox="1">
            <a:spLocks noGrp="1"/>
          </p:cNvSpPr>
          <p:nvPr>
            <p:ph type="title"/>
          </p:nvPr>
        </p:nvSpPr>
        <p:spPr>
          <a:xfrm>
            <a:off x="8177276" y="915162"/>
            <a:ext cx="3252724" cy="776495"/>
          </a:xfrm>
          <a:prstGeom prst="rect">
            <a:avLst/>
          </a:prstGeom>
        </p:spPr>
        <p:txBody>
          <a:bodyPr vert="horz" wrap="square" lIns="0" tIns="57785" rIns="0" bIns="0" rtlCol="0">
            <a:spAutoFit/>
          </a:bodyPr>
          <a:lstStyle/>
          <a:p>
            <a:pPr marL="12700" marR="5080" algn="l">
              <a:lnSpc>
                <a:spcPts val="2810"/>
              </a:lnSpc>
              <a:spcBef>
                <a:spcPts val="455"/>
              </a:spcBef>
            </a:pPr>
            <a:r>
              <a:rPr sz="2600" spc="-45" dirty="0">
                <a:solidFill>
                  <a:srgbClr val="FFFFFF"/>
                </a:solidFill>
              </a:rPr>
              <a:t>Easy</a:t>
            </a:r>
            <a:r>
              <a:rPr sz="2600" spc="-110" dirty="0">
                <a:solidFill>
                  <a:srgbClr val="FFFFFF"/>
                </a:solidFill>
              </a:rPr>
              <a:t> </a:t>
            </a:r>
            <a:r>
              <a:rPr sz="2600" spc="-35" dirty="0">
                <a:solidFill>
                  <a:srgbClr val="FFFFFF"/>
                </a:solidFill>
              </a:rPr>
              <a:t>Self</a:t>
            </a:r>
            <a:r>
              <a:rPr sz="2600" spc="-125" dirty="0">
                <a:solidFill>
                  <a:srgbClr val="FFFFFF"/>
                </a:solidFill>
              </a:rPr>
              <a:t> </a:t>
            </a:r>
            <a:r>
              <a:rPr sz="2600" spc="-30" dirty="0">
                <a:solidFill>
                  <a:srgbClr val="FFFFFF"/>
                </a:solidFill>
              </a:rPr>
              <a:t>Serve</a:t>
            </a:r>
            <a:r>
              <a:rPr sz="2600" spc="-110" dirty="0">
                <a:solidFill>
                  <a:srgbClr val="FFFFFF"/>
                </a:solidFill>
              </a:rPr>
              <a:t> </a:t>
            </a:r>
            <a:r>
              <a:rPr sz="2600" spc="-75" dirty="0">
                <a:solidFill>
                  <a:srgbClr val="FFFFFF"/>
                </a:solidFill>
              </a:rPr>
              <a:t>Tools </a:t>
            </a:r>
            <a:r>
              <a:rPr sz="2600" spc="-35" dirty="0">
                <a:solidFill>
                  <a:srgbClr val="FFFFFF"/>
                </a:solidFill>
              </a:rPr>
              <a:t>Keep</a:t>
            </a:r>
            <a:r>
              <a:rPr lang="en-US" sz="2600" spc="-125" dirty="0">
                <a:solidFill>
                  <a:srgbClr val="FFFFFF"/>
                </a:solidFill>
              </a:rPr>
              <a:t> </a:t>
            </a:r>
            <a:r>
              <a:rPr lang="en-US" sz="2600" spc="-55" dirty="0">
                <a:solidFill>
                  <a:schemeClr val="bg1"/>
                </a:solidFill>
              </a:rPr>
              <a:t>You</a:t>
            </a:r>
            <a:r>
              <a:rPr sz="2600" spc="-114" dirty="0">
                <a:solidFill>
                  <a:srgbClr val="FFFFFF"/>
                </a:solidFill>
              </a:rPr>
              <a:t> </a:t>
            </a:r>
            <a:r>
              <a:rPr sz="2600" spc="-25" dirty="0">
                <a:solidFill>
                  <a:srgbClr val="FFFFFF"/>
                </a:solidFill>
              </a:rPr>
              <a:t>Up </a:t>
            </a:r>
            <a:r>
              <a:rPr sz="2600" dirty="0">
                <a:solidFill>
                  <a:srgbClr val="FFFFFF"/>
                </a:solidFill>
              </a:rPr>
              <a:t>to</a:t>
            </a:r>
            <a:r>
              <a:rPr sz="2600" spc="-100" dirty="0">
                <a:solidFill>
                  <a:srgbClr val="FFFFFF"/>
                </a:solidFill>
              </a:rPr>
              <a:t> </a:t>
            </a:r>
            <a:r>
              <a:rPr sz="2600" spc="-20" dirty="0">
                <a:solidFill>
                  <a:srgbClr val="FFFFFF"/>
                </a:solidFill>
              </a:rPr>
              <a:t>Date</a:t>
            </a:r>
            <a:endParaRPr sz="2600" dirty="0"/>
          </a:p>
        </p:txBody>
      </p:sp>
      <p:sp>
        <p:nvSpPr>
          <p:cNvPr id="8" name="object 8"/>
          <p:cNvSpPr txBox="1"/>
          <p:nvPr/>
        </p:nvSpPr>
        <p:spPr>
          <a:xfrm>
            <a:off x="939800" y="2575940"/>
            <a:ext cx="5571870" cy="382156"/>
          </a:xfrm>
          <a:prstGeom prst="rect">
            <a:avLst/>
          </a:prstGeom>
        </p:spPr>
        <p:txBody>
          <a:bodyPr vert="horz" wrap="square" lIns="0" tIns="12700" rIns="0" bIns="0" rtlCol="0">
            <a:spAutoFit/>
          </a:bodyPr>
          <a:lstStyle/>
          <a:p>
            <a:pPr marL="12700">
              <a:lnSpc>
                <a:spcPct val="100000"/>
              </a:lnSpc>
              <a:spcBef>
                <a:spcPts val="100"/>
              </a:spcBef>
            </a:pPr>
            <a:r>
              <a:rPr sz="2400" spc="-50" dirty="0">
                <a:solidFill>
                  <a:schemeClr val="tx1"/>
                </a:solidFill>
                <a:latin typeface="Open Sans"/>
                <a:cs typeface="Open Sans"/>
              </a:rPr>
              <a:t>Mobile</a:t>
            </a:r>
            <a:r>
              <a:rPr sz="2400" spc="-95" dirty="0">
                <a:solidFill>
                  <a:schemeClr val="tx1"/>
                </a:solidFill>
                <a:latin typeface="Open Sans"/>
                <a:cs typeface="Open Sans"/>
              </a:rPr>
              <a:t> </a:t>
            </a:r>
            <a:r>
              <a:rPr sz="2400" spc="-10" dirty="0">
                <a:solidFill>
                  <a:schemeClr val="tx1"/>
                </a:solidFill>
                <a:latin typeface="Open Sans"/>
                <a:cs typeface="Open Sans"/>
              </a:rPr>
              <a:t>app</a:t>
            </a:r>
            <a:r>
              <a:rPr sz="2400" spc="-70" dirty="0">
                <a:solidFill>
                  <a:schemeClr val="tx1"/>
                </a:solidFill>
                <a:latin typeface="Open Sans"/>
                <a:cs typeface="Open Sans"/>
              </a:rPr>
              <a:t> </a:t>
            </a:r>
            <a:r>
              <a:rPr sz="2400" dirty="0">
                <a:solidFill>
                  <a:schemeClr val="tx1"/>
                </a:solidFill>
                <a:latin typeface="Open Sans"/>
                <a:cs typeface="Open Sans"/>
              </a:rPr>
              <a:t>&amp;</a:t>
            </a:r>
            <a:r>
              <a:rPr sz="2400" spc="-75" dirty="0">
                <a:solidFill>
                  <a:schemeClr val="tx1"/>
                </a:solidFill>
                <a:latin typeface="Open Sans"/>
                <a:cs typeface="Open Sans"/>
              </a:rPr>
              <a:t> </a:t>
            </a:r>
            <a:r>
              <a:rPr sz="2400" spc="-70" dirty="0">
                <a:solidFill>
                  <a:schemeClr val="tx1"/>
                </a:solidFill>
                <a:latin typeface="Open Sans"/>
                <a:cs typeface="Open Sans"/>
              </a:rPr>
              <a:t>employee</a:t>
            </a:r>
            <a:r>
              <a:rPr sz="2400" spc="-85" dirty="0">
                <a:solidFill>
                  <a:schemeClr val="tx1"/>
                </a:solidFill>
                <a:latin typeface="Open Sans"/>
                <a:cs typeface="Open Sans"/>
              </a:rPr>
              <a:t> </a:t>
            </a:r>
            <a:r>
              <a:rPr sz="2400" spc="-45" dirty="0">
                <a:solidFill>
                  <a:schemeClr val="tx1"/>
                </a:solidFill>
                <a:latin typeface="Open Sans"/>
                <a:cs typeface="Open Sans"/>
              </a:rPr>
              <a:t>desktop</a:t>
            </a:r>
            <a:r>
              <a:rPr sz="2400" spc="-90" dirty="0">
                <a:solidFill>
                  <a:schemeClr val="tx1"/>
                </a:solidFill>
                <a:latin typeface="Open Sans"/>
                <a:cs typeface="Open Sans"/>
              </a:rPr>
              <a:t> </a:t>
            </a:r>
            <a:r>
              <a:rPr sz="2400" spc="-10" dirty="0">
                <a:solidFill>
                  <a:schemeClr val="tx1"/>
                </a:solidFill>
                <a:latin typeface="Open Sans"/>
                <a:cs typeface="Open Sans"/>
              </a:rPr>
              <a:t>portal</a:t>
            </a:r>
            <a:endParaRPr sz="2400" dirty="0">
              <a:solidFill>
                <a:schemeClr val="tx1"/>
              </a:solidFill>
              <a:latin typeface="Open Sans"/>
              <a:cs typeface="Open Sans"/>
            </a:endParaRPr>
          </a:p>
        </p:txBody>
      </p:sp>
      <p:grpSp>
        <p:nvGrpSpPr>
          <p:cNvPr id="9" name="object 9"/>
          <p:cNvGrpSpPr/>
          <p:nvPr/>
        </p:nvGrpSpPr>
        <p:grpSpPr>
          <a:xfrm>
            <a:off x="1807464" y="3223260"/>
            <a:ext cx="2085975" cy="3119755"/>
            <a:chOff x="1807464" y="3223260"/>
            <a:chExt cx="2085975" cy="3119755"/>
          </a:xfrm>
        </p:grpSpPr>
        <p:pic>
          <p:nvPicPr>
            <p:cNvPr id="10" name="object 10"/>
            <p:cNvPicPr/>
            <p:nvPr/>
          </p:nvPicPr>
          <p:blipFill>
            <a:blip r:embed="rId2" cstate="print"/>
            <a:stretch>
              <a:fillRect/>
            </a:stretch>
          </p:blipFill>
          <p:spPr>
            <a:xfrm>
              <a:off x="1905000" y="3560212"/>
              <a:ext cx="1429512" cy="2433679"/>
            </a:xfrm>
            <a:prstGeom prst="rect">
              <a:avLst/>
            </a:prstGeom>
          </p:spPr>
        </p:pic>
        <p:pic>
          <p:nvPicPr>
            <p:cNvPr id="11" name="object 11"/>
            <p:cNvPicPr/>
            <p:nvPr/>
          </p:nvPicPr>
          <p:blipFill>
            <a:blip r:embed="rId3" cstate="print"/>
            <a:stretch>
              <a:fillRect/>
            </a:stretch>
          </p:blipFill>
          <p:spPr>
            <a:xfrm>
              <a:off x="1807464" y="3223260"/>
              <a:ext cx="1603248" cy="3119628"/>
            </a:xfrm>
            <a:prstGeom prst="rect">
              <a:avLst/>
            </a:prstGeom>
          </p:spPr>
        </p:pic>
        <p:sp>
          <p:nvSpPr>
            <p:cNvPr id="12" name="object 12"/>
            <p:cNvSpPr/>
            <p:nvPr/>
          </p:nvSpPr>
          <p:spPr>
            <a:xfrm>
              <a:off x="2929128" y="3848099"/>
              <a:ext cx="964565" cy="1594485"/>
            </a:xfrm>
            <a:custGeom>
              <a:avLst/>
              <a:gdLst/>
              <a:ahLst/>
              <a:cxnLst/>
              <a:rect l="l" t="t" r="r" b="b"/>
              <a:pathLst>
                <a:path w="964564" h="1594485">
                  <a:moveTo>
                    <a:pt x="962787" y="15240"/>
                  </a:moveTo>
                  <a:lnTo>
                    <a:pt x="958723" y="0"/>
                  </a:lnTo>
                  <a:lnTo>
                    <a:pt x="330530" y="170535"/>
                  </a:lnTo>
                  <a:lnTo>
                    <a:pt x="322580" y="141351"/>
                  </a:lnTo>
                  <a:lnTo>
                    <a:pt x="259080" y="198120"/>
                  </a:lnTo>
                  <a:lnTo>
                    <a:pt x="342646" y="214884"/>
                  </a:lnTo>
                  <a:lnTo>
                    <a:pt x="335610" y="189103"/>
                  </a:lnTo>
                  <a:lnTo>
                    <a:pt x="334695" y="185788"/>
                  </a:lnTo>
                  <a:lnTo>
                    <a:pt x="962787" y="15240"/>
                  </a:lnTo>
                  <a:close/>
                </a:path>
                <a:path w="964564" h="1594485">
                  <a:moveTo>
                    <a:pt x="964057" y="1331976"/>
                  </a:moveTo>
                  <a:lnTo>
                    <a:pt x="959993" y="1316736"/>
                  </a:lnTo>
                  <a:lnTo>
                    <a:pt x="71653" y="1549755"/>
                  </a:lnTo>
                  <a:lnTo>
                    <a:pt x="64008" y="1520571"/>
                  </a:lnTo>
                  <a:lnTo>
                    <a:pt x="0" y="1576705"/>
                  </a:lnTo>
                  <a:lnTo>
                    <a:pt x="83312" y="1594231"/>
                  </a:lnTo>
                  <a:lnTo>
                    <a:pt x="76517" y="1568323"/>
                  </a:lnTo>
                  <a:lnTo>
                    <a:pt x="75666" y="1565097"/>
                  </a:lnTo>
                  <a:lnTo>
                    <a:pt x="964057" y="1331976"/>
                  </a:lnTo>
                  <a:close/>
                </a:path>
              </a:pathLst>
            </a:custGeom>
            <a:solidFill>
              <a:srgbClr val="014782"/>
            </a:solidFill>
          </p:spPr>
          <p:txBody>
            <a:bodyPr wrap="square" lIns="0" tIns="0" rIns="0" bIns="0" rtlCol="0"/>
            <a:lstStyle/>
            <a:p>
              <a:endParaRPr/>
            </a:p>
          </p:txBody>
        </p:sp>
      </p:grpSp>
      <p:sp>
        <p:nvSpPr>
          <p:cNvPr id="13" name="object 13"/>
          <p:cNvSpPr txBox="1"/>
          <p:nvPr/>
        </p:nvSpPr>
        <p:spPr>
          <a:xfrm>
            <a:off x="3960367" y="3452241"/>
            <a:ext cx="2082164" cy="940435"/>
          </a:xfrm>
          <a:prstGeom prst="rect">
            <a:avLst/>
          </a:prstGeom>
        </p:spPr>
        <p:txBody>
          <a:bodyPr vert="horz" wrap="square" lIns="0" tIns="12700" rIns="0" bIns="0" rtlCol="0">
            <a:spAutoFit/>
          </a:bodyPr>
          <a:lstStyle/>
          <a:p>
            <a:pPr marL="12700" marR="5080">
              <a:lnSpc>
                <a:spcPct val="100000"/>
              </a:lnSpc>
              <a:spcBef>
                <a:spcPts val="100"/>
              </a:spcBef>
            </a:pPr>
            <a:r>
              <a:rPr sz="1500" b="1" dirty="0">
                <a:solidFill>
                  <a:schemeClr val="tx1"/>
                </a:solidFill>
                <a:latin typeface="Open Sans"/>
                <a:cs typeface="Open Sans"/>
              </a:rPr>
              <a:t>Smart</a:t>
            </a:r>
            <a:r>
              <a:rPr sz="1500" b="1" spc="-35" dirty="0">
                <a:solidFill>
                  <a:schemeClr val="tx1"/>
                </a:solidFill>
                <a:latin typeface="Open Sans"/>
                <a:cs typeface="Open Sans"/>
              </a:rPr>
              <a:t> </a:t>
            </a:r>
            <a:r>
              <a:rPr sz="1500" b="1" spc="-10" dirty="0">
                <a:solidFill>
                  <a:schemeClr val="tx1"/>
                </a:solidFill>
                <a:latin typeface="Open Sans"/>
                <a:cs typeface="Open Sans"/>
              </a:rPr>
              <a:t>dashboard: </a:t>
            </a:r>
            <a:r>
              <a:rPr sz="1500" dirty="0">
                <a:solidFill>
                  <a:schemeClr val="tx1"/>
                </a:solidFill>
                <a:latin typeface="Open Sans"/>
                <a:cs typeface="Open Sans"/>
              </a:rPr>
              <a:t>Shows</a:t>
            </a:r>
            <a:r>
              <a:rPr sz="1500" spc="-40" dirty="0">
                <a:solidFill>
                  <a:schemeClr val="tx1"/>
                </a:solidFill>
                <a:latin typeface="Open Sans"/>
                <a:cs typeface="Open Sans"/>
              </a:rPr>
              <a:t> </a:t>
            </a:r>
            <a:r>
              <a:rPr sz="1500" dirty="0">
                <a:solidFill>
                  <a:schemeClr val="tx1"/>
                </a:solidFill>
                <a:latin typeface="Open Sans"/>
                <a:cs typeface="Open Sans"/>
              </a:rPr>
              <a:t>most</a:t>
            </a:r>
            <a:r>
              <a:rPr sz="1500" spc="-30" dirty="0">
                <a:solidFill>
                  <a:schemeClr val="tx1"/>
                </a:solidFill>
                <a:latin typeface="Open Sans"/>
                <a:cs typeface="Open Sans"/>
              </a:rPr>
              <a:t> </a:t>
            </a:r>
            <a:r>
              <a:rPr sz="1500" spc="-10" dirty="0">
                <a:solidFill>
                  <a:schemeClr val="tx1"/>
                </a:solidFill>
                <a:latin typeface="Open Sans"/>
                <a:cs typeface="Open Sans"/>
              </a:rPr>
              <a:t>commonly </a:t>
            </a:r>
            <a:r>
              <a:rPr sz="1500" dirty="0">
                <a:solidFill>
                  <a:schemeClr val="tx1"/>
                </a:solidFill>
                <a:latin typeface="Open Sans"/>
                <a:cs typeface="Open Sans"/>
              </a:rPr>
              <a:t>used</a:t>
            </a:r>
            <a:r>
              <a:rPr sz="1500" spc="-5" dirty="0">
                <a:solidFill>
                  <a:schemeClr val="tx1"/>
                </a:solidFill>
                <a:latin typeface="Open Sans"/>
                <a:cs typeface="Open Sans"/>
              </a:rPr>
              <a:t> </a:t>
            </a:r>
            <a:r>
              <a:rPr sz="1500" dirty="0">
                <a:solidFill>
                  <a:schemeClr val="tx1"/>
                </a:solidFill>
                <a:latin typeface="Open Sans"/>
                <a:cs typeface="Open Sans"/>
              </a:rPr>
              <a:t>items</a:t>
            </a:r>
            <a:r>
              <a:rPr sz="1500" spc="-15" dirty="0">
                <a:solidFill>
                  <a:schemeClr val="tx1"/>
                </a:solidFill>
                <a:latin typeface="Open Sans"/>
                <a:cs typeface="Open Sans"/>
              </a:rPr>
              <a:t> </a:t>
            </a:r>
            <a:r>
              <a:rPr sz="1500" dirty="0">
                <a:solidFill>
                  <a:schemeClr val="tx1"/>
                </a:solidFill>
                <a:latin typeface="Open Sans"/>
                <a:cs typeface="Open Sans"/>
              </a:rPr>
              <a:t>for </a:t>
            </a:r>
            <a:r>
              <a:rPr sz="1500" spc="-20" dirty="0">
                <a:solidFill>
                  <a:schemeClr val="tx1"/>
                </a:solidFill>
                <a:latin typeface="Open Sans"/>
                <a:cs typeface="Open Sans"/>
              </a:rPr>
              <a:t>easy </a:t>
            </a:r>
            <a:r>
              <a:rPr sz="1500" spc="-10" dirty="0">
                <a:solidFill>
                  <a:schemeClr val="tx1"/>
                </a:solidFill>
                <a:latin typeface="Open Sans"/>
                <a:cs typeface="Open Sans"/>
              </a:rPr>
              <a:t>access</a:t>
            </a:r>
            <a:endParaRPr sz="1500" dirty="0">
              <a:solidFill>
                <a:schemeClr val="tx1"/>
              </a:solidFill>
              <a:latin typeface="Open Sans"/>
              <a:cs typeface="Open Sans"/>
            </a:endParaRPr>
          </a:p>
        </p:txBody>
      </p:sp>
      <p:sp>
        <p:nvSpPr>
          <p:cNvPr id="14" name="object 14"/>
          <p:cNvSpPr txBox="1"/>
          <p:nvPr/>
        </p:nvSpPr>
        <p:spPr>
          <a:xfrm>
            <a:off x="3971290" y="4846701"/>
            <a:ext cx="2350770" cy="1397635"/>
          </a:xfrm>
          <a:prstGeom prst="rect">
            <a:avLst/>
          </a:prstGeom>
        </p:spPr>
        <p:txBody>
          <a:bodyPr vert="horz" wrap="square" lIns="0" tIns="12700" rIns="0" bIns="0" rtlCol="0">
            <a:spAutoFit/>
          </a:bodyPr>
          <a:lstStyle/>
          <a:p>
            <a:pPr marL="12700" marR="5080">
              <a:lnSpc>
                <a:spcPct val="100000"/>
              </a:lnSpc>
              <a:spcBef>
                <a:spcPts val="100"/>
              </a:spcBef>
            </a:pPr>
            <a:r>
              <a:rPr sz="1500" b="1" dirty="0">
                <a:solidFill>
                  <a:schemeClr val="tx1"/>
                </a:solidFill>
                <a:latin typeface="Open Sans"/>
                <a:cs typeface="Open Sans"/>
              </a:rPr>
              <a:t>Absence</a:t>
            </a:r>
            <a:r>
              <a:rPr sz="1500" b="1" spc="-10" dirty="0">
                <a:solidFill>
                  <a:schemeClr val="tx1"/>
                </a:solidFill>
                <a:latin typeface="Open Sans"/>
                <a:cs typeface="Open Sans"/>
              </a:rPr>
              <a:t> history: </a:t>
            </a:r>
            <a:r>
              <a:rPr sz="1500" dirty="0">
                <a:solidFill>
                  <a:schemeClr val="tx1"/>
                </a:solidFill>
                <a:latin typeface="Open Sans"/>
                <a:cs typeface="Open Sans"/>
              </a:rPr>
              <a:t>Comprehensive</a:t>
            </a:r>
            <a:r>
              <a:rPr sz="1500" spc="-95" dirty="0">
                <a:solidFill>
                  <a:schemeClr val="tx1"/>
                </a:solidFill>
                <a:latin typeface="Open Sans"/>
                <a:cs typeface="Open Sans"/>
              </a:rPr>
              <a:t> </a:t>
            </a:r>
            <a:r>
              <a:rPr sz="1500" dirty="0">
                <a:solidFill>
                  <a:schemeClr val="tx1"/>
                </a:solidFill>
                <a:latin typeface="Open Sans"/>
                <a:cs typeface="Open Sans"/>
              </a:rPr>
              <a:t>view</a:t>
            </a:r>
            <a:r>
              <a:rPr sz="1500" spc="-60" dirty="0">
                <a:solidFill>
                  <a:schemeClr val="tx1"/>
                </a:solidFill>
                <a:latin typeface="Open Sans"/>
                <a:cs typeface="Open Sans"/>
              </a:rPr>
              <a:t> </a:t>
            </a:r>
            <a:r>
              <a:rPr sz="1500" spc="-25" dirty="0">
                <a:solidFill>
                  <a:schemeClr val="tx1"/>
                </a:solidFill>
                <a:latin typeface="Open Sans"/>
                <a:cs typeface="Open Sans"/>
              </a:rPr>
              <a:t>of </a:t>
            </a:r>
            <a:r>
              <a:rPr sz="1500" dirty="0">
                <a:solidFill>
                  <a:schemeClr val="tx1"/>
                </a:solidFill>
                <a:latin typeface="Open Sans"/>
                <a:cs typeface="Open Sans"/>
              </a:rPr>
              <a:t>absence</a:t>
            </a:r>
            <a:r>
              <a:rPr sz="1500" spc="-40" dirty="0">
                <a:solidFill>
                  <a:schemeClr val="tx1"/>
                </a:solidFill>
                <a:latin typeface="Open Sans"/>
                <a:cs typeface="Open Sans"/>
              </a:rPr>
              <a:t> </a:t>
            </a:r>
            <a:r>
              <a:rPr sz="1500" dirty="0">
                <a:solidFill>
                  <a:schemeClr val="tx1"/>
                </a:solidFill>
                <a:latin typeface="Open Sans"/>
                <a:cs typeface="Open Sans"/>
              </a:rPr>
              <a:t>details,</a:t>
            </a:r>
            <a:r>
              <a:rPr sz="1500" spc="-55" dirty="0">
                <a:solidFill>
                  <a:schemeClr val="tx1"/>
                </a:solidFill>
                <a:latin typeface="Open Sans"/>
                <a:cs typeface="Open Sans"/>
              </a:rPr>
              <a:t> </a:t>
            </a:r>
            <a:r>
              <a:rPr sz="1500" spc="-20" dirty="0">
                <a:solidFill>
                  <a:schemeClr val="tx1"/>
                </a:solidFill>
                <a:latin typeface="Open Sans"/>
                <a:cs typeface="Open Sans"/>
              </a:rPr>
              <a:t>with </a:t>
            </a:r>
            <a:r>
              <a:rPr sz="1500" dirty="0">
                <a:solidFill>
                  <a:schemeClr val="tx1"/>
                </a:solidFill>
                <a:latin typeface="Open Sans"/>
                <a:cs typeface="Open Sans"/>
              </a:rPr>
              <a:t>available</a:t>
            </a:r>
            <a:r>
              <a:rPr sz="1500" spc="-20" dirty="0">
                <a:solidFill>
                  <a:schemeClr val="tx1"/>
                </a:solidFill>
                <a:latin typeface="Open Sans"/>
                <a:cs typeface="Open Sans"/>
              </a:rPr>
              <a:t> </a:t>
            </a:r>
            <a:r>
              <a:rPr sz="1500" dirty="0">
                <a:solidFill>
                  <a:schemeClr val="tx1"/>
                </a:solidFill>
                <a:latin typeface="Open Sans"/>
                <a:cs typeface="Open Sans"/>
              </a:rPr>
              <a:t>time</a:t>
            </a:r>
            <a:r>
              <a:rPr sz="1500" spc="-40" dirty="0">
                <a:solidFill>
                  <a:schemeClr val="tx1"/>
                </a:solidFill>
                <a:latin typeface="Open Sans"/>
                <a:cs typeface="Open Sans"/>
              </a:rPr>
              <a:t> </a:t>
            </a:r>
            <a:r>
              <a:rPr sz="1500" dirty="0">
                <a:solidFill>
                  <a:schemeClr val="tx1"/>
                </a:solidFill>
                <a:latin typeface="Open Sans"/>
                <a:cs typeface="Open Sans"/>
              </a:rPr>
              <a:t>and</a:t>
            </a:r>
            <a:r>
              <a:rPr sz="1500" spc="5" dirty="0">
                <a:solidFill>
                  <a:schemeClr val="tx1"/>
                </a:solidFill>
                <a:latin typeface="Open Sans"/>
                <a:cs typeface="Open Sans"/>
              </a:rPr>
              <a:t> </a:t>
            </a:r>
            <a:r>
              <a:rPr sz="1500" spc="-10" dirty="0">
                <a:solidFill>
                  <a:schemeClr val="tx1"/>
                </a:solidFill>
                <a:latin typeface="Open Sans"/>
                <a:cs typeface="Open Sans"/>
              </a:rPr>
              <a:t>prior </a:t>
            </a:r>
            <a:r>
              <a:rPr sz="1500" dirty="0">
                <a:solidFill>
                  <a:schemeClr val="tx1"/>
                </a:solidFill>
                <a:latin typeface="Open Sans"/>
                <a:cs typeface="Open Sans"/>
              </a:rPr>
              <a:t>absences</a:t>
            </a:r>
            <a:r>
              <a:rPr sz="1500" spc="-35" dirty="0">
                <a:solidFill>
                  <a:schemeClr val="tx1"/>
                </a:solidFill>
                <a:latin typeface="Open Sans"/>
                <a:cs typeface="Open Sans"/>
              </a:rPr>
              <a:t> </a:t>
            </a:r>
            <a:r>
              <a:rPr sz="1500" dirty="0">
                <a:solidFill>
                  <a:schemeClr val="tx1"/>
                </a:solidFill>
                <a:latin typeface="Open Sans"/>
                <a:cs typeface="Open Sans"/>
              </a:rPr>
              <a:t>in</a:t>
            </a:r>
            <a:r>
              <a:rPr sz="1500" spc="-5" dirty="0">
                <a:solidFill>
                  <a:schemeClr val="tx1"/>
                </a:solidFill>
                <a:latin typeface="Open Sans"/>
                <a:cs typeface="Open Sans"/>
              </a:rPr>
              <a:t> </a:t>
            </a:r>
            <a:r>
              <a:rPr sz="1500" dirty="0">
                <a:solidFill>
                  <a:schemeClr val="tx1"/>
                </a:solidFill>
                <a:latin typeface="Open Sans"/>
                <a:cs typeface="Open Sans"/>
              </a:rPr>
              <a:t>both</a:t>
            </a:r>
            <a:r>
              <a:rPr sz="1500" spc="-20" dirty="0">
                <a:solidFill>
                  <a:schemeClr val="tx1"/>
                </a:solidFill>
                <a:latin typeface="Open Sans"/>
                <a:cs typeface="Open Sans"/>
              </a:rPr>
              <a:t> </a:t>
            </a:r>
            <a:r>
              <a:rPr sz="1500" spc="-10" dirty="0">
                <a:solidFill>
                  <a:schemeClr val="tx1"/>
                </a:solidFill>
                <a:latin typeface="Open Sans"/>
                <a:cs typeface="Open Sans"/>
              </a:rPr>
              <a:t>calendar </a:t>
            </a:r>
            <a:r>
              <a:rPr sz="1500" dirty="0">
                <a:solidFill>
                  <a:schemeClr val="tx1"/>
                </a:solidFill>
                <a:latin typeface="Open Sans"/>
                <a:cs typeface="Open Sans"/>
              </a:rPr>
              <a:t>and list</a:t>
            </a:r>
            <a:r>
              <a:rPr sz="1500" spc="-35" dirty="0">
                <a:solidFill>
                  <a:schemeClr val="tx1"/>
                </a:solidFill>
                <a:latin typeface="Open Sans"/>
                <a:cs typeface="Open Sans"/>
              </a:rPr>
              <a:t> </a:t>
            </a:r>
            <a:r>
              <a:rPr sz="1500" spc="-10" dirty="0">
                <a:solidFill>
                  <a:schemeClr val="tx1"/>
                </a:solidFill>
                <a:latin typeface="Open Sans"/>
                <a:cs typeface="Open Sans"/>
              </a:rPr>
              <a:t>views</a:t>
            </a:r>
            <a:endParaRPr sz="1500" dirty="0">
              <a:solidFill>
                <a:schemeClr val="tx1"/>
              </a:solidFill>
              <a:latin typeface="Open Sans"/>
              <a:cs typeface="Open Sans"/>
            </a:endParaRPr>
          </a:p>
        </p:txBody>
      </p:sp>
      <p:pic>
        <p:nvPicPr>
          <p:cNvPr id="15" name="object 15"/>
          <p:cNvPicPr/>
          <p:nvPr/>
        </p:nvPicPr>
        <p:blipFill>
          <a:blip r:embed="rId4" cstate="print"/>
          <a:stretch>
            <a:fillRect/>
          </a:stretch>
        </p:blipFill>
        <p:spPr>
          <a:xfrm>
            <a:off x="0" y="3047"/>
            <a:ext cx="7513827" cy="233476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sp>
          <p:nvSpPr>
            <p:cNvPr id="4" name="object 4"/>
            <p:cNvSpPr/>
            <p:nvPr/>
          </p:nvSpPr>
          <p:spPr>
            <a:xfrm>
              <a:off x="0" y="2956560"/>
              <a:ext cx="5189220" cy="1999614"/>
            </a:xfrm>
            <a:custGeom>
              <a:avLst/>
              <a:gdLst/>
              <a:ahLst/>
              <a:cxnLst/>
              <a:rect l="l" t="t" r="r" b="b"/>
              <a:pathLst>
                <a:path w="5189220" h="1999614">
                  <a:moveTo>
                    <a:pt x="5189220" y="0"/>
                  </a:moveTo>
                  <a:lnTo>
                    <a:pt x="0" y="0"/>
                  </a:lnTo>
                  <a:lnTo>
                    <a:pt x="0" y="1999488"/>
                  </a:lnTo>
                  <a:lnTo>
                    <a:pt x="5189220" y="1999488"/>
                  </a:lnTo>
                  <a:lnTo>
                    <a:pt x="5189220" y="0"/>
                  </a:lnTo>
                  <a:close/>
                </a:path>
              </a:pathLst>
            </a:custGeom>
            <a:solidFill>
              <a:srgbClr val="25485F"/>
            </a:solidFill>
          </p:spPr>
          <p:txBody>
            <a:bodyPr wrap="square" lIns="0" tIns="0" rIns="0" bIns="0" rtlCol="0"/>
            <a:lstStyle/>
            <a:p>
              <a:endParaRPr/>
            </a:p>
          </p:txBody>
        </p:sp>
      </p:grpSp>
      <p:sp>
        <p:nvSpPr>
          <p:cNvPr id="5" name="object 5"/>
          <p:cNvSpPr txBox="1"/>
          <p:nvPr/>
        </p:nvSpPr>
        <p:spPr>
          <a:xfrm>
            <a:off x="1194612" y="3707333"/>
            <a:ext cx="2393315"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FFFF"/>
                </a:solidFill>
                <a:latin typeface="Open Sans"/>
                <a:cs typeface="Open Sans"/>
              </a:rPr>
              <a:t>THANK</a:t>
            </a:r>
            <a:r>
              <a:rPr sz="3200" spc="-165" dirty="0">
                <a:solidFill>
                  <a:srgbClr val="FFFFFF"/>
                </a:solidFill>
                <a:latin typeface="Open Sans"/>
                <a:cs typeface="Open Sans"/>
              </a:rPr>
              <a:t> </a:t>
            </a:r>
            <a:r>
              <a:rPr sz="3200" spc="-20" dirty="0">
                <a:solidFill>
                  <a:srgbClr val="FFFFFF"/>
                </a:solidFill>
                <a:latin typeface="Open Sans"/>
                <a:cs typeface="Open Sans"/>
              </a:rPr>
              <a:t>YOU!</a:t>
            </a:r>
            <a:endParaRPr sz="3200">
              <a:latin typeface="Open Sans"/>
              <a:cs typeface="Open Sans"/>
            </a:endParaRPr>
          </a:p>
        </p:txBody>
      </p:sp>
      <p:sp>
        <p:nvSpPr>
          <p:cNvPr id="6" name="object 6"/>
          <p:cNvSpPr/>
          <p:nvPr/>
        </p:nvSpPr>
        <p:spPr>
          <a:xfrm>
            <a:off x="0" y="6118859"/>
            <a:ext cx="12192000" cy="739140"/>
          </a:xfrm>
          <a:custGeom>
            <a:avLst/>
            <a:gdLst/>
            <a:ahLst/>
            <a:cxnLst/>
            <a:rect l="l" t="t" r="r" b="b"/>
            <a:pathLst>
              <a:path w="12192000" h="739140">
                <a:moveTo>
                  <a:pt x="12192000" y="739137"/>
                </a:moveTo>
                <a:lnTo>
                  <a:pt x="12192000" y="0"/>
                </a:lnTo>
                <a:lnTo>
                  <a:pt x="0" y="0"/>
                </a:lnTo>
                <a:lnTo>
                  <a:pt x="0" y="739137"/>
                </a:lnTo>
                <a:lnTo>
                  <a:pt x="12192000" y="739137"/>
                </a:lnTo>
                <a:close/>
              </a:path>
            </a:pathLst>
          </a:custGeom>
          <a:solidFill>
            <a:srgbClr val="25485F"/>
          </a:solidFill>
        </p:spPr>
        <p:txBody>
          <a:bodyPr wrap="square" lIns="0" tIns="0" rIns="0" bIns="0" rtlCol="0"/>
          <a:lstStyle/>
          <a:p>
            <a:endParaRPr/>
          </a:p>
        </p:txBody>
      </p:sp>
      <p:sp>
        <p:nvSpPr>
          <p:cNvPr id="7" name="object 7"/>
          <p:cNvSpPr txBox="1"/>
          <p:nvPr/>
        </p:nvSpPr>
        <p:spPr>
          <a:xfrm>
            <a:off x="147320" y="6341160"/>
            <a:ext cx="11529695" cy="421640"/>
          </a:xfrm>
          <a:prstGeom prst="rect">
            <a:avLst/>
          </a:prstGeom>
        </p:spPr>
        <p:txBody>
          <a:bodyPr vert="horz" wrap="square" lIns="0" tIns="50165" rIns="0" bIns="0" rtlCol="0">
            <a:spAutoFit/>
          </a:bodyPr>
          <a:lstStyle/>
          <a:p>
            <a:pPr marL="12700">
              <a:lnSpc>
                <a:spcPct val="100000"/>
              </a:lnSpc>
              <a:spcBef>
                <a:spcPts val="395"/>
              </a:spcBef>
            </a:pPr>
            <a:r>
              <a:rPr sz="1050" dirty="0">
                <a:solidFill>
                  <a:srgbClr val="FFFFFF"/>
                </a:solidFill>
                <a:latin typeface="Calibri"/>
                <a:cs typeface="Calibri"/>
              </a:rPr>
              <a:t>Insurance</a:t>
            </a:r>
            <a:r>
              <a:rPr sz="1050" spc="-20" dirty="0">
                <a:solidFill>
                  <a:srgbClr val="FFFFFF"/>
                </a:solidFill>
                <a:latin typeface="Calibri"/>
                <a:cs typeface="Calibri"/>
              </a:rPr>
              <a:t> </a:t>
            </a:r>
            <a:r>
              <a:rPr sz="1050" dirty="0">
                <a:solidFill>
                  <a:srgbClr val="FFFFFF"/>
                </a:solidFill>
                <a:latin typeface="Calibri"/>
                <a:cs typeface="Calibri"/>
              </a:rPr>
              <a:t>products</a:t>
            </a:r>
            <a:r>
              <a:rPr sz="1050" spc="-25" dirty="0">
                <a:solidFill>
                  <a:srgbClr val="FFFFFF"/>
                </a:solidFill>
                <a:latin typeface="Calibri"/>
                <a:cs typeface="Calibri"/>
              </a:rPr>
              <a:t> </a:t>
            </a:r>
            <a:r>
              <a:rPr sz="1050" dirty="0">
                <a:solidFill>
                  <a:srgbClr val="FFFFFF"/>
                </a:solidFill>
                <a:latin typeface="Calibri"/>
                <a:cs typeface="Calibri"/>
              </a:rPr>
              <a:t>are</a:t>
            </a:r>
            <a:r>
              <a:rPr sz="1050" spc="-25" dirty="0">
                <a:solidFill>
                  <a:srgbClr val="FFFFFF"/>
                </a:solidFill>
                <a:latin typeface="Calibri"/>
                <a:cs typeface="Calibri"/>
              </a:rPr>
              <a:t> </a:t>
            </a:r>
            <a:r>
              <a:rPr sz="1050" spc="-10" dirty="0">
                <a:solidFill>
                  <a:srgbClr val="FFFFFF"/>
                </a:solidFill>
                <a:latin typeface="Calibri"/>
                <a:cs typeface="Calibri"/>
              </a:rPr>
              <a:t>underwritten</a:t>
            </a:r>
            <a:r>
              <a:rPr sz="1050" spc="-40" dirty="0">
                <a:solidFill>
                  <a:srgbClr val="FFFFFF"/>
                </a:solidFill>
                <a:latin typeface="Calibri"/>
                <a:cs typeface="Calibri"/>
              </a:rPr>
              <a:t> </a:t>
            </a:r>
            <a:r>
              <a:rPr sz="1050" dirty="0">
                <a:solidFill>
                  <a:srgbClr val="FFFFFF"/>
                </a:solidFill>
                <a:latin typeface="Calibri"/>
                <a:cs typeface="Calibri"/>
              </a:rPr>
              <a:t>by</a:t>
            </a:r>
            <a:r>
              <a:rPr sz="1050" spc="-25" dirty="0">
                <a:solidFill>
                  <a:srgbClr val="FFFFFF"/>
                </a:solidFill>
                <a:latin typeface="Calibri"/>
                <a:cs typeface="Calibri"/>
              </a:rPr>
              <a:t> </a:t>
            </a:r>
            <a:r>
              <a:rPr sz="1050" dirty="0">
                <a:solidFill>
                  <a:srgbClr val="FFFFFF"/>
                </a:solidFill>
                <a:latin typeface="Calibri"/>
                <a:cs typeface="Calibri"/>
              </a:rPr>
              <a:t>the</a:t>
            </a:r>
            <a:r>
              <a:rPr sz="1050" spc="-10" dirty="0">
                <a:solidFill>
                  <a:srgbClr val="FFFFFF"/>
                </a:solidFill>
                <a:latin typeface="Calibri"/>
                <a:cs typeface="Calibri"/>
              </a:rPr>
              <a:t> subsidiaries</a:t>
            </a:r>
            <a:r>
              <a:rPr sz="1050" spc="-35" dirty="0">
                <a:solidFill>
                  <a:srgbClr val="FFFFFF"/>
                </a:solidFill>
                <a:latin typeface="Calibri"/>
                <a:cs typeface="Calibri"/>
              </a:rPr>
              <a:t> </a:t>
            </a:r>
            <a:r>
              <a:rPr sz="1050" dirty="0">
                <a:solidFill>
                  <a:srgbClr val="FFFFFF"/>
                </a:solidFill>
                <a:latin typeface="Calibri"/>
                <a:cs typeface="Calibri"/>
              </a:rPr>
              <a:t>of</a:t>
            </a:r>
            <a:r>
              <a:rPr sz="1050" spc="-10" dirty="0">
                <a:solidFill>
                  <a:srgbClr val="FFFFFF"/>
                </a:solidFill>
                <a:latin typeface="Calibri"/>
                <a:cs typeface="Calibri"/>
              </a:rPr>
              <a:t> </a:t>
            </a:r>
            <a:r>
              <a:rPr sz="1050" dirty="0">
                <a:solidFill>
                  <a:srgbClr val="FFFFFF"/>
                </a:solidFill>
                <a:latin typeface="Calibri"/>
                <a:cs typeface="Calibri"/>
              </a:rPr>
              <a:t>Unum</a:t>
            </a:r>
            <a:r>
              <a:rPr sz="1050" spc="-10" dirty="0">
                <a:solidFill>
                  <a:srgbClr val="FFFFFF"/>
                </a:solidFill>
                <a:latin typeface="Calibri"/>
                <a:cs typeface="Calibri"/>
              </a:rPr>
              <a:t> </a:t>
            </a:r>
            <a:r>
              <a:rPr sz="1050" dirty="0">
                <a:solidFill>
                  <a:srgbClr val="FFFFFF"/>
                </a:solidFill>
                <a:latin typeface="Calibri"/>
                <a:cs typeface="Calibri"/>
              </a:rPr>
              <a:t>Group.</a:t>
            </a:r>
            <a:r>
              <a:rPr sz="1050" spc="-50" dirty="0">
                <a:solidFill>
                  <a:srgbClr val="FFFFFF"/>
                </a:solidFill>
                <a:latin typeface="Calibri"/>
                <a:cs typeface="Calibri"/>
              </a:rPr>
              <a:t> </a:t>
            </a:r>
            <a:r>
              <a:rPr sz="1050" dirty="0">
                <a:solidFill>
                  <a:srgbClr val="FFFFFF"/>
                </a:solidFill>
                <a:latin typeface="Calibri"/>
                <a:cs typeface="Calibri"/>
              </a:rPr>
              <a:t>©</a:t>
            </a:r>
            <a:r>
              <a:rPr sz="1050" spc="-10" dirty="0">
                <a:solidFill>
                  <a:srgbClr val="FFFFFF"/>
                </a:solidFill>
                <a:latin typeface="Calibri"/>
                <a:cs typeface="Calibri"/>
              </a:rPr>
              <a:t> </a:t>
            </a:r>
            <a:r>
              <a:rPr sz="1050" dirty="0">
                <a:solidFill>
                  <a:srgbClr val="FFFFFF"/>
                </a:solidFill>
                <a:latin typeface="Calibri"/>
                <a:cs typeface="Calibri"/>
              </a:rPr>
              <a:t>2022</a:t>
            </a:r>
            <a:r>
              <a:rPr sz="1050" spc="-20" dirty="0">
                <a:solidFill>
                  <a:srgbClr val="FFFFFF"/>
                </a:solidFill>
                <a:latin typeface="Calibri"/>
                <a:cs typeface="Calibri"/>
              </a:rPr>
              <a:t> </a:t>
            </a:r>
            <a:r>
              <a:rPr sz="1050" dirty="0">
                <a:solidFill>
                  <a:srgbClr val="FFFFFF"/>
                </a:solidFill>
                <a:latin typeface="Calibri"/>
                <a:cs typeface="Calibri"/>
              </a:rPr>
              <a:t>Unum</a:t>
            </a:r>
            <a:r>
              <a:rPr sz="1050" spc="-20" dirty="0">
                <a:solidFill>
                  <a:srgbClr val="FFFFFF"/>
                </a:solidFill>
                <a:latin typeface="Calibri"/>
                <a:cs typeface="Calibri"/>
              </a:rPr>
              <a:t> </a:t>
            </a:r>
            <a:r>
              <a:rPr sz="1050" dirty="0">
                <a:solidFill>
                  <a:srgbClr val="FFFFFF"/>
                </a:solidFill>
                <a:latin typeface="Calibri"/>
                <a:cs typeface="Calibri"/>
              </a:rPr>
              <a:t>Group.</a:t>
            </a:r>
            <a:r>
              <a:rPr sz="1050" spc="-35" dirty="0">
                <a:solidFill>
                  <a:srgbClr val="FFFFFF"/>
                </a:solidFill>
                <a:latin typeface="Calibri"/>
                <a:cs typeface="Calibri"/>
              </a:rPr>
              <a:t> </a:t>
            </a:r>
            <a:r>
              <a:rPr sz="1050" dirty="0">
                <a:solidFill>
                  <a:srgbClr val="FFFFFF"/>
                </a:solidFill>
                <a:latin typeface="Calibri"/>
                <a:cs typeface="Calibri"/>
              </a:rPr>
              <a:t>All</a:t>
            </a:r>
            <a:r>
              <a:rPr sz="1050" spc="-20" dirty="0">
                <a:solidFill>
                  <a:srgbClr val="FFFFFF"/>
                </a:solidFill>
                <a:latin typeface="Calibri"/>
                <a:cs typeface="Calibri"/>
              </a:rPr>
              <a:t> </a:t>
            </a:r>
            <a:r>
              <a:rPr sz="1050" dirty="0">
                <a:solidFill>
                  <a:srgbClr val="FFFFFF"/>
                </a:solidFill>
                <a:latin typeface="Calibri"/>
                <a:cs typeface="Calibri"/>
              </a:rPr>
              <a:t>rights</a:t>
            </a:r>
            <a:r>
              <a:rPr sz="1050" spc="-15" dirty="0">
                <a:solidFill>
                  <a:srgbClr val="FFFFFF"/>
                </a:solidFill>
                <a:latin typeface="Calibri"/>
                <a:cs typeface="Calibri"/>
              </a:rPr>
              <a:t> </a:t>
            </a:r>
            <a:r>
              <a:rPr sz="1050" dirty="0">
                <a:solidFill>
                  <a:srgbClr val="FFFFFF"/>
                </a:solidFill>
                <a:latin typeface="Calibri"/>
                <a:cs typeface="Calibri"/>
              </a:rPr>
              <a:t>reserved.</a:t>
            </a:r>
            <a:r>
              <a:rPr sz="1050" spc="-40" dirty="0">
                <a:solidFill>
                  <a:srgbClr val="FFFFFF"/>
                </a:solidFill>
                <a:latin typeface="Calibri"/>
                <a:cs typeface="Calibri"/>
              </a:rPr>
              <a:t> </a:t>
            </a:r>
            <a:r>
              <a:rPr sz="1050" dirty="0">
                <a:solidFill>
                  <a:srgbClr val="FFFFFF"/>
                </a:solidFill>
                <a:latin typeface="Calibri"/>
                <a:cs typeface="Calibri"/>
              </a:rPr>
              <a:t>Unum</a:t>
            </a:r>
            <a:r>
              <a:rPr sz="1050" spc="-15" dirty="0">
                <a:solidFill>
                  <a:srgbClr val="FFFFFF"/>
                </a:solidFill>
                <a:latin typeface="Calibri"/>
                <a:cs typeface="Calibri"/>
              </a:rPr>
              <a:t> </a:t>
            </a:r>
            <a:r>
              <a:rPr sz="1050" dirty="0">
                <a:solidFill>
                  <a:srgbClr val="FFFFFF"/>
                </a:solidFill>
                <a:latin typeface="Calibri"/>
                <a:cs typeface="Calibri"/>
              </a:rPr>
              <a:t>is</a:t>
            </a:r>
            <a:r>
              <a:rPr sz="1050" spc="-10" dirty="0">
                <a:solidFill>
                  <a:srgbClr val="FFFFFF"/>
                </a:solidFill>
                <a:latin typeface="Calibri"/>
                <a:cs typeface="Calibri"/>
              </a:rPr>
              <a:t> </a:t>
            </a:r>
            <a:r>
              <a:rPr sz="1050" dirty="0">
                <a:solidFill>
                  <a:srgbClr val="FFFFFF"/>
                </a:solidFill>
                <a:latin typeface="Calibri"/>
                <a:cs typeface="Calibri"/>
              </a:rPr>
              <a:t>a</a:t>
            </a:r>
            <a:r>
              <a:rPr sz="1050" spc="-25" dirty="0">
                <a:solidFill>
                  <a:srgbClr val="FFFFFF"/>
                </a:solidFill>
                <a:latin typeface="Calibri"/>
                <a:cs typeface="Calibri"/>
              </a:rPr>
              <a:t> </a:t>
            </a:r>
            <a:r>
              <a:rPr sz="1050" dirty="0">
                <a:solidFill>
                  <a:srgbClr val="FFFFFF"/>
                </a:solidFill>
                <a:latin typeface="Calibri"/>
                <a:cs typeface="Calibri"/>
              </a:rPr>
              <a:t>registered</a:t>
            </a:r>
            <a:r>
              <a:rPr sz="1050" spc="-30" dirty="0">
                <a:solidFill>
                  <a:srgbClr val="FFFFFF"/>
                </a:solidFill>
                <a:latin typeface="Calibri"/>
                <a:cs typeface="Calibri"/>
              </a:rPr>
              <a:t> </a:t>
            </a:r>
            <a:r>
              <a:rPr sz="1050" dirty="0">
                <a:solidFill>
                  <a:srgbClr val="FFFFFF"/>
                </a:solidFill>
                <a:latin typeface="Calibri"/>
                <a:cs typeface="Calibri"/>
              </a:rPr>
              <a:t>trademark</a:t>
            </a:r>
            <a:r>
              <a:rPr sz="1050" spc="-45" dirty="0">
                <a:solidFill>
                  <a:srgbClr val="FFFFFF"/>
                </a:solidFill>
                <a:latin typeface="Calibri"/>
                <a:cs typeface="Calibri"/>
              </a:rPr>
              <a:t> </a:t>
            </a:r>
            <a:r>
              <a:rPr sz="1050" dirty="0">
                <a:solidFill>
                  <a:srgbClr val="FFFFFF"/>
                </a:solidFill>
                <a:latin typeface="Calibri"/>
                <a:cs typeface="Calibri"/>
              </a:rPr>
              <a:t>and</a:t>
            </a:r>
            <a:r>
              <a:rPr sz="1050" spc="-20" dirty="0">
                <a:solidFill>
                  <a:srgbClr val="FFFFFF"/>
                </a:solidFill>
                <a:latin typeface="Calibri"/>
                <a:cs typeface="Calibri"/>
              </a:rPr>
              <a:t> </a:t>
            </a:r>
            <a:r>
              <a:rPr sz="1050" dirty="0">
                <a:solidFill>
                  <a:srgbClr val="FFFFFF"/>
                </a:solidFill>
                <a:latin typeface="Calibri"/>
                <a:cs typeface="Calibri"/>
              </a:rPr>
              <a:t>marketing</a:t>
            </a:r>
            <a:r>
              <a:rPr sz="1050" spc="-40" dirty="0">
                <a:solidFill>
                  <a:srgbClr val="FFFFFF"/>
                </a:solidFill>
                <a:latin typeface="Calibri"/>
                <a:cs typeface="Calibri"/>
              </a:rPr>
              <a:t> </a:t>
            </a:r>
            <a:r>
              <a:rPr sz="1050" dirty="0">
                <a:solidFill>
                  <a:srgbClr val="FFFFFF"/>
                </a:solidFill>
                <a:latin typeface="Calibri"/>
                <a:cs typeface="Calibri"/>
              </a:rPr>
              <a:t>brand</a:t>
            </a:r>
            <a:r>
              <a:rPr sz="1050" spc="-20" dirty="0">
                <a:solidFill>
                  <a:srgbClr val="FFFFFF"/>
                </a:solidFill>
                <a:latin typeface="Calibri"/>
                <a:cs typeface="Calibri"/>
              </a:rPr>
              <a:t> </a:t>
            </a:r>
            <a:r>
              <a:rPr sz="1050" dirty="0">
                <a:solidFill>
                  <a:srgbClr val="FFFFFF"/>
                </a:solidFill>
                <a:latin typeface="Calibri"/>
                <a:cs typeface="Calibri"/>
              </a:rPr>
              <a:t>of</a:t>
            </a:r>
            <a:r>
              <a:rPr sz="1050" spc="-20" dirty="0">
                <a:solidFill>
                  <a:srgbClr val="FFFFFF"/>
                </a:solidFill>
                <a:latin typeface="Calibri"/>
                <a:cs typeface="Calibri"/>
              </a:rPr>
              <a:t> </a:t>
            </a:r>
            <a:r>
              <a:rPr sz="1050" dirty="0">
                <a:solidFill>
                  <a:srgbClr val="FFFFFF"/>
                </a:solidFill>
                <a:latin typeface="Calibri"/>
                <a:cs typeface="Calibri"/>
              </a:rPr>
              <a:t>Unum</a:t>
            </a:r>
            <a:r>
              <a:rPr sz="1050" spc="-10" dirty="0">
                <a:solidFill>
                  <a:srgbClr val="FFFFFF"/>
                </a:solidFill>
                <a:latin typeface="Calibri"/>
                <a:cs typeface="Calibri"/>
              </a:rPr>
              <a:t> </a:t>
            </a:r>
            <a:r>
              <a:rPr sz="1050" dirty="0">
                <a:solidFill>
                  <a:srgbClr val="FFFFFF"/>
                </a:solidFill>
                <a:latin typeface="Calibri"/>
                <a:cs typeface="Calibri"/>
              </a:rPr>
              <a:t>group</a:t>
            </a:r>
            <a:r>
              <a:rPr sz="1050" spc="-25" dirty="0">
                <a:solidFill>
                  <a:srgbClr val="FFFFFF"/>
                </a:solidFill>
                <a:latin typeface="Calibri"/>
                <a:cs typeface="Calibri"/>
              </a:rPr>
              <a:t> </a:t>
            </a:r>
            <a:r>
              <a:rPr sz="1050" dirty="0">
                <a:solidFill>
                  <a:srgbClr val="FFFFFF"/>
                </a:solidFill>
                <a:latin typeface="Calibri"/>
                <a:cs typeface="Calibri"/>
              </a:rPr>
              <a:t>and</a:t>
            </a:r>
            <a:r>
              <a:rPr sz="1050" spc="-20" dirty="0">
                <a:solidFill>
                  <a:srgbClr val="FFFFFF"/>
                </a:solidFill>
                <a:latin typeface="Calibri"/>
                <a:cs typeface="Calibri"/>
              </a:rPr>
              <a:t> </a:t>
            </a:r>
            <a:r>
              <a:rPr sz="1050" dirty="0">
                <a:solidFill>
                  <a:srgbClr val="FFFFFF"/>
                </a:solidFill>
                <a:latin typeface="Calibri"/>
                <a:cs typeface="Calibri"/>
              </a:rPr>
              <a:t>its</a:t>
            </a:r>
            <a:r>
              <a:rPr sz="1050" spc="-15" dirty="0">
                <a:solidFill>
                  <a:srgbClr val="FFFFFF"/>
                </a:solidFill>
                <a:latin typeface="Calibri"/>
                <a:cs typeface="Calibri"/>
              </a:rPr>
              <a:t> </a:t>
            </a:r>
            <a:r>
              <a:rPr sz="1050" dirty="0">
                <a:solidFill>
                  <a:srgbClr val="FFFFFF"/>
                </a:solidFill>
                <a:latin typeface="Calibri"/>
                <a:cs typeface="Calibri"/>
              </a:rPr>
              <a:t>insuring</a:t>
            </a:r>
            <a:r>
              <a:rPr sz="1050" spc="-20" dirty="0">
                <a:solidFill>
                  <a:srgbClr val="FFFFFF"/>
                </a:solidFill>
                <a:latin typeface="Calibri"/>
                <a:cs typeface="Calibri"/>
              </a:rPr>
              <a:t> </a:t>
            </a:r>
            <a:r>
              <a:rPr sz="1050" spc="-10" dirty="0">
                <a:solidFill>
                  <a:srgbClr val="FFFFFF"/>
                </a:solidFill>
                <a:latin typeface="Calibri"/>
                <a:cs typeface="Calibri"/>
              </a:rPr>
              <a:t>subsidiaries.</a:t>
            </a:r>
            <a:endParaRPr sz="1050">
              <a:latin typeface="Calibri"/>
              <a:cs typeface="Calibri"/>
            </a:endParaRPr>
          </a:p>
          <a:p>
            <a:pPr marL="12700">
              <a:lnSpc>
                <a:spcPct val="100000"/>
              </a:lnSpc>
              <a:spcBef>
                <a:spcPts val="300"/>
              </a:spcBef>
            </a:pPr>
            <a:r>
              <a:rPr sz="1050" spc="-10" dirty="0">
                <a:solidFill>
                  <a:srgbClr val="FFFFFF"/>
                </a:solidFill>
                <a:latin typeface="Open Sans"/>
                <a:cs typeface="Open Sans"/>
              </a:rPr>
              <a:t>ADR-1270356</a:t>
            </a:r>
            <a:endParaRPr sz="1050">
              <a:latin typeface="Open Sans"/>
              <a:cs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AFA40755-0223-4046-9FE6-55B2128D5879}"/>
              </a:ext>
            </a:extLst>
          </p:cNvPr>
          <p:cNvPicPr/>
          <p:nvPr/>
        </p:nvPicPr>
        <p:blipFill>
          <a:blip r:embed="rId2" cstate="print"/>
          <a:stretch>
            <a:fillRect/>
          </a:stretch>
        </p:blipFill>
        <p:spPr>
          <a:xfrm>
            <a:off x="-151031" y="-1295400"/>
            <a:ext cx="12494059" cy="14043247"/>
          </a:xfrm>
          <a:prstGeom prst="rect">
            <a:avLst/>
          </a:prstGeom>
        </p:spPr>
      </p:pic>
      <p:sp>
        <p:nvSpPr>
          <p:cNvPr id="2" name="Title 1">
            <a:extLst>
              <a:ext uri="{FF2B5EF4-FFF2-40B4-BE49-F238E27FC236}">
                <a16:creationId xmlns:a16="http://schemas.microsoft.com/office/drawing/2014/main" id="{6CAEA641-0F0C-462A-83E3-D43731F8E626}"/>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FAE88FC-E52D-4E97-9EAC-84E7486F4A63}"/>
              </a:ext>
            </a:extLst>
          </p:cNvPr>
          <p:cNvSpPr>
            <a:spLocks noGrp="1"/>
          </p:cNvSpPr>
          <p:nvPr>
            <p:ph type="body" idx="1"/>
          </p:nvPr>
        </p:nvSpPr>
        <p:spPr/>
        <p:txBody>
          <a:bodyPr/>
          <a:lstStyle/>
          <a:p>
            <a:endParaRPr lang="en-US" dirty="0"/>
          </a:p>
        </p:txBody>
      </p:sp>
      <p:sp>
        <p:nvSpPr>
          <p:cNvPr id="7" name="Rectangle 6">
            <a:extLst>
              <a:ext uri="{FF2B5EF4-FFF2-40B4-BE49-F238E27FC236}">
                <a16:creationId xmlns:a16="http://schemas.microsoft.com/office/drawing/2014/main" id="{E9E9B35F-5376-4BC9-ACA3-5736FBAC9542}"/>
              </a:ext>
            </a:extLst>
          </p:cNvPr>
          <p:cNvSpPr/>
          <p:nvPr/>
        </p:nvSpPr>
        <p:spPr>
          <a:xfrm>
            <a:off x="160733" y="1981200"/>
            <a:ext cx="6163867" cy="1329723"/>
          </a:xfrm>
          <a:prstGeom prst="rect">
            <a:avLst/>
          </a:prstGeom>
        </p:spPr>
        <p:txBody>
          <a:bodyPr wrap="none">
            <a:spAutoFit/>
          </a:bodyPr>
          <a:lstStyle/>
          <a:p>
            <a:pPr>
              <a:lnSpc>
                <a:spcPct val="150000"/>
              </a:lnSpc>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Leave Overviews</a:t>
            </a:r>
          </a:p>
        </p:txBody>
      </p:sp>
    </p:spTree>
    <p:extLst>
      <p:ext uri="{BB962C8B-B14F-4D97-AF65-F5344CB8AC3E}">
        <p14:creationId xmlns:p14="http://schemas.microsoft.com/office/powerpoint/2010/main" val="311092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59830DE5-0F8C-D571-3FFA-D9302F3CF43C}"/>
              </a:ext>
            </a:extLst>
          </p:cNvPr>
          <p:cNvPicPr/>
          <p:nvPr/>
        </p:nvPicPr>
        <p:blipFill>
          <a:blip r:embed="rId2" cstate="print"/>
          <a:stretch>
            <a:fillRect/>
          </a:stretch>
        </p:blipFill>
        <p:spPr>
          <a:xfrm>
            <a:off x="2741" y="9270"/>
            <a:ext cx="6093206" cy="6848727"/>
          </a:xfrm>
          <a:prstGeom prst="rect">
            <a:avLst/>
          </a:prstGeom>
        </p:spPr>
      </p:pic>
      <p:sp>
        <p:nvSpPr>
          <p:cNvPr id="5" name="object 5"/>
          <p:cNvSpPr txBox="1"/>
          <p:nvPr/>
        </p:nvSpPr>
        <p:spPr>
          <a:xfrm>
            <a:off x="6477000" y="153258"/>
            <a:ext cx="5017388" cy="948978"/>
          </a:xfrm>
          <a:prstGeom prst="rect">
            <a:avLst/>
          </a:prstGeom>
        </p:spPr>
        <p:txBody>
          <a:bodyPr vert="horz" wrap="square" lIns="0" tIns="12700" rIns="0" bIns="0" rtlCol="0">
            <a:spAutoFit/>
          </a:bodyPr>
          <a:lstStyle/>
          <a:p>
            <a:pPr marL="12700">
              <a:lnSpc>
                <a:spcPct val="100000"/>
              </a:lnSpc>
              <a:spcBef>
                <a:spcPts val="100"/>
              </a:spcBef>
            </a:pPr>
            <a:r>
              <a:rPr sz="3000" spc="-60" dirty="0">
                <a:solidFill>
                  <a:schemeClr val="tx1"/>
                </a:solidFill>
                <a:latin typeface="Open Sans"/>
                <a:cs typeface="Open Sans"/>
              </a:rPr>
              <a:t>FMLA</a:t>
            </a:r>
            <a:r>
              <a:rPr sz="3000" spc="-135" dirty="0">
                <a:solidFill>
                  <a:schemeClr val="tx1"/>
                </a:solidFill>
                <a:latin typeface="Open Sans"/>
                <a:cs typeface="Open Sans"/>
              </a:rPr>
              <a:t> </a:t>
            </a:r>
            <a:r>
              <a:rPr sz="3000" spc="-60" dirty="0">
                <a:solidFill>
                  <a:schemeClr val="tx1"/>
                </a:solidFill>
                <a:latin typeface="Open Sans"/>
                <a:cs typeface="Open Sans"/>
              </a:rPr>
              <a:t>Refresher</a:t>
            </a:r>
            <a:r>
              <a:rPr lang="en-US" sz="3000" spc="-60" dirty="0">
                <a:solidFill>
                  <a:schemeClr val="tx1"/>
                </a:solidFill>
                <a:latin typeface="Open Sans"/>
                <a:cs typeface="Open Sans"/>
              </a:rPr>
              <a:t> –</a:t>
            </a:r>
          </a:p>
          <a:p>
            <a:pPr marL="12700">
              <a:lnSpc>
                <a:spcPct val="100000"/>
              </a:lnSpc>
              <a:spcBef>
                <a:spcPts val="100"/>
              </a:spcBef>
            </a:pPr>
            <a:r>
              <a:rPr lang="en-US" sz="3000" spc="-60" dirty="0">
                <a:solidFill>
                  <a:schemeClr val="tx1"/>
                </a:solidFill>
                <a:latin typeface="Open Sans"/>
                <a:cs typeface="Open Sans"/>
              </a:rPr>
              <a:t>What is it?</a:t>
            </a:r>
            <a:endParaRPr sz="3000" dirty="0">
              <a:solidFill>
                <a:schemeClr val="tx1"/>
              </a:solidFill>
              <a:latin typeface="Open Sans"/>
              <a:cs typeface="Open Sans"/>
            </a:endParaRPr>
          </a:p>
        </p:txBody>
      </p:sp>
      <p:sp>
        <p:nvSpPr>
          <p:cNvPr id="6" name="object 6"/>
          <p:cNvSpPr txBox="1">
            <a:spLocks noGrp="1"/>
          </p:cNvSpPr>
          <p:nvPr>
            <p:ph type="title"/>
          </p:nvPr>
        </p:nvSpPr>
        <p:spPr>
          <a:xfrm>
            <a:off x="6757657" y="1579721"/>
            <a:ext cx="4407535" cy="1243289"/>
          </a:xfrm>
          <a:prstGeom prst="rect">
            <a:avLst/>
          </a:prstGeom>
        </p:spPr>
        <p:txBody>
          <a:bodyPr vert="horz" wrap="square" lIns="0" tIns="12065" rIns="0" bIns="0" rtlCol="0">
            <a:spAutoFit/>
          </a:bodyPr>
          <a:lstStyle/>
          <a:p>
            <a:pPr marL="12700" marR="5080">
              <a:lnSpc>
                <a:spcPct val="100000"/>
              </a:lnSpc>
              <a:spcBef>
                <a:spcPts val="95"/>
              </a:spcBef>
            </a:pPr>
            <a:r>
              <a:rPr lang="en-US" sz="2000" dirty="0">
                <a:solidFill>
                  <a:schemeClr val="tx1"/>
                </a:solidFill>
              </a:rPr>
              <a:t>The </a:t>
            </a:r>
            <a:r>
              <a:rPr sz="2000" dirty="0">
                <a:solidFill>
                  <a:schemeClr val="tx1"/>
                </a:solidFill>
              </a:rPr>
              <a:t>F</a:t>
            </a:r>
            <a:r>
              <a:rPr lang="en-US" sz="2000" dirty="0">
                <a:solidFill>
                  <a:schemeClr val="tx1"/>
                </a:solidFill>
              </a:rPr>
              <a:t>amily </a:t>
            </a:r>
            <a:r>
              <a:rPr sz="2000" dirty="0">
                <a:solidFill>
                  <a:schemeClr val="tx1"/>
                </a:solidFill>
              </a:rPr>
              <a:t>M</a:t>
            </a:r>
            <a:r>
              <a:rPr lang="en-US" sz="2000" dirty="0">
                <a:solidFill>
                  <a:schemeClr val="tx1"/>
                </a:solidFill>
              </a:rPr>
              <a:t>edical </a:t>
            </a:r>
            <a:r>
              <a:rPr sz="2000" dirty="0">
                <a:solidFill>
                  <a:schemeClr val="tx1"/>
                </a:solidFill>
              </a:rPr>
              <a:t>L</a:t>
            </a:r>
            <a:r>
              <a:rPr lang="en-US" sz="2000" dirty="0">
                <a:solidFill>
                  <a:schemeClr val="tx1"/>
                </a:solidFill>
              </a:rPr>
              <a:t>eave </a:t>
            </a:r>
            <a:r>
              <a:rPr sz="2000" dirty="0">
                <a:solidFill>
                  <a:schemeClr val="tx1"/>
                </a:solidFill>
              </a:rPr>
              <a:t>A</a:t>
            </a:r>
            <a:r>
              <a:rPr lang="en-US" sz="2000" dirty="0">
                <a:solidFill>
                  <a:schemeClr val="tx1"/>
                </a:solidFill>
              </a:rPr>
              <a:t>ct (FML) is a federal entitlement that</a:t>
            </a:r>
            <a:r>
              <a:rPr sz="2000" spc="-30" dirty="0">
                <a:solidFill>
                  <a:schemeClr val="tx1"/>
                </a:solidFill>
              </a:rPr>
              <a:t> </a:t>
            </a:r>
            <a:r>
              <a:rPr sz="2000" dirty="0">
                <a:solidFill>
                  <a:schemeClr val="tx1"/>
                </a:solidFill>
              </a:rPr>
              <a:t>gives</a:t>
            </a:r>
            <a:r>
              <a:rPr sz="2000" spc="-45" dirty="0">
                <a:solidFill>
                  <a:schemeClr val="tx1"/>
                </a:solidFill>
              </a:rPr>
              <a:t> </a:t>
            </a:r>
            <a:r>
              <a:rPr lang="en-US" sz="2000" dirty="0">
                <a:solidFill>
                  <a:schemeClr val="tx1"/>
                </a:solidFill>
              </a:rPr>
              <a:t>eligible</a:t>
            </a:r>
            <a:r>
              <a:rPr sz="2000" spc="-20" dirty="0">
                <a:solidFill>
                  <a:schemeClr val="tx1"/>
                </a:solidFill>
              </a:rPr>
              <a:t> </a:t>
            </a:r>
            <a:r>
              <a:rPr sz="2000" spc="-10" dirty="0">
                <a:solidFill>
                  <a:schemeClr val="tx1"/>
                </a:solidFill>
              </a:rPr>
              <a:t>employees</a:t>
            </a:r>
            <a:r>
              <a:rPr sz="2000" spc="-45" dirty="0">
                <a:solidFill>
                  <a:schemeClr val="tx1"/>
                </a:solidFill>
              </a:rPr>
              <a:t> </a:t>
            </a:r>
            <a:r>
              <a:rPr lang="en-US" sz="2000" spc="-45" dirty="0">
                <a:solidFill>
                  <a:schemeClr val="tx1"/>
                </a:solidFill>
              </a:rPr>
              <a:t>up to </a:t>
            </a:r>
            <a:r>
              <a:rPr sz="2000" dirty="0">
                <a:solidFill>
                  <a:schemeClr val="tx1"/>
                </a:solidFill>
              </a:rPr>
              <a:t>12</a:t>
            </a:r>
            <a:r>
              <a:rPr sz="2000" spc="-30" dirty="0">
                <a:solidFill>
                  <a:schemeClr val="tx1"/>
                </a:solidFill>
              </a:rPr>
              <a:t> </a:t>
            </a:r>
            <a:r>
              <a:rPr sz="2000" dirty="0">
                <a:solidFill>
                  <a:schemeClr val="tx1"/>
                </a:solidFill>
              </a:rPr>
              <a:t>weeks</a:t>
            </a:r>
            <a:r>
              <a:rPr sz="2000" spc="-20" dirty="0">
                <a:solidFill>
                  <a:schemeClr val="tx1"/>
                </a:solidFill>
              </a:rPr>
              <a:t> </a:t>
            </a:r>
            <a:r>
              <a:rPr sz="2000" dirty="0">
                <a:solidFill>
                  <a:schemeClr val="tx1"/>
                </a:solidFill>
              </a:rPr>
              <a:t>of</a:t>
            </a:r>
            <a:r>
              <a:rPr sz="2000" spc="-45" dirty="0">
                <a:solidFill>
                  <a:schemeClr val="tx1"/>
                </a:solidFill>
              </a:rPr>
              <a:t> </a:t>
            </a:r>
            <a:r>
              <a:rPr sz="2000" spc="-10" dirty="0">
                <a:solidFill>
                  <a:schemeClr val="tx1"/>
                </a:solidFill>
              </a:rPr>
              <a:t>leave. </a:t>
            </a:r>
            <a:r>
              <a:rPr lang="en-US" sz="2000" dirty="0">
                <a:solidFill>
                  <a:schemeClr val="tx1"/>
                </a:solidFill>
              </a:rPr>
              <a:t>You</a:t>
            </a:r>
            <a:r>
              <a:rPr sz="2000" spc="-40" dirty="0">
                <a:solidFill>
                  <a:schemeClr val="tx1"/>
                </a:solidFill>
              </a:rPr>
              <a:t> </a:t>
            </a:r>
            <a:r>
              <a:rPr sz="2000" dirty="0">
                <a:solidFill>
                  <a:schemeClr val="tx1"/>
                </a:solidFill>
              </a:rPr>
              <a:t>may</a:t>
            </a:r>
            <a:r>
              <a:rPr sz="2000" spc="-40" dirty="0">
                <a:solidFill>
                  <a:schemeClr val="tx1"/>
                </a:solidFill>
              </a:rPr>
              <a:t> </a:t>
            </a:r>
            <a:r>
              <a:rPr sz="2000" dirty="0">
                <a:solidFill>
                  <a:schemeClr val="tx1"/>
                </a:solidFill>
              </a:rPr>
              <a:t>miss</a:t>
            </a:r>
            <a:r>
              <a:rPr sz="2000" spc="-60" dirty="0">
                <a:solidFill>
                  <a:schemeClr val="tx1"/>
                </a:solidFill>
              </a:rPr>
              <a:t> </a:t>
            </a:r>
            <a:r>
              <a:rPr sz="2000" dirty="0">
                <a:solidFill>
                  <a:schemeClr val="tx1"/>
                </a:solidFill>
              </a:rPr>
              <a:t>work</a:t>
            </a:r>
            <a:r>
              <a:rPr sz="2000" spc="-30" dirty="0">
                <a:solidFill>
                  <a:schemeClr val="tx1"/>
                </a:solidFill>
              </a:rPr>
              <a:t> </a:t>
            </a:r>
            <a:r>
              <a:rPr sz="2000" dirty="0">
                <a:solidFill>
                  <a:schemeClr val="tx1"/>
                </a:solidFill>
              </a:rPr>
              <a:t>due</a:t>
            </a:r>
            <a:r>
              <a:rPr sz="2000" spc="-50" dirty="0">
                <a:solidFill>
                  <a:schemeClr val="tx1"/>
                </a:solidFill>
              </a:rPr>
              <a:t> </a:t>
            </a:r>
            <a:r>
              <a:rPr sz="2000" spc="-25" dirty="0">
                <a:solidFill>
                  <a:schemeClr val="tx1"/>
                </a:solidFill>
              </a:rPr>
              <a:t>to:</a:t>
            </a:r>
            <a:endParaRPr sz="2000" dirty="0">
              <a:solidFill>
                <a:schemeClr val="tx1"/>
              </a:solidFill>
            </a:endParaRPr>
          </a:p>
        </p:txBody>
      </p:sp>
      <p:sp>
        <p:nvSpPr>
          <p:cNvPr id="7" name="object 7"/>
          <p:cNvSpPr txBox="1"/>
          <p:nvPr/>
        </p:nvSpPr>
        <p:spPr>
          <a:xfrm>
            <a:off x="6781800" y="3268855"/>
            <a:ext cx="5017388" cy="3128421"/>
          </a:xfrm>
          <a:prstGeom prst="rect">
            <a:avLst/>
          </a:prstGeom>
        </p:spPr>
        <p:txBody>
          <a:bodyPr vert="horz" wrap="square" lIns="0" tIns="12065" rIns="0" bIns="0" rtlCol="0">
            <a:spAutoFit/>
          </a:bodyPr>
          <a:lstStyle/>
          <a:p>
            <a:pPr marL="299085" indent="-287020">
              <a:lnSpc>
                <a:spcPct val="100000"/>
              </a:lnSpc>
              <a:spcBef>
                <a:spcPts val="95"/>
              </a:spcBef>
              <a:buSzPct val="143750"/>
              <a:buFont typeface="Arial"/>
              <a:buChar char="•"/>
              <a:tabLst>
                <a:tab pos="299085" algn="l"/>
                <a:tab pos="299720" algn="l"/>
              </a:tabLst>
            </a:pPr>
            <a:r>
              <a:rPr lang="en-US" dirty="0">
                <a:solidFill>
                  <a:schemeClr val="tx1"/>
                </a:solidFill>
                <a:latin typeface="Open Sans"/>
                <a:cs typeface="Open Sans"/>
              </a:rPr>
              <a:t>Your</a:t>
            </a:r>
            <a:r>
              <a:rPr spc="-70" dirty="0">
                <a:solidFill>
                  <a:schemeClr val="tx1"/>
                </a:solidFill>
                <a:latin typeface="Open Sans"/>
                <a:cs typeface="Open Sans"/>
              </a:rPr>
              <a:t> </a:t>
            </a:r>
            <a:r>
              <a:rPr dirty="0">
                <a:solidFill>
                  <a:schemeClr val="tx1"/>
                </a:solidFill>
                <a:latin typeface="Open Sans"/>
                <a:cs typeface="Open Sans"/>
              </a:rPr>
              <a:t>own</a:t>
            </a:r>
            <a:r>
              <a:rPr spc="-45" dirty="0">
                <a:solidFill>
                  <a:schemeClr val="tx1"/>
                </a:solidFill>
                <a:latin typeface="Open Sans"/>
                <a:cs typeface="Open Sans"/>
              </a:rPr>
              <a:t> </a:t>
            </a:r>
            <a:r>
              <a:rPr dirty="0">
                <a:solidFill>
                  <a:schemeClr val="tx1"/>
                </a:solidFill>
                <a:latin typeface="Open Sans"/>
                <a:cs typeface="Open Sans"/>
              </a:rPr>
              <a:t>serious</a:t>
            </a:r>
            <a:r>
              <a:rPr spc="-50" dirty="0">
                <a:solidFill>
                  <a:schemeClr val="tx1"/>
                </a:solidFill>
                <a:latin typeface="Open Sans"/>
                <a:cs typeface="Open Sans"/>
              </a:rPr>
              <a:t> </a:t>
            </a:r>
            <a:r>
              <a:rPr dirty="0">
                <a:solidFill>
                  <a:schemeClr val="tx1"/>
                </a:solidFill>
                <a:latin typeface="Open Sans"/>
                <a:cs typeface="Open Sans"/>
              </a:rPr>
              <a:t>health</a:t>
            </a:r>
            <a:r>
              <a:rPr spc="-65" dirty="0">
                <a:solidFill>
                  <a:schemeClr val="tx1"/>
                </a:solidFill>
                <a:latin typeface="Open Sans"/>
                <a:cs typeface="Open Sans"/>
              </a:rPr>
              <a:t> </a:t>
            </a:r>
            <a:r>
              <a:rPr spc="-10" dirty="0">
                <a:solidFill>
                  <a:schemeClr val="tx1"/>
                </a:solidFill>
                <a:latin typeface="Open Sans"/>
                <a:cs typeface="Open Sans"/>
              </a:rPr>
              <a:t>condition</a:t>
            </a:r>
            <a:endParaRPr dirty="0">
              <a:solidFill>
                <a:schemeClr val="tx1"/>
              </a:solidFill>
              <a:latin typeface="Open Sans"/>
              <a:cs typeface="Open Sans"/>
            </a:endParaRPr>
          </a:p>
          <a:p>
            <a:pPr marL="299085" indent="-287020">
              <a:lnSpc>
                <a:spcPct val="100000"/>
              </a:lnSpc>
              <a:spcBef>
                <a:spcPts val="395"/>
              </a:spcBef>
              <a:buSzPct val="143750"/>
              <a:buFont typeface="Arial"/>
              <a:buChar char="•"/>
              <a:tabLst>
                <a:tab pos="299085" algn="l"/>
                <a:tab pos="299720" algn="l"/>
              </a:tabLst>
            </a:pPr>
            <a:r>
              <a:rPr dirty="0">
                <a:solidFill>
                  <a:schemeClr val="tx1"/>
                </a:solidFill>
                <a:latin typeface="Open Sans"/>
                <a:cs typeface="Open Sans"/>
              </a:rPr>
              <a:t>A</a:t>
            </a:r>
            <a:r>
              <a:rPr spc="-55" dirty="0">
                <a:solidFill>
                  <a:schemeClr val="tx1"/>
                </a:solidFill>
                <a:latin typeface="Open Sans"/>
                <a:cs typeface="Open Sans"/>
              </a:rPr>
              <a:t> </a:t>
            </a:r>
            <a:r>
              <a:rPr dirty="0">
                <a:solidFill>
                  <a:schemeClr val="tx1"/>
                </a:solidFill>
                <a:latin typeface="Open Sans"/>
                <a:cs typeface="Open Sans"/>
              </a:rPr>
              <a:t>family</a:t>
            </a:r>
            <a:r>
              <a:rPr spc="-65" dirty="0">
                <a:solidFill>
                  <a:schemeClr val="tx1"/>
                </a:solidFill>
                <a:latin typeface="Open Sans"/>
                <a:cs typeface="Open Sans"/>
              </a:rPr>
              <a:t> </a:t>
            </a:r>
            <a:r>
              <a:rPr dirty="0">
                <a:solidFill>
                  <a:schemeClr val="tx1"/>
                </a:solidFill>
                <a:latin typeface="Open Sans"/>
                <a:cs typeface="Open Sans"/>
              </a:rPr>
              <a:t>member’s</a:t>
            </a:r>
            <a:r>
              <a:rPr spc="-50" dirty="0">
                <a:solidFill>
                  <a:schemeClr val="tx1"/>
                </a:solidFill>
                <a:latin typeface="Open Sans"/>
                <a:cs typeface="Open Sans"/>
              </a:rPr>
              <a:t> </a:t>
            </a:r>
            <a:r>
              <a:rPr dirty="0">
                <a:solidFill>
                  <a:schemeClr val="tx1"/>
                </a:solidFill>
                <a:latin typeface="Open Sans"/>
                <a:cs typeface="Open Sans"/>
              </a:rPr>
              <a:t>serious</a:t>
            </a:r>
            <a:r>
              <a:rPr spc="-50" dirty="0">
                <a:solidFill>
                  <a:schemeClr val="tx1"/>
                </a:solidFill>
                <a:latin typeface="Open Sans"/>
                <a:cs typeface="Open Sans"/>
              </a:rPr>
              <a:t> </a:t>
            </a:r>
            <a:r>
              <a:rPr dirty="0">
                <a:solidFill>
                  <a:schemeClr val="tx1"/>
                </a:solidFill>
                <a:latin typeface="Open Sans"/>
                <a:cs typeface="Open Sans"/>
              </a:rPr>
              <a:t>health</a:t>
            </a:r>
            <a:r>
              <a:rPr spc="-55" dirty="0">
                <a:solidFill>
                  <a:schemeClr val="tx1"/>
                </a:solidFill>
                <a:latin typeface="Open Sans"/>
                <a:cs typeface="Open Sans"/>
              </a:rPr>
              <a:t> </a:t>
            </a:r>
            <a:r>
              <a:rPr spc="-10" dirty="0">
                <a:solidFill>
                  <a:schemeClr val="tx1"/>
                </a:solidFill>
                <a:latin typeface="Open Sans"/>
                <a:cs typeface="Open Sans"/>
              </a:rPr>
              <a:t>condition</a:t>
            </a:r>
            <a:endParaRPr dirty="0">
              <a:solidFill>
                <a:schemeClr val="tx1"/>
              </a:solidFill>
              <a:latin typeface="Open Sans"/>
              <a:cs typeface="Open Sans"/>
            </a:endParaRPr>
          </a:p>
          <a:p>
            <a:pPr marL="299085" marR="914400" indent="-287020">
              <a:lnSpc>
                <a:spcPct val="100000"/>
              </a:lnSpc>
              <a:spcBef>
                <a:spcPts val="395"/>
              </a:spcBef>
              <a:buSzPct val="143750"/>
              <a:buFont typeface="Arial"/>
              <a:buChar char="•"/>
              <a:tabLst>
                <a:tab pos="299085" algn="l"/>
                <a:tab pos="299720" algn="l"/>
              </a:tabLst>
            </a:pPr>
            <a:r>
              <a:rPr dirty="0">
                <a:solidFill>
                  <a:schemeClr val="tx1"/>
                </a:solidFill>
                <a:latin typeface="Open Sans"/>
                <a:cs typeface="Open Sans"/>
              </a:rPr>
              <a:t>The</a:t>
            </a:r>
            <a:r>
              <a:rPr spc="-20" dirty="0">
                <a:solidFill>
                  <a:schemeClr val="tx1"/>
                </a:solidFill>
                <a:latin typeface="Open Sans"/>
                <a:cs typeface="Open Sans"/>
              </a:rPr>
              <a:t> </a:t>
            </a:r>
            <a:r>
              <a:rPr dirty="0">
                <a:solidFill>
                  <a:schemeClr val="tx1"/>
                </a:solidFill>
                <a:latin typeface="Open Sans"/>
                <a:cs typeface="Open Sans"/>
              </a:rPr>
              <a:t>birth,</a:t>
            </a:r>
            <a:r>
              <a:rPr spc="-55" dirty="0">
                <a:solidFill>
                  <a:schemeClr val="tx1"/>
                </a:solidFill>
                <a:latin typeface="Open Sans"/>
                <a:cs typeface="Open Sans"/>
              </a:rPr>
              <a:t> </a:t>
            </a:r>
            <a:r>
              <a:rPr spc="-10" dirty="0">
                <a:solidFill>
                  <a:schemeClr val="tx1"/>
                </a:solidFill>
                <a:latin typeface="Open Sans"/>
                <a:cs typeface="Open Sans"/>
              </a:rPr>
              <a:t>adoption,</a:t>
            </a:r>
            <a:r>
              <a:rPr spc="-55" dirty="0">
                <a:solidFill>
                  <a:schemeClr val="tx1"/>
                </a:solidFill>
                <a:latin typeface="Open Sans"/>
                <a:cs typeface="Open Sans"/>
              </a:rPr>
              <a:t> </a:t>
            </a:r>
            <a:r>
              <a:rPr dirty="0">
                <a:solidFill>
                  <a:schemeClr val="tx1"/>
                </a:solidFill>
                <a:latin typeface="Open Sans"/>
                <a:cs typeface="Open Sans"/>
              </a:rPr>
              <a:t>or</a:t>
            </a:r>
            <a:r>
              <a:rPr spc="-25" dirty="0">
                <a:solidFill>
                  <a:schemeClr val="tx1"/>
                </a:solidFill>
                <a:latin typeface="Open Sans"/>
                <a:cs typeface="Open Sans"/>
              </a:rPr>
              <a:t> </a:t>
            </a:r>
            <a:r>
              <a:rPr dirty="0">
                <a:solidFill>
                  <a:schemeClr val="tx1"/>
                </a:solidFill>
                <a:latin typeface="Open Sans"/>
                <a:cs typeface="Open Sans"/>
              </a:rPr>
              <a:t>foster</a:t>
            </a:r>
            <a:r>
              <a:rPr spc="-30" dirty="0">
                <a:solidFill>
                  <a:schemeClr val="tx1"/>
                </a:solidFill>
                <a:latin typeface="Open Sans"/>
                <a:cs typeface="Open Sans"/>
              </a:rPr>
              <a:t> </a:t>
            </a:r>
            <a:r>
              <a:rPr spc="-20" dirty="0">
                <a:solidFill>
                  <a:schemeClr val="tx1"/>
                </a:solidFill>
                <a:latin typeface="Open Sans"/>
                <a:cs typeface="Open Sans"/>
              </a:rPr>
              <a:t>care </a:t>
            </a:r>
            <a:r>
              <a:rPr dirty="0">
                <a:solidFill>
                  <a:schemeClr val="tx1"/>
                </a:solidFill>
                <a:latin typeface="Open Sans"/>
                <a:cs typeface="Open Sans"/>
              </a:rPr>
              <a:t>placement</a:t>
            </a:r>
            <a:r>
              <a:rPr spc="-40" dirty="0">
                <a:solidFill>
                  <a:schemeClr val="tx1"/>
                </a:solidFill>
                <a:latin typeface="Open Sans"/>
                <a:cs typeface="Open Sans"/>
              </a:rPr>
              <a:t> </a:t>
            </a:r>
            <a:r>
              <a:rPr dirty="0">
                <a:solidFill>
                  <a:schemeClr val="tx1"/>
                </a:solidFill>
                <a:latin typeface="Open Sans"/>
                <a:cs typeface="Open Sans"/>
              </a:rPr>
              <a:t>of</a:t>
            </a:r>
            <a:r>
              <a:rPr spc="-50" dirty="0">
                <a:solidFill>
                  <a:schemeClr val="tx1"/>
                </a:solidFill>
                <a:latin typeface="Open Sans"/>
                <a:cs typeface="Open Sans"/>
              </a:rPr>
              <a:t> </a:t>
            </a:r>
            <a:r>
              <a:rPr dirty="0">
                <a:solidFill>
                  <a:schemeClr val="tx1"/>
                </a:solidFill>
                <a:latin typeface="Open Sans"/>
                <a:cs typeface="Open Sans"/>
              </a:rPr>
              <a:t>a</a:t>
            </a:r>
            <a:r>
              <a:rPr spc="-50" dirty="0">
                <a:solidFill>
                  <a:schemeClr val="tx1"/>
                </a:solidFill>
                <a:latin typeface="Open Sans"/>
                <a:cs typeface="Open Sans"/>
              </a:rPr>
              <a:t> </a:t>
            </a:r>
            <a:r>
              <a:rPr spc="-10" dirty="0">
                <a:solidFill>
                  <a:schemeClr val="tx1"/>
                </a:solidFill>
                <a:latin typeface="Open Sans"/>
                <a:cs typeface="Open Sans"/>
              </a:rPr>
              <a:t>child</a:t>
            </a:r>
            <a:endParaRPr dirty="0">
              <a:solidFill>
                <a:schemeClr val="tx1"/>
              </a:solidFill>
              <a:latin typeface="Open Sans"/>
              <a:cs typeface="Open Sans"/>
            </a:endParaRPr>
          </a:p>
          <a:p>
            <a:pPr marL="299085" marR="455295" indent="-287020">
              <a:lnSpc>
                <a:spcPct val="100000"/>
              </a:lnSpc>
              <a:spcBef>
                <a:spcPts val="409"/>
              </a:spcBef>
              <a:buSzPct val="143750"/>
              <a:buFont typeface="Arial"/>
              <a:buChar char="•"/>
              <a:tabLst>
                <a:tab pos="299085" algn="l"/>
                <a:tab pos="299720" algn="l"/>
              </a:tabLst>
            </a:pPr>
            <a:r>
              <a:rPr dirty="0">
                <a:solidFill>
                  <a:schemeClr val="tx1"/>
                </a:solidFill>
                <a:latin typeface="Open Sans"/>
                <a:cs typeface="Open Sans"/>
              </a:rPr>
              <a:t>A</a:t>
            </a:r>
            <a:r>
              <a:rPr spc="-45" dirty="0">
                <a:solidFill>
                  <a:schemeClr val="tx1"/>
                </a:solidFill>
                <a:latin typeface="Open Sans"/>
                <a:cs typeface="Open Sans"/>
              </a:rPr>
              <a:t> </a:t>
            </a:r>
            <a:r>
              <a:rPr dirty="0">
                <a:solidFill>
                  <a:schemeClr val="tx1"/>
                </a:solidFill>
                <a:latin typeface="Open Sans"/>
                <a:cs typeface="Open Sans"/>
              </a:rPr>
              <a:t>qualifying</a:t>
            </a:r>
            <a:r>
              <a:rPr spc="-70" dirty="0">
                <a:solidFill>
                  <a:schemeClr val="tx1"/>
                </a:solidFill>
                <a:latin typeface="Open Sans"/>
                <a:cs typeface="Open Sans"/>
              </a:rPr>
              <a:t> </a:t>
            </a:r>
            <a:r>
              <a:rPr dirty="0">
                <a:solidFill>
                  <a:schemeClr val="tx1"/>
                </a:solidFill>
                <a:latin typeface="Open Sans"/>
                <a:cs typeface="Open Sans"/>
              </a:rPr>
              <a:t>exigency</a:t>
            </a:r>
            <a:r>
              <a:rPr spc="-25" dirty="0">
                <a:solidFill>
                  <a:schemeClr val="tx1"/>
                </a:solidFill>
                <a:latin typeface="Open Sans"/>
                <a:cs typeface="Open Sans"/>
              </a:rPr>
              <a:t> </a:t>
            </a:r>
            <a:r>
              <a:rPr dirty="0">
                <a:solidFill>
                  <a:schemeClr val="tx1"/>
                </a:solidFill>
                <a:latin typeface="Open Sans"/>
                <a:cs typeface="Open Sans"/>
              </a:rPr>
              <a:t>leave</a:t>
            </a:r>
            <a:r>
              <a:rPr spc="-60" dirty="0">
                <a:solidFill>
                  <a:schemeClr val="tx1"/>
                </a:solidFill>
                <a:latin typeface="Open Sans"/>
                <a:cs typeface="Open Sans"/>
              </a:rPr>
              <a:t> </a:t>
            </a:r>
            <a:r>
              <a:rPr dirty="0">
                <a:solidFill>
                  <a:schemeClr val="tx1"/>
                </a:solidFill>
                <a:latin typeface="Open Sans"/>
                <a:cs typeface="Open Sans"/>
              </a:rPr>
              <a:t>for</a:t>
            </a:r>
            <a:r>
              <a:rPr spc="-45" dirty="0">
                <a:solidFill>
                  <a:schemeClr val="tx1"/>
                </a:solidFill>
                <a:latin typeface="Open Sans"/>
                <a:cs typeface="Open Sans"/>
              </a:rPr>
              <a:t> </a:t>
            </a:r>
            <a:r>
              <a:rPr dirty="0">
                <a:solidFill>
                  <a:schemeClr val="tx1"/>
                </a:solidFill>
                <a:latin typeface="Open Sans"/>
                <a:cs typeface="Open Sans"/>
              </a:rPr>
              <a:t>a</a:t>
            </a:r>
            <a:r>
              <a:rPr spc="-45" dirty="0">
                <a:solidFill>
                  <a:schemeClr val="tx1"/>
                </a:solidFill>
                <a:latin typeface="Open Sans"/>
                <a:cs typeface="Open Sans"/>
              </a:rPr>
              <a:t> </a:t>
            </a:r>
            <a:r>
              <a:rPr spc="-10" dirty="0">
                <a:solidFill>
                  <a:schemeClr val="tx1"/>
                </a:solidFill>
                <a:latin typeface="Open Sans"/>
                <a:cs typeface="Open Sans"/>
              </a:rPr>
              <a:t>family </a:t>
            </a:r>
            <a:r>
              <a:rPr dirty="0">
                <a:solidFill>
                  <a:schemeClr val="tx1"/>
                </a:solidFill>
                <a:latin typeface="Open Sans"/>
                <a:cs typeface="Open Sans"/>
              </a:rPr>
              <a:t>member</a:t>
            </a:r>
            <a:r>
              <a:rPr spc="-50" dirty="0">
                <a:solidFill>
                  <a:schemeClr val="tx1"/>
                </a:solidFill>
                <a:latin typeface="Open Sans"/>
                <a:cs typeface="Open Sans"/>
              </a:rPr>
              <a:t> </a:t>
            </a:r>
            <a:r>
              <a:rPr dirty="0">
                <a:solidFill>
                  <a:schemeClr val="tx1"/>
                </a:solidFill>
                <a:latin typeface="Open Sans"/>
                <a:cs typeface="Open Sans"/>
              </a:rPr>
              <a:t>in</a:t>
            </a:r>
            <a:r>
              <a:rPr spc="-40" dirty="0">
                <a:solidFill>
                  <a:schemeClr val="tx1"/>
                </a:solidFill>
                <a:latin typeface="Open Sans"/>
                <a:cs typeface="Open Sans"/>
              </a:rPr>
              <a:t> </a:t>
            </a:r>
            <a:r>
              <a:rPr dirty="0">
                <a:solidFill>
                  <a:schemeClr val="tx1"/>
                </a:solidFill>
                <a:latin typeface="Open Sans"/>
                <a:cs typeface="Open Sans"/>
              </a:rPr>
              <a:t>the</a:t>
            </a:r>
            <a:r>
              <a:rPr spc="-35" dirty="0">
                <a:solidFill>
                  <a:schemeClr val="tx1"/>
                </a:solidFill>
                <a:latin typeface="Open Sans"/>
                <a:cs typeface="Open Sans"/>
              </a:rPr>
              <a:t> </a:t>
            </a:r>
            <a:r>
              <a:rPr spc="-10" dirty="0">
                <a:solidFill>
                  <a:schemeClr val="tx1"/>
                </a:solidFill>
                <a:latin typeface="Open Sans"/>
                <a:cs typeface="Open Sans"/>
              </a:rPr>
              <a:t>military</a:t>
            </a:r>
            <a:endParaRPr dirty="0">
              <a:solidFill>
                <a:schemeClr val="tx1"/>
              </a:solidFill>
              <a:latin typeface="Open Sans"/>
              <a:cs typeface="Open Sans"/>
            </a:endParaRPr>
          </a:p>
          <a:p>
            <a:pPr marL="299085" marR="1250315" indent="-287020">
              <a:lnSpc>
                <a:spcPct val="100000"/>
              </a:lnSpc>
              <a:spcBef>
                <a:spcPts val="395"/>
              </a:spcBef>
              <a:buSzPct val="143750"/>
              <a:buFont typeface="Arial"/>
              <a:buChar char="•"/>
              <a:tabLst>
                <a:tab pos="299085" algn="l"/>
                <a:tab pos="299720" algn="l"/>
              </a:tabLst>
            </a:pPr>
            <a:r>
              <a:rPr dirty="0">
                <a:solidFill>
                  <a:schemeClr val="tx1"/>
                </a:solidFill>
                <a:latin typeface="Open Sans"/>
                <a:cs typeface="Open Sans"/>
              </a:rPr>
              <a:t>A</a:t>
            </a:r>
            <a:r>
              <a:rPr spc="-45" dirty="0">
                <a:solidFill>
                  <a:schemeClr val="tx1"/>
                </a:solidFill>
                <a:latin typeface="Open Sans"/>
                <a:cs typeface="Open Sans"/>
              </a:rPr>
              <a:t> </a:t>
            </a:r>
            <a:r>
              <a:rPr dirty="0">
                <a:solidFill>
                  <a:schemeClr val="tx1"/>
                </a:solidFill>
                <a:latin typeface="Open Sans"/>
                <a:cs typeface="Open Sans"/>
              </a:rPr>
              <a:t>military</a:t>
            </a:r>
            <a:r>
              <a:rPr spc="-60" dirty="0">
                <a:solidFill>
                  <a:schemeClr val="tx1"/>
                </a:solidFill>
                <a:latin typeface="Open Sans"/>
                <a:cs typeface="Open Sans"/>
              </a:rPr>
              <a:t> </a:t>
            </a:r>
            <a:r>
              <a:rPr spc="-10" dirty="0">
                <a:solidFill>
                  <a:schemeClr val="tx1"/>
                </a:solidFill>
                <a:latin typeface="Open Sans"/>
                <a:cs typeface="Open Sans"/>
              </a:rPr>
              <a:t>caregiver</a:t>
            </a:r>
            <a:r>
              <a:rPr spc="-45" dirty="0">
                <a:solidFill>
                  <a:schemeClr val="tx1"/>
                </a:solidFill>
                <a:latin typeface="Open Sans"/>
                <a:cs typeface="Open Sans"/>
              </a:rPr>
              <a:t> </a:t>
            </a:r>
            <a:r>
              <a:rPr dirty="0">
                <a:solidFill>
                  <a:schemeClr val="tx1"/>
                </a:solidFill>
                <a:latin typeface="Open Sans"/>
                <a:cs typeface="Open Sans"/>
              </a:rPr>
              <a:t>leave</a:t>
            </a:r>
            <a:r>
              <a:rPr spc="-40" dirty="0">
                <a:solidFill>
                  <a:schemeClr val="tx1"/>
                </a:solidFill>
                <a:latin typeface="Open Sans"/>
                <a:cs typeface="Open Sans"/>
              </a:rPr>
              <a:t> </a:t>
            </a:r>
            <a:r>
              <a:rPr dirty="0">
                <a:solidFill>
                  <a:schemeClr val="tx1"/>
                </a:solidFill>
                <a:latin typeface="Open Sans"/>
                <a:cs typeface="Open Sans"/>
              </a:rPr>
              <a:t>for</a:t>
            </a:r>
            <a:r>
              <a:rPr spc="-55" dirty="0">
                <a:solidFill>
                  <a:schemeClr val="tx1"/>
                </a:solidFill>
                <a:latin typeface="Open Sans"/>
                <a:cs typeface="Open Sans"/>
              </a:rPr>
              <a:t> </a:t>
            </a:r>
            <a:r>
              <a:rPr spc="-50" dirty="0">
                <a:solidFill>
                  <a:schemeClr val="tx1"/>
                </a:solidFill>
                <a:latin typeface="Open Sans"/>
                <a:cs typeface="Open Sans"/>
              </a:rPr>
              <a:t>a </a:t>
            </a:r>
            <a:r>
              <a:rPr spc="-10" dirty="0">
                <a:solidFill>
                  <a:schemeClr val="tx1"/>
                </a:solidFill>
                <a:latin typeface="Open Sans"/>
                <a:cs typeface="Open Sans"/>
              </a:rPr>
              <a:t>servicemember</a:t>
            </a:r>
            <a:endParaRPr dirty="0">
              <a:solidFill>
                <a:schemeClr val="tx1"/>
              </a:solidFill>
              <a:latin typeface="Open Sans"/>
              <a:cs typeface="Open Sans"/>
            </a:endParaRPr>
          </a:p>
          <a:p>
            <a:pPr marL="299085">
              <a:lnSpc>
                <a:spcPct val="100000"/>
              </a:lnSpc>
              <a:spcBef>
                <a:spcPts val="1090"/>
              </a:spcBef>
            </a:pPr>
            <a:r>
              <a:rPr i="1" dirty="0">
                <a:solidFill>
                  <a:schemeClr val="tx1"/>
                </a:solidFill>
                <a:latin typeface="Open Sans"/>
                <a:cs typeface="Open Sans"/>
              </a:rPr>
              <a:t>*26</a:t>
            </a:r>
            <a:r>
              <a:rPr i="1" spc="-25" dirty="0">
                <a:solidFill>
                  <a:schemeClr val="tx1"/>
                </a:solidFill>
                <a:latin typeface="Open Sans"/>
                <a:cs typeface="Open Sans"/>
              </a:rPr>
              <a:t> </a:t>
            </a:r>
            <a:r>
              <a:rPr i="1" dirty="0">
                <a:solidFill>
                  <a:schemeClr val="tx1"/>
                </a:solidFill>
                <a:latin typeface="Open Sans"/>
                <a:cs typeface="Open Sans"/>
              </a:rPr>
              <a:t>weeks</a:t>
            </a:r>
            <a:r>
              <a:rPr i="1" spc="-40" dirty="0">
                <a:solidFill>
                  <a:schemeClr val="tx1"/>
                </a:solidFill>
                <a:latin typeface="Open Sans"/>
                <a:cs typeface="Open Sans"/>
              </a:rPr>
              <a:t> </a:t>
            </a:r>
            <a:r>
              <a:rPr i="1" dirty="0">
                <a:solidFill>
                  <a:schemeClr val="tx1"/>
                </a:solidFill>
                <a:latin typeface="Open Sans"/>
                <a:cs typeface="Open Sans"/>
              </a:rPr>
              <a:t>of</a:t>
            </a:r>
            <a:r>
              <a:rPr i="1" spc="-5" dirty="0">
                <a:solidFill>
                  <a:schemeClr val="tx1"/>
                </a:solidFill>
                <a:latin typeface="Open Sans"/>
                <a:cs typeface="Open Sans"/>
              </a:rPr>
              <a:t> </a:t>
            </a:r>
            <a:r>
              <a:rPr i="1" dirty="0">
                <a:solidFill>
                  <a:schemeClr val="tx1"/>
                </a:solidFill>
                <a:latin typeface="Open Sans"/>
                <a:cs typeface="Open Sans"/>
              </a:rPr>
              <a:t>leave</a:t>
            </a:r>
            <a:r>
              <a:rPr i="1" spc="-45" dirty="0">
                <a:solidFill>
                  <a:schemeClr val="tx1"/>
                </a:solidFill>
                <a:latin typeface="Open Sans"/>
                <a:cs typeface="Open Sans"/>
              </a:rPr>
              <a:t> </a:t>
            </a:r>
            <a:r>
              <a:rPr i="1" dirty="0">
                <a:solidFill>
                  <a:schemeClr val="tx1"/>
                </a:solidFill>
                <a:latin typeface="Open Sans"/>
                <a:cs typeface="Open Sans"/>
              </a:rPr>
              <a:t>available</a:t>
            </a:r>
            <a:r>
              <a:rPr i="1" spc="-55" dirty="0">
                <a:solidFill>
                  <a:schemeClr val="tx1"/>
                </a:solidFill>
                <a:latin typeface="Open Sans"/>
                <a:cs typeface="Open Sans"/>
              </a:rPr>
              <a:t> </a:t>
            </a:r>
            <a:r>
              <a:rPr i="1" dirty="0">
                <a:solidFill>
                  <a:schemeClr val="tx1"/>
                </a:solidFill>
                <a:latin typeface="Open Sans"/>
                <a:cs typeface="Open Sans"/>
              </a:rPr>
              <a:t>for</a:t>
            </a:r>
            <a:r>
              <a:rPr i="1" spc="-30" dirty="0">
                <a:solidFill>
                  <a:schemeClr val="tx1"/>
                </a:solidFill>
                <a:latin typeface="Open Sans"/>
                <a:cs typeface="Open Sans"/>
              </a:rPr>
              <a:t> </a:t>
            </a:r>
            <a:r>
              <a:rPr i="1" dirty="0">
                <a:solidFill>
                  <a:schemeClr val="tx1"/>
                </a:solidFill>
                <a:latin typeface="Open Sans"/>
                <a:cs typeface="Open Sans"/>
              </a:rPr>
              <a:t>military</a:t>
            </a:r>
            <a:r>
              <a:rPr i="1" spc="-50" dirty="0">
                <a:solidFill>
                  <a:schemeClr val="tx1"/>
                </a:solidFill>
                <a:latin typeface="Open Sans"/>
                <a:cs typeface="Open Sans"/>
              </a:rPr>
              <a:t> </a:t>
            </a:r>
            <a:r>
              <a:rPr i="1" spc="-10" dirty="0">
                <a:solidFill>
                  <a:schemeClr val="tx1"/>
                </a:solidFill>
                <a:latin typeface="Open Sans"/>
                <a:cs typeface="Open Sans"/>
              </a:rPr>
              <a:t>caregiver</a:t>
            </a:r>
            <a:endParaRPr dirty="0">
              <a:solidFill>
                <a:schemeClr val="tx1"/>
              </a:solidFill>
              <a:latin typeface="Open Sans"/>
              <a:cs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2C7ACBEF-8DDC-0166-57A9-7172A3EF91CD}"/>
              </a:ext>
            </a:extLst>
          </p:cNvPr>
          <p:cNvPicPr/>
          <p:nvPr/>
        </p:nvPicPr>
        <p:blipFill>
          <a:blip r:embed="rId2" cstate="print"/>
          <a:stretch>
            <a:fillRect/>
          </a:stretch>
        </p:blipFill>
        <p:spPr>
          <a:xfrm>
            <a:off x="2794" y="9273"/>
            <a:ext cx="6093206" cy="6848727"/>
          </a:xfrm>
          <a:prstGeom prst="rect">
            <a:avLst/>
          </a:prstGeom>
        </p:spPr>
      </p:pic>
      <p:sp>
        <p:nvSpPr>
          <p:cNvPr id="7171" name="Rectangle 5"/>
          <p:cNvSpPr>
            <a:spLocks noGrp="1" noChangeArrowheads="1"/>
          </p:cNvSpPr>
          <p:nvPr>
            <p:ph idx="1"/>
          </p:nvPr>
        </p:nvSpPr>
        <p:spPr>
          <a:xfrm>
            <a:off x="6477000" y="1600200"/>
            <a:ext cx="5029200" cy="4267200"/>
          </a:xfrm>
          <a:noFill/>
        </p:spPr>
        <p:txBody>
          <a:bodyPr>
            <a:noAutofit/>
          </a:bodyPr>
          <a:lstStyle/>
          <a:p>
            <a:pPr>
              <a:spcBef>
                <a:spcPts val="384"/>
              </a:spcBef>
              <a:buClr>
                <a:schemeClr val="tx2"/>
              </a:buClr>
              <a:buSzPct val="143000"/>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Alaska Family Leave Act (AFLA) provides eligible employees up to 18 weeks of leave in 24 months for:</a:t>
            </a:r>
          </a:p>
          <a:p>
            <a:pPr marL="1200150" lvl="3" indent="-342900">
              <a:spcBef>
                <a:spcPts val="384"/>
              </a:spcBef>
              <a:buSzPct val="143000"/>
              <a:buFont typeface="Arial"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Your own serious health condition</a:t>
            </a:r>
          </a:p>
          <a:p>
            <a:pPr marL="1200150" lvl="3" indent="-342900">
              <a:spcBef>
                <a:spcPts val="384"/>
              </a:spcBef>
              <a:buSzPct val="143000"/>
              <a:buFont typeface="Arial"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serious health condition of a child, parent, parent-in-law or spouse.</a:t>
            </a:r>
          </a:p>
          <a:p>
            <a:pPr>
              <a:spcBef>
                <a:spcPts val="384"/>
              </a:spcBef>
              <a:buClr>
                <a:schemeClr val="tx2"/>
              </a:buClr>
              <a:buSzPct val="143000"/>
            </a:pPr>
            <a:b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Alaska FLA provides eligible employees up to 18 weeks of leave in 12 months for:</a:t>
            </a:r>
          </a:p>
          <a:p>
            <a:pPr marL="1200150" lvl="3" indent="-342900">
              <a:spcBef>
                <a:spcPts val="384"/>
              </a:spcBef>
              <a:buSzPct val="143000"/>
              <a:buFont typeface="Arial"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birth, adoption, or foster care placement of a child</a:t>
            </a:r>
          </a:p>
          <a:p>
            <a:pPr>
              <a:spcBef>
                <a:spcPts val="384"/>
              </a:spcBef>
              <a:buClr>
                <a:schemeClr val="tx2"/>
              </a:buClr>
              <a:buSzPct val="143000"/>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F30A3513-9B79-4A7F-8C01-2EE3AD46AAAE}"/>
              </a:ext>
            </a:extLst>
          </p:cNvPr>
          <p:cNvSpPr/>
          <p:nvPr/>
        </p:nvSpPr>
        <p:spPr>
          <a:xfrm>
            <a:off x="6248400" y="54795"/>
            <a:ext cx="4876800" cy="1028487"/>
          </a:xfrm>
          <a:prstGeom prst="rect">
            <a:avLst/>
          </a:prstGeom>
        </p:spPr>
        <p:txBody>
          <a:bodyPr wrap="square">
            <a:spAutoFit/>
          </a:bodyPr>
          <a:lstStyle/>
          <a:p>
            <a:pPr marL="12700">
              <a:lnSpc>
                <a:spcPct val="100000"/>
              </a:lnSpc>
              <a:spcBef>
                <a:spcPts val="100"/>
              </a:spcBef>
            </a:pPr>
            <a:r>
              <a:rPr lang="en-US" sz="3000" spc="-60" dirty="0">
                <a:solidFill>
                  <a:schemeClr val="tx1"/>
                </a:solidFill>
                <a:latin typeface="Open Sans"/>
                <a:cs typeface="Open Sans"/>
              </a:rPr>
              <a:t>AFLA</a:t>
            </a:r>
            <a:r>
              <a:rPr lang="en-US" sz="3000" spc="-135" dirty="0">
                <a:solidFill>
                  <a:schemeClr val="tx1"/>
                </a:solidFill>
                <a:latin typeface="Open Sans"/>
                <a:cs typeface="Open Sans"/>
              </a:rPr>
              <a:t> </a:t>
            </a:r>
            <a:r>
              <a:rPr lang="en-US" sz="3000" spc="-60" dirty="0">
                <a:solidFill>
                  <a:schemeClr val="tx1"/>
                </a:solidFill>
                <a:latin typeface="Open Sans"/>
                <a:cs typeface="Open Sans"/>
              </a:rPr>
              <a:t>Refresher –</a:t>
            </a:r>
          </a:p>
          <a:p>
            <a:pPr marL="12700">
              <a:lnSpc>
                <a:spcPct val="100000"/>
              </a:lnSpc>
              <a:spcBef>
                <a:spcPts val="100"/>
              </a:spcBef>
            </a:pPr>
            <a:r>
              <a:rPr lang="en-US" sz="3000" spc="-60" dirty="0">
                <a:solidFill>
                  <a:schemeClr val="tx1"/>
                </a:solidFill>
                <a:latin typeface="Open Sans"/>
                <a:cs typeface="Open Sans"/>
              </a:rPr>
              <a:t>What is it?</a:t>
            </a:r>
            <a:endParaRPr lang="en-US" sz="3000" dirty="0">
              <a:solidFill>
                <a:schemeClr val="tx1"/>
              </a:solidFill>
              <a:latin typeface="Open Sans"/>
              <a:cs typeface="Open Sans"/>
            </a:endParaRPr>
          </a:p>
        </p:txBody>
      </p:sp>
    </p:spTree>
    <p:extLst>
      <p:ext uri="{BB962C8B-B14F-4D97-AF65-F5344CB8AC3E}">
        <p14:creationId xmlns:p14="http://schemas.microsoft.com/office/powerpoint/2010/main" val="109277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2B38D040-E880-0C5B-FD19-15E374B22233}"/>
              </a:ext>
            </a:extLst>
          </p:cNvPr>
          <p:cNvPicPr/>
          <p:nvPr/>
        </p:nvPicPr>
        <p:blipFill>
          <a:blip r:embed="rId2" cstate="print"/>
          <a:stretch>
            <a:fillRect/>
          </a:stretch>
        </p:blipFill>
        <p:spPr>
          <a:xfrm>
            <a:off x="2741" y="9270"/>
            <a:ext cx="6093206" cy="6848727"/>
          </a:xfrm>
          <a:prstGeom prst="rect">
            <a:avLst/>
          </a:prstGeom>
        </p:spPr>
      </p:pic>
      <p:sp>
        <p:nvSpPr>
          <p:cNvPr id="5" name="object 5"/>
          <p:cNvSpPr txBox="1"/>
          <p:nvPr/>
        </p:nvSpPr>
        <p:spPr>
          <a:xfrm>
            <a:off x="6334217" y="169133"/>
            <a:ext cx="5324383" cy="936154"/>
          </a:xfrm>
          <a:prstGeom prst="rect">
            <a:avLst/>
          </a:prstGeom>
        </p:spPr>
        <p:txBody>
          <a:bodyPr vert="horz" wrap="square" lIns="0" tIns="12700" rIns="0" bIns="0" rtlCol="0">
            <a:spAutoFit/>
          </a:bodyPr>
          <a:lstStyle/>
          <a:p>
            <a:pPr marL="12700">
              <a:lnSpc>
                <a:spcPct val="100000"/>
              </a:lnSpc>
              <a:spcBef>
                <a:spcPts val="100"/>
              </a:spcBef>
            </a:pPr>
            <a:r>
              <a:rPr lang="en-US" sz="3000" spc="-60" dirty="0">
                <a:solidFill>
                  <a:schemeClr val="tx1"/>
                </a:solidFill>
                <a:latin typeface="Open Sans"/>
                <a:cs typeface="Open Sans"/>
              </a:rPr>
              <a:t>Who is eligible for FMLA and AFLA?</a:t>
            </a:r>
            <a:endParaRPr sz="3000" dirty="0">
              <a:solidFill>
                <a:schemeClr val="tx1"/>
              </a:solidFill>
              <a:latin typeface="Open Sans"/>
              <a:cs typeface="Open Sans"/>
            </a:endParaRPr>
          </a:p>
        </p:txBody>
      </p:sp>
      <p:sp>
        <p:nvSpPr>
          <p:cNvPr id="11" name="Rectangle 10">
            <a:extLst>
              <a:ext uri="{FF2B5EF4-FFF2-40B4-BE49-F238E27FC236}">
                <a16:creationId xmlns:a16="http://schemas.microsoft.com/office/drawing/2014/main" id="{CE03D51B-87ED-4686-84E0-79BA0191EDC0}"/>
              </a:ext>
            </a:extLst>
          </p:cNvPr>
          <p:cNvSpPr/>
          <p:nvPr/>
        </p:nvSpPr>
        <p:spPr>
          <a:xfrm>
            <a:off x="6324600" y="1566952"/>
            <a:ext cx="5638800" cy="3724096"/>
          </a:xfrm>
          <a:prstGeom prst="rect">
            <a:avLst/>
          </a:prstGeom>
        </p:spPr>
        <p:txBody>
          <a:bodyPr wrap="square">
            <a:spAutoFit/>
          </a:bodyPr>
          <a:lstStyle/>
          <a:p>
            <a:pPr>
              <a:spcBef>
                <a:spcPts val="384"/>
              </a:spcBef>
              <a:buClr>
                <a:schemeClr val="tx2"/>
              </a:buClr>
              <a:buSzPct val="143000"/>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To be eligible for Federal FML, an employee must:</a:t>
            </a:r>
          </a:p>
          <a:p>
            <a:pPr marL="1143000" lvl="3" indent="-285750">
              <a:spcBef>
                <a:spcPts val="384"/>
              </a:spcBef>
              <a:buSzPct val="143000"/>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Have 12 months of service</a:t>
            </a:r>
          </a:p>
          <a:p>
            <a:pPr marL="1143000" lvl="3" indent="-285750">
              <a:spcBef>
                <a:spcPts val="384"/>
              </a:spcBef>
              <a:buSzPct val="143000"/>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Have worked 1,250 hours in the last 12 months prior to the request</a:t>
            </a:r>
          </a:p>
          <a:p>
            <a:pPr marL="1143000" lvl="3" indent="-285750">
              <a:spcBef>
                <a:spcPts val="384"/>
              </a:spcBef>
              <a:buClr>
                <a:schemeClr val="accent6"/>
              </a:buClr>
              <a:buSzPct val="143000"/>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To be eligible for Alaska FLA, an employee must:</a:t>
            </a:r>
          </a:p>
          <a:p>
            <a:pPr marL="1143000" lvl="3" indent="-285750">
              <a:spcBef>
                <a:spcPts val="384"/>
              </a:spcBef>
              <a:buSzPct val="143000"/>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Be scheduled to work full time for six months prior to the request, or</a:t>
            </a:r>
          </a:p>
          <a:p>
            <a:pPr marL="1143000" lvl="3" indent="-285750">
              <a:spcBef>
                <a:spcPts val="384"/>
              </a:spcBef>
              <a:buSzPct val="143000"/>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Be scheduled to work part time for 12 months prior to the request</a:t>
            </a:r>
          </a:p>
          <a:p>
            <a:pPr>
              <a:spcBef>
                <a:spcPts val="384"/>
              </a:spcBef>
              <a:buClr>
                <a:schemeClr val="tx2"/>
              </a:buClr>
              <a:buSzPct val="143000"/>
            </a:pPr>
            <a:b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accent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0143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E2A80B49-C468-4570-9121-89A002F1ADA2}"/>
              </a:ext>
            </a:extLst>
          </p:cNvPr>
          <p:cNvPicPr/>
          <p:nvPr/>
        </p:nvPicPr>
        <p:blipFill>
          <a:blip r:embed="rId2" cstate="print"/>
          <a:stretch>
            <a:fillRect/>
          </a:stretch>
        </p:blipFill>
        <p:spPr>
          <a:xfrm>
            <a:off x="2741" y="9270"/>
            <a:ext cx="6093206" cy="6848727"/>
          </a:xfrm>
          <a:prstGeom prst="rect">
            <a:avLst/>
          </a:prstGeom>
        </p:spPr>
      </p:pic>
      <p:sp>
        <p:nvSpPr>
          <p:cNvPr id="3" name="Text Placeholder 2">
            <a:extLst>
              <a:ext uri="{FF2B5EF4-FFF2-40B4-BE49-F238E27FC236}">
                <a16:creationId xmlns:a16="http://schemas.microsoft.com/office/drawing/2014/main" id="{0208D01E-200D-4876-88DE-B389F9963EC3}"/>
              </a:ext>
            </a:extLst>
          </p:cNvPr>
          <p:cNvSpPr>
            <a:spLocks noGrp="1"/>
          </p:cNvSpPr>
          <p:nvPr>
            <p:ph type="body" idx="1"/>
          </p:nvPr>
        </p:nvSpPr>
        <p:spPr>
          <a:xfrm>
            <a:off x="6400800" y="1371600"/>
            <a:ext cx="5532883" cy="2821285"/>
          </a:xfrm>
        </p:spPr>
        <p:txBody>
          <a:bodyPr/>
          <a:lstStyle/>
          <a:p>
            <a:r>
              <a:rPr lang="en-US" dirty="0">
                <a:solidFill>
                  <a:schemeClr val="tx1"/>
                </a:solidFill>
              </a:rPr>
              <a:t>Eligible for both FMLA and AFLA? Remember</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leaves run concurrently if you are eligible for both Federal and state leaves. </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384"/>
              </a:spcBef>
              <a:buClr>
                <a:schemeClr val="tx2"/>
              </a:buClr>
              <a:buSzPct val="143000"/>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Eligibility for other state leave laws may apply, depending on your work location, if outside of Alaska. Please contact Unum at 866-779-1054 to discuss your specific leave options.</a:t>
            </a:r>
          </a:p>
          <a:p>
            <a:endParaRPr lang="en-US" dirty="0">
              <a:solidFill>
                <a:srgbClr val="FF0000"/>
              </a:solidFill>
            </a:endParaRPr>
          </a:p>
          <a:p>
            <a:endParaRPr lang="en-US" dirty="0">
              <a:solidFill>
                <a:srgbClr val="FF0000"/>
              </a:solidFill>
            </a:endParaRPr>
          </a:p>
        </p:txBody>
      </p:sp>
      <p:sp>
        <p:nvSpPr>
          <p:cNvPr id="7" name="object 5">
            <a:extLst>
              <a:ext uri="{FF2B5EF4-FFF2-40B4-BE49-F238E27FC236}">
                <a16:creationId xmlns:a16="http://schemas.microsoft.com/office/drawing/2014/main" id="{7F8F0088-3F6B-407A-8459-549731C11623}"/>
              </a:ext>
            </a:extLst>
          </p:cNvPr>
          <p:cNvSpPr txBox="1"/>
          <p:nvPr/>
        </p:nvSpPr>
        <p:spPr>
          <a:xfrm>
            <a:off x="6363070" y="149188"/>
            <a:ext cx="5532882" cy="936154"/>
          </a:xfrm>
          <a:prstGeom prst="rect">
            <a:avLst/>
          </a:prstGeom>
        </p:spPr>
        <p:txBody>
          <a:bodyPr vert="horz" wrap="square" lIns="0" tIns="12700" rIns="0" bIns="0" rtlCol="0">
            <a:spAutoFit/>
          </a:bodyPr>
          <a:lstStyle/>
          <a:p>
            <a:pPr marL="12700">
              <a:lnSpc>
                <a:spcPct val="100000"/>
              </a:lnSpc>
              <a:spcBef>
                <a:spcPts val="100"/>
              </a:spcBef>
            </a:pPr>
            <a:r>
              <a:rPr lang="en-US" sz="3000" spc="-60" dirty="0">
                <a:solidFill>
                  <a:schemeClr val="tx1"/>
                </a:solidFill>
                <a:latin typeface="Open Sans"/>
                <a:cs typeface="Open Sans"/>
              </a:rPr>
              <a:t>Who is eligible for FMLA and AFLA?</a:t>
            </a:r>
            <a:endParaRPr sz="3000" dirty="0">
              <a:solidFill>
                <a:schemeClr val="tx1"/>
              </a:solidFill>
              <a:latin typeface="Open Sans"/>
              <a:cs typeface="Open Sans"/>
            </a:endParaRPr>
          </a:p>
        </p:txBody>
      </p:sp>
    </p:spTree>
    <p:extLst>
      <p:ext uri="{BB962C8B-B14F-4D97-AF65-F5344CB8AC3E}">
        <p14:creationId xmlns:p14="http://schemas.microsoft.com/office/powerpoint/2010/main" val="1035204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1340</TotalTime>
  <Words>3247</Words>
  <Application>Microsoft Office PowerPoint</Application>
  <PresentationFormat>Widescreen</PresentationFormat>
  <Paragraphs>352</Paragraphs>
  <Slides>41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Arial</vt:lpstr>
      <vt:lpstr>Arial Black</vt:lpstr>
      <vt:lpstr>Calibri</vt:lpstr>
      <vt:lpstr>Courier New</vt:lpstr>
      <vt:lpstr>Open Sans</vt:lpstr>
      <vt:lpstr>Verdana</vt:lpstr>
      <vt:lpstr>Office Theme</vt:lpstr>
      <vt:lpstr>Welcomes University of Alaska</vt:lpstr>
      <vt:lpstr>PowerPoint Presentation</vt:lpstr>
      <vt:lpstr>Absence Management Process</vt:lpstr>
      <vt:lpstr>Who is Unum and what is their role?</vt:lpstr>
      <vt:lpstr>PowerPoint Presentation</vt:lpstr>
      <vt:lpstr>The Family Medical Leave Act (FML) is a federal entitlement that gives eligible employees up to 12 weeks of leave. You may miss work due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Continuous Leave Process Works</vt:lpstr>
      <vt:lpstr>Continuous Leave Process –  When you are on FML</vt:lpstr>
      <vt:lpstr>Continuous Leave Process –  When you are on STD</vt:lpstr>
      <vt:lpstr>Continuous Leave Process – When you are on LTD</vt:lpstr>
      <vt:lpstr>How the Intermittent Leave Process Works</vt:lpstr>
      <vt:lpstr>In order to manage intermittent leaves effectively, Unum carefully reviews medical certifications submitted to determine:</vt:lpstr>
      <vt:lpstr>Intermittent Leave Process – When you are on FML</vt:lpstr>
      <vt:lpstr>Reporting Intermittent Time</vt:lpstr>
      <vt:lpstr>PowerPoint Presentation</vt:lpstr>
      <vt:lpstr>Monitoring Absence Frequency and Duration</vt:lpstr>
      <vt:lpstr>Intermittent Leave Process – When you are on STD</vt:lpstr>
      <vt:lpstr>Intermittent Leave Process – When you are on LTD</vt:lpstr>
      <vt:lpstr>PowerPoint Presentation</vt:lpstr>
      <vt:lpstr>PowerPoint Presentation</vt:lpstr>
      <vt:lpstr>Return to Work</vt:lpstr>
      <vt:lpstr>Return to Work</vt:lpstr>
      <vt:lpstr>Responsibilities and Communications</vt:lpstr>
      <vt:lpstr>Communication – between Unum and Employees</vt:lpstr>
      <vt:lpstr>Communication – between Unum, HR and your supervisor</vt:lpstr>
      <vt:lpstr>Employee Responsibilities</vt:lpstr>
      <vt:lpstr>PowerPoint Presentation</vt:lpstr>
      <vt:lpstr>Sample of New Event Status Notification</vt:lpstr>
      <vt:lpstr>Easy Self Serve Tools Keep You Up to 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Duggan, Amanda Mary</dc:creator>
  <cp:lastModifiedBy>Jenn Clapp</cp:lastModifiedBy>
  <cp:revision>34</cp:revision>
  <dcterms:created xsi:type="dcterms:W3CDTF">2023-03-13T17:16:23Z</dcterms:created>
  <dcterms:modified xsi:type="dcterms:W3CDTF">2023-08-25T23:49:32Z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2023-03-03T00:00:00Z</vt:filetime>
  </property>
  <property fmtid="{D5CDD505-2E9C-101B-9397-08002B2CF9AE}" pid="3" name="Creator">
    <vt:lpwstr>Microsoft® PowerPoint® for Microsoft 365</vt:lpwstr>
  </property>
  <property fmtid="{D5CDD505-2E9C-101B-9397-08002B2CF9AE}" pid="4" name="LastSaved">
    <vt:filetime>2023-03-13T00:00:00Z</vt:filetime>
  </property>
</Properties>
</file>