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0"/>
  </p:notesMasterIdLst>
  <p:handoutMasterIdLst>
    <p:handoutMasterId r:id="rId71"/>
  </p:handoutMasterIdLst>
  <p:sldIdLst>
    <p:sldId id="256" r:id="rId2"/>
    <p:sldId id="268" r:id="rId3"/>
    <p:sldId id="328" r:id="rId4"/>
    <p:sldId id="267" r:id="rId5"/>
    <p:sldId id="285" r:id="rId6"/>
    <p:sldId id="270" r:id="rId7"/>
    <p:sldId id="271" r:id="rId8"/>
    <p:sldId id="286" r:id="rId9"/>
    <p:sldId id="257" r:id="rId10"/>
    <p:sldId id="259" r:id="rId11"/>
    <p:sldId id="258" r:id="rId12"/>
    <p:sldId id="260" r:id="rId13"/>
    <p:sldId id="262" r:id="rId14"/>
    <p:sldId id="261" r:id="rId15"/>
    <p:sldId id="263" r:id="rId16"/>
    <p:sldId id="265" r:id="rId17"/>
    <p:sldId id="287" r:id="rId18"/>
    <p:sldId id="288" r:id="rId19"/>
    <p:sldId id="289" r:id="rId20"/>
    <p:sldId id="291" r:id="rId21"/>
    <p:sldId id="296" r:id="rId22"/>
    <p:sldId id="264" r:id="rId23"/>
    <p:sldId id="297" r:id="rId24"/>
    <p:sldId id="290" r:id="rId25"/>
    <p:sldId id="299" r:id="rId26"/>
    <p:sldId id="310" r:id="rId27"/>
    <p:sldId id="301" r:id="rId28"/>
    <p:sldId id="292" r:id="rId29"/>
    <p:sldId id="272" r:id="rId30"/>
    <p:sldId id="298" r:id="rId31"/>
    <p:sldId id="293" r:id="rId32"/>
    <p:sldId id="294" r:id="rId33"/>
    <p:sldId id="321" r:id="rId34"/>
    <p:sldId id="322" r:id="rId35"/>
    <p:sldId id="305" r:id="rId36"/>
    <p:sldId id="274" r:id="rId37"/>
    <p:sldId id="280" r:id="rId38"/>
    <p:sldId id="281" r:id="rId39"/>
    <p:sldId id="282" r:id="rId40"/>
    <p:sldId id="275" r:id="rId41"/>
    <p:sldId id="278" r:id="rId42"/>
    <p:sldId id="276" r:id="rId43"/>
    <p:sldId id="279" r:id="rId44"/>
    <p:sldId id="283" r:id="rId45"/>
    <p:sldId id="284" r:id="rId46"/>
    <p:sldId id="320" r:id="rId47"/>
    <p:sldId id="277" r:id="rId48"/>
    <p:sldId id="325" r:id="rId49"/>
    <p:sldId id="326" r:id="rId50"/>
    <p:sldId id="323" r:id="rId51"/>
    <p:sldId id="324" r:id="rId52"/>
    <p:sldId id="327" r:id="rId53"/>
    <p:sldId id="273" r:id="rId54"/>
    <p:sldId id="313" r:id="rId55"/>
    <p:sldId id="311" r:id="rId56"/>
    <p:sldId id="304" r:id="rId57"/>
    <p:sldId id="312" r:id="rId58"/>
    <p:sldId id="319" r:id="rId59"/>
    <p:sldId id="314" r:id="rId60"/>
    <p:sldId id="315" r:id="rId61"/>
    <p:sldId id="316" r:id="rId62"/>
    <p:sldId id="317" r:id="rId63"/>
    <p:sldId id="318" r:id="rId64"/>
    <p:sldId id="303" r:id="rId65"/>
    <p:sldId id="306" r:id="rId66"/>
    <p:sldId id="309" r:id="rId67"/>
    <p:sldId id="302" r:id="rId68"/>
    <p:sldId id="266"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6" autoAdjust="0"/>
    <p:restoredTop sz="94660"/>
  </p:normalViewPr>
  <p:slideViewPr>
    <p:cSldViewPr snapToGrid="0" snapToObjects="1">
      <p:cViewPr varScale="1">
        <p:scale>
          <a:sx n="162" d="100"/>
          <a:sy n="162" d="100"/>
        </p:scale>
        <p:origin x="-320"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9CCD63B-06B0-D24E-AA14-E6012916EB5A}" type="datetimeFigureOut">
              <a:rPr lang="en-US" smtClean="0"/>
              <a:t>8/17/15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9E66699-A384-9244-BC08-D57237150A6A}" type="slidenum">
              <a:rPr lang="en-US" smtClean="0"/>
              <a:t>‹#›</a:t>
            </a:fld>
            <a:endParaRPr lang="en-US"/>
          </a:p>
        </p:txBody>
      </p:sp>
    </p:spTree>
    <p:extLst>
      <p:ext uri="{BB962C8B-B14F-4D97-AF65-F5344CB8AC3E}">
        <p14:creationId xmlns:p14="http://schemas.microsoft.com/office/powerpoint/2010/main" val="183683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4FC0D87-C75F-D74E-9419-FA26F12152C2}" type="datetimeFigureOut">
              <a:rPr lang="en-US" smtClean="0"/>
              <a:t>8/17/15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1B9B20-F05E-7D4C-A29A-EB6B80E2DF55}" type="slidenum">
              <a:rPr lang="en-US" smtClean="0"/>
              <a:t>‹#›</a:t>
            </a:fld>
            <a:endParaRPr lang="en-US"/>
          </a:p>
        </p:txBody>
      </p:sp>
    </p:spTree>
    <p:extLst>
      <p:ext uri="{BB962C8B-B14F-4D97-AF65-F5344CB8AC3E}">
        <p14:creationId xmlns:p14="http://schemas.microsoft.com/office/powerpoint/2010/main" val="239924944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1B9B20-F05E-7D4C-A29A-EB6B80E2DF55}" type="slidenum">
              <a:rPr lang="en-US" smtClean="0"/>
              <a:t>6</a:t>
            </a:fld>
            <a:endParaRPr lang="en-US"/>
          </a:p>
        </p:txBody>
      </p:sp>
    </p:spTree>
    <p:extLst>
      <p:ext uri="{BB962C8B-B14F-4D97-AF65-F5344CB8AC3E}">
        <p14:creationId xmlns:p14="http://schemas.microsoft.com/office/powerpoint/2010/main" val="3162234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57199" y="1295400"/>
            <a:ext cx="8228013" cy="1927225"/>
          </a:xfrm>
        </p:spPr>
        <p:txBody>
          <a:bodyPr tIns="0" bIns="0" anchor="b" anchorCtr="0"/>
          <a:lstStyle>
            <a:lvl1pPr>
              <a:defRPr sz="6000">
                <a:solidFill>
                  <a:schemeClr val="bg1"/>
                </a:solidFill>
              </a:defRPr>
            </a:lvl1pPr>
          </a:lstStyle>
          <a:p>
            <a:r>
              <a:rPr lang="en-US" smtClean="0"/>
              <a:t>Click to edit Master title style</a:t>
            </a:r>
            <a:endParaRPr/>
          </a:p>
        </p:txBody>
      </p:sp>
      <p:sp>
        <p:nvSpPr>
          <p:cNvPr id="3" name="Subtitle 2"/>
          <p:cNvSpPr>
            <a:spLocks noGrp="1"/>
          </p:cNvSpPr>
          <p:nvPr>
            <p:ph type="subTitle" idx="1"/>
          </p:nvPr>
        </p:nvSpPr>
        <p:spPr>
          <a:xfrm>
            <a:off x="457199" y="3307976"/>
            <a:ext cx="8228013" cy="1066800"/>
          </a:xfrm>
        </p:spPr>
        <p:txBody>
          <a:bodyPr tIns="0" bIns="0"/>
          <a:lstStyle>
            <a:lvl1pPr marL="0" indent="0" algn="ctr">
              <a:spcBef>
                <a:spcPts val="300"/>
              </a:spcBef>
              <a:buNone/>
              <a:defRPr sz="180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E6C710D3-02C7-5C45-8DE8-B80D2DDE6EF2}" type="datetimeFigureOut">
              <a:rPr lang="en-US" smtClean="0"/>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B006-B3D4-8646-AF05-E56E0FD834C4}"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dirty="0">
                <a:solidFill>
                  <a:schemeClr val="accent1"/>
                </a:solidFill>
                <a:latin typeface="Wingdings" pitchFamily="2" charset="2"/>
              </a:rPr>
              <a:t>S</a:t>
            </a: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C710D3-02C7-5C45-8DE8-B80D2DDE6EF2}" type="datetimeFigureOut">
              <a:rPr lang="en-US" smtClean="0"/>
              <a:t>8/17/15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7E4B006-B3D4-8646-AF05-E56E0FD834C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199" y="381001"/>
            <a:ext cx="3509683" cy="2209800"/>
          </a:xfrm>
        </p:spPr>
        <p:txBody>
          <a:bodyPr anchor="b"/>
          <a:lstStyle>
            <a:lvl1pPr algn="l">
              <a:defRPr sz="4400" b="0"/>
            </a:lvl1pPr>
          </a:lstStyle>
          <a:p>
            <a:r>
              <a:rPr lang="en-US" smtClean="0"/>
              <a:t>Click to edit Master title style</a:t>
            </a:r>
            <a:endParaRPr/>
          </a:p>
        </p:txBody>
      </p:sp>
      <p:sp>
        <p:nvSpPr>
          <p:cNvPr id="3" name="Content Placeholder 2"/>
          <p:cNvSpPr>
            <a:spLocks noGrp="1"/>
          </p:cNvSpPr>
          <p:nvPr>
            <p:ph idx="1"/>
          </p:nvPr>
        </p:nvSpPr>
        <p:spPr>
          <a:xfrm>
            <a:off x="5029200" y="273050"/>
            <a:ext cx="3657600" cy="5853113"/>
          </a:xfrm>
        </p:spPr>
        <p:txBody>
          <a:bodyPr>
            <a:normAutofit/>
          </a:bodyPr>
          <a:lstStyle>
            <a:lvl1pPr>
              <a:defRPr sz="2200"/>
            </a:lvl1pPr>
            <a:lvl2pPr>
              <a:defRPr sz="20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457199" y="2649071"/>
            <a:ext cx="3509683" cy="3388192"/>
          </a:xfrm>
        </p:spPr>
        <p:txBody>
          <a:bodyPr>
            <a:normAutofit/>
          </a:bodyPr>
          <a:lstStyle>
            <a:lvl1pPr marL="0" indent="0">
              <a:spcBef>
                <a:spcPts val="600"/>
              </a:spcBef>
              <a:buNone/>
              <a:defRPr sz="20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
        <p:nvSpPr>
          <p:cNvPr id="9" name="Picture Placeholder 8"/>
          <p:cNvSpPr>
            <a:spLocks noGrp="1"/>
          </p:cNvSpPr>
          <p:nvPr>
            <p:ph type="pic" sz="quarter" idx="13"/>
          </p:nvPr>
        </p:nvSpPr>
        <p:spPr>
          <a:xfrm>
            <a:off x="228600" y="1143000"/>
            <a:ext cx="4267200" cy="4267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051425" y="381001"/>
            <a:ext cx="3635375" cy="2209800"/>
          </a:xfrm>
        </p:spPr>
        <p:txBody>
          <a:bodyPr anchor="b"/>
          <a:lstStyle>
            <a:lvl1pPr algn="l">
              <a:defRPr sz="4400" b="0">
                <a:solidFill>
                  <a:schemeClr val="tx1"/>
                </a:solidFill>
              </a:defRPr>
            </a:lvl1pPr>
          </a:lstStyle>
          <a:p>
            <a:r>
              <a:rPr lang="en-US" smtClean="0"/>
              <a:t>Click to edit Master title style</a:t>
            </a:r>
            <a:endParaRPr/>
          </a:p>
        </p:txBody>
      </p:sp>
      <p:sp>
        <p:nvSpPr>
          <p:cNvPr id="4" name="Text Placeholder 3"/>
          <p:cNvSpPr>
            <a:spLocks noGrp="1"/>
          </p:cNvSpPr>
          <p:nvPr>
            <p:ph type="body" sz="half" idx="2"/>
          </p:nvPr>
        </p:nvSpPr>
        <p:spPr>
          <a:xfrm>
            <a:off x="5051425" y="2649070"/>
            <a:ext cx="3635375" cy="3505667"/>
          </a:xfrm>
        </p:spPr>
        <p:txBody>
          <a:bodyPr>
            <a:normAutofit/>
          </a:bodyPr>
          <a:lstStyle>
            <a:lvl1pPr marL="0" indent="0">
              <a:spcBef>
                <a:spcPts val="600"/>
              </a:spcBef>
              <a:buNone/>
              <a:defRPr sz="2000">
                <a:solidFill>
                  <a:schemeClr val="tx1">
                    <a:lumMod val="65000"/>
                    <a:lumOff val="3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bg1"/>
                </a:solidFill>
              </a:defRPr>
            </a:lvl1p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
        <p:nvSpPr>
          <p:cNvPr id="9" name="Picture Placeholder 8"/>
          <p:cNvSpPr>
            <a:spLocks noGrp="1"/>
          </p:cNvSpPr>
          <p:nvPr>
            <p:ph type="pic" sz="quarter" idx="13"/>
          </p:nvPr>
        </p:nvSpPr>
        <p:spPr>
          <a:xfrm>
            <a:off x="990600" y="2590800"/>
            <a:ext cx="3505200" cy="3505200"/>
          </a:xfrm>
          <a:prstGeom prst="ellipse">
            <a:avLst/>
          </a:prstGeom>
          <a:ln w="28575">
            <a:solidFill>
              <a:schemeClr val="accent1"/>
            </a:solidFill>
          </a:ln>
        </p:spPr>
        <p:txBody>
          <a:bodyPr/>
          <a:lstStyle>
            <a:lvl1pPr marL="0" indent="0">
              <a:buNone/>
              <a:defRPr>
                <a:solidFill>
                  <a:schemeClr val="bg1"/>
                </a:solidFill>
              </a:defRPr>
            </a:lvl1pPr>
          </a:lstStyle>
          <a:p>
            <a:r>
              <a:rPr lang="en-US" smtClean="0"/>
              <a:t>Drag picture to placeholder or click icon to add</a:t>
            </a:r>
            <a:endParaRPr/>
          </a:p>
        </p:txBody>
      </p:sp>
      <p:sp>
        <p:nvSpPr>
          <p:cNvPr id="8" name="Picture Placeholder 8"/>
          <p:cNvSpPr>
            <a:spLocks noGrp="1"/>
          </p:cNvSpPr>
          <p:nvPr>
            <p:ph type="pic" sz="quarter" idx="14"/>
          </p:nvPr>
        </p:nvSpPr>
        <p:spPr>
          <a:xfrm>
            <a:off x="2479675" y="1260475"/>
            <a:ext cx="1254125" cy="1254125"/>
          </a:xfrm>
          <a:prstGeom prst="ellipse">
            <a:avLst/>
          </a:prstGeom>
          <a:ln w="28575">
            <a:solidFill>
              <a:schemeClr val="accent1"/>
            </a:solidFill>
          </a:ln>
        </p:spPr>
        <p:txBody>
          <a:bodyPr>
            <a:normAutofit/>
          </a:bodyPr>
          <a:lstStyle>
            <a:lvl1pPr marL="0" indent="0">
              <a:buNone/>
              <a:defRPr sz="1400">
                <a:solidFill>
                  <a:schemeClr val="bg1"/>
                </a:solidFill>
              </a:defRPr>
            </a:lvl1pPr>
          </a:lstStyle>
          <a:p>
            <a:r>
              <a:rPr lang="en-US" smtClean="0"/>
              <a:t>Drag picture to placeholder or click icon to add</a:t>
            </a:r>
            <a:endParaRPr/>
          </a:p>
        </p:txBody>
      </p:sp>
      <p:sp>
        <p:nvSpPr>
          <p:cNvPr id="10" name="Picture Placeholder 8"/>
          <p:cNvSpPr>
            <a:spLocks noGrp="1"/>
          </p:cNvSpPr>
          <p:nvPr>
            <p:ph type="pic" sz="quarter" idx="15"/>
          </p:nvPr>
        </p:nvSpPr>
        <p:spPr>
          <a:xfrm>
            <a:off x="269875" y="762000"/>
            <a:ext cx="2092325" cy="2092325"/>
          </a:xfrm>
          <a:prstGeom prst="ellipse">
            <a:avLst/>
          </a:prstGeom>
          <a:ln w="28575">
            <a:solidFill>
              <a:schemeClr val="accent1"/>
            </a:solidFill>
          </a:ln>
        </p:spPr>
        <p:txBody>
          <a:bodyPr>
            <a:normAutofit/>
          </a:bodyPr>
          <a:lstStyle>
            <a:lvl1pPr marL="0" indent="0">
              <a:buNone/>
              <a:defRPr sz="1800">
                <a:solidFill>
                  <a:schemeClr val="bg1"/>
                </a:solidFill>
              </a:defRPr>
            </a:lvl1pPr>
          </a:lstStyle>
          <a:p>
            <a:r>
              <a:rPr lang="en-US" smtClean="0"/>
              <a:t>Drag picture to placeholder or click icon to add</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a:xfrm>
            <a:off x="457200" y="2568388"/>
            <a:ext cx="8228013" cy="3468875"/>
          </a:xfrm>
        </p:spPr>
        <p:txBody>
          <a:bodyPr vert="eaVert"/>
          <a:lstStyle>
            <a:lvl5pPr>
              <a:defRPr/>
            </a:lvl5pPr>
            <a:lvl6pPr marL="1719072">
              <a:defRPr/>
            </a:lvl6pPr>
            <a:lvl7pPr marL="1719072">
              <a:defRPr/>
            </a:lvl7pPr>
            <a:lvl8pPr marL="1719072">
              <a:defRPr/>
            </a:lvl8pPr>
            <a:lvl9pPr marL="171907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6C710D3-02C7-5C45-8DE8-B80D2DDE6EF2}" type="datetimeFigureOut">
              <a:rPr lang="en-US" smtClean="0"/>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74638"/>
            <a:ext cx="1524000" cy="5851525"/>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457200" y="416859"/>
            <a:ext cx="6019800" cy="561564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6C710D3-02C7-5C45-8DE8-B80D2DDE6EF2}" type="datetimeFigureOut">
              <a:rPr lang="en-US" smtClean="0"/>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lo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C710D3-02C7-5C45-8DE8-B80D2DDE6EF2}" type="datetimeFigureOut">
              <a:rPr lang="en-US" smtClean="0"/>
              <a:t>8/17/15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4B006-B3D4-8646-AF05-E56E0FD834C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E6C710D3-02C7-5C45-8DE8-B80D2DDE6EF2}" type="datetimeFigureOut">
              <a:rPr lang="en-US" smtClean="0"/>
              <a:t>8/17/15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36694"/>
            <a:ext cx="6400800" cy="1362075"/>
          </a:xfrm>
        </p:spPr>
        <p:txBody>
          <a:bodyPr anchor="b" anchorCtr="0"/>
          <a:lstStyle>
            <a:lvl1pPr algn="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1676399" y="3609695"/>
            <a:ext cx="5181601" cy="1500187"/>
          </a:xfrm>
        </p:spPr>
        <p:txBody>
          <a:bodyPr anchor="t" anchorCtr="0"/>
          <a:lstStyle>
            <a:lvl1pPr marL="0" indent="0" algn="r">
              <a:spcBef>
                <a:spcPts val="300"/>
              </a:spcBef>
              <a:buNone/>
              <a:defRPr sz="1800"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bg1"/>
                </a:solidFill>
              </a:defRPr>
            </a:lvl1pPr>
          </a:lstStyle>
          <a:p>
            <a:fld id="{E6C710D3-02C7-5C45-8DE8-B80D2DDE6EF2}" type="datetimeFigureOut">
              <a:rPr lang="en-US" smtClean="0"/>
              <a:t>8/17/15</a:t>
            </a:fld>
            <a:endParaRPr lang="en-US"/>
          </a:p>
        </p:txBody>
      </p:sp>
      <p:sp>
        <p:nvSpPr>
          <p:cNvPr id="5" name="Footer Placeholder 4"/>
          <p:cNvSpPr>
            <a:spLocks noGrp="1"/>
          </p:cNvSpPr>
          <p:nvPr>
            <p:ph type="ftr" sz="quarter" idx="11"/>
          </p:nvPr>
        </p:nvSpPr>
        <p:spPr>
          <a:xfrm>
            <a:off x="7238999" y="6356350"/>
            <a:ext cx="1446213" cy="365125"/>
          </a:xfrm>
        </p:spPr>
        <p:txBody>
          <a:body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77E4B006-B3D4-8646-AF05-E56E0FD834C4}" type="slidenum">
              <a:rPr lang="en-US" smtClean="0"/>
              <a:t>‹#›</a:t>
            </a:fld>
            <a:endParaRPr lang="en-US"/>
          </a:p>
        </p:txBody>
      </p:sp>
      <p:sp>
        <p:nvSpPr>
          <p:cNvPr id="8" name="TextBox 7"/>
          <p:cNvSpPr txBox="1"/>
          <p:nvPr/>
        </p:nvSpPr>
        <p:spPr>
          <a:xfrm>
            <a:off x="8292818" y="5804647"/>
            <a:ext cx="367088" cy="677108"/>
          </a:xfrm>
          <a:prstGeom prst="rect">
            <a:avLst/>
          </a:prstGeom>
          <a:noFill/>
        </p:spPr>
        <p:txBody>
          <a:bodyPr wrap="none" lIns="0" tIns="0" rIns="0" bIns="0" rtlCol="0">
            <a:spAutoFit/>
          </a:bodyPr>
          <a:lstStyle/>
          <a:p>
            <a:r>
              <a:rPr sz="4400">
                <a:solidFill>
                  <a:schemeClr val="accent1"/>
                </a:solidFill>
                <a:latin typeface="Wingdings" pitchFamily="2" charset="2"/>
              </a:rPr>
              <a:t>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34753" y="2784475"/>
            <a:ext cx="3767328" cy="3252788"/>
          </a:xfrm>
        </p:spPr>
        <p:txBody>
          <a:bodyPr/>
          <a:lstStyle>
            <a:lvl1pPr>
              <a:defRPr sz="1800"/>
            </a:lvl1pPr>
            <a:lvl2pPr>
              <a:defRPr sz="1800"/>
            </a:lvl2pPr>
            <a:lvl3pPr>
              <a:defRPr sz="1800"/>
            </a:lvl3pPr>
            <a:lvl4pPr>
              <a:defRPr sz="1800"/>
            </a:lvl4pPr>
            <a:lvl5pPr>
              <a:defRPr sz="1800"/>
            </a:lvl5pPr>
            <a:lvl6pPr marL="1946275" indent="-227013">
              <a:tabLst/>
              <a:defRPr sz="1600"/>
            </a:lvl6pPr>
            <a:lvl7pPr marL="2173288" indent="-227013">
              <a:tabLst/>
              <a:defRPr sz="1600"/>
            </a:lvl7pPr>
            <a:lvl8pPr marL="2398713" indent="-227013">
              <a:tabLst/>
              <a:defRPr sz="1600"/>
            </a:lvl8pPr>
            <a:lvl9pPr marL="2625725" indent="-227013">
              <a:tabLst/>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40664"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40664"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631578" y="2232211"/>
            <a:ext cx="3767328" cy="762000"/>
          </a:xfrm>
        </p:spPr>
        <p:txBody>
          <a:bodyPr anchor="b">
            <a:noAutofit/>
          </a:bodyPr>
          <a:lstStyle>
            <a:lvl1pPr marL="0" indent="0" algn="ctr">
              <a:lnSpc>
                <a:spcPts val="2600"/>
              </a:lnSpc>
              <a:spcBef>
                <a:spcPts val="0"/>
              </a:spcBef>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31578" y="3160059"/>
            <a:ext cx="3767328" cy="2891491"/>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E6C710D3-02C7-5C45-8DE8-B80D2DDE6EF2}" type="datetimeFigureOut">
              <a:rPr lang="en-US" smtClean="0"/>
              <a:t>8/17/15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62000" y="2784475"/>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
        <p:nvSpPr>
          <p:cNvPr id="8" name="Content Placeholder 2"/>
          <p:cNvSpPr>
            <a:spLocks noGrp="1"/>
          </p:cNvSpPr>
          <p:nvPr>
            <p:ph sz="half" idx="13"/>
          </p:nvPr>
        </p:nvSpPr>
        <p:spPr>
          <a:xfrm>
            <a:off x="762000" y="4497070"/>
            <a:ext cx="7656512" cy="1554480"/>
          </a:xfr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9" name="Content Placeholder 2"/>
          <p:cNvSpPr>
            <a:spLocks noGrp="1"/>
          </p:cNvSpPr>
          <p:nvPr>
            <p:ph sz="half" idx="14"/>
          </p:nvPr>
        </p:nvSpPr>
        <p:spPr>
          <a:xfrm>
            <a:off x="740664" y="2784475"/>
            <a:ext cx="3767328" cy="3252788"/>
          </a:xfrm>
        </p:spPr>
        <p:txBody>
          <a:bodyPr/>
          <a:lstStyle>
            <a:lvl1pPr>
              <a:defRPr sz="1800"/>
            </a:lvl1pPr>
            <a:lvl2pPr>
              <a:defRPr sz="1800"/>
            </a:lvl2pPr>
            <a:lvl3pPr>
              <a:defRPr sz="1800"/>
            </a:lvl3pPr>
            <a:lvl4pPr>
              <a:defRPr sz="1800"/>
            </a:lvl4pPr>
            <a:lvl5pPr>
              <a:defRPr sz="1800"/>
            </a:lvl5pPr>
            <a:lvl6pPr marL="1946275" indent="-234950">
              <a:defRPr sz="1600"/>
            </a:lvl6pPr>
            <a:lvl7pPr marL="2173288" indent="-234950">
              <a:defRPr sz="1600"/>
            </a:lvl7pPr>
            <a:lvl8pPr marL="2398713" indent="-234950">
              <a:defRPr sz="1600"/>
            </a:lvl8pPr>
            <a:lvl9pPr marL="2625725" indent="-23495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636008"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E6C710D3-02C7-5C45-8DE8-B80D2DDE6EF2}" type="datetimeFigureOut">
              <a:rPr lang="en-US" smtClean="0"/>
              <a:t>8/17/15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7E4B006-B3D4-8646-AF05-E56E0FD834C4}" type="slidenum">
              <a:rPr lang="en-US" smtClean="0"/>
              <a:t>‹#›</a:t>
            </a:fld>
            <a:endParaRPr lang="en-US"/>
          </a:p>
        </p:txBody>
      </p:sp>
      <p:sp>
        <p:nvSpPr>
          <p:cNvPr id="8" name="Content Placeholder 2"/>
          <p:cNvSpPr>
            <a:spLocks noGrp="1"/>
          </p:cNvSpPr>
          <p:nvPr>
            <p:ph sz="half" idx="13"/>
          </p:nvPr>
        </p:nvSpPr>
        <p:spPr>
          <a:xfrm>
            <a:off x="4636008"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4"/>
          </p:nvPr>
        </p:nvSpPr>
        <p:spPr>
          <a:xfrm>
            <a:off x="739775" y="2784475"/>
            <a:ext cx="3767328" cy="1554480"/>
          </a:xfrm>
        </p:spPr>
        <p:txBody>
          <a:bodyPr/>
          <a:lstStyle>
            <a:lvl1pPr>
              <a:defRPr sz="1800"/>
            </a:lvl1pPr>
            <a:lvl2pPr>
              <a:defRPr sz="1800"/>
            </a:lvl2pPr>
            <a:lvl3pPr>
              <a:defRPr sz="1800"/>
            </a:lvl3pPr>
            <a:lvl4pPr>
              <a:defRPr sz="1800"/>
            </a:lvl4pPr>
            <a:lvl5pPr>
              <a:defRPr sz="1800"/>
            </a:lvl5pPr>
            <a:lvl6pPr marL="1946275" indent="-227013">
              <a:defRPr sz="1600"/>
            </a:lvl6pPr>
            <a:lvl7pPr marL="2173288" indent="-227013">
              <a:defRPr sz="1600"/>
            </a:lvl7pPr>
            <a:lvl8pPr marL="2398713" indent="-227013">
              <a:defRPr sz="1600"/>
            </a:lvl8pPr>
            <a:lvl9pPr marL="2625725" indent="-227013">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5"/>
          </p:nvPr>
        </p:nvSpPr>
        <p:spPr>
          <a:xfrm>
            <a:off x="739775" y="4497070"/>
            <a:ext cx="3767328" cy="1554480"/>
          </a:xfrm>
        </p:spPr>
        <p:txBody>
          <a:bodyPr/>
          <a:lstStyle>
            <a:lvl1pPr>
              <a:defRPr sz="1800"/>
            </a:lvl1pPr>
            <a:lvl2pPr>
              <a:defRPr sz="1800"/>
            </a:lvl2pPr>
            <a:lvl3pPr>
              <a:defRPr sz="1800"/>
            </a:lvl3pPr>
            <a:lvl4pPr>
              <a:defRPr sz="1800"/>
            </a:lvl4pPr>
            <a:lvl5pPr>
              <a:defRPr sz="1800"/>
            </a:lvl5pPr>
            <a:lvl6pPr marL="1946275"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6pPr>
            <a:lvl7pPr marL="2173288"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7pPr>
            <a:lvl8pPr marL="2398713" indent="-234950" algn="l" defTabSz="914400" rtl="0" eaLnBrk="1" latinLnBrk="0" hangingPunct="1">
              <a:spcBef>
                <a:spcPct val="20000"/>
              </a:spcBef>
              <a:buSzPct val="90000"/>
              <a:buFont typeface="Wingdings" pitchFamily="2" charset="2"/>
              <a:buChar char=""/>
              <a:defRPr lang="en-US" sz="1600" kern="1200" dirty="0" smtClean="0">
                <a:solidFill>
                  <a:schemeClr val="tx1">
                    <a:lumMod val="65000"/>
                    <a:lumOff val="35000"/>
                  </a:schemeClr>
                </a:solidFill>
                <a:latin typeface="+mn-lt"/>
                <a:ea typeface="+mn-ea"/>
                <a:cs typeface="+mn-cs"/>
              </a:defRPr>
            </a:lvl8pPr>
            <a:lvl9pPr marL="2625725" indent="-234950" algn="l" defTabSz="914400" rtl="0" eaLnBrk="1" latinLnBrk="0" hangingPunct="1">
              <a:spcBef>
                <a:spcPct val="20000"/>
              </a:spcBef>
              <a:buSzPct val="90000"/>
              <a:buFont typeface="Wingdings" pitchFamily="2" charset="2"/>
              <a:buChar char=""/>
              <a:defRPr lang="en-US" sz="1600" kern="1200" dirty="0">
                <a:solidFill>
                  <a:schemeClr val="tx1">
                    <a:lumMod val="65000"/>
                    <a:lumOff val="35000"/>
                  </a:schemeClr>
                </a:solidFill>
                <a:latin typeface="+mn-lt"/>
                <a:ea typeface="+mn-ea"/>
                <a:cs typeface="+mn-cs"/>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E6C710D3-02C7-5C45-8DE8-B80D2DDE6EF2}" type="datetimeFigureOut">
              <a:rPr lang="en-US" smtClean="0"/>
              <a:t>8/17/15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7E4B006-B3D4-8646-AF05-E56E0FD834C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45141"/>
            <a:ext cx="8229600" cy="1143000"/>
          </a:xfrm>
          <a:prstGeom prst="rect">
            <a:avLst/>
          </a:prstGeom>
        </p:spPr>
        <p:txBody>
          <a:bodyPr vert="horz" lIns="91440" tIns="45720" rIns="91440" bIns="45720" rtlCol="0" anchor="ctr">
            <a:noAutofit/>
          </a:bodyPr>
          <a:lstStyle/>
          <a:p>
            <a:r>
              <a:rPr lang="en-US" dirty="0" smtClean="0"/>
              <a:t>Click to edit Master title style</a:t>
            </a:r>
            <a:endParaRPr dirty="0"/>
          </a:p>
        </p:txBody>
      </p:sp>
      <p:sp>
        <p:nvSpPr>
          <p:cNvPr id="3" name="Text Placeholder 2"/>
          <p:cNvSpPr>
            <a:spLocks noGrp="1"/>
          </p:cNvSpPr>
          <p:nvPr>
            <p:ph type="body" idx="1"/>
          </p:nvPr>
        </p:nvSpPr>
        <p:spPr>
          <a:xfrm>
            <a:off x="739775" y="2770094"/>
            <a:ext cx="7662864" cy="326716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fld id="{E6C710D3-02C7-5C45-8DE8-B80D2DDE6EF2}" type="datetimeFigureOut">
              <a:rPr lang="en-US" smtClean="0"/>
              <a:t>8/17/15</a:t>
            </a:fld>
            <a:endParaRPr lang="en-US"/>
          </a:p>
        </p:txBody>
      </p:sp>
      <p:sp>
        <p:nvSpPr>
          <p:cNvPr id="5" name="Footer Placeholder 4"/>
          <p:cNvSpPr>
            <a:spLocks noGrp="1"/>
          </p:cNvSpPr>
          <p:nvPr>
            <p:ph type="ftr" sz="quarter" idx="3"/>
          </p:nvPr>
        </p:nvSpPr>
        <p:spPr>
          <a:xfrm>
            <a:off x="5789613" y="6356350"/>
            <a:ext cx="2895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endParaRPr lang="en-US"/>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100" b="1">
                <a:solidFill>
                  <a:schemeClr val="tx1">
                    <a:lumMod val="50000"/>
                    <a:lumOff val="50000"/>
                  </a:schemeClr>
                </a:solidFill>
              </a:defRPr>
            </a:lvl1pPr>
          </a:lstStyle>
          <a:p>
            <a:fld id="{77E4B006-B3D4-8646-AF05-E56E0FD834C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ctr" defTabSz="914400" rtl="0" eaLnBrk="1" latinLnBrk="0" hangingPunct="1">
        <a:spcBef>
          <a:spcPct val="0"/>
        </a:spcBef>
        <a:buNone/>
        <a:defRPr sz="4600" kern="1200">
          <a:solidFill>
            <a:schemeClr val="bg1"/>
          </a:solidFill>
          <a:latin typeface="+mj-lt"/>
          <a:ea typeface="+mj-ea"/>
          <a:cs typeface="+mj-cs"/>
        </a:defRPr>
      </a:lvl1pPr>
    </p:titleStyle>
    <p:bodyStyle>
      <a:lvl1pPr marL="342900" indent="-342900" algn="l" defTabSz="914400" rtl="0" eaLnBrk="1" latinLnBrk="0" hangingPunct="1">
        <a:spcBef>
          <a:spcPts val="2000"/>
        </a:spcBef>
        <a:buClr>
          <a:schemeClr val="accent1"/>
        </a:buClr>
        <a:buSzPct val="90000"/>
        <a:buFontTx/>
        <a:buBlip>
          <a:blip r:embed="rId18"/>
        </a:buBlip>
        <a:defRPr sz="22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60000"/>
            <a:lumOff val="40000"/>
          </a:schemeClr>
        </a:buClr>
        <a:buSzPct val="90000"/>
        <a:buFontTx/>
        <a:buBlip>
          <a:blip r:embed="rId18"/>
        </a:buBlip>
        <a:defRPr sz="2000" kern="1200">
          <a:solidFill>
            <a:schemeClr val="tx1">
              <a:lumMod val="65000"/>
              <a:lumOff val="35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Tx/>
        <a:buBlip>
          <a:blip r:embed="rId18"/>
        </a:buBlip>
        <a:defRPr sz="1800" kern="1200">
          <a:solidFill>
            <a:schemeClr val="tx1">
              <a:lumMod val="65000"/>
              <a:lumOff val="35000"/>
            </a:schemeClr>
          </a:solidFill>
          <a:latin typeface="+mn-lt"/>
          <a:ea typeface="+mn-ea"/>
          <a:cs typeface="+mn-cs"/>
        </a:defRPr>
      </a:lvl3pPr>
      <a:lvl4pPr marL="1371600" indent="-336550" algn="l" defTabSz="914400" rtl="0" eaLnBrk="1" latinLnBrk="0" hangingPunct="1">
        <a:spcBef>
          <a:spcPts val="600"/>
        </a:spcBef>
        <a:buClr>
          <a:schemeClr val="accent1">
            <a:lumMod val="60000"/>
            <a:lumOff val="40000"/>
          </a:schemeClr>
        </a:buClr>
        <a:buSzPct val="90000"/>
        <a:buFontTx/>
        <a:buBlip>
          <a:blip r:embed="rId18"/>
        </a:buBlip>
        <a:defRPr sz="1800" kern="1200">
          <a:solidFill>
            <a:schemeClr val="tx1">
              <a:lumMod val="65000"/>
              <a:lumOff val="35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Tx/>
        <a:buBlip>
          <a:blip r:embed="rId18"/>
        </a:buBlip>
        <a:defRPr sz="1800" kern="1200">
          <a:solidFill>
            <a:schemeClr val="tx1">
              <a:lumMod val="65000"/>
              <a:lumOff val="35000"/>
            </a:schemeClr>
          </a:solidFill>
          <a:latin typeface="+mn-lt"/>
          <a:ea typeface="+mn-ea"/>
          <a:cs typeface="+mn-cs"/>
        </a:defRPr>
      </a:lvl5pPr>
      <a:lvl6pPr marL="2055813"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7pPr>
      <a:lvl8pPr marL="2743200" indent="-344488" algn="l" defTabSz="914400" rtl="0" eaLnBrk="1" latinLnBrk="0" hangingPunct="1">
        <a:spcBef>
          <a:spcPct val="20000"/>
        </a:spcBef>
        <a:buClr>
          <a:schemeClr val="accent1">
            <a:lumMod val="60000"/>
            <a:lumOff val="40000"/>
          </a:schemeClr>
        </a:buClr>
        <a:buSzPct val="90000"/>
        <a:buFont typeface="Wingdings" pitchFamily="2" charset="2"/>
        <a:buChar char=""/>
        <a:defRPr lang="en-US" sz="1800" kern="1200" dirty="0" smtClean="0">
          <a:solidFill>
            <a:schemeClr val="tx1">
              <a:lumMod val="65000"/>
              <a:lumOff val="35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pitchFamily="2"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4" Type="http://schemas.openxmlformats.org/officeDocument/2006/relationships/image" Target="../media/image12.jpg"/><Relationship Id="rId1" Type="http://schemas.openxmlformats.org/officeDocument/2006/relationships/slideLayout" Target="../slideLayouts/slideLayout13.xml"/><Relationship Id="rId2"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aw.justia.com/citations.html"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aw.justia.com/citations.html"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Staff Governance</a:t>
            </a:r>
            <a:endParaRPr lang="en-US" dirty="0"/>
          </a:p>
        </p:txBody>
      </p:sp>
      <p:sp>
        <p:nvSpPr>
          <p:cNvPr id="3" name="Subtitle 2"/>
          <p:cNvSpPr>
            <a:spLocks noGrp="1"/>
          </p:cNvSpPr>
          <p:nvPr>
            <p:ph type="subTitle" idx="1"/>
          </p:nvPr>
        </p:nvSpPr>
        <p:spPr/>
        <p:txBody>
          <a:bodyPr/>
          <a:lstStyle/>
          <a:p>
            <a:r>
              <a:rPr lang="en-US" dirty="0" smtClean="0"/>
              <a:t>University of Alaska</a:t>
            </a:r>
            <a:endParaRPr lang="en-US" dirty="0"/>
          </a:p>
        </p:txBody>
      </p:sp>
      <p:pic>
        <p:nvPicPr>
          <p:cNvPr id="5" name="Picture 4" descr="UA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3390" y="5873999"/>
            <a:ext cx="2178462" cy="856862"/>
          </a:xfrm>
          <a:prstGeom prst="rect">
            <a:avLst/>
          </a:prstGeom>
        </p:spPr>
      </p:pic>
    </p:spTree>
    <p:extLst>
      <p:ext uri="{BB962C8B-B14F-4D97-AF65-F5344CB8AC3E}">
        <p14:creationId xmlns:p14="http://schemas.microsoft.com/office/powerpoint/2010/main" val="351364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4" y="2692051"/>
            <a:ext cx="7859665" cy="3267169"/>
          </a:xfrm>
        </p:spPr>
        <p:txBody>
          <a:bodyPr/>
          <a:lstStyle/>
          <a:p>
            <a:pPr marL="0" indent="0">
              <a:buNone/>
            </a:pPr>
            <a:r>
              <a:rPr lang="en-US" b="1" dirty="0"/>
              <a:t>P03.01.010. Faculty, Staff, and Student Governance. </a:t>
            </a:r>
            <a:endParaRPr lang="en-US" dirty="0" smtClean="0"/>
          </a:p>
          <a:p>
            <a:r>
              <a:rPr lang="en-US" dirty="0" smtClean="0"/>
              <a:t>B. The </a:t>
            </a:r>
            <a:r>
              <a:rPr lang="en-US" dirty="0"/>
              <a:t>structure shall include a </a:t>
            </a:r>
            <a:r>
              <a:rPr lang="en-US" dirty="0" err="1"/>
              <a:t>systemwide</a:t>
            </a:r>
            <a:r>
              <a:rPr lang="en-US" dirty="0"/>
              <a:t> organization for faculty, staff and students; an alliance of faculty senates; </a:t>
            </a:r>
            <a:r>
              <a:rPr lang="en-US" b="1" dirty="0"/>
              <a:t>an alliance of classified and administrative/professional/technical staff</a:t>
            </a:r>
            <a:r>
              <a:rPr lang="en-US" dirty="0"/>
              <a:t>; an intercampus student network; and appropriate campus constituent organizations. </a:t>
            </a:r>
          </a:p>
          <a:p>
            <a:r>
              <a:rPr lang="en-US" dirty="0" smtClean="0"/>
              <a:t>NOTE: </a:t>
            </a:r>
            <a:r>
              <a:rPr lang="en-US" i="1" dirty="0" smtClean="0"/>
              <a:t>This policy needs to reflect UA no longer uses classified and APT and be updated with exempt/non-exempt</a:t>
            </a:r>
            <a:endParaRPr lang="en-US" i="1" dirty="0"/>
          </a:p>
        </p:txBody>
      </p:sp>
      <p:sp>
        <p:nvSpPr>
          <p:cNvPr id="6"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Tree>
    <p:extLst>
      <p:ext uri="{BB962C8B-B14F-4D97-AF65-F5344CB8AC3E}">
        <p14:creationId xmlns:p14="http://schemas.microsoft.com/office/powerpoint/2010/main" val="18780902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vernanceGroups-GraphForm.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73" y="1570977"/>
            <a:ext cx="7038486" cy="4750979"/>
          </a:xfrm>
          <a:prstGeom prst="rect">
            <a:avLst/>
          </a:prstGeom>
        </p:spPr>
      </p:pic>
    </p:spTree>
    <p:extLst>
      <p:ext uri="{BB962C8B-B14F-4D97-AF65-F5344CB8AC3E}">
        <p14:creationId xmlns:p14="http://schemas.microsoft.com/office/powerpoint/2010/main" val="8283177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2703114"/>
            <a:ext cx="7662864" cy="3525709"/>
          </a:xfrm>
        </p:spPr>
        <p:txBody>
          <a:bodyPr/>
          <a:lstStyle/>
          <a:p>
            <a:pPr marL="0" indent="0">
              <a:buNone/>
            </a:pPr>
            <a:r>
              <a:rPr lang="en-US" b="1" dirty="0"/>
              <a:t>P03.01.010. Faculty, Staff, and Student Governance. </a:t>
            </a:r>
            <a:endParaRPr lang="en-US" dirty="0"/>
          </a:p>
          <a:p>
            <a:r>
              <a:rPr lang="en-US" dirty="0" smtClean="0"/>
              <a:t>C</a:t>
            </a:r>
            <a:r>
              <a:rPr lang="en-US" dirty="0"/>
              <a:t>. Constitutions for each </a:t>
            </a:r>
            <a:r>
              <a:rPr lang="en-US" dirty="0" err="1"/>
              <a:t>systemwide</a:t>
            </a:r>
            <a:r>
              <a:rPr lang="en-US" dirty="0"/>
              <a:t> organization are subject to the approval of the president. Constitutions for campus employee organizations are subject to the approval of the cognizant chancellor. Student government constitutions are subject to P09.07. The roles and responsibilities for each </a:t>
            </a:r>
            <a:r>
              <a:rPr lang="en-US" dirty="0" err="1"/>
              <a:t>systemwide</a:t>
            </a:r>
            <a:r>
              <a:rPr lang="en-US" dirty="0"/>
              <a:t> organization shall be entered into university regulation. </a:t>
            </a:r>
          </a:p>
        </p:txBody>
      </p:sp>
      <p:sp>
        <p:nvSpPr>
          <p:cNvPr id="5"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Tree>
    <p:extLst>
      <p:ext uri="{BB962C8B-B14F-4D97-AF65-F5344CB8AC3E}">
        <p14:creationId xmlns:p14="http://schemas.microsoft.com/office/powerpoint/2010/main" val="1531369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2511555"/>
            <a:ext cx="7662864" cy="3525709"/>
          </a:xfrm>
        </p:spPr>
        <p:txBody>
          <a:bodyPr/>
          <a:lstStyle/>
          <a:p>
            <a:pPr marL="0" indent="0">
              <a:buNone/>
            </a:pPr>
            <a:r>
              <a:rPr lang="en-US" dirty="0" smtClean="0"/>
              <a:t>D. The </a:t>
            </a:r>
            <a:r>
              <a:rPr lang="en-US" dirty="0"/>
              <a:t>organizations' purposes are to: </a:t>
            </a:r>
          </a:p>
          <a:p>
            <a:r>
              <a:rPr lang="en-US" dirty="0"/>
              <a:t>1. provide an effective opportunity for university faculty, staff and students to play a meaningful role in matters affecting their welfare; </a:t>
            </a:r>
          </a:p>
          <a:p>
            <a:r>
              <a:rPr lang="en-US" dirty="0"/>
              <a:t>2. represent the viewpoints of university faculty, staff and students on regents’ policy, university regulation, and other matters affecting the interests of the university; </a:t>
            </a:r>
          </a:p>
          <a:p>
            <a:r>
              <a:rPr lang="en-US" dirty="0"/>
              <a:t>3. address through legislative action other matters as described in their approved constitutions; </a:t>
            </a:r>
            <a:r>
              <a:rPr lang="en-US" dirty="0" smtClean="0"/>
              <a:t>                  						      continued.....</a:t>
            </a:r>
            <a:endParaRPr lang="en-US" dirty="0"/>
          </a:p>
        </p:txBody>
      </p:sp>
      <p:sp>
        <p:nvSpPr>
          <p:cNvPr id="5"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Tree>
    <p:extLst>
      <p:ext uri="{BB962C8B-B14F-4D97-AF65-F5344CB8AC3E}">
        <p14:creationId xmlns:p14="http://schemas.microsoft.com/office/powerpoint/2010/main" val="64737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2639261"/>
            <a:ext cx="7662864" cy="3525709"/>
          </a:xfrm>
        </p:spPr>
        <p:txBody>
          <a:bodyPr/>
          <a:lstStyle/>
          <a:p>
            <a:pPr marL="0" indent="0">
              <a:buNone/>
            </a:pPr>
            <a:r>
              <a:rPr lang="en-US" dirty="0"/>
              <a:t>D. The organizations' purposes </a:t>
            </a:r>
            <a:r>
              <a:rPr lang="en-US" dirty="0" smtClean="0"/>
              <a:t>continued: </a:t>
            </a:r>
            <a:endParaRPr lang="en-US" dirty="0"/>
          </a:p>
          <a:p>
            <a:r>
              <a:rPr lang="en-US" dirty="0"/>
              <a:t>4. advise the president and chancellors in a timely fashion and in a manner set forth in individual organizational constitutions; and </a:t>
            </a:r>
          </a:p>
          <a:p>
            <a:r>
              <a:rPr lang="en-US" dirty="0"/>
              <a:t>5. communicate to faculty, staff and students information which is of interest and concern to the university. </a:t>
            </a:r>
          </a:p>
          <a:p>
            <a:pPr marL="0" indent="0">
              <a:buNone/>
            </a:pPr>
            <a:r>
              <a:rPr lang="en-US" dirty="0" smtClean="0"/>
              <a:t>						</a:t>
            </a:r>
            <a:endParaRPr lang="en-US" dirty="0"/>
          </a:p>
        </p:txBody>
      </p:sp>
      <p:sp>
        <p:nvSpPr>
          <p:cNvPr id="6"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Tree>
    <p:extLst>
      <p:ext uri="{BB962C8B-B14F-4D97-AF65-F5344CB8AC3E}">
        <p14:creationId xmlns:p14="http://schemas.microsoft.com/office/powerpoint/2010/main" val="277937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2901768"/>
            <a:ext cx="7662864" cy="3525709"/>
          </a:xfrm>
        </p:spPr>
        <p:txBody>
          <a:bodyPr/>
          <a:lstStyle/>
          <a:p>
            <a:pPr marL="0" indent="0">
              <a:buNone/>
            </a:pPr>
            <a:r>
              <a:rPr lang="en-US" b="1" dirty="0"/>
              <a:t>P03.01.010. Faculty, Staff, and Student Governance. </a:t>
            </a:r>
            <a:endParaRPr lang="en-US" dirty="0"/>
          </a:p>
          <a:p>
            <a:r>
              <a:rPr lang="en-US" dirty="0"/>
              <a:t>F. Participants in governance shall carry out their governance responsibilities in good faith and to the best of their abilities without fear of reprisal. Spokespersons for governance groups may present their views directly to the board in accordance with board procedures. </a:t>
            </a:r>
            <a:r>
              <a:rPr lang="en-US" dirty="0" smtClean="0"/>
              <a:t>						</a:t>
            </a:r>
            <a:endParaRPr lang="en-US" dirty="0"/>
          </a:p>
        </p:txBody>
      </p:sp>
      <p:sp>
        <p:nvSpPr>
          <p:cNvPr id="6"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Tree>
    <p:extLst>
      <p:ext uri="{BB962C8B-B14F-4D97-AF65-F5344CB8AC3E}">
        <p14:creationId xmlns:p14="http://schemas.microsoft.com/office/powerpoint/2010/main" val="11975282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p:txBody>
          <a:bodyPr/>
          <a:lstStyle/>
          <a:p>
            <a:pPr marL="0" indent="0">
              <a:buNone/>
            </a:pPr>
            <a:r>
              <a:rPr lang="en-US" b="1" dirty="0" smtClean="0"/>
              <a:t>Regulation 03.01   </a:t>
            </a:r>
          </a:p>
          <a:p>
            <a:pPr marL="0" indent="0">
              <a:buNone/>
            </a:pPr>
            <a:r>
              <a:rPr lang="en-US" dirty="0" smtClean="0"/>
              <a:t>C. Authority</a:t>
            </a:r>
          </a:p>
          <a:p>
            <a:r>
              <a:rPr lang="en-US" dirty="0" smtClean="0"/>
              <a:t>1. </a:t>
            </a:r>
            <a:r>
              <a:rPr lang="en-US" dirty="0" err="1" smtClean="0"/>
              <a:t>Systemwide</a:t>
            </a:r>
            <a:r>
              <a:rPr lang="en-US" dirty="0" smtClean="0"/>
              <a:t> </a:t>
            </a:r>
          </a:p>
          <a:p>
            <a:pPr marL="342900" lvl="1" indent="0">
              <a:buNone/>
            </a:pPr>
            <a:r>
              <a:rPr lang="en-US" dirty="0" smtClean="0"/>
              <a:t>The </a:t>
            </a:r>
            <a:r>
              <a:rPr lang="en-US" dirty="0"/>
              <a:t>Faculty Alliance, Staff Alliance, Coalition of Student Leaders and System </a:t>
            </a:r>
            <a:r>
              <a:rPr lang="en-US" dirty="0" smtClean="0"/>
              <a:t>Governance </a:t>
            </a:r>
            <a:r>
              <a:rPr lang="en-US" dirty="0"/>
              <a:t>Council receive their authority and shall carry out their functions </a:t>
            </a:r>
            <a:r>
              <a:rPr lang="en-US" dirty="0" smtClean="0"/>
              <a:t>subject </a:t>
            </a:r>
            <a:r>
              <a:rPr lang="en-US" dirty="0"/>
              <a:t>to the authority of the Board of Regents and the President of the </a:t>
            </a:r>
            <a:r>
              <a:rPr lang="en-US" dirty="0" smtClean="0"/>
              <a:t>University</a:t>
            </a:r>
            <a:r>
              <a:rPr lang="en-US" dirty="0"/>
              <a:t>. </a:t>
            </a:r>
          </a:p>
          <a:p>
            <a:endParaRPr lang="en-US" dirty="0"/>
          </a:p>
        </p:txBody>
      </p:sp>
    </p:spTree>
    <p:extLst>
      <p:ext uri="{BB962C8B-B14F-4D97-AF65-F5344CB8AC3E}">
        <p14:creationId xmlns:p14="http://schemas.microsoft.com/office/powerpoint/2010/main" val="3186718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a:xfrm>
            <a:off x="739775" y="2585630"/>
            <a:ext cx="7662864" cy="3267169"/>
          </a:xfrm>
        </p:spPr>
        <p:txBody>
          <a:bodyPr/>
          <a:lstStyle/>
          <a:p>
            <a:pPr marL="0" indent="0">
              <a:buNone/>
            </a:pPr>
            <a:r>
              <a:rPr lang="en-US" b="1" dirty="0" smtClean="0"/>
              <a:t>Regulation 03.01   </a:t>
            </a:r>
          </a:p>
          <a:p>
            <a:pPr marL="0" indent="0">
              <a:buNone/>
            </a:pPr>
            <a:r>
              <a:rPr lang="en-US" dirty="0" smtClean="0"/>
              <a:t>C. Authority</a:t>
            </a:r>
          </a:p>
          <a:p>
            <a:r>
              <a:rPr lang="en-US" dirty="0" smtClean="0"/>
              <a:t>1. MAU-Specific</a:t>
            </a:r>
            <a:endParaRPr lang="en-US" dirty="0"/>
          </a:p>
          <a:p>
            <a:pPr marL="342900" lvl="1" indent="0">
              <a:buNone/>
            </a:pPr>
            <a:r>
              <a:rPr lang="en-US" dirty="0" smtClean="0"/>
              <a:t>Faculty </a:t>
            </a:r>
            <a:r>
              <a:rPr lang="en-US" dirty="0"/>
              <a:t>and staff governance groups at UAA, UAF, UAS and SW receive their </a:t>
            </a:r>
            <a:r>
              <a:rPr lang="en-US" dirty="0" smtClean="0"/>
              <a:t>authority </a:t>
            </a:r>
            <a:r>
              <a:rPr lang="en-US" dirty="0"/>
              <a:t>from their cognizant chancellor, with the </a:t>
            </a:r>
            <a:r>
              <a:rPr lang="en-US" b="1" dirty="0"/>
              <a:t>Vice President for </a:t>
            </a:r>
            <a:r>
              <a:rPr lang="en-US" b="1" dirty="0" smtClean="0"/>
              <a:t>University Relations</a:t>
            </a:r>
            <a:r>
              <a:rPr lang="en-US" dirty="0" smtClean="0"/>
              <a:t> </a:t>
            </a:r>
            <a:r>
              <a:rPr lang="en-US" dirty="0"/>
              <a:t>serving as the cognizant chancellor for SW. </a:t>
            </a:r>
            <a:endParaRPr lang="en-US" dirty="0" smtClean="0"/>
          </a:p>
          <a:p>
            <a:pPr marL="342900" lvl="1" indent="0">
              <a:buNone/>
            </a:pPr>
            <a:endParaRPr lang="en-US" dirty="0" smtClean="0"/>
          </a:p>
          <a:p>
            <a:pPr marL="342900" lvl="1" indent="0">
              <a:buNone/>
            </a:pPr>
            <a:r>
              <a:rPr lang="en-US" dirty="0" smtClean="0"/>
              <a:t>NOTE: </a:t>
            </a:r>
            <a:r>
              <a:rPr lang="en-US" i="1" dirty="0" smtClean="0"/>
              <a:t>MAU needs updating and the cognizant chancellor at SW </a:t>
            </a:r>
            <a:br>
              <a:rPr lang="en-US" i="1" dirty="0" smtClean="0"/>
            </a:br>
            <a:r>
              <a:rPr lang="en-US" i="1" dirty="0" smtClean="0"/>
              <a:t>is inconsistent with local SW charters and organizational structure </a:t>
            </a:r>
            <a:endParaRPr lang="en-US" i="1" dirty="0"/>
          </a:p>
          <a:p>
            <a:endParaRPr lang="en-US" dirty="0"/>
          </a:p>
        </p:txBody>
      </p:sp>
    </p:spTree>
    <p:extLst>
      <p:ext uri="{BB962C8B-B14F-4D97-AF65-F5344CB8AC3E}">
        <p14:creationId xmlns:p14="http://schemas.microsoft.com/office/powerpoint/2010/main" val="5905872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a:xfrm>
            <a:off x="739775" y="2833947"/>
            <a:ext cx="7662864" cy="3267169"/>
          </a:xfrm>
        </p:spPr>
        <p:txBody>
          <a:bodyPr/>
          <a:lstStyle/>
          <a:p>
            <a:pPr marL="0" indent="0">
              <a:buNone/>
            </a:pPr>
            <a:r>
              <a:rPr lang="en-US" b="1" dirty="0"/>
              <a:t>Regulation 03.01   </a:t>
            </a:r>
            <a:r>
              <a:rPr lang="en-US" dirty="0" smtClean="0"/>
              <a:t>  </a:t>
            </a:r>
          </a:p>
          <a:p>
            <a:pPr marL="0" indent="0">
              <a:buNone/>
            </a:pPr>
            <a:r>
              <a:rPr lang="en-US" dirty="0" smtClean="0"/>
              <a:t>E. Organizational </a:t>
            </a:r>
            <a:r>
              <a:rPr lang="en-US" dirty="0"/>
              <a:t>Responsibilities </a:t>
            </a:r>
          </a:p>
          <a:p>
            <a:r>
              <a:rPr lang="en-US" dirty="0"/>
              <a:t>Governance groups shall carry out their functions subject to </a:t>
            </a:r>
            <a:r>
              <a:rPr lang="en-US" dirty="0" smtClean="0"/>
              <a:t>their </a:t>
            </a:r>
            <a:r>
              <a:rPr lang="en-US" dirty="0"/>
              <a:t>respective charters, </a:t>
            </a:r>
            <a:r>
              <a:rPr lang="en-US" dirty="0" smtClean="0"/>
              <a:t>constitutions</a:t>
            </a:r>
            <a:r>
              <a:rPr lang="en-US" dirty="0"/>
              <a:t>, and bylaws.</a:t>
            </a:r>
          </a:p>
          <a:p>
            <a:r>
              <a:rPr lang="en-US" dirty="0"/>
              <a:t>Responsibilities of the local governance groups are reflected in their respective charters, </a:t>
            </a:r>
            <a:r>
              <a:rPr lang="en-US" dirty="0" smtClean="0"/>
              <a:t>constitutions </a:t>
            </a:r>
            <a:r>
              <a:rPr lang="en-US" dirty="0"/>
              <a:t>and bylaws.</a:t>
            </a:r>
          </a:p>
          <a:p>
            <a:pPr marL="342900" lvl="1" indent="0">
              <a:buNone/>
            </a:pPr>
            <a:r>
              <a:rPr lang="en-US" dirty="0" smtClean="0"/>
              <a:t> </a:t>
            </a:r>
            <a:endParaRPr lang="en-US" dirty="0"/>
          </a:p>
          <a:p>
            <a:endParaRPr lang="en-US" dirty="0"/>
          </a:p>
        </p:txBody>
      </p:sp>
    </p:spTree>
    <p:extLst>
      <p:ext uri="{BB962C8B-B14F-4D97-AF65-F5344CB8AC3E}">
        <p14:creationId xmlns:p14="http://schemas.microsoft.com/office/powerpoint/2010/main" val="2200659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a:xfrm>
            <a:off x="562393" y="2514682"/>
            <a:ext cx="7947025" cy="3267169"/>
          </a:xfrm>
        </p:spPr>
        <p:txBody>
          <a:bodyPr/>
          <a:lstStyle/>
          <a:p>
            <a:pPr marL="0" indent="0">
              <a:buNone/>
            </a:pPr>
            <a:r>
              <a:rPr lang="en-US" b="1" dirty="0" smtClean="0"/>
              <a:t>R03.01: Responsibilities </a:t>
            </a:r>
            <a:r>
              <a:rPr lang="en-US" b="1" dirty="0"/>
              <a:t>of the system governance </a:t>
            </a:r>
            <a:r>
              <a:rPr lang="en-US" b="1" dirty="0" smtClean="0"/>
              <a:t>groups: </a:t>
            </a:r>
          </a:p>
          <a:p>
            <a:r>
              <a:rPr lang="en-US" dirty="0" smtClean="0"/>
              <a:t>2. Staff Alliance</a:t>
            </a:r>
            <a:br>
              <a:rPr lang="en-US" dirty="0" smtClean="0"/>
            </a:br>
            <a:r>
              <a:rPr lang="en-US" dirty="0" smtClean="0"/>
              <a:t>It </a:t>
            </a:r>
            <a:r>
              <a:rPr lang="en-US" dirty="0"/>
              <a:t>is the responsibility of the Staff Alliance to represent the Classified and APT </a:t>
            </a:r>
            <a:r>
              <a:rPr lang="en-US" dirty="0" smtClean="0"/>
              <a:t>(</a:t>
            </a:r>
            <a:r>
              <a:rPr lang="en-US" dirty="0"/>
              <a:t>Administrative Professional and Technical) </a:t>
            </a:r>
            <a:r>
              <a:rPr lang="en-US" dirty="0" smtClean="0"/>
              <a:t>employees </a:t>
            </a:r>
            <a:r>
              <a:rPr lang="en-US" dirty="0"/>
              <a:t>who are not represented </a:t>
            </a:r>
            <a:r>
              <a:rPr lang="en-US" dirty="0" smtClean="0"/>
              <a:t>by </a:t>
            </a:r>
            <a:r>
              <a:rPr lang="en-US" dirty="0"/>
              <a:t>a collective bargaining agent in areas that may include but are not limited to: </a:t>
            </a:r>
            <a:r>
              <a:rPr lang="en-US" dirty="0" smtClean="0"/>
              <a:t>staff </a:t>
            </a:r>
            <a:r>
              <a:rPr lang="en-US" dirty="0"/>
              <a:t>affairs, excluding those relating exclusively to faculty; personnel policies </a:t>
            </a:r>
            <a:r>
              <a:rPr lang="en-US" dirty="0" smtClean="0"/>
              <a:t>and </a:t>
            </a:r>
            <a:r>
              <a:rPr lang="en-US" dirty="0"/>
              <a:t>regulations; compensation and benefits; and other </a:t>
            </a:r>
            <a:r>
              <a:rPr lang="en-US" dirty="0" smtClean="0"/>
              <a:t>issues </a:t>
            </a:r>
            <a:r>
              <a:rPr lang="en-US" dirty="0"/>
              <a:t>affecting the work </a:t>
            </a:r>
            <a:r>
              <a:rPr lang="en-US" dirty="0" smtClean="0"/>
              <a:t>environment </a:t>
            </a:r>
            <a:r>
              <a:rPr lang="en-US" dirty="0"/>
              <a:t>and/or the general welfare of the university staff.</a:t>
            </a:r>
          </a:p>
          <a:p>
            <a:r>
              <a:rPr lang="en-US" dirty="0" smtClean="0"/>
              <a:t>NOTE: </a:t>
            </a:r>
            <a:r>
              <a:rPr lang="en-US" i="1" dirty="0" smtClean="0"/>
              <a:t>Update classified and APT references</a:t>
            </a:r>
            <a:endParaRPr lang="en-US" i="1" dirty="0"/>
          </a:p>
        </p:txBody>
      </p:sp>
    </p:spTree>
    <p:extLst>
      <p:ext uri="{BB962C8B-B14F-4D97-AF65-F5344CB8AC3E}">
        <p14:creationId xmlns:p14="http://schemas.microsoft.com/office/powerpoint/2010/main" val="1822254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80472" y="1085503"/>
            <a:ext cx="3916968" cy="4654181"/>
          </a:xfrm>
        </p:spPr>
        <p:txBody>
          <a:bodyPr/>
          <a:lstStyle/>
          <a:p>
            <a:r>
              <a:rPr lang="en-US" sz="3200" dirty="0"/>
              <a:t>The board intends that faculty, staff and student participation in university governance be an integral part of the university community's culture</a:t>
            </a:r>
            <a:r>
              <a:rPr lang="en-US" sz="3200" dirty="0" smtClean="0"/>
              <a:t>.</a:t>
            </a:r>
            <a:br>
              <a:rPr lang="en-US" sz="3200" dirty="0" smtClean="0"/>
            </a:br>
            <a:r>
              <a:rPr lang="en-US" sz="3200" dirty="0" smtClean="0"/>
              <a:t>         –</a:t>
            </a:r>
            <a:r>
              <a:rPr lang="en-US" sz="2000" dirty="0" smtClean="0"/>
              <a:t>Board of Regent Policy</a:t>
            </a:r>
            <a:r>
              <a:rPr lang="en-US" sz="3200" dirty="0" smtClean="0"/>
              <a:t> </a:t>
            </a:r>
            <a:endParaRPr lang="en-US" sz="3200" dirty="0"/>
          </a:p>
        </p:txBody>
      </p:sp>
      <p:pic>
        <p:nvPicPr>
          <p:cNvPr id="7" name="Picture Placeholder 6" descr="Gov 239.jpg"/>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6744" r="16744"/>
          <a:stretch>
            <a:fillRect/>
          </a:stretch>
        </p:blipFill>
        <p:spPr/>
      </p:pic>
      <p:pic>
        <p:nvPicPr>
          <p:cNvPr id="8" name="Picture Placeholder 7" descr="Gov 240.jpg"/>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l="5455" r="28033"/>
          <a:stretch/>
        </p:blipFill>
        <p:spPr>
          <a:xfrm>
            <a:off x="2527300" y="1246188"/>
            <a:ext cx="1254125" cy="1254125"/>
          </a:xfrm>
        </p:spPr>
      </p:pic>
      <p:pic>
        <p:nvPicPr>
          <p:cNvPr id="10" name="Picture Placeholder 9" descr="Gov 241.jpg"/>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l="8579" r="24909"/>
          <a:stretch/>
        </p:blipFill>
        <p:spPr/>
      </p:pic>
    </p:spTree>
    <p:extLst>
      <p:ext uri="{BB962C8B-B14F-4D97-AF65-F5344CB8AC3E}">
        <p14:creationId xmlns:p14="http://schemas.microsoft.com/office/powerpoint/2010/main" val="1719103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a:xfrm>
            <a:off x="562393" y="2692051"/>
            <a:ext cx="7947025" cy="3267169"/>
          </a:xfrm>
        </p:spPr>
        <p:txBody>
          <a:bodyPr/>
          <a:lstStyle/>
          <a:p>
            <a:pPr marL="0" indent="0">
              <a:buNone/>
            </a:pPr>
            <a:r>
              <a:rPr lang="en-US" b="1" dirty="0" smtClean="0"/>
              <a:t>R03.01: Membership Responsibilities </a:t>
            </a:r>
          </a:p>
          <a:p>
            <a:r>
              <a:rPr lang="en-US" dirty="0"/>
              <a:t>For faculty and staff, it is understood that while governance participants’ </a:t>
            </a:r>
            <a:r>
              <a:rPr lang="en-US" u="sng" dirty="0"/>
              <a:t>primary </a:t>
            </a:r>
            <a:r>
              <a:rPr lang="en-US" u="sng" dirty="0" smtClean="0"/>
              <a:t>responsibilities </a:t>
            </a:r>
            <a:r>
              <a:rPr lang="en-US" u="sng" dirty="0"/>
              <a:t>are performance of the duties for which they </a:t>
            </a:r>
            <a:r>
              <a:rPr lang="en-US" u="sng" dirty="0" smtClean="0"/>
              <a:t>are </a:t>
            </a:r>
            <a:r>
              <a:rPr lang="en-US" u="sng" dirty="0"/>
              <a:t>employed</a:t>
            </a:r>
            <a:r>
              <a:rPr lang="en-US" dirty="0"/>
              <a:t>, supervisors </a:t>
            </a:r>
            <a:r>
              <a:rPr lang="en-US" dirty="0" smtClean="0"/>
              <a:t>and </a:t>
            </a:r>
            <a:r>
              <a:rPr lang="en-US" dirty="0"/>
              <a:t>employees will coordinate to ensure that departmental and governance needs are met. </a:t>
            </a:r>
          </a:p>
          <a:p>
            <a:r>
              <a:rPr lang="en-US" dirty="0"/>
              <a:t>Serving on university governance groups is considered to </a:t>
            </a:r>
            <a:r>
              <a:rPr lang="en-US" dirty="0" smtClean="0"/>
              <a:t>be within </a:t>
            </a:r>
            <a:r>
              <a:rPr lang="en-US" dirty="0"/>
              <a:t>the regular work </a:t>
            </a:r>
            <a:r>
              <a:rPr lang="en-US" dirty="0" smtClean="0"/>
              <a:t>duties </a:t>
            </a:r>
            <a:r>
              <a:rPr lang="en-US" dirty="0"/>
              <a:t>of university employees and is supported by the </a:t>
            </a:r>
            <a:r>
              <a:rPr lang="en-US" dirty="0" smtClean="0"/>
              <a:t>university</a:t>
            </a:r>
            <a:r>
              <a:rPr lang="en-US" dirty="0"/>
              <a:t>. </a:t>
            </a:r>
          </a:p>
        </p:txBody>
      </p:sp>
    </p:spTree>
    <p:extLst>
      <p:ext uri="{BB962C8B-B14F-4D97-AF65-F5344CB8AC3E}">
        <p14:creationId xmlns:p14="http://schemas.microsoft.com/office/powerpoint/2010/main" val="40386714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University Regulation: </a:t>
            </a:r>
            <a:br>
              <a:rPr lang="en-US" dirty="0" smtClean="0"/>
            </a:br>
            <a:r>
              <a:rPr lang="en-US" sz="3400" dirty="0" smtClean="0"/>
              <a:t>Faculty, Staff and Student Governance</a:t>
            </a:r>
            <a:endParaRPr lang="en-US" sz="3400" dirty="0"/>
          </a:p>
        </p:txBody>
      </p:sp>
      <p:sp>
        <p:nvSpPr>
          <p:cNvPr id="3" name="Content Placeholder 2"/>
          <p:cNvSpPr>
            <a:spLocks noGrp="1"/>
          </p:cNvSpPr>
          <p:nvPr>
            <p:ph idx="1"/>
          </p:nvPr>
        </p:nvSpPr>
        <p:spPr>
          <a:xfrm>
            <a:off x="562393" y="2837072"/>
            <a:ext cx="7947025" cy="3267169"/>
          </a:xfrm>
        </p:spPr>
        <p:txBody>
          <a:bodyPr/>
          <a:lstStyle/>
          <a:p>
            <a:pPr marL="0" indent="0">
              <a:buNone/>
            </a:pPr>
            <a:r>
              <a:rPr lang="en-US" b="1" dirty="0" smtClean="0"/>
              <a:t>R03.01: Membership Responsibilities </a:t>
            </a:r>
          </a:p>
          <a:p>
            <a:r>
              <a:rPr lang="en-US" dirty="0"/>
              <a:t>Guidelines for participation in governance that are not included in governance group </a:t>
            </a:r>
            <a:r>
              <a:rPr lang="en-US" dirty="0" smtClean="0"/>
              <a:t>charters</a:t>
            </a:r>
            <a:r>
              <a:rPr lang="en-US" dirty="0"/>
              <a:t>, constitutions or bylaws shall be promulgated by the system </a:t>
            </a:r>
            <a:r>
              <a:rPr lang="en-US" dirty="0" smtClean="0"/>
              <a:t>governance executive </a:t>
            </a:r>
            <a:r>
              <a:rPr lang="en-US" dirty="0"/>
              <a:t>officer and made available for use by all members of the university community</a:t>
            </a:r>
            <a:r>
              <a:rPr lang="en-US" dirty="0" smtClean="0"/>
              <a:t>.</a:t>
            </a:r>
          </a:p>
          <a:p>
            <a:r>
              <a:rPr lang="en-US" dirty="0" smtClean="0"/>
              <a:t>NOTE: Does this also give authority and opportunity to improve and clarify governance </a:t>
            </a:r>
            <a:r>
              <a:rPr lang="en-US" i="1" dirty="0" smtClean="0"/>
              <a:t>processes</a:t>
            </a:r>
            <a:r>
              <a:rPr lang="en-US" dirty="0" smtClean="0"/>
              <a:t> through the system governance office?</a:t>
            </a:r>
          </a:p>
        </p:txBody>
      </p:sp>
    </p:spTree>
    <p:extLst>
      <p:ext uri="{BB962C8B-B14F-4D97-AF65-F5344CB8AC3E}">
        <p14:creationId xmlns:p14="http://schemas.microsoft.com/office/powerpoint/2010/main" val="8531982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a:t>
            </a:r>
            <a:endParaRPr lang="en-US" dirty="0"/>
          </a:p>
        </p:txBody>
      </p:sp>
      <p:sp>
        <p:nvSpPr>
          <p:cNvPr id="3" name="Text Placeholder 2"/>
          <p:cNvSpPr>
            <a:spLocks noGrp="1"/>
          </p:cNvSpPr>
          <p:nvPr>
            <p:ph type="body" idx="1"/>
          </p:nvPr>
        </p:nvSpPr>
        <p:spPr/>
        <p:txBody>
          <a:bodyPr/>
          <a:lstStyle/>
          <a:p>
            <a:r>
              <a:rPr lang="en-US" dirty="0" smtClean="0"/>
              <a:t>What does Staff Alliance do?</a:t>
            </a:r>
            <a:endParaRPr lang="en-US" dirty="0"/>
          </a:p>
        </p:txBody>
      </p:sp>
      <p:pic>
        <p:nvPicPr>
          <p:cNvPr id="5" name="Picture 4" desc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33" y="5700540"/>
            <a:ext cx="1448567" cy="1063651"/>
          </a:xfrm>
          <a:prstGeom prst="rect">
            <a:avLst/>
          </a:prstGeom>
        </p:spPr>
      </p:pic>
    </p:spTree>
    <p:extLst>
      <p:ext uri="{BB962C8B-B14F-4D97-AF65-F5344CB8AC3E}">
        <p14:creationId xmlns:p14="http://schemas.microsoft.com/office/powerpoint/2010/main" val="49132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81680" y="3458288"/>
            <a:ext cx="7662864" cy="3267169"/>
          </a:xfrm>
        </p:spPr>
        <p:txBody>
          <a:bodyPr/>
          <a:lstStyle/>
          <a:p>
            <a:pPr marL="0" indent="0">
              <a:buNone/>
            </a:pPr>
            <a:r>
              <a:rPr lang="en-US" dirty="0"/>
              <a:t>The Staff Alliance and local staff governance groups shall have primary system governance authority for staff affairs</a:t>
            </a:r>
            <a:r>
              <a:rPr lang="en-US" dirty="0" smtClean="0"/>
              <a:t>.</a:t>
            </a:r>
          </a:p>
          <a:p>
            <a:pPr marL="0" indent="0">
              <a:buNone/>
            </a:pPr>
            <a:r>
              <a:rPr lang="en-US" dirty="0"/>
              <a:t> </a:t>
            </a:r>
            <a:r>
              <a:rPr lang="en-US" dirty="0" smtClean="0"/>
              <a:t> 			      – Staff Alliance Constitution, Role</a:t>
            </a:r>
            <a:endParaRPr lang="en-US" dirty="0"/>
          </a:p>
        </p:txBody>
      </p:sp>
    </p:spTree>
    <p:extLst>
      <p:ext uri="{BB962C8B-B14F-4D97-AF65-F5344CB8AC3E}">
        <p14:creationId xmlns:p14="http://schemas.microsoft.com/office/powerpoint/2010/main" val="14760317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Purpose of Staff Alliance</a:t>
            </a:r>
            <a:endParaRPr lang="en-US" dirty="0"/>
          </a:p>
        </p:txBody>
      </p:sp>
      <p:sp>
        <p:nvSpPr>
          <p:cNvPr id="3" name="Content Placeholder 2"/>
          <p:cNvSpPr>
            <a:spLocks noGrp="1"/>
          </p:cNvSpPr>
          <p:nvPr>
            <p:ph idx="1"/>
          </p:nvPr>
        </p:nvSpPr>
        <p:spPr>
          <a:xfrm>
            <a:off x="4924101" y="589265"/>
            <a:ext cx="3966243" cy="5853113"/>
          </a:xfrm>
        </p:spPr>
        <p:txBody>
          <a:bodyPr/>
          <a:lstStyle/>
          <a:p>
            <a:r>
              <a:rPr lang="en-US" dirty="0" smtClean="0"/>
              <a:t>Participate on local and system governance councils</a:t>
            </a:r>
          </a:p>
          <a:p>
            <a:r>
              <a:rPr lang="en-US" dirty="0" smtClean="0"/>
              <a:t>Participate on other committees and councils</a:t>
            </a:r>
          </a:p>
          <a:p>
            <a:r>
              <a:rPr lang="en-US" dirty="0" smtClean="0"/>
              <a:t>Authority to advise administration</a:t>
            </a:r>
          </a:p>
          <a:p>
            <a:r>
              <a:rPr lang="en-US" dirty="0" smtClean="0"/>
              <a:t>Report to the Board of Regents</a:t>
            </a:r>
          </a:p>
          <a:p>
            <a:r>
              <a:rPr lang="en-US" dirty="0" smtClean="0"/>
              <a:t>Receive updates on current administrative actions</a:t>
            </a:r>
          </a:p>
          <a:p>
            <a:r>
              <a:rPr lang="en-US" dirty="0" smtClean="0"/>
              <a:t>Request information necessary to perform governance duties</a:t>
            </a:r>
          </a:p>
          <a:p>
            <a:endParaRPr lang="en-US" dirty="0" smtClean="0"/>
          </a:p>
          <a:p>
            <a:endParaRPr lang="en-US" dirty="0" smtClean="0"/>
          </a:p>
          <a:p>
            <a:endParaRPr lang="en-US" dirty="0"/>
          </a:p>
        </p:txBody>
      </p:sp>
      <p:sp>
        <p:nvSpPr>
          <p:cNvPr id="4" name="Text Placeholder 3"/>
          <p:cNvSpPr>
            <a:spLocks noGrp="1"/>
          </p:cNvSpPr>
          <p:nvPr>
            <p:ph type="body" sz="half" idx="2"/>
          </p:nvPr>
        </p:nvSpPr>
        <p:spPr>
          <a:xfrm>
            <a:off x="457199" y="2761970"/>
            <a:ext cx="3509683" cy="3388192"/>
          </a:xfrm>
        </p:spPr>
        <p:txBody>
          <a:bodyPr/>
          <a:lstStyle/>
          <a:p>
            <a:pPr lvl="0"/>
            <a:r>
              <a:rPr lang="en-US" dirty="0"/>
              <a:t>1. </a:t>
            </a:r>
            <a:r>
              <a:rPr lang="en-US" b="1" dirty="0"/>
              <a:t>Representation</a:t>
            </a:r>
          </a:p>
          <a:p>
            <a:r>
              <a:rPr lang="en-US" dirty="0"/>
              <a:t>To provide official representation for the non-exempt and exempt employees, who are not represented by a collective bargaining agent, in matters which affect the general welfare of the university and its educational purposes and effectiveness.</a:t>
            </a:r>
          </a:p>
          <a:p>
            <a:endParaRPr lang="en-US" dirty="0"/>
          </a:p>
        </p:txBody>
      </p:sp>
    </p:spTree>
    <p:extLst>
      <p:ext uri="{BB962C8B-B14F-4D97-AF65-F5344CB8AC3E}">
        <p14:creationId xmlns:p14="http://schemas.microsoft.com/office/powerpoint/2010/main" val="2331194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Committees &amp; Councils</a:t>
            </a:r>
            <a:endParaRPr lang="en-US" dirty="0"/>
          </a:p>
        </p:txBody>
      </p:sp>
      <p:sp>
        <p:nvSpPr>
          <p:cNvPr id="3" name="Content Placeholder 2"/>
          <p:cNvSpPr>
            <a:spLocks noGrp="1"/>
          </p:cNvSpPr>
          <p:nvPr>
            <p:ph idx="1"/>
          </p:nvPr>
        </p:nvSpPr>
        <p:spPr/>
        <p:txBody>
          <a:bodyPr/>
          <a:lstStyle/>
          <a:p>
            <a:r>
              <a:rPr lang="en-US" dirty="0" smtClean="0"/>
              <a:t>In addition to staff councils and any committees formed by governance groups, system governance representatives have the opportunity to participate, sometimes as voting membership, sometimes in ex-officio capacity, on various advisory boards</a:t>
            </a:r>
          </a:p>
          <a:p>
            <a:endParaRPr lang="en-US" dirty="0"/>
          </a:p>
        </p:txBody>
      </p:sp>
    </p:spTree>
    <p:extLst>
      <p:ext uri="{BB962C8B-B14F-4D97-AF65-F5344CB8AC3E}">
        <p14:creationId xmlns:p14="http://schemas.microsoft.com/office/powerpoint/2010/main" val="30248425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Master List</a:t>
            </a:r>
            <a:endParaRPr lang="en-US" dirty="0"/>
          </a:p>
        </p:txBody>
      </p:sp>
      <p:sp>
        <p:nvSpPr>
          <p:cNvPr id="3" name="Content Placeholder 2"/>
          <p:cNvSpPr>
            <a:spLocks noGrp="1"/>
          </p:cNvSpPr>
          <p:nvPr>
            <p:ph idx="1"/>
          </p:nvPr>
        </p:nvSpPr>
        <p:spPr/>
        <p:txBody>
          <a:bodyPr/>
          <a:lstStyle/>
          <a:p>
            <a:r>
              <a:rPr lang="en-US" dirty="0" smtClean="0"/>
              <a:t>In November 2014 university regulations covering open meetings were updated to reflect changes in state statue and within the UA system (Chapter 02.06)</a:t>
            </a:r>
          </a:p>
          <a:p>
            <a:r>
              <a:rPr lang="en-US" dirty="0" smtClean="0"/>
              <a:t>Section R02.06.042, requiring a master list of a committees, assemblies, senates etc. covered by the regulation to be prepared by each chancellor and president and shared with System Governance, was removed</a:t>
            </a:r>
          </a:p>
          <a:p>
            <a:r>
              <a:rPr lang="en-US" dirty="0" smtClean="0"/>
              <a:t>No process has been enacted to replace this valuable governance resource and risks the ability to fully participate</a:t>
            </a:r>
            <a:endParaRPr lang="en-US" dirty="0"/>
          </a:p>
        </p:txBody>
      </p:sp>
    </p:spTree>
    <p:extLst>
      <p:ext uri="{BB962C8B-B14F-4D97-AF65-F5344CB8AC3E}">
        <p14:creationId xmlns:p14="http://schemas.microsoft.com/office/powerpoint/2010/main" val="298076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Committees &amp; Councils</a:t>
            </a:r>
            <a:endParaRPr lang="en-US" dirty="0"/>
          </a:p>
        </p:txBody>
      </p:sp>
      <p:sp>
        <p:nvSpPr>
          <p:cNvPr id="3" name="Content Placeholder 2"/>
          <p:cNvSpPr>
            <a:spLocks noGrp="1"/>
          </p:cNvSpPr>
          <p:nvPr>
            <p:ph idx="1"/>
          </p:nvPr>
        </p:nvSpPr>
        <p:spPr>
          <a:xfrm>
            <a:off x="294009" y="3115078"/>
            <a:ext cx="8229600" cy="3820965"/>
          </a:xfrm>
        </p:spPr>
        <p:txBody>
          <a:bodyPr numCol="2"/>
          <a:lstStyle/>
          <a:p>
            <a:pPr lvl="1"/>
            <a:r>
              <a:rPr lang="en-US" dirty="0" smtClean="0"/>
              <a:t>Staff </a:t>
            </a:r>
            <a:r>
              <a:rPr lang="en-US" dirty="0"/>
              <a:t>Health Care Committee</a:t>
            </a:r>
          </a:p>
          <a:p>
            <a:pPr lvl="1"/>
            <a:r>
              <a:rPr lang="en-US" dirty="0"/>
              <a:t>Joint Health Care Committee</a:t>
            </a:r>
          </a:p>
          <a:p>
            <a:pPr lvl="1"/>
            <a:r>
              <a:rPr lang="en-US" dirty="0"/>
              <a:t>Compensation Committee</a:t>
            </a:r>
          </a:p>
          <a:p>
            <a:pPr lvl="1"/>
            <a:r>
              <a:rPr lang="en-US" dirty="0"/>
              <a:t>UA Core Values</a:t>
            </a:r>
          </a:p>
          <a:p>
            <a:pPr lvl="1"/>
            <a:r>
              <a:rPr lang="en-US" dirty="0"/>
              <a:t>Student Services Council</a:t>
            </a:r>
          </a:p>
          <a:p>
            <a:pPr lvl="1"/>
            <a:r>
              <a:rPr lang="en-US" dirty="0"/>
              <a:t>Tuition Task Force</a:t>
            </a:r>
          </a:p>
          <a:p>
            <a:pPr lvl="1"/>
            <a:r>
              <a:rPr lang="en-US" dirty="0"/>
              <a:t>Retirement Committee</a:t>
            </a:r>
          </a:p>
          <a:p>
            <a:pPr lvl="1"/>
            <a:r>
              <a:rPr lang="en-US" dirty="0"/>
              <a:t>IT Governance</a:t>
            </a:r>
          </a:p>
          <a:p>
            <a:pPr lvl="1"/>
            <a:r>
              <a:rPr lang="en-US" dirty="0"/>
              <a:t>Common Calendar Task </a:t>
            </a:r>
            <a:r>
              <a:rPr lang="en-US" dirty="0" smtClean="0"/>
              <a:t>Force</a:t>
            </a:r>
          </a:p>
          <a:p>
            <a:pPr marL="349250" lvl="1" indent="0">
              <a:buNone/>
            </a:pPr>
            <a:endParaRPr lang="en-US" dirty="0" smtClean="0"/>
          </a:p>
          <a:p>
            <a:pPr marL="349250" lvl="1" indent="0">
              <a:buNone/>
            </a:pPr>
            <a:r>
              <a:rPr lang="en-US" dirty="0" smtClean="0"/>
              <a:t>Business Council </a:t>
            </a:r>
          </a:p>
          <a:p>
            <a:pPr marL="349250" lvl="1" indent="0">
              <a:buNone/>
            </a:pPr>
            <a:r>
              <a:rPr lang="en-US" dirty="0" smtClean="0"/>
              <a:t>Human Resources Council</a:t>
            </a:r>
          </a:p>
          <a:p>
            <a:pPr marL="349250" lvl="1" indent="0">
              <a:buNone/>
            </a:pPr>
            <a:r>
              <a:rPr lang="en-US" dirty="0" smtClean="0"/>
              <a:t>ITEC</a:t>
            </a:r>
          </a:p>
          <a:p>
            <a:pPr marL="349250" lvl="1" indent="0">
              <a:buNone/>
            </a:pPr>
            <a:endParaRPr lang="en-US" dirty="0" smtClean="0"/>
          </a:p>
          <a:p>
            <a:pPr marL="349250" lvl="1" indent="0">
              <a:buNone/>
            </a:pPr>
            <a:endParaRPr lang="en-US" dirty="0"/>
          </a:p>
          <a:p>
            <a:endParaRPr lang="en-US" dirty="0"/>
          </a:p>
        </p:txBody>
      </p:sp>
      <p:sp>
        <p:nvSpPr>
          <p:cNvPr id="4" name="TextBox 3"/>
          <p:cNvSpPr txBox="1"/>
          <p:nvPr/>
        </p:nvSpPr>
        <p:spPr>
          <a:xfrm>
            <a:off x="457200" y="2610882"/>
            <a:ext cx="3743186" cy="369332"/>
          </a:xfrm>
          <a:prstGeom prst="rect">
            <a:avLst/>
          </a:prstGeom>
          <a:noFill/>
        </p:spPr>
        <p:txBody>
          <a:bodyPr wrap="square" rtlCol="0">
            <a:spAutoFit/>
          </a:bodyPr>
          <a:lstStyle/>
          <a:p>
            <a:r>
              <a:rPr lang="en-US" b="1" dirty="0" smtClean="0"/>
              <a:t>Current Staff Alliance Committees</a:t>
            </a:r>
            <a:endParaRPr lang="en-US" b="1" dirty="0"/>
          </a:p>
        </p:txBody>
      </p:sp>
      <p:sp>
        <p:nvSpPr>
          <p:cNvPr id="5" name="TextBox 4"/>
          <p:cNvSpPr txBox="1"/>
          <p:nvPr/>
        </p:nvSpPr>
        <p:spPr>
          <a:xfrm>
            <a:off x="4721444" y="2610882"/>
            <a:ext cx="3743186" cy="369332"/>
          </a:xfrm>
          <a:prstGeom prst="rect">
            <a:avLst/>
          </a:prstGeom>
          <a:noFill/>
        </p:spPr>
        <p:txBody>
          <a:bodyPr wrap="square" rtlCol="0">
            <a:spAutoFit/>
          </a:bodyPr>
          <a:lstStyle/>
          <a:p>
            <a:r>
              <a:rPr lang="en-US" b="1" dirty="0" smtClean="0"/>
              <a:t>Discontinued Committees</a:t>
            </a:r>
            <a:endParaRPr lang="en-US" b="1" dirty="0"/>
          </a:p>
        </p:txBody>
      </p:sp>
      <p:sp>
        <p:nvSpPr>
          <p:cNvPr id="6" name="TextBox 5"/>
          <p:cNvSpPr txBox="1"/>
          <p:nvPr/>
        </p:nvSpPr>
        <p:spPr>
          <a:xfrm>
            <a:off x="4671777" y="4937971"/>
            <a:ext cx="3494852" cy="923330"/>
          </a:xfrm>
          <a:prstGeom prst="rect">
            <a:avLst/>
          </a:prstGeom>
          <a:noFill/>
        </p:spPr>
        <p:txBody>
          <a:bodyPr wrap="square" rtlCol="0">
            <a:spAutoFit/>
          </a:bodyPr>
          <a:lstStyle/>
          <a:p>
            <a:r>
              <a:rPr lang="en-US" dirty="0" smtClean="0"/>
              <a:t>What other committees and boards should have Staff Alliance representation?</a:t>
            </a:r>
            <a:endParaRPr lang="en-US" dirty="0"/>
          </a:p>
        </p:txBody>
      </p:sp>
    </p:spTree>
    <p:extLst>
      <p:ext uri="{BB962C8B-B14F-4D97-AF65-F5344CB8AC3E}">
        <p14:creationId xmlns:p14="http://schemas.microsoft.com/office/powerpoint/2010/main" val="2817912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Staff Alliance</a:t>
            </a:r>
          </a:p>
        </p:txBody>
      </p:sp>
      <p:sp>
        <p:nvSpPr>
          <p:cNvPr id="3" name="Content Placeholder 2"/>
          <p:cNvSpPr>
            <a:spLocks noGrp="1"/>
          </p:cNvSpPr>
          <p:nvPr>
            <p:ph idx="1"/>
          </p:nvPr>
        </p:nvSpPr>
        <p:spPr>
          <a:xfrm>
            <a:off x="5029200" y="606503"/>
            <a:ext cx="3657600" cy="5853113"/>
          </a:xfrm>
        </p:spPr>
        <p:txBody>
          <a:bodyPr/>
          <a:lstStyle/>
          <a:p>
            <a:r>
              <a:rPr lang="en-US" dirty="0" smtClean="0"/>
              <a:t>Review proposed changes to university policy and regulation</a:t>
            </a:r>
          </a:p>
          <a:p>
            <a:r>
              <a:rPr lang="en-US" dirty="0" smtClean="0"/>
              <a:t>Craft motions or resolutions in support or opposition to proposed changes in regulation or BOR policy, or other matters brought for consideration</a:t>
            </a:r>
          </a:p>
          <a:p>
            <a:r>
              <a:rPr lang="en-US" dirty="0" smtClean="0"/>
              <a:t>Initiate proposed changes to regulation or policy</a:t>
            </a:r>
          </a:p>
          <a:p>
            <a:r>
              <a:rPr lang="en-US" dirty="0" smtClean="0"/>
              <a:t>Formally and informally  communicate with staff and university leadership</a:t>
            </a:r>
          </a:p>
          <a:p>
            <a:endParaRPr lang="en-US" dirty="0"/>
          </a:p>
        </p:txBody>
      </p:sp>
      <p:sp>
        <p:nvSpPr>
          <p:cNvPr id="4" name="Text Placeholder 3"/>
          <p:cNvSpPr>
            <a:spLocks noGrp="1"/>
          </p:cNvSpPr>
          <p:nvPr>
            <p:ph type="body" sz="half" idx="2"/>
          </p:nvPr>
        </p:nvSpPr>
        <p:spPr>
          <a:xfrm>
            <a:off x="457199" y="2761970"/>
            <a:ext cx="3509683" cy="3388192"/>
          </a:xfrm>
        </p:spPr>
        <p:txBody>
          <a:bodyPr/>
          <a:lstStyle/>
          <a:p>
            <a:pPr lvl="0"/>
            <a:r>
              <a:rPr lang="en-US" b="1" dirty="0"/>
              <a:t>Legislation</a:t>
            </a:r>
          </a:p>
          <a:p>
            <a:r>
              <a:rPr lang="en-US" dirty="0"/>
              <a:t>To function as a legislative body having as a primary authority that of initiating, developing and reviewing proposals relating to staff affairs for policy and regulation adoption. Actions of the Staff Alliance are binding subject to review and approval by the UA president.</a:t>
            </a:r>
          </a:p>
          <a:p>
            <a:r>
              <a:rPr lang="en-US" dirty="0" smtClean="0"/>
              <a:t> </a:t>
            </a:r>
            <a:endParaRPr lang="en-US" dirty="0"/>
          </a:p>
        </p:txBody>
      </p:sp>
    </p:spTree>
    <p:extLst>
      <p:ext uri="{BB962C8B-B14F-4D97-AF65-F5344CB8AC3E}">
        <p14:creationId xmlns:p14="http://schemas.microsoft.com/office/powerpoint/2010/main" val="1804925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P01.03.020. Regulations.</a:t>
            </a:r>
          </a:p>
        </p:txBody>
      </p:sp>
      <p:sp>
        <p:nvSpPr>
          <p:cNvPr id="3" name="Content Placeholder 2"/>
          <p:cNvSpPr>
            <a:spLocks noGrp="1"/>
          </p:cNvSpPr>
          <p:nvPr>
            <p:ph idx="1"/>
          </p:nvPr>
        </p:nvSpPr>
        <p:spPr>
          <a:xfrm>
            <a:off x="739775" y="2897801"/>
            <a:ext cx="7662864" cy="3267169"/>
          </a:xfrm>
        </p:spPr>
        <p:txBody>
          <a:bodyPr/>
          <a:lstStyle/>
          <a:p>
            <a:r>
              <a:rPr lang="en-US" dirty="0" smtClean="0"/>
              <a:t>B. Except </a:t>
            </a:r>
            <a:r>
              <a:rPr lang="en-US" dirty="0"/>
              <a:t>as provided otherwise in Regents’ </a:t>
            </a:r>
            <a:r>
              <a:rPr lang="en-US" dirty="0" smtClean="0"/>
              <a:t>Policy</a:t>
            </a:r>
            <a:r>
              <a:rPr lang="en-US" dirty="0"/>
              <a:t>, </a:t>
            </a:r>
            <a:r>
              <a:rPr lang="en-US" dirty="0" smtClean="0"/>
              <a:t>the</a:t>
            </a:r>
            <a:r>
              <a:rPr lang="en-US" b="1" dirty="0" smtClean="0"/>
              <a:t> </a:t>
            </a:r>
            <a:r>
              <a:rPr lang="en-US" b="1" dirty="0"/>
              <a:t>president shall seek review and </a:t>
            </a:r>
            <a:r>
              <a:rPr lang="en-US" b="1" dirty="0" smtClean="0"/>
              <a:t>comment </a:t>
            </a:r>
            <a:r>
              <a:rPr lang="en-US" b="1" dirty="0"/>
              <a:t>by chancellors and by </a:t>
            </a:r>
            <a:r>
              <a:rPr lang="en-US" b="1" dirty="0" smtClean="0"/>
              <a:t>affected governance</a:t>
            </a:r>
            <a:r>
              <a:rPr lang="en-US" b="1" dirty="0"/>
              <a:t> </a:t>
            </a:r>
            <a:r>
              <a:rPr lang="en-US" b="1" dirty="0" smtClean="0"/>
              <a:t>groups</a:t>
            </a:r>
            <a:r>
              <a:rPr lang="en-US" b="1" dirty="0"/>
              <a:t> </a:t>
            </a:r>
            <a:r>
              <a:rPr lang="en-US" b="1" dirty="0" smtClean="0"/>
              <a:t>prior </a:t>
            </a:r>
            <a:r>
              <a:rPr lang="en-US" b="1" dirty="0"/>
              <a:t>to the adoption </a:t>
            </a:r>
            <a:r>
              <a:rPr lang="en-US" b="1" dirty="0" smtClean="0"/>
              <a:t>or amendment </a:t>
            </a:r>
            <a:r>
              <a:rPr lang="en-US" b="1" dirty="0"/>
              <a:t>of a regulation</a:t>
            </a:r>
            <a:r>
              <a:rPr lang="en-US" dirty="0"/>
              <a:t>. </a:t>
            </a:r>
            <a:r>
              <a:rPr lang="en-US" dirty="0" smtClean="0"/>
              <a:t>However</a:t>
            </a:r>
            <a:r>
              <a:rPr lang="en-US" dirty="0"/>
              <a:t>, the president may adopt editorial changes or </a:t>
            </a:r>
            <a:r>
              <a:rPr lang="en-US" dirty="0" smtClean="0"/>
              <a:t>changes </a:t>
            </a:r>
            <a:r>
              <a:rPr lang="en-US" dirty="0"/>
              <a:t>required by law or administrative agency </a:t>
            </a:r>
            <a:r>
              <a:rPr lang="en-US" dirty="0" smtClean="0"/>
              <a:t>action </a:t>
            </a:r>
            <a:r>
              <a:rPr lang="en-US" dirty="0"/>
              <a:t>prior to review. Review of such </a:t>
            </a:r>
            <a:r>
              <a:rPr lang="en-US" dirty="0" smtClean="0"/>
              <a:t>revisions </a:t>
            </a:r>
            <a:r>
              <a:rPr lang="en-US" dirty="0"/>
              <a:t>shall be promptly initiated after adoption. </a:t>
            </a:r>
          </a:p>
        </p:txBody>
      </p:sp>
    </p:spTree>
    <p:extLst>
      <p:ext uri="{BB962C8B-B14F-4D97-AF65-F5344CB8AC3E}">
        <p14:creationId xmlns:p14="http://schemas.microsoft.com/office/powerpoint/2010/main" val="554707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39775" y="3778858"/>
            <a:ext cx="7662864" cy="2438724"/>
          </a:xfrm>
        </p:spPr>
        <p:txBody>
          <a:bodyPr/>
          <a:lstStyle/>
          <a:p>
            <a:r>
              <a:rPr lang="en-US" dirty="0" smtClean="0"/>
              <a:t>Prepared by Staff Alliance Chair Monique Musick 8/17/15</a:t>
            </a:r>
          </a:p>
          <a:p>
            <a:pPr marL="0" indent="0" algn="ctr">
              <a:buNone/>
            </a:pPr>
            <a:r>
              <a:rPr lang="en-US" sz="1500" i="1" dirty="0" smtClean="0"/>
              <a:t>Disclaimer: some claims herein represent the chair's interpretation of current discussions in the system </a:t>
            </a:r>
            <a:endParaRPr lang="en-US" sz="1500" i="1" dirty="0"/>
          </a:p>
        </p:txBody>
      </p:sp>
    </p:spTree>
    <p:extLst>
      <p:ext uri="{BB962C8B-B14F-4D97-AF65-F5344CB8AC3E}">
        <p14:creationId xmlns:p14="http://schemas.microsoft.com/office/powerpoint/2010/main" val="791234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Compensation &amp; Benefits</a:t>
            </a:r>
            <a:endParaRPr lang="en-US" dirty="0"/>
          </a:p>
        </p:txBody>
      </p:sp>
      <p:sp>
        <p:nvSpPr>
          <p:cNvPr id="3" name="Content Placeholder 2"/>
          <p:cNvSpPr>
            <a:spLocks noGrp="1"/>
          </p:cNvSpPr>
          <p:nvPr>
            <p:ph idx="1"/>
          </p:nvPr>
        </p:nvSpPr>
        <p:spPr>
          <a:xfrm>
            <a:off x="739774" y="2720429"/>
            <a:ext cx="7767427" cy="3267169"/>
          </a:xfrm>
        </p:spPr>
        <p:txBody>
          <a:bodyPr/>
          <a:lstStyle/>
          <a:p>
            <a:pPr lvl="0"/>
            <a:r>
              <a:rPr lang="en-US" b="1" dirty="0"/>
              <a:t>Responsibilities</a:t>
            </a:r>
          </a:p>
          <a:p>
            <a:r>
              <a:rPr lang="en-US" dirty="0"/>
              <a:t>Staff Alliance responsibilities include, but are not limited to staff affairs personnel policies and regulations, compensation and benefits, and other issues affecting the work environment and the general welfare of university staff</a:t>
            </a:r>
            <a:r>
              <a:rPr lang="en-US" dirty="0" smtClean="0"/>
              <a:t>.</a:t>
            </a:r>
            <a:endParaRPr lang="en-US" dirty="0"/>
          </a:p>
          <a:p>
            <a:pPr marL="342900" lvl="1" indent="0">
              <a:buNone/>
            </a:pPr>
            <a:endParaRPr lang="en-US" dirty="0" smtClean="0"/>
          </a:p>
          <a:p>
            <a:pPr marL="342900" lvl="1" indent="0">
              <a:buNone/>
            </a:pPr>
            <a:r>
              <a:rPr lang="en-US" dirty="0" smtClean="0"/>
              <a:t>&gt;&gt;&gt;&gt;  Because staff are not represented by a collective bargaining agreement, not only are they </a:t>
            </a:r>
            <a:r>
              <a:rPr lang="en-US" i="1" dirty="0" smtClean="0"/>
              <a:t>able</a:t>
            </a:r>
            <a:r>
              <a:rPr lang="en-US" dirty="0" smtClean="0"/>
              <a:t> to discuss compensation and benefits, it is their stated </a:t>
            </a:r>
            <a:r>
              <a:rPr lang="en-US" i="1" dirty="0" smtClean="0"/>
              <a:t>responsibility</a:t>
            </a:r>
            <a:r>
              <a:rPr lang="en-US" dirty="0" smtClean="0"/>
              <a:t>.</a:t>
            </a:r>
            <a:endParaRPr lang="en-US" dirty="0"/>
          </a:p>
        </p:txBody>
      </p:sp>
    </p:spTree>
    <p:extLst>
      <p:ext uri="{BB962C8B-B14F-4D97-AF65-F5344CB8AC3E}">
        <p14:creationId xmlns:p14="http://schemas.microsoft.com/office/powerpoint/2010/main" val="3210732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Staff Alliance</a:t>
            </a:r>
          </a:p>
        </p:txBody>
      </p:sp>
      <p:sp>
        <p:nvSpPr>
          <p:cNvPr id="3" name="Content Placeholder 2"/>
          <p:cNvSpPr>
            <a:spLocks noGrp="1"/>
          </p:cNvSpPr>
          <p:nvPr>
            <p:ph idx="1"/>
          </p:nvPr>
        </p:nvSpPr>
        <p:spPr>
          <a:xfrm>
            <a:off x="5029200" y="954150"/>
            <a:ext cx="3657600" cy="5853113"/>
          </a:xfrm>
        </p:spPr>
        <p:txBody>
          <a:bodyPr/>
          <a:lstStyle/>
          <a:p>
            <a:r>
              <a:rPr lang="en-US" dirty="0" smtClean="0"/>
              <a:t>Avenue to poll or survey staff to advise decisions</a:t>
            </a:r>
          </a:p>
          <a:p>
            <a:r>
              <a:rPr lang="en-US" dirty="0" smtClean="0"/>
              <a:t>Provide feedback from staff perspective</a:t>
            </a:r>
          </a:p>
          <a:p>
            <a:r>
              <a:rPr lang="en-US" dirty="0" smtClean="0"/>
              <a:t>Inform decisions from personal, </a:t>
            </a:r>
            <a:r>
              <a:rPr lang="en-US" dirty="0" smtClean="0"/>
              <a:t>hands-</a:t>
            </a:r>
            <a:r>
              <a:rPr lang="en-US" dirty="0" smtClean="0"/>
              <a:t>on knowledge and experience</a:t>
            </a:r>
          </a:p>
          <a:p>
            <a:r>
              <a:rPr lang="en-US" dirty="0" smtClean="0"/>
              <a:t>Research and respond to inquiries from UA leadership</a:t>
            </a:r>
          </a:p>
          <a:p>
            <a:r>
              <a:rPr lang="en-US" dirty="0" smtClean="0"/>
              <a:t>Provide recommendations or statements of position </a:t>
            </a:r>
          </a:p>
        </p:txBody>
      </p:sp>
      <p:sp>
        <p:nvSpPr>
          <p:cNvPr id="4" name="Text Placeholder 3"/>
          <p:cNvSpPr>
            <a:spLocks noGrp="1"/>
          </p:cNvSpPr>
          <p:nvPr>
            <p:ph type="body" sz="half" idx="2"/>
          </p:nvPr>
        </p:nvSpPr>
        <p:spPr>
          <a:xfrm>
            <a:off x="457199" y="2761970"/>
            <a:ext cx="3509683" cy="3388192"/>
          </a:xfrm>
        </p:spPr>
        <p:txBody>
          <a:bodyPr/>
          <a:lstStyle/>
          <a:p>
            <a:pPr lvl="0"/>
            <a:r>
              <a:rPr lang="en-US" dirty="0" smtClean="0"/>
              <a:t>3. </a:t>
            </a:r>
            <a:r>
              <a:rPr lang="en-US" b="1" dirty="0"/>
              <a:t>Consultation</a:t>
            </a:r>
          </a:p>
          <a:p>
            <a:r>
              <a:rPr lang="en-US" dirty="0"/>
              <a:t>To provide consultation to the UA president and the UA Board of Regents on staff affairs. </a:t>
            </a:r>
          </a:p>
          <a:p>
            <a:r>
              <a:rPr lang="en-US" dirty="0" smtClean="0"/>
              <a:t> </a:t>
            </a:r>
            <a:endParaRPr lang="en-US" dirty="0"/>
          </a:p>
        </p:txBody>
      </p:sp>
    </p:spTree>
    <p:extLst>
      <p:ext uri="{BB962C8B-B14F-4D97-AF65-F5344CB8AC3E}">
        <p14:creationId xmlns:p14="http://schemas.microsoft.com/office/powerpoint/2010/main" val="19708411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 of Staff Alliance</a:t>
            </a:r>
          </a:p>
        </p:txBody>
      </p:sp>
      <p:sp>
        <p:nvSpPr>
          <p:cNvPr id="3" name="Content Placeholder 2"/>
          <p:cNvSpPr>
            <a:spLocks noGrp="1"/>
          </p:cNvSpPr>
          <p:nvPr>
            <p:ph idx="1"/>
          </p:nvPr>
        </p:nvSpPr>
        <p:spPr>
          <a:xfrm>
            <a:off x="5029200" y="591528"/>
            <a:ext cx="3657600" cy="5853113"/>
          </a:xfrm>
        </p:spPr>
        <p:txBody>
          <a:bodyPr/>
          <a:lstStyle/>
          <a:p>
            <a:r>
              <a:rPr lang="en-US" dirty="0" smtClean="0"/>
              <a:t>Reports to local governance councils</a:t>
            </a:r>
          </a:p>
          <a:p>
            <a:r>
              <a:rPr lang="en-US" dirty="0" smtClean="0"/>
              <a:t>Public meetings, minutes and agendas </a:t>
            </a:r>
          </a:p>
          <a:p>
            <a:r>
              <a:rPr lang="en-US" dirty="0" smtClean="0"/>
              <a:t>Blog posts, website, social media, etc.</a:t>
            </a:r>
          </a:p>
          <a:p>
            <a:r>
              <a:rPr lang="en-US" dirty="0" smtClean="0"/>
              <a:t>Direct e-mail</a:t>
            </a:r>
          </a:p>
          <a:p>
            <a:r>
              <a:rPr lang="en-US" dirty="0" smtClean="0"/>
              <a:t>Feedback forms</a:t>
            </a:r>
          </a:p>
          <a:p>
            <a:r>
              <a:rPr lang="en-US" dirty="0" smtClean="0"/>
              <a:t>Polls or surveys</a:t>
            </a:r>
          </a:p>
          <a:p>
            <a:r>
              <a:rPr lang="en-US" dirty="0" smtClean="0"/>
              <a:t>Announcements of opportunities for additional participation</a:t>
            </a:r>
          </a:p>
          <a:p>
            <a:endParaRPr lang="en-US" dirty="0"/>
          </a:p>
        </p:txBody>
      </p:sp>
      <p:sp>
        <p:nvSpPr>
          <p:cNvPr id="4" name="Text Placeholder 3"/>
          <p:cNvSpPr>
            <a:spLocks noGrp="1"/>
          </p:cNvSpPr>
          <p:nvPr>
            <p:ph type="body" sz="half" idx="2"/>
          </p:nvPr>
        </p:nvSpPr>
        <p:spPr>
          <a:xfrm>
            <a:off x="457199" y="2761970"/>
            <a:ext cx="3509683" cy="3388192"/>
          </a:xfrm>
        </p:spPr>
        <p:txBody>
          <a:bodyPr/>
          <a:lstStyle/>
          <a:p>
            <a:pPr lvl="0"/>
            <a:r>
              <a:rPr lang="en-US" dirty="0" smtClean="0"/>
              <a:t>4. </a:t>
            </a:r>
            <a:r>
              <a:rPr lang="en-US" b="1" dirty="0"/>
              <a:t>Communication</a:t>
            </a:r>
          </a:p>
          <a:p>
            <a:r>
              <a:rPr lang="en-US" dirty="0"/>
              <a:t>To serve as an instrument by which information which is of interest and concern to the university system staff may be freely collected, disseminated, and discussed.</a:t>
            </a:r>
          </a:p>
          <a:p>
            <a:endParaRPr lang="en-US" dirty="0"/>
          </a:p>
        </p:txBody>
      </p:sp>
    </p:spTree>
    <p:extLst>
      <p:ext uri="{BB962C8B-B14F-4D97-AF65-F5344CB8AC3E}">
        <p14:creationId xmlns:p14="http://schemas.microsoft.com/office/powerpoint/2010/main" val="7559712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Blogs, Polls, Surveys, Forms</a:t>
            </a:r>
            <a:endParaRPr lang="en-US" dirty="0"/>
          </a:p>
        </p:txBody>
      </p:sp>
      <p:sp>
        <p:nvSpPr>
          <p:cNvPr id="3" name="Content Placeholder 2"/>
          <p:cNvSpPr>
            <a:spLocks noGrp="1"/>
          </p:cNvSpPr>
          <p:nvPr>
            <p:ph idx="1"/>
          </p:nvPr>
        </p:nvSpPr>
        <p:spPr/>
        <p:txBody>
          <a:bodyPr/>
          <a:lstStyle/>
          <a:p>
            <a:r>
              <a:rPr lang="en-US" dirty="0" smtClean="0"/>
              <a:t>Staff Alliance has multiple ways to interact with staff</a:t>
            </a:r>
          </a:p>
          <a:p>
            <a:pPr lvl="1"/>
            <a:r>
              <a:rPr lang="en-US" dirty="0" smtClean="0"/>
              <a:t>Ally Blog</a:t>
            </a:r>
          </a:p>
          <a:p>
            <a:pPr lvl="1"/>
            <a:r>
              <a:rPr lang="en-US" dirty="0" smtClean="0"/>
              <a:t>Website- official records and notices</a:t>
            </a:r>
          </a:p>
          <a:p>
            <a:pPr lvl="1"/>
            <a:r>
              <a:rPr lang="en-US" dirty="0" smtClean="0"/>
              <a:t>Direct e-mail via staff list (</a:t>
            </a:r>
            <a:r>
              <a:rPr lang="en-US" dirty="0" err="1" smtClean="0"/>
              <a:t>ua-staff-l@lists.alaska.edu</a:t>
            </a:r>
            <a:r>
              <a:rPr lang="en-US" dirty="0" smtClean="0"/>
              <a:t>)</a:t>
            </a:r>
          </a:p>
          <a:p>
            <a:pPr lvl="1"/>
            <a:r>
              <a:rPr lang="en-US" dirty="0" smtClean="0"/>
              <a:t>System Governance office has Survey Monkey account for polls and surveys</a:t>
            </a:r>
          </a:p>
          <a:p>
            <a:pPr lvl="1"/>
            <a:r>
              <a:rPr lang="en-US" dirty="0" smtClean="0"/>
              <a:t>Google forms are used to collect information on the Web</a:t>
            </a:r>
          </a:p>
          <a:p>
            <a:r>
              <a:rPr lang="en-US" dirty="0" smtClean="0"/>
              <a:t>Communication on a local level is the responsibility of local governance leadership </a:t>
            </a:r>
            <a:endParaRPr lang="en-US" dirty="0"/>
          </a:p>
        </p:txBody>
      </p:sp>
    </p:spTree>
    <p:extLst>
      <p:ext uri="{BB962C8B-B14F-4D97-AF65-F5344CB8AC3E}">
        <p14:creationId xmlns:p14="http://schemas.microsoft.com/office/powerpoint/2010/main" val="3253185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General Counsel Review</a:t>
            </a:r>
            <a:endParaRPr lang="en-US" dirty="0"/>
          </a:p>
        </p:txBody>
      </p:sp>
      <p:sp>
        <p:nvSpPr>
          <p:cNvPr id="3" name="Content Placeholder 2"/>
          <p:cNvSpPr>
            <a:spLocks noGrp="1"/>
          </p:cNvSpPr>
          <p:nvPr>
            <p:ph idx="1"/>
          </p:nvPr>
        </p:nvSpPr>
        <p:spPr/>
        <p:txBody>
          <a:bodyPr/>
          <a:lstStyle/>
          <a:p>
            <a:r>
              <a:rPr lang="en-US" dirty="0" smtClean="0"/>
              <a:t>When conducting a survey or poll there is some legal language and protocol to follow</a:t>
            </a:r>
          </a:p>
          <a:p>
            <a:r>
              <a:rPr lang="en-US" dirty="0" smtClean="0"/>
              <a:t>It is good practice to review system-wide outreach, surveys etc. with General Counsel if it seems necessary or is about topics outside of your knowledge base (e.g. a smoking poll may be pretty straight forward, but the one about compensation, furloughs etc. was more complex and was reviewed prior to sending out.)</a:t>
            </a:r>
            <a:endParaRPr lang="en-US" dirty="0"/>
          </a:p>
        </p:txBody>
      </p:sp>
    </p:spTree>
    <p:extLst>
      <p:ext uri="{BB962C8B-B14F-4D97-AF65-F5344CB8AC3E}">
        <p14:creationId xmlns:p14="http://schemas.microsoft.com/office/powerpoint/2010/main" val="3360499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Meetings</a:t>
            </a:r>
            <a:endParaRPr lang="en-US" dirty="0"/>
          </a:p>
        </p:txBody>
      </p:sp>
      <p:sp>
        <p:nvSpPr>
          <p:cNvPr id="3" name="Text Placeholder 2"/>
          <p:cNvSpPr>
            <a:spLocks noGrp="1"/>
          </p:cNvSpPr>
          <p:nvPr>
            <p:ph type="body" idx="1"/>
          </p:nvPr>
        </p:nvSpPr>
        <p:spPr/>
        <p:txBody>
          <a:bodyPr/>
          <a:lstStyle/>
          <a:p>
            <a:r>
              <a:rPr lang="en-US" dirty="0" smtClean="0"/>
              <a:t>Regulations, rules and best practices</a:t>
            </a:r>
            <a:endParaRPr lang="en-US" dirty="0"/>
          </a:p>
        </p:txBody>
      </p:sp>
      <p:pic>
        <p:nvPicPr>
          <p:cNvPr id="5" name="Picture 4" desc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33" y="5700540"/>
            <a:ext cx="1448567" cy="1063651"/>
          </a:xfrm>
          <a:prstGeom prst="rect">
            <a:avLst/>
          </a:prstGeom>
        </p:spPr>
      </p:pic>
    </p:spTree>
    <p:extLst>
      <p:ext uri="{BB962C8B-B14F-4D97-AF65-F5344CB8AC3E}">
        <p14:creationId xmlns:p14="http://schemas.microsoft.com/office/powerpoint/2010/main" val="26664604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42637"/>
            <a:ext cx="8229600" cy="1143000"/>
          </a:xfrm>
        </p:spPr>
        <p:txBody>
          <a:bodyPr/>
          <a:lstStyle/>
          <a:p>
            <a:r>
              <a:rPr lang="en-US" dirty="0" smtClean="0"/>
              <a:t>UA Meetings Policy</a:t>
            </a:r>
            <a:endParaRPr lang="en-US" sz="3400" dirty="0"/>
          </a:p>
        </p:txBody>
      </p:sp>
      <p:sp>
        <p:nvSpPr>
          <p:cNvPr id="3" name="Content Placeholder 2"/>
          <p:cNvSpPr>
            <a:spLocks noGrp="1"/>
          </p:cNvSpPr>
          <p:nvPr>
            <p:ph idx="1"/>
          </p:nvPr>
        </p:nvSpPr>
        <p:spPr/>
        <p:txBody>
          <a:bodyPr/>
          <a:lstStyle/>
          <a:p>
            <a:pPr marL="0" indent="0">
              <a:buNone/>
            </a:pPr>
            <a:r>
              <a:rPr lang="en-US" b="1" dirty="0"/>
              <a:t>P02.06.010. General Statement. </a:t>
            </a:r>
            <a:r>
              <a:rPr lang="en-US" dirty="0" smtClean="0"/>
              <a:t/>
            </a:r>
            <a:br>
              <a:rPr lang="en-US" dirty="0" smtClean="0"/>
            </a:br>
            <a:r>
              <a:rPr lang="en-US" dirty="0" smtClean="0"/>
              <a:t/>
            </a:r>
            <a:br>
              <a:rPr lang="en-US" dirty="0" smtClean="0"/>
            </a:br>
            <a:r>
              <a:rPr lang="en-US" dirty="0" smtClean="0"/>
              <a:t>The University </a:t>
            </a:r>
            <a:r>
              <a:rPr lang="en-US" dirty="0"/>
              <a:t>of Alaska will conduct meetings in accordance </a:t>
            </a:r>
            <a:r>
              <a:rPr lang="en-US" dirty="0" smtClean="0"/>
              <a:t>with </a:t>
            </a:r>
            <a:r>
              <a:rPr lang="en-US" dirty="0"/>
              <a:t>AS 44.62.310 (the Alaska Open Meetings Law) and any </a:t>
            </a:r>
            <a:r>
              <a:rPr lang="en-US" dirty="0" smtClean="0"/>
              <a:t>additions </a:t>
            </a:r>
            <a:r>
              <a:rPr lang="en-US" dirty="0"/>
              <a:t>or exemptions thereto.</a:t>
            </a:r>
          </a:p>
          <a:p>
            <a:pPr marL="0" indent="0">
              <a:buNone/>
            </a:pPr>
            <a:endParaRPr lang="en-US" dirty="0"/>
          </a:p>
        </p:txBody>
      </p:sp>
    </p:spTree>
    <p:extLst>
      <p:ext uri="{BB962C8B-B14F-4D97-AF65-F5344CB8AC3E}">
        <p14:creationId xmlns:p14="http://schemas.microsoft.com/office/powerpoint/2010/main" val="3163569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Open Meetings Act</a:t>
            </a:r>
            <a:endParaRPr lang="en-US" dirty="0"/>
          </a:p>
        </p:txBody>
      </p:sp>
      <p:sp>
        <p:nvSpPr>
          <p:cNvPr id="3" name="Content Placeholder 2"/>
          <p:cNvSpPr>
            <a:spLocks noGrp="1"/>
          </p:cNvSpPr>
          <p:nvPr>
            <p:ph idx="1"/>
          </p:nvPr>
        </p:nvSpPr>
        <p:spPr/>
        <p:txBody>
          <a:bodyPr/>
          <a:lstStyle/>
          <a:p>
            <a:pPr marL="0" indent="0">
              <a:buNone/>
            </a:pPr>
            <a:r>
              <a:rPr lang="en-US" b="1" dirty="0"/>
              <a:t>AS 44.62.310. Government Meetings Public.</a:t>
            </a:r>
          </a:p>
          <a:p>
            <a:pPr marL="0" indent="0">
              <a:buNone/>
            </a:pPr>
            <a:r>
              <a:rPr lang="en-US" b="1" dirty="0" smtClean="0"/>
              <a:t>(</a:t>
            </a:r>
            <a:r>
              <a:rPr lang="en-US" b="1" dirty="0"/>
              <a:t>a)</a:t>
            </a:r>
            <a:r>
              <a:rPr lang="en-US" dirty="0"/>
              <a:t> All meetings of a governmental body of a public entity of the state are open to the public except as otherwise provided by this section or another provision of law. </a:t>
            </a:r>
            <a:r>
              <a:rPr lang="en-US" dirty="0" smtClean="0"/>
              <a:t>(...)</a:t>
            </a:r>
            <a:endParaRPr lang="en-US" dirty="0"/>
          </a:p>
        </p:txBody>
      </p:sp>
    </p:spTree>
    <p:extLst>
      <p:ext uri="{BB962C8B-B14F-4D97-AF65-F5344CB8AC3E}">
        <p14:creationId xmlns:p14="http://schemas.microsoft.com/office/powerpoint/2010/main" val="20517852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Open Meetings Act</a:t>
            </a:r>
            <a:endParaRPr lang="en-US" dirty="0"/>
          </a:p>
        </p:txBody>
      </p:sp>
      <p:sp>
        <p:nvSpPr>
          <p:cNvPr id="3" name="Content Placeholder 2"/>
          <p:cNvSpPr>
            <a:spLocks noGrp="1"/>
          </p:cNvSpPr>
          <p:nvPr>
            <p:ph idx="1"/>
          </p:nvPr>
        </p:nvSpPr>
        <p:spPr/>
        <p:txBody>
          <a:bodyPr/>
          <a:lstStyle/>
          <a:p>
            <a:pPr marL="0" indent="0">
              <a:buNone/>
            </a:pPr>
            <a:r>
              <a:rPr lang="en-US" b="1" dirty="0"/>
              <a:t>Universal Citation: </a:t>
            </a:r>
            <a:r>
              <a:rPr lang="en-US" dirty="0">
                <a:hlinkClick r:id="rId2"/>
              </a:rPr>
              <a:t>AK Stat § 44.62.312 (2014) </a:t>
            </a:r>
            <a:endParaRPr lang="en-US" dirty="0"/>
          </a:p>
          <a:p>
            <a:pPr marL="0" indent="0">
              <a:buNone/>
            </a:pPr>
            <a:r>
              <a:rPr lang="en-US" dirty="0"/>
              <a:t>(a) It is the policy of the state that</a:t>
            </a:r>
          </a:p>
          <a:p>
            <a:pPr marL="0" indent="0">
              <a:buNone/>
            </a:pPr>
            <a:r>
              <a:rPr lang="en-US" dirty="0"/>
              <a:t>(1) the governmental units mentioned in </a:t>
            </a:r>
            <a:r>
              <a:rPr lang="en-US" u="sng" dirty="0"/>
              <a:t>AS 44.62.310 </a:t>
            </a:r>
            <a:r>
              <a:rPr lang="en-US" dirty="0"/>
              <a:t>(a) exist to aid in the conduct of the people's business;</a:t>
            </a:r>
          </a:p>
          <a:p>
            <a:pPr marL="0" indent="0">
              <a:buNone/>
            </a:pPr>
            <a:r>
              <a:rPr lang="en-US" dirty="0"/>
              <a:t>(2) it is the intent of the law that actions of those units be taken openly and that their deliberations be conducted openly;</a:t>
            </a:r>
          </a:p>
          <a:p>
            <a:pPr marL="0" indent="0">
              <a:buNone/>
            </a:pPr>
            <a:r>
              <a:rPr lang="en-US" dirty="0"/>
              <a:t>(3) the people of this state do not yield their sovereignty to the agencies that serve them</a:t>
            </a:r>
            <a:r>
              <a:rPr lang="en-US" dirty="0" smtClean="0"/>
              <a:t>;</a:t>
            </a:r>
            <a:endParaRPr lang="en-US" dirty="0"/>
          </a:p>
        </p:txBody>
      </p:sp>
    </p:spTree>
    <p:extLst>
      <p:ext uri="{BB962C8B-B14F-4D97-AF65-F5344CB8AC3E}">
        <p14:creationId xmlns:p14="http://schemas.microsoft.com/office/powerpoint/2010/main" val="23550097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Alaska Open Meetings Act</a:t>
            </a:r>
            <a:endParaRPr lang="en-US" dirty="0"/>
          </a:p>
        </p:txBody>
      </p:sp>
      <p:sp>
        <p:nvSpPr>
          <p:cNvPr id="3" name="Content Placeholder 2"/>
          <p:cNvSpPr>
            <a:spLocks noGrp="1"/>
          </p:cNvSpPr>
          <p:nvPr>
            <p:ph idx="1"/>
          </p:nvPr>
        </p:nvSpPr>
        <p:spPr>
          <a:xfrm>
            <a:off x="739775" y="2564345"/>
            <a:ext cx="7662864" cy="3267169"/>
          </a:xfrm>
        </p:spPr>
        <p:txBody>
          <a:bodyPr/>
          <a:lstStyle/>
          <a:p>
            <a:pPr marL="0" indent="0">
              <a:buNone/>
            </a:pPr>
            <a:r>
              <a:rPr lang="en-US" b="1" dirty="0"/>
              <a:t>Universal Citation: </a:t>
            </a:r>
            <a:r>
              <a:rPr lang="en-US" dirty="0">
                <a:hlinkClick r:id="rId2"/>
              </a:rPr>
              <a:t>AK Stat § 44.62.312 (2014) </a:t>
            </a:r>
            <a:endParaRPr lang="en-US" dirty="0"/>
          </a:p>
          <a:p>
            <a:pPr marL="0" indent="0">
              <a:buNone/>
            </a:pPr>
            <a:r>
              <a:rPr lang="en-US" dirty="0" smtClean="0"/>
              <a:t>(</a:t>
            </a:r>
            <a:r>
              <a:rPr lang="en-US" dirty="0"/>
              <a:t>4) the people, in delegating authority, do not give their public servants the right to decide what is good for the people to know and what is not good for them to know;</a:t>
            </a:r>
          </a:p>
          <a:p>
            <a:pPr marL="0" indent="0">
              <a:buNone/>
            </a:pPr>
            <a:r>
              <a:rPr lang="en-US" dirty="0"/>
              <a:t>(5) the people's right to remain informed shall be protected so that they may retain control over the instruments they have created;</a:t>
            </a:r>
          </a:p>
          <a:p>
            <a:pPr marL="0" indent="0">
              <a:buNone/>
            </a:pPr>
            <a:r>
              <a:rPr lang="en-US" dirty="0"/>
              <a:t>(6) the use of teleconferencing under this chapter is for the convenience of the parties, the public, and the governmental units conducting the meetings.</a:t>
            </a:r>
          </a:p>
        </p:txBody>
      </p:sp>
    </p:spTree>
    <p:extLst>
      <p:ext uri="{BB962C8B-B14F-4D97-AF65-F5344CB8AC3E}">
        <p14:creationId xmlns:p14="http://schemas.microsoft.com/office/powerpoint/2010/main" val="2202165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&amp; Regulations</a:t>
            </a:r>
            <a:endParaRPr lang="en-US" dirty="0"/>
          </a:p>
        </p:txBody>
      </p:sp>
      <p:sp>
        <p:nvSpPr>
          <p:cNvPr id="3" name="Text Placeholder 2"/>
          <p:cNvSpPr>
            <a:spLocks noGrp="1"/>
          </p:cNvSpPr>
          <p:nvPr>
            <p:ph type="body" idx="1"/>
          </p:nvPr>
        </p:nvSpPr>
        <p:spPr/>
        <p:txBody>
          <a:bodyPr/>
          <a:lstStyle/>
          <a:p>
            <a:r>
              <a:rPr lang="en-US" dirty="0" smtClean="0"/>
              <a:t>Overview of Select Regent Policies &amp; Regulations</a:t>
            </a:r>
            <a:endParaRPr lang="en-US" dirty="0"/>
          </a:p>
        </p:txBody>
      </p:sp>
      <p:pic>
        <p:nvPicPr>
          <p:cNvPr id="5" name="Picture 4" desc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33" y="5700540"/>
            <a:ext cx="1448567" cy="1063651"/>
          </a:xfrm>
          <a:prstGeom prst="rect">
            <a:avLst/>
          </a:prstGeom>
        </p:spPr>
      </p:pic>
    </p:spTree>
    <p:extLst>
      <p:ext uri="{BB962C8B-B14F-4D97-AF65-F5344CB8AC3E}">
        <p14:creationId xmlns:p14="http://schemas.microsoft.com/office/powerpoint/2010/main" val="1428013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Meetings </a:t>
            </a:r>
            <a:r>
              <a:rPr lang="en-US" dirty="0"/>
              <a:t>Policy</a:t>
            </a:r>
          </a:p>
        </p:txBody>
      </p:sp>
      <p:sp>
        <p:nvSpPr>
          <p:cNvPr id="3" name="Content Placeholder 2"/>
          <p:cNvSpPr>
            <a:spLocks noGrp="1"/>
          </p:cNvSpPr>
          <p:nvPr>
            <p:ph idx="1"/>
          </p:nvPr>
        </p:nvSpPr>
        <p:spPr>
          <a:xfrm>
            <a:off x="739775" y="2784283"/>
            <a:ext cx="7662864" cy="3267169"/>
          </a:xfrm>
        </p:spPr>
        <p:txBody>
          <a:bodyPr/>
          <a:lstStyle/>
          <a:p>
            <a:pPr marL="0" indent="0">
              <a:buNone/>
            </a:pPr>
            <a:r>
              <a:rPr lang="en-US" b="1" dirty="0"/>
              <a:t>R02.06.012. Applicability</a:t>
            </a:r>
            <a:r>
              <a:rPr lang="en-US" b="1" dirty="0" smtClean="0"/>
              <a:t>. </a:t>
            </a:r>
            <a:endParaRPr lang="en-US" b="1" dirty="0"/>
          </a:p>
          <a:p>
            <a:pPr marL="342900" lvl="1" indent="0">
              <a:buNone/>
            </a:pPr>
            <a:r>
              <a:rPr lang="en-US" dirty="0"/>
              <a:t>This chapter applies to all meetings held by governmental bodies of the university system. In </a:t>
            </a:r>
            <a:r>
              <a:rPr lang="en-US" dirty="0" smtClean="0"/>
              <a:t>this </a:t>
            </a:r>
            <a:r>
              <a:rPr lang="en-US" dirty="0"/>
              <a:t>chapter, the term “governmental body” means an assembly, council, board, commission, </a:t>
            </a:r>
            <a:r>
              <a:rPr lang="en-US" dirty="0" smtClean="0"/>
              <a:t>committee</a:t>
            </a:r>
            <a:r>
              <a:rPr lang="en-US" dirty="0"/>
              <a:t>, or </a:t>
            </a:r>
            <a:r>
              <a:rPr lang="en-US" dirty="0" smtClean="0"/>
              <a:t>other </a:t>
            </a:r>
            <a:r>
              <a:rPr lang="en-US" dirty="0"/>
              <a:t>similar </a:t>
            </a:r>
            <a:r>
              <a:rPr lang="en-US" b="1" dirty="0"/>
              <a:t>body of the university with the authority to establish policies or make </a:t>
            </a:r>
            <a:r>
              <a:rPr lang="en-US" b="1" dirty="0" smtClean="0"/>
              <a:t>decisions </a:t>
            </a:r>
            <a:r>
              <a:rPr lang="en-US" b="1" dirty="0"/>
              <a:t>for the university </a:t>
            </a:r>
            <a:r>
              <a:rPr lang="en-US" dirty="0"/>
              <a:t>or with the authority to advise or make recommendations to the </a:t>
            </a:r>
            <a:r>
              <a:rPr lang="en-US" dirty="0" smtClean="0"/>
              <a:t>university</a:t>
            </a:r>
            <a:r>
              <a:rPr lang="en-US" dirty="0"/>
              <a:t>; "governmental body" includes the members of a subcommittee or other </a:t>
            </a:r>
            <a:r>
              <a:rPr lang="en-US" dirty="0" smtClean="0"/>
              <a:t>subordinate unit </a:t>
            </a:r>
            <a:r>
              <a:rPr lang="en-US" dirty="0"/>
              <a:t>of a governmental body if the subordinate unit consists of two or more members.</a:t>
            </a:r>
          </a:p>
          <a:p>
            <a:pPr lvl="1"/>
            <a:endParaRPr lang="en-US" dirty="0"/>
          </a:p>
        </p:txBody>
      </p:sp>
    </p:spTree>
    <p:extLst>
      <p:ext uri="{BB962C8B-B14F-4D97-AF65-F5344CB8AC3E}">
        <p14:creationId xmlns:p14="http://schemas.microsoft.com/office/powerpoint/2010/main" val="41998770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Meetings </a:t>
            </a:r>
            <a:r>
              <a:rPr lang="en-US" dirty="0"/>
              <a:t>Policy</a:t>
            </a:r>
          </a:p>
        </p:txBody>
      </p:sp>
      <p:sp>
        <p:nvSpPr>
          <p:cNvPr id="3" name="Content Placeholder 2"/>
          <p:cNvSpPr>
            <a:spLocks noGrp="1"/>
          </p:cNvSpPr>
          <p:nvPr>
            <p:ph idx="1"/>
          </p:nvPr>
        </p:nvSpPr>
        <p:spPr>
          <a:xfrm>
            <a:off x="739775" y="2692051"/>
            <a:ext cx="7662864" cy="3267169"/>
          </a:xfrm>
        </p:spPr>
        <p:txBody>
          <a:bodyPr/>
          <a:lstStyle/>
          <a:p>
            <a:pPr marL="0" indent="0">
              <a:buNone/>
            </a:pPr>
            <a:r>
              <a:rPr lang="en-US" b="1" dirty="0"/>
              <a:t>R02.06.020. Notice Requirements. </a:t>
            </a:r>
          </a:p>
          <a:p>
            <a:pPr marL="342900" lvl="1" indent="0">
              <a:buNone/>
            </a:pPr>
            <a:r>
              <a:rPr lang="en-US" dirty="0" smtClean="0"/>
              <a:t>A. Except </a:t>
            </a:r>
            <a:r>
              <a:rPr lang="en-US" dirty="0"/>
              <a:t>for bona fide emergency circumstances, at least three (3) working days’ advance </a:t>
            </a:r>
            <a:r>
              <a:rPr lang="en-US" dirty="0" smtClean="0"/>
              <a:t>public </a:t>
            </a:r>
            <a:r>
              <a:rPr lang="en-US" dirty="0"/>
              <a:t>notice shall be given for all meetings </a:t>
            </a:r>
            <a:r>
              <a:rPr lang="en-US" dirty="0" smtClean="0"/>
              <a:t>subject </a:t>
            </a:r>
            <a:r>
              <a:rPr lang="en-US" dirty="0"/>
              <a:t>to this chapter</a:t>
            </a:r>
            <a:r>
              <a:rPr lang="en-US" dirty="0" smtClean="0"/>
              <a:t>. </a:t>
            </a:r>
          </a:p>
          <a:p>
            <a:r>
              <a:rPr lang="en-US" dirty="0" smtClean="0"/>
              <a:t>Note: The </a:t>
            </a:r>
            <a:r>
              <a:rPr lang="en-US" b="1" dirty="0" smtClean="0"/>
              <a:t>Staff Alliance Constitution</a:t>
            </a:r>
            <a:r>
              <a:rPr lang="en-US" dirty="0" smtClean="0"/>
              <a:t> calls for 5-days, or 24-hours for an emergency meeting</a:t>
            </a:r>
            <a:endParaRPr lang="en-US" dirty="0"/>
          </a:p>
          <a:p>
            <a:pPr marL="0" indent="0">
              <a:buNone/>
            </a:pPr>
            <a:endParaRPr lang="en-US" dirty="0"/>
          </a:p>
        </p:txBody>
      </p:sp>
    </p:spTree>
    <p:extLst>
      <p:ext uri="{BB962C8B-B14F-4D97-AF65-F5344CB8AC3E}">
        <p14:creationId xmlns:p14="http://schemas.microsoft.com/office/powerpoint/2010/main" val="25615747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Meetings Policy</a:t>
            </a:r>
          </a:p>
        </p:txBody>
      </p:sp>
      <p:sp>
        <p:nvSpPr>
          <p:cNvPr id="3" name="Content Placeholder 2"/>
          <p:cNvSpPr>
            <a:spLocks noGrp="1"/>
          </p:cNvSpPr>
          <p:nvPr>
            <p:ph idx="1"/>
          </p:nvPr>
        </p:nvSpPr>
        <p:spPr>
          <a:xfrm>
            <a:off x="739775" y="2535966"/>
            <a:ext cx="7662864" cy="3267169"/>
          </a:xfrm>
        </p:spPr>
        <p:txBody>
          <a:bodyPr/>
          <a:lstStyle/>
          <a:p>
            <a:pPr marL="0" indent="0">
              <a:buNone/>
            </a:pPr>
            <a:r>
              <a:rPr lang="en-US" b="1" dirty="0" smtClean="0"/>
              <a:t>R02.06.013. </a:t>
            </a:r>
            <a:r>
              <a:rPr lang="en-US" b="1" dirty="0"/>
              <a:t>Exceptions.</a:t>
            </a:r>
          </a:p>
          <a:p>
            <a:pPr marL="342900" lvl="1" indent="0">
              <a:buNone/>
            </a:pPr>
            <a:r>
              <a:rPr lang="en-US" dirty="0"/>
              <a:t>This chapter does not apply to:</a:t>
            </a:r>
          </a:p>
          <a:p>
            <a:pPr marL="349250" lvl="1" indent="0">
              <a:buNone/>
            </a:pPr>
            <a:r>
              <a:rPr lang="en-US" dirty="0" smtClean="0"/>
              <a:t>A. A </a:t>
            </a:r>
            <a:r>
              <a:rPr lang="en-US" dirty="0"/>
              <a:t>governmental body performing a judicial or </a:t>
            </a:r>
            <a:r>
              <a:rPr lang="en-US" dirty="0" smtClean="0"/>
              <a:t>quasi-judicial </a:t>
            </a:r>
            <a:r>
              <a:rPr lang="en-US" dirty="0"/>
              <a:t>function when holding a </a:t>
            </a:r>
            <a:r>
              <a:rPr lang="en-US" dirty="0" smtClean="0"/>
              <a:t>meeting </a:t>
            </a:r>
            <a:r>
              <a:rPr lang="en-US" dirty="0"/>
              <a:t>solely to make a decision in an adjudicatory proceeding; or</a:t>
            </a:r>
          </a:p>
          <a:p>
            <a:pPr marL="349250" lvl="1" indent="0">
              <a:buNone/>
            </a:pPr>
            <a:r>
              <a:rPr lang="en-US" b="1" dirty="0" smtClean="0"/>
              <a:t>B. Staff </a:t>
            </a:r>
            <a:r>
              <a:rPr lang="en-US" b="1" dirty="0"/>
              <a:t>meetings or other gatherings of the employees of the university, including meetings </a:t>
            </a:r>
            <a:r>
              <a:rPr lang="en-US" b="1" dirty="0" smtClean="0"/>
              <a:t>of </a:t>
            </a:r>
            <a:r>
              <a:rPr lang="en-US" b="1" dirty="0"/>
              <a:t>an employee group established by policy of the Board of Regents of the University of </a:t>
            </a:r>
            <a:r>
              <a:rPr lang="en-US" b="1" dirty="0" smtClean="0"/>
              <a:t>Alaska or </a:t>
            </a:r>
            <a:r>
              <a:rPr lang="en-US" b="1" dirty="0"/>
              <a:t>held while acting in an advisory capacity to the Board of Regents.</a:t>
            </a:r>
          </a:p>
          <a:p>
            <a:pPr lvl="1"/>
            <a:endParaRPr lang="en-US" dirty="0"/>
          </a:p>
        </p:txBody>
      </p:sp>
    </p:spTree>
    <p:extLst>
      <p:ext uri="{BB962C8B-B14F-4D97-AF65-F5344CB8AC3E}">
        <p14:creationId xmlns:p14="http://schemas.microsoft.com/office/powerpoint/2010/main" val="41203317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Meetings Policy</a:t>
            </a:r>
          </a:p>
        </p:txBody>
      </p:sp>
      <p:sp>
        <p:nvSpPr>
          <p:cNvPr id="3" name="Content Placeholder 2"/>
          <p:cNvSpPr>
            <a:spLocks noGrp="1"/>
          </p:cNvSpPr>
          <p:nvPr>
            <p:ph idx="1"/>
          </p:nvPr>
        </p:nvSpPr>
        <p:spPr>
          <a:xfrm>
            <a:off x="739775" y="2936400"/>
            <a:ext cx="7662864" cy="3267169"/>
          </a:xfrm>
        </p:spPr>
        <p:txBody>
          <a:bodyPr/>
          <a:lstStyle/>
          <a:p>
            <a:pPr marL="0" indent="0">
              <a:buNone/>
            </a:pPr>
            <a:r>
              <a:rPr lang="en-US" b="1" dirty="0"/>
              <a:t>R02.06.020. Notice Requirements</a:t>
            </a:r>
            <a:r>
              <a:rPr lang="en-US" b="1" dirty="0" smtClean="0"/>
              <a:t>.</a:t>
            </a:r>
          </a:p>
          <a:p>
            <a:pPr marL="342900" lvl="1" indent="0">
              <a:buNone/>
            </a:pPr>
            <a:r>
              <a:rPr lang="en-US" dirty="0" smtClean="0"/>
              <a:t>C</a:t>
            </a:r>
            <a:r>
              <a:rPr lang="en-US" dirty="0"/>
              <a:t>. Each notice must contain the following:</a:t>
            </a:r>
          </a:p>
          <a:p>
            <a:pPr marL="692150" lvl="2" indent="0">
              <a:buNone/>
            </a:pPr>
            <a:r>
              <a:rPr lang="en-US" dirty="0"/>
              <a:t>1</a:t>
            </a:r>
            <a:r>
              <a:rPr lang="en-US" dirty="0" smtClean="0"/>
              <a:t>.a </a:t>
            </a:r>
            <a:r>
              <a:rPr lang="en-US" dirty="0"/>
              <a:t>description of the body holding the meeting;</a:t>
            </a:r>
          </a:p>
          <a:p>
            <a:pPr marL="692150" lvl="2" indent="0">
              <a:buNone/>
            </a:pPr>
            <a:r>
              <a:rPr lang="en-US" dirty="0"/>
              <a:t>2</a:t>
            </a:r>
            <a:r>
              <a:rPr lang="en-US" dirty="0" smtClean="0"/>
              <a:t>.the </a:t>
            </a:r>
            <a:r>
              <a:rPr lang="en-US" dirty="0"/>
              <a:t>time, date, and place of the meeting; and</a:t>
            </a:r>
          </a:p>
          <a:p>
            <a:pPr marL="692150" lvl="2" indent="0">
              <a:buNone/>
            </a:pPr>
            <a:r>
              <a:rPr lang="en-US" dirty="0"/>
              <a:t>3</a:t>
            </a:r>
            <a:r>
              <a:rPr lang="en-US" dirty="0" smtClean="0"/>
              <a:t>.the </a:t>
            </a:r>
            <a:r>
              <a:rPr lang="en-US" dirty="0"/>
              <a:t>name and telephone number of a person who may be contacted for additional </a:t>
            </a:r>
            <a:r>
              <a:rPr lang="en-US" dirty="0" smtClean="0"/>
              <a:t>information </a:t>
            </a:r>
            <a:r>
              <a:rPr lang="en-US" dirty="0"/>
              <a:t>regarding the meeting.</a:t>
            </a:r>
          </a:p>
          <a:p>
            <a:endParaRPr lang="en-US" dirty="0"/>
          </a:p>
        </p:txBody>
      </p:sp>
    </p:spTree>
    <p:extLst>
      <p:ext uri="{BB962C8B-B14F-4D97-AF65-F5344CB8AC3E}">
        <p14:creationId xmlns:p14="http://schemas.microsoft.com/office/powerpoint/2010/main" val="2792027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Sessions</a:t>
            </a:r>
            <a:endParaRPr lang="en-US" dirty="0"/>
          </a:p>
        </p:txBody>
      </p:sp>
      <p:sp>
        <p:nvSpPr>
          <p:cNvPr id="3" name="Content Placeholder 2"/>
          <p:cNvSpPr>
            <a:spLocks noGrp="1"/>
          </p:cNvSpPr>
          <p:nvPr>
            <p:ph idx="1"/>
          </p:nvPr>
        </p:nvSpPr>
        <p:spPr>
          <a:xfrm>
            <a:off x="739775" y="2621104"/>
            <a:ext cx="7662864" cy="3267169"/>
          </a:xfrm>
        </p:spPr>
        <p:txBody>
          <a:bodyPr/>
          <a:lstStyle/>
          <a:p>
            <a:pPr marL="0" indent="0">
              <a:buNone/>
            </a:pPr>
            <a:r>
              <a:rPr lang="en-US" b="1" dirty="0"/>
              <a:t>R02.06.030. Conduct of Meetings</a:t>
            </a:r>
            <a:r>
              <a:rPr lang="en-US" b="1" dirty="0" smtClean="0"/>
              <a:t>.</a:t>
            </a:r>
          </a:p>
          <a:p>
            <a:r>
              <a:rPr lang="en-US" dirty="0" smtClean="0"/>
              <a:t>The </a:t>
            </a:r>
            <a:r>
              <a:rPr lang="en-US" dirty="0"/>
              <a:t>following </a:t>
            </a:r>
            <a:r>
              <a:rPr lang="en-US" dirty="0" smtClean="0"/>
              <a:t>excepted </a:t>
            </a:r>
            <a:r>
              <a:rPr lang="en-US" dirty="0"/>
              <a:t>subjects may be discussed in an executive session:</a:t>
            </a:r>
          </a:p>
          <a:p>
            <a:pPr marL="342900" lvl="1" indent="0">
              <a:buNone/>
            </a:pPr>
            <a:r>
              <a:rPr lang="en-US" dirty="0"/>
              <a:t>1</a:t>
            </a:r>
            <a:r>
              <a:rPr lang="en-US" dirty="0" smtClean="0"/>
              <a:t>.matters</a:t>
            </a:r>
            <a:r>
              <a:rPr lang="en-US" dirty="0"/>
              <a:t>, the immediate knowledge of which would clearly have an adverse effect </a:t>
            </a:r>
            <a:r>
              <a:rPr lang="en-US" dirty="0" smtClean="0"/>
              <a:t>upon </a:t>
            </a:r>
            <a:r>
              <a:rPr lang="en-US" dirty="0"/>
              <a:t>the finances of the university;</a:t>
            </a:r>
          </a:p>
          <a:p>
            <a:pPr marL="342900" lvl="1" indent="0">
              <a:buNone/>
            </a:pPr>
            <a:r>
              <a:rPr lang="en-US" dirty="0"/>
              <a:t>2</a:t>
            </a:r>
            <a:r>
              <a:rPr lang="en-US" dirty="0" smtClean="0"/>
              <a:t>.subjects </a:t>
            </a:r>
            <a:r>
              <a:rPr lang="en-US" dirty="0"/>
              <a:t>that tend to prejudice the reputation and character of any </a:t>
            </a:r>
            <a:r>
              <a:rPr lang="en-US" dirty="0" smtClean="0"/>
              <a:t>person, provided </a:t>
            </a:r>
            <a:r>
              <a:rPr lang="en-US" dirty="0"/>
              <a:t>the person may request a public discussion; </a:t>
            </a:r>
          </a:p>
          <a:p>
            <a:pPr marL="342900" lvl="1" indent="0">
              <a:buNone/>
            </a:pPr>
            <a:r>
              <a:rPr lang="en-US" dirty="0"/>
              <a:t>3</a:t>
            </a:r>
            <a:r>
              <a:rPr lang="en-US" dirty="0" smtClean="0"/>
              <a:t>.matters </a:t>
            </a:r>
            <a:r>
              <a:rPr lang="en-US" dirty="0"/>
              <a:t>that by law, board policy, or university regulation are required to be </a:t>
            </a:r>
            <a:r>
              <a:rPr lang="en-US" dirty="0" smtClean="0"/>
              <a:t>confidential</a:t>
            </a:r>
            <a:r>
              <a:rPr lang="en-US" dirty="0"/>
              <a:t>; and</a:t>
            </a:r>
          </a:p>
          <a:p>
            <a:pPr marL="342900" lvl="1" indent="0">
              <a:buNone/>
            </a:pPr>
            <a:r>
              <a:rPr lang="en-US" dirty="0"/>
              <a:t>4</a:t>
            </a:r>
            <a:r>
              <a:rPr lang="en-US" dirty="0" smtClean="0"/>
              <a:t>.matters </a:t>
            </a:r>
            <a:r>
              <a:rPr lang="en-US" dirty="0"/>
              <a:t>involving consideration of government records that by law are not subject </a:t>
            </a:r>
            <a:r>
              <a:rPr lang="en-US" dirty="0" smtClean="0"/>
              <a:t>to </a:t>
            </a:r>
            <a:r>
              <a:rPr lang="en-US" dirty="0"/>
              <a:t>public </a:t>
            </a:r>
            <a:r>
              <a:rPr lang="en-US" dirty="0" smtClean="0"/>
              <a:t>disclosure.</a:t>
            </a:r>
            <a:endParaRPr lang="en-US" dirty="0"/>
          </a:p>
        </p:txBody>
      </p:sp>
    </p:spTree>
    <p:extLst>
      <p:ext uri="{BB962C8B-B14F-4D97-AF65-F5344CB8AC3E}">
        <p14:creationId xmlns:p14="http://schemas.microsoft.com/office/powerpoint/2010/main" val="21177894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Executive Sessions</a:t>
            </a:r>
            <a:endParaRPr lang="en-US" dirty="0"/>
          </a:p>
        </p:txBody>
      </p:sp>
      <p:sp>
        <p:nvSpPr>
          <p:cNvPr id="3" name="Content Placeholder 2"/>
          <p:cNvSpPr>
            <a:spLocks noGrp="1"/>
          </p:cNvSpPr>
          <p:nvPr>
            <p:ph idx="1"/>
          </p:nvPr>
        </p:nvSpPr>
        <p:spPr>
          <a:xfrm>
            <a:off x="675918" y="2396358"/>
            <a:ext cx="7662864" cy="3267169"/>
          </a:xfrm>
        </p:spPr>
        <p:txBody>
          <a:bodyPr/>
          <a:lstStyle/>
          <a:p>
            <a:endParaRPr lang="en-US" dirty="0"/>
          </a:p>
          <a:p>
            <a:pPr marL="0" indent="0">
              <a:buNone/>
            </a:pPr>
            <a:r>
              <a:rPr lang="en-US" b="1" dirty="0"/>
              <a:t>R02.06.030. Conduct of Meetings</a:t>
            </a:r>
            <a:r>
              <a:rPr lang="en-US" b="1" dirty="0" smtClean="0"/>
              <a:t>.</a:t>
            </a:r>
          </a:p>
          <a:p>
            <a:r>
              <a:rPr lang="en-US" dirty="0" smtClean="0"/>
              <a:t>If </a:t>
            </a:r>
            <a:r>
              <a:rPr lang="en-US" dirty="0"/>
              <a:t>excepted subjects are to be discussed at a meeting in executive session, the meeting </a:t>
            </a:r>
            <a:r>
              <a:rPr lang="en-US" dirty="0" smtClean="0"/>
              <a:t>must </a:t>
            </a:r>
            <a:r>
              <a:rPr lang="en-US" dirty="0"/>
              <a:t>first be convened as a public meeting and the question of holding an executive </a:t>
            </a:r>
            <a:r>
              <a:rPr lang="en-US" dirty="0" smtClean="0"/>
              <a:t>session </a:t>
            </a:r>
            <a:r>
              <a:rPr lang="en-US" dirty="0"/>
              <a:t>to discuss matters that come within the exceptions listed </a:t>
            </a:r>
            <a:r>
              <a:rPr lang="en-US" dirty="0" smtClean="0"/>
              <a:t>shall be </a:t>
            </a:r>
            <a:r>
              <a:rPr lang="en-US" dirty="0"/>
              <a:t>determined by a majority vote of the body. No subjects may be considered at the </a:t>
            </a:r>
            <a:r>
              <a:rPr lang="en-US" dirty="0" smtClean="0"/>
              <a:t>executive </a:t>
            </a:r>
            <a:r>
              <a:rPr lang="en-US" dirty="0"/>
              <a:t>session unless auxiliary to the main question. No action may be taken at the </a:t>
            </a:r>
            <a:r>
              <a:rPr lang="en-US" dirty="0" smtClean="0"/>
              <a:t>executive </a:t>
            </a:r>
            <a:r>
              <a:rPr lang="en-US" dirty="0"/>
              <a:t>session except as permitted by AS 44.62.310.</a:t>
            </a:r>
          </a:p>
        </p:txBody>
      </p:sp>
    </p:spTree>
    <p:extLst>
      <p:ext uri="{BB962C8B-B14F-4D97-AF65-F5344CB8AC3E}">
        <p14:creationId xmlns:p14="http://schemas.microsoft.com/office/powerpoint/2010/main" val="3823878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Summit Team</a:t>
            </a:r>
            <a:endParaRPr lang="en-US" dirty="0"/>
          </a:p>
        </p:txBody>
      </p:sp>
      <p:sp>
        <p:nvSpPr>
          <p:cNvPr id="3" name="Content Placeholder 2"/>
          <p:cNvSpPr>
            <a:spLocks noGrp="1"/>
          </p:cNvSpPr>
          <p:nvPr>
            <p:ph idx="1"/>
          </p:nvPr>
        </p:nvSpPr>
        <p:spPr>
          <a:xfrm>
            <a:off x="316432" y="2678464"/>
            <a:ext cx="8542400" cy="3267169"/>
          </a:xfrm>
        </p:spPr>
        <p:txBody>
          <a:bodyPr/>
          <a:lstStyle/>
          <a:p>
            <a:r>
              <a:rPr lang="en-US" dirty="0" smtClean="0"/>
              <a:t>Meetings of bodies consisting solely of employees are exempted under the Alaska Open Meetings Act</a:t>
            </a:r>
          </a:p>
          <a:p>
            <a:r>
              <a:rPr lang="en-US" dirty="0" smtClean="0"/>
              <a:t>There is concern that the Summit Team is a policy-making, or decision-making body subject to OMA, and should not be exempted under provisions for meetings of employees </a:t>
            </a:r>
          </a:p>
          <a:p>
            <a:r>
              <a:rPr lang="en-US" dirty="0" smtClean="0"/>
              <a:t>Summit Team meeting postings and other notifications are not providing minimum information (location, contact)</a:t>
            </a:r>
          </a:p>
          <a:p>
            <a:r>
              <a:rPr lang="en-US" dirty="0" smtClean="0"/>
              <a:t>There is huge interest in improving communication and transparency between system governance and the Summit Team</a:t>
            </a:r>
            <a:endParaRPr lang="en-US" dirty="0"/>
          </a:p>
        </p:txBody>
      </p:sp>
    </p:spTree>
    <p:extLst>
      <p:ext uri="{BB962C8B-B14F-4D97-AF65-F5344CB8AC3E}">
        <p14:creationId xmlns:p14="http://schemas.microsoft.com/office/powerpoint/2010/main" val="38109002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UA Meetings </a:t>
            </a:r>
            <a:r>
              <a:rPr lang="en-US" dirty="0"/>
              <a:t>Policy</a:t>
            </a:r>
          </a:p>
        </p:txBody>
      </p:sp>
      <p:sp>
        <p:nvSpPr>
          <p:cNvPr id="3" name="Content Placeholder 2"/>
          <p:cNvSpPr>
            <a:spLocks noGrp="1"/>
          </p:cNvSpPr>
          <p:nvPr>
            <p:ph idx="1"/>
          </p:nvPr>
        </p:nvSpPr>
        <p:spPr>
          <a:xfrm>
            <a:off x="739775" y="2855231"/>
            <a:ext cx="7662864" cy="3267169"/>
          </a:xfrm>
        </p:spPr>
        <p:txBody>
          <a:bodyPr/>
          <a:lstStyle/>
          <a:p>
            <a:pPr marL="0" indent="0">
              <a:buNone/>
            </a:pPr>
            <a:r>
              <a:rPr lang="en-US" b="1" dirty="0"/>
              <a:t>R02.06.040. Responsibility for Implementation.</a:t>
            </a:r>
          </a:p>
          <a:p>
            <a:pPr marL="342900" lvl="1" indent="0">
              <a:buNone/>
            </a:pPr>
            <a:r>
              <a:rPr lang="en-US" dirty="0"/>
              <a:t>Each of the chancellors shall be responsible for ensuring compliance with this chapter by </a:t>
            </a:r>
            <a:r>
              <a:rPr lang="en-US" dirty="0" smtClean="0"/>
              <a:t>covered </a:t>
            </a:r>
            <a:r>
              <a:rPr lang="en-US" dirty="0"/>
              <a:t>governmental bodies within their respective institutions. The president shall be </a:t>
            </a:r>
            <a:r>
              <a:rPr lang="en-US" dirty="0" smtClean="0"/>
              <a:t>responsible </a:t>
            </a:r>
            <a:r>
              <a:rPr lang="en-US" dirty="0"/>
              <a:t>for ensuring compliance by covered governmental bodies within the Statewide </a:t>
            </a:r>
            <a:r>
              <a:rPr lang="en-US" dirty="0" smtClean="0"/>
              <a:t>Administration</a:t>
            </a:r>
            <a:r>
              <a:rPr lang="en-US" dirty="0"/>
              <a:t>, as well as covered governmental bodies that extend across institutional lines. </a:t>
            </a:r>
          </a:p>
          <a:p>
            <a:endParaRPr lang="en-US" dirty="0"/>
          </a:p>
        </p:txBody>
      </p:sp>
    </p:spTree>
    <p:extLst>
      <p:ext uri="{BB962C8B-B14F-4D97-AF65-F5344CB8AC3E}">
        <p14:creationId xmlns:p14="http://schemas.microsoft.com/office/powerpoint/2010/main" val="4018372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Staff Alliance Meetings</a:t>
            </a:r>
            <a:endParaRPr lang="en-US" dirty="0"/>
          </a:p>
        </p:txBody>
      </p:sp>
      <p:sp>
        <p:nvSpPr>
          <p:cNvPr id="3" name="Content Placeholder 2"/>
          <p:cNvSpPr>
            <a:spLocks noGrp="1"/>
          </p:cNvSpPr>
          <p:nvPr>
            <p:ph idx="1"/>
          </p:nvPr>
        </p:nvSpPr>
        <p:spPr>
          <a:xfrm>
            <a:off x="739775" y="2879853"/>
            <a:ext cx="7662864" cy="3267169"/>
          </a:xfrm>
        </p:spPr>
        <p:txBody>
          <a:bodyPr/>
          <a:lstStyle/>
          <a:p>
            <a:pPr marL="0" indent="0">
              <a:buNone/>
            </a:pPr>
            <a:r>
              <a:rPr lang="en-US" b="1" dirty="0" smtClean="0"/>
              <a:t>Staff Alliance Constitution Article </a:t>
            </a:r>
            <a:r>
              <a:rPr lang="en-US" b="1" dirty="0"/>
              <a:t>5. Meetings</a:t>
            </a:r>
            <a:endParaRPr lang="fi-FI" b="1" dirty="0" smtClean="0"/>
          </a:p>
          <a:p>
            <a:r>
              <a:rPr lang="fi-FI" dirty="0" smtClean="0"/>
              <a:t>C. Open </a:t>
            </a:r>
            <a:r>
              <a:rPr lang="fi-FI" dirty="0" err="1"/>
              <a:t>Meetings</a:t>
            </a:r>
            <a:endParaRPr lang="fi-FI" dirty="0"/>
          </a:p>
          <a:p>
            <a:pPr lvl="1"/>
            <a:r>
              <a:rPr lang="en-US" dirty="0"/>
              <a:t>All meetings of the Staff Alliance are subject to the Alaska Open Meetings Law, </a:t>
            </a:r>
            <a:r>
              <a:rPr lang="en-US" dirty="0" smtClean="0"/>
              <a:t>which means </a:t>
            </a:r>
            <a:r>
              <a:rPr lang="en-US" dirty="0"/>
              <a:t>that meetings of these bodies are open to the public, agendas must be posted, </a:t>
            </a:r>
            <a:r>
              <a:rPr lang="en-US" dirty="0" smtClean="0"/>
              <a:t>and meeting </a:t>
            </a:r>
            <a:r>
              <a:rPr lang="en-US" dirty="0"/>
              <a:t>records kept. Staff Alliance activities shall be regularly communicated to </a:t>
            </a:r>
            <a:r>
              <a:rPr lang="en-US" dirty="0" smtClean="0"/>
              <a:t>the university </a:t>
            </a:r>
            <a:r>
              <a:rPr lang="en-US" dirty="0"/>
              <a:t>community.</a:t>
            </a:r>
          </a:p>
        </p:txBody>
      </p:sp>
    </p:spTree>
    <p:extLst>
      <p:ext uri="{BB962C8B-B14F-4D97-AF65-F5344CB8AC3E}">
        <p14:creationId xmlns:p14="http://schemas.microsoft.com/office/powerpoint/2010/main" val="28321487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Alliance Meetings</a:t>
            </a:r>
          </a:p>
        </p:txBody>
      </p:sp>
      <p:sp>
        <p:nvSpPr>
          <p:cNvPr id="3" name="Content Placeholder 2"/>
          <p:cNvSpPr>
            <a:spLocks noGrp="1"/>
          </p:cNvSpPr>
          <p:nvPr>
            <p:ph idx="1"/>
          </p:nvPr>
        </p:nvSpPr>
        <p:spPr>
          <a:xfrm>
            <a:off x="512423" y="2921643"/>
            <a:ext cx="8174377" cy="3267169"/>
          </a:xfrm>
        </p:spPr>
        <p:txBody>
          <a:bodyPr/>
          <a:lstStyle/>
          <a:p>
            <a:r>
              <a:rPr lang="en-US" dirty="0" smtClean="0"/>
              <a:t>Are we acting "in the spirit of" the Open Meetings Act or to the letter of the law? (There is a lot more to OMA than agendas!)</a:t>
            </a:r>
          </a:p>
          <a:p>
            <a:r>
              <a:rPr lang="en-US" dirty="0" smtClean="0"/>
              <a:t>Does current OMA and university regulation require it?</a:t>
            </a:r>
            <a:endParaRPr lang="en-US" dirty="0"/>
          </a:p>
          <a:p>
            <a:r>
              <a:rPr lang="en-US" dirty="0" smtClean="0"/>
              <a:t>Are our Alliance meeting practices in keeping with the law?</a:t>
            </a:r>
          </a:p>
          <a:p>
            <a:r>
              <a:rPr lang="en-US" dirty="0" smtClean="0"/>
              <a:t>What changes need to be made to better comply with OMA and to achieve transparency and staff engagement in governance processes?</a:t>
            </a:r>
          </a:p>
        </p:txBody>
      </p:sp>
    </p:spTree>
    <p:extLst>
      <p:ext uri="{BB962C8B-B14F-4D97-AF65-F5344CB8AC3E}">
        <p14:creationId xmlns:p14="http://schemas.microsoft.com/office/powerpoint/2010/main" val="36863580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Policy &amp; Regulations</a:t>
            </a:r>
          </a:p>
        </p:txBody>
      </p:sp>
      <p:sp>
        <p:nvSpPr>
          <p:cNvPr id="3" name="Content Placeholder 2"/>
          <p:cNvSpPr>
            <a:spLocks noGrp="1"/>
          </p:cNvSpPr>
          <p:nvPr>
            <p:ph idx="1"/>
          </p:nvPr>
        </p:nvSpPr>
        <p:spPr>
          <a:xfrm>
            <a:off x="739775" y="2990032"/>
            <a:ext cx="7662864" cy="3267169"/>
          </a:xfrm>
        </p:spPr>
        <p:txBody>
          <a:bodyPr/>
          <a:lstStyle/>
          <a:p>
            <a:r>
              <a:rPr lang="en-US" dirty="0" smtClean="0"/>
              <a:t>The University of Alaska Board of Regents set policy</a:t>
            </a:r>
          </a:p>
          <a:p>
            <a:r>
              <a:rPr lang="en-US" dirty="0" smtClean="0"/>
              <a:t>The University of Alaska President implements regulations</a:t>
            </a:r>
          </a:p>
          <a:p>
            <a:r>
              <a:rPr lang="en-US" dirty="0" smtClean="0"/>
              <a:t>Together they provide guidance and procedures for university administration and governance</a:t>
            </a:r>
            <a:endParaRPr lang="en-US" dirty="0"/>
          </a:p>
        </p:txBody>
      </p:sp>
    </p:spTree>
    <p:extLst>
      <p:ext uri="{BB962C8B-B14F-4D97-AF65-F5344CB8AC3E}">
        <p14:creationId xmlns:p14="http://schemas.microsoft.com/office/powerpoint/2010/main" val="12621838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at Meetings</a:t>
            </a:r>
            <a:endParaRPr lang="en-US" dirty="0"/>
          </a:p>
        </p:txBody>
      </p:sp>
      <p:sp>
        <p:nvSpPr>
          <p:cNvPr id="3" name="Content Placeholder 2"/>
          <p:cNvSpPr>
            <a:spLocks noGrp="1"/>
          </p:cNvSpPr>
          <p:nvPr>
            <p:ph idx="1"/>
          </p:nvPr>
        </p:nvSpPr>
        <p:spPr>
          <a:xfrm>
            <a:off x="645698" y="2772684"/>
            <a:ext cx="7828989" cy="3267169"/>
          </a:xfrm>
        </p:spPr>
        <p:txBody>
          <a:bodyPr/>
          <a:lstStyle/>
          <a:p>
            <a:r>
              <a:rPr lang="en-US" dirty="0" smtClean="0"/>
              <a:t>In accordance with the Open Meetings Act, </a:t>
            </a:r>
            <a:r>
              <a:rPr lang="en-US" dirty="0" smtClean="0"/>
              <a:t>motions </a:t>
            </a:r>
            <a:r>
              <a:rPr lang="en-US" dirty="0" smtClean="0"/>
              <a:t>or resolutions should be written BEFORE a meeting and included on the agenda (note Regent agendas with alternative motions pre-printed)</a:t>
            </a:r>
          </a:p>
          <a:p>
            <a:r>
              <a:rPr lang="en-US" dirty="0" smtClean="0"/>
              <a:t>At the very least it should be indicated that action will be taken on an agenda topic during the meeting</a:t>
            </a:r>
          </a:p>
          <a:p>
            <a:r>
              <a:rPr lang="en-US" dirty="0" smtClean="0"/>
              <a:t>The motion or resolution must be clearly stated and recorded by the secretary and executive officer prior to voting</a:t>
            </a:r>
            <a:endParaRPr lang="en-US" dirty="0"/>
          </a:p>
        </p:txBody>
      </p:sp>
    </p:spTree>
    <p:extLst>
      <p:ext uri="{BB962C8B-B14F-4D97-AF65-F5344CB8AC3E}">
        <p14:creationId xmlns:p14="http://schemas.microsoft.com/office/powerpoint/2010/main" val="9458290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via e-mail</a:t>
            </a:r>
            <a:endParaRPr lang="en-US" dirty="0"/>
          </a:p>
        </p:txBody>
      </p:sp>
      <p:sp>
        <p:nvSpPr>
          <p:cNvPr id="3" name="Content Placeholder 2"/>
          <p:cNvSpPr>
            <a:spLocks noGrp="1"/>
          </p:cNvSpPr>
          <p:nvPr>
            <p:ph idx="1"/>
          </p:nvPr>
        </p:nvSpPr>
        <p:spPr>
          <a:xfrm>
            <a:off x="622179" y="2723054"/>
            <a:ext cx="7883867" cy="3267169"/>
          </a:xfrm>
        </p:spPr>
        <p:txBody>
          <a:bodyPr/>
          <a:lstStyle/>
          <a:p>
            <a:r>
              <a:rPr lang="en-US" dirty="0" smtClean="0"/>
              <a:t>On occasion votes are conducted via email such as when a resolution needs to be drafted in full, or a motion is too complex to write during the meeting </a:t>
            </a:r>
          </a:p>
          <a:p>
            <a:r>
              <a:rPr lang="en-US" dirty="0" smtClean="0"/>
              <a:t>Other times an urgent situation comes up between meetings requiring action – but this is not really in keeping with OMA</a:t>
            </a:r>
          </a:p>
          <a:p>
            <a:r>
              <a:rPr lang="en-US" dirty="0" smtClean="0"/>
              <a:t>In such cases the voting process needs to be explicitly and carefully documented with a very clear, single email string with the motion in its entirety, who moved and who seconded, and </a:t>
            </a:r>
            <a:r>
              <a:rPr lang="en-US" dirty="0"/>
              <a:t>roll call style voting </a:t>
            </a:r>
            <a:r>
              <a:rPr lang="en-US" dirty="0" smtClean="0"/>
              <a:t>(name and vote) so it can be printed and entered into the official Staff Alliance record</a:t>
            </a:r>
            <a:endParaRPr lang="en-US" dirty="0"/>
          </a:p>
        </p:txBody>
      </p:sp>
    </p:spTree>
    <p:extLst>
      <p:ext uri="{BB962C8B-B14F-4D97-AF65-F5344CB8AC3E}">
        <p14:creationId xmlns:p14="http://schemas.microsoft.com/office/powerpoint/2010/main" val="12017092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Alliance Meetings</a:t>
            </a:r>
          </a:p>
        </p:txBody>
      </p:sp>
      <p:sp>
        <p:nvSpPr>
          <p:cNvPr id="3" name="Content Placeholder 2"/>
          <p:cNvSpPr>
            <a:spLocks noGrp="1"/>
          </p:cNvSpPr>
          <p:nvPr>
            <p:ph idx="1"/>
          </p:nvPr>
        </p:nvSpPr>
        <p:spPr>
          <a:xfrm>
            <a:off x="457200" y="2770094"/>
            <a:ext cx="8048847" cy="3267169"/>
          </a:xfrm>
        </p:spPr>
        <p:txBody>
          <a:bodyPr/>
          <a:lstStyle/>
          <a:p>
            <a:r>
              <a:rPr lang="en-US" dirty="0" smtClean="0"/>
              <a:t>Other details from the Staff Alliance Constitution and Bylaws:</a:t>
            </a:r>
          </a:p>
          <a:p>
            <a:pPr lvl="1"/>
            <a:r>
              <a:rPr lang="en-US" dirty="0" smtClean="0"/>
              <a:t>Officers include chair, vice chair, secretary and (pending) treasurer*</a:t>
            </a:r>
          </a:p>
          <a:p>
            <a:pPr lvl="1"/>
            <a:r>
              <a:rPr lang="en-US" dirty="0" smtClean="0"/>
              <a:t>Chair and Vice Chair must be from different local governance groups</a:t>
            </a:r>
          </a:p>
          <a:p>
            <a:pPr lvl="1"/>
            <a:r>
              <a:rPr lang="en-US" dirty="0" smtClean="0"/>
              <a:t>Quorum = a simple majority (5) to include at least one member from each MAU</a:t>
            </a:r>
            <a:endParaRPr lang="en-US" dirty="0"/>
          </a:p>
          <a:p>
            <a:r>
              <a:rPr lang="en-US" dirty="0" smtClean="0"/>
              <a:t>Newly created "treasurer" office undefined, not clear how it works with UA financial policies and the practical running of the governance office</a:t>
            </a:r>
          </a:p>
        </p:txBody>
      </p:sp>
    </p:spTree>
    <p:extLst>
      <p:ext uri="{BB962C8B-B14F-4D97-AF65-F5344CB8AC3E}">
        <p14:creationId xmlns:p14="http://schemas.microsoft.com/office/powerpoint/2010/main" val="18818505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Processes</a:t>
            </a:r>
            <a:endParaRPr lang="en-US" dirty="0"/>
          </a:p>
        </p:txBody>
      </p:sp>
      <p:sp>
        <p:nvSpPr>
          <p:cNvPr id="3" name="Text Placeholder 2"/>
          <p:cNvSpPr>
            <a:spLocks noGrp="1"/>
          </p:cNvSpPr>
          <p:nvPr>
            <p:ph type="body" idx="1"/>
          </p:nvPr>
        </p:nvSpPr>
        <p:spPr/>
        <p:txBody>
          <a:bodyPr/>
          <a:lstStyle/>
          <a:p>
            <a:r>
              <a:rPr lang="en-US" dirty="0" smtClean="0"/>
              <a:t>Who's, what's and when's of governance</a:t>
            </a:r>
            <a:endParaRPr lang="en-US" dirty="0"/>
          </a:p>
        </p:txBody>
      </p:sp>
      <p:pic>
        <p:nvPicPr>
          <p:cNvPr id="5" name="Picture 4" desc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33" y="5700540"/>
            <a:ext cx="1448567" cy="1063651"/>
          </a:xfrm>
          <a:prstGeom prst="rect">
            <a:avLst/>
          </a:prstGeom>
        </p:spPr>
      </p:pic>
    </p:spTree>
    <p:extLst>
      <p:ext uri="{BB962C8B-B14F-4D97-AF65-F5344CB8AC3E}">
        <p14:creationId xmlns:p14="http://schemas.microsoft.com/office/powerpoint/2010/main" val="24453376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Process</a:t>
            </a:r>
            <a:endParaRPr lang="en-US" dirty="0"/>
          </a:p>
        </p:txBody>
      </p:sp>
      <p:sp>
        <p:nvSpPr>
          <p:cNvPr id="3" name="Content Placeholder 2"/>
          <p:cNvSpPr>
            <a:spLocks noGrp="1"/>
          </p:cNvSpPr>
          <p:nvPr>
            <p:ph sz="half" idx="1"/>
          </p:nvPr>
        </p:nvSpPr>
        <p:spPr>
          <a:xfrm>
            <a:off x="457200" y="3005547"/>
            <a:ext cx="4050792" cy="3252788"/>
          </a:xfrm>
        </p:spPr>
        <p:txBody>
          <a:bodyPr/>
          <a:lstStyle/>
          <a:p>
            <a:r>
              <a:rPr lang="en-US" dirty="0" smtClean="0"/>
              <a:t>Motions and resolutions made on the system level should be informed by the actions of local groups</a:t>
            </a:r>
          </a:p>
          <a:p>
            <a:r>
              <a:rPr lang="en-US" dirty="0" smtClean="0"/>
              <a:t>It takes a minimum of two if not three months to fully vet a proposal through governance</a:t>
            </a:r>
          </a:p>
          <a:p>
            <a:r>
              <a:rPr lang="en-US" dirty="0" smtClean="0"/>
              <a:t>Staff Alliance has the authority to act on our own when necessary – we are elected to represent – but this should not be standard practice</a:t>
            </a:r>
            <a:endParaRPr lang="en-US" dirty="0"/>
          </a:p>
        </p:txBody>
      </p:sp>
      <p:pic>
        <p:nvPicPr>
          <p:cNvPr id="5" name="Content Placeholder 4" descr="Process.psd"/>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8557" r="-7939" b="2506"/>
          <a:stretch/>
        </p:blipFill>
        <p:spPr/>
      </p:pic>
    </p:spTree>
    <p:extLst>
      <p:ext uri="{BB962C8B-B14F-4D97-AF65-F5344CB8AC3E}">
        <p14:creationId xmlns:p14="http://schemas.microsoft.com/office/powerpoint/2010/main" val="254240603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a:t>
            </a:r>
            <a:endParaRPr lang="en-US" dirty="0"/>
          </a:p>
        </p:txBody>
      </p:sp>
      <p:sp>
        <p:nvSpPr>
          <p:cNvPr id="3" name="Content Placeholder 2"/>
          <p:cNvSpPr>
            <a:spLocks noGrp="1"/>
          </p:cNvSpPr>
          <p:nvPr>
            <p:ph idx="1"/>
          </p:nvPr>
        </p:nvSpPr>
        <p:spPr>
          <a:xfrm>
            <a:off x="739775" y="2897801"/>
            <a:ext cx="7662864" cy="3267169"/>
          </a:xfrm>
        </p:spPr>
        <p:txBody>
          <a:bodyPr/>
          <a:lstStyle/>
          <a:p>
            <a:r>
              <a:rPr lang="en-US" dirty="0" smtClean="0"/>
              <a:t>Except </a:t>
            </a:r>
            <a:r>
              <a:rPr lang="en-US" dirty="0"/>
              <a:t>as provided otherwise in Regents’ </a:t>
            </a:r>
            <a:r>
              <a:rPr lang="en-US" dirty="0" smtClean="0"/>
              <a:t>Policy</a:t>
            </a:r>
            <a:r>
              <a:rPr lang="en-US" dirty="0"/>
              <a:t>, </a:t>
            </a:r>
            <a:r>
              <a:rPr lang="en-US" dirty="0" smtClean="0"/>
              <a:t>the </a:t>
            </a:r>
            <a:r>
              <a:rPr lang="en-US" dirty="0"/>
              <a:t>president shall seek review and </a:t>
            </a:r>
            <a:r>
              <a:rPr lang="en-US" dirty="0" smtClean="0"/>
              <a:t>comment </a:t>
            </a:r>
            <a:r>
              <a:rPr lang="en-US" dirty="0"/>
              <a:t>by chancellors and by </a:t>
            </a:r>
            <a:r>
              <a:rPr lang="en-US" dirty="0" smtClean="0"/>
              <a:t>affected governance</a:t>
            </a:r>
            <a:r>
              <a:rPr lang="en-US" dirty="0"/>
              <a:t> </a:t>
            </a:r>
            <a:r>
              <a:rPr lang="en-US" dirty="0" smtClean="0"/>
              <a:t>groups</a:t>
            </a:r>
            <a:r>
              <a:rPr lang="en-US" dirty="0"/>
              <a:t> </a:t>
            </a:r>
            <a:r>
              <a:rPr lang="en-US" dirty="0" smtClean="0"/>
              <a:t>prior </a:t>
            </a:r>
            <a:r>
              <a:rPr lang="en-US" dirty="0"/>
              <a:t>to the adoption </a:t>
            </a:r>
            <a:r>
              <a:rPr lang="en-US" dirty="0" smtClean="0"/>
              <a:t>or amendment </a:t>
            </a:r>
            <a:r>
              <a:rPr lang="en-US" dirty="0"/>
              <a:t>of a regulation. </a:t>
            </a:r>
          </a:p>
        </p:txBody>
      </p:sp>
    </p:spTree>
    <p:extLst>
      <p:ext uri="{BB962C8B-B14F-4D97-AF65-F5344CB8AC3E}">
        <p14:creationId xmlns:p14="http://schemas.microsoft.com/office/powerpoint/2010/main" val="2692480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 Process</a:t>
            </a:r>
            <a:endParaRPr lang="en-US" dirty="0"/>
          </a:p>
        </p:txBody>
      </p:sp>
      <p:sp>
        <p:nvSpPr>
          <p:cNvPr id="3" name="Content Placeholder 2"/>
          <p:cNvSpPr>
            <a:spLocks noGrp="1"/>
          </p:cNvSpPr>
          <p:nvPr>
            <p:ph idx="1"/>
          </p:nvPr>
        </p:nvSpPr>
        <p:spPr/>
        <p:txBody>
          <a:bodyPr/>
          <a:lstStyle/>
          <a:p>
            <a:r>
              <a:rPr lang="en-US" dirty="0" smtClean="0"/>
              <a:t>Group constitutions, bylaws and meeting schedules describe governance response timelines</a:t>
            </a:r>
          </a:p>
          <a:p>
            <a:r>
              <a:rPr lang="en-US" dirty="0" smtClean="0"/>
              <a:t>The response timelines are included in the Staff Alliance Constitution is 40 days</a:t>
            </a:r>
          </a:p>
          <a:p>
            <a:r>
              <a:rPr lang="en-US" dirty="0" smtClean="0"/>
              <a:t>Policy and regulation changes are </a:t>
            </a:r>
            <a:r>
              <a:rPr lang="en-US" u="sng" dirty="0" smtClean="0"/>
              <a:t>regularly</a:t>
            </a:r>
            <a:r>
              <a:rPr lang="en-US" dirty="0" smtClean="0"/>
              <a:t> submitted to governance groups from the president or other office of responsibility </a:t>
            </a:r>
            <a:r>
              <a:rPr lang="en-US" u="sng" dirty="0" smtClean="0"/>
              <a:t>with response deadlines out of synch with governance schedules and processes</a:t>
            </a:r>
            <a:endParaRPr lang="en-US" u="sng" dirty="0"/>
          </a:p>
        </p:txBody>
      </p:sp>
    </p:spTree>
    <p:extLst>
      <p:ext uri="{BB962C8B-B14F-4D97-AF65-F5344CB8AC3E}">
        <p14:creationId xmlns:p14="http://schemas.microsoft.com/office/powerpoint/2010/main" val="38207401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 Process</a:t>
            </a:r>
            <a:endParaRPr lang="en-US" dirty="0"/>
          </a:p>
        </p:txBody>
      </p:sp>
      <p:sp>
        <p:nvSpPr>
          <p:cNvPr id="3" name="Content Placeholder 2"/>
          <p:cNvSpPr>
            <a:spLocks noGrp="1"/>
          </p:cNvSpPr>
          <p:nvPr>
            <p:ph idx="1"/>
          </p:nvPr>
        </p:nvSpPr>
        <p:spPr>
          <a:xfrm>
            <a:off x="234143" y="2706239"/>
            <a:ext cx="8698773" cy="3267169"/>
          </a:xfrm>
        </p:spPr>
        <p:txBody>
          <a:bodyPr/>
          <a:lstStyle/>
          <a:p>
            <a:r>
              <a:rPr lang="en-US" b="1" dirty="0"/>
              <a:t>Article 10. Review and Transmittal of Proposals </a:t>
            </a:r>
          </a:p>
          <a:p>
            <a:pPr marL="349250" lvl="1" indent="0">
              <a:buNone/>
            </a:pPr>
            <a:r>
              <a:rPr lang="en-US" b="1" dirty="0"/>
              <a:t>Review</a:t>
            </a:r>
          </a:p>
          <a:p>
            <a:pPr lvl="1"/>
            <a:r>
              <a:rPr lang="en-US" sz="1800" dirty="0"/>
              <a:t>Administrative proposals and issues affecting the university system staff shall be submitted to the executive officer who shall send the items to appropriate governance groups for review. </a:t>
            </a:r>
            <a:r>
              <a:rPr lang="en-US" sz="1800" b="1" dirty="0">
                <a:solidFill>
                  <a:srgbClr val="FF0000"/>
                </a:solidFill>
              </a:rPr>
              <a:t>The Staff Alliance shall respond to the proposals and issues relating to staff affairs and such others as the Staff Alliance may deem appropriate within 40 days after receipt from the executive officer. </a:t>
            </a:r>
            <a:r>
              <a:rPr lang="en-US" sz="1800" b="1" dirty="0"/>
              <a:t>Those administrative proposals submitted in the summer months shall be acted upon by the Staff Alliance by October 15.</a:t>
            </a:r>
            <a:r>
              <a:rPr lang="en-US" sz="1800" dirty="0"/>
              <a:t> Responses shall be transmitted to the executive officer for compilation and submission to the UA president. Proposals requiring immediate implementation for compliance with state or federal law shall be submitted to the Staff Alliance for review, but may be implemented prior to their action</a:t>
            </a:r>
            <a:r>
              <a:rPr lang="en-US" sz="1800" dirty="0" smtClean="0"/>
              <a:t>.</a:t>
            </a:r>
            <a:endParaRPr lang="en-US" sz="1800" dirty="0"/>
          </a:p>
        </p:txBody>
      </p:sp>
    </p:spTree>
    <p:extLst>
      <p:ext uri="{BB962C8B-B14F-4D97-AF65-F5344CB8AC3E}">
        <p14:creationId xmlns:p14="http://schemas.microsoft.com/office/powerpoint/2010/main" val="42065946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 Process</a:t>
            </a:r>
            <a:endParaRPr lang="en-US" dirty="0"/>
          </a:p>
        </p:txBody>
      </p:sp>
      <p:sp>
        <p:nvSpPr>
          <p:cNvPr id="3" name="Content Placeholder 2"/>
          <p:cNvSpPr>
            <a:spLocks noGrp="1"/>
          </p:cNvSpPr>
          <p:nvPr>
            <p:ph idx="1"/>
          </p:nvPr>
        </p:nvSpPr>
        <p:spPr/>
        <p:txBody>
          <a:bodyPr/>
          <a:lstStyle/>
          <a:p>
            <a:r>
              <a:rPr lang="en-US" dirty="0" smtClean="0"/>
              <a:t>The timelines for review are identical to Staff Alliance in the System Governance Council Constitution </a:t>
            </a:r>
          </a:p>
          <a:p>
            <a:r>
              <a:rPr lang="en-US" dirty="0" smtClean="0"/>
              <a:t>The Faculty Alliance Constitution refers to the timelines in BOR Policy Chapter 03.01</a:t>
            </a:r>
          </a:p>
          <a:p>
            <a:r>
              <a:rPr lang="en-US" dirty="0" smtClean="0"/>
              <a:t>Cross review needs to occur to all local and system Constitutions and Bylaws to make sure we have consistency as a first step toward developing a unified transmittal and review process for administration and governance</a:t>
            </a:r>
          </a:p>
        </p:txBody>
      </p:sp>
    </p:spTree>
    <p:extLst>
      <p:ext uri="{BB962C8B-B14F-4D97-AF65-F5344CB8AC3E}">
        <p14:creationId xmlns:p14="http://schemas.microsoft.com/office/powerpoint/2010/main" val="1253686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 Process</a:t>
            </a:r>
            <a:endParaRPr lang="en-US" dirty="0"/>
          </a:p>
        </p:txBody>
      </p:sp>
      <p:sp>
        <p:nvSpPr>
          <p:cNvPr id="3" name="Content Placeholder 2"/>
          <p:cNvSpPr>
            <a:spLocks noGrp="1"/>
          </p:cNvSpPr>
          <p:nvPr>
            <p:ph idx="1"/>
          </p:nvPr>
        </p:nvSpPr>
        <p:spPr>
          <a:xfrm>
            <a:off x="234143" y="2890703"/>
            <a:ext cx="8698773" cy="3267169"/>
          </a:xfrm>
        </p:spPr>
        <p:txBody>
          <a:bodyPr/>
          <a:lstStyle/>
          <a:p>
            <a:r>
              <a:rPr lang="en-US" b="1" dirty="0"/>
              <a:t>Article 10. Review and Transmittal of Proposals </a:t>
            </a:r>
          </a:p>
          <a:p>
            <a:pPr marL="349250" lvl="1" indent="0">
              <a:buNone/>
            </a:pPr>
            <a:r>
              <a:rPr lang="en-US" b="1" dirty="0"/>
              <a:t>Transmittal to the president</a:t>
            </a:r>
          </a:p>
          <a:p>
            <a:pPr lvl="1"/>
            <a:r>
              <a:rPr lang="en-US" dirty="0"/>
              <a:t>The executive officer of System Governance shall submit in writing the original proposal, together with Staff Alliance input, including the majority and all minority opinions, to the UA president for information or action as appropriate. </a:t>
            </a:r>
            <a:r>
              <a:rPr lang="en-US" dirty="0" smtClean="0"/>
              <a:t/>
            </a:r>
            <a:br>
              <a:rPr lang="en-US" dirty="0" smtClean="0"/>
            </a:br>
            <a:endParaRPr lang="en-US" dirty="0" smtClean="0"/>
          </a:p>
          <a:p>
            <a:pPr lvl="1"/>
            <a:r>
              <a:rPr lang="en-US" i="1" dirty="0" smtClean="0"/>
              <a:t>The Executive Officer has 10 days following a meeting to format the action, get a signature from the Chair, and submit it to the President</a:t>
            </a:r>
          </a:p>
        </p:txBody>
      </p:sp>
    </p:spTree>
    <p:extLst>
      <p:ext uri="{BB962C8B-B14F-4D97-AF65-F5344CB8AC3E}">
        <p14:creationId xmlns:p14="http://schemas.microsoft.com/office/powerpoint/2010/main" val="2507445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P01.03.010. Policies and Regulations; Manuals.</a:t>
            </a:r>
          </a:p>
        </p:txBody>
      </p:sp>
      <p:sp>
        <p:nvSpPr>
          <p:cNvPr id="3" name="Content Placeholder 2"/>
          <p:cNvSpPr>
            <a:spLocks noGrp="1"/>
          </p:cNvSpPr>
          <p:nvPr>
            <p:ph idx="1"/>
          </p:nvPr>
        </p:nvSpPr>
        <p:spPr>
          <a:xfrm>
            <a:off x="817822" y="2954559"/>
            <a:ext cx="7662864" cy="3267169"/>
          </a:xfrm>
        </p:spPr>
        <p:txBody>
          <a:bodyPr/>
          <a:lstStyle/>
          <a:p>
            <a:pPr marL="0" indent="0">
              <a:buNone/>
            </a:pPr>
            <a:r>
              <a:rPr lang="en-US" b="1" dirty="0" smtClean="0"/>
              <a:t>P01.03.010 Policies and Regulations</a:t>
            </a:r>
          </a:p>
          <a:p>
            <a:r>
              <a:rPr lang="en-US" dirty="0" smtClean="0"/>
              <a:t>A. Policies </a:t>
            </a:r>
            <a:r>
              <a:rPr lang="en-US" dirty="0"/>
              <a:t>adopted by the Board of Regents shall be as broad and flexible as possible, </a:t>
            </a:r>
            <a:r>
              <a:rPr lang="en-US" dirty="0" smtClean="0"/>
              <a:t>leaving </a:t>
            </a:r>
            <a:r>
              <a:rPr lang="en-US" dirty="0"/>
              <a:t>the </a:t>
            </a:r>
            <a:r>
              <a:rPr lang="en-US" dirty="0" smtClean="0"/>
              <a:t>details </a:t>
            </a:r>
            <a:r>
              <a:rPr lang="en-US" dirty="0"/>
              <a:t>of administration and implementation to be expressed in regulations of </a:t>
            </a:r>
            <a:r>
              <a:rPr lang="en-US" dirty="0" smtClean="0"/>
              <a:t>the </a:t>
            </a:r>
            <a:r>
              <a:rPr lang="en-US" dirty="0"/>
              <a:t>university, to be promulgated by the President of the University.</a:t>
            </a:r>
          </a:p>
          <a:p>
            <a:endParaRPr lang="en-US" dirty="0"/>
          </a:p>
        </p:txBody>
      </p:sp>
    </p:spTree>
    <p:extLst>
      <p:ext uri="{BB962C8B-B14F-4D97-AF65-F5344CB8AC3E}">
        <p14:creationId xmlns:p14="http://schemas.microsoft.com/office/powerpoint/2010/main" val="97299137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Policy Review Process</a:t>
            </a:r>
            <a:endParaRPr lang="en-US" dirty="0"/>
          </a:p>
        </p:txBody>
      </p:sp>
      <p:sp>
        <p:nvSpPr>
          <p:cNvPr id="3" name="Content Placeholder 2"/>
          <p:cNvSpPr>
            <a:spLocks noGrp="1"/>
          </p:cNvSpPr>
          <p:nvPr>
            <p:ph idx="1"/>
          </p:nvPr>
        </p:nvSpPr>
        <p:spPr>
          <a:xfrm>
            <a:off x="283810" y="3032599"/>
            <a:ext cx="8698773" cy="3267169"/>
          </a:xfrm>
        </p:spPr>
        <p:txBody>
          <a:bodyPr/>
          <a:lstStyle/>
          <a:p>
            <a:r>
              <a:rPr lang="en-US" b="1" dirty="0"/>
              <a:t>Article 10. Review and Transmittal of Proposals </a:t>
            </a:r>
          </a:p>
          <a:p>
            <a:pPr marL="349250" lvl="1" indent="0">
              <a:buNone/>
            </a:pPr>
            <a:r>
              <a:rPr lang="en-US" b="1" dirty="0"/>
              <a:t>Transmittal to the UA Board of Regents</a:t>
            </a:r>
          </a:p>
          <a:p>
            <a:pPr lvl="1"/>
            <a:r>
              <a:rPr lang="en-US" dirty="0"/>
              <a:t>The chair of the Alliance may present the Staff Alliance majority and minority views in writing directly to the UA Board of Regents on any issue within the purview of the Staff Alliance.</a:t>
            </a:r>
          </a:p>
        </p:txBody>
      </p:sp>
    </p:spTree>
    <p:extLst>
      <p:ext uri="{BB962C8B-B14F-4D97-AF65-F5344CB8AC3E}">
        <p14:creationId xmlns:p14="http://schemas.microsoft.com/office/powerpoint/2010/main" val="17371976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of the UA President and Board of Regents</a:t>
            </a:r>
            <a:endParaRPr lang="en-US" dirty="0"/>
          </a:p>
        </p:txBody>
      </p:sp>
      <p:sp>
        <p:nvSpPr>
          <p:cNvPr id="3" name="Content Placeholder 2"/>
          <p:cNvSpPr>
            <a:spLocks noGrp="1"/>
          </p:cNvSpPr>
          <p:nvPr>
            <p:ph idx="1"/>
          </p:nvPr>
        </p:nvSpPr>
        <p:spPr>
          <a:xfrm>
            <a:off x="519822" y="2982938"/>
            <a:ext cx="8051236" cy="3267169"/>
          </a:xfrm>
        </p:spPr>
        <p:txBody>
          <a:bodyPr/>
          <a:lstStyle/>
          <a:p>
            <a:pPr marL="0" indent="0">
              <a:buNone/>
            </a:pPr>
            <a:r>
              <a:rPr lang="en-US" b="1" dirty="0"/>
              <a:t>Article 11. Actions of the UA President and UA Board of Regents</a:t>
            </a:r>
          </a:p>
          <a:p>
            <a:pPr marL="342900" lvl="1" indent="0">
              <a:buNone/>
            </a:pPr>
            <a:r>
              <a:rPr lang="en-US" b="1" dirty="0"/>
              <a:t>Action by the UA President</a:t>
            </a:r>
          </a:p>
          <a:p>
            <a:pPr lvl="1"/>
            <a:r>
              <a:rPr lang="en-US" dirty="0"/>
              <a:t>The UA president shall, in writing, approve, disapprove, or modify a Staff Alliance action, and notify the chair and the executive officer within forty-five (45) days of receiving notification of the action by the System Governance executive officer</a:t>
            </a:r>
            <a:r>
              <a:rPr lang="en-US" dirty="0" smtClean="0"/>
              <a:t>.</a:t>
            </a:r>
            <a:endParaRPr lang="en-US" dirty="0"/>
          </a:p>
        </p:txBody>
      </p:sp>
    </p:spTree>
    <p:extLst>
      <p:ext uri="{BB962C8B-B14F-4D97-AF65-F5344CB8AC3E}">
        <p14:creationId xmlns:p14="http://schemas.microsoft.com/office/powerpoint/2010/main" val="103529273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of the UA President and Board of Regents</a:t>
            </a:r>
            <a:endParaRPr lang="en-US" dirty="0"/>
          </a:p>
        </p:txBody>
      </p:sp>
      <p:sp>
        <p:nvSpPr>
          <p:cNvPr id="3" name="Content Placeholder 2"/>
          <p:cNvSpPr>
            <a:spLocks noGrp="1"/>
          </p:cNvSpPr>
          <p:nvPr>
            <p:ph idx="1"/>
          </p:nvPr>
        </p:nvSpPr>
        <p:spPr>
          <a:xfrm>
            <a:off x="519822" y="2999414"/>
            <a:ext cx="8264094" cy="3267169"/>
          </a:xfrm>
        </p:spPr>
        <p:txBody>
          <a:bodyPr/>
          <a:lstStyle/>
          <a:p>
            <a:pPr marL="0" indent="0">
              <a:buNone/>
            </a:pPr>
            <a:r>
              <a:rPr lang="en-US" b="1" dirty="0"/>
              <a:t>Article 11. Actions of the UA President and UA Board of Regents</a:t>
            </a:r>
          </a:p>
          <a:p>
            <a:pPr marL="349250" lvl="1" indent="0">
              <a:buNone/>
            </a:pPr>
            <a:r>
              <a:rPr lang="en-US" b="1" dirty="0"/>
              <a:t>Modifications by the UA President</a:t>
            </a:r>
          </a:p>
          <a:p>
            <a:pPr lvl="1"/>
            <a:r>
              <a:rPr lang="en-US" dirty="0"/>
              <a:t>The UA president may modify a Staff Alliance action if the modification does not effectively contravene or nullify the purpose or principle involved in the action.</a:t>
            </a:r>
          </a:p>
          <a:p>
            <a:pPr marL="349250" lvl="1" indent="0">
              <a:buNone/>
            </a:pPr>
            <a:r>
              <a:rPr lang="en-US" b="1" dirty="0"/>
              <a:t>Disapprovals</a:t>
            </a:r>
          </a:p>
          <a:p>
            <a:pPr lvl="1"/>
            <a:r>
              <a:rPr lang="en-US" dirty="0"/>
              <a:t>The UA president shall inform the Staff Alliance of the reasons for any disapproval or modification within one month of disapproving or modifying an Alliance action.</a:t>
            </a:r>
          </a:p>
        </p:txBody>
      </p:sp>
    </p:spTree>
    <p:extLst>
      <p:ext uri="{BB962C8B-B14F-4D97-AF65-F5344CB8AC3E}">
        <p14:creationId xmlns:p14="http://schemas.microsoft.com/office/powerpoint/2010/main" val="19250348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Actions of the UA President and Board of Regents</a:t>
            </a:r>
            <a:endParaRPr lang="en-US" dirty="0"/>
          </a:p>
        </p:txBody>
      </p:sp>
      <p:sp>
        <p:nvSpPr>
          <p:cNvPr id="3" name="Content Placeholder 2"/>
          <p:cNvSpPr>
            <a:spLocks noGrp="1"/>
          </p:cNvSpPr>
          <p:nvPr>
            <p:ph idx="1"/>
          </p:nvPr>
        </p:nvSpPr>
        <p:spPr>
          <a:xfrm>
            <a:off x="519822" y="2999414"/>
            <a:ext cx="8264094" cy="3267169"/>
          </a:xfrm>
        </p:spPr>
        <p:txBody>
          <a:bodyPr/>
          <a:lstStyle/>
          <a:p>
            <a:pPr marL="0" indent="0">
              <a:buNone/>
            </a:pPr>
            <a:r>
              <a:rPr lang="en-US" b="1" dirty="0"/>
              <a:t>Article 11. Actions of the UA President and UA Board of Regents</a:t>
            </a:r>
          </a:p>
          <a:p>
            <a:pPr marL="349250" lvl="1" indent="0">
              <a:buNone/>
            </a:pPr>
            <a:r>
              <a:rPr lang="en-US" b="1" dirty="0"/>
              <a:t>UA Board of Regents Notification and Action</a:t>
            </a:r>
          </a:p>
          <a:p>
            <a:pPr lvl="1"/>
            <a:r>
              <a:rPr lang="en-US" dirty="0"/>
              <a:t>Staff Alliance actions which are modified or disapproved by the UA president, together with the statement of reasons, shall be placed on the next UA </a:t>
            </a:r>
            <a:r>
              <a:rPr lang="en-US" dirty="0" smtClean="0"/>
              <a:t>Board </a:t>
            </a:r>
            <a:r>
              <a:rPr lang="en-US" dirty="0"/>
              <a:t>of Regents' meeting agenda for the information of the board, if requested. At the request of either the UA president or the Alliance, the Alliance action which has been modified or disapproved shall be brought before the board for action. The decision of the UA Board of Regents is final.</a:t>
            </a:r>
          </a:p>
        </p:txBody>
      </p:sp>
    </p:spTree>
    <p:extLst>
      <p:ext uri="{BB962C8B-B14F-4D97-AF65-F5344CB8AC3E}">
        <p14:creationId xmlns:p14="http://schemas.microsoft.com/office/powerpoint/2010/main" val="335114992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Reports to Regents</a:t>
            </a:r>
            <a:endParaRPr lang="en-US" dirty="0"/>
          </a:p>
        </p:txBody>
      </p:sp>
      <p:sp>
        <p:nvSpPr>
          <p:cNvPr id="3" name="Content Placeholder 2"/>
          <p:cNvSpPr>
            <a:spLocks noGrp="1"/>
          </p:cNvSpPr>
          <p:nvPr>
            <p:ph idx="1"/>
          </p:nvPr>
        </p:nvSpPr>
        <p:spPr/>
        <p:txBody>
          <a:bodyPr/>
          <a:lstStyle/>
          <a:p>
            <a:pPr marL="0" indent="0">
              <a:buNone/>
            </a:pPr>
            <a:r>
              <a:rPr lang="en-US" b="1" dirty="0" smtClean="0"/>
              <a:t>Chair Reports</a:t>
            </a:r>
          </a:p>
          <a:p>
            <a:r>
              <a:rPr lang="en-US" dirty="0" smtClean="0"/>
              <a:t>The Chair of Alliance submits both a written governance report and presents oral testimony to the Board of Regents during their regular business meetings </a:t>
            </a:r>
          </a:p>
          <a:p>
            <a:r>
              <a:rPr lang="en-US" dirty="0" smtClean="0"/>
              <a:t>Policy permits governance representative direct access to the Board of Regents</a:t>
            </a:r>
            <a:endParaRPr lang="en-US" dirty="0"/>
          </a:p>
        </p:txBody>
      </p:sp>
    </p:spTree>
    <p:extLst>
      <p:ext uri="{BB962C8B-B14F-4D97-AF65-F5344CB8AC3E}">
        <p14:creationId xmlns:p14="http://schemas.microsoft.com/office/powerpoint/2010/main" val="2745566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Being Governance</a:t>
            </a:r>
            <a:endParaRPr lang="en-US" dirty="0"/>
          </a:p>
        </p:txBody>
      </p:sp>
      <p:sp>
        <p:nvSpPr>
          <p:cNvPr id="3" name="Text Placeholder 2"/>
          <p:cNvSpPr>
            <a:spLocks noGrp="1"/>
          </p:cNvSpPr>
          <p:nvPr>
            <p:ph type="body" idx="1"/>
          </p:nvPr>
        </p:nvSpPr>
        <p:spPr/>
        <p:txBody>
          <a:bodyPr/>
          <a:lstStyle/>
          <a:p>
            <a:r>
              <a:rPr lang="en-US" dirty="0" smtClean="0"/>
              <a:t>Additional Rights and Responsibilities</a:t>
            </a:r>
            <a:endParaRPr lang="en-US" dirty="0"/>
          </a:p>
        </p:txBody>
      </p:sp>
      <p:pic>
        <p:nvPicPr>
          <p:cNvPr id="5" name="Picture 4" descr="colo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5433" y="5700540"/>
            <a:ext cx="1448567" cy="1063651"/>
          </a:xfrm>
          <a:prstGeom prst="rect">
            <a:avLst/>
          </a:prstGeom>
        </p:spPr>
      </p:pic>
    </p:spTree>
    <p:extLst>
      <p:ext uri="{BB962C8B-B14F-4D97-AF65-F5344CB8AC3E}">
        <p14:creationId xmlns:p14="http://schemas.microsoft.com/office/powerpoint/2010/main" val="19746269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Opportunity &amp; Honor</a:t>
            </a:r>
            <a:endParaRPr lang="en-US" dirty="0"/>
          </a:p>
        </p:txBody>
      </p:sp>
      <p:sp>
        <p:nvSpPr>
          <p:cNvPr id="3" name="Content Placeholder 2"/>
          <p:cNvSpPr>
            <a:spLocks noGrp="1"/>
          </p:cNvSpPr>
          <p:nvPr>
            <p:ph idx="1"/>
          </p:nvPr>
        </p:nvSpPr>
        <p:spPr>
          <a:xfrm>
            <a:off x="626250" y="2787410"/>
            <a:ext cx="7947025" cy="3267169"/>
          </a:xfrm>
        </p:spPr>
        <p:txBody>
          <a:bodyPr/>
          <a:lstStyle/>
          <a:p>
            <a:r>
              <a:rPr lang="en-US" dirty="0" smtClean="0"/>
              <a:t>Opportunity to learn about the university at all levels</a:t>
            </a:r>
          </a:p>
          <a:p>
            <a:r>
              <a:rPr lang="en-US" dirty="0" smtClean="0"/>
              <a:t>Meaningful opportunity to represent staff concerns and views</a:t>
            </a:r>
          </a:p>
          <a:p>
            <a:r>
              <a:rPr lang="en-US" dirty="0" smtClean="0"/>
              <a:t>Obligation to help communicate and explain to others</a:t>
            </a:r>
          </a:p>
          <a:p>
            <a:r>
              <a:rPr lang="en-US" dirty="0" smtClean="0"/>
              <a:t>Authority to affect real change</a:t>
            </a:r>
          </a:p>
          <a:p>
            <a:r>
              <a:rPr lang="en-US" dirty="0" smtClean="0"/>
              <a:t>Responsibility to represent staff and conduct governance business to the best of your ability</a:t>
            </a:r>
          </a:p>
        </p:txBody>
      </p:sp>
    </p:spTree>
    <p:extLst>
      <p:ext uri="{BB962C8B-B14F-4D97-AF65-F5344CB8AC3E}">
        <p14:creationId xmlns:p14="http://schemas.microsoft.com/office/powerpoint/2010/main" val="407293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Meeting Etiquette</a:t>
            </a:r>
            <a:endParaRPr lang="en-US" dirty="0"/>
          </a:p>
        </p:txBody>
      </p:sp>
      <p:sp>
        <p:nvSpPr>
          <p:cNvPr id="3" name="Content Placeholder 2"/>
          <p:cNvSpPr>
            <a:spLocks noGrp="1"/>
          </p:cNvSpPr>
          <p:nvPr>
            <p:ph idx="1"/>
          </p:nvPr>
        </p:nvSpPr>
        <p:spPr>
          <a:xfrm>
            <a:off x="633346" y="2794505"/>
            <a:ext cx="7662864" cy="3267169"/>
          </a:xfrm>
        </p:spPr>
        <p:txBody>
          <a:bodyPr/>
          <a:lstStyle/>
          <a:p>
            <a:r>
              <a:rPr lang="en-US" dirty="0" smtClean="0"/>
              <a:t>Roberts Rules of Order &amp; the leadership style of the Chair </a:t>
            </a:r>
          </a:p>
          <a:p>
            <a:r>
              <a:rPr lang="en-US" dirty="0" smtClean="0"/>
              <a:t>Proxies delegated before a meeting can vote – plan ahead</a:t>
            </a:r>
          </a:p>
          <a:p>
            <a:r>
              <a:rPr lang="en-US" dirty="0" smtClean="0"/>
              <a:t>Treat virtual meetings as you would in-person ones: it is just as rude and interruptive to tune out to do other work, take phone calls, or have side conversations, as it is if you're in the same room. Find an alternate location if working from your desk is not a viable option for full participation. </a:t>
            </a:r>
          </a:p>
          <a:p>
            <a:r>
              <a:rPr lang="en-US" dirty="0" smtClean="0"/>
              <a:t>Never hit hold if calling in: hang up and call back</a:t>
            </a:r>
            <a:endParaRPr lang="en-US" dirty="0"/>
          </a:p>
        </p:txBody>
      </p:sp>
    </p:spTree>
    <p:extLst>
      <p:ext uri="{BB962C8B-B14F-4D97-AF65-F5344CB8AC3E}">
        <p14:creationId xmlns:p14="http://schemas.microsoft.com/office/powerpoint/2010/main" val="1821691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P01.02.010. Freedom of Speech</a:t>
            </a:r>
          </a:p>
        </p:txBody>
      </p:sp>
      <p:sp>
        <p:nvSpPr>
          <p:cNvPr id="3" name="Content Placeholder 2"/>
          <p:cNvSpPr>
            <a:spLocks noGrp="1"/>
          </p:cNvSpPr>
          <p:nvPr>
            <p:ph idx="1"/>
          </p:nvPr>
        </p:nvSpPr>
        <p:spPr>
          <a:xfrm>
            <a:off x="457200" y="2621104"/>
            <a:ext cx="8229600" cy="3267169"/>
          </a:xfrm>
        </p:spPr>
        <p:txBody>
          <a:bodyPr/>
          <a:lstStyle/>
          <a:p>
            <a:r>
              <a:rPr lang="en-US" dirty="0" smtClean="0"/>
              <a:t>A. An </a:t>
            </a:r>
            <a:r>
              <a:rPr lang="en-US" dirty="0"/>
              <a:t>environment of free and honest inquiry is essential to the functioning and the mission </a:t>
            </a:r>
            <a:r>
              <a:rPr lang="en-US" dirty="0" smtClean="0"/>
              <a:t>of </a:t>
            </a:r>
            <a:r>
              <a:rPr lang="en-US" dirty="0"/>
              <a:t>the university. The board and </a:t>
            </a:r>
            <a:r>
              <a:rPr lang="en-US" dirty="0" smtClean="0"/>
              <a:t>the </a:t>
            </a:r>
            <a:r>
              <a:rPr lang="en-US" dirty="0"/>
              <a:t>university therefore acknowledge, affirm, </a:t>
            </a:r>
            <a:r>
              <a:rPr lang="en-US" dirty="0" smtClean="0"/>
              <a:t>and espouse </a:t>
            </a:r>
            <a:r>
              <a:rPr lang="en-US" dirty="0"/>
              <a:t>the right of freedom of speech as guaranteed in the Constitutions of the United </a:t>
            </a:r>
            <a:r>
              <a:rPr lang="en-US" dirty="0" smtClean="0"/>
              <a:t>States </a:t>
            </a:r>
            <a:r>
              <a:rPr lang="en-US" dirty="0"/>
              <a:t>and the State of Alaska. The essential purpose of the university is to engage in the </a:t>
            </a:r>
            <a:r>
              <a:rPr lang="en-US" dirty="0" smtClean="0"/>
              <a:t>pursuit </a:t>
            </a:r>
            <a:r>
              <a:rPr lang="en-US" dirty="0"/>
              <a:t>of truth, the </a:t>
            </a:r>
            <a:r>
              <a:rPr lang="en-US" dirty="0" smtClean="0"/>
              <a:t>advancement </a:t>
            </a:r>
            <a:r>
              <a:rPr lang="en-US" dirty="0"/>
              <a:t>of learning and the dissemination of knowledge. To </a:t>
            </a:r>
            <a:r>
              <a:rPr lang="en-US" dirty="0" smtClean="0"/>
              <a:t>achieve </a:t>
            </a:r>
            <a:r>
              <a:rPr lang="en-US" dirty="0"/>
              <a:t>this purpose, all members of the university must be assured of </a:t>
            </a:r>
            <a:r>
              <a:rPr lang="en-US" dirty="0" smtClean="0"/>
              <a:t>the constitutionally </a:t>
            </a:r>
            <a:r>
              <a:rPr lang="en-US" dirty="0"/>
              <a:t>protected right to question, speculate, and comment, as well as the right </a:t>
            </a:r>
            <a:r>
              <a:rPr lang="en-US" dirty="0" smtClean="0"/>
              <a:t>to </a:t>
            </a:r>
            <a:r>
              <a:rPr lang="en-US" dirty="0"/>
              <a:t>criticize the university and </a:t>
            </a:r>
            <a:r>
              <a:rPr lang="en-US" dirty="0" smtClean="0"/>
              <a:t>society </a:t>
            </a:r>
            <a:r>
              <a:rPr lang="en-US" dirty="0"/>
              <a:t>at large</a:t>
            </a:r>
            <a:r>
              <a:rPr lang="en-US" dirty="0" smtClean="0"/>
              <a:t>.</a:t>
            </a:r>
            <a:endParaRPr lang="en-US" dirty="0"/>
          </a:p>
        </p:txBody>
      </p:sp>
    </p:spTree>
    <p:extLst>
      <p:ext uri="{BB962C8B-B14F-4D97-AF65-F5344CB8AC3E}">
        <p14:creationId xmlns:p14="http://schemas.microsoft.com/office/powerpoint/2010/main" val="3521384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P01.03.020. Regulations.</a:t>
            </a:r>
          </a:p>
        </p:txBody>
      </p:sp>
      <p:sp>
        <p:nvSpPr>
          <p:cNvPr id="3" name="Content Placeholder 2"/>
          <p:cNvSpPr>
            <a:spLocks noGrp="1"/>
          </p:cNvSpPr>
          <p:nvPr>
            <p:ph idx="1"/>
          </p:nvPr>
        </p:nvSpPr>
        <p:spPr>
          <a:xfrm>
            <a:off x="739775" y="2897801"/>
            <a:ext cx="7662864" cy="3267169"/>
          </a:xfrm>
        </p:spPr>
        <p:txBody>
          <a:bodyPr/>
          <a:lstStyle/>
          <a:p>
            <a:pPr marL="0" indent="0">
              <a:buNone/>
            </a:pPr>
            <a:r>
              <a:rPr lang="en-US" b="1" dirty="0" smtClean="0"/>
              <a:t>P01.03.020 Regulations</a:t>
            </a:r>
          </a:p>
          <a:p>
            <a:r>
              <a:rPr lang="en-US" dirty="0" smtClean="0"/>
              <a:t>A. The </a:t>
            </a:r>
            <a:r>
              <a:rPr lang="en-US" dirty="0"/>
              <a:t>president shall promulgate regulations and </a:t>
            </a:r>
            <a:r>
              <a:rPr lang="en-US" dirty="0" smtClean="0"/>
              <a:t>amendments </a:t>
            </a:r>
            <a:r>
              <a:rPr lang="en-US" dirty="0"/>
              <a:t>thereto, necessary or proper </a:t>
            </a:r>
            <a:r>
              <a:rPr lang="en-US" dirty="0" smtClean="0"/>
              <a:t>to </a:t>
            </a:r>
            <a:r>
              <a:rPr lang="en-US" dirty="0"/>
              <a:t>implement or administer policies expressed in the Policy Manual. Regulations may </a:t>
            </a:r>
            <a:r>
              <a:rPr lang="en-US" dirty="0" smtClean="0"/>
              <a:t>also </a:t>
            </a:r>
            <a:r>
              <a:rPr lang="en-US" dirty="0"/>
              <a:t>be promulgated as "emergency regulations" without reference to a policy expressed </a:t>
            </a:r>
            <a:r>
              <a:rPr lang="en-US" dirty="0" smtClean="0"/>
              <a:t>in </a:t>
            </a:r>
            <a:r>
              <a:rPr lang="en-US" dirty="0"/>
              <a:t>the Policy Manual, and without prior </a:t>
            </a:r>
            <a:r>
              <a:rPr lang="en-US" dirty="0" smtClean="0"/>
              <a:t>review, </a:t>
            </a:r>
            <a:r>
              <a:rPr lang="en-US" dirty="0"/>
              <a:t>if the president determines that there is </a:t>
            </a:r>
            <a:r>
              <a:rPr lang="en-US" dirty="0" smtClean="0"/>
              <a:t>an </a:t>
            </a:r>
            <a:r>
              <a:rPr lang="en-US" dirty="0"/>
              <a:t>urgent need for the regulation. </a:t>
            </a:r>
          </a:p>
          <a:p>
            <a:endParaRPr lang="en-US" dirty="0"/>
          </a:p>
        </p:txBody>
      </p:sp>
    </p:spTree>
    <p:extLst>
      <p:ext uri="{BB962C8B-B14F-4D97-AF65-F5344CB8AC3E}">
        <p14:creationId xmlns:p14="http://schemas.microsoft.com/office/powerpoint/2010/main" val="3574058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in Policy</a:t>
            </a:r>
            <a:endParaRPr lang="en-US" dirty="0"/>
          </a:p>
        </p:txBody>
      </p:sp>
      <p:sp>
        <p:nvSpPr>
          <p:cNvPr id="3" name="Content Placeholder 2"/>
          <p:cNvSpPr>
            <a:spLocks noGrp="1"/>
          </p:cNvSpPr>
          <p:nvPr>
            <p:ph idx="1"/>
          </p:nvPr>
        </p:nvSpPr>
        <p:spPr>
          <a:xfrm>
            <a:off x="457200" y="2514473"/>
            <a:ext cx="8385953" cy="3189528"/>
          </a:xfrm>
        </p:spPr>
        <p:txBody>
          <a:bodyPr/>
          <a:lstStyle/>
          <a:p>
            <a:r>
              <a:rPr lang="en-US" dirty="0" smtClean="0"/>
              <a:t>The establishment of governance groups, including their organization, purpose and authority, is part of university policy and regulations</a:t>
            </a:r>
          </a:p>
          <a:p>
            <a:r>
              <a:rPr lang="en-US" dirty="0" smtClean="0"/>
              <a:t>In combination, university policy, regulation and individual group constitutions and bylaws establish the governance process</a:t>
            </a:r>
          </a:p>
          <a:p>
            <a:r>
              <a:rPr lang="en-US" dirty="0" smtClean="0"/>
              <a:t>There are areas within policy, regulation and individual group constitutions and bylaws currently in conflict</a:t>
            </a:r>
            <a:endParaRPr lang="en-US" dirty="0"/>
          </a:p>
          <a:p>
            <a:r>
              <a:rPr lang="en-US" dirty="0" smtClean="0"/>
              <a:t>There is strong interest </a:t>
            </a:r>
            <a:r>
              <a:rPr lang="en-US" dirty="0" smtClean="0"/>
              <a:t>in improving </a:t>
            </a:r>
            <a:r>
              <a:rPr lang="en-US" dirty="0" smtClean="0"/>
              <a:t>governance processes as evidenced by motions from staff, faculty and system governance leaders, memos and other requests for clarity on processes</a:t>
            </a:r>
          </a:p>
        </p:txBody>
      </p:sp>
    </p:spTree>
    <p:extLst>
      <p:ext uri="{BB962C8B-B14F-4D97-AF65-F5344CB8AC3E}">
        <p14:creationId xmlns:p14="http://schemas.microsoft.com/office/powerpoint/2010/main" val="2505115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279"/>
            <a:ext cx="8229600" cy="1143000"/>
          </a:xfrm>
        </p:spPr>
        <p:txBody>
          <a:bodyPr/>
          <a:lstStyle/>
          <a:p>
            <a:r>
              <a:rPr lang="en-US" sz="4200" dirty="0" smtClean="0"/>
              <a:t>P03.01.010 Faculty, Staff and Student Governance</a:t>
            </a:r>
            <a:endParaRPr lang="en-US" sz="4200" dirty="0"/>
          </a:p>
        </p:txBody>
      </p:sp>
      <p:sp>
        <p:nvSpPr>
          <p:cNvPr id="3" name="Content Placeholder 2"/>
          <p:cNvSpPr>
            <a:spLocks noGrp="1"/>
          </p:cNvSpPr>
          <p:nvPr>
            <p:ph idx="1"/>
          </p:nvPr>
        </p:nvSpPr>
        <p:spPr>
          <a:xfrm>
            <a:off x="817823" y="3082265"/>
            <a:ext cx="7662864" cy="3267169"/>
          </a:xfrm>
        </p:spPr>
        <p:txBody>
          <a:bodyPr/>
          <a:lstStyle/>
          <a:p>
            <a:pPr marL="0" indent="0">
              <a:buNone/>
            </a:pPr>
            <a:r>
              <a:rPr lang="en-US" dirty="0" smtClean="0"/>
              <a:t> </a:t>
            </a:r>
            <a:r>
              <a:rPr lang="en-US" b="1" dirty="0"/>
              <a:t>P03.01.010. Faculty, Staff, and Student Governance. </a:t>
            </a:r>
            <a:endParaRPr lang="en-US" dirty="0"/>
          </a:p>
          <a:p>
            <a:r>
              <a:rPr lang="en-US" dirty="0"/>
              <a:t>A. The opportunity for faculty, staff and students to participate in the governance of the university is important to its effective operation. The board intends that faculty, staff and student participation in university governance be an integral part of the university community's culture. </a:t>
            </a:r>
          </a:p>
        </p:txBody>
      </p:sp>
    </p:spTree>
    <p:extLst>
      <p:ext uri="{BB962C8B-B14F-4D97-AF65-F5344CB8AC3E}">
        <p14:creationId xmlns:p14="http://schemas.microsoft.com/office/powerpoint/2010/main" val="219977496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 Id="rId3" Type="http://schemas.openxmlformats.org/officeDocument/2006/relationships/image" Target="../media/image3.jpeg"/></Relationships>
</file>

<file path=ppt/theme/theme1.xml><?xml version="1.0" encoding="utf-8"?>
<a:theme xmlns:a="http://schemas.openxmlformats.org/drawingml/2006/main" name="Genesis">
  <a:themeElements>
    <a:clrScheme name="Genesis">
      <a:dk1>
        <a:sysClr val="windowText" lastClr="000000"/>
      </a:dk1>
      <a:lt1>
        <a:sysClr val="window" lastClr="FFFFFF"/>
      </a:lt1>
      <a:dk2>
        <a:srgbClr val="465466"/>
      </a:dk2>
      <a:lt2>
        <a:srgbClr val="BBD7F8"/>
      </a:lt2>
      <a:accent1>
        <a:srgbClr val="80B606"/>
      </a:accent1>
      <a:accent2>
        <a:srgbClr val="E29F1D"/>
      </a:accent2>
      <a:accent3>
        <a:srgbClr val="2397E2"/>
      </a:accent3>
      <a:accent4>
        <a:srgbClr val="35ACA2"/>
      </a:accent4>
      <a:accent5>
        <a:srgbClr val="5430BB"/>
      </a:accent5>
      <a:accent6>
        <a:srgbClr val="8D34E0"/>
      </a:accent6>
      <a:hlink>
        <a:srgbClr val="00B0F0"/>
      </a:hlink>
      <a:folHlink>
        <a:srgbClr val="0070C0"/>
      </a:folHlink>
    </a:clrScheme>
    <a:fontScheme name="Genesis">
      <a:majorFont>
        <a:latin typeface="Calisto MT"/>
        <a:ea typeface=""/>
        <a:cs typeface=""/>
        <a:font script="Jpan" typeface="ＭＳ 明朝"/>
      </a:majorFont>
      <a:minorFont>
        <a:latin typeface="Calisto MT"/>
        <a:ea typeface=""/>
        <a:cs typeface=""/>
        <a:font script="Jpan" typeface="ＭＳ 明朝"/>
      </a:minorFont>
    </a:fontScheme>
    <a:fmtScheme name="Genesis">
      <a:fillStyleLst>
        <a:solidFill>
          <a:schemeClr val="phClr"/>
        </a:solidFill>
        <a:gradFill rotWithShape="1">
          <a:gsLst>
            <a:gs pos="0">
              <a:schemeClr val="phClr">
                <a:tint val="100000"/>
                <a:shade val="70000"/>
                <a:satMod val="100000"/>
                <a:greenMod val="110000"/>
              </a:schemeClr>
            </a:gs>
            <a:gs pos="75000">
              <a:schemeClr val="phClr">
                <a:tint val="40000"/>
                <a:satMod val="150000"/>
                <a:redMod val="100000"/>
                <a:blueMod val="100000"/>
              </a:schemeClr>
            </a:gs>
            <a:gs pos="100000">
              <a:schemeClr val="phClr">
                <a:tint val="60000"/>
                <a:satMod val="120000"/>
                <a:redMod val="100000"/>
                <a:blueMod val="100000"/>
              </a:schemeClr>
            </a:gs>
          </a:gsLst>
          <a:path path="circle">
            <a:fillToRect l="25000" t="25000" r="5000" b="5000"/>
          </a:path>
        </a:gradFill>
        <a:gradFill rotWithShape="1">
          <a:gsLst>
            <a:gs pos="0">
              <a:schemeClr val="phClr">
                <a:tint val="50000"/>
                <a:shade val="100000"/>
                <a:alpha val="100000"/>
                <a:satMod val="150000"/>
              </a:schemeClr>
            </a:gs>
            <a:gs pos="40000">
              <a:schemeClr val="phClr">
                <a:tint val="70000"/>
                <a:shade val="100000"/>
                <a:alpha val="100000"/>
                <a:satMod val="150000"/>
              </a:schemeClr>
            </a:gs>
            <a:gs pos="100000">
              <a:schemeClr val="phClr">
                <a:shade val="90000"/>
                <a:satMod val="110000"/>
              </a:schemeClr>
            </a:gs>
          </a:gsLst>
          <a:lin ang="5400000" scaled="0"/>
        </a:gradFill>
      </a:fillStyleLst>
      <a:lnStyleLst>
        <a:ln w="12700" cap="flat" cmpd="sng" algn="ctr">
          <a:solidFill>
            <a:schemeClr val="phClr">
              <a:shade val="95000"/>
              <a:satMod val="105000"/>
            </a:schemeClr>
          </a:solidFill>
          <a:prstDash val="solid"/>
        </a:ln>
        <a:ln w="3175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outerShdw blurRad="88900" dist="50800" dir="11400000" sx="102000" sy="101000" algn="tl" rotWithShape="0">
              <a:srgbClr val="000000">
                <a:alpha val="35000"/>
              </a:srgbClr>
            </a:outerShdw>
          </a:effectLst>
          <a:scene3d>
            <a:camera prst="perspectiveFront" fov="4800000"/>
            <a:lightRig rig="morning" dir="tl"/>
          </a:scene3d>
          <a:sp3d prstMaterial="softmetal">
            <a:bevelT w="0" h="0"/>
          </a:sp3d>
        </a:effectStyle>
        <a:effectStyle>
          <a:effectLst>
            <a:innerShdw blurRad="50800" dist="25400" dir="13500000">
              <a:srgbClr val="000000">
                <a:alpha val="75000"/>
              </a:srgbClr>
            </a:innerShdw>
            <a:reflection blurRad="101600" stA="40000" endPos="50000" dist="63500" dir="5400000" fadeDir="7200000" sy="-100000" kx="300000" rotWithShape="0"/>
          </a:effectLst>
          <a:scene3d>
            <a:camera prst="orthographicFront">
              <a:rot lat="0" lon="0" rev="0"/>
            </a:camera>
            <a:lightRig rig="chilly" dir="tr">
              <a:rot lat="0" lon="0" rev="1200000"/>
            </a:lightRig>
          </a:scene3d>
          <a:sp3d prstMaterial="plastic">
            <a:bevelT w="0" h="0"/>
          </a:sp3d>
        </a:effectStyle>
      </a:effectStyleLst>
      <a:bgFillStyleLst>
        <a:blipFill rotWithShape="1">
          <a:blip xmlns:r="http://schemas.openxmlformats.org/officeDocument/2006/relationships" r:embed="rId1"/>
          <a:stretch/>
        </a:blipFill>
        <a:blipFill rotWithShape="1">
          <a:blip xmlns:r="http://schemas.openxmlformats.org/officeDocument/2006/relationships" r:embed="rId2"/>
          <a:stretch/>
        </a:blipFill>
        <a:blipFill rotWithShape="1">
          <a:blip xmlns:r="http://schemas.openxmlformats.org/officeDocument/2006/relationships" r:embed="rId3"/>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Genesis.thmx</Template>
  <TotalTime>1190</TotalTime>
  <Words>4252</Words>
  <Application>Microsoft Macintosh PowerPoint</Application>
  <PresentationFormat>On-screen Show (4:3)</PresentationFormat>
  <Paragraphs>299</Paragraphs>
  <Slides>68</Slides>
  <Notes>1</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Genesis</vt:lpstr>
      <vt:lpstr>Staff Governance</vt:lpstr>
      <vt:lpstr>The board intends that faculty, staff and student participation in university governance be an integral part of the university community's culture.          –Board of Regent Policy </vt:lpstr>
      <vt:lpstr>PowerPoint Presentation</vt:lpstr>
      <vt:lpstr>Policy &amp; Regulations</vt:lpstr>
      <vt:lpstr>Policy &amp; Regulations</vt:lpstr>
      <vt:lpstr>P01.03.010. Policies and Regulations; Manuals.</vt:lpstr>
      <vt:lpstr>P01.03.020. Regulations.</vt:lpstr>
      <vt:lpstr>Governance in Policy</vt:lpstr>
      <vt:lpstr>P03.01.010 Faculty, Staff and Student Governance</vt:lpstr>
      <vt:lpstr>P03.01.010 Faculty, Staff and Student Governance</vt:lpstr>
      <vt:lpstr>PowerPoint Presentation</vt:lpstr>
      <vt:lpstr>P03.01.010 Faculty, Staff and Student Governance</vt:lpstr>
      <vt:lpstr>P03.01.010 Faculty, Staff and Student Governance</vt:lpstr>
      <vt:lpstr>P03.01.010 Faculty, Staff and Student Governance</vt:lpstr>
      <vt:lpstr>P03.01.010 Faculty, Staff and Student Governance</vt:lpstr>
      <vt:lpstr>University Regulation:  Faculty, Staff and Student Governance</vt:lpstr>
      <vt:lpstr>University Regulation:  Faculty, Staff and Student Governance</vt:lpstr>
      <vt:lpstr>University Regulation:  Faculty, Staff and Student Governance</vt:lpstr>
      <vt:lpstr>University Regulation:  Faculty, Staff and Student Governance</vt:lpstr>
      <vt:lpstr>University Regulation:  Faculty, Staff and Student Governance</vt:lpstr>
      <vt:lpstr>University Regulation:  Faculty, Staff and Student Governance</vt:lpstr>
      <vt:lpstr>PURPOSE</vt:lpstr>
      <vt:lpstr>PowerPoint Presentation</vt:lpstr>
      <vt:lpstr>Purpose of Staff Alliance</vt:lpstr>
      <vt:lpstr>Committees &amp; Councils</vt:lpstr>
      <vt:lpstr>Master List</vt:lpstr>
      <vt:lpstr>Committees &amp; Councils</vt:lpstr>
      <vt:lpstr>Purpose of Staff Alliance</vt:lpstr>
      <vt:lpstr>P01.03.020. Regulations.</vt:lpstr>
      <vt:lpstr>Compensation &amp; Benefits</vt:lpstr>
      <vt:lpstr>Purpose of Staff Alliance</vt:lpstr>
      <vt:lpstr>Purpose of Staff Alliance</vt:lpstr>
      <vt:lpstr>Blogs, Polls, Surveys, Forms</vt:lpstr>
      <vt:lpstr>General Counsel Review</vt:lpstr>
      <vt:lpstr>Meetings</vt:lpstr>
      <vt:lpstr>UA Meetings Policy</vt:lpstr>
      <vt:lpstr>Alaska Open Meetings Act</vt:lpstr>
      <vt:lpstr>Alaska Open Meetings Act</vt:lpstr>
      <vt:lpstr>Alaska Open Meetings Act</vt:lpstr>
      <vt:lpstr>UA Meetings Policy</vt:lpstr>
      <vt:lpstr>UA Meetings Policy</vt:lpstr>
      <vt:lpstr>Meetings Policy</vt:lpstr>
      <vt:lpstr>Meetings Policy</vt:lpstr>
      <vt:lpstr>Executive Sessions</vt:lpstr>
      <vt:lpstr>Executive Sessions</vt:lpstr>
      <vt:lpstr>Summit Team</vt:lpstr>
      <vt:lpstr>UA Meetings Policy</vt:lpstr>
      <vt:lpstr>Staff Alliance Meetings</vt:lpstr>
      <vt:lpstr>Staff Alliance Meetings</vt:lpstr>
      <vt:lpstr>Voting at Meetings</vt:lpstr>
      <vt:lpstr>Voting via e-mail</vt:lpstr>
      <vt:lpstr>Staff Alliance Meetings</vt:lpstr>
      <vt:lpstr>Governance Processes</vt:lpstr>
      <vt:lpstr>Governance Process</vt:lpstr>
      <vt:lpstr>Policy Review</vt:lpstr>
      <vt:lpstr>Policy Review Process</vt:lpstr>
      <vt:lpstr>Policy Review Process</vt:lpstr>
      <vt:lpstr>Policy Review Process</vt:lpstr>
      <vt:lpstr>Policy Review Process</vt:lpstr>
      <vt:lpstr>Policy Review Process</vt:lpstr>
      <vt:lpstr>Actions of the UA President and Board of Regents</vt:lpstr>
      <vt:lpstr>Actions of the UA President and Board of Regents</vt:lpstr>
      <vt:lpstr>Actions of the UA President and Board of Regents</vt:lpstr>
      <vt:lpstr>Reports to Regents</vt:lpstr>
      <vt:lpstr>Being Governance</vt:lpstr>
      <vt:lpstr>Opportunity &amp; Honor</vt:lpstr>
      <vt:lpstr>Meeting Etiquette</vt:lpstr>
      <vt:lpstr>P01.02.010. Freedom of Speech</vt:lpstr>
    </vt:vector>
  </TitlesOfParts>
  <Company>University of Alaska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 Governance</dc:title>
  <dc:creator>Monique Musick</dc:creator>
  <cp:lastModifiedBy>Monique Musick</cp:lastModifiedBy>
  <cp:revision>81</cp:revision>
  <cp:lastPrinted>2015-08-18T00:22:23Z</cp:lastPrinted>
  <dcterms:created xsi:type="dcterms:W3CDTF">2015-08-10T16:28:03Z</dcterms:created>
  <dcterms:modified xsi:type="dcterms:W3CDTF">2015-08-18T00:33:46Z</dcterms:modified>
</cp:coreProperties>
</file>