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drawings/drawing4.xml" ContentType="application/vnd.openxmlformats-officedocument.drawingml.chartshapes+xml"/>
  <Override PartName="/ppt/charts/chart6.xml" ContentType="application/vnd.openxmlformats-officedocument.drawingml.chart+xml"/>
  <Override PartName="/ppt/drawings/drawing5.xml" ContentType="application/vnd.openxmlformats-officedocument.drawingml.chartshapes+xml"/>
  <Override PartName="/ppt/charts/chart7.xml" ContentType="application/vnd.openxmlformats-officedocument.drawingml.chart+xml"/>
  <Override PartName="/ppt/drawings/drawing6.xml" ContentType="application/vnd.openxmlformats-officedocument.drawingml.chartshapes+xml"/>
  <Override PartName="/ppt/charts/chart8.xml" ContentType="application/vnd.openxmlformats-officedocument.drawingml.chart+xml"/>
  <Override PartName="/ppt/drawings/drawing7.xml" ContentType="application/vnd.openxmlformats-officedocument.drawingml.chartshapes+xml"/>
  <Override PartName="/ppt/charts/chart9.xml" ContentType="application/vnd.openxmlformats-officedocument.drawingml.chart+xml"/>
  <Override PartName="/ppt/drawings/drawing8.xml" ContentType="application/vnd.openxmlformats-officedocument.drawingml.chartshapes+xml"/>
  <Override PartName="/ppt/charts/chart10.xml" ContentType="application/vnd.openxmlformats-officedocument.drawingml.chart+xml"/>
  <Override PartName="/ppt/drawings/drawing9.xml" ContentType="application/vnd.openxmlformats-officedocument.drawingml.chartshapes+xml"/>
  <Override PartName="/ppt/notesSlides/notesSlide4.xml" ContentType="application/vnd.openxmlformats-officedocument.presentationml.notesSlide+xml"/>
  <Override PartName="/ppt/charts/chart11.xml" ContentType="application/vnd.openxmlformats-officedocument.drawingml.chart+xml"/>
  <Override PartName="/ppt/drawings/drawing10.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52" r:id="rId2"/>
  </p:sldMasterIdLst>
  <p:notesMasterIdLst>
    <p:notesMasterId r:id="rId27"/>
  </p:notesMasterIdLst>
  <p:handoutMasterIdLst>
    <p:handoutMasterId r:id="rId28"/>
  </p:handoutMasterIdLst>
  <p:sldIdLst>
    <p:sldId id="256" r:id="rId3"/>
    <p:sldId id="258" r:id="rId4"/>
    <p:sldId id="289" r:id="rId5"/>
    <p:sldId id="264" r:id="rId6"/>
    <p:sldId id="290" r:id="rId7"/>
    <p:sldId id="265" r:id="rId8"/>
    <p:sldId id="285" r:id="rId9"/>
    <p:sldId id="288" r:id="rId10"/>
    <p:sldId id="266" r:id="rId11"/>
    <p:sldId id="267" r:id="rId12"/>
    <p:sldId id="268" r:id="rId13"/>
    <p:sldId id="269" r:id="rId14"/>
    <p:sldId id="270" r:id="rId15"/>
    <p:sldId id="287" r:id="rId16"/>
    <p:sldId id="271" r:id="rId17"/>
    <p:sldId id="272" r:id="rId18"/>
    <p:sldId id="273" r:id="rId19"/>
    <p:sldId id="274" r:id="rId20"/>
    <p:sldId id="275" r:id="rId21"/>
    <p:sldId id="280" r:id="rId22"/>
    <p:sldId id="281" r:id="rId23"/>
    <p:sldId id="282" r:id="rId24"/>
    <p:sldId id="283" r:id="rId25"/>
    <p:sldId id="284" r:id="rId26"/>
  </p:sldIdLst>
  <p:sldSz cx="9144000" cy="6858000" type="screen4x3"/>
  <p:notesSz cx="7000875" cy="922972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7">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00FFFF"/>
    <a:srgbClr val="FF9900"/>
    <a:srgbClr val="CC66FF"/>
    <a:srgbClr val="000000"/>
    <a:srgbClr val="0033CC"/>
    <a:srgbClr val="FBD9E8"/>
    <a:srgbClr val="EF5F9D"/>
    <a:srgbClr val="9966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42" autoAdjust="0"/>
    <p:restoredTop sz="94660"/>
  </p:normalViewPr>
  <p:slideViewPr>
    <p:cSldViewPr>
      <p:cViewPr>
        <p:scale>
          <a:sx n="99" d="100"/>
          <a:sy n="99" d="100"/>
        </p:scale>
        <p:origin x="-96" y="-2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0" d="100"/>
          <a:sy n="30" d="100"/>
        </p:scale>
        <p:origin x="-1188" y="-90"/>
      </p:cViewPr>
      <p:guideLst>
        <p:guide orient="horz" pos="2907"/>
        <p:guide pos="22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emain\AppData\Local\Temp\Fin%20stmt%20presentation,%20Dec%202014%20-%20Ashok.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Users\emain\AppData\Local\Temp\Fin%20stmt%20presentation,%20Dec%202014%20-%20Ashok.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sw-finsys1.apps.ad.alaska.edu\Data\Finance\ASHOK\2014%20BOR%20meetings\2014%20DECEMBER\Fin%20stmt%20presentation,%20Dec%202014%20-%20Ashok.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emain\AppData\Local\Temp\Fin%20stmt%20presentation,%20Dec%202014%20-%20Ashok.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emain\AppData\Local\Temp\Fin%20stmt%20presentation,%20Dec%202014%20-%20Ashok.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main\AppData\Local\Temp\Fin%20stmt%20presentation,%20Dec%202014%20-%20Ashok.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emain\AppData\Local\Temp\Fin%20stmt%20presentation,%20Dec%202014%20-%20Ashok.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emain\AppData\Local\Temp\Fin%20stmt%20presentation,%20Dec%202014%20-%20Ashok.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sw-finsys1.apps.ad.alaska.edu\Data\Finance\ASHOK\2014%20BOR%20meetings\2014%20DECEMBER\Fin%20stmt%20presentation,%20Dec%202014%20-%20Ashok.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sw-finsys1.apps.ad.alaska.edu\Data\Finance\ASHOK\2014%20BOR%20meetings\2014%20DECEMBER\Fin%20stmt%20presentation,%20Dec%202014%20-%20Ashok.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emain\AppData\Local\Temp\Fin%20stmt%20presentation,%20Dec%202014%20-%20Asho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7589632545931758"/>
          <c:y val="0.17817906095071451"/>
          <c:w val="0.66528948587308978"/>
          <c:h val="0.77113099498926241"/>
        </c:manualLayout>
      </c:layout>
      <c:pieChart>
        <c:varyColors val="1"/>
        <c:ser>
          <c:idx val="0"/>
          <c:order val="0"/>
          <c:tx>
            <c:strRef>
              <c:f>'[Fin stmt presentation, Dec 2014 - Ashok.xlsx]All data'!$B$33</c:f>
              <c:strCache>
                <c:ptCount val="1"/>
                <c:pt idx="0">
                  <c:v>2014</c:v>
                </c:pt>
              </c:strCache>
            </c:strRef>
          </c:tx>
          <c:dPt>
            <c:idx val="1"/>
            <c:bubble3D val="0"/>
            <c:spPr>
              <a:solidFill>
                <a:schemeClr val="bg2">
                  <a:lumMod val="20000"/>
                  <a:lumOff val="80000"/>
                </a:schemeClr>
              </a:solidFill>
            </c:spPr>
          </c:dPt>
          <c:dLbls>
            <c:dLbl>
              <c:idx val="0"/>
              <c:layout>
                <c:manualLayout>
                  <c:x val="-8.5754079495286128E-2"/>
                  <c:y val="-3.1832252586073841E-2"/>
                </c:manualLayout>
              </c:layout>
              <c:tx>
                <c:rich>
                  <a:bodyPr/>
                  <a:lstStyle/>
                  <a:p>
                    <a:r>
                      <a:rPr lang="en-US" sz="1600"/>
                      <a:t>Other</a:t>
                    </a:r>
                  </a:p>
                  <a:p>
                    <a:r>
                      <a:rPr lang="en-US" sz="1500"/>
                      <a:t>($45m, 6%)</a:t>
                    </a:r>
                  </a:p>
                </c:rich>
              </c:tx>
              <c:showLegendKey val="0"/>
              <c:showVal val="0"/>
              <c:showCatName val="1"/>
              <c:showSerName val="0"/>
              <c:showPercent val="1"/>
              <c:showBubbleSize val="0"/>
              <c:extLst>
                <c:ext xmlns:c15="http://schemas.microsoft.com/office/drawing/2012/chart" uri="{CE6537A1-D6FC-4f65-9D91-7224C49458BB}"/>
              </c:extLst>
            </c:dLbl>
            <c:dLbl>
              <c:idx val="1"/>
              <c:layout>
                <c:manualLayout>
                  <c:x val="5.4285861326157777E-3"/>
                  <c:y val="-5.5289240405127664E-2"/>
                </c:manualLayout>
              </c:layout>
              <c:tx>
                <c:rich>
                  <a:bodyPr/>
                  <a:lstStyle/>
                  <a:p>
                    <a:r>
                      <a:rPr lang="en-US" sz="1600"/>
                      <a:t>Auxiliaries</a:t>
                    </a:r>
                  </a:p>
                  <a:p>
                    <a:r>
                      <a:rPr lang="en-US" sz="1500"/>
                      <a:t>($38m, 5%)</a:t>
                    </a:r>
                  </a:p>
                </c:rich>
              </c:tx>
              <c:showLegendKey val="0"/>
              <c:showVal val="0"/>
              <c:showCatName val="1"/>
              <c:showSerName val="0"/>
              <c:showPercent val="1"/>
              <c:showBubbleSize val="0"/>
              <c:extLst>
                <c:ext xmlns:c15="http://schemas.microsoft.com/office/drawing/2012/chart" uri="{CE6537A1-D6FC-4f65-9D91-7224C49458BB}"/>
              </c:extLst>
            </c:dLbl>
            <c:dLbl>
              <c:idx val="2"/>
              <c:layout>
                <c:manualLayout>
                  <c:x val="1.2692678121117223E-2"/>
                  <c:y val="4.7124443768451679E-2"/>
                </c:manualLayout>
              </c:layout>
              <c:tx>
                <c:rich>
                  <a:bodyPr/>
                  <a:lstStyle/>
                  <a:p>
                    <a:r>
                      <a:rPr lang="en-US" sz="1600"/>
                      <a:t>State, Private and Local Grants</a:t>
                    </a:r>
                  </a:p>
                  <a:p>
                    <a:r>
                      <a:rPr lang="en-US" sz="1500"/>
                      <a:t>($74m, 9%)</a:t>
                    </a:r>
                  </a:p>
                </c:rich>
              </c:tx>
              <c:showLegendKey val="0"/>
              <c:showVal val="0"/>
              <c:showCatName val="1"/>
              <c:showSerName val="0"/>
              <c:showPercent val="1"/>
              <c:showBubbleSize val="0"/>
              <c:extLst>
                <c:ext xmlns:c15="http://schemas.microsoft.com/office/drawing/2012/chart" uri="{CE6537A1-D6FC-4f65-9D91-7224C49458BB}"/>
              </c:extLst>
            </c:dLbl>
            <c:dLbl>
              <c:idx val="3"/>
              <c:layout>
                <c:manualLayout>
                  <c:x val="-5.2581662586294374E-4"/>
                  <c:y val="0.12624445718430824"/>
                </c:manualLayout>
              </c:layout>
              <c:tx>
                <c:rich>
                  <a:bodyPr/>
                  <a:lstStyle/>
                  <a:p>
                    <a:r>
                      <a:rPr lang="en-US" sz="1600"/>
                      <a:t>Tuition and Fees</a:t>
                    </a:r>
                  </a:p>
                  <a:p>
                    <a:r>
                      <a:rPr lang="en-US" sz="1500"/>
                      <a:t>($125m, 15%)</a:t>
                    </a:r>
                  </a:p>
                </c:rich>
              </c:tx>
              <c:showLegendKey val="0"/>
              <c:showVal val="0"/>
              <c:showCatName val="1"/>
              <c:showSerName val="0"/>
              <c:showPercent val="1"/>
              <c:showBubbleSize val="0"/>
              <c:extLst>
                <c:ext xmlns:c15="http://schemas.microsoft.com/office/drawing/2012/chart" uri="{CE6537A1-D6FC-4f65-9D91-7224C49458BB}"/>
              </c:extLst>
            </c:dLbl>
            <c:dLbl>
              <c:idx val="4"/>
              <c:layout>
                <c:manualLayout>
                  <c:x val="0.10592102457781016"/>
                  <c:y val="0"/>
                </c:manualLayout>
              </c:layout>
              <c:tx>
                <c:rich>
                  <a:bodyPr/>
                  <a:lstStyle/>
                  <a:p>
                    <a:r>
                      <a:rPr lang="en-US" sz="1600"/>
                      <a:t>Federal Grants and Contracts</a:t>
                    </a:r>
                  </a:p>
                  <a:p>
                    <a:r>
                      <a:rPr lang="en-US" sz="1500"/>
                      <a:t>($148m, 18%)</a:t>
                    </a:r>
                  </a:p>
                </c:rich>
              </c:tx>
              <c:showLegendKey val="0"/>
              <c:showVal val="0"/>
              <c:showCatName val="1"/>
              <c:showSerName val="0"/>
              <c:showPercent val="1"/>
              <c:showBubbleSize val="0"/>
              <c:extLst>
                <c:ext xmlns:c15="http://schemas.microsoft.com/office/drawing/2012/chart" uri="{CE6537A1-D6FC-4f65-9D91-7224C49458BB}"/>
              </c:extLst>
            </c:dLbl>
            <c:dLbl>
              <c:idx val="5"/>
              <c:layout>
                <c:manualLayout>
                  <c:x val="-4.4580058343839714E-4"/>
                  <c:y val="-0.17962540528022239"/>
                </c:manualLayout>
              </c:layout>
              <c:tx>
                <c:rich>
                  <a:bodyPr/>
                  <a:lstStyle/>
                  <a:p>
                    <a:r>
                      <a:rPr lang="en-US" sz="1600"/>
                      <a:t>State Appropriations</a:t>
                    </a:r>
                  </a:p>
                  <a:p>
                    <a:r>
                      <a:rPr lang="en-US" sz="1500"/>
                      <a:t>($386m, 47%)</a:t>
                    </a:r>
                    <a:r>
                      <a:rPr lang="en-US" sz="1600"/>
                      <a:t>
</a:t>
                    </a:r>
                  </a:p>
                </c:rich>
              </c:tx>
              <c:showLegendKey val="0"/>
              <c:showVal val="0"/>
              <c:showCatName val="1"/>
              <c:showSerName val="0"/>
              <c:showPercent val="1"/>
              <c:showBubbleSize val="0"/>
              <c:extLst>
                <c:ext xmlns:c15="http://schemas.microsoft.com/office/drawing/2012/chart" uri="{CE6537A1-D6FC-4f65-9D91-7224C49458BB}"/>
              </c:extLst>
            </c:dLbl>
            <c:dLbl>
              <c:idx val="6"/>
              <c:tx>
                <c:rich>
                  <a:bodyPr/>
                  <a:lstStyle/>
                  <a:p>
                    <a:r>
                      <a:rPr lang="en-US"/>
                      <a:t>Repurchase Agreement
$22m,</a:t>
                    </a:r>
                    <a:r>
                      <a:rPr lang="en-US" baseline="0"/>
                      <a:t> </a:t>
                    </a:r>
                    <a:r>
                      <a:rPr lang="en-US"/>
                      <a:t>18%</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'[Fin stmt presentation, Dec 2014 - Ashok.xlsx]All data'!$A$34:$A$39</c:f>
              <c:strCache>
                <c:ptCount val="6"/>
                <c:pt idx="0">
                  <c:v>Other</c:v>
                </c:pt>
                <c:pt idx="1">
                  <c:v>Auxiliary enterprises, net</c:v>
                </c:pt>
                <c:pt idx="2">
                  <c:v>State, Private and Local Grants</c:v>
                </c:pt>
                <c:pt idx="3">
                  <c:v>Tuition and fees, net</c:v>
                </c:pt>
                <c:pt idx="4">
                  <c:v>Federal Grants and Contracts</c:v>
                </c:pt>
                <c:pt idx="5">
                  <c:v>State appropriations</c:v>
                </c:pt>
              </c:strCache>
            </c:strRef>
          </c:cat>
          <c:val>
            <c:numRef>
              <c:f>'[Fin stmt presentation, Dec 2014 - Ashok.xlsx]All data'!$B$34:$B$39</c:f>
              <c:numCache>
                <c:formatCode>_("$"* #,##0_);_("$"* \(#,##0\);_("$"* "-"??_);_(@_)</c:formatCode>
                <c:ptCount val="6"/>
                <c:pt idx="0">
                  <c:v>44845</c:v>
                </c:pt>
                <c:pt idx="1">
                  <c:v>37717</c:v>
                </c:pt>
                <c:pt idx="2">
                  <c:v>73934</c:v>
                </c:pt>
                <c:pt idx="3">
                  <c:v>125104</c:v>
                </c:pt>
                <c:pt idx="4">
                  <c:v>148339</c:v>
                </c:pt>
                <c:pt idx="5">
                  <c:v>385887</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spPr>
    <a:solidFill>
      <a:srgbClr val="990099">
        <a:alpha val="15000"/>
      </a:srgbClr>
    </a:solidFill>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sz="1800"/>
            </a:pPr>
            <a:r>
              <a:rPr lang="en-US" sz="1800" dirty="0"/>
              <a:t>(Measures overall financial health)</a:t>
            </a:r>
          </a:p>
        </c:rich>
      </c:tx>
      <c:layout>
        <c:manualLayout>
          <c:xMode val="edge"/>
          <c:yMode val="edge"/>
          <c:x val="0.28349300087489071"/>
          <c:y val="0.1"/>
        </c:manualLayout>
      </c:layout>
      <c:overlay val="0"/>
    </c:title>
    <c:autoTitleDeleted val="0"/>
    <c:pivotFmts>
      <c:pivotFmt>
        <c:idx val="0"/>
        <c:marker>
          <c:symbol val="none"/>
        </c:marker>
      </c:pivotFmt>
      <c:pivotFmt>
        <c:idx val="1"/>
        <c:marker>
          <c:symbol val="none"/>
        </c:marker>
      </c:pivotFmt>
    </c:pivotFmts>
    <c:plotArea>
      <c:layout>
        <c:manualLayout>
          <c:layoutTarget val="inner"/>
          <c:xMode val="edge"/>
          <c:yMode val="edge"/>
          <c:x val="8.3224518810148737E-2"/>
          <c:y val="0.1453257509477982"/>
          <c:w val="0.8864694943435103"/>
          <c:h val="0.77204819277108472"/>
        </c:manualLayout>
      </c:layout>
      <c:barChart>
        <c:barDir val="col"/>
        <c:grouping val="clustered"/>
        <c:varyColors val="0"/>
        <c:ser>
          <c:idx val="0"/>
          <c:order val="0"/>
          <c:tx>
            <c:strRef>
              <c:f>'[Fin stmt presentation, Dec 2014 - Ashok.xlsx]All data'!$B$110:$B$112</c:f>
              <c:strCache>
                <c:ptCount val="1"/>
                <c:pt idx="0">
                  <c:v>2012 2013 2014</c:v>
                </c:pt>
              </c:strCache>
            </c:strRef>
          </c:tx>
          <c:invertIfNegative val="0"/>
          <c:dPt>
            <c:idx val="0"/>
            <c:invertIfNegative val="0"/>
            <c:bubble3D val="0"/>
            <c:spPr>
              <a:solidFill>
                <a:srgbClr val="00FFFF"/>
              </a:solidFill>
            </c:spPr>
          </c:dPt>
          <c:dPt>
            <c:idx val="1"/>
            <c:invertIfNegative val="0"/>
            <c:bubble3D val="0"/>
            <c:spPr>
              <a:solidFill>
                <a:schemeClr val="accent2">
                  <a:lumMod val="60000"/>
                  <a:lumOff val="40000"/>
                </a:schemeClr>
              </a:solidFill>
            </c:spPr>
          </c:dPt>
          <c:dPt>
            <c:idx val="2"/>
            <c:invertIfNegative val="0"/>
            <c:bubble3D val="0"/>
            <c:spPr>
              <a:solidFill>
                <a:srgbClr val="FFC000"/>
              </a:solidFill>
            </c:spPr>
          </c:dPt>
          <c:cat>
            <c:numRef>
              <c:f>'[Fin stmt presentation, Dec 2014 - Ashok.xlsx]All data'!$B$110:$B$112</c:f>
              <c:numCache>
                <c:formatCode>General</c:formatCode>
                <c:ptCount val="3"/>
                <c:pt idx="0">
                  <c:v>2012</c:v>
                </c:pt>
                <c:pt idx="1">
                  <c:v>2013</c:v>
                </c:pt>
                <c:pt idx="2">
                  <c:v>2014</c:v>
                </c:pt>
              </c:numCache>
            </c:numRef>
          </c:cat>
          <c:val>
            <c:numRef>
              <c:f>'[Fin stmt presentation, Dec 2014 - Ashok.xlsx]All data'!$C$110:$C$112</c:f>
              <c:numCache>
                <c:formatCode>General</c:formatCode>
                <c:ptCount val="3"/>
                <c:pt idx="0">
                  <c:v>4.3599999999999985</c:v>
                </c:pt>
                <c:pt idx="1">
                  <c:v>4.5599999999999996</c:v>
                </c:pt>
                <c:pt idx="2">
                  <c:v>4.54</c:v>
                </c:pt>
              </c:numCache>
            </c:numRef>
          </c:val>
        </c:ser>
        <c:dLbls>
          <c:showLegendKey val="0"/>
          <c:showVal val="0"/>
          <c:showCatName val="0"/>
          <c:showSerName val="0"/>
          <c:showPercent val="0"/>
          <c:showBubbleSize val="0"/>
        </c:dLbls>
        <c:gapWidth val="150"/>
        <c:axId val="135394432"/>
        <c:axId val="135396352"/>
      </c:barChart>
      <c:catAx>
        <c:axId val="135394432"/>
        <c:scaling>
          <c:orientation val="minMax"/>
        </c:scaling>
        <c:delete val="0"/>
        <c:axPos val="b"/>
        <c:title>
          <c:tx>
            <c:rich>
              <a:bodyPr/>
              <a:lstStyle/>
              <a:p>
                <a:pPr>
                  <a:defRPr sz="1800"/>
                </a:pPr>
                <a:r>
                  <a:rPr lang="en-US" sz="1800"/>
                  <a:t>Fiscal Year</a:t>
                </a:r>
              </a:p>
            </c:rich>
          </c:tx>
          <c:layout>
            <c:manualLayout>
              <c:xMode val="edge"/>
              <c:yMode val="edge"/>
              <c:x val="0.57451137357830273"/>
              <c:y val="0.95611111111111102"/>
            </c:manualLayout>
          </c:layout>
          <c:overlay val="0"/>
        </c:title>
        <c:numFmt formatCode="General" sourceLinked="1"/>
        <c:majorTickMark val="out"/>
        <c:minorTickMark val="none"/>
        <c:tickLblPos val="nextTo"/>
        <c:txPr>
          <a:bodyPr/>
          <a:lstStyle/>
          <a:p>
            <a:pPr>
              <a:defRPr sz="1800" b="1"/>
            </a:pPr>
            <a:endParaRPr lang="en-US"/>
          </a:p>
        </c:txPr>
        <c:crossAx val="135396352"/>
        <c:crosses val="autoZero"/>
        <c:auto val="1"/>
        <c:lblAlgn val="ctr"/>
        <c:lblOffset val="100"/>
        <c:noMultiLvlLbl val="0"/>
      </c:catAx>
      <c:valAx>
        <c:axId val="135396352"/>
        <c:scaling>
          <c:orientation val="minMax"/>
          <c:max val="7"/>
          <c:min val="0"/>
        </c:scaling>
        <c:delete val="0"/>
        <c:axPos val="l"/>
        <c:title>
          <c:tx>
            <c:rich>
              <a:bodyPr rot="-5400000" vert="horz"/>
              <a:lstStyle/>
              <a:p>
                <a:pPr>
                  <a:defRPr sz="1800">
                    <a:solidFill>
                      <a:schemeClr val="tx1"/>
                    </a:solidFill>
                  </a:defRPr>
                </a:pPr>
                <a:r>
                  <a:rPr lang="en-US" sz="1800">
                    <a:solidFill>
                      <a:schemeClr val="tx1"/>
                    </a:solidFill>
                  </a:rPr>
                  <a:t> Score</a:t>
                </a:r>
              </a:p>
            </c:rich>
          </c:tx>
          <c:layout>
            <c:manualLayout>
              <c:xMode val="edge"/>
              <c:yMode val="edge"/>
              <c:x val="0"/>
              <c:y val="0.49298410615339749"/>
            </c:manualLayout>
          </c:layout>
          <c:overlay val="0"/>
        </c:title>
        <c:numFmt formatCode="General" sourceLinked="1"/>
        <c:majorTickMark val="out"/>
        <c:minorTickMark val="none"/>
        <c:tickLblPos val="nextTo"/>
        <c:txPr>
          <a:bodyPr/>
          <a:lstStyle/>
          <a:p>
            <a:pPr>
              <a:defRPr sz="1800" b="1">
                <a:solidFill>
                  <a:schemeClr val="tx1"/>
                </a:solidFill>
              </a:defRPr>
            </a:pPr>
            <a:endParaRPr lang="en-US"/>
          </a:p>
        </c:txPr>
        <c:crossAx val="135394432"/>
        <c:crosses val="autoZero"/>
        <c:crossBetween val="between"/>
        <c:majorUnit val="1"/>
      </c:valAx>
      <c:spPr>
        <a:noFill/>
      </c:spPr>
    </c:plotArea>
    <c:plotVisOnly val="1"/>
    <c:dispBlanksAs val="gap"/>
    <c:showDLblsOverMax val="0"/>
  </c:chart>
  <c:spPr>
    <a:solidFill>
      <a:srgbClr val="990099">
        <a:alpha val="15000"/>
      </a:srgbClr>
    </a:solidFill>
  </c:spPr>
  <c:txPr>
    <a:bodyPr/>
    <a:lstStyle/>
    <a:p>
      <a:pPr>
        <a:defRPr sz="1200">
          <a:solidFill>
            <a:schemeClr val="tx1"/>
          </a:solidFill>
          <a:latin typeface="Times New Roman" pitchFamily="18" charset="0"/>
          <a:cs typeface="Times New Roman" pitchFamily="18" charset="0"/>
        </a:defRPr>
      </a:pPr>
      <a:endParaRPr lang="en-US"/>
    </a:p>
  </c:txPr>
  <c:externalData r:id="rId1">
    <c:autoUpdate val="0"/>
  </c:externalData>
  <c:userShapes r:id="rId2"/>
  <c:extLst/>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ivotFmts>
      <c:pivotFmt>
        <c:idx val="0"/>
      </c:pivotFmt>
      <c:pivotFmt>
        <c:idx val="1"/>
        <c:dLbl>
          <c:idx val="0"/>
          <c:spPr/>
          <c:txPr>
            <a:bodyPr anchor="b" anchorCtr="0"/>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dLbl>
          <c:idx val="0"/>
          <c:delete val="1"/>
          <c:extLst>
            <c:ext xmlns:c15="http://schemas.microsoft.com/office/drawing/2012/chart" uri="{CE6537A1-D6FC-4f65-9D91-7224C49458BB}"/>
          </c:extLst>
        </c:dLbl>
      </c:pivotFmt>
      <c:pivotFmt>
        <c:idx val="3"/>
        <c:dLbl>
          <c:idx val="0"/>
          <c:delete val="1"/>
          <c:extLst>
            <c:ext xmlns:c15="http://schemas.microsoft.com/office/drawing/2012/chart" uri="{CE6537A1-D6FC-4f65-9D91-7224C49458BB}"/>
          </c:extLst>
        </c:dLbl>
      </c:pivotFmt>
      <c:pivotFmt>
        <c:idx val="4"/>
        <c:dLbl>
          <c:idx val="0"/>
          <c:delete val="1"/>
          <c:extLst>
            <c:ext xmlns:c15="http://schemas.microsoft.com/office/drawing/2012/chart" uri="{CE6537A1-D6FC-4f65-9D91-7224C49458BB}"/>
          </c:extLst>
        </c:dLbl>
      </c:pivotFmt>
      <c:pivotFmt>
        <c:idx val="5"/>
        <c:dLbl>
          <c:idx val="0"/>
          <c:delete val="1"/>
          <c:extLst>
            <c:ext xmlns:c15="http://schemas.microsoft.com/office/drawing/2012/chart" uri="{CE6537A1-D6FC-4f65-9D91-7224C49458BB}"/>
          </c:extLst>
        </c:dLbl>
      </c:pivotFmt>
    </c:pivotFmts>
    <c:plotArea>
      <c:layout>
        <c:manualLayout>
          <c:layoutTarget val="inner"/>
          <c:xMode val="edge"/>
          <c:yMode val="edge"/>
          <c:x val="0.3914024496937884"/>
          <c:y val="0.22804603816414842"/>
          <c:w val="0.3492133398579419"/>
          <c:h val="0.59888252604788039"/>
        </c:manualLayout>
      </c:layout>
      <c:radarChart>
        <c:radarStyle val="marker"/>
        <c:varyColors val="0"/>
        <c:ser>
          <c:idx val="0"/>
          <c:order val="0"/>
          <c:spPr>
            <a:ln>
              <a:solidFill>
                <a:schemeClr val="accent2">
                  <a:lumMod val="60000"/>
                  <a:lumOff val="40000"/>
                </a:schemeClr>
              </a:solidFill>
            </a:ln>
          </c:spPr>
          <c:dLbls>
            <c:dLbl>
              <c:idx val="0"/>
              <c:tx>
                <c:rich>
                  <a:bodyPr/>
                  <a:lstStyle/>
                  <a:p>
                    <a:r>
                      <a:rPr lang="en-US" smtClean="0"/>
                      <a:t>3.52</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0"/>
                  <c:y val="6.292133346985556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6773761713520766E-3"/>
                  <c:y val="5.3932571545590502E-2"/>
                </c:manualLayout>
              </c:layout>
              <c:tx>
                <c:rich>
                  <a:bodyPr/>
                  <a:lstStyle/>
                  <a:p>
                    <a:r>
                      <a:rPr lang="en-US" dirty="0" smtClean="0"/>
                      <a:t>5.73</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'All data'!$B$197:$B$199</c:f>
              <c:strCache>
                <c:ptCount val="3"/>
                <c:pt idx="0">
                  <c:v>Primary Reserve Ratio</c:v>
                </c:pt>
                <c:pt idx="1">
                  <c:v>Viability Ratio</c:v>
                </c:pt>
                <c:pt idx="2">
                  <c:v>Return on Net Position Ratio</c:v>
                </c:pt>
              </c:strCache>
            </c:strRef>
          </c:cat>
          <c:val>
            <c:numRef>
              <c:f>'All data'!$C$203:$C$205</c:f>
              <c:numCache>
                <c:formatCode>0.00</c:formatCode>
                <c:ptCount val="3"/>
                <c:pt idx="0">
                  <c:v>3.53</c:v>
                </c:pt>
                <c:pt idx="1">
                  <c:v>4.84</c:v>
                </c:pt>
                <c:pt idx="2">
                  <c:v>5.63</c:v>
                </c:pt>
              </c:numCache>
            </c:numRef>
          </c:val>
        </c:ser>
        <c:dLbls>
          <c:showLegendKey val="0"/>
          <c:showVal val="0"/>
          <c:showCatName val="0"/>
          <c:showSerName val="0"/>
          <c:showPercent val="0"/>
          <c:showBubbleSize val="0"/>
        </c:dLbls>
        <c:axId val="142940416"/>
        <c:axId val="143011840"/>
      </c:radarChart>
      <c:catAx>
        <c:axId val="142940416"/>
        <c:scaling>
          <c:orientation val="minMax"/>
        </c:scaling>
        <c:delete val="0"/>
        <c:axPos val="b"/>
        <c:majorGridlines/>
        <c:numFmt formatCode="General" sourceLinked="0"/>
        <c:majorTickMark val="none"/>
        <c:minorTickMark val="none"/>
        <c:tickLblPos val="nextTo"/>
        <c:txPr>
          <a:bodyPr/>
          <a:lstStyle/>
          <a:p>
            <a:pPr>
              <a:defRPr sz="1800"/>
            </a:pPr>
            <a:endParaRPr lang="en-US"/>
          </a:p>
        </c:txPr>
        <c:crossAx val="143011840"/>
        <c:crosses val="autoZero"/>
        <c:auto val="1"/>
        <c:lblAlgn val="ctr"/>
        <c:lblOffset val="100"/>
        <c:noMultiLvlLbl val="0"/>
      </c:catAx>
      <c:valAx>
        <c:axId val="143011840"/>
        <c:scaling>
          <c:orientation val="minMax"/>
          <c:max val="10"/>
          <c:min val="-3"/>
        </c:scaling>
        <c:delete val="0"/>
        <c:axPos val="l"/>
        <c:majorGridlines>
          <c:spPr>
            <a:ln w="19050"/>
          </c:spPr>
        </c:majorGridlines>
        <c:numFmt formatCode="0.00" sourceLinked="1"/>
        <c:majorTickMark val="none"/>
        <c:minorTickMark val="none"/>
        <c:tickLblPos val="none"/>
        <c:crossAx val="142940416"/>
        <c:crosses val="autoZero"/>
        <c:crossBetween val="between"/>
        <c:majorUnit val="6"/>
        <c:minorUnit val="1"/>
      </c:valAx>
    </c:plotArea>
    <c:plotVisOnly val="1"/>
    <c:dispBlanksAs val="gap"/>
    <c:showDLblsOverMax val="0"/>
  </c:chart>
  <c:spPr>
    <a:solidFill>
      <a:srgbClr val="990099">
        <a:alpha val="15000"/>
      </a:srgbClr>
    </a:solidFill>
  </c:spPr>
  <c:txPr>
    <a:bodyPr/>
    <a:lstStyle/>
    <a:p>
      <a:pPr>
        <a:defRPr>
          <a:latin typeface="Times New Roman" pitchFamily="18" charset="0"/>
          <a:cs typeface="Times New Roman" pitchFamily="18" charset="0"/>
        </a:defRPr>
      </a:pPr>
      <a:endParaRPr lang="en-US"/>
    </a:p>
  </c:txPr>
  <c:externalData r:id="rId1">
    <c:autoUpdate val="0"/>
  </c:externalData>
  <c:userShapes r:id="rId2"/>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6548784343133596"/>
          <c:y val="0.21151242458329095"/>
          <c:w val="0.66528948587309"/>
          <c:h val="0.77113099498926252"/>
        </c:manualLayout>
      </c:layout>
      <c:pieChart>
        <c:varyColors val="1"/>
        <c:ser>
          <c:idx val="0"/>
          <c:order val="0"/>
          <c:tx>
            <c:strRef>
              <c:f>'[Fin stmt presentation, Dec 2014 - Ashok.xlsx]All data'!$B$33</c:f>
              <c:strCache>
                <c:ptCount val="1"/>
                <c:pt idx="0">
                  <c:v>2014</c:v>
                </c:pt>
              </c:strCache>
            </c:strRef>
          </c:tx>
          <c:dPt>
            <c:idx val="1"/>
            <c:bubble3D val="0"/>
            <c:spPr>
              <a:solidFill>
                <a:schemeClr val="tx2">
                  <a:lumMod val="75000"/>
                </a:schemeClr>
              </a:solidFill>
            </c:spPr>
          </c:dPt>
          <c:dPt>
            <c:idx val="4"/>
            <c:bubble3D val="0"/>
            <c:spPr>
              <a:solidFill>
                <a:schemeClr val="bg2">
                  <a:lumMod val="40000"/>
                  <a:lumOff val="60000"/>
                </a:schemeClr>
              </a:solidFill>
            </c:spPr>
          </c:dPt>
          <c:dLbls>
            <c:dLbl>
              <c:idx val="0"/>
              <c:layout>
                <c:manualLayout>
                  <c:x val="3.5096705144866604E-2"/>
                  <c:y val="-0.37056962474285332"/>
                </c:manualLayout>
              </c:layout>
              <c:tx>
                <c:rich>
                  <a:bodyPr/>
                  <a:lstStyle/>
                  <a:p>
                    <a:r>
                      <a:rPr lang="en-US" sz="2000" dirty="0"/>
                      <a:t>Salaries &amp; Benefits</a:t>
                    </a:r>
                  </a:p>
                  <a:p>
                    <a:r>
                      <a:rPr lang="en-US" sz="2000" dirty="0"/>
                      <a:t>($506m, 62%)</a:t>
                    </a:r>
                    <a:endParaRPr lang="en-US" sz="2400" dirty="0"/>
                  </a:p>
                </c:rich>
              </c:tx>
              <c:showLegendKey val="0"/>
              <c:showVal val="0"/>
              <c:showCatName val="1"/>
              <c:showSerName val="0"/>
              <c:showPercent val="1"/>
              <c:showBubbleSize val="0"/>
              <c:extLst>
                <c:ext xmlns:c15="http://schemas.microsoft.com/office/drawing/2012/chart" uri="{CE6537A1-D6FC-4f65-9D91-7224C49458BB}"/>
              </c:extLst>
            </c:dLbl>
            <c:dLbl>
              <c:idx val="1"/>
              <c:layout>
                <c:manualLayout>
                  <c:x val="-2.2573707412787018E-2"/>
                  <c:y val="2.6022557991061932E-2"/>
                </c:manualLayout>
              </c:layout>
              <c:tx>
                <c:rich>
                  <a:bodyPr/>
                  <a:lstStyle/>
                  <a:p>
                    <a:r>
                      <a:rPr lang="en-US" sz="2000"/>
                      <a:t>Contractual</a:t>
                    </a:r>
                    <a:r>
                      <a:rPr lang="en-US" sz="2000" baseline="0"/>
                      <a:t> Services</a:t>
                    </a:r>
                    <a:endParaRPr lang="en-US" sz="2000"/>
                  </a:p>
                  <a:p>
                    <a:r>
                      <a:rPr lang="en-US" sz="2000"/>
                      <a:t>($150m, 19%)</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2"/>
              <c:layout>
                <c:manualLayout>
                  <c:x val="-2.4655594521273083E-2"/>
                  <c:y val="4.5143264967064847E-2"/>
                </c:manualLayout>
              </c:layout>
              <c:tx>
                <c:rich>
                  <a:bodyPr/>
                  <a:lstStyle/>
                  <a:p>
                    <a:r>
                      <a:rPr lang="en-US" sz="2000"/>
                      <a:t>Supplies</a:t>
                    </a:r>
                    <a:r>
                      <a:rPr lang="en-US" sz="2000" baseline="0"/>
                      <a:t> &amp; Materials</a:t>
                    </a:r>
                    <a:endParaRPr lang="en-US" sz="2000"/>
                  </a:p>
                  <a:p>
                    <a:r>
                      <a:rPr lang="en-US" sz="2000"/>
                      <a:t>($56m, 7%)</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3"/>
              <c:layout>
                <c:manualLayout>
                  <c:x val="-4.9765249931993827E-2"/>
                  <c:y val="-1.2438058912769633E-2"/>
                </c:manualLayout>
              </c:layout>
              <c:tx>
                <c:rich>
                  <a:bodyPr/>
                  <a:lstStyle/>
                  <a:p>
                    <a:r>
                      <a:rPr lang="en-US" sz="2000"/>
                      <a:t>Other</a:t>
                    </a:r>
                  </a:p>
                  <a:p>
                    <a:r>
                      <a:rPr lang="en-US" sz="2000"/>
                      <a:t>($9m, 1%)</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4"/>
              <c:layout>
                <c:manualLayout>
                  <c:x val="1.7168635170603929E-3"/>
                  <c:y val="-0.11068737241178186"/>
                </c:manualLayout>
              </c:layout>
              <c:tx>
                <c:rich>
                  <a:bodyPr/>
                  <a:lstStyle/>
                  <a:p>
                    <a:r>
                      <a:rPr lang="en-US" sz="2000"/>
                      <a:t>Student</a:t>
                    </a:r>
                    <a:r>
                      <a:rPr lang="en-US" sz="2000" baseline="0"/>
                      <a:t> Aid</a:t>
                    </a:r>
                    <a:endParaRPr lang="en-US" sz="2000"/>
                  </a:p>
                  <a:p>
                    <a:r>
                      <a:rPr lang="en-US" sz="2000"/>
                      <a:t>($27m, 3%)</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5"/>
              <c:layout>
                <c:manualLayout>
                  <c:x val="6.4003171478565185E-2"/>
                  <c:y val="-2.9856517935258092E-2"/>
                </c:manualLayout>
              </c:layout>
              <c:tx>
                <c:rich>
                  <a:bodyPr/>
                  <a:lstStyle/>
                  <a:p>
                    <a:r>
                      <a:rPr lang="en-US" sz="2000" dirty="0"/>
                      <a:t>Depreciation</a:t>
                    </a:r>
                  </a:p>
                  <a:p>
                    <a:r>
                      <a:rPr lang="en-US" sz="2000" dirty="0"/>
                      <a:t>($</a:t>
                    </a:r>
                    <a:r>
                      <a:rPr lang="en-US" sz="2000" dirty="0" smtClean="0"/>
                      <a:t>67m</a:t>
                    </a:r>
                    <a:r>
                      <a:rPr lang="en-US" sz="2000" dirty="0"/>
                      <a:t>, 8%)
</a:t>
                    </a:r>
                    <a:endParaRPr lang="en-US" sz="1600" dirty="0"/>
                  </a:p>
                </c:rich>
              </c:tx>
              <c:showLegendKey val="0"/>
              <c:showVal val="0"/>
              <c:showCatName val="1"/>
              <c:showSerName val="0"/>
              <c:showPercent val="1"/>
              <c:showBubbleSize val="0"/>
              <c:extLst>
                <c:ext xmlns:c15="http://schemas.microsoft.com/office/drawing/2012/chart" uri="{CE6537A1-D6FC-4f65-9D91-7224C49458BB}"/>
              </c:extLst>
            </c:dLbl>
            <c:dLbl>
              <c:idx val="6"/>
              <c:tx>
                <c:rich>
                  <a:bodyPr/>
                  <a:lstStyle/>
                  <a:p>
                    <a:r>
                      <a:rPr lang="en-US" sz="2000"/>
                      <a:t>Repurchase Agreement
$22m,</a:t>
                    </a:r>
                    <a:r>
                      <a:rPr lang="en-US" sz="2000" baseline="0"/>
                      <a:t> </a:t>
                    </a:r>
                    <a:r>
                      <a:rPr lang="en-US" sz="2000"/>
                      <a:t>18%</a:t>
                    </a:r>
                    <a:endParaRPr lang="en-US"/>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0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'[Fin stmt presentation, Dec 2014 - Ashok.xlsx]All data'!$A$43:$A$48</c:f>
              <c:strCache>
                <c:ptCount val="6"/>
                <c:pt idx="0">
                  <c:v>Salaries and Benefits</c:v>
                </c:pt>
                <c:pt idx="1">
                  <c:v>Contractual Services</c:v>
                </c:pt>
                <c:pt idx="2">
                  <c:v>Supplies and Materials</c:v>
                </c:pt>
                <c:pt idx="3">
                  <c:v>Other</c:v>
                </c:pt>
                <c:pt idx="4">
                  <c:v>Student Aid</c:v>
                </c:pt>
                <c:pt idx="5">
                  <c:v>Depreciation</c:v>
                </c:pt>
              </c:strCache>
            </c:strRef>
          </c:cat>
          <c:val>
            <c:numRef>
              <c:f>'[Fin stmt presentation, Dec 2014 - Ashok.xlsx]All data'!$C$43:$C$48</c:f>
              <c:numCache>
                <c:formatCode>_("$"* #,##0.0_);_("$"* \(#,##0.0\);_("$"* "-"??_);_(@_)</c:formatCode>
                <c:ptCount val="6"/>
                <c:pt idx="0">
                  <c:v>506.4</c:v>
                </c:pt>
                <c:pt idx="1">
                  <c:v>149.5</c:v>
                </c:pt>
                <c:pt idx="2">
                  <c:v>56.1</c:v>
                </c:pt>
                <c:pt idx="3">
                  <c:v>9.3000000000000025</c:v>
                </c:pt>
                <c:pt idx="4">
                  <c:v>26.9</c:v>
                </c:pt>
                <c:pt idx="5">
                  <c:v>65.400000000000006</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spPr>
    <a:solidFill>
      <a:srgbClr val="990099">
        <a:alpha val="15000"/>
      </a:srgbClr>
    </a:solidFill>
  </c:spPr>
  <c:txPr>
    <a:bodyPr/>
    <a:lstStyle/>
    <a:p>
      <a:pPr>
        <a:defRPr baseline="0">
          <a:latin typeface="Times New Roman" pitchFamily="18"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22056072536387489"/>
          <c:y val="0.19324758206594045"/>
          <c:w val="0.66528948587309022"/>
          <c:h val="0.77113099498926252"/>
        </c:manualLayout>
      </c:layout>
      <c:pieChart>
        <c:varyColors val="1"/>
        <c:ser>
          <c:idx val="0"/>
          <c:order val="0"/>
          <c:tx>
            <c:strRef>
              <c:f>'[Fin stmt presentation, Dec 2014 - Ashok.xlsx]All data'!$C$60</c:f>
              <c:strCache>
                <c:ptCount val="1"/>
                <c:pt idx="0">
                  <c:v>2014</c:v>
                </c:pt>
              </c:strCache>
            </c:strRef>
          </c:tx>
          <c:dPt>
            <c:idx val="2"/>
            <c:bubble3D val="0"/>
            <c:spPr>
              <a:solidFill>
                <a:schemeClr val="bg2">
                  <a:lumMod val="40000"/>
                  <a:lumOff val="60000"/>
                </a:schemeClr>
              </a:solidFill>
            </c:spPr>
          </c:dPt>
          <c:dPt>
            <c:idx val="4"/>
            <c:bubble3D val="0"/>
            <c:spPr>
              <a:solidFill>
                <a:schemeClr val="bg1">
                  <a:lumMod val="40000"/>
                  <a:lumOff val="60000"/>
                </a:schemeClr>
              </a:solidFill>
            </c:spPr>
          </c:dPt>
          <c:dLbls>
            <c:dLbl>
              <c:idx val="0"/>
              <c:layout>
                <c:manualLayout>
                  <c:x val="2.8102560293170901E-3"/>
                  <c:y val="-0.10534047827354917"/>
                </c:manualLayout>
              </c:layout>
              <c:tx>
                <c:rich>
                  <a:bodyPr/>
                  <a:lstStyle/>
                  <a:p>
                    <a:r>
                      <a:rPr lang="en-US" sz="2000">
                        <a:ln w="6350">
                          <a:noFill/>
                        </a:ln>
                      </a:rPr>
                      <a:t>Student &amp;</a:t>
                    </a:r>
                    <a:r>
                      <a:rPr lang="en-US" sz="2000" baseline="0">
                        <a:ln w="6350">
                          <a:noFill/>
                        </a:ln>
                      </a:rPr>
                      <a:t> Academic</a:t>
                    </a:r>
                    <a:endParaRPr lang="en-US" sz="2000">
                      <a:ln w="6350">
                        <a:noFill/>
                      </a:ln>
                    </a:endParaRPr>
                  </a:p>
                  <a:p>
                    <a:r>
                      <a:rPr lang="en-US" sz="2000">
                        <a:ln w="6350">
                          <a:noFill/>
                        </a:ln>
                      </a:rPr>
                      <a:t>($365m, 45%)</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1"/>
              <c:layout>
                <c:manualLayout>
                  <c:x val="0.18931228293433031"/>
                  <c:y val="-2.0062380901017508E-2"/>
                </c:manualLayout>
              </c:layout>
              <c:tx>
                <c:rich>
                  <a:bodyPr/>
                  <a:lstStyle/>
                  <a:p>
                    <a:r>
                      <a:rPr lang="en-US" sz="2000">
                        <a:ln w="6350">
                          <a:noFill/>
                        </a:ln>
                      </a:rPr>
                      <a:t>Public Service</a:t>
                    </a:r>
                  </a:p>
                  <a:p>
                    <a:r>
                      <a:rPr lang="en-US" sz="2000">
                        <a:ln w="6350">
                          <a:noFill/>
                        </a:ln>
                      </a:rPr>
                      <a:t>($46m, 6%)</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2"/>
              <c:layout>
                <c:manualLayout>
                  <c:x val="-6.710840390234242E-2"/>
                  <c:y val="-2.0833333333333343E-2"/>
                </c:manualLayout>
              </c:layout>
              <c:tx>
                <c:rich>
                  <a:bodyPr/>
                  <a:lstStyle/>
                  <a:p>
                    <a:r>
                      <a:rPr lang="en-US" sz="2000">
                        <a:ln w="6350">
                          <a:noFill/>
                        </a:ln>
                      </a:rPr>
                      <a:t>Research</a:t>
                    </a:r>
                  </a:p>
                  <a:p>
                    <a:r>
                      <a:rPr lang="en-US" sz="2000">
                        <a:ln w="6350">
                          <a:noFill/>
                        </a:ln>
                      </a:rPr>
                      <a:t>($130m, 16%)</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3"/>
              <c:layout>
                <c:manualLayout>
                  <c:x val="-4.9765249931993862E-2"/>
                  <c:y val="-1.2438058912769633E-2"/>
                </c:manualLayout>
              </c:layout>
              <c:tx>
                <c:rich>
                  <a:bodyPr/>
                  <a:lstStyle/>
                  <a:p>
                    <a:r>
                      <a:rPr lang="en-US" sz="2000">
                        <a:ln w="6350">
                          <a:noFill/>
                        </a:ln>
                      </a:rPr>
                      <a:t>Operations</a:t>
                    </a:r>
                    <a:r>
                      <a:rPr lang="en-US" sz="2000" baseline="0">
                        <a:ln w="6350">
                          <a:noFill/>
                        </a:ln>
                      </a:rPr>
                      <a:t> &amp; Maintenance</a:t>
                    </a:r>
                    <a:endParaRPr lang="en-US" sz="2000">
                      <a:ln w="6350">
                        <a:noFill/>
                      </a:ln>
                    </a:endParaRPr>
                  </a:p>
                  <a:p>
                    <a:r>
                      <a:rPr lang="en-US" sz="2000">
                        <a:ln w="6350">
                          <a:noFill/>
                        </a:ln>
                      </a:rPr>
                      <a:t>($69m, 8%)</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4"/>
              <c:layout>
                <c:manualLayout>
                  <c:x val="-5.9395516736878489E-3"/>
                  <c:y val="-3.7642553224680499E-2"/>
                </c:manualLayout>
              </c:layout>
              <c:tx>
                <c:rich>
                  <a:bodyPr/>
                  <a:lstStyle/>
                  <a:p>
                    <a:r>
                      <a:rPr lang="en-US" sz="2000">
                        <a:ln w="6350">
                          <a:noFill/>
                        </a:ln>
                      </a:rPr>
                      <a:t>Institutional</a:t>
                    </a:r>
                    <a:r>
                      <a:rPr lang="en-US" sz="2000" baseline="0">
                        <a:ln w="6350">
                          <a:noFill/>
                        </a:ln>
                      </a:rPr>
                      <a:t> Support</a:t>
                    </a:r>
                    <a:endParaRPr lang="en-US" sz="2000">
                      <a:ln w="6350">
                        <a:noFill/>
                      </a:ln>
                    </a:endParaRPr>
                  </a:p>
                  <a:p>
                    <a:r>
                      <a:rPr lang="en-US" sz="2000">
                        <a:ln w="6350">
                          <a:noFill/>
                        </a:ln>
                      </a:rPr>
                      <a:t>($96m, 12%)</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5"/>
              <c:layout>
                <c:manualLayout>
                  <c:x val="-4.9278693104538411E-2"/>
                  <c:y val="-7.8319273983768381E-2"/>
                </c:manualLayout>
              </c:layout>
              <c:tx>
                <c:rich>
                  <a:bodyPr/>
                  <a:lstStyle/>
                  <a:p>
                    <a:r>
                      <a:rPr lang="en-US" sz="2000">
                        <a:ln w="6350">
                          <a:noFill/>
                        </a:ln>
                      </a:rPr>
                      <a:t>Auxliaries</a:t>
                    </a:r>
                  </a:p>
                  <a:p>
                    <a:r>
                      <a:rPr lang="en-US" sz="2000">
                        <a:ln w="6350">
                          <a:noFill/>
                        </a:ln>
                      </a:rPr>
                      <a:t>($36m, 4%)
</a:t>
                    </a:r>
                    <a:endParaRPr lang="en-US" sz="1600"/>
                  </a:p>
                </c:rich>
              </c:tx>
              <c:showLegendKey val="0"/>
              <c:showVal val="0"/>
              <c:showCatName val="1"/>
              <c:showSerName val="0"/>
              <c:showPercent val="1"/>
              <c:showBubbleSize val="0"/>
              <c:extLst>
                <c:ext xmlns:c15="http://schemas.microsoft.com/office/drawing/2012/chart" uri="{CE6537A1-D6FC-4f65-9D91-7224C49458BB}"/>
              </c:extLst>
            </c:dLbl>
            <c:dLbl>
              <c:idx val="6"/>
              <c:layout>
                <c:manualLayout>
                  <c:x val="3.6430005072895316E-2"/>
                  <c:y val="-5.3391052715735944E-2"/>
                </c:manualLayout>
              </c:layout>
              <c:tx>
                <c:rich>
                  <a:bodyPr/>
                  <a:lstStyle/>
                  <a:p>
                    <a:r>
                      <a:rPr lang="en-US" sz="2000">
                        <a:ln w="6350">
                          <a:noFill/>
                        </a:ln>
                      </a:rPr>
                      <a:t>Depreciation
($65m,</a:t>
                    </a:r>
                    <a:r>
                      <a:rPr lang="en-US" sz="2000" baseline="0">
                        <a:ln w="6350">
                          <a:noFill/>
                        </a:ln>
                      </a:rPr>
                      <a:t> 8</a:t>
                    </a:r>
                    <a:r>
                      <a:rPr lang="en-US" sz="2000">
                        <a:ln w="6350">
                          <a:noFill/>
                        </a:ln>
                      </a:rPr>
                      <a:t>%)</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7"/>
              <c:layout>
                <c:manualLayout>
                  <c:x val="5.0100777497152478E-2"/>
                  <c:y val="-1.7839749198016917E-2"/>
                </c:manualLayout>
              </c:layout>
              <c:tx>
                <c:rich>
                  <a:bodyPr/>
                  <a:lstStyle/>
                  <a:p>
                    <a:r>
                      <a:rPr lang="en-US" sz="2000">
                        <a:ln w="6350">
                          <a:noFill/>
                        </a:ln>
                      </a:rPr>
                      <a:t>Other
($7m, 1%)</a:t>
                    </a:r>
                    <a:endParaRPr lang="en-US" sz="1500"/>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000">
                    <a:ln w="6350">
                      <a:noFill/>
                    </a:ln>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'[Fin stmt presentation, Dec 2014 - Ashok.xlsx]All data'!$A$65:$A$72</c:f>
              <c:strCache>
                <c:ptCount val="8"/>
                <c:pt idx="0">
                  <c:v>Student and Academic</c:v>
                </c:pt>
                <c:pt idx="1">
                  <c:v>Public Service</c:v>
                </c:pt>
                <c:pt idx="2">
                  <c:v>Research</c:v>
                </c:pt>
                <c:pt idx="3">
                  <c:v>Operations and Maintenance</c:v>
                </c:pt>
                <c:pt idx="4">
                  <c:v>Institutional Support</c:v>
                </c:pt>
                <c:pt idx="5">
                  <c:v>Auxiliary Enterprises</c:v>
                </c:pt>
                <c:pt idx="6">
                  <c:v>Depreciation</c:v>
                </c:pt>
                <c:pt idx="7">
                  <c:v>Other</c:v>
                </c:pt>
              </c:strCache>
            </c:strRef>
          </c:cat>
          <c:val>
            <c:numRef>
              <c:f>'[Fin stmt presentation, Dec 2014 - Ashok.xlsx]All data'!$C$65:$C$72</c:f>
              <c:numCache>
                <c:formatCode>_(* #,##0.0_);_(* \(#,##0.0\);_(* "-"??_);_(@_)</c:formatCode>
                <c:ptCount val="8"/>
                <c:pt idx="0">
                  <c:v>365.8</c:v>
                </c:pt>
                <c:pt idx="1">
                  <c:v>45.6</c:v>
                </c:pt>
                <c:pt idx="2">
                  <c:v>129.80000000000001</c:v>
                </c:pt>
                <c:pt idx="3">
                  <c:v>68.900000000000006</c:v>
                </c:pt>
                <c:pt idx="4">
                  <c:v>95.8</c:v>
                </c:pt>
                <c:pt idx="5">
                  <c:v>35.700000000000003</c:v>
                </c:pt>
                <c:pt idx="6">
                  <c:v>65.400000000000006</c:v>
                </c:pt>
                <c:pt idx="7">
                  <c:v>6.6</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spPr>
    <a:solidFill>
      <a:srgbClr val="990099">
        <a:alpha val="15000"/>
      </a:srgbClr>
    </a:solidFill>
  </c:spPr>
  <c:txPr>
    <a:bodyPr/>
    <a:lstStyle/>
    <a:p>
      <a:pPr>
        <a:defRPr baseline="0">
          <a:latin typeface="Times New Roman" pitchFamily="18" charset="0"/>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2400"/>
            </a:pPr>
            <a:r>
              <a:rPr lang="en-US" sz="2400" dirty="0"/>
              <a:t>Total University of Alaska Debt Outstanding</a:t>
            </a:r>
          </a:p>
          <a:p>
            <a:pPr>
              <a:defRPr sz="2400"/>
            </a:pPr>
            <a:r>
              <a:rPr lang="en-US" sz="2400" dirty="0"/>
              <a:t>June 30, 2014</a:t>
            </a:r>
          </a:p>
        </c:rich>
      </c:tx>
      <c:layout>
        <c:manualLayout>
          <c:xMode val="edge"/>
          <c:yMode val="edge"/>
          <c:x val="0.23359722222222226"/>
          <c:y val="7.6451569033505265E-2"/>
        </c:manualLayout>
      </c:layout>
      <c:overlay val="0"/>
    </c:title>
    <c:autoTitleDeleted val="0"/>
    <c:plotArea>
      <c:layout>
        <c:manualLayout>
          <c:layoutTarget val="inner"/>
          <c:xMode val="edge"/>
          <c:yMode val="edge"/>
          <c:x val="0.20147155446105688"/>
          <c:y val="0.1970770939418954"/>
          <c:w val="0.77271065057463983"/>
          <c:h val="0.61641469490857381"/>
        </c:manualLayout>
      </c:layout>
      <c:barChart>
        <c:barDir val="col"/>
        <c:grouping val="stacked"/>
        <c:varyColors val="1"/>
        <c:ser>
          <c:idx val="0"/>
          <c:order val="0"/>
          <c:tx>
            <c:v>Total Debt</c:v>
          </c:tx>
          <c:spPr>
            <a:gradFill>
              <a:gsLst>
                <a:gs pos="46875">
                  <a:srgbClr val="BAD4E2"/>
                </a:gs>
                <a:gs pos="43750">
                  <a:srgbClr val="B1D7D7"/>
                </a:gs>
                <a:gs pos="37500">
                  <a:srgbClr val="A0DDC0"/>
                </a:gs>
                <a:gs pos="25000">
                  <a:srgbClr val="7DE892"/>
                </a:gs>
                <a:gs pos="0">
                  <a:schemeClr val="accent2">
                    <a:lumMod val="60000"/>
                    <a:lumOff val="40000"/>
                  </a:schemeClr>
                </a:gs>
                <a:gs pos="50000">
                  <a:srgbClr val="4F81BD">
                    <a:tint val="44500"/>
                    <a:satMod val="160000"/>
                  </a:srgbClr>
                </a:gs>
                <a:gs pos="100000">
                  <a:srgbClr val="4F81BD">
                    <a:tint val="23500"/>
                    <a:satMod val="160000"/>
                  </a:srgbClr>
                </a:gs>
              </a:gsLst>
              <a:lin ang="5400000" scaled="0"/>
            </a:gradFill>
          </c:spPr>
          <c:invertIfNegative val="0"/>
          <c:cat>
            <c:strRef>
              <c:f>'[Fin stmt presentation, Dec 2014 - Ashok.xlsx]All data'!$B$94:$AF$94</c:f>
              <c:strCache>
                <c:ptCount val="31"/>
                <c:pt idx="0">
                  <c:v>FY14</c:v>
                </c:pt>
                <c:pt idx="1">
                  <c:v>FY15</c:v>
                </c:pt>
                <c:pt idx="2">
                  <c:v>FY16</c:v>
                </c:pt>
                <c:pt idx="3">
                  <c:v>FY17</c:v>
                </c:pt>
                <c:pt idx="4">
                  <c:v>FY18</c:v>
                </c:pt>
                <c:pt idx="5">
                  <c:v>FY19</c:v>
                </c:pt>
                <c:pt idx="6">
                  <c:v>FY20</c:v>
                </c:pt>
                <c:pt idx="7">
                  <c:v>FY21</c:v>
                </c:pt>
                <c:pt idx="8">
                  <c:v>FY22</c:v>
                </c:pt>
                <c:pt idx="9">
                  <c:v>FY23</c:v>
                </c:pt>
                <c:pt idx="10">
                  <c:v>FY24</c:v>
                </c:pt>
                <c:pt idx="11">
                  <c:v>FY25</c:v>
                </c:pt>
                <c:pt idx="12">
                  <c:v>FY26</c:v>
                </c:pt>
                <c:pt idx="13">
                  <c:v>FY27</c:v>
                </c:pt>
                <c:pt idx="14">
                  <c:v>FY28</c:v>
                </c:pt>
                <c:pt idx="15">
                  <c:v>FY29</c:v>
                </c:pt>
                <c:pt idx="16">
                  <c:v>FY30</c:v>
                </c:pt>
                <c:pt idx="17">
                  <c:v>FY31</c:v>
                </c:pt>
                <c:pt idx="18">
                  <c:v>FY32</c:v>
                </c:pt>
                <c:pt idx="19">
                  <c:v>FY33</c:v>
                </c:pt>
                <c:pt idx="20">
                  <c:v>FY34</c:v>
                </c:pt>
                <c:pt idx="21">
                  <c:v>FY35</c:v>
                </c:pt>
                <c:pt idx="22">
                  <c:v>FY36</c:v>
                </c:pt>
                <c:pt idx="23">
                  <c:v>FY37</c:v>
                </c:pt>
                <c:pt idx="24">
                  <c:v>FY38</c:v>
                </c:pt>
                <c:pt idx="25">
                  <c:v>FY39</c:v>
                </c:pt>
                <c:pt idx="26">
                  <c:v>FY40</c:v>
                </c:pt>
                <c:pt idx="27">
                  <c:v>FY41</c:v>
                </c:pt>
                <c:pt idx="28">
                  <c:v>FY42</c:v>
                </c:pt>
                <c:pt idx="29">
                  <c:v>FY43</c:v>
                </c:pt>
                <c:pt idx="30">
                  <c:v>FY44</c:v>
                </c:pt>
              </c:strCache>
            </c:strRef>
          </c:cat>
          <c:val>
            <c:numRef>
              <c:f>'[Fin stmt presentation, Dec 2014 - Ashok.xlsx]All data'!$B$95:$AF$95</c:f>
              <c:numCache>
                <c:formatCode>General</c:formatCode>
                <c:ptCount val="31"/>
                <c:pt idx="0">
                  <c:v>181628863.5</c:v>
                </c:pt>
                <c:pt idx="1">
                  <c:v>171876373.97</c:v>
                </c:pt>
                <c:pt idx="2">
                  <c:v>160914637.17000002</c:v>
                </c:pt>
                <c:pt idx="3">
                  <c:v>149713536.44999999</c:v>
                </c:pt>
                <c:pt idx="4" formatCode="#,##0.00_);\(#,##0.00\)">
                  <c:v>138242235.64000002</c:v>
                </c:pt>
                <c:pt idx="5" formatCode="#,##0.00_);\(#,##0.00\)">
                  <c:v>127473772.61999999</c:v>
                </c:pt>
                <c:pt idx="6" formatCode="#,##0.00_);\(#,##0.00\)">
                  <c:v>116393696.69000001</c:v>
                </c:pt>
                <c:pt idx="7" formatCode="#,##0.00_);\(#,##0.00\)">
                  <c:v>104908090.75000001</c:v>
                </c:pt>
                <c:pt idx="8" formatCode="#,##0.00_);\(#,##0.00\)">
                  <c:v>93121215.179999977</c:v>
                </c:pt>
                <c:pt idx="9" formatCode="#,##0.00_);\(#,##0.00\)">
                  <c:v>81224699.700000003</c:v>
                </c:pt>
                <c:pt idx="10" formatCode="#,##0.00_);\(#,##0.00\)">
                  <c:v>70086997.360000014</c:v>
                </c:pt>
                <c:pt idx="11" formatCode="#,##0.00_);\(#,##0.00\)">
                  <c:v>60881826.980000004</c:v>
                </c:pt>
                <c:pt idx="12" formatCode="#,##0.00_);\(#,##0.00\)">
                  <c:v>51472499.250000015</c:v>
                </c:pt>
                <c:pt idx="13" formatCode="#,##0.00_);\(#,##0.00\)">
                  <c:v>41666069.150000006</c:v>
                </c:pt>
                <c:pt idx="14" formatCode="#,##0.00_);\(#,##0.00\)">
                  <c:v>33937790.750000015</c:v>
                </c:pt>
                <c:pt idx="15" formatCode="#,##0.00_);\(#,##0.00\)">
                  <c:v>29392899.310000017</c:v>
                </c:pt>
                <c:pt idx="16" formatCode="#,##0.00_);\(#,##0.00\)">
                  <c:v>25762688.090000007</c:v>
                </c:pt>
                <c:pt idx="17" formatCode="#,##0.00_);\(#,##0.00\)">
                  <c:v>22003721.779999997</c:v>
                </c:pt>
                <c:pt idx="18" formatCode="#,##0.00_);\(#,##0.00\)">
                  <c:v>18696275.98</c:v>
                </c:pt>
                <c:pt idx="19" formatCode="#,##0.00_);\(#,##0.00\)">
                  <c:v>15260162.160000009</c:v>
                </c:pt>
                <c:pt idx="20" formatCode="#,##0.00_);\(#,##0.00\)">
                  <c:v>13239084.200000009</c:v>
                </c:pt>
                <c:pt idx="21" formatCode="#,##0.00_);\(#,##0.00\)">
                  <c:v>12002082.210000005</c:v>
                </c:pt>
                <c:pt idx="22" formatCode="#,##0.00_);\(#,##0.00\)">
                  <c:v>10719484.96000001</c:v>
                </c:pt>
                <c:pt idx="23" formatCode="#,##0.00_);\(#,##0.00\)">
                  <c:v>9686690.9400000069</c:v>
                </c:pt>
                <c:pt idx="24" formatCode="#,##0.00_);\(#,##0.00\)">
                  <c:v>8619112.4200000111</c:v>
                </c:pt>
                <c:pt idx="25" formatCode="#,##0.00_);\(#,##0.00\)">
                  <c:v>7519468.1200000085</c:v>
                </c:pt>
                <c:pt idx="26" formatCode="#,##0.00_);\(#,##0.00\)">
                  <c:v>6380164.4000000125</c:v>
                </c:pt>
                <c:pt idx="27" formatCode="#,##0.00_);\(#,##0.00\)">
                  <c:v>5206296.2500000102</c:v>
                </c:pt>
                <c:pt idx="28" formatCode="#,##0.00_);\(#,##0.00\)">
                  <c:v>3987835.9900000091</c:v>
                </c:pt>
                <c:pt idx="29" formatCode="#,##0.00_);\(#,##0.00\)">
                  <c:v>2729886.3200000091</c:v>
                </c:pt>
                <c:pt idx="30" formatCode="#,##0.00_);\(#,##0.00\)">
                  <c:v>1432507.9000000097</c:v>
                </c:pt>
              </c:numCache>
            </c:numRef>
          </c:val>
        </c:ser>
        <c:dLbls>
          <c:showLegendKey val="0"/>
          <c:showVal val="0"/>
          <c:showCatName val="0"/>
          <c:showSerName val="0"/>
          <c:showPercent val="0"/>
          <c:showBubbleSize val="0"/>
        </c:dLbls>
        <c:gapWidth val="150"/>
        <c:overlap val="100"/>
        <c:axId val="141710848"/>
        <c:axId val="141712384"/>
      </c:barChart>
      <c:catAx>
        <c:axId val="141710848"/>
        <c:scaling>
          <c:orientation val="minMax"/>
        </c:scaling>
        <c:delete val="0"/>
        <c:axPos val="b"/>
        <c:numFmt formatCode="General" sourceLinked="1"/>
        <c:majorTickMark val="out"/>
        <c:minorTickMark val="none"/>
        <c:tickLblPos val="nextTo"/>
        <c:txPr>
          <a:bodyPr rot="-2700000" vert="horz"/>
          <a:lstStyle/>
          <a:p>
            <a:pPr>
              <a:defRPr/>
            </a:pPr>
            <a:endParaRPr lang="en-US"/>
          </a:p>
        </c:txPr>
        <c:crossAx val="141712384"/>
        <c:crosses val="autoZero"/>
        <c:auto val="1"/>
        <c:lblAlgn val="ctr"/>
        <c:lblOffset val="100"/>
        <c:noMultiLvlLbl val="0"/>
      </c:catAx>
      <c:valAx>
        <c:axId val="141712384"/>
        <c:scaling>
          <c:orientation val="minMax"/>
          <c:max val="200000000"/>
        </c:scaling>
        <c:delete val="0"/>
        <c:axPos val="l"/>
        <c:majorGridlines>
          <c:spPr>
            <a:ln>
              <a:noFill/>
            </a:ln>
          </c:spPr>
        </c:majorGridlines>
        <c:numFmt formatCode="\$#,##0" sourceLinked="0"/>
        <c:majorTickMark val="out"/>
        <c:minorTickMark val="none"/>
        <c:tickLblPos val="nextTo"/>
        <c:txPr>
          <a:bodyPr rot="0" vert="horz"/>
          <a:lstStyle/>
          <a:p>
            <a:pPr>
              <a:defRPr/>
            </a:pPr>
            <a:endParaRPr lang="en-US"/>
          </a:p>
        </c:txPr>
        <c:crossAx val="141710848"/>
        <c:crosses val="autoZero"/>
        <c:crossBetween val="between"/>
        <c:dispUnits>
          <c:builtInUnit val="millions"/>
          <c:dispUnitsLbl>
            <c:layout>
              <c:manualLayout>
                <c:xMode val="edge"/>
                <c:yMode val="edge"/>
                <c:x val="6.5340988626421723E-2"/>
                <c:y val="0.49071038426787406"/>
              </c:manualLayout>
            </c:layout>
            <c:tx>
              <c:rich>
                <a:bodyPr/>
                <a:lstStyle/>
                <a:p>
                  <a:pPr>
                    <a:defRPr/>
                  </a:pPr>
                  <a:r>
                    <a:rPr lang="en-US" sz="2400" dirty="0"/>
                    <a:t>Millions</a:t>
                  </a:r>
                  <a:endParaRPr lang="en-US" dirty="0"/>
                </a:p>
              </c:rich>
            </c:tx>
          </c:dispUnitsLbl>
        </c:dispUnits>
      </c:valAx>
      <c:spPr>
        <a:noFill/>
        <a:effectLst>
          <a:glow rad="127000">
            <a:schemeClr val="tx2">
              <a:lumMod val="75000"/>
            </a:schemeClr>
          </a:glow>
        </a:effectLst>
      </c:spPr>
    </c:plotArea>
    <c:plotVisOnly val="1"/>
    <c:dispBlanksAs val="gap"/>
    <c:showDLblsOverMax val="0"/>
  </c:chart>
  <c:spPr>
    <a:solidFill>
      <a:srgbClr val="0033CC">
        <a:alpha val="55000"/>
      </a:srgbClr>
    </a:solidFill>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b="1" i="0" u="none" strike="noStrike" baseline="0">
                <a:solidFill>
                  <a:schemeClr val="tx1"/>
                </a:solidFill>
                <a:latin typeface="+mj-lt"/>
                <a:ea typeface="Arial"/>
                <a:cs typeface="Arial"/>
              </a:defRPr>
            </a:pPr>
            <a:r>
              <a:rPr lang="en-US" sz="2400" dirty="0">
                <a:solidFill>
                  <a:schemeClr val="tx1"/>
                </a:solidFill>
                <a:latin typeface="+mj-lt"/>
                <a:cs typeface="Times New Roman" pitchFamily="18" charset="0"/>
              </a:rPr>
              <a:t>Total Annual Debt Service </a:t>
            </a:r>
            <a:r>
              <a:rPr lang="en-US" sz="2400" dirty="0">
                <a:solidFill>
                  <a:schemeClr val="tx1"/>
                </a:solidFill>
                <a:latin typeface="+mj-lt"/>
              </a:rPr>
              <a:t>
</a:t>
            </a:r>
            <a:r>
              <a:rPr lang="en-US" sz="2400" dirty="0">
                <a:solidFill>
                  <a:schemeClr val="tx1"/>
                </a:solidFill>
                <a:latin typeface="+mj-lt"/>
                <a:cs typeface="Times New Roman" pitchFamily="18" charset="0"/>
              </a:rPr>
              <a:t>June 30, 2014</a:t>
            </a:r>
          </a:p>
        </c:rich>
      </c:tx>
      <c:layout>
        <c:manualLayout>
          <c:xMode val="edge"/>
          <c:yMode val="edge"/>
          <c:x val="0.35751512859259893"/>
          <c:y val="7.4119929596283309E-3"/>
        </c:manualLayout>
      </c:layout>
      <c:overlay val="0"/>
      <c:spPr>
        <a:noFill/>
        <a:ln w="25400">
          <a:noFill/>
        </a:ln>
      </c:spPr>
    </c:title>
    <c:autoTitleDeleted val="0"/>
    <c:plotArea>
      <c:layout>
        <c:manualLayout>
          <c:layoutTarget val="inner"/>
          <c:xMode val="edge"/>
          <c:yMode val="edge"/>
          <c:x val="0.10879433648775555"/>
          <c:y val="9.2182958837462387E-2"/>
          <c:w val="0.87458379578245637"/>
          <c:h val="0.76182707993474763"/>
        </c:manualLayout>
      </c:layout>
      <c:barChart>
        <c:barDir val="col"/>
        <c:grouping val="stacked"/>
        <c:varyColors val="0"/>
        <c:ser>
          <c:idx val="0"/>
          <c:order val="0"/>
          <c:tx>
            <c:strRef>
              <c:f>'[Fin stmt presentation, Dec 2014 - Ashok.xlsx]All data'!$B$91:$AF$91</c:f>
              <c:strCache>
                <c:ptCount val="1"/>
                <c:pt idx="0">
                  <c:v>FY15 FY16 FY17 FY18 FY19 FY20 FY21 FY22 FY23 FY24 FY25 FY26 FY27 FY28 FY29 FY30 FY31 FY32 FY33 FY34 FY35 FY36 FY37 FY38 FY39 FY40 FY41 FY42 FY43 FY44 FY45</c:v>
                </c:pt>
              </c:strCache>
            </c:strRef>
          </c:tx>
          <c:spPr>
            <a:gradFill>
              <a:gsLst>
                <a:gs pos="3000">
                  <a:schemeClr val="accent2">
                    <a:lumMod val="60000"/>
                    <a:lumOff val="40000"/>
                  </a:schemeClr>
                </a:gs>
                <a:gs pos="30000">
                  <a:srgbClr val="4F81BD">
                    <a:tint val="44500"/>
                    <a:satMod val="160000"/>
                    <a:lumMod val="25000"/>
                    <a:lumOff val="75000"/>
                  </a:srgbClr>
                </a:gs>
                <a:gs pos="100000">
                  <a:srgbClr val="4F81BD">
                    <a:tint val="23500"/>
                    <a:satMod val="160000"/>
                  </a:srgbClr>
                </a:gs>
              </a:gsLst>
              <a:lin ang="5400000" scaled="0"/>
            </a:gradFill>
            <a:ln w="12700">
              <a:solidFill>
                <a:srgbClr val="000000"/>
              </a:solidFill>
              <a:prstDash val="solid"/>
            </a:ln>
          </c:spPr>
          <c:invertIfNegative val="0"/>
          <c:dPt>
            <c:idx val="17"/>
            <c:invertIfNegative val="0"/>
            <c:bubble3D val="0"/>
            <c:spPr>
              <a:gradFill>
                <a:gsLst>
                  <a:gs pos="3000">
                    <a:schemeClr val="accent2">
                      <a:lumMod val="60000"/>
                      <a:lumOff val="40000"/>
                    </a:schemeClr>
                  </a:gs>
                  <a:gs pos="30000">
                    <a:srgbClr val="4F81BD">
                      <a:tint val="44500"/>
                      <a:satMod val="160000"/>
                      <a:lumMod val="25000"/>
                      <a:lumOff val="75000"/>
                    </a:srgbClr>
                  </a:gs>
                  <a:gs pos="100000">
                    <a:srgbClr val="4F81BD">
                      <a:tint val="23500"/>
                      <a:satMod val="160000"/>
                    </a:srgbClr>
                  </a:gs>
                </a:gsLst>
                <a:lin ang="5400000" scaled="0"/>
              </a:gradFill>
              <a:ln w="12700">
                <a:solidFill>
                  <a:schemeClr val="tx1"/>
                </a:solidFill>
                <a:prstDash val="solid"/>
              </a:ln>
            </c:spPr>
          </c:dPt>
          <c:cat>
            <c:strRef>
              <c:f>'[Fin stmt presentation, Dec 2014 - Ashok.xlsx]All data'!$B$91:$AF$91</c:f>
              <c:strCache>
                <c:ptCount val="31"/>
                <c:pt idx="0">
                  <c:v>FY15</c:v>
                </c:pt>
                <c:pt idx="1">
                  <c:v>FY16</c:v>
                </c:pt>
                <c:pt idx="2">
                  <c:v>FY17</c:v>
                </c:pt>
                <c:pt idx="3">
                  <c:v>FY18</c:v>
                </c:pt>
                <c:pt idx="4">
                  <c:v>FY19</c:v>
                </c:pt>
                <c:pt idx="5">
                  <c:v>FY20</c:v>
                </c:pt>
                <c:pt idx="6">
                  <c:v>FY21</c:v>
                </c:pt>
                <c:pt idx="7">
                  <c:v>FY22</c:v>
                </c:pt>
                <c:pt idx="8">
                  <c:v>FY23</c:v>
                </c:pt>
                <c:pt idx="9">
                  <c:v>FY24</c:v>
                </c:pt>
                <c:pt idx="10">
                  <c:v>FY25</c:v>
                </c:pt>
                <c:pt idx="11">
                  <c:v>FY26</c:v>
                </c:pt>
                <c:pt idx="12">
                  <c:v>FY27</c:v>
                </c:pt>
                <c:pt idx="13">
                  <c:v>FY28</c:v>
                </c:pt>
                <c:pt idx="14">
                  <c:v>FY29</c:v>
                </c:pt>
                <c:pt idx="15">
                  <c:v>FY30</c:v>
                </c:pt>
                <c:pt idx="16">
                  <c:v>FY31</c:v>
                </c:pt>
                <c:pt idx="17">
                  <c:v>FY32</c:v>
                </c:pt>
                <c:pt idx="18">
                  <c:v>FY33</c:v>
                </c:pt>
                <c:pt idx="19">
                  <c:v>FY34</c:v>
                </c:pt>
                <c:pt idx="20">
                  <c:v>FY35</c:v>
                </c:pt>
                <c:pt idx="21">
                  <c:v>FY36</c:v>
                </c:pt>
                <c:pt idx="22">
                  <c:v>FY37</c:v>
                </c:pt>
                <c:pt idx="23">
                  <c:v>FY38</c:v>
                </c:pt>
                <c:pt idx="24">
                  <c:v>FY39</c:v>
                </c:pt>
                <c:pt idx="25">
                  <c:v>FY40</c:v>
                </c:pt>
                <c:pt idx="26">
                  <c:v>FY41</c:v>
                </c:pt>
                <c:pt idx="27">
                  <c:v>FY42</c:v>
                </c:pt>
                <c:pt idx="28">
                  <c:v>FY43</c:v>
                </c:pt>
                <c:pt idx="29">
                  <c:v>FY44</c:v>
                </c:pt>
                <c:pt idx="30">
                  <c:v>FY45</c:v>
                </c:pt>
              </c:strCache>
            </c:strRef>
          </c:cat>
          <c:val>
            <c:numRef>
              <c:f>'[Fin stmt presentation, Dec 2014 - Ashok.xlsx]All data'!$B$92:$AF$92</c:f>
              <c:numCache>
                <c:formatCode>General</c:formatCode>
                <c:ptCount val="31"/>
                <c:pt idx="0">
                  <c:v>16441200.139999995</c:v>
                </c:pt>
                <c:pt idx="1">
                  <c:v>17264898.710000001</c:v>
                </c:pt>
                <c:pt idx="2">
                  <c:v>17123271.969999991</c:v>
                </c:pt>
                <c:pt idx="3">
                  <c:v>17009592.689999998</c:v>
                </c:pt>
                <c:pt idx="4">
                  <c:v>15906711.020000001</c:v>
                </c:pt>
                <c:pt idx="5">
                  <c:v>15863899.629999993</c:v>
                </c:pt>
                <c:pt idx="6">
                  <c:v>15847517.109999996</c:v>
                </c:pt>
                <c:pt idx="7">
                  <c:v>15685843.77</c:v>
                </c:pt>
                <c:pt idx="8">
                  <c:v>15324112.52</c:v>
                </c:pt>
                <c:pt idx="9">
                  <c:v>14115496.479999999</c:v>
                </c:pt>
                <c:pt idx="10">
                  <c:v>11739556.27</c:v>
                </c:pt>
                <c:pt idx="11">
                  <c:v>11520093.770000001</c:v>
                </c:pt>
                <c:pt idx="12">
                  <c:v>11508368.769999994</c:v>
                </c:pt>
                <c:pt idx="13">
                  <c:v>9088668.7699999958</c:v>
                </c:pt>
                <c:pt idx="14">
                  <c:v>5677603.1400000006</c:v>
                </c:pt>
                <c:pt idx="15">
                  <c:v>4614406.25</c:v>
                </c:pt>
                <c:pt idx="16">
                  <c:v>4605128.13</c:v>
                </c:pt>
                <c:pt idx="17">
                  <c:v>4019737.51</c:v>
                </c:pt>
                <c:pt idx="18">
                  <c:v>4018678.13</c:v>
                </c:pt>
                <c:pt idx="19">
                  <c:v>2499712.5</c:v>
                </c:pt>
                <c:pt idx="20">
                  <c:v>1656906.25</c:v>
                </c:pt>
                <c:pt idx="21">
                  <c:v>1659806.25</c:v>
                </c:pt>
                <c:pt idx="22">
                  <c:v>1370575</c:v>
                </c:pt>
                <c:pt idx="23">
                  <c:v>1369375</c:v>
                </c:pt>
                <c:pt idx="24">
                  <c:v>1364387.5</c:v>
                </c:pt>
                <c:pt idx="25">
                  <c:v>1365712.5</c:v>
                </c:pt>
                <c:pt idx="26">
                  <c:v>1360725</c:v>
                </c:pt>
                <c:pt idx="27">
                  <c:v>1364337.5</c:v>
                </c:pt>
                <c:pt idx="28">
                  <c:v>1361462.5</c:v>
                </c:pt>
                <c:pt idx="29">
                  <c:v>1357187.5</c:v>
                </c:pt>
                <c:pt idx="30">
                  <c:v>1444850</c:v>
                </c:pt>
              </c:numCache>
            </c:numRef>
          </c:val>
        </c:ser>
        <c:dLbls>
          <c:showLegendKey val="0"/>
          <c:showVal val="0"/>
          <c:showCatName val="0"/>
          <c:showSerName val="0"/>
          <c:showPercent val="0"/>
          <c:showBubbleSize val="0"/>
        </c:dLbls>
        <c:gapWidth val="150"/>
        <c:overlap val="100"/>
        <c:axId val="136851840"/>
        <c:axId val="136853376"/>
      </c:barChart>
      <c:catAx>
        <c:axId val="136851840"/>
        <c:scaling>
          <c:orientation val="minMax"/>
        </c:scaling>
        <c:delete val="0"/>
        <c:axPos val="b"/>
        <c:numFmt formatCode="General" sourceLinked="1"/>
        <c:majorTickMark val="out"/>
        <c:minorTickMark val="none"/>
        <c:tickLblPos val="nextTo"/>
        <c:spPr>
          <a:noFill/>
          <a:ln w="38100">
            <a:solidFill>
              <a:schemeClr val="tx1"/>
            </a:solidFill>
            <a:prstDash val="solid"/>
          </a:ln>
        </c:spPr>
        <c:txPr>
          <a:bodyPr rot="-2700000" vert="horz"/>
          <a:lstStyle/>
          <a:p>
            <a:pPr>
              <a:defRPr sz="1800" b="1"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36853376"/>
        <c:crosses val="autoZero"/>
        <c:auto val="1"/>
        <c:lblAlgn val="ctr"/>
        <c:lblOffset val="100"/>
        <c:tickLblSkip val="2"/>
        <c:tickMarkSkip val="1"/>
        <c:noMultiLvlLbl val="0"/>
      </c:catAx>
      <c:valAx>
        <c:axId val="136853376"/>
        <c:scaling>
          <c:orientation val="minMax"/>
          <c:max val="18000000"/>
          <c:min val="0"/>
        </c:scaling>
        <c:delete val="0"/>
        <c:axPos val="l"/>
        <c:majorGridlines>
          <c:spPr>
            <a:ln w="3175">
              <a:solidFill>
                <a:srgbClr val="000000"/>
              </a:solidFill>
              <a:prstDash val="solid"/>
            </a:ln>
          </c:spPr>
        </c:majorGridlines>
        <c:numFmt formatCode="&quot;$&quot;#,##0" sourceLinked="0"/>
        <c:majorTickMark val="out"/>
        <c:minorTickMark val="none"/>
        <c:tickLblPos val="nextTo"/>
        <c:spPr>
          <a:ln w="38100">
            <a:solidFill>
              <a:schemeClr val="tx1"/>
            </a:solidFill>
            <a:prstDash val="solid"/>
          </a:ln>
        </c:spPr>
        <c:txPr>
          <a:bodyPr rot="0" vert="horz"/>
          <a:lstStyle/>
          <a:p>
            <a:pPr>
              <a:defRPr sz="1800" b="1" i="0" u="none" strike="noStrike" baseline="0">
                <a:solidFill>
                  <a:schemeClr val="tx1"/>
                </a:solidFill>
                <a:latin typeface="Times New Roman" pitchFamily="18" charset="0"/>
                <a:ea typeface="Arial"/>
                <a:cs typeface="Arial"/>
              </a:defRPr>
            </a:pPr>
            <a:endParaRPr lang="en-US"/>
          </a:p>
        </c:txPr>
        <c:crossAx val="136851840"/>
        <c:crosses val="autoZero"/>
        <c:crossBetween val="between"/>
        <c:dispUnits>
          <c:builtInUnit val="millions"/>
          <c:dispUnitsLbl>
            <c:layout>
              <c:manualLayout>
                <c:xMode val="edge"/>
                <c:yMode val="edge"/>
                <c:x val="0"/>
                <c:y val="0.37790426349145401"/>
              </c:manualLayout>
            </c:layout>
            <c:tx>
              <c:rich>
                <a:bodyPr/>
                <a:lstStyle/>
                <a:p>
                  <a:pPr>
                    <a:defRPr sz="2400">
                      <a:solidFill>
                        <a:schemeClr val="tx1"/>
                      </a:solidFill>
                    </a:defRPr>
                  </a:pPr>
                  <a:r>
                    <a:rPr lang="en-US" sz="2400" b="1" dirty="0">
                      <a:solidFill>
                        <a:schemeClr val="tx1"/>
                      </a:solidFill>
                      <a:latin typeface="Times New Roman" panose="02020603050405020304" pitchFamily="18" charset="0"/>
                      <a:cs typeface="Times New Roman" panose="02020603050405020304" pitchFamily="18" charset="0"/>
                    </a:rPr>
                    <a:t>Millions</a:t>
                  </a:r>
                </a:p>
              </c:rich>
            </c:tx>
          </c:dispUnitsLbl>
        </c:dispUnits>
      </c:valAx>
      <c:spPr>
        <a:noFill/>
        <a:ln w="12700">
          <a:noFill/>
          <a:prstDash val="solid"/>
        </a:ln>
      </c:spPr>
    </c:plotArea>
    <c:plotVisOnly val="1"/>
    <c:dispBlanksAs val="gap"/>
    <c:showDLblsOverMax val="0"/>
  </c:chart>
  <c:spPr>
    <a:solidFill>
      <a:srgbClr val="0033CC">
        <a:alpha val="55000"/>
      </a:srgbClr>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dPt>
            <c:idx val="2"/>
            <c:bubble3D val="0"/>
            <c:spPr>
              <a:solidFill>
                <a:schemeClr val="bg2">
                  <a:lumMod val="40000"/>
                  <a:lumOff val="60000"/>
                </a:schemeClr>
              </a:solidFill>
            </c:spPr>
          </c:dPt>
          <c:dPt>
            <c:idx val="5"/>
            <c:bubble3D val="0"/>
            <c:spPr>
              <a:solidFill>
                <a:schemeClr val="tx2">
                  <a:lumMod val="75000"/>
                </a:schemeClr>
              </a:solidFill>
            </c:spPr>
          </c:dPt>
          <c:dLbls>
            <c:dLbl>
              <c:idx val="0"/>
              <c:layout>
                <c:manualLayout>
                  <c:x val="0.1085657261592301"/>
                  <c:y val="0.10675546806649169"/>
                </c:manualLayout>
              </c:layout>
              <c:tx>
                <c:rich>
                  <a:bodyPr/>
                  <a:lstStyle/>
                  <a:p>
                    <a:r>
                      <a:rPr lang="en-US" sz="1800"/>
                      <a:t>Cash
($25m, 18%)</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1"/>
              <c:layout>
                <c:manualLayout>
                  <c:x val="3.2494787450634104E-2"/>
                  <c:y val="1.7491820371760237E-4"/>
                </c:manualLayout>
              </c:layout>
              <c:tx>
                <c:rich>
                  <a:bodyPr/>
                  <a:lstStyle/>
                  <a:p>
                    <a:r>
                      <a:rPr lang="en-US" sz="1800"/>
                      <a:t>Money Market Funds
($41m,</a:t>
                    </a:r>
                    <a:r>
                      <a:rPr lang="en-US" sz="1800" baseline="0"/>
                      <a:t> 28</a:t>
                    </a:r>
                    <a:r>
                      <a:rPr lang="en-US" sz="1800"/>
                      <a:t>%)</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2"/>
              <c:layout>
                <c:manualLayout>
                  <c:x val="0.23041823043147658"/>
                  <c:y val="-6.849315068493152E-3"/>
                </c:manualLayout>
              </c:layout>
              <c:tx>
                <c:rich>
                  <a:bodyPr/>
                  <a:lstStyle/>
                  <a:p>
                    <a:r>
                      <a:rPr lang="en-US" sz="1800"/>
                      <a:t>U.S. Treasuries
($14m,</a:t>
                    </a:r>
                    <a:r>
                      <a:rPr lang="en-US" sz="1800" baseline="0"/>
                      <a:t> 10</a:t>
                    </a:r>
                    <a:r>
                      <a:rPr lang="en-US" sz="1800"/>
                      <a:t>%)</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3"/>
              <c:layout>
                <c:manualLayout>
                  <c:x val="-3.3507946023165897E-2"/>
                  <c:y val="-2.5641810680345789E-3"/>
                </c:manualLayout>
              </c:layout>
              <c:tx>
                <c:rich>
                  <a:bodyPr/>
                  <a:lstStyle/>
                  <a:p>
                    <a:r>
                      <a:rPr lang="en-US" sz="1800"/>
                      <a:t>Federal Agencies ($6m, 4%)</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4"/>
              <c:layout>
                <c:manualLayout>
                  <c:x val="-4.6382841532613066E-2"/>
                  <c:y val="-0.12939419157971113"/>
                </c:manualLayout>
              </c:layout>
              <c:tx>
                <c:rich>
                  <a:bodyPr/>
                  <a:lstStyle/>
                  <a:p>
                    <a:r>
                      <a:rPr lang="en-US" sz="1800"/>
                      <a:t>Intn'l</a:t>
                    </a:r>
                    <a:r>
                      <a:rPr lang="en-US" sz="1800" baseline="0"/>
                      <a:t> Govt</a:t>
                    </a:r>
                    <a:r>
                      <a:rPr lang="en-US" sz="1800"/>
                      <a:t> Bonds
($2m, 1%)</a:t>
                    </a:r>
                    <a:endParaRPr lang="en-US" sz="1500"/>
                  </a:p>
                </c:rich>
              </c:tx>
              <c:showLegendKey val="0"/>
              <c:showVal val="0"/>
              <c:showCatName val="1"/>
              <c:showSerName val="0"/>
              <c:showPercent val="1"/>
              <c:showBubbleSize val="0"/>
              <c:extLst>
                <c:ext xmlns:c15="http://schemas.microsoft.com/office/drawing/2012/chart" uri="{CE6537A1-D6FC-4f65-9D91-7224C49458BB}"/>
              </c:extLst>
            </c:dLbl>
            <c:dLbl>
              <c:idx val="5"/>
              <c:layout>
                <c:manualLayout>
                  <c:x val="1.0134213133169779E-3"/>
                  <c:y val="-3.4643071524861103E-2"/>
                </c:manualLayout>
              </c:layout>
              <c:tx>
                <c:rich>
                  <a:bodyPr/>
                  <a:lstStyle/>
                  <a:p>
                    <a:r>
                      <a:rPr lang="en-US" sz="1800"/>
                      <a:t>Corporate Bonds
$56m, 39%</a:t>
                    </a:r>
                    <a:endParaRPr lang="en-US" sz="1600"/>
                  </a:p>
                </c:rich>
              </c:tx>
              <c:showLegendKey val="0"/>
              <c:showVal val="0"/>
              <c:showCatName val="1"/>
              <c:showSerName val="0"/>
              <c:showPercent val="1"/>
              <c:showBubbleSize val="0"/>
              <c:extLst>
                <c:ext xmlns:c15="http://schemas.microsoft.com/office/drawing/2012/chart" uri="{CE6537A1-D6FC-4f65-9D91-7224C49458BB}"/>
              </c:extLst>
            </c:dLbl>
            <c:dLbl>
              <c:idx val="6"/>
              <c:tx>
                <c:rich>
                  <a:bodyPr/>
                  <a:lstStyle/>
                  <a:p>
                    <a:r>
                      <a:rPr lang="en-US" sz="1800"/>
                      <a:t>Repurchase Agreement
$22m,</a:t>
                    </a:r>
                    <a:r>
                      <a:rPr lang="en-US" sz="1800" baseline="0"/>
                      <a:t> </a:t>
                    </a:r>
                    <a:r>
                      <a:rPr lang="en-US" sz="1800"/>
                      <a:t>18%</a:t>
                    </a:r>
                    <a:endParaRPr lang="en-US"/>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8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'[Fin stmt presentation, Dec 2014 - Ashok.xlsx]All data'!$A$5:$A$10</c:f>
              <c:strCache>
                <c:ptCount val="6"/>
                <c:pt idx="0">
                  <c:v>Cash</c:v>
                </c:pt>
                <c:pt idx="1">
                  <c:v>Money Market Mutual Funds</c:v>
                </c:pt>
                <c:pt idx="2">
                  <c:v>U.S. Treasuries</c:v>
                </c:pt>
                <c:pt idx="3">
                  <c:v>Federal Agencies</c:v>
                </c:pt>
                <c:pt idx="4">
                  <c:v>International Government Bonds</c:v>
                </c:pt>
                <c:pt idx="5">
                  <c:v>Corporate Bonds</c:v>
                </c:pt>
              </c:strCache>
            </c:strRef>
          </c:cat>
          <c:val>
            <c:numRef>
              <c:f>'[Fin stmt presentation, Dec 2014 - Ashok.xlsx]All data'!$B$5:$B$10</c:f>
              <c:numCache>
                <c:formatCode>_(* #,##0_);_(* \(#,##0\);_(* "-"_);_(@_)</c:formatCode>
                <c:ptCount val="6"/>
                <c:pt idx="0" formatCode="_(&quot;$&quot;* #,##0_);_(&quot;$&quot;* \(#,##0\);_(&quot;$&quot;* &quot;-&quot;_);_(@_)">
                  <c:v>25479</c:v>
                </c:pt>
                <c:pt idx="1">
                  <c:v>41074</c:v>
                </c:pt>
                <c:pt idx="2">
                  <c:v>13946</c:v>
                </c:pt>
                <c:pt idx="3">
                  <c:v>5516</c:v>
                </c:pt>
                <c:pt idx="4">
                  <c:v>2052</c:v>
                </c:pt>
                <c:pt idx="5">
                  <c:v>56145</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spPr>
    <a:solidFill>
      <a:srgbClr val="990099">
        <a:alpha val="15000"/>
      </a:srgbClr>
    </a:solidFill>
  </c:spPr>
  <c:txPr>
    <a:bodyPr/>
    <a:lstStyle/>
    <a:p>
      <a:pPr>
        <a:defRPr baseline="0">
          <a:latin typeface="Times New Roman" pitchFamily="18" charset="0"/>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400"/>
            </a:pPr>
            <a:r>
              <a:rPr lang="en-US" sz="2400" dirty="0" smtClean="0"/>
              <a:t>(</a:t>
            </a:r>
            <a:r>
              <a:rPr lang="en-US" sz="2400" dirty="0"/>
              <a:t>Measures debt</a:t>
            </a:r>
            <a:r>
              <a:rPr lang="en-US" sz="2400" baseline="0" dirty="0"/>
              <a:t> burden and debt capacity)</a:t>
            </a:r>
            <a:endParaRPr lang="en-US" sz="2400" dirty="0"/>
          </a:p>
        </c:rich>
      </c:tx>
      <c:layout>
        <c:manualLayout>
          <c:xMode val="edge"/>
          <c:yMode val="edge"/>
          <c:x val="0.17443460192475937"/>
          <c:y val="0.11179775280898878"/>
        </c:manualLayout>
      </c:layout>
      <c:overlay val="0"/>
    </c:title>
    <c:autoTitleDeleted val="0"/>
    <c:pivotFmts>
      <c:pivotFmt>
        <c:idx val="0"/>
        <c:marker>
          <c:symbol val="none"/>
        </c:marker>
      </c:pivotFmt>
      <c:pivotFmt>
        <c:idx val="1"/>
        <c:marker>
          <c:symbol val="none"/>
        </c:marker>
      </c:pivotFmt>
    </c:pivotFmts>
    <c:plotArea>
      <c:layout>
        <c:manualLayout>
          <c:layoutTarget val="inner"/>
          <c:xMode val="edge"/>
          <c:yMode val="edge"/>
          <c:x val="7.5616063455985524E-2"/>
          <c:y val="0.21276041666666676"/>
          <c:w val="0.89885619967607144"/>
          <c:h val="0.68973958333333363"/>
        </c:manualLayout>
      </c:layout>
      <c:barChart>
        <c:barDir val="col"/>
        <c:grouping val="clustered"/>
        <c:varyColors val="0"/>
        <c:ser>
          <c:idx val="0"/>
          <c:order val="0"/>
          <c:tx>
            <c:strRef>
              <c:f>'All data'!$B$151:$B$153</c:f>
              <c:strCache>
                <c:ptCount val="1"/>
                <c:pt idx="0">
                  <c:v>2012 2013 2014</c:v>
                </c:pt>
              </c:strCache>
            </c:strRef>
          </c:tx>
          <c:spPr>
            <a:solidFill>
              <a:srgbClr val="990099"/>
            </a:solidFill>
          </c:spPr>
          <c:invertIfNegative val="0"/>
          <c:dPt>
            <c:idx val="0"/>
            <c:invertIfNegative val="0"/>
            <c:bubble3D val="0"/>
            <c:spPr>
              <a:solidFill>
                <a:srgbClr val="00FFFF"/>
              </a:solidFill>
            </c:spPr>
          </c:dPt>
          <c:dPt>
            <c:idx val="1"/>
            <c:invertIfNegative val="0"/>
            <c:bubble3D val="0"/>
            <c:spPr>
              <a:solidFill>
                <a:schemeClr val="accent2">
                  <a:lumMod val="60000"/>
                  <a:lumOff val="40000"/>
                </a:schemeClr>
              </a:solidFill>
            </c:spPr>
          </c:dPt>
          <c:dPt>
            <c:idx val="2"/>
            <c:invertIfNegative val="0"/>
            <c:bubble3D val="0"/>
            <c:spPr>
              <a:solidFill>
                <a:srgbClr val="FFC000"/>
              </a:solidFill>
            </c:spPr>
          </c:dPt>
          <c:cat>
            <c:numRef>
              <c:f>'All data'!$B$151:$B$153</c:f>
              <c:numCache>
                <c:formatCode>General</c:formatCode>
                <c:ptCount val="3"/>
                <c:pt idx="0">
                  <c:v>2012</c:v>
                </c:pt>
                <c:pt idx="1">
                  <c:v>2013</c:v>
                </c:pt>
                <c:pt idx="2">
                  <c:v>2014</c:v>
                </c:pt>
              </c:numCache>
            </c:numRef>
          </c:cat>
          <c:val>
            <c:numRef>
              <c:f>'All data'!$C$151:$C$153</c:f>
              <c:numCache>
                <c:formatCode>General</c:formatCode>
                <c:ptCount val="3"/>
                <c:pt idx="0">
                  <c:v>5.07</c:v>
                </c:pt>
                <c:pt idx="1">
                  <c:v>4.5</c:v>
                </c:pt>
                <c:pt idx="2">
                  <c:v>4.84</c:v>
                </c:pt>
              </c:numCache>
            </c:numRef>
          </c:val>
        </c:ser>
        <c:dLbls>
          <c:showLegendKey val="0"/>
          <c:showVal val="0"/>
          <c:showCatName val="0"/>
          <c:showSerName val="0"/>
          <c:showPercent val="0"/>
          <c:showBubbleSize val="0"/>
        </c:dLbls>
        <c:gapWidth val="150"/>
        <c:axId val="141782016"/>
        <c:axId val="141788288"/>
      </c:barChart>
      <c:lineChart>
        <c:grouping val="standard"/>
        <c:varyColors val="0"/>
        <c:ser>
          <c:idx val="1"/>
          <c:order val="1"/>
          <c:spPr>
            <a:ln>
              <a:solidFill>
                <a:srgbClr val="C00000"/>
              </a:solidFill>
            </a:ln>
          </c:spPr>
          <c:marker>
            <c:symbol val="none"/>
          </c:marker>
          <c:val>
            <c:numRef>
              <c:f>'All data'!$D$149:$D$151</c:f>
              <c:numCache>
                <c:formatCode>General</c:formatCode>
                <c:ptCount val="3"/>
                <c:pt idx="0">
                  <c:v>3</c:v>
                </c:pt>
                <c:pt idx="1">
                  <c:v>3</c:v>
                </c:pt>
                <c:pt idx="2">
                  <c:v>3</c:v>
                </c:pt>
              </c:numCache>
            </c:numRef>
          </c:val>
          <c:smooth val="0"/>
        </c:ser>
        <c:dLbls>
          <c:showLegendKey val="0"/>
          <c:showVal val="0"/>
          <c:showCatName val="0"/>
          <c:showSerName val="0"/>
          <c:showPercent val="0"/>
          <c:showBubbleSize val="0"/>
        </c:dLbls>
        <c:marker val="1"/>
        <c:smooth val="0"/>
        <c:axId val="141782016"/>
        <c:axId val="141788288"/>
      </c:lineChart>
      <c:catAx>
        <c:axId val="141782016"/>
        <c:scaling>
          <c:orientation val="minMax"/>
        </c:scaling>
        <c:delete val="0"/>
        <c:axPos val="b"/>
        <c:title>
          <c:tx>
            <c:rich>
              <a:bodyPr/>
              <a:lstStyle/>
              <a:p>
                <a:pPr>
                  <a:defRPr sz="1800" b="1"/>
                </a:pPr>
                <a:r>
                  <a:rPr lang="en-US" sz="1800" b="1"/>
                  <a:t>Fiscal Year</a:t>
                </a:r>
              </a:p>
            </c:rich>
          </c:tx>
          <c:overlay val="0"/>
        </c:title>
        <c:numFmt formatCode="General" sourceLinked="1"/>
        <c:majorTickMark val="out"/>
        <c:minorTickMark val="none"/>
        <c:tickLblPos val="nextTo"/>
        <c:txPr>
          <a:bodyPr/>
          <a:lstStyle/>
          <a:p>
            <a:pPr>
              <a:defRPr sz="1800"/>
            </a:pPr>
            <a:endParaRPr lang="en-US"/>
          </a:p>
        </c:txPr>
        <c:crossAx val="141788288"/>
        <c:crosses val="autoZero"/>
        <c:auto val="1"/>
        <c:lblAlgn val="ctr"/>
        <c:lblOffset val="100"/>
        <c:noMultiLvlLbl val="0"/>
      </c:catAx>
      <c:valAx>
        <c:axId val="141788288"/>
        <c:scaling>
          <c:orientation val="minMax"/>
        </c:scaling>
        <c:delete val="0"/>
        <c:axPos val="l"/>
        <c:title>
          <c:tx>
            <c:rich>
              <a:bodyPr rot="-5400000" vert="horz"/>
              <a:lstStyle/>
              <a:p>
                <a:pPr>
                  <a:defRPr sz="1800"/>
                </a:pPr>
                <a:r>
                  <a:rPr lang="en-US" sz="1800"/>
                  <a:t>Value</a:t>
                </a:r>
              </a:p>
            </c:rich>
          </c:tx>
          <c:overlay val="0"/>
        </c:title>
        <c:numFmt formatCode="General" sourceLinked="1"/>
        <c:majorTickMark val="out"/>
        <c:minorTickMark val="none"/>
        <c:tickLblPos val="nextTo"/>
        <c:txPr>
          <a:bodyPr/>
          <a:lstStyle/>
          <a:p>
            <a:pPr>
              <a:defRPr sz="2000"/>
            </a:pPr>
            <a:endParaRPr lang="en-US"/>
          </a:p>
        </c:txPr>
        <c:crossAx val="141782016"/>
        <c:crosses val="autoZero"/>
        <c:crossBetween val="between"/>
      </c:valAx>
      <c:spPr>
        <a:ln>
          <a:noFill/>
        </a:ln>
      </c:spPr>
    </c:plotArea>
    <c:plotVisOnly val="1"/>
    <c:dispBlanksAs val="gap"/>
    <c:showDLblsOverMax val="0"/>
  </c:chart>
  <c:spPr>
    <a:solidFill>
      <a:srgbClr val="990099">
        <a:alpha val="15000"/>
      </a:srgbClr>
    </a:solidFill>
  </c:spPr>
  <c:txPr>
    <a:bodyPr/>
    <a:lstStyle/>
    <a:p>
      <a:pPr>
        <a:defRPr baseline="0">
          <a:latin typeface="Times New Roman" pitchFamily="18" charset="0"/>
        </a:defRPr>
      </a:pPr>
      <a:endParaRPr lang="en-US"/>
    </a:p>
  </c:txPr>
  <c:externalData r:id="rId1">
    <c:autoUpdate val="0"/>
  </c:externalData>
  <c:userShapes r:id="rId2"/>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800"/>
            </a:pPr>
            <a:r>
              <a:rPr lang="en-US" sz="1800" dirty="0" smtClean="0"/>
              <a:t>(</a:t>
            </a:r>
            <a:r>
              <a:rPr lang="en-US" sz="1800" dirty="0"/>
              <a:t>Measures</a:t>
            </a:r>
            <a:r>
              <a:rPr lang="en-US" sz="1800" baseline="0" dirty="0"/>
              <a:t> the return on total net position)</a:t>
            </a:r>
            <a:endParaRPr lang="en-US" sz="1800" dirty="0"/>
          </a:p>
        </c:rich>
      </c:tx>
      <c:layout>
        <c:manualLayout>
          <c:xMode val="edge"/>
          <c:yMode val="edge"/>
          <c:x val="0.24180293088363958"/>
          <c:y val="0.11363636363636362"/>
        </c:manualLayout>
      </c:layout>
      <c:overlay val="0"/>
    </c:title>
    <c:autoTitleDeleted val="0"/>
    <c:pivotFmts>
      <c:pivotFmt>
        <c:idx val="0"/>
        <c:marker>
          <c:symbol val="none"/>
        </c:marker>
      </c:pivotFmt>
      <c:pivotFmt>
        <c:idx val="1"/>
        <c:marker>
          <c:symbol val="none"/>
        </c:marker>
      </c:pivotFmt>
    </c:pivotFmts>
    <c:plotArea>
      <c:layout>
        <c:manualLayout>
          <c:layoutTarget val="inner"/>
          <c:xMode val="edge"/>
          <c:yMode val="edge"/>
          <c:x val="7.4477045509498227E-2"/>
          <c:y val="0.17590233863254146"/>
          <c:w val="0.90238098742330108"/>
          <c:h val="0.74046345811051695"/>
        </c:manualLayout>
      </c:layout>
      <c:barChart>
        <c:barDir val="col"/>
        <c:grouping val="clustered"/>
        <c:varyColors val="0"/>
        <c:ser>
          <c:idx val="0"/>
          <c:order val="0"/>
          <c:tx>
            <c:strRef>
              <c:f>'All data'!$B$164:$B$166</c:f>
              <c:strCache>
                <c:ptCount val="1"/>
                <c:pt idx="0">
                  <c:v>2012 2013 2014</c:v>
                </c:pt>
              </c:strCache>
            </c:strRef>
          </c:tx>
          <c:invertIfNegative val="0"/>
          <c:dPt>
            <c:idx val="0"/>
            <c:invertIfNegative val="0"/>
            <c:bubble3D val="0"/>
            <c:spPr>
              <a:solidFill>
                <a:srgbClr val="00FFFF"/>
              </a:solidFill>
            </c:spPr>
          </c:dPt>
          <c:dPt>
            <c:idx val="1"/>
            <c:invertIfNegative val="0"/>
            <c:bubble3D val="0"/>
            <c:spPr>
              <a:solidFill>
                <a:schemeClr val="accent2">
                  <a:lumMod val="60000"/>
                  <a:lumOff val="40000"/>
                </a:schemeClr>
              </a:solidFill>
            </c:spPr>
          </c:dPt>
          <c:dPt>
            <c:idx val="2"/>
            <c:invertIfNegative val="0"/>
            <c:bubble3D val="0"/>
            <c:spPr>
              <a:solidFill>
                <a:srgbClr val="FFC000"/>
              </a:solidFill>
            </c:spPr>
          </c:dPt>
          <c:cat>
            <c:numRef>
              <c:f>'All data'!$B$164:$B$166</c:f>
              <c:numCache>
                <c:formatCode>General</c:formatCode>
                <c:ptCount val="3"/>
                <c:pt idx="0">
                  <c:v>2012</c:v>
                </c:pt>
                <c:pt idx="1">
                  <c:v>2013</c:v>
                </c:pt>
                <c:pt idx="2">
                  <c:v>2014</c:v>
                </c:pt>
              </c:numCache>
            </c:numRef>
          </c:cat>
          <c:val>
            <c:numRef>
              <c:f>'All data'!$C$164:$C$166</c:f>
              <c:numCache>
                <c:formatCode>General</c:formatCode>
                <c:ptCount val="3"/>
                <c:pt idx="0">
                  <c:v>5.3599999999999985</c:v>
                </c:pt>
                <c:pt idx="1">
                  <c:v>6.6099999999999985</c:v>
                </c:pt>
                <c:pt idx="2">
                  <c:v>5.63</c:v>
                </c:pt>
              </c:numCache>
            </c:numRef>
          </c:val>
        </c:ser>
        <c:dLbls>
          <c:showLegendKey val="0"/>
          <c:showVal val="0"/>
          <c:showCatName val="0"/>
          <c:showSerName val="0"/>
          <c:showPercent val="0"/>
          <c:showBubbleSize val="0"/>
        </c:dLbls>
        <c:gapWidth val="150"/>
        <c:axId val="142112256"/>
        <c:axId val="142114176"/>
      </c:barChart>
      <c:lineChart>
        <c:grouping val="standard"/>
        <c:varyColors val="0"/>
        <c:ser>
          <c:idx val="1"/>
          <c:order val="1"/>
          <c:spPr>
            <a:ln>
              <a:solidFill>
                <a:srgbClr val="C00000"/>
              </a:solidFill>
            </a:ln>
          </c:spPr>
          <c:marker>
            <c:symbol val="none"/>
          </c:marker>
          <c:val>
            <c:numRef>
              <c:f>'All data'!$D$162:$D$164</c:f>
              <c:numCache>
                <c:formatCode>General</c:formatCode>
                <c:ptCount val="3"/>
                <c:pt idx="0">
                  <c:v>3</c:v>
                </c:pt>
                <c:pt idx="1">
                  <c:v>3</c:v>
                </c:pt>
                <c:pt idx="2">
                  <c:v>3</c:v>
                </c:pt>
              </c:numCache>
            </c:numRef>
          </c:val>
          <c:smooth val="0"/>
        </c:ser>
        <c:dLbls>
          <c:showLegendKey val="0"/>
          <c:showVal val="0"/>
          <c:showCatName val="0"/>
          <c:showSerName val="0"/>
          <c:showPercent val="0"/>
          <c:showBubbleSize val="0"/>
        </c:dLbls>
        <c:marker val="1"/>
        <c:smooth val="0"/>
        <c:axId val="142112256"/>
        <c:axId val="142114176"/>
      </c:lineChart>
      <c:catAx>
        <c:axId val="142112256"/>
        <c:scaling>
          <c:orientation val="minMax"/>
        </c:scaling>
        <c:delete val="0"/>
        <c:axPos val="b"/>
        <c:title>
          <c:tx>
            <c:rich>
              <a:bodyPr/>
              <a:lstStyle/>
              <a:p>
                <a:pPr>
                  <a:defRPr sz="1600"/>
                </a:pPr>
                <a:r>
                  <a:rPr lang="en-US" sz="1600"/>
                  <a:t>Fiscal Year</a:t>
                </a:r>
              </a:p>
            </c:rich>
          </c:tx>
          <c:layout>
            <c:manualLayout>
              <c:xMode val="edge"/>
              <c:yMode val="edge"/>
              <c:x val="0.55719531933508315"/>
              <c:y val="0.95981481481481468"/>
            </c:manualLayout>
          </c:layout>
          <c:overlay val="0"/>
        </c:title>
        <c:numFmt formatCode="General" sourceLinked="1"/>
        <c:majorTickMark val="out"/>
        <c:minorTickMark val="none"/>
        <c:tickLblPos val="nextTo"/>
        <c:txPr>
          <a:bodyPr/>
          <a:lstStyle/>
          <a:p>
            <a:pPr>
              <a:defRPr sz="1800" b="1"/>
            </a:pPr>
            <a:endParaRPr lang="en-US"/>
          </a:p>
        </c:txPr>
        <c:crossAx val="142114176"/>
        <c:crosses val="autoZero"/>
        <c:auto val="1"/>
        <c:lblAlgn val="ctr"/>
        <c:lblOffset val="100"/>
        <c:noMultiLvlLbl val="0"/>
      </c:catAx>
      <c:valAx>
        <c:axId val="142114176"/>
        <c:scaling>
          <c:orientation val="minMax"/>
        </c:scaling>
        <c:delete val="0"/>
        <c:axPos val="l"/>
        <c:title>
          <c:tx>
            <c:rich>
              <a:bodyPr rot="-5400000" vert="horz"/>
              <a:lstStyle/>
              <a:p>
                <a:pPr>
                  <a:defRPr sz="1800"/>
                </a:pPr>
                <a:r>
                  <a:rPr lang="en-US" sz="1800"/>
                  <a:t>Value</a:t>
                </a:r>
              </a:p>
            </c:rich>
          </c:tx>
          <c:layout>
            <c:manualLayout>
              <c:xMode val="edge"/>
              <c:yMode val="edge"/>
              <c:x val="1.2661089238845151E-2"/>
              <c:y val="0.50817104111986"/>
            </c:manualLayout>
          </c:layout>
          <c:overlay val="0"/>
        </c:title>
        <c:numFmt formatCode="General" sourceLinked="1"/>
        <c:majorTickMark val="out"/>
        <c:minorTickMark val="none"/>
        <c:tickLblPos val="nextTo"/>
        <c:txPr>
          <a:bodyPr/>
          <a:lstStyle/>
          <a:p>
            <a:pPr>
              <a:defRPr sz="1600" b="1"/>
            </a:pPr>
            <a:endParaRPr lang="en-US"/>
          </a:p>
        </c:txPr>
        <c:crossAx val="142112256"/>
        <c:crosses val="autoZero"/>
        <c:crossBetween val="between"/>
      </c:valAx>
    </c:plotArea>
    <c:plotVisOnly val="1"/>
    <c:dispBlanksAs val="gap"/>
    <c:showDLblsOverMax val="0"/>
  </c:chart>
  <c:spPr>
    <a:solidFill>
      <a:srgbClr val="990099">
        <a:alpha val="15000"/>
      </a:srgbClr>
    </a:solidFill>
  </c:spPr>
  <c:txPr>
    <a:bodyPr/>
    <a:lstStyle/>
    <a:p>
      <a:pPr>
        <a:defRPr baseline="0">
          <a:latin typeface="Times New Roman" pitchFamily="18" charset="0"/>
        </a:defRPr>
      </a:pPr>
      <a:endParaRPr lang="en-US"/>
    </a:p>
  </c:txPr>
  <c:externalData r:id="rId1">
    <c:autoUpdate val="0"/>
  </c:externalData>
  <c:userShapes r:id="rId2"/>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800"/>
            </a:pPr>
            <a:r>
              <a:rPr lang="en-US" sz="1800" dirty="0" smtClean="0"/>
              <a:t>(</a:t>
            </a:r>
            <a:r>
              <a:rPr lang="en-US" sz="1800" dirty="0"/>
              <a:t>Measures</a:t>
            </a:r>
            <a:r>
              <a:rPr lang="en-US" sz="1800" baseline="0" dirty="0"/>
              <a:t> the level of reserves relative to expenses)</a:t>
            </a:r>
            <a:endParaRPr lang="en-US" sz="1800" dirty="0"/>
          </a:p>
        </c:rich>
      </c:tx>
      <c:layout>
        <c:manualLayout>
          <c:xMode val="edge"/>
          <c:yMode val="edge"/>
          <c:x val="0.23335761154855639"/>
          <c:y val="9.0469670457859447E-2"/>
        </c:manualLayout>
      </c:layout>
      <c:overlay val="0"/>
    </c:title>
    <c:autoTitleDeleted val="0"/>
    <c:pivotFmts>
      <c:pivotFmt>
        <c:idx val="0"/>
        <c:marker>
          <c:symbol val="none"/>
        </c:marker>
      </c:pivotFmt>
      <c:pivotFmt>
        <c:idx val="1"/>
        <c:marker>
          <c:symbol val="none"/>
        </c:marker>
      </c:pivotFmt>
    </c:pivotFmts>
    <c:plotArea>
      <c:layout>
        <c:manualLayout>
          <c:layoutTarget val="inner"/>
          <c:xMode val="edge"/>
          <c:yMode val="edge"/>
          <c:x val="7.5953412073490809E-2"/>
          <c:y val="0.19823432487605716"/>
          <c:w val="0.8949577564486686"/>
          <c:h val="0.7020205686630373"/>
        </c:manualLayout>
      </c:layout>
      <c:barChart>
        <c:barDir val="col"/>
        <c:grouping val="clustered"/>
        <c:varyColors val="0"/>
        <c:ser>
          <c:idx val="0"/>
          <c:order val="0"/>
          <c:tx>
            <c:strRef>
              <c:f>'[Fin stmt presentation, Dec 2014 - Ashok.xlsx]All data'!$B$123:$B$125</c:f>
              <c:strCache>
                <c:ptCount val="1"/>
                <c:pt idx="0">
                  <c:v>2012 2013 2014</c:v>
                </c:pt>
              </c:strCache>
            </c:strRef>
          </c:tx>
          <c:invertIfNegative val="0"/>
          <c:dPt>
            <c:idx val="0"/>
            <c:invertIfNegative val="0"/>
            <c:bubble3D val="0"/>
            <c:spPr>
              <a:solidFill>
                <a:srgbClr val="00FFFF"/>
              </a:solidFill>
            </c:spPr>
          </c:dPt>
          <c:dPt>
            <c:idx val="1"/>
            <c:invertIfNegative val="0"/>
            <c:bubble3D val="0"/>
            <c:spPr>
              <a:solidFill>
                <a:schemeClr val="accent2">
                  <a:lumMod val="60000"/>
                  <a:lumOff val="40000"/>
                </a:schemeClr>
              </a:solidFill>
            </c:spPr>
          </c:dPt>
          <c:dPt>
            <c:idx val="2"/>
            <c:invertIfNegative val="0"/>
            <c:bubble3D val="0"/>
            <c:spPr>
              <a:solidFill>
                <a:srgbClr val="FFC000"/>
              </a:solidFill>
            </c:spPr>
          </c:dPt>
          <c:cat>
            <c:numRef>
              <c:f>'[Fin stmt presentation, Dec 2014 - Ashok.xlsx]All data'!$B$123:$B$125</c:f>
              <c:numCache>
                <c:formatCode>General</c:formatCode>
                <c:ptCount val="3"/>
                <c:pt idx="0">
                  <c:v>2012</c:v>
                </c:pt>
                <c:pt idx="1">
                  <c:v>2013</c:v>
                </c:pt>
                <c:pt idx="2">
                  <c:v>2014</c:v>
                </c:pt>
              </c:numCache>
            </c:numRef>
          </c:cat>
          <c:val>
            <c:numRef>
              <c:f>'[Fin stmt presentation, Dec 2014 - Ashok.xlsx]All data'!$C$123:$C$125</c:f>
              <c:numCache>
                <c:formatCode>General</c:formatCode>
                <c:ptCount val="3"/>
                <c:pt idx="0">
                  <c:v>3</c:v>
                </c:pt>
                <c:pt idx="1">
                  <c:v>3.27</c:v>
                </c:pt>
                <c:pt idx="2">
                  <c:v>3.53</c:v>
                </c:pt>
              </c:numCache>
            </c:numRef>
          </c:val>
        </c:ser>
        <c:dLbls>
          <c:showLegendKey val="0"/>
          <c:showVal val="0"/>
          <c:showCatName val="0"/>
          <c:showSerName val="0"/>
          <c:showPercent val="0"/>
          <c:showBubbleSize val="0"/>
        </c:dLbls>
        <c:gapWidth val="150"/>
        <c:axId val="135352320"/>
        <c:axId val="135354240"/>
      </c:barChart>
      <c:lineChart>
        <c:grouping val="standard"/>
        <c:varyColors val="0"/>
        <c:ser>
          <c:idx val="1"/>
          <c:order val="1"/>
          <c:spPr>
            <a:ln>
              <a:solidFill>
                <a:srgbClr val="C00000"/>
              </a:solidFill>
            </a:ln>
          </c:spPr>
          <c:marker>
            <c:symbol val="none"/>
          </c:marker>
          <c:val>
            <c:numRef>
              <c:f>'[Fin stmt presentation, Dec 2014 - Ashok.xlsx]All data'!$D$121:$D$123</c:f>
              <c:numCache>
                <c:formatCode>General</c:formatCode>
                <c:ptCount val="3"/>
                <c:pt idx="0">
                  <c:v>3</c:v>
                </c:pt>
                <c:pt idx="1">
                  <c:v>3</c:v>
                </c:pt>
                <c:pt idx="2">
                  <c:v>3</c:v>
                </c:pt>
              </c:numCache>
            </c:numRef>
          </c:val>
          <c:smooth val="0"/>
        </c:ser>
        <c:dLbls>
          <c:showLegendKey val="0"/>
          <c:showVal val="0"/>
          <c:showCatName val="0"/>
          <c:showSerName val="0"/>
          <c:showPercent val="0"/>
          <c:showBubbleSize val="0"/>
        </c:dLbls>
        <c:marker val="1"/>
        <c:smooth val="0"/>
        <c:axId val="135352320"/>
        <c:axId val="135354240"/>
      </c:lineChart>
      <c:catAx>
        <c:axId val="135352320"/>
        <c:scaling>
          <c:orientation val="minMax"/>
        </c:scaling>
        <c:delete val="0"/>
        <c:axPos val="b"/>
        <c:title>
          <c:tx>
            <c:rich>
              <a:bodyPr/>
              <a:lstStyle/>
              <a:p>
                <a:pPr>
                  <a:defRPr sz="1800"/>
                </a:pPr>
                <a:r>
                  <a:rPr lang="en-US" sz="1800"/>
                  <a:t>Fiscal Year</a:t>
                </a:r>
              </a:p>
            </c:rich>
          </c:tx>
          <c:layout>
            <c:manualLayout>
              <c:xMode val="edge"/>
              <c:yMode val="edge"/>
              <c:x val="0.49107119422572182"/>
              <c:y val="0.94945538057742773"/>
            </c:manualLayout>
          </c:layout>
          <c:overlay val="0"/>
        </c:title>
        <c:numFmt formatCode="General" sourceLinked="1"/>
        <c:majorTickMark val="out"/>
        <c:minorTickMark val="none"/>
        <c:tickLblPos val="nextTo"/>
        <c:txPr>
          <a:bodyPr/>
          <a:lstStyle/>
          <a:p>
            <a:pPr>
              <a:defRPr sz="1800" b="1"/>
            </a:pPr>
            <a:endParaRPr lang="en-US"/>
          </a:p>
        </c:txPr>
        <c:crossAx val="135354240"/>
        <c:crosses val="autoZero"/>
        <c:auto val="1"/>
        <c:lblAlgn val="ctr"/>
        <c:lblOffset val="100"/>
        <c:noMultiLvlLbl val="0"/>
      </c:catAx>
      <c:valAx>
        <c:axId val="135354240"/>
        <c:scaling>
          <c:orientation val="minMax"/>
          <c:max val="5"/>
          <c:min val="0"/>
        </c:scaling>
        <c:delete val="0"/>
        <c:axPos val="l"/>
        <c:title>
          <c:tx>
            <c:rich>
              <a:bodyPr rot="-5400000" vert="horz"/>
              <a:lstStyle/>
              <a:p>
                <a:pPr>
                  <a:defRPr sz="1800"/>
                </a:pPr>
                <a:r>
                  <a:rPr lang="en-US" sz="1800"/>
                  <a:t>Value</a:t>
                </a:r>
              </a:p>
            </c:rich>
          </c:tx>
          <c:layout>
            <c:manualLayout>
              <c:xMode val="edge"/>
              <c:yMode val="edge"/>
              <c:x val="1.2054133858267721E-2"/>
              <c:y val="0.50757786526684157"/>
            </c:manualLayout>
          </c:layout>
          <c:overlay val="0"/>
        </c:title>
        <c:numFmt formatCode="General" sourceLinked="1"/>
        <c:majorTickMark val="out"/>
        <c:minorTickMark val="none"/>
        <c:tickLblPos val="nextTo"/>
        <c:txPr>
          <a:bodyPr/>
          <a:lstStyle/>
          <a:p>
            <a:pPr>
              <a:defRPr sz="1800" b="1"/>
            </a:pPr>
            <a:endParaRPr lang="en-US"/>
          </a:p>
        </c:txPr>
        <c:crossAx val="135352320"/>
        <c:crosses val="autoZero"/>
        <c:crossBetween val="between"/>
        <c:majorUnit val="1"/>
      </c:valAx>
    </c:plotArea>
    <c:plotVisOnly val="1"/>
    <c:dispBlanksAs val="gap"/>
    <c:showDLblsOverMax val="0"/>
  </c:chart>
  <c:spPr>
    <a:solidFill>
      <a:srgbClr val="990099">
        <a:alpha val="15000"/>
      </a:srgbClr>
    </a:solidFill>
  </c:spPr>
  <c:txPr>
    <a:bodyPr/>
    <a:lstStyle/>
    <a:p>
      <a:pPr>
        <a:defRPr baseline="0">
          <a:latin typeface="Times New Roman" pitchFamily="18" charset="0"/>
        </a:defRPr>
      </a:pPr>
      <a:endParaRPr lang="en-US"/>
    </a:p>
  </c:txPr>
  <c:externalData r:id="rId1">
    <c:autoUpdate val="0"/>
  </c:externalData>
  <c:userShapes r:id="rId2"/>
  <c:extLst/>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0.03872</cdr:x>
      <cdr:y>0.88521</cdr:y>
    </cdr:from>
    <cdr:to>
      <cdr:x>0.26263</cdr:x>
      <cdr:y>0.93598</cdr:y>
    </cdr:to>
    <cdr:sp macro="" textlink="">
      <cdr:nvSpPr>
        <cdr:cNvPr id="2" name="TextBox 1"/>
        <cdr:cNvSpPr txBox="1"/>
      </cdr:nvSpPr>
      <cdr:spPr>
        <a:xfrm xmlns:a="http://schemas.openxmlformats.org/drawingml/2006/main">
          <a:off x="219073" y="3819526"/>
          <a:ext cx="126682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latin typeface="Times New Roman" pitchFamily="18" charset="0"/>
            <a:cs typeface="Times New Roman" pitchFamily="18"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0.01042</cdr:x>
      <cdr:y>0.76286</cdr:y>
    </cdr:from>
    <cdr:to>
      <cdr:x>0.53333</cdr:x>
      <cdr:y>1</cdr:y>
    </cdr:to>
    <cdr:sp macro="" textlink="">
      <cdr:nvSpPr>
        <cdr:cNvPr id="3" name="TextBox 2"/>
        <cdr:cNvSpPr txBox="1"/>
      </cdr:nvSpPr>
      <cdr:spPr>
        <a:xfrm xmlns:a="http://schemas.openxmlformats.org/drawingml/2006/main">
          <a:off x="95280" y="5231694"/>
          <a:ext cx="4781520" cy="16263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u="sng" dirty="0">
              <a:solidFill>
                <a:schemeClr val="tx1"/>
              </a:solidFill>
              <a:latin typeface="Times New Roman" pitchFamily="18" charset="0"/>
              <a:cs typeface="Times New Roman" pitchFamily="18" charset="0"/>
            </a:rPr>
            <a:t>Key:</a:t>
          </a:r>
        </a:p>
        <a:p xmlns:a="http://schemas.openxmlformats.org/drawingml/2006/main">
          <a:endParaRPr lang="en-US" sz="1600" b="1" u="sng" dirty="0">
            <a:solidFill>
              <a:schemeClr val="tx1"/>
            </a:solidFill>
            <a:latin typeface="Times New Roman" pitchFamily="18" charset="0"/>
            <a:cs typeface="Times New Roman" pitchFamily="18" charset="0"/>
          </a:endParaRPr>
        </a:p>
        <a:p xmlns:a="http://schemas.openxmlformats.org/drawingml/2006/main">
          <a:r>
            <a:rPr lang="en-US" sz="1600" b="1" u="none" dirty="0" smtClean="0">
              <a:solidFill>
                <a:schemeClr val="tx1"/>
              </a:solidFill>
              <a:latin typeface="Times New Roman" pitchFamily="18" charset="0"/>
              <a:cs typeface="Times New Roman" pitchFamily="18" charset="0"/>
            </a:rPr>
            <a:t>Green</a:t>
          </a:r>
          <a:r>
            <a:rPr lang="en-US" sz="1600" b="1" u="none" baseline="0" dirty="0" smtClean="0">
              <a:solidFill>
                <a:schemeClr val="tx1"/>
              </a:solidFill>
              <a:latin typeface="Times New Roman" pitchFamily="18" charset="0"/>
              <a:cs typeface="Times New Roman" pitchFamily="18" charset="0"/>
            </a:rPr>
            <a:t> </a:t>
          </a:r>
          <a:r>
            <a:rPr lang="en-US" sz="1600" b="1" u="none" baseline="0" dirty="0">
              <a:solidFill>
                <a:schemeClr val="tx1"/>
              </a:solidFill>
              <a:latin typeface="Times New Roman" pitchFamily="18" charset="0"/>
              <a:cs typeface="Times New Roman" pitchFamily="18" charset="0"/>
            </a:rPr>
            <a:t>triangle = University of Alaska</a:t>
          </a:r>
        </a:p>
        <a:p xmlns:a="http://schemas.openxmlformats.org/drawingml/2006/main">
          <a:r>
            <a:rPr lang="en-US" sz="1600" b="1" u="none" baseline="0" dirty="0">
              <a:solidFill>
                <a:schemeClr val="tx1"/>
              </a:solidFill>
              <a:latin typeface="Times New Roman" pitchFamily="18" charset="0"/>
              <a:cs typeface="Times New Roman" pitchFamily="18" charset="0"/>
            </a:rPr>
            <a:t>Inside triangle = </a:t>
          </a:r>
          <a:r>
            <a:rPr lang="en-US" sz="1600" b="1" u="none" baseline="0" dirty="0" smtClean="0">
              <a:solidFill>
                <a:schemeClr val="tx1"/>
              </a:solidFill>
              <a:latin typeface="Times New Roman" pitchFamily="18" charset="0"/>
              <a:cs typeface="Times New Roman" pitchFamily="18" charset="0"/>
            </a:rPr>
            <a:t>Norm</a:t>
          </a:r>
          <a:r>
            <a:rPr lang="en-US" sz="1600" b="1" u="none" dirty="0" smtClean="0">
              <a:solidFill>
                <a:schemeClr val="tx1"/>
              </a:solidFill>
              <a:latin typeface="Times New Roman" pitchFamily="18" charset="0"/>
              <a:cs typeface="Times New Roman" pitchFamily="18" charset="0"/>
            </a:rPr>
            <a:t> (represents a value of “3”)</a:t>
          </a:r>
          <a:endParaRPr lang="en-US" sz="1600" b="1" u="none" baseline="0" dirty="0">
            <a:solidFill>
              <a:schemeClr val="tx1"/>
            </a:solidFill>
            <a:latin typeface="Times New Roman" pitchFamily="18" charset="0"/>
            <a:cs typeface="Times New Roman" pitchFamily="18" charset="0"/>
          </a:endParaRPr>
        </a:p>
        <a:p xmlns:a="http://schemas.openxmlformats.org/drawingml/2006/main">
          <a:r>
            <a:rPr lang="en-US" sz="1600" b="1" u="none" baseline="0" dirty="0">
              <a:solidFill>
                <a:schemeClr val="tx1"/>
              </a:solidFill>
              <a:latin typeface="Times New Roman" pitchFamily="18" charset="0"/>
              <a:cs typeface="Times New Roman" pitchFamily="18" charset="0"/>
            </a:rPr>
            <a:t>Outside triangle = Outer limit of scale</a:t>
          </a:r>
          <a:endParaRPr lang="en-US" sz="1600" b="1" u="none" dirty="0">
            <a:solidFill>
              <a:schemeClr val="tx1"/>
            </a:solidFill>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0.03872</cdr:x>
      <cdr:y>0.88521</cdr:y>
    </cdr:from>
    <cdr:to>
      <cdr:x>0.26263</cdr:x>
      <cdr:y>0.93598</cdr:y>
    </cdr:to>
    <cdr:sp macro="" textlink="">
      <cdr:nvSpPr>
        <cdr:cNvPr id="2" name="TextBox 1"/>
        <cdr:cNvSpPr txBox="1"/>
      </cdr:nvSpPr>
      <cdr:spPr>
        <a:xfrm xmlns:a="http://schemas.openxmlformats.org/drawingml/2006/main">
          <a:off x="219073" y="3819526"/>
          <a:ext cx="126682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latin typeface="Times New Roman" pitchFamily="18" charset="0"/>
            <a:cs typeface="Times New Roman" pitchFamily="18" charset="0"/>
          </a:endParaRPr>
        </a:p>
      </cdr:txBody>
    </cdr:sp>
  </cdr:relSizeAnchor>
  <cdr:relSizeAnchor xmlns:cdr="http://schemas.openxmlformats.org/drawingml/2006/chartDrawing">
    <cdr:from>
      <cdr:x>0.76699</cdr:x>
      <cdr:y>0.40541</cdr:y>
    </cdr:from>
    <cdr:to>
      <cdr:x>0.81553</cdr:x>
      <cdr:y>0.44595</cdr:y>
    </cdr:to>
    <cdr:cxnSp macro="">
      <cdr:nvCxnSpPr>
        <cdr:cNvPr id="4" name="Straight Connector 3"/>
        <cdr:cNvCxnSpPr/>
      </cdr:nvCxnSpPr>
      <cdr:spPr>
        <a:xfrm xmlns:a="http://schemas.openxmlformats.org/drawingml/2006/main" flipV="1">
          <a:off x="6019800" y="2286000"/>
          <a:ext cx="381000" cy="228600"/>
        </a:xfrm>
        <a:prstGeom xmlns:a="http://schemas.openxmlformats.org/drawingml/2006/main" prst="line">
          <a:avLst/>
        </a:prstGeom>
        <a:ln xmlns:a="http://schemas.openxmlformats.org/drawingml/2006/main" w="952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0.03872</cdr:x>
      <cdr:y>0.88521</cdr:y>
    </cdr:from>
    <cdr:to>
      <cdr:x>0.26263</cdr:x>
      <cdr:y>0.93598</cdr:y>
    </cdr:to>
    <cdr:sp macro="" textlink="">
      <cdr:nvSpPr>
        <cdr:cNvPr id="2" name="TextBox 1"/>
        <cdr:cNvSpPr txBox="1"/>
      </cdr:nvSpPr>
      <cdr:spPr>
        <a:xfrm xmlns:a="http://schemas.openxmlformats.org/drawingml/2006/main">
          <a:off x="219073" y="3819526"/>
          <a:ext cx="126682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latin typeface="Times New Roman" pitchFamily="18" charset="0"/>
            <a:cs typeface="Times New Roman" pitchFamily="18" charset="0"/>
          </a:endParaRPr>
        </a:p>
      </cdr:txBody>
    </cdr:sp>
  </cdr:relSizeAnchor>
  <cdr:relSizeAnchor xmlns:cdr="http://schemas.openxmlformats.org/drawingml/2006/chartDrawing">
    <cdr:from>
      <cdr:x>0.61321</cdr:x>
      <cdr:y>0.94444</cdr:y>
    </cdr:from>
    <cdr:to>
      <cdr:x>0.74528</cdr:x>
      <cdr:y>0.95833</cdr:y>
    </cdr:to>
    <cdr:cxnSp macro="">
      <cdr:nvCxnSpPr>
        <cdr:cNvPr id="7" name="Straight Connector 6"/>
        <cdr:cNvCxnSpPr/>
      </cdr:nvCxnSpPr>
      <cdr:spPr>
        <a:xfrm xmlns:a="http://schemas.openxmlformats.org/drawingml/2006/main" flipV="1">
          <a:off x="4953000" y="5181600"/>
          <a:ext cx="1066800" cy="7620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0.03038</cdr:x>
      <cdr:y>0.94101</cdr:y>
    </cdr:from>
    <cdr:to>
      <cdr:x>0.37269</cdr:x>
      <cdr:y>0.99081</cdr:y>
    </cdr:to>
    <cdr:sp macro="" textlink="">
      <cdr:nvSpPr>
        <cdr:cNvPr id="2" name="TextBox 1"/>
        <cdr:cNvSpPr txBox="1"/>
      </cdr:nvSpPr>
      <cdr:spPr>
        <a:xfrm xmlns:a="http://schemas.openxmlformats.org/drawingml/2006/main">
          <a:off x="260684" y="5494421"/>
          <a:ext cx="2937711" cy="29076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p>
      </cdr:txBody>
    </cdr:sp>
  </cdr:relSizeAnchor>
</c:userShapes>
</file>

<file path=ppt/drawings/drawing5.xml><?xml version="1.0" encoding="utf-8"?>
<c:userShapes xmlns:c="http://schemas.openxmlformats.org/drawingml/2006/chart">
  <cdr:relSizeAnchor xmlns:cdr="http://schemas.openxmlformats.org/drawingml/2006/chartDrawing">
    <cdr:from>
      <cdr:x>0.03872</cdr:x>
      <cdr:y>0.88521</cdr:y>
    </cdr:from>
    <cdr:to>
      <cdr:x>0.26263</cdr:x>
      <cdr:y>0.93598</cdr:y>
    </cdr:to>
    <cdr:sp macro="" textlink="">
      <cdr:nvSpPr>
        <cdr:cNvPr id="2" name="TextBox 1"/>
        <cdr:cNvSpPr txBox="1"/>
      </cdr:nvSpPr>
      <cdr:spPr>
        <a:xfrm xmlns:a="http://schemas.openxmlformats.org/drawingml/2006/main">
          <a:off x="219073" y="3819526"/>
          <a:ext cx="126682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latin typeface="Times New Roman" pitchFamily="18" charset="0"/>
            <a:cs typeface="Times New Roman" pitchFamily="18"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0.11667</cdr:x>
      <cdr:y>0.20225</cdr:y>
    </cdr:from>
    <cdr:to>
      <cdr:x>0.51056</cdr:x>
      <cdr:y>0.25694</cdr:y>
    </cdr:to>
    <cdr:sp macro="" textlink="">
      <cdr:nvSpPr>
        <cdr:cNvPr id="2" name="TextBox 1"/>
        <cdr:cNvSpPr txBox="1"/>
      </cdr:nvSpPr>
      <cdr:spPr>
        <a:xfrm xmlns:a="http://schemas.openxmlformats.org/drawingml/2006/main">
          <a:off x="1066830" y="1371619"/>
          <a:ext cx="3601740" cy="3708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solidFill>
                <a:schemeClr val="tx1"/>
              </a:solidFill>
              <a:latin typeface="Times New Roman" pitchFamily="18" charset="0"/>
              <a:ea typeface="+mn-ea"/>
              <a:cs typeface="Times New Roman" pitchFamily="18" charset="0"/>
            </a:rPr>
            <a:t>Norm/Average</a:t>
          </a:r>
          <a:r>
            <a:rPr lang="en-US" sz="2000" baseline="0" dirty="0" smtClean="0">
              <a:solidFill>
                <a:schemeClr val="tx1"/>
              </a:solidFill>
              <a:latin typeface="Times New Roman" pitchFamily="18" charset="0"/>
              <a:ea typeface="+mn-ea"/>
              <a:cs typeface="Times New Roman" pitchFamily="18" charset="0"/>
            </a:rPr>
            <a:t> </a:t>
          </a:r>
          <a:r>
            <a:rPr lang="en-US" sz="2000" baseline="0" dirty="0">
              <a:solidFill>
                <a:schemeClr val="tx1"/>
              </a:solidFill>
              <a:latin typeface="Times New Roman" pitchFamily="18" charset="0"/>
              <a:ea typeface="+mn-ea"/>
              <a:cs typeface="Times New Roman" pitchFamily="18" charset="0"/>
            </a:rPr>
            <a:t>=  3 (see red line)</a:t>
          </a:r>
          <a:endParaRPr lang="en-US" sz="2000" dirty="0">
            <a:solidFill>
              <a:schemeClr val="tx1"/>
            </a:solidFill>
            <a:latin typeface="Times New Roman" pitchFamily="18" charset="0"/>
            <a:ea typeface="+mn-ea"/>
            <a:cs typeface="Times New Roman" pitchFamily="18" charset="0"/>
          </a:endParaRPr>
        </a:p>
      </cdr:txBody>
    </cdr:sp>
  </cdr:relSizeAnchor>
  <cdr:relSizeAnchor xmlns:cdr="http://schemas.openxmlformats.org/drawingml/2006/chartDrawing">
    <cdr:from>
      <cdr:x>0.66019</cdr:x>
      <cdr:y>0.17978</cdr:y>
    </cdr:from>
    <cdr:to>
      <cdr:x>1</cdr:x>
      <cdr:y>0.28915</cdr:y>
    </cdr:to>
    <cdr:sp macro="" textlink="">
      <cdr:nvSpPr>
        <cdr:cNvPr id="4" name="TextBox 3"/>
        <cdr:cNvSpPr txBox="1"/>
      </cdr:nvSpPr>
      <cdr:spPr>
        <a:xfrm xmlns:a="http://schemas.openxmlformats.org/drawingml/2006/main">
          <a:off x="6036816" y="1219200"/>
          <a:ext cx="3107184" cy="7417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u="sng" dirty="0">
              <a:solidFill>
                <a:schemeClr val="tx1"/>
              </a:solidFill>
              <a:latin typeface="Times New Roman" pitchFamily="18" charset="0"/>
              <a:cs typeface="Times New Roman" pitchFamily="18" charset="0"/>
            </a:rPr>
            <a:t>Expendable Net Position</a:t>
          </a:r>
        </a:p>
        <a:p xmlns:a="http://schemas.openxmlformats.org/drawingml/2006/main">
          <a:pPr algn="ctr"/>
          <a:r>
            <a:rPr lang="en-US" sz="1800" u="none" dirty="0">
              <a:solidFill>
                <a:schemeClr val="tx1"/>
              </a:solidFill>
              <a:latin typeface="Times New Roman" pitchFamily="18" charset="0"/>
              <a:cs typeface="Times New Roman" pitchFamily="18" charset="0"/>
            </a:rPr>
            <a:t>Debt</a:t>
          </a:r>
        </a:p>
      </cdr:txBody>
    </cdr:sp>
  </cdr:relSizeAnchor>
</c:userShapes>
</file>

<file path=ppt/drawings/drawing7.xml><?xml version="1.0" encoding="utf-8"?>
<c:userShapes xmlns:c="http://schemas.openxmlformats.org/drawingml/2006/chart">
  <cdr:relSizeAnchor xmlns:cdr="http://schemas.openxmlformats.org/drawingml/2006/chartDrawing">
    <cdr:from>
      <cdr:x>0.1</cdr:x>
      <cdr:y>0.19318</cdr:y>
    </cdr:from>
    <cdr:to>
      <cdr:x>0.45833</cdr:x>
      <cdr:y>0.26223</cdr:y>
    </cdr:to>
    <cdr:sp macro="" textlink="">
      <cdr:nvSpPr>
        <cdr:cNvPr id="2" name="TextBox 1"/>
        <cdr:cNvSpPr txBox="1"/>
      </cdr:nvSpPr>
      <cdr:spPr>
        <a:xfrm xmlns:a="http://schemas.openxmlformats.org/drawingml/2006/main">
          <a:off x="914400" y="1324828"/>
          <a:ext cx="3276600" cy="47354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chemeClr val="tx1"/>
              </a:solidFill>
              <a:latin typeface="Times New Roman" pitchFamily="18" charset="0"/>
              <a:ea typeface="+mn-ea"/>
              <a:cs typeface="Times New Roman" pitchFamily="18" charset="0"/>
            </a:rPr>
            <a:t>Norm/Average</a:t>
          </a:r>
          <a:r>
            <a:rPr lang="en-US" sz="1800" baseline="0" dirty="0" smtClean="0">
              <a:solidFill>
                <a:schemeClr val="tx1"/>
              </a:solidFill>
              <a:latin typeface="Times New Roman" pitchFamily="18" charset="0"/>
              <a:ea typeface="+mn-ea"/>
              <a:cs typeface="Times New Roman" pitchFamily="18" charset="0"/>
            </a:rPr>
            <a:t> </a:t>
          </a:r>
          <a:r>
            <a:rPr lang="en-US" sz="1800" baseline="0" dirty="0">
              <a:solidFill>
                <a:schemeClr val="tx1"/>
              </a:solidFill>
              <a:latin typeface="Times New Roman" pitchFamily="18" charset="0"/>
              <a:ea typeface="+mn-ea"/>
              <a:cs typeface="Times New Roman" pitchFamily="18" charset="0"/>
            </a:rPr>
            <a:t>=  3 (see red line)</a:t>
          </a:r>
          <a:endParaRPr lang="en-US" sz="1800" dirty="0">
            <a:solidFill>
              <a:schemeClr val="tx1"/>
            </a:solidFill>
            <a:latin typeface="Times New Roman" pitchFamily="18" charset="0"/>
            <a:ea typeface="+mn-ea"/>
            <a:cs typeface="Times New Roman" pitchFamily="18" charset="0"/>
          </a:endParaRPr>
        </a:p>
      </cdr:txBody>
    </cdr:sp>
  </cdr:relSizeAnchor>
  <cdr:relSizeAnchor xmlns:cdr="http://schemas.openxmlformats.org/drawingml/2006/chartDrawing">
    <cdr:from>
      <cdr:x>0.7</cdr:x>
      <cdr:y>0.15909</cdr:y>
    </cdr:from>
    <cdr:to>
      <cdr:x>0.98205</cdr:x>
      <cdr:y>0.27413</cdr:y>
    </cdr:to>
    <cdr:sp macro="" textlink="">
      <cdr:nvSpPr>
        <cdr:cNvPr id="3" name="TextBox 2"/>
        <cdr:cNvSpPr txBox="1"/>
      </cdr:nvSpPr>
      <cdr:spPr>
        <a:xfrm xmlns:a="http://schemas.openxmlformats.org/drawingml/2006/main">
          <a:off x="6400800" y="1066800"/>
          <a:ext cx="2579077" cy="7714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u="sng" dirty="0">
              <a:solidFill>
                <a:schemeClr val="tx1"/>
              </a:solidFill>
              <a:latin typeface="Times New Roman" pitchFamily="18" charset="0"/>
              <a:cs typeface="Times New Roman" pitchFamily="18" charset="0"/>
            </a:rPr>
            <a:t>Change in Net Position</a:t>
          </a:r>
        </a:p>
        <a:p xmlns:a="http://schemas.openxmlformats.org/drawingml/2006/main">
          <a:pPr algn="l"/>
          <a:r>
            <a:rPr lang="en-US" sz="1800" u="none" dirty="0">
              <a:solidFill>
                <a:schemeClr val="tx1"/>
              </a:solidFill>
              <a:latin typeface="Times New Roman" pitchFamily="18" charset="0"/>
              <a:cs typeface="Times New Roman" pitchFamily="18" charset="0"/>
            </a:rPr>
            <a:t>     Total Net Position</a:t>
          </a:r>
        </a:p>
      </cdr:txBody>
    </cdr:sp>
  </cdr:relSizeAnchor>
</c:userShapes>
</file>

<file path=ppt/drawings/drawing8.xml><?xml version="1.0" encoding="utf-8"?>
<c:userShapes xmlns:c="http://schemas.openxmlformats.org/drawingml/2006/chart">
  <cdr:relSizeAnchor xmlns:cdr="http://schemas.openxmlformats.org/drawingml/2006/chartDrawing">
    <cdr:from>
      <cdr:x>0.675</cdr:x>
      <cdr:y>0.23333</cdr:y>
    </cdr:from>
    <cdr:to>
      <cdr:x>0.95</cdr:x>
      <cdr:y>0.35311</cdr:y>
    </cdr:to>
    <cdr:sp macro="" textlink="">
      <cdr:nvSpPr>
        <cdr:cNvPr id="2" name="TextBox 1"/>
        <cdr:cNvSpPr txBox="1"/>
      </cdr:nvSpPr>
      <cdr:spPr>
        <a:xfrm xmlns:a="http://schemas.openxmlformats.org/drawingml/2006/main">
          <a:off x="6172200" y="1600200"/>
          <a:ext cx="2514599" cy="8214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u="sng" dirty="0">
              <a:solidFill>
                <a:schemeClr val="tx1"/>
              </a:solidFill>
              <a:latin typeface="Times New Roman" pitchFamily="18" charset="0"/>
              <a:cs typeface="Times New Roman" pitchFamily="18" charset="0"/>
            </a:rPr>
            <a:t>Expendable</a:t>
          </a:r>
          <a:r>
            <a:rPr lang="en-US" sz="1600" u="sng" baseline="0" dirty="0">
              <a:solidFill>
                <a:schemeClr val="tx1"/>
              </a:solidFill>
              <a:latin typeface="Times New Roman" pitchFamily="18" charset="0"/>
              <a:cs typeface="Times New Roman" pitchFamily="18" charset="0"/>
            </a:rPr>
            <a:t> Net Position</a:t>
          </a:r>
        </a:p>
        <a:p xmlns:a="http://schemas.openxmlformats.org/drawingml/2006/main">
          <a:pPr algn="ctr"/>
          <a:r>
            <a:rPr lang="en-US" sz="1600" u="none" baseline="0" dirty="0">
              <a:solidFill>
                <a:schemeClr val="tx1"/>
              </a:solidFill>
              <a:latin typeface="Times New Roman" pitchFamily="18" charset="0"/>
              <a:cs typeface="Times New Roman" pitchFamily="18" charset="0"/>
            </a:rPr>
            <a:t>Total Expenses</a:t>
          </a:r>
        </a:p>
        <a:p xmlns:a="http://schemas.openxmlformats.org/drawingml/2006/main">
          <a:endParaRPr lang="en-US" sz="1600" dirty="0">
            <a:solidFill>
              <a:schemeClr val="tx1"/>
            </a:solidFill>
          </a:endParaRPr>
        </a:p>
      </cdr:txBody>
    </cdr:sp>
  </cdr:relSizeAnchor>
  <cdr:relSizeAnchor xmlns:cdr="http://schemas.openxmlformats.org/drawingml/2006/chartDrawing">
    <cdr:from>
      <cdr:x>0.125</cdr:x>
      <cdr:y>0.2439</cdr:y>
    </cdr:from>
    <cdr:to>
      <cdr:x>0.48333</cdr:x>
      <cdr:y>0.3247</cdr:y>
    </cdr:to>
    <cdr:sp macro="" textlink="">
      <cdr:nvSpPr>
        <cdr:cNvPr id="3" name="TextBox 2"/>
        <cdr:cNvSpPr txBox="1"/>
      </cdr:nvSpPr>
      <cdr:spPr>
        <a:xfrm xmlns:a="http://schemas.openxmlformats.org/drawingml/2006/main">
          <a:off x="1143000" y="1672666"/>
          <a:ext cx="3276600" cy="5541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sz="1800" dirty="0" smtClean="0">
              <a:solidFill>
                <a:schemeClr val="tx1"/>
              </a:solidFill>
              <a:latin typeface="Times New Roman" pitchFamily="18" charset="0"/>
              <a:cs typeface="Times New Roman" pitchFamily="18" charset="0"/>
            </a:rPr>
            <a:t>Norm/Average </a:t>
          </a:r>
          <a:r>
            <a:rPr lang="en-US" sz="1800" dirty="0">
              <a:solidFill>
                <a:schemeClr val="tx1"/>
              </a:solidFill>
              <a:latin typeface="Times New Roman" pitchFamily="18" charset="0"/>
              <a:cs typeface="Times New Roman" pitchFamily="18" charset="0"/>
            </a:rPr>
            <a:t>=  3 (see red line)</a:t>
          </a:r>
        </a:p>
        <a:p xmlns:a="http://schemas.openxmlformats.org/drawingml/2006/main">
          <a:endParaRPr lang="en-US" sz="1800" dirty="0">
            <a:solidFill>
              <a:schemeClr val="tx1"/>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0.51667</cdr:x>
      <cdr:y>0.16667</cdr:y>
    </cdr:from>
    <cdr:to>
      <cdr:x>0.975</cdr:x>
      <cdr:y>0.36667</cdr:y>
    </cdr:to>
    <cdr:sp macro="" textlink="">
      <cdr:nvSpPr>
        <cdr:cNvPr id="2" name="TextBox 1"/>
        <cdr:cNvSpPr txBox="1"/>
      </cdr:nvSpPr>
      <cdr:spPr>
        <a:xfrm xmlns:a="http://schemas.openxmlformats.org/drawingml/2006/main">
          <a:off x="4724400" y="1143000"/>
          <a:ext cx="4191000" cy="1371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u="sng" dirty="0">
              <a:solidFill>
                <a:schemeClr val="tx1"/>
              </a:solidFill>
              <a:latin typeface="Times New Roman" pitchFamily="18" charset="0"/>
              <a:cs typeface="Times New Roman" pitchFamily="18" charset="0"/>
            </a:rPr>
            <a:t>CFI:</a:t>
          </a:r>
        </a:p>
        <a:p xmlns:a="http://schemas.openxmlformats.org/drawingml/2006/main">
          <a:r>
            <a:rPr lang="en-US" sz="2000" dirty="0">
              <a:solidFill>
                <a:schemeClr val="tx1"/>
              </a:solidFill>
              <a:latin typeface="Times New Roman" pitchFamily="18" charset="0"/>
              <a:cs typeface="Times New Roman" pitchFamily="18" charset="0"/>
            </a:rPr>
            <a:t>38% Primary Reserve Ratio</a:t>
          </a:r>
        </a:p>
        <a:p xmlns:a="http://schemas.openxmlformats.org/drawingml/2006/main">
          <a:r>
            <a:rPr lang="en-US" sz="2000" dirty="0">
              <a:solidFill>
                <a:schemeClr val="tx1"/>
              </a:solidFill>
              <a:latin typeface="Times New Roman" pitchFamily="18" charset="0"/>
              <a:cs typeface="Times New Roman" pitchFamily="18" charset="0"/>
            </a:rPr>
            <a:t>37% Viability Ratio</a:t>
          </a:r>
        </a:p>
        <a:p xmlns:a="http://schemas.openxmlformats.org/drawingml/2006/main">
          <a:r>
            <a:rPr lang="en-US" sz="2000" dirty="0">
              <a:solidFill>
                <a:schemeClr val="tx1"/>
              </a:solidFill>
              <a:latin typeface="Times New Roman" pitchFamily="18" charset="0"/>
              <a:cs typeface="Times New Roman" pitchFamily="18" charset="0"/>
            </a:rPr>
            <a:t>25% Return on Net Position Ratio</a:t>
          </a:r>
        </a:p>
      </cdr:txBody>
    </cdr:sp>
  </cdr:relSizeAnchor>
  <cdr:relSizeAnchor xmlns:cdr="http://schemas.openxmlformats.org/drawingml/2006/chartDrawing">
    <cdr:from>
      <cdr:x>0.21774</cdr:x>
      <cdr:y>0.57778</cdr:y>
    </cdr:from>
    <cdr:to>
      <cdr:x>0.84274</cdr:x>
      <cdr:y>0.57941</cdr:y>
    </cdr:to>
    <cdr:cxnSp macro="">
      <cdr:nvCxnSpPr>
        <cdr:cNvPr id="3" name="Straight Connector 2"/>
        <cdr:cNvCxnSpPr/>
      </cdr:nvCxnSpPr>
      <cdr:spPr>
        <a:xfrm xmlns:a="http://schemas.openxmlformats.org/drawingml/2006/main" flipV="1">
          <a:off x="1991008" y="3962400"/>
          <a:ext cx="5715000" cy="11179"/>
        </a:xfrm>
        <a:prstGeom xmlns:a="http://schemas.openxmlformats.org/drawingml/2006/main" prst="line">
          <a:avLst/>
        </a:prstGeom>
        <a:ln xmlns:a="http://schemas.openxmlformats.org/drawingml/2006/main" w="88900" cap="rnd">
          <a:solidFill>
            <a:srgbClr val="C00000"/>
          </a:solidFill>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4" y="3"/>
            <a:ext cx="3034034" cy="46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Century Gothic" pitchFamily="34" charset="0"/>
              </a:defRPr>
            </a:lvl1pPr>
          </a:lstStyle>
          <a:p>
            <a:endParaRPr lang="en-US" altLang="en-US"/>
          </a:p>
        </p:txBody>
      </p:sp>
      <p:sp>
        <p:nvSpPr>
          <p:cNvPr id="77827" name="Rectangle 3"/>
          <p:cNvSpPr>
            <a:spLocks noGrp="1" noChangeArrowheads="1"/>
          </p:cNvSpPr>
          <p:nvPr>
            <p:ph type="dt" sz="quarter" idx="1"/>
          </p:nvPr>
        </p:nvSpPr>
        <p:spPr bwMode="auto">
          <a:xfrm>
            <a:off x="3965243" y="3"/>
            <a:ext cx="3034034" cy="46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Century Gothic" pitchFamily="34" charset="0"/>
              </a:defRPr>
            </a:lvl1pPr>
          </a:lstStyle>
          <a:p>
            <a:endParaRPr lang="en-US" altLang="en-US"/>
          </a:p>
        </p:txBody>
      </p:sp>
      <p:sp>
        <p:nvSpPr>
          <p:cNvPr id="77828" name="Rectangle 4"/>
          <p:cNvSpPr>
            <a:spLocks noGrp="1" noChangeArrowheads="1"/>
          </p:cNvSpPr>
          <p:nvPr>
            <p:ph type="ftr" sz="quarter" idx="2"/>
          </p:nvPr>
        </p:nvSpPr>
        <p:spPr bwMode="auto">
          <a:xfrm>
            <a:off x="4" y="8767290"/>
            <a:ext cx="3034034" cy="46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Century Gothic" pitchFamily="34" charset="0"/>
              </a:defRPr>
            </a:lvl1pPr>
          </a:lstStyle>
          <a:p>
            <a:endParaRPr lang="en-US" altLang="en-US"/>
          </a:p>
        </p:txBody>
      </p:sp>
      <p:sp>
        <p:nvSpPr>
          <p:cNvPr id="77829" name="Rectangle 5"/>
          <p:cNvSpPr>
            <a:spLocks noGrp="1" noChangeArrowheads="1"/>
          </p:cNvSpPr>
          <p:nvPr>
            <p:ph type="sldNum" sz="quarter" idx="3"/>
          </p:nvPr>
        </p:nvSpPr>
        <p:spPr bwMode="auto">
          <a:xfrm>
            <a:off x="3965243" y="8767290"/>
            <a:ext cx="3034034" cy="46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Century Gothic" pitchFamily="34" charset="0"/>
              </a:defRPr>
            </a:lvl1pPr>
          </a:lstStyle>
          <a:p>
            <a:fld id="{6B93F5D7-7792-41FD-A3E5-7371864F852E}" type="slidenum">
              <a:rPr lang="en-US" altLang="en-US"/>
              <a:pPr/>
              <a:t>‹#›</a:t>
            </a:fld>
            <a:endParaRPr lang="en-US" altLang="en-US"/>
          </a:p>
        </p:txBody>
      </p:sp>
    </p:spTree>
    <p:extLst>
      <p:ext uri="{BB962C8B-B14F-4D97-AF65-F5344CB8AC3E}">
        <p14:creationId xmlns:p14="http://schemas.microsoft.com/office/powerpoint/2010/main" val="2015033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4" y="3"/>
            <a:ext cx="3034034" cy="46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Century Gothic" pitchFamily="34" charset="0"/>
              </a:defRPr>
            </a:lvl1pPr>
          </a:lstStyle>
          <a:p>
            <a:endParaRPr lang="en-US" altLang="en-US"/>
          </a:p>
        </p:txBody>
      </p:sp>
      <p:sp>
        <p:nvSpPr>
          <p:cNvPr id="75779" name="Rectangle 3"/>
          <p:cNvSpPr>
            <a:spLocks noGrp="1" noChangeArrowheads="1"/>
          </p:cNvSpPr>
          <p:nvPr>
            <p:ph type="dt" idx="1"/>
          </p:nvPr>
        </p:nvSpPr>
        <p:spPr bwMode="auto">
          <a:xfrm>
            <a:off x="3965243" y="3"/>
            <a:ext cx="3034034" cy="46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Century Gothic" pitchFamily="34" charset="0"/>
              </a:defRPr>
            </a:lvl1pPr>
          </a:lstStyle>
          <a:p>
            <a:endParaRPr lang="en-US" altLang="en-US"/>
          </a:p>
        </p:txBody>
      </p:sp>
      <p:sp>
        <p:nvSpPr>
          <p:cNvPr id="75780" name="Rectangle 4"/>
          <p:cNvSpPr>
            <a:spLocks noGrp="1" noRot="1" noChangeAspect="1" noChangeArrowheads="1" noTextEdit="1"/>
          </p:cNvSpPr>
          <p:nvPr>
            <p:ph type="sldImg" idx="2"/>
          </p:nvPr>
        </p:nvSpPr>
        <p:spPr bwMode="auto">
          <a:xfrm>
            <a:off x="1192213" y="692150"/>
            <a:ext cx="4616450" cy="34623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5"/>
          <p:cNvSpPr>
            <a:spLocks noGrp="1" noChangeArrowheads="1"/>
          </p:cNvSpPr>
          <p:nvPr>
            <p:ph type="body" sz="quarter" idx="3"/>
          </p:nvPr>
        </p:nvSpPr>
        <p:spPr bwMode="auto">
          <a:xfrm>
            <a:off x="700409" y="4384439"/>
            <a:ext cx="5600059" cy="4152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5782" name="Rectangle 6"/>
          <p:cNvSpPr>
            <a:spLocks noGrp="1" noChangeArrowheads="1"/>
          </p:cNvSpPr>
          <p:nvPr>
            <p:ph type="ftr" sz="quarter" idx="4"/>
          </p:nvPr>
        </p:nvSpPr>
        <p:spPr bwMode="auto">
          <a:xfrm>
            <a:off x="4" y="8767290"/>
            <a:ext cx="3034034" cy="46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Century Gothic" pitchFamily="34" charset="0"/>
              </a:defRPr>
            </a:lvl1pPr>
          </a:lstStyle>
          <a:p>
            <a:endParaRPr lang="en-US" altLang="en-US"/>
          </a:p>
        </p:txBody>
      </p:sp>
      <p:sp>
        <p:nvSpPr>
          <p:cNvPr id="75783" name="Rectangle 7"/>
          <p:cNvSpPr>
            <a:spLocks noGrp="1" noChangeArrowheads="1"/>
          </p:cNvSpPr>
          <p:nvPr>
            <p:ph type="sldNum" sz="quarter" idx="5"/>
          </p:nvPr>
        </p:nvSpPr>
        <p:spPr bwMode="auto">
          <a:xfrm>
            <a:off x="3965243" y="8767290"/>
            <a:ext cx="3034034" cy="46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Century Gothic" pitchFamily="34" charset="0"/>
              </a:defRPr>
            </a:lvl1pPr>
          </a:lstStyle>
          <a:p>
            <a:fld id="{8FC724E6-F8EA-463A-972C-4041EAD171AB}" type="slidenum">
              <a:rPr lang="en-US" altLang="en-US"/>
              <a:pPr/>
              <a:t>‹#›</a:t>
            </a:fld>
            <a:endParaRPr lang="en-US" altLang="en-US"/>
          </a:p>
        </p:txBody>
      </p:sp>
    </p:spTree>
    <p:extLst>
      <p:ext uri="{BB962C8B-B14F-4D97-AF65-F5344CB8AC3E}">
        <p14:creationId xmlns:p14="http://schemas.microsoft.com/office/powerpoint/2010/main" val="27340014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entury Gothic" pitchFamily="34" charset="0"/>
        <a:ea typeface="+mn-ea"/>
        <a:cs typeface="+mn-cs"/>
      </a:defRPr>
    </a:lvl1pPr>
    <a:lvl2pPr marL="457200" algn="l" rtl="0" fontAlgn="base">
      <a:spcBef>
        <a:spcPct val="30000"/>
      </a:spcBef>
      <a:spcAft>
        <a:spcPct val="0"/>
      </a:spcAft>
      <a:defRPr sz="1200" kern="1200">
        <a:solidFill>
          <a:schemeClr val="tx1"/>
        </a:solidFill>
        <a:latin typeface="Century Gothic" pitchFamily="34" charset="0"/>
        <a:ea typeface="+mn-ea"/>
        <a:cs typeface="+mn-cs"/>
      </a:defRPr>
    </a:lvl2pPr>
    <a:lvl3pPr marL="914400" algn="l" rtl="0" fontAlgn="base">
      <a:spcBef>
        <a:spcPct val="30000"/>
      </a:spcBef>
      <a:spcAft>
        <a:spcPct val="0"/>
      </a:spcAft>
      <a:defRPr sz="1200" kern="1200">
        <a:solidFill>
          <a:schemeClr val="tx1"/>
        </a:solidFill>
        <a:latin typeface="Century Gothic" pitchFamily="34" charset="0"/>
        <a:ea typeface="+mn-ea"/>
        <a:cs typeface="+mn-cs"/>
      </a:defRPr>
    </a:lvl3pPr>
    <a:lvl4pPr marL="1371600" algn="l" rtl="0" fontAlgn="base">
      <a:spcBef>
        <a:spcPct val="30000"/>
      </a:spcBef>
      <a:spcAft>
        <a:spcPct val="0"/>
      </a:spcAft>
      <a:defRPr sz="1200" kern="1200">
        <a:solidFill>
          <a:schemeClr val="tx1"/>
        </a:solidFill>
        <a:latin typeface="Century Gothic" pitchFamily="34" charset="0"/>
        <a:ea typeface="+mn-ea"/>
        <a:cs typeface="+mn-cs"/>
      </a:defRPr>
    </a:lvl4pPr>
    <a:lvl5pPr marL="1828800" algn="l" rtl="0" fontAlgn="base">
      <a:spcBef>
        <a:spcPct val="3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1EEC60-FB2B-4E5B-A301-6F863BB844A6}" type="slidenum">
              <a:rPr lang="en-US" altLang="en-US"/>
              <a:pPr/>
              <a:t>1</a:t>
            </a:fld>
            <a:endParaRPr lang="en-US" alt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86173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7A7821-26B1-4C84-977E-EFD4C6223322}" type="slidenum">
              <a:rPr lang="en-US" altLang="en-US"/>
              <a:pPr/>
              <a:t>2</a:t>
            </a:fld>
            <a:endParaRPr lang="en-US" alt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9621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7A7821-26B1-4C84-977E-EFD4C6223322}" type="slidenum">
              <a:rPr lang="en-US" altLang="en-US"/>
              <a:pPr/>
              <a:t>3</a:t>
            </a:fld>
            <a:endParaRPr lang="en-US" alt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922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C724E6-F8EA-463A-972C-4041EAD171AB}" type="slidenum">
              <a:rPr lang="en-US" altLang="en-US" smtClean="0"/>
              <a:pPr/>
              <a:t>24</a:t>
            </a:fld>
            <a:endParaRPr lang="en-US" altLang="en-US"/>
          </a:p>
        </p:txBody>
      </p:sp>
    </p:spTree>
    <p:extLst>
      <p:ext uri="{BB962C8B-B14F-4D97-AF65-F5344CB8AC3E}">
        <p14:creationId xmlns:p14="http://schemas.microsoft.com/office/powerpoint/2010/main" val="771175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667000" y="381000"/>
            <a:ext cx="6324600" cy="1470025"/>
          </a:xfrm>
        </p:spPr>
        <p:txBody>
          <a:bodyPr/>
          <a:lstStyle>
            <a:lvl1pPr>
              <a:defRPr sz="2600"/>
            </a:lvl1pPr>
          </a:lstStyle>
          <a:p>
            <a:pPr lvl="0"/>
            <a:r>
              <a:rPr lang="en-US" altLang="en-US" noProof="0" smtClean="0"/>
              <a:t>Click to edit Master title style</a:t>
            </a:r>
          </a:p>
        </p:txBody>
      </p:sp>
      <p:sp>
        <p:nvSpPr>
          <p:cNvPr id="8195" name="Rectangle 3"/>
          <p:cNvSpPr>
            <a:spLocks noGrp="1" noChangeArrowheads="1"/>
          </p:cNvSpPr>
          <p:nvPr>
            <p:ph type="subTitle" idx="1"/>
          </p:nvPr>
        </p:nvSpPr>
        <p:spPr>
          <a:xfrm>
            <a:off x="2743200" y="1981200"/>
            <a:ext cx="6324600" cy="685800"/>
          </a:xfrm>
        </p:spPr>
        <p:txBody>
          <a:bodyPr/>
          <a:lstStyle>
            <a:lvl1pPr marL="0" indent="0">
              <a:buFontTx/>
              <a:buNone/>
              <a:defRPr>
                <a:solidFill>
                  <a:schemeClr val="tx2"/>
                </a:solidFill>
              </a:defRPr>
            </a:lvl1pPr>
          </a:lstStyle>
          <a:p>
            <a:pPr lvl="0"/>
            <a:r>
              <a:rPr lang="en-US" altLang="en-US" noProof="0" smtClean="0"/>
              <a:t>Click to edit Master subtitle style</a:t>
            </a:r>
          </a:p>
        </p:txBody>
      </p:sp>
      <p:sp>
        <p:nvSpPr>
          <p:cNvPr id="8196" name="Rectangle 4"/>
          <p:cNvSpPr>
            <a:spLocks noGrp="1" noChangeArrowheads="1"/>
          </p:cNvSpPr>
          <p:nvPr>
            <p:ph type="dt" sz="half" idx="2"/>
          </p:nvPr>
        </p:nvSpPr>
        <p:spPr/>
        <p:txBody>
          <a:bodyPr/>
          <a:lstStyle>
            <a:lvl1pPr>
              <a:defRPr sz="1000"/>
            </a:lvl1pPr>
          </a:lstStyle>
          <a:p>
            <a:endParaRPr lang="en-US" altLang="en-US"/>
          </a:p>
        </p:txBody>
      </p:sp>
      <p:sp>
        <p:nvSpPr>
          <p:cNvPr id="8197" name="Rectangle 5"/>
          <p:cNvSpPr>
            <a:spLocks noGrp="1" noChangeArrowheads="1"/>
          </p:cNvSpPr>
          <p:nvPr>
            <p:ph type="ftr" sz="quarter" idx="3"/>
          </p:nvPr>
        </p:nvSpPr>
        <p:spPr/>
        <p:txBody>
          <a:bodyPr/>
          <a:lstStyle>
            <a:lvl1pPr>
              <a:defRPr sz="1000"/>
            </a:lvl1pPr>
          </a:lstStyle>
          <a:p>
            <a:endParaRPr lang="en-US" altLang="en-US"/>
          </a:p>
        </p:txBody>
      </p:sp>
      <p:sp>
        <p:nvSpPr>
          <p:cNvPr id="8198" name="Rectangle 6"/>
          <p:cNvSpPr>
            <a:spLocks noGrp="1" noChangeArrowheads="1"/>
          </p:cNvSpPr>
          <p:nvPr>
            <p:ph type="sldNum" sz="quarter" idx="4"/>
          </p:nvPr>
        </p:nvSpPr>
        <p:spPr/>
        <p:txBody>
          <a:bodyPr/>
          <a:lstStyle>
            <a:lvl1pPr>
              <a:defRPr sz="1000"/>
            </a:lvl1pPr>
          </a:lstStyle>
          <a:p>
            <a:fld id="{B70B784C-2946-459F-A1B0-1A7509EB47BD}" type="slidenum">
              <a:rPr lang="en-US" altLang="en-US"/>
              <a:pPr/>
              <a:t>‹#›</a:t>
            </a:fld>
            <a:endParaRPr lang="en-US" alt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EA01CC0-C482-4BFC-8F1C-E89F1EEA00B4}" type="slidenum">
              <a:rPr lang="en-US" altLang="en-US"/>
              <a:pPr/>
              <a:t>‹#›</a:t>
            </a:fld>
            <a:endParaRPr lang="en-US" altLang="en-US"/>
          </a:p>
        </p:txBody>
      </p:sp>
    </p:spTree>
    <p:extLst>
      <p:ext uri="{BB962C8B-B14F-4D97-AF65-F5344CB8AC3E}">
        <p14:creationId xmlns:p14="http://schemas.microsoft.com/office/powerpoint/2010/main" val="3939044384"/>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1676400"/>
            <a:ext cx="4933950" cy="4449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AEDD22-670A-4D24-9C39-843A51A0A04B}" type="slidenum">
              <a:rPr lang="en-US" altLang="en-US"/>
              <a:pPr/>
              <a:t>‹#›</a:t>
            </a:fld>
            <a:endParaRPr lang="en-US" altLang="en-US"/>
          </a:p>
        </p:txBody>
      </p:sp>
    </p:spTree>
    <p:extLst>
      <p:ext uri="{BB962C8B-B14F-4D97-AF65-F5344CB8AC3E}">
        <p14:creationId xmlns:p14="http://schemas.microsoft.com/office/powerpoint/2010/main" val="265295531"/>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F17845-73C8-4292-84E0-169CE68F8239}" type="slidenum">
              <a:rPr lang="en-US" altLang="en-US"/>
              <a:pPr/>
              <a:t>‹#›</a:t>
            </a:fld>
            <a:endParaRPr lang="en-US" altLang="en-US"/>
          </a:p>
        </p:txBody>
      </p:sp>
    </p:spTree>
    <p:extLst>
      <p:ext uri="{BB962C8B-B14F-4D97-AF65-F5344CB8AC3E}">
        <p14:creationId xmlns:p14="http://schemas.microsoft.com/office/powerpoint/2010/main" val="836886977"/>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CDFE53A-940B-42DB-B715-E1C200DE470F}" type="slidenum">
              <a:rPr lang="en-US" altLang="en-US"/>
              <a:pPr/>
              <a:t>‹#›</a:t>
            </a:fld>
            <a:endParaRPr lang="en-US" altLang="en-US"/>
          </a:p>
        </p:txBody>
      </p:sp>
    </p:spTree>
    <p:extLst>
      <p:ext uri="{BB962C8B-B14F-4D97-AF65-F5344CB8AC3E}">
        <p14:creationId xmlns:p14="http://schemas.microsoft.com/office/powerpoint/2010/main" val="1295321469"/>
      </p:ext>
    </p:extLst>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E68565-2AD0-4C49-B0E9-1BA0CCCDBC14}" type="slidenum">
              <a:rPr lang="en-US" altLang="en-US"/>
              <a:pPr/>
              <a:t>‹#›</a:t>
            </a:fld>
            <a:endParaRPr lang="en-US" altLang="en-US"/>
          </a:p>
        </p:txBody>
      </p:sp>
    </p:spTree>
    <p:extLst>
      <p:ext uri="{BB962C8B-B14F-4D97-AF65-F5344CB8AC3E}">
        <p14:creationId xmlns:p14="http://schemas.microsoft.com/office/powerpoint/2010/main" val="3499564059"/>
      </p:ext>
    </p:extLst>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10DC67-6C58-45C6-9C89-DA67ED126425}" type="slidenum">
              <a:rPr lang="en-US" altLang="en-US"/>
              <a:pPr/>
              <a:t>‹#›</a:t>
            </a:fld>
            <a:endParaRPr lang="en-US" altLang="en-US"/>
          </a:p>
        </p:txBody>
      </p:sp>
    </p:spTree>
    <p:extLst>
      <p:ext uri="{BB962C8B-B14F-4D97-AF65-F5344CB8AC3E}">
        <p14:creationId xmlns:p14="http://schemas.microsoft.com/office/powerpoint/2010/main" val="718345070"/>
      </p:ext>
    </p:extLst>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49576AB-4D4C-4222-9D7F-A28DCD20A931}" type="slidenum">
              <a:rPr lang="en-US" altLang="en-US"/>
              <a:pPr/>
              <a:t>‹#›</a:t>
            </a:fld>
            <a:endParaRPr lang="en-US" altLang="en-US"/>
          </a:p>
        </p:txBody>
      </p:sp>
    </p:spTree>
    <p:extLst>
      <p:ext uri="{BB962C8B-B14F-4D97-AF65-F5344CB8AC3E}">
        <p14:creationId xmlns:p14="http://schemas.microsoft.com/office/powerpoint/2010/main" val="4224693897"/>
      </p:ext>
    </p:extLst>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1228341-00C6-4B96-B3B1-633CF340E33A}" type="slidenum">
              <a:rPr lang="en-US" altLang="en-US"/>
              <a:pPr/>
              <a:t>‹#›</a:t>
            </a:fld>
            <a:endParaRPr lang="en-US" altLang="en-US"/>
          </a:p>
        </p:txBody>
      </p:sp>
    </p:spTree>
    <p:extLst>
      <p:ext uri="{BB962C8B-B14F-4D97-AF65-F5344CB8AC3E}">
        <p14:creationId xmlns:p14="http://schemas.microsoft.com/office/powerpoint/2010/main" val="2289211838"/>
      </p:ext>
    </p:extLst>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5792779-454E-4747-9354-2C90B497C3DA}" type="slidenum">
              <a:rPr lang="en-US" altLang="en-US"/>
              <a:pPr/>
              <a:t>‹#›</a:t>
            </a:fld>
            <a:endParaRPr lang="en-US" altLang="en-US"/>
          </a:p>
        </p:txBody>
      </p:sp>
    </p:spTree>
    <p:extLst>
      <p:ext uri="{BB962C8B-B14F-4D97-AF65-F5344CB8AC3E}">
        <p14:creationId xmlns:p14="http://schemas.microsoft.com/office/powerpoint/2010/main" val="58914615"/>
      </p:ext>
    </p:extLst>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DBFBA04-FA22-415D-AEAC-FF36C67F857A}" type="slidenum">
              <a:rPr lang="en-US" altLang="en-US"/>
              <a:pPr/>
              <a:t>‹#›</a:t>
            </a:fld>
            <a:endParaRPr lang="en-US" altLang="en-US"/>
          </a:p>
        </p:txBody>
      </p:sp>
    </p:spTree>
    <p:extLst>
      <p:ext uri="{BB962C8B-B14F-4D97-AF65-F5344CB8AC3E}">
        <p14:creationId xmlns:p14="http://schemas.microsoft.com/office/powerpoint/2010/main" val="1009953344"/>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41A8FF0-55A2-4FF3-B48C-73353633DDED}" type="slidenum">
              <a:rPr lang="en-US" altLang="en-US"/>
              <a:pPr/>
              <a:t>‹#›</a:t>
            </a:fld>
            <a:endParaRPr lang="en-US" altLang="en-US"/>
          </a:p>
        </p:txBody>
      </p:sp>
    </p:spTree>
    <p:extLst>
      <p:ext uri="{BB962C8B-B14F-4D97-AF65-F5344CB8AC3E}">
        <p14:creationId xmlns:p14="http://schemas.microsoft.com/office/powerpoint/2010/main" val="683875748"/>
      </p:ext>
    </p:extLst>
  </p:cSld>
  <p:clrMapOvr>
    <a:masterClrMapping/>
  </p:clrMapOvr>
  <p:transitio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568D7DB-B659-4090-A440-189861348119}" type="slidenum">
              <a:rPr lang="en-US" altLang="en-US"/>
              <a:pPr/>
              <a:t>‹#›</a:t>
            </a:fld>
            <a:endParaRPr lang="en-US" altLang="en-US"/>
          </a:p>
        </p:txBody>
      </p:sp>
    </p:spTree>
    <p:extLst>
      <p:ext uri="{BB962C8B-B14F-4D97-AF65-F5344CB8AC3E}">
        <p14:creationId xmlns:p14="http://schemas.microsoft.com/office/powerpoint/2010/main" val="1185346821"/>
      </p:ext>
    </p:extLst>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8A2CC1A-F262-4175-86F9-F8B724761D83}" type="slidenum">
              <a:rPr lang="en-US" altLang="en-US"/>
              <a:pPr/>
              <a:t>‹#›</a:t>
            </a:fld>
            <a:endParaRPr lang="en-US" altLang="en-US"/>
          </a:p>
        </p:txBody>
      </p:sp>
    </p:spTree>
    <p:extLst>
      <p:ext uri="{BB962C8B-B14F-4D97-AF65-F5344CB8AC3E}">
        <p14:creationId xmlns:p14="http://schemas.microsoft.com/office/powerpoint/2010/main" val="3033601274"/>
      </p:ext>
    </p:extLst>
  </p:cSld>
  <p:clrMapOvr>
    <a:masterClrMapping/>
  </p:clrMapOvr>
  <p:transitio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1676400"/>
            <a:ext cx="51625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6991C04-5D60-492B-81A7-F5865221DA99}" type="slidenum">
              <a:rPr lang="en-US" altLang="en-US"/>
              <a:pPr/>
              <a:t>‹#›</a:t>
            </a:fld>
            <a:endParaRPr lang="en-US" altLang="en-US"/>
          </a:p>
        </p:txBody>
      </p:sp>
    </p:spTree>
    <p:extLst>
      <p:ext uri="{BB962C8B-B14F-4D97-AF65-F5344CB8AC3E}">
        <p14:creationId xmlns:p14="http://schemas.microsoft.com/office/powerpoint/2010/main" val="2750618353"/>
      </p:ext>
    </p:extLst>
  </p:cSld>
  <p:clrMapOvr>
    <a:masterClrMapping/>
  </p:clrMapOvr>
  <p:transition spd="slow">
    <p:cov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52600" y="1676400"/>
            <a:ext cx="7086600" cy="8842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52600" y="2819400"/>
            <a:ext cx="7086600" cy="31242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49500189-08E6-4E72-AB9E-D926269EDC7A}" type="slidenum">
              <a:rPr lang="en-US" altLang="en-US"/>
              <a:pPr/>
              <a:t>‹#›</a:t>
            </a:fld>
            <a:endParaRPr lang="en-US" altLang="en-US"/>
          </a:p>
        </p:txBody>
      </p:sp>
    </p:spTree>
    <p:extLst>
      <p:ext uri="{BB962C8B-B14F-4D97-AF65-F5344CB8AC3E}">
        <p14:creationId xmlns:p14="http://schemas.microsoft.com/office/powerpoint/2010/main" val="424181976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E539A50-D545-42D3-AF9E-5543751128F1}" type="slidenum">
              <a:rPr lang="en-US" altLang="en-US"/>
              <a:pPr/>
              <a:t>‹#›</a:t>
            </a:fld>
            <a:endParaRPr lang="en-US" altLang="en-US"/>
          </a:p>
        </p:txBody>
      </p:sp>
    </p:spTree>
    <p:extLst>
      <p:ext uri="{BB962C8B-B14F-4D97-AF65-F5344CB8AC3E}">
        <p14:creationId xmlns:p14="http://schemas.microsoft.com/office/powerpoint/2010/main" val="3824387999"/>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16FA84D-8400-4117-9D8C-17D9887C6E9B}" type="slidenum">
              <a:rPr lang="en-US" altLang="en-US"/>
              <a:pPr/>
              <a:t>‹#›</a:t>
            </a:fld>
            <a:endParaRPr lang="en-US" altLang="en-US"/>
          </a:p>
        </p:txBody>
      </p:sp>
    </p:spTree>
    <p:extLst>
      <p:ext uri="{BB962C8B-B14F-4D97-AF65-F5344CB8AC3E}">
        <p14:creationId xmlns:p14="http://schemas.microsoft.com/office/powerpoint/2010/main" val="3075495895"/>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B0B1F41-8764-4C26-B99C-105F8574B735}" type="slidenum">
              <a:rPr lang="en-US" altLang="en-US"/>
              <a:pPr/>
              <a:t>‹#›</a:t>
            </a:fld>
            <a:endParaRPr lang="en-US" altLang="en-US"/>
          </a:p>
        </p:txBody>
      </p:sp>
    </p:spTree>
    <p:extLst>
      <p:ext uri="{BB962C8B-B14F-4D97-AF65-F5344CB8AC3E}">
        <p14:creationId xmlns:p14="http://schemas.microsoft.com/office/powerpoint/2010/main" val="3216014390"/>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5A4AAE5-F12E-49B2-803D-9E3BD646F710}" type="slidenum">
              <a:rPr lang="en-US" altLang="en-US"/>
              <a:pPr/>
              <a:t>‹#›</a:t>
            </a:fld>
            <a:endParaRPr lang="en-US" altLang="en-US"/>
          </a:p>
        </p:txBody>
      </p:sp>
    </p:spTree>
    <p:extLst>
      <p:ext uri="{BB962C8B-B14F-4D97-AF65-F5344CB8AC3E}">
        <p14:creationId xmlns:p14="http://schemas.microsoft.com/office/powerpoint/2010/main" val="68903963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C91E7A9-63D8-4E47-BAA1-A1CF875C6C89}" type="slidenum">
              <a:rPr lang="en-US" altLang="en-US"/>
              <a:pPr/>
              <a:t>‹#›</a:t>
            </a:fld>
            <a:endParaRPr lang="en-US" altLang="en-US"/>
          </a:p>
        </p:txBody>
      </p:sp>
    </p:spTree>
    <p:extLst>
      <p:ext uri="{BB962C8B-B14F-4D97-AF65-F5344CB8AC3E}">
        <p14:creationId xmlns:p14="http://schemas.microsoft.com/office/powerpoint/2010/main" val="2618158417"/>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CCEF8F4-5F28-4AE1-9F96-AC49064B1534}" type="slidenum">
              <a:rPr lang="en-US" altLang="en-US"/>
              <a:pPr/>
              <a:t>‹#›</a:t>
            </a:fld>
            <a:endParaRPr lang="en-US" altLang="en-US"/>
          </a:p>
        </p:txBody>
      </p:sp>
    </p:spTree>
    <p:extLst>
      <p:ext uri="{BB962C8B-B14F-4D97-AF65-F5344CB8AC3E}">
        <p14:creationId xmlns:p14="http://schemas.microsoft.com/office/powerpoint/2010/main" val="210332341"/>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15A7DCB-98A5-444B-85F6-C1FE03675AA0}" type="slidenum">
              <a:rPr lang="en-US" altLang="en-US"/>
              <a:pPr/>
              <a:t>‹#›</a:t>
            </a:fld>
            <a:endParaRPr lang="en-US" altLang="en-US"/>
          </a:p>
        </p:txBody>
      </p:sp>
    </p:spTree>
    <p:extLst>
      <p:ext uri="{BB962C8B-B14F-4D97-AF65-F5344CB8AC3E}">
        <p14:creationId xmlns:p14="http://schemas.microsoft.com/office/powerpoint/2010/main" val="2060382477"/>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905000" y="1676400"/>
            <a:ext cx="67818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1905000" y="2819400"/>
            <a:ext cx="6781800" cy="330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900">
                <a:latin typeface="+mn-lt"/>
              </a:defRPr>
            </a:lvl1pPr>
          </a:lstStyle>
          <a:p>
            <a:endParaRPr lang="en-US" alt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900">
                <a:latin typeface="+mn-lt"/>
              </a:defRPr>
            </a:lvl1pPr>
          </a:lstStyle>
          <a:p>
            <a:endParaRPr lang="en-US" alt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900">
                <a:latin typeface="+mn-lt"/>
              </a:defRPr>
            </a:lvl1pPr>
          </a:lstStyle>
          <a:p>
            <a:fld id="{2DDD399B-A56F-4EA7-BFF1-0ED2B6B15EA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spd="slow">
    <p:cover/>
  </p:transition>
  <p:hf hdr="0" ftr="0" dt="0"/>
  <p:txStyles>
    <p:titleStyle>
      <a:lvl1pPr algn="l" rtl="0" eaLnBrk="1" fontAlgn="base" hangingPunct="1">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3000" b="1">
          <a:solidFill>
            <a:schemeClr val="tx2"/>
          </a:solidFill>
          <a:latin typeface="Century Gothic" pitchFamily="34" charset="0"/>
        </a:defRPr>
      </a:lvl2pPr>
      <a:lvl3pPr algn="l" rtl="0" eaLnBrk="1" fontAlgn="base" hangingPunct="1">
        <a:spcBef>
          <a:spcPct val="0"/>
        </a:spcBef>
        <a:spcAft>
          <a:spcPct val="0"/>
        </a:spcAft>
        <a:defRPr sz="3000" b="1">
          <a:solidFill>
            <a:schemeClr val="tx2"/>
          </a:solidFill>
          <a:latin typeface="Century Gothic" pitchFamily="34" charset="0"/>
        </a:defRPr>
      </a:lvl3pPr>
      <a:lvl4pPr algn="l" rtl="0" eaLnBrk="1" fontAlgn="base" hangingPunct="1">
        <a:spcBef>
          <a:spcPct val="0"/>
        </a:spcBef>
        <a:spcAft>
          <a:spcPct val="0"/>
        </a:spcAft>
        <a:defRPr sz="3000" b="1">
          <a:solidFill>
            <a:schemeClr val="tx2"/>
          </a:solidFill>
          <a:latin typeface="Century Gothic" pitchFamily="34" charset="0"/>
        </a:defRPr>
      </a:lvl4pPr>
      <a:lvl5pPr algn="l" rtl="0" eaLnBrk="1" fontAlgn="base" hangingPunct="1">
        <a:spcBef>
          <a:spcPct val="0"/>
        </a:spcBef>
        <a:spcAft>
          <a:spcPct val="0"/>
        </a:spcAft>
        <a:defRPr sz="3000" b="1">
          <a:solidFill>
            <a:schemeClr val="tx2"/>
          </a:solidFill>
          <a:latin typeface="Century Gothic" pitchFamily="34" charset="0"/>
        </a:defRPr>
      </a:lvl5pPr>
      <a:lvl6pPr marL="457200" algn="l" rtl="0" eaLnBrk="1" fontAlgn="base" hangingPunct="1">
        <a:spcBef>
          <a:spcPct val="0"/>
        </a:spcBef>
        <a:spcAft>
          <a:spcPct val="0"/>
        </a:spcAft>
        <a:defRPr sz="3000" b="1">
          <a:solidFill>
            <a:schemeClr val="tx2"/>
          </a:solidFill>
          <a:latin typeface="Century Gothic" pitchFamily="34" charset="0"/>
        </a:defRPr>
      </a:lvl6pPr>
      <a:lvl7pPr marL="914400" algn="l" rtl="0" eaLnBrk="1" fontAlgn="base" hangingPunct="1">
        <a:spcBef>
          <a:spcPct val="0"/>
        </a:spcBef>
        <a:spcAft>
          <a:spcPct val="0"/>
        </a:spcAft>
        <a:defRPr sz="3000" b="1">
          <a:solidFill>
            <a:schemeClr val="tx2"/>
          </a:solidFill>
          <a:latin typeface="Century Gothic" pitchFamily="34" charset="0"/>
        </a:defRPr>
      </a:lvl7pPr>
      <a:lvl8pPr marL="1371600" algn="l" rtl="0" eaLnBrk="1" fontAlgn="base" hangingPunct="1">
        <a:spcBef>
          <a:spcPct val="0"/>
        </a:spcBef>
        <a:spcAft>
          <a:spcPct val="0"/>
        </a:spcAft>
        <a:defRPr sz="3000" b="1">
          <a:solidFill>
            <a:schemeClr val="tx2"/>
          </a:solidFill>
          <a:latin typeface="Century Gothic" pitchFamily="34" charset="0"/>
        </a:defRPr>
      </a:lvl8pPr>
      <a:lvl9pPr marL="1828800" algn="l" rtl="0" eaLnBrk="1" fontAlgn="base" hangingPunct="1">
        <a:spcBef>
          <a:spcPct val="0"/>
        </a:spcBef>
        <a:spcAft>
          <a:spcPct val="0"/>
        </a:spcAft>
        <a:defRPr sz="3000" b="1">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752600" y="1676400"/>
            <a:ext cx="70866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43" name="Rectangle 3"/>
          <p:cNvSpPr>
            <a:spLocks noGrp="1" noChangeArrowheads="1"/>
          </p:cNvSpPr>
          <p:nvPr>
            <p:ph type="body" idx="1"/>
          </p:nvPr>
        </p:nvSpPr>
        <p:spPr bwMode="auto">
          <a:xfrm>
            <a:off x="1752600" y="2819400"/>
            <a:ext cx="70866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900">
                <a:latin typeface="+mn-lt"/>
              </a:defRPr>
            </a:lvl1pPr>
          </a:lstStyle>
          <a:p>
            <a:endParaRPr lang="en-US" alt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900">
                <a:latin typeface="+mn-lt"/>
              </a:defRPr>
            </a:lvl1pPr>
          </a:lstStyle>
          <a:p>
            <a:endParaRPr lang="en-US" alt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900">
                <a:latin typeface="+mn-lt"/>
              </a:defRPr>
            </a:lvl1pPr>
          </a:lstStyle>
          <a:p>
            <a:fld id="{6C1A11CB-DB41-4700-ACEB-E0BA8CEF253F}"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ransition spd="slow">
    <p:cover/>
  </p:transition>
  <p:hf hdr="0" ftr="0" dt="0"/>
  <p:txStyles>
    <p:title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Century Gothic" pitchFamily="34" charset="0"/>
        </a:defRPr>
      </a:lvl2pPr>
      <a:lvl3pPr algn="l" rtl="0" fontAlgn="base">
        <a:spcBef>
          <a:spcPct val="0"/>
        </a:spcBef>
        <a:spcAft>
          <a:spcPct val="0"/>
        </a:spcAft>
        <a:defRPr sz="3000" b="1">
          <a:solidFill>
            <a:schemeClr val="tx2"/>
          </a:solidFill>
          <a:latin typeface="Century Gothic" pitchFamily="34" charset="0"/>
        </a:defRPr>
      </a:lvl3pPr>
      <a:lvl4pPr algn="l" rtl="0" fontAlgn="base">
        <a:spcBef>
          <a:spcPct val="0"/>
        </a:spcBef>
        <a:spcAft>
          <a:spcPct val="0"/>
        </a:spcAft>
        <a:defRPr sz="3000" b="1">
          <a:solidFill>
            <a:schemeClr val="tx2"/>
          </a:solidFill>
          <a:latin typeface="Century Gothic" pitchFamily="34" charset="0"/>
        </a:defRPr>
      </a:lvl4pPr>
      <a:lvl5pPr algn="l" rtl="0" fontAlgn="base">
        <a:spcBef>
          <a:spcPct val="0"/>
        </a:spcBef>
        <a:spcAft>
          <a:spcPct val="0"/>
        </a:spcAft>
        <a:defRPr sz="3000" b="1">
          <a:solidFill>
            <a:schemeClr val="tx2"/>
          </a:solidFill>
          <a:latin typeface="Century Gothic" pitchFamily="34" charset="0"/>
        </a:defRPr>
      </a:lvl5pPr>
      <a:lvl6pPr marL="457200" algn="l" rtl="0" fontAlgn="base">
        <a:spcBef>
          <a:spcPct val="0"/>
        </a:spcBef>
        <a:spcAft>
          <a:spcPct val="0"/>
        </a:spcAft>
        <a:defRPr sz="3000" b="1">
          <a:solidFill>
            <a:schemeClr val="tx2"/>
          </a:solidFill>
          <a:latin typeface="Century Gothic" pitchFamily="34" charset="0"/>
        </a:defRPr>
      </a:lvl6pPr>
      <a:lvl7pPr marL="914400" algn="l" rtl="0" fontAlgn="base">
        <a:spcBef>
          <a:spcPct val="0"/>
        </a:spcBef>
        <a:spcAft>
          <a:spcPct val="0"/>
        </a:spcAft>
        <a:defRPr sz="3000" b="1">
          <a:solidFill>
            <a:schemeClr val="tx2"/>
          </a:solidFill>
          <a:latin typeface="Century Gothic" pitchFamily="34" charset="0"/>
        </a:defRPr>
      </a:lvl7pPr>
      <a:lvl8pPr marL="1371600" algn="l" rtl="0" fontAlgn="base">
        <a:spcBef>
          <a:spcPct val="0"/>
        </a:spcBef>
        <a:spcAft>
          <a:spcPct val="0"/>
        </a:spcAft>
        <a:defRPr sz="3000" b="1">
          <a:solidFill>
            <a:schemeClr val="tx2"/>
          </a:solidFill>
          <a:latin typeface="Century Gothic" pitchFamily="34" charset="0"/>
        </a:defRPr>
      </a:lvl8pPr>
      <a:lvl9pPr marL="1828800" algn="l" rtl="0" fontAlgn="base">
        <a:spcBef>
          <a:spcPct val="0"/>
        </a:spcBef>
        <a:spcAft>
          <a:spcPct val="0"/>
        </a:spcAft>
        <a:defRPr sz="3000" b="1">
          <a:solidFill>
            <a:schemeClr val="tx2"/>
          </a:solidFill>
          <a:latin typeface="Century Gothic" pitchFamily="34"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8.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2133600" y="1371600"/>
            <a:ext cx="6172199" cy="1470025"/>
          </a:xfrm>
        </p:spPr>
        <p:txBody>
          <a:bodyPr/>
          <a:lstStyle/>
          <a:p>
            <a:pPr algn="ctr"/>
            <a:r>
              <a:rPr lang="en-US" sz="4000" dirty="0" smtClean="0">
                <a:solidFill>
                  <a:srgbClr val="F8F8F8"/>
                </a:solidFill>
              </a:rPr>
              <a:t>Annual Financial Report for Fiscal Year 2014</a:t>
            </a:r>
            <a:endParaRPr lang="en-US" altLang="en-US" sz="4000" dirty="0">
              <a:solidFill>
                <a:srgbClr val="F8F8F8"/>
              </a:solidFill>
            </a:endParaRPr>
          </a:p>
        </p:txBody>
      </p:sp>
      <p:pic>
        <p:nvPicPr>
          <p:cNvPr id="7" name="Picture 6" descr="UA_Logo_colo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152400"/>
            <a:ext cx="1240277" cy="1083013"/>
          </a:xfrm>
          <a:prstGeom prst="rect">
            <a:avLst/>
          </a:prstGeom>
          <a:noFill/>
          <a:ln>
            <a:noFill/>
          </a:ln>
        </p:spPr>
      </p:pic>
      <p:sp>
        <p:nvSpPr>
          <p:cNvPr id="9" name="Subtitle 4"/>
          <p:cNvSpPr>
            <a:spLocks noGrp="1"/>
          </p:cNvSpPr>
          <p:nvPr>
            <p:ph type="subTitle" idx="1"/>
          </p:nvPr>
        </p:nvSpPr>
        <p:spPr>
          <a:xfrm>
            <a:off x="1676400" y="2971800"/>
            <a:ext cx="6781800" cy="2362200"/>
          </a:xfrm>
          <a:solidFill>
            <a:srgbClr val="034D8B"/>
          </a:solidFill>
        </p:spPr>
        <p:txBody>
          <a:bodyPr>
            <a:noAutofit/>
          </a:bodyPr>
          <a:lstStyle/>
          <a:p>
            <a:pPr algn="ctr"/>
            <a:r>
              <a:rPr lang="en-US" sz="2800" b="1" u="sng" dirty="0" smtClean="0">
                <a:solidFill>
                  <a:schemeClr val="accent5"/>
                </a:solidFill>
              </a:rPr>
              <a:t>Presentation to: The Board of Regents</a:t>
            </a:r>
          </a:p>
          <a:p>
            <a:pPr algn="ctr"/>
            <a:endParaRPr lang="en-US" sz="1200" dirty="0" smtClean="0">
              <a:solidFill>
                <a:schemeClr val="accent5"/>
              </a:solidFill>
            </a:endParaRPr>
          </a:p>
          <a:p>
            <a:pPr algn="ctr"/>
            <a:r>
              <a:rPr lang="en-US" dirty="0" smtClean="0">
                <a:solidFill>
                  <a:schemeClr val="accent5"/>
                </a:solidFill>
              </a:rPr>
              <a:t>Ashok K. Roy, Ph.D., CIA, CBA, CFSA</a:t>
            </a:r>
          </a:p>
          <a:p>
            <a:pPr algn="ctr"/>
            <a:r>
              <a:rPr lang="en-US" b="0" cap="none" dirty="0" smtClean="0">
                <a:solidFill>
                  <a:schemeClr val="accent5"/>
                </a:solidFill>
              </a:rPr>
              <a:t>Vice President for Finance &amp; Administration/ CFO</a:t>
            </a:r>
          </a:p>
          <a:p>
            <a:pPr algn="l"/>
            <a:endParaRPr lang="en-US" sz="2000" dirty="0" smtClean="0">
              <a:solidFill>
                <a:schemeClr val="accent5"/>
              </a:solidFill>
            </a:endParaRPr>
          </a:p>
          <a:p>
            <a:pPr algn="ctr"/>
            <a:r>
              <a:rPr lang="en-US" b="0" cap="none" dirty="0" smtClean="0">
                <a:solidFill>
                  <a:schemeClr val="accent5"/>
                </a:solidFill>
              </a:rPr>
              <a:t>December 12, 2014</a:t>
            </a:r>
          </a:p>
          <a:p>
            <a:endParaRPr lang="en-US" sz="1200" dirty="0">
              <a:solidFill>
                <a:schemeClr val="accent5"/>
              </a:solidFill>
            </a:endParaRPr>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6"/>
          <p:cNvGraphicFramePr>
            <a:graphicFrameLocks/>
          </p:cNvGraphicFramePr>
          <p:nvPr>
            <p:extLst>
              <p:ext uri="{D42A27DB-BD31-4B8C-83A1-F6EECF244321}">
                <p14:modId xmlns:p14="http://schemas.microsoft.com/office/powerpoint/2010/main" val="2426662394"/>
              </p:ext>
            </p:extLst>
          </p:nvPr>
        </p:nvGraphicFramePr>
        <p:xfrm>
          <a:off x="609600" y="985737"/>
          <a:ext cx="8153399" cy="5744378"/>
        </p:xfrm>
        <a:graphic>
          <a:graphicData uri="http://schemas.openxmlformats.org/drawingml/2006/table">
            <a:tbl>
              <a:tblPr firstRow="1" bandRow="1">
                <a:tableStyleId>{10A1B5D5-9B99-4C35-A422-299274C87663}</a:tableStyleId>
              </a:tblPr>
              <a:tblGrid>
                <a:gridCol w="3437217"/>
                <a:gridCol w="2398059"/>
                <a:gridCol w="2318123"/>
              </a:tblGrid>
              <a:tr h="554969">
                <a:tc>
                  <a:txBody>
                    <a:bodyPr/>
                    <a:lstStyle/>
                    <a:p>
                      <a:r>
                        <a:rPr lang="en-US" sz="2000" dirty="0" smtClean="0">
                          <a:solidFill>
                            <a:srgbClr val="000000"/>
                          </a:solidFill>
                        </a:rPr>
                        <a:t>Net Position</a:t>
                      </a:r>
                      <a:endParaRPr lang="en-US" sz="2000" dirty="0">
                        <a:solidFill>
                          <a:srgbClr val="000000"/>
                        </a:solidFill>
                      </a:endParaRP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C000"/>
                    </a:solidFill>
                  </a:tcPr>
                </a:tc>
                <a:tc>
                  <a:txBody>
                    <a:bodyPr/>
                    <a:lstStyle/>
                    <a:p>
                      <a:pPr algn="ctr"/>
                      <a:r>
                        <a:rPr lang="en-US" sz="2000" dirty="0" smtClean="0">
                          <a:solidFill>
                            <a:srgbClr val="000000"/>
                          </a:solidFill>
                        </a:rPr>
                        <a:t>2014</a:t>
                      </a:r>
                      <a:endParaRPr lang="en-US" sz="2000" dirty="0">
                        <a:solidFill>
                          <a:srgbClr val="000000"/>
                        </a:solidFill>
                      </a:endParaRP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2013</a:t>
                      </a:r>
                      <a:endParaRPr lang="en-US" sz="2800" dirty="0">
                        <a:solidFill>
                          <a:srgbClr val="000000"/>
                        </a:solidFill>
                      </a:endParaRPr>
                    </a:p>
                  </a:txBody>
                  <a:tcPr>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C000"/>
                    </a:solidFill>
                  </a:tcPr>
                </a:tc>
              </a:tr>
              <a:tr h="264758">
                <a:tc gridSpan="2">
                  <a:txBody>
                    <a:bodyPr/>
                    <a:lstStyle/>
                    <a:p>
                      <a:pPr algn="l" fontAlgn="b"/>
                      <a:r>
                        <a:rPr lang="en-US" sz="1400" b="1" u="none" strike="noStrike" dirty="0" smtClean="0">
                          <a:solidFill>
                            <a:srgbClr val="000000"/>
                          </a:solidFill>
                        </a:rPr>
                        <a:t> </a:t>
                      </a:r>
                      <a:r>
                        <a:rPr lang="en-US" sz="1400" b="1" u="none" strike="noStrike" baseline="0" dirty="0" smtClean="0">
                          <a:solidFill>
                            <a:srgbClr val="000000"/>
                          </a:solidFill>
                        </a:rPr>
                        <a:t>  </a:t>
                      </a:r>
                      <a:r>
                        <a:rPr lang="en-US" sz="1400" b="1" u="none" strike="noStrike" dirty="0" smtClean="0">
                          <a:solidFill>
                            <a:srgbClr val="000000"/>
                          </a:solidFill>
                        </a:rPr>
                        <a:t>Assets</a:t>
                      </a:r>
                      <a:r>
                        <a:rPr lang="en-US" sz="1400" b="1" u="none" strike="noStrike" dirty="0">
                          <a:solidFill>
                            <a:srgbClr val="000000"/>
                          </a:solidFill>
                        </a:rPr>
                        <a:t>:</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400" b="1" u="none" strike="noStrike" dirty="0" smtClean="0">
                          <a:solidFill>
                            <a:srgbClr val="000000"/>
                          </a:solidFill>
                        </a:rPr>
                        <a:t> </a:t>
                      </a:r>
                      <a:r>
                        <a:rPr lang="en-US" sz="1400" b="1" u="none" strike="noStrike" baseline="0" dirty="0" smtClean="0">
                          <a:solidFill>
                            <a:srgbClr val="000000"/>
                          </a:solidFill>
                        </a:rPr>
                        <a:t>  </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38329">
                <a:tc>
                  <a:txBody>
                    <a:bodyPr/>
                    <a:lstStyle/>
                    <a:p>
                      <a:pPr algn="l" fontAlgn="b"/>
                      <a:r>
                        <a:rPr lang="en-US" sz="1400" b="1" u="none" strike="noStrike" baseline="0" dirty="0" smtClean="0">
                          <a:solidFill>
                            <a:srgbClr val="000000"/>
                          </a:solidFill>
                        </a:rPr>
                        <a:t>       </a:t>
                      </a:r>
                      <a:r>
                        <a:rPr lang="en-US" sz="1400" b="1" u="none" strike="noStrike" dirty="0" smtClean="0">
                          <a:solidFill>
                            <a:srgbClr val="000000"/>
                          </a:solidFill>
                        </a:rPr>
                        <a:t>Current </a:t>
                      </a:r>
                      <a:r>
                        <a:rPr lang="en-US" sz="1400" b="1" u="none" strike="noStrike" dirty="0">
                          <a:solidFill>
                            <a:srgbClr val="000000"/>
                          </a:solidFill>
                        </a:rPr>
                        <a:t>Assets</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    </a:t>
                      </a:r>
                      <a:r>
                        <a:rPr lang="en-US" sz="1400" b="1" u="none" strike="noStrike" dirty="0" smtClean="0">
                          <a:solidFill>
                            <a:srgbClr val="000000"/>
                          </a:solidFill>
                          <a:effectLst/>
                        </a:rPr>
                        <a:t>171,236 </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    143,039 </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64758">
                <a:tc>
                  <a:txBody>
                    <a:bodyPr/>
                    <a:lstStyle/>
                    <a:p>
                      <a:pPr algn="l" fontAlgn="b"/>
                      <a:r>
                        <a:rPr lang="en-US" sz="1400" b="1" u="none" strike="noStrike" dirty="0" smtClean="0">
                          <a:solidFill>
                            <a:srgbClr val="000000"/>
                          </a:solidFill>
                        </a:rPr>
                        <a:t>       Other </a:t>
                      </a:r>
                      <a:r>
                        <a:rPr lang="en-US" sz="1400" b="1" u="none" strike="noStrike" dirty="0">
                          <a:solidFill>
                            <a:srgbClr val="000000"/>
                          </a:solidFill>
                        </a:rPr>
                        <a:t>noncurrent assets</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a:t>
                      </a:r>
                      <a:r>
                        <a:rPr lang="en-US" sz="1400" b="1" u="none" strike="noStrike" dirty="0" smtClean="0">
                          <a:solidFill>
                            <a:srgbClr val="000000"/>
                          </a:solidFill>
                          <a:effectLst/>
                        </a:rPr>
                        <a:t>317,348 </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a:t>
                      </a:r>
                      <a:r>
                        <a:rPr lang="en-US" sz="1400" b="1" u="none" strike="noStrike" dirty="0" smtClean="0">
                          <a:solidFill>
                            <a:srgbClr val="000000"/>
                          </a:solidFill>
                          <a:effectLst/>
                        </a:rPr>
                        <a:t>337,569 </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457033">
                <a:tc>
                  <a:txBody>
                    <a:bodyPr/>
                    <a:lstStyle/>
                    <a:p>
                      <a:pPr algn="l" fontAlgn="b"/>
                      <a:r>
                        <a:rPr lang="en-US" sz="1400" b="1" u="none" strike="noStrike" dirty="0" smtClean="0">
                          <a:solidFill>
                            <a:srgbClr val="000000"/>
                          </a:solidFill>
                        </a:rPr>
                        <a:t>       Capital </a:t>
                      </a:r>
                      <a:r>
                        <a:rPr lang="en-US" sz="1400" b="1" u="none" strike="noStrike" dirty="0">
                          <a:solidFill>
                            <a:srgbClr val="000000"/>
                          </a:solidFill>
                        </a:rPr>
                        <a:t>assets, net of depreciation</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sng" strike="noStrike" dirty="0">
                          <a:solidFill>
                            <a:srgbClr val="000000"/>
                          </a:solidFill>
                          <a:effectLst/>
                        </a:rPr>
                        <a:t>    </a:t>
                      </a:r>
                      <a:r>
                        <a:rPr lang="en-US" sz="1400" b="1" u="sng" strike="noStrike" dirty="0" smtClean="0">
                          <a:solidFill>
                            <a:srgbClr val="000000"/>
                          </a:solidFill>
                          <a:effectLst/>
                        </a:rPr>
                        <a:t>1,447,301 </a:t>
                      </a:r>
                      <a:endParaRPr lang="en-US" sz="1400" b="1" i="0" u="sng"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sng" strike="noStrike" dirty="0">
                          <a:solidFill>
                            <a:srgbClr val="000000"/>
                          </a:solidFill>
                          <a:effectLst/>
                        </a:rPr>
                        <a:t>    </a:t>
                      </a:r>
                      <a:r>
                        <a:rPr lang="en-US" sz="1400" b="1" u="sng" strike="noStrike" dirty="0" smtClean="0">
                          <a:solidFill>
                            <a:srgbClr val="000000"/>
                          </a:solidFill>
                          <a:effectLst/>
                        </a:rPr>
                        <a:t>1,280,298</a:t>
                      </a:r>
                      <a:endParaRPr lang="en-US" sz="1400" b="1" i="0" u="sng"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64758">
                <a:tc>
                  <a:txBody>
                    <a:bodyPr/>
                    <a:lstStyle/>
                    <a:p>
                      <a:pPr algn="l" fontAlgn="b"/>
                      <a:r>
                        <a:rPr lang="en-US" sz="1400" b="1" u="none" strike="noStrike" dirty="0" smtClean="0">
                          <a:solidFill>
                            <a:srgbClr val="000000"/>
                          </a:solidFill>
                        </a:rPr>
                        <a:t>   Total </a:t>
                      </a:r>
                      <a:r>
                        <a:rPr lang="en-US" sz="1400" b="1" u="none" strike="noStrike" dirty="0">
                          <a:solidFill>
                            <a:srgbClr val="000000"/>
                          </a:solidFill>
                        </a:rPr>
                        <a:t>assets</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sng" strike="noStrike" baseline="0" dirty="0">
                          <a:solidFill>
                            <a:srgbClr val="000000"/>
                          </a:solidFill>
                          <a:effectLst/>
                        </a:rPr>
                        <a:t>    </a:t>
                      </a:r>
                      <a:r>
                        <a:rPr lang="en-US" sz="1400" b="1" u="sng" strike="noStrike" baseline="0" dirty="0" smtClean="0">
                          <a:solidFill>
                            <a:srgbClr val="000000"/>
                          </a:solidFill>
                          <a:effectLst/>
                        </a:rPr>
                        <a:t>1,935,885 </a:t>
                      </a:r>
                      <a:endParaRPr lang="en-US" sz="1400" b="1" i="0" u="sng" strike="noStrike" baseline="0"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sng" strike="noStrike" baseline="0" dirty="0">
                          <a:solidFill>
                            <a:srgbClr val="000000"/>
                          </a:solidFill>
                          <a:effectLst/>
                        </a:rPr>
                        <a:t>    </a:t>
                      </a:r>
                      <a:r>
                        <a:rPr lang="en-US" sz="1400" b="1" u="sng" strike="noStrike" baseline="0" dirty="0" smtClean="0">
                          <a:solidFill>
                            <a:srgbClr val="000000"/>
                          </a:solidFill>
                          <a:effectLst/>
                        </a:rPr>
                        <a:t>1,760,906</a:t>
                      </a:r>
                      <a:endParaRPr lang="en-US" sz="1400" b="1" i="0" u="sng" strike="noStrike" baseline="0"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807">
                <a:tc>
                  <a:txBody>
                    <a:bodyPr/>
                    <a:lstStyle/>
                    <a:p>
                      <a:pPr algn="l" fontAlgn="b"/>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a:endParaRPr lang="en-US" b="1"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a:endParaRPr lang="en-US" b="1"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807">
                <a:tc>
                  <a:txBody>
                    <a:bodyPr/>
                    <a:lstStyle/>
                    <a:p>
                      <a:pPr algn="l" fontAlgn="b"/>
                      <a:r>
                        <a:rPr lang="en-US" sz="1400" b="1" u="none" strike="noStrike" baseline="0" dirty="0" smtClean="0">
                          <a:solidFill>
                            <a:srgbClr val="000000"/>
                          </a:solidFill>
                        </a:rPr>
                        <a:t>   </a:t>
                      </a:r>
                      <a:r>
                        <a:rPr lang="en-US" sz="1400" b="1" u="none" strike="noStrike" dirty="0" smtClean="0">
                          <a:solidFill>
                            <a:srgbClr val="000000"/>
                          </a:solidFill>
                        </a:rPr>
                        <a:t>Liabilities</a:t>
                      </a:r>
                      <a:r>
                        <a:rPr lang="en-US" sz="1400" b="1" u="none" strike="noStrike" dirty="0">
                          <a:solidFill>
                            <a:srgbClr val="000000"/>
                          </a:solidFill>
                        </a:rPr>
                        <a:t>:</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a:endParaRPr lang="en-US" b="1"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a:endParaRPr lang="en-US" b="1"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64758">
                <a:tc>
                  <a:txBody>
                    <a:bodyPr/>
                    <a:lstStyle/>
                    <a:p>
                      <a:pPr algn="l" fontAlgn="b"/>
                      <a:r>
                        <a:rPr lang="en-US" sz="1400" b="1" u="none" strike="noStrike" dirty="0" smtClean="0">
                          <a:solidFill>
                            <a:srgbClr val="000000"/>
                          </a:solidFill>
                        </a:rPr>
                        <a:t>       Current </a:t>
                      </a:r>
                      <a:r>
                        <a:rPr lang="en-US" sz="1400" b="1" u="none" strike="noStrike" dirty="0">
                          <a:solidFill>
                            <a:srgbClr val="000000"/>
                          </a:solidFill>
                        </a:rPr>
                        <a:t>liabilities</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smtClean="0">
                          <a:solidFill>
                            <a:srgbClr val="000000"/>
                          </a:solidFill>
                          <a:effectLst/>
                        </a:rPr>
                        <a:t>        117,980</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120,515 </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64758">
                <a:tc>
                  <a:txBody>
                    <a:bodyPr/>
                    <a:lstStyle/>
                    <a:p>
                      <a:pPr algn="l" fontAlgn="b"/>
                      <a:r>
                        <a:rPr lang="en-US" sz="1400" b="1" u="none" strike="noStrike" dirty="0" smtClean="0">
                          <a:solidFill>
                            <a:srgbClr val="000000"/>
                          </a:solidFill>
                        </a:rPr>
                        <a:t>       Noncurrent </a:t>
                      </a:r>
                      <a:r>
                        <a:rPr lang="en-US" sz="1400" b="1" u="none" strike="noStrike" dirty="0">
                          <a:solidFill>
                            <a:srgbClr val="000000"/>
                          </a:solidFill>
                        </a:rPr>
                        <a:t>liabilities</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sng" strike="noStrike" dirty="0" smtClean="0">
                          <a:solidFill>
                            <a:srgbClr val="000000"/>
                          </a:solidFill>
                          <a:effectLst/>
                        </a:rPr>
                        <a:t>        186,679</a:t>
                      </a:r>
                      <a:endParaRPr lang="en-US" sz="1400" b="1" i="0" u="sng"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sng" strike="noStrike" dirty="0">
                          <a:solidFill>
                            <a:srgbClr val="000000"/>
                          </a:solidFill>
                          <a:effectLst/>
                        </a:rPr>
                        <a:t>       </a:t>
                      </a:r>
                      <a:r>
                        <a:rPr lang="en-US" sz="1400" b="1" u="sng" strike="noStrike" dirty="0" smtClean="0">
                          <a:solidFill>
                            <a:srgbClr val="000000"/>
                          </a:solidFill>
                          <a:effectLst/>
                        </a:rPr>
                        <a:t>196,427 </a:t>
                      </a:r>
                      <a:endParaRPr lang="en-US" sz="1400" b="1" i="0" u="sng"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64758">
                <a:tc>
                  <a:txBody>
                    <a:bodyPr/>
                    <a:lstStyle/>
                    <a:p>
                      <a:pPr algn="l" fontAlgn="b"/>
                      <a:r>
                        <a:rPr lang="en-US" sz="1400" b="1" u="none" strike="noStrike" dirty="0" smtClean="0">
                          <a:solidFill>
                            <a:srgbClr val="000000"/>
                          </a:solidFill>
                        </a:rPr>
                        <a:t>   Total </a:t>
                      </a:r>
                      <a:r>
                        <a:rPr lang="en-US" sz="1400" b="1" u="none" strike="noStrike" dirty="0">
                          <a:solidFill>
                            <a:srgbClr val="000000"/>
                          </a:solidFill>
                        </a:rPr>
                        <a:t>liabilities</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sng" strike="noStrike" dirty="0">
                          <a:solidFill>
                            <a:srgbClr val="000000"/>
                          </a:solidFill>
                          <a:effectLst/>
                        </a:rPr>
                        <a:t>       </a:t>
                      </a:r>
                      <a:r>
                        <a:rPr lang="en-US" sz="1400" b="1" u="sng" strike="noStrike" dirty="0" smtClean="0">
                          <a:solidFill>
                            <a:srgbClr val="000000"/>
                          </a:solidFill>
                          <a:effectLst/>
                        </a:rPr>
                        <a:t>304,659 </a:t>
                      </a:r>
                      <a:endParaRPr lang="en-US" sz="1400" b="1" i="0" u="sng"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sng" strike="noStrike" dirty="0">
                          <a:solidFill>
                            <a:srgbClr val="000000"/>
                          </a:solidFill>
                          <a:effectLst/>
                        </a:rPr>
                        <a:t>       </a:t>
                      </a:r>
                      <a:r>
                        <a:rPr lang="en-US" sz="1400" b="1" u="sng" strike="noStrike" dirty="0" smtClean="0">
                          <a:solidFill>
                            <a:srgbClr val="000000"/>
                          </a:solidFill>
                          <a:effectLst/>
                        </a:rPr>
                        <a:t>316,942</a:t>
                      </a:r>
                      <a:endParaRPr lang="en-US" sz="1400" b="1" i="0" u="sng"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807">
                <a:tc>
                  <a:txBody>
                    <a:bodyPr/>
                    <a:lstStyle/>
                    <a:p>
                      <a:pPr algn="l" fontAlgn="b"/>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a:endParaRPr lang="en-US" b="1"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a:endParaRPr lang="en-US" b="1"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3807">
                <a:tc>
                  <a:txBody>
                    <a:bodyPr/>
                    <a:lstStyle/>
                    <a:p>
                      <a:pPr algn="l" fontAlgn="b"/>
                      <a:r>
                        <a:rPr lang="en-US" sz="1400" b="1" u="none" strike="noStrike" dirty="0" smtClean="0">
                          <a:solidFill>
                            <a:srgbClr val="000000"/>
                          </a:solidFill>
                        </a:rPr>
                        <a:t>   Net position:</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a:endParaRPr lang="en-US" b="1"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a:endParaRPr lang="en-US" b="1"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99994">
                <a:tc>
                  <a:txBody>
                    <a:bodyPr/>
                    <a:lstStyle/>
                    <a:p>
                      <a:pPr algn="l" fontAlgn="b"/>
                      <a:r>
                        <a:rPr lang="en-US" sz="1400" b="1" u="none" strike="noStrike" dirty="0" smtClean="0">
                          <a:solidFill>
                            <a:srgbClr val="000000"/>
                          </a:solidFill>
                        </a:rPr>
                        <a:t>       Net</a:t>
                      </a:r>
                      <a:r>
                        <a:rPr lang="en-US" sz="1400" b="1" u="none" strike="noStrike" baseline="0" dirty="0" smtClean="0">
                          <a:solidFill>
                            <a:srgbClr val="000000"/>
                          </a:solidFill>
                        </a:rPr>
                        <a:t> i</a:t>
                      </a:r>
                      <a:r>
                        <a:rPr lang="en-US" sz="1400" b="1" u="none" strike="noStrike" dirty="0" smtClean="0">
                          <a:solidFill>
                            <a:srgbClr val="000000"/>
                          </a:solidFill>
                        </a:rPr>
                        <a:t>nvestment </a:t>
                      </a:r>
                      <a:r>
                        <a:rPr lang="en-US" sz="1400" b="1" u="none" strike="noStrike" dirty="0">
                          <a:solidFill>
                            <a:srgbClr val="000000"/>
                          </a:solidFill>
                        </a:rPr>
                        <a:t>in capital </a:t>
                      </a:r>
                      <a:r>
                        <a:rPr lang="en-US" sz="1400" b="1" u="none" strike="noStrike" dirty="0" smtClean="0">
                          <a:solidFill>
                            <a:srgbClr val="000000"/>
                          </a:solidFill>
                        </a:rPr>
                        <a:t>assets</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a:t>
                      </a:r>
                      <a:r>
                        <a:rPr lang="en-US" sz="1400" b="1" u="none" strike="noStrike" dirty="0" smtClean="0">
                          <a:solidFill>
                            <a:srgbClr val="000000"/>
                          </a:solidFill>
                          <a:effectLst/>
                        </a:rPr>
                        <a:t>1,255,355</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a:t>
                      </a:r>
                      <a:r>
                        <a:rPr lang="en-US" sz="1400" b="1" u="none" strike="noStrike" dirty="0" smtClean="0">
                          <a:solidFill>
                            <a:srgbClr val="000000"/>
                          </a:solidFill>
                          <a:effectLst/>
                        </a:rPr>
                        <a:t>1,076,861 </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64758">
                <a:tc>
                  <a:txBody>
                    <a:bodyPr/>
                    <a:lstStyle/>
                    <a:p>
                      <a:pPr algn="l" fontAlgn="b"/>
                      <a:r>
                        <a:rPr lang="en-US" sz="1400" b="1" u="none" strike="noStrike" dirty="0" smtClean="0">
                          <a:solidFill>
                            <a:srgbClr val="000000"/>
                          </a:solidFill>
                        </a:rPr>
                        <a:t>       Restricted </a:t>
                      </a:r>
                      <a:r>
                        <a:rPr lang="en-US" sz="1400" b="1" u="none" strike="noStrike" dirty="0">
                          <a:solidFill>
                            <a:srgbClr val="000000"/>
                          </a:solidFill>
                        </a:rPr>
                        <a:t>– expendable</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a:t>
                      </a:r>
                      <a:r>
                        <a:rPr lang="en-US" sz="1400" b="1" u="none" strike="noStrike" dirty="0" smtClean="0">
                          <a:solidFill>
                            <a:srgbClr val="000000"/>
                          </a:solidFill>
                          <a:effectLst/>
                        </a:rPr>
                        <a:t>69,987 </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78,443 </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64758">
                <a:tc>
                  <a:txBody>
                    <a:bodyPr/>
                    <a:lstStyle/>
                    <a:p>
                      <a:pPr algn="l" fontAlgn="b"/>
                      <a:r>
                        <a:rPr lang="en-US" sz="1400" b="1" u="none" strike="noStrike" dirty="0" smtClean="0">
                          <a:solidFill>
                            <a:srgbClr val="000000"/>
                          </a:solidFill>
                        </a:rPr>
                        <a:t>       Restricted </a:t>
                      </a:r>
                      <a:r>
                        <a:rPr lang="en-US" sz="1400" b="1" u="none" strike="noStrike" dirty="0">
                          <a:solidFill>
                            <a:srgbClr val="000000"/>
                          </a:solidFill>
                        </a:rPr>
                        <a:t>– nonexpendable</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a:t>
                      </a:r>
                      <a:r>
                        <a:rPr lang="en-US" sz="1400" b="1" u="none" strike="noStrike" dirty="0" smtClean="0">
                          <a:solidFill>
                            <a:srgbClr val="000000"/>
                          </a:solidFill>
                          <a:effectLst/>
                        </a:rPr>
                        <a:t>130,853 </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none" strike="noStrike" dirty="0">
                          <a:solidFill>
                            <a:srgbClr val="000000"/>
                          </a:solidFill>
                          <a:effectLst/>
                        </a:rPr>
                        <a:t>       131,365 </a:t>
                      </a:r>
                      <a:endParaRPr lang="en-US" sz="1400" b="1" i="0" u="none"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64758">
                <a:tc>
                  <a:txBody>
                    <a:bodyPr/>
                    <a:lstStyle/>
                    <a:p>
                      <a:pPr algn="l" fontAlgn="b"/>
                      <a:r>
                        <a:rPr lang="en-US" sz="1400" b="1" u="none" strike="noStrike" dirty="0" smtClean="0">
                          <a:solidFill>
                            <a:srgbClr val="000000"/>
                          </a:solidFill>
                        </a:rPr>
                        <a:t>       Unrestricted</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sng" strike="noStrike" dirty="0">
                          <a:solidFill>
                            <a:srgbClr val="000000"/>
                          </a:solidFill>
                          <a:effectLst/>
                        </a:rPr>
                        <a:t>       </a:t>
                      </a:r>
                      <a:r>
                        <a:rPr lang="en-US" sz="1400" b="1" u="sng" strike="noStrike" dirty="0" smtClean="0">
                          <a:solidFill>
                            <a:srgbClr val="000000"/>
                          </a:solidFill>
                          <a:effectLst/>
                        </a:rPr>
                        <a:t>175,031 </a:t>
                      </a:r>
                      <a:endParaRPr lang="en-US" sz="1400" b="1" i="0" u="sng"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sng" strike="noStrike" dirty="0">
                          <a:solidFill>
                            <a:srgbClr val="000000"/>
                          </a:solidFill>
                          <a:effectLst/>
                        </a:rPr>
                        <a:t>       157,295 </a:t>
                      </a:r>
                      <a:endParaRPr lang="en-US" sz="1400" b="1" i="0" u="sng" strike="noStrike"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60583">
                <a:tc>
                  <a:txBody>
                    <a:bodyPr/>
                    <a:lstStyle/>
                    <a:p>
                      <a:pPr algn="l" fontAlgn="b"/>
                      <a:r>
                        <a:rPr lang="en-US" sz="1400" b="1" u="none" strike="noStrike" dirty="0" smtClean="0">
                          <a:solidFill>
                            <a:srgbClr val="000000"/>
                          </a:solidFill>
                        </a:rPr>
                        <a:t>   Total </a:t>
                      </a:r>
                      <a:r>
                        <a:rPr lang="en-US" sz="1400" b="1" u="none" strike="noStrike" dirty="0">
                          <a:solidFill>
                            <a:srgbClr val="000000"/>
                          </a:solidFill>
                        </a:rPr>
                        <a:t>net </a:t>
                      </a:r>
                      <a:r>
                        <a:rPr lang="en-US" sz="1400" b="1" u="none" strike="noStrike" dirty="0" smtClean="0">
                          <a:solidFill>
                            <a:srgbClr val="000000"/>
                          </a:solidFill>
                        </a:rPr>
                        <a:t>position</a:t>
                      </a:r>
                      <a:endParaRPr lang="en-US" sz="1400" b="1" i="0" u="none" strike="noStrike"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heavy" strike="noStrike" baseline="0" dirty="0">
                          <a:solidFill>
                            <a:srgbClr val="000000"/>
                          </a:solidFill>
                          <a:effectLst/>
                        </a:rPr>
                        <a:t> $ </a:t>
                      </a:r>
                      <a:r>
                        <a:rPr lang="en-US" sz="1400" b="1" u="heavy" strike="noStrike" baseline="0" dirty="0" smtClean="0">
                          <a:solidFill>
                            <a:srgbClr val="000000"/>
                          </a:solidFill>
                          <a:effectLst/>
                        </a:rPr>
                        <a:t>1,631,226 </a:t>
                      </a:r>
                      <a:endParaRPr lang="en-US" sz="1400" b="1" i="0" u="heavy" strike="noStrike" baseline="0"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ctr" fontAlgn="b"/>
                      <a:r>
                        <a:rPr lang="en-US" sz="1400" b="1" u="heavy" strike="noStrike" baseline="0" dirty="0">
                          <a:solidFill>
                            <a:srgbClr val="000000"/>
                          </a:solidFill>
                          <a:effectLst/>
                        </a:rPr>
                        <a:t> $ </a:t>
                      </a:r>
                      <a:r>
                        <a:rPr lang="en-US" sz="1400" b="1" u="heavy" strike="noStrike" baseline="0" dirty="0" smtClean="0">
                          <a:solidFill>
                            <a:srgbClr val="000000"/>
                          </a:solidFill>
                          <a:effectLst/>
                        </a:rPr>
                        <a:t>1,443,964 </a:t>
                      </a:r>
                      <a:endParaRPr lang="en-US" sz="1400" b="1" i="0" u="heavy" strike="noStrike" baseline="0" dirty="0">
                        <a:solidFill>
                          <a:srgbClr val="000000"/>
                        </a:solidFill>
                        <a:effectLst/>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37542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1" u="none" strike="noStrike" dirty="0" smtClean="0">
                          <a:solidFill>
                            <a:srgbClr val="000000"/>
                          </a:solidFill>
                        </a:rPr>
                        <a:t>   </a:t>
                      </a:r>
                    </a:p>
                    <a:p>
                      <a:pPr marL="0" marR="0" indent="0" algn="l" defTabSz="914400" rtl="0" eaLnBrk="1" fontAlgn="b" latinLnBrk="0" hangingPunct="1">
                        <a:lnSpc>
                          <a:spcPct val="100000"/>
                        </a:lnSpc>
                        <a:spcBef>
                          <a:spcPts val="0"/>
                        </a:spcBef>
                        <a:spcAft>
                          <a:spcPts val="0"/>
                        </a:spcAft>
                        <a:buClrTx/>
                        <a:buSzTx/>
                        <a:buFontTx/>
                        <a:buNone/>
                        <a:tabLst/>
                        <a:defRPr/>
                      </a:pPr>
                      <a:r>
                        <a:rPr lang="en-US" sz="1200" b="1" u="none" strike="noStrike" dirty="0" smtClean="0">
                          <a:solidFill>
                            <a:srgbClr val="000000"/>
                          </a:solidFill>
                        </a:rPr>
                        <a:t>   </a:t>
                      </a:r>
                      <a:r>
                        <a:rPr lang="en-US" sz="1200" b="1" dirty="0" smtClean="0">
                          <a:solidFill>
                            <a:srgbClr val="000000"/>
                          </a:solidFill>
                        </a:rPr>
                        <a:t>($ in Thousands)</a:t>
                      </a:r>
                      <a:endParaRPr lang="en-US" sz="1200" b="1" dirty="0" smtClean="0">
                        <a:solidFill>
                          <a:srgbClr val="000000"/>
                        </a:solidFill>
                        <a:latin typeface="+mn-lt"/>
                        <a:cs typeface="Times New Roman" pitchFamily="18" charset="0"/>
                      </a:endParaRPr>
                    </a:p>
                  </a:txBody>
                  <a:tcPr marL="0" marR="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endParaRPr lang="en-US" b="1" dirty="0">
                        <a:solidFill>
                          <a:srgbClr val="000000"/>
                        </a:solidFill>
                        <a:latin typeface="+mn-lt"/>
                      </a:endParaRPr>
                    </a:p>
                  </a:txBody>
                  <a:tcPr marL="0" marR="0" marT="0" marB="0" anchor="b">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endParaRPr lang="en-US" b="1" dirty="0">
                        <a:solidFill>
                          <a:srgbClr val="000000"/>
                        </a:solidFill>
                      </a:endParaRPr>
                    </a:p>
                  </a:txBody>
                  <a:tcPr marL="0" marR="0" marT="0" marB="0">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sp>
        <p:nvSpPr>
          <p:cNvPr id="3" name="Title 1"/>
          <p:cNvSpPr txBox="1">
            <a:spLocks/>
          </p:cNvSpPr>
          <p:nvPr/>
        </p:nvSpPr>
        <p:spPr>
          <a:xfrm>
            <a:off x="838200" y="286694"/>
            <a:ext cx="7772400" cy="685800"/>
          </a:xfrm>
          <a:prstGeom prst="rect">
            <a:avLst/>
          </a:prstGeom>
          <a:solidFill>
            <a:srgbClr val="135399"/>
          </a:solidFill>
        </p:spPr>
        <p:txBody>
          <a:bodyPr>
            <a:noAutofit/>
          </a:bodyPr>
          <a:lst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Century Gothic" pitchFamily="34" charset="0"/>
              </a:defRPr>
            </a:lvl2pPr>
            <a:lvl3pPr algn="l" rtl="0" fontAlgn="base">
              <a:spcBef>
                <a:spcPct val="0"/>
              </a:spcBef>
              <a:spcAft>
                <a:spcPct val="0"/>
              </a:spcAft>
              <a:defRPr sz="3000" b="1">
                <a:solidFill>
                  <a:schemeClr val="tx2"/>
                </a:solidFill>
                <a:latin typeface="Century Gothic" pitchFamily="34" charset="0"/>
              </a:defRPr>
            </a:lvl3pPr>
            <a:lvl4pPr algn="l" rtl="0" fontAlgn="base">
              <a:spcBef>
                <a:spcPct val="0"/>
              </a:spcBef>
              <a:spcAft>
                <a:spcPct val="0"/>
              </a:spcAft>
              <a:defRPr sz="3000" b="1">
                <a:solidFill>
                  <a:schemeClr val="tx2"/>
                </a:solidFill>
                <a:latin typeface="Century Gothic" pitchFamily="34" charset="0"/>
              </a:defRPr>
            </a:lvl4pPr>
            <a:lvl5pPr algn="l" rtl="0" fontAlgn="base">
              <a:spcBef>
                <a:spcPct val="0"/>
              </a:spcBef>
              <a:spcAft>
                <a:spcPct val="0"/>
              </a:spcAft>
              <a:defRPr sz="3000" b="1">
                <a:solidFill>
                  <a:schemeClr val="tx2"/>
                </a:solidFill>
                <a:latin typeface="Century Gothic" pitchFamily="34" charset="0"/>
              </a:defRPr>
            </a:lvl5pPr>
            <a:lvl6pPr marL="457200" algn="l" rtl="0" fontAlgn="base">
              <a:spcBef>
                <a:spcPct val="0"/>
              </a:spcBef>
              <a:spcAft>
                <a:spcPct val="0"/>
              </a:spcAft>
              <a:defRPr sz="3000" b="1">
                <a:solidFill>
                  <a:schemeClr val="tx2"/>
                </a:solidFill>
                <a:latin typeface="Century Gothic" pitchFamily="34" charset="0"/>
              </a:defRPr>
            </a:lvl6pPr>
            <a:lvl7pPr marL="914400" algn="l" rtl="0" fontAlgn="base">
              <a:spcBef>
                <a:spcPct val="0"/>
              </a:spcBef>
              <a:spcAft>
                <a:spcPct val="0"/>
              </a:spcAft>
              <a:defRPr sz="3000" b="1">
                <a:solidFill>
                  <a:schemeClr val="tx2"/>
                </a:solidFill>
                <a:latin typeface="Century Gothic" pitchFamily="34" charset="0"/>
              </a:defRPr>
            </a:lvl7pPr>
            <a:lvl8pPr marL="1371600" algn="l" rtl="0" fontAlgn="base">
              <a:spcBef>
                <a:spcPct val="0"/>
              </a:spcBef>
              <a:spcAft>
                <a:spcPct val="0"/>
              </a:spcAft>
              <a:defRPr sz="3000" b="1">
                <a:solidFill>
                  <a:schemeClr val="tx2"/>
                </a:solidFill>
                <a:latin typeface="Century Gothic" pitchFamily="34" charset="0"/>
              </a:defRPr>
            </a:lvl8pPr>
            <a:lvl9pPr marL="1828800" algn="l" rtl="0" fontAlgn="base">
              <a:spcBef>
                <a:spcPct val="0"/>
              </a:spcBef>
              <a:spcAft>
                <a:spcPct val="0"/>
              </a:spcAft>
              <a:defRPr sz="3000" b="1">
                <a:solidFill>
                  <a:schemeClr val="tx2"/>
                </a:solidFill>
                <a:latin typeface="Century Gothic" pitchFamily="34" charset="0"/>
              </a:defRPr>
            </a:lvl9pPr>
          </a:lstStyle>
          <a:p>
            <a:pPr eaLnBrk="1" hangingPunct="1"/>
            <a:r>
              <a:rPr lang="en-US" sz="3200" kern="0" dirty="0" smtClean="0">
                <a:solidFill>
                  <a:schemeClr val="tx1"/>
                </a:solidFill>
              </a:rPr>
              <a:t>Condensed Statements of Net Position</a:t>
            </a:r>
            <a:endParaRPr lang="en-US" sz="3200" kern="0" dirty="0">
              <a:solidFill>
                <a:schemeClr val="tx1"/>
              </a:solidFill>
            </a:endParaRPr>
          </a:p>
        </p:txBody>
      </p:sp>
      <p:sp>
        <p:nvSpPr>
          <p:cNvPr id="4" name="Slide Number Placeholder 3"/>
          <p:cNvSpPr>
            <a:spLocks noGrp="1"/>
          </p:cNvSpPr>
          <p:nvPr>
            <p:ph type="sldNum" sz="quarter" idx="12"/>
          </p:nvPr>
        </p:nvSpPr>
        <p:spPr>
          <a:xfrm>
            <a:off x="7010400" y="6381750"/>
            <a:ext cx="2133600" cy="476250"/>
          </a:xfrm>
        </p:spPr>
        <p:txBody>
          <a:bodyPr/>
          <a:lstStyle/>
          <a:p>
            <a:fld id="{85792779-454E-4747-9354-2C90B497C3DA}" type="slidenum">
              <a:rPr lang="en-US" altLang="en-US" sz="1200" smtClean="0"/>
              <a:pPr/>
              <a:t>10</a:t>
            </a:fld>
            <a:endParaRPr lang="en-US" altLang="en-US" sz="1200" dirty="0"/>
          </a:p>
        </p:txBody>
      </p:sp>
    </p:spTree>
    <p:extLst>
      <p:ext uri="{BB962C8B-B14F-4D97-AF65-F5344CB8AC3E}">
        <p14:creationId xmlns:p14="http://schemas.microsoft.com/office/powerpoint/2010/main" val="1504438865"/>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4032164854"/>
              </p:ext>
            </p:extLst>
          </p:nvPr>
        </p:nvGraphicFramePr>
        <p:xfrm>
          <a:off x="228600" y="152400"/>
          <a:ext cx="8458198" cy="6500448"/>
        </p:xfrm>
        <a:graphic>
          <a:graphicData uri="http://schemas.openxmlformats.org/drawingml/2006/table">
            <a:tbl>
              <a:tblPr firstRow="1" bandRow="1">
                <a:tableStyleId>{10A1B5D5-9B99-4C35-A422-299274C87663}</a:tableStyleId>
              </a:tblPr>
              <a:tblGrid>
                <a:gridCol w="3769415"/>
                <a:gridCol w="2206486"/>
                <a:gridCol w="2482297"/>
              </a:tblGrid>
              <a:tr h="420284">
                <a:tc>
                  <a:txBody>
                    <a:bodyPr/>
                    <a:lstStyle/>
                    <a:p>
                      <a:r>
                        <a:rPr lang="en-US" sz="2000" b="1" dirty="0" smtClean="0">
                          <a:solidFill>
                            <a:srgbClr val="000000"/>
                          </a:solidFill>
                        </a:rPr>
                        <a:t>Revenues/Expenses</a:t>
                      </a:r>
                      <a:endParaRPr lang="en-US" sz="2000" b="1" dirty="0">
                        <a:solidFill>
                          <a:srgbClr val="000000"/>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2000" b="1" dirty="0" smtClean="0">
                          <a:solidFill>
                            <a:srgbClr val="000000"/>
                          </a:solidFill>
                        </a:rPr>
                        <a:t>2014</a:t>
                      </a:r>
                      <a:endParaRPr lang="en-US" sz="2000" b="1" dirty="0">
                        <a:solidFill>
                          <a:srgbClr val="000000"/>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2000" b="1" dirty="0" smtClean="0">
                          <a:solidFill>
                            <a:srgbClr val="000000"/>
                          </a:solidFill>
                        </a:rPr>
                        <a:t>2013</a:t>
                      </a:r>
                      <a:endParaRPr lang="en-US" sz="2000" b="1" dirty="0">
                        <a:solidFill>
                          <a:srgbClr val="000000"/>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Revenues</a:t>
                      </a:r>
                      <a:r>
                        <a:rPr lang="en-US" sz="1600" b="1" u="none" strike="noStrike" normalizeH="0" dirty="0">
                          <a:solidFill>
                            <a:srgbClr val="000000"/>
                          </a:solidFill>
                        </a:rPr>
                        <a:t>:</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1678">
                <a:tc>
                  <a:txBody>
                    <a:bodyPr/>
                    <a:lstStyle/>
                    <a:p>
                      <a:pPr algn="l" fontAlgn="b"/>
                      <a:r>
                        <a:rPr lang="en-US" sz="1600" b="1" u="none" strike="noStrike" normalizeH="0" dirty="0" smtClean="0">
                          <a:solidFill>
                            <a:srgbClr val="000000"/>
                          </a:solidFill>
                        </a:rPr>
                        <a:t>       State </a:t>
                      </a:r>
                      <a:r>
                        <a:rPr lang="en-US" sz="1600" b="1" u="none" strike="noStrike" normalizeH="0" dirty="0">
                          <a:solidFill>
                            <a:srgbClr val="000000"/>
                          </a:solidFill>
                        </a:rPr>
                        <a:t>Operating Appropriations</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a:solidFill>
                            <a:srgbClr val="000000"/>
                          </a:solidFill>
                          <a:effectLst/>
                        </a:rPr>
                        <a:t> $    </a:t>
                      </a:r>
                      <a:r>
                        <a:rPr lang="en-US" sz="1600" b="1" u="none" strike="noStrike" dirty="0" smtClean="0">
                          <a:solidFill>
                            <a:srgbClr val="000000"/>
                          </a:solidFill>
                          <a:effectLst/>
                        </a:rPr>
                        <a:t>385,887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a:solidFill>
                            <a:srgbClr val="000000"/>
                          </a:solidFill>
                          <a:effectLst/>
                        </a:rPr>
                        <a:t> $    371,051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04800">
                <a:tc>
                  <a:txBody>
                    <a:bodyPr/>
                    <a:lstStyle/>
                    <a:p>
                      <a:pPr algn="l" fontAlgn="b"/>
                      <a:r>
                        <a:rPr lang="en-US" sz="1600" b="1" u="none" strike="noStrike" normalizeH="0" dirty="0" smtClean="0">
                          <a:solidFill>
                            <a:srgbClr val="000000"/>
                          </a:solidFill>
                        </a:rPr>
                        <a:t>      </a:t>
                      </a:r>
                      <a:r>
                        <a:rPr lang="en-US" sz="1600" b="1" u="none" strike="noStrike" normalizeH="0" baseline="0" dirty="0" smtClean="0">
                          <a:solidFill>
                            <a:srgbClr val="000000"/>
                          </a:solidFill>
                        </a:rPr>
                        <a:t> </a:t>
                      </a:r>
                      <a:r>
                        <a:rPr lang="en-US" sz="1600" b="1" u="none" strike="noStrike" normalizeH="0" dirty="0" smtClean="0">
                          <a:solidFill>
                            <a:srgbClr val="000000"/>
                          </a:solidFill>
                        </a:rPr>
                        <a:t>Capital </a:t>
                      </a:r>
                      <a:r>
                        <a:rPr lang="en-US" sz="1600" b="1" u="none" strike="noStrike" normalizeH="0" dirty="0">
                          <a:solidFill>
                            <a:srgbClr val="000000"/>
                          </a:solidFill>
                        </a:rPr>
                        <a:t>Appropriations </a:t>
                      </a:r>
                      <a:r>
                        <a:rPr lang="en-US" sz="1600" b="1" u="none" strike="noStrike" normalizeH="0" dirty="0" smtClean="0">
                          <a:solidFill>
                            <a:srgbClr val="000000"/>
                          </a:solidFill>
                        </a:rPr>
                        <a:t>&amp; Grants </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a:solidFill>
                            <a:srgbClr val="000000"/>
                          </a:solidFill>
                          <a:effectLst/>
                        </a:rPr>
                        <a:t>     </a:t>
                      </a:r>
                      <a:r>
                        <a:rPr lang="en-US" sz="1600" b="1" u="none" strike="noStrike" baseline="0" dirty="0" smtClean="0">
                          <a:solidFill>
                            <a:srgbClr val="000000"/>
                          </a:solidFill>
                          <a:effectLst/>
                        </a:rPr>
                        <a:t> </a:t>
                      </a:r>
                      <a:r>
                        <a:rPr lang="en-US" sz="1600" b="1" u="none" strike="noStrike" dirty="0" smtClean="0">
                          <a:solidFill>
                            <a:srgbClr val="000000"/>
                          </a:solidFill>
                          <a:effectLst/>
                        </a:rPr>
                        <a:t> 186,331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a:solidFill>
                            <a:srgbClr val="000000"/>
                          </a:solidFill>
                          <a:effectLst/>
                        </a:rPr>
                        <a:t>       191,809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Student </a:t>
                      </a:r>
                      <a:r>
                        <a:rPr lang="en-US" sz="1600" b="1" u="none" strike="noStrike" normalizeH="0" dirty="0">
                          <a:solidFill>
                            <a:srgbClr val="000000"/>
                          </a:solidFill>
                        </a:rPr>
                        <a:t>Tuition and Fees, net</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125,104</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127,055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Federal </a:t>
                      </a:r>
                      <a:r>
                        <a:rPr lang="en-US" sz="1600" b="1" u="none" strike="noStrike" normalizeH="0" dirty="0">
                          <a:solidFill>
                            <a:srgbClr val="000000"/>
                          </a:solidFill>
                        </a:rPr>
                        <a:t>Grants and Contracts</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148,339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156,247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State</a:t>
                      </a:r>
                      <a:r>
                        <a:rPr lang="en-US" sz="1600" b="1" u="none" strike="noStrike" normalizeH="0" dirty="0">
                          <a:solidFill>
                            <a:srgbClr val="000000"/>
                          </a:solidFill>
                        </a:rPr>
                        <a:t>, Local and Private Grants</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73,934</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77,801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Auxiliary </a:t>
                      </a:r>
                      <a:r>
                        <a:rPr lang="en-US" sz="1600" b="1" u="none" strike="noStrike" normalizeH="0" dirty="0">
                          <a:solidFill>
                            <a:srgbClr val="000000"/>
                          </a:solidFill>
                        </a:rPr>
                        <a:t>Enterprises</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37,717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40,008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Endowment </a:t>
                      </a:r>
                      <a:r>
                        <a:rPr lang="en-US" sz="1600" b="1" u="none" strike="noStrike" normalizeH="0" dirty="0">
                          <a:solidFill>
                            <a:srgbClr val="000000"/>
                          </a:solidFill>
                        </a:rPr>
                        <a:t>Income</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19,065</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18,992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Other</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sng" strike="noStrike" dirty="0" smtClean="0">
                          <a:solidFill>
                            <a:srgbClr val="000000"/>
                          </a:solidFill>
                          <a:effectLst/>
                        </a:rPr>
                        <a:t>        25,780    </a:t>
                      </a:r>
                      <a:endParaRPr lang="en-US" sz="1600" b="1" i="0" u="sng"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sng" strike="noStrike" dirty="0" smtClean="0">
                          <a:solidFill>
                            <a:srgbClr val="000000"/>
                          </a:solidFill>
                          <a:effectLst/>
                        </a:rPr>
                        <a:t>        32,226     </a:t>
                      </a:r>
                      <a:endParaRPr lang="en-US" sz="1600" b="1" i="0" u="sng"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Total </a:t>
                      </a:r>
                      <a:r>
                        <a:rPr lang="en-US" sz="1600" b="1" u="none" strike="noStrike" normalizeH="0" dirty="0">
                          <a:solidFill>
                            <a:srgbClr val="000000"/>
                          </a:solidFill>
                        </a:rPr>
                        <a:t>Revenues</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1,002,157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1,015,189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90966">
                <a:tc>
                  <a:txBody>
                    <a:bodyPr/>
                    <a:lstStyle/>
                    <a:p>
                      <a:endParaRPr lang="en-US" sz="1200" b="1" normalizeH="0" dirty="0">
                        <a:solidFill>
                          <a:srgbClr val="000000"/>
                        </a:solidFill>
                        <a:latin typeface="+mn-lt"/>
                      </a:endParaRPr>
                    </a:p>
                  </a:txBody>
                  <a:tcPr marL="121211" marR="12121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Expenses</a:t>
                      </a:r>
                      <a:r>
                        <a:rPr lang="en-US" sz="1600" b="1" u="none" strike="noStrike" normalizeH="0" dirty="0">
                          <a:solidFill>
                            <a:srgbClr val="000000"/>
                          </a:solidFill>
                        </a:rPr>
                        <a:t>:</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Student </a:t>
                      </a:r>
                      <a:r>
                        <a:rPr lang="en-US" sz="1600" b="1" u="none" strike="noStrike" normalizeH="0" dirty="0">
                          <a:solidFill>
                            <a:srgbClr val="000000"/>
                          </a:solidFill>
                        </a:rPr>
                        <a:t>and Academic</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365,749</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363,074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Research</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129,842</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132,905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Public </a:t>
                      </a:r>
                      <a:r>
                        <a:rPr lang="en-US" sz="1600" b="1" u="none" strike="noStrike" normalizeH="0" dirty="0">
                          <a:solidFill>
                            <a:srgbClr val="000000"/>
                          </a:solidFill>
                        </a:rPr>
                        <a:t>Service</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45,361</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41,360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a:t>
                      </a:r>
                      <a:r>
                        <a:rPr lang="en-US" sz="1600" b="1" u="none" strike="noStrike" normalizeH="0" baseline="0" dirty="0" smtClean="0">
                          <a:solidFill>
                            <a:srgbClr val="000000"/>
                          </a:solidFill>
                        </a:rPr>
                        <a:t> </a:t>
                      </a:r>
                      <a:r>
                        <a:rPr lang="en-US" sz="1600" b="1" u="none" strike="noStrike" normalizeH="0" dirty="0" smtClean="0">
                          <a:solidFill>
                            <a:srgbClr val="000000"/>
                          </a:solidFill>
                        </a:rPr>
                        <a:t>Operations </a:t>
                      </a:r>
                      <a:r>
                        <a:rPr lang="en-US" sz="1600" b="1" u="none" strike="noStrike" normalizeH="0" dirty="0">
                          <a:solidFill>
                            <a:srgbClr val="000000"/>
                          </a:solidFill>
                        </a:rPr>
                        <a:t>and Maintenance</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68,918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63,364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Institutional </a:t>
                      </a:r>
                      <a:r>
                        <a:rPr lang="en-US" sz="1600" b="1" u="none" strike="noStrike" normalizeH="0" dirty="0">
                          <a:solidFill>
                            <a:srgbClr val="000000"/>
                          </a:solidFill>
                        </a:rPr>
                        <a:t>Support</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95,793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96,072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Auxiliary </a:t>
                      </a:r>
                      <a:r>
                        <a:rPr lang="en-US" sz="1600" b="1" u="none" strike="noStrike" normalizeH="0" dirty="0">
                          <a:solidFill>
                            <a:srgbClr val="000000"/>
                          </a:solidFill>
                        </a:rPr>
                        <a:t>Enterprises</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35,714</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35,276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Depreciation</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66,618 </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none" strike="noStrike" dirty="0" smtClean="0">
                          <a:solidFill>
                            <a:srgbClr val="000000"/>
                          </a:solidFill>
                          <a:effectLst/>
                        </a:rPr>
                        <a:t>       63,403</a:t>
                      </a:r>
                      <a:endParaRPr lang="en-US" sz="1600" b="1" i="0" u="none"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Other </a:t>
                      </a:r>
                      <a:r>
                        <a:rPr lang="en-US" sz="1600" b="1" u="none" strike="noStrike" normalizeH="0" dirty="0">
                          <a:solidFill>
                            <a:srgbClr val="000000"/>
                          </a:solidFill>
                        </a:rPr>
                        <a:t>Expenses</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sng" strike="noStrike" dirty="0" smtClean="0">
                          <a:solidFill>
                            <a:srgbClr val="000000"/>
                          </a:solidFill>
                          <a:effectLst/>
                        </a:rPr>
                        <a:t>         6,630 </a:t>
                      </a:r>
                      <a:endParaRPr lang="en-US" sz="1600" b="1" i="0" u="sng"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sng" strike="noStrike" dirty="0" smtClean="0">
                          <a:solidFill>
                            <a:srgbClr val="000000"/>
                          </a:solidFill>
                          <a:effectLst/>
                        </a:rPr>
                        <a:t>         9,529 </a:t>
                      </a:r>
                      <a:endParaRPr lang="en-US" sz="1600" b="1" i="0" u="sng" strike="noStrike"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a:solidFill>
                            <a:srgbClr val="000000"/>
                          </a:solidFill>
                        </a:rPr>
                        <a:t> </a:t>
                      </a:r>
                      <a:r>
                        <a:rPr lang="en-US" sz="1600" b="1" u="none" strike="noStrike" normalizeH="0" baseline="0" dirty="0" smtClean="0">
                          <a:solidFill>
                            <a:srgbClr val="000000"/>
                          </a:solidFill>
                        </a:rPr>
                        <a:t>            </a:t>
                      </a:r>
                      <a:r>
                        <a:rPr lang="en-US" sz="1600" b="1" u="none" strike="noStrike" normalizeH="0" dirty="0" smtClean="0">
                          <a:solidFill>
                            <a:srgbClr val="000000"/>
                          </a:solidFill>
                        </a:rPr>
                        <a:t>Total </a:t>
                      </a:r>
                      <a:r>
                        <a:rPr lang="en-US" sz="1600" b="1" u="none" strike="noStrike" normalizeH="0" dirty="0">
                          <a:solidFill>
                            <a:srgbClr val="000000"/>
                          </a:solidFill>
                        </a:rPr>
                        <a:t>Expenses</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sng" strike="noStrike" baseline="0" dirty="0" smtClean="0">
                          <a:solidFill>
                            <a:srgbClr val="000000"/>
                          </a:solidFill>
                          <a:effectLst/>
                        </a:rPr>
                        <a:t>     814,895              </a:t>
                      </a:r>
                      <a:endParaRPr lang="en-US" sz="1600" b="1" i="0" u="sng" strike="noStrike" baseline="0"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sng" strike="noStrike" baseline="0" dirty="0" smtClean="0">
                          <a:solidFill>
                            <a:srgbClr val="000000"/>
                          </a:solidFill>
                          <a:effectLst/>
                        </a:rPr>
                        <a:t>     804,983                </a:t>
                      </a:r>
                      <a:endParaRPr lang="en-US" sz="1600" b="1" i="0" u="sng" strike="noStrike" baseline="0"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600" b="1" u="none" strike="noStrike" normalizeH="0" dirty="0" smtClean="0">
                          <a:solidFill>
                            <a:srgbClr val="000000"/>
                          </a:solidFill>
                        </a:rPr>
                        <a:t>   Increase </a:t>
                      </a:r>
                      <a:r>
                        <a:rPr lang="en-US" sz="1600" b="1" u="none" strike="noStrike" normalizeH="0" dirty="0">
                          <a:solidFill>
                            <a:srgbClr val="000000"/>
                          </a:solidFill>
                        </a:rPr>
                        <a:t>in Net </a:t>
                      </a:r>
                      <a:r>
                        <a:rPr lang="en-US" sz="1600" b="1" u="none" strike="noStrike" normalizeH="0" dirty="0" smtClean="0">
                          <a:solidFill>
                            <a:srgbClr val="000000"/>
                          </a:solidFill>
                        </a:rPr>
                        <a:t>Position</a:t>
                      </a:r>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dbl" strike="noStrike" baseline="0" dirty="0" smtClean="0">
                          <a:solidFill>
                            <a:srgbClr val="000000"/>
                          </a:solidFill>
                          <a:effectLst/>
                        </a:rPr>
                        <a:t> </a:t>
                      </a:r>
                      <a:r>
                        <a:rPr lang="en-US" sz="1600" b="1" u="dbl" strike="noStrike" baseline="0" dirty="0">
                          <a:solidFill>
                            <a:srgbClr val="000000"/>
                          </a:solidFill>
                          <a:effectLst/>
                        </a:rPr>
                        <a:t>$  </a:t>
                      </a:r>
                      <a:r>
                        <a:rPr lang="en-US" sz="1600" b="1" u="dbl" strike="noStrike" baseline="0" dirty="0" smtClean="0">
                          <a:solidFill>
                            <a:srgbClr val="000000"/>
                          </a:solidFill>
                          <a:effectLst/>
                        </a:rPr>
                        <a:t> 187,262</a:t>
                      </a:r>
                      <a:endParaRPr lang="en-US" sz="1600" b="1" i="0" u="dbl" strike="noStrike" baseline="0"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US" sz="1600" b="1" u="dbl" strike="noStrike" baseline="0" dirty="0" smtClean="0">
                          <a:solidFill>
                            <a:srgbClr val="000000"/>
                          </a:solidFill>
                          <a:effectLst/>
                        </a:rPr>
                        <a:t> </a:t>
                      </a:r>
                      <a:r>
                        <a:rPr lang="en-US" sz="1600" b="1" u="dbl" strike="noStrike" baseline="0" dirty="0">
                          <a:solidFill>
                            <a:srgbClr val="000000"/>
                          </a:solidFill>
                          <a:effectLst/>
                        </a:rPr>
                        <a:t>$  </a:t>
                      </a:r>
                      <a:r>
                        <a:rPr lang="en-US" sz="1600" b="1" u="dbl" strike="noStrike" baseline="0" dirty="0" smtClean="0">
                          <a:solidFill>
                            <a:srgbClr val="000000"/>
                          </a:solidFill>
                          <a:effectLst/>
                        </a:rPr>
                        <a:t> 210,206</a:t>
                      </a:r>
                      <a:endParaRPr lang="en-US" sz="1600" b="1" i="0" u="dbl" strike="noStrike" baseline="0" dirty="0">
                        <a:solidFill>
                          <a:srgbClr val="000000"/>
                        </a:solidFill>
                        <a:effectLst/>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8636">
                <a:tc>
                  <a:txBody>
                    <a:bodyPr/>
                    <a:lstStyle/>
                    <a:p>
                      <a:pPr algn="l" fontAlgn="b"/>
                      <a:r>
                        <a:rPr lang="en-US" sz="1400" b="1" u="none" strike="noStrike" normalizeH="0" dirty="0" smtClean="0">
                          <a:solidFill>
                            <a:srgbClr val="000000"/>
                          </a:solidFill>
                        </a:rPr>
                        <a:t>   ($ </a:t>
                      </a:r>
                      <a:r>
                        <a:rPr lang="en-US" sz="1400" b="1" u="none" strike="noStrike" normalizeH="0" dirty="0">
                          <a:solidFill>
                            <a:srgbClr val="000000"/>
                          </a:solidFill>
                        </a:rPr>
                        <a:t>in Thousands)</a:t>
                      </a:r>
                      <a:endParaRPr lang="en-US" sz="14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en-US" sz="1600" b="1" i="0" u="none" strike="noStrike" normalizeH="0" dirty="0">
                        <a:solidFill>
                          <a:srgbClr val="000000"/>
                        </a:solidFill>
                        <a:latin typeface="+mn-lt"/>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a:xfrm>
            <a:off x="7045105" y="6381750"/>
            <a:ext cx="2133600" cy="476250"/>
          </a:xfrm>
        </p:spPr>
        <p:txBody>
          <a:bodyPr/>
          <a:lstStyle/>
          <a:p>
            <a:fld id="{85792779-454E-4747-9354-2C90B497C3DA}" type="slidenum">
              <a:rPr lang="en-US" altLang="en-US" sz="1200" smtClean="0"/>
              <a:pPr/>
              <a:t>11</a:t>
            </a:fld>
            <a:endParaRPr lang="en-US" altLang="en-US" sz="1200" dirty="0"/>
          </a:p>
        </p:txBody>
      </p:sp>
    </p:spTree>
    <p:extLst>
      <p:ext uri="{BB962C8B-B14F-4D97-AF65-F5344CB8AC3E}">
        <p14:creationId xmlns:p14="http://schemas.microsoft.com/office/powerpoint/2010/main" val="926180331"/>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547571209"/>
              </p:ext>
            </p:extLst>
          </p:nvPr>
        </p:nvGraphicFramePr>
        <p:xfrm>
          <a:off x="-2263"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2153" y="228600"/>
            <a:ext cx="2746265" cy="584775"/>
          </a:xfrm>
          <a:prstGeom prst="rect">
            <a:avLst/>
          </a:prstGeom>
          <a:noFill/>
        </p:spPr>
        <p:txBody>
          <a:bodyPr wrap="none" rtlCol="0">
            <a:spAutoFit/>
          </a:bodyPr>
          <a:lstStyle/>
          <a:p>
            <a:r>
              <a:rPr lang="en-US" sz="3200" b="1" dirty="0" smtClean="0">
                <a:latin typeface="+mj-lt"/>
              </a:rPr>
              <a:t>Revenue Mix</a:t>
            </a:r>
            <a:endParaRPr lang="en-US" sz="3200" b="1" dirty="0">
              <a:latin typeface="+mj-lt"/>
            </a:endParaRPr>
          </a:p>
        </p:txBody>
      </p:sp>
      <p:sp>
        <p:nvSpPr>
          <p:cNvPr id="4" name="Slide Number Placeholder 3"/>
          <p:cNvSpPr>
            <a:spLocks noGrp="1"/>
          </p:cNvSpPr>
          <p:nvPr>
            <p:ph type="sldNum" sz="quarter" idx="12"/>
          </p:nvPr>
        </p:nvSpPr>
        <p:spPr>
          <a:xfrm>
            <a:off x="7010400" y="6381750"/>
            <a:ext cx="2133600" cy="476250"/>
          </a:xfrm>
        </p:spPr>
        <p:txBody>
          <a:bodyPr/>
          <a:lstStyle/>
          <a:p>
            <a:fld id="{85792779-454E-4747-9354-2C90B497C3DA}" type="slidenum">
              <a:rPr lang="en-US" altLang="en-US" sz="1200" smtClean="0"/>
              <a:pPr/>
              <a:t>12</a:t>
            </a:fld>
            <a:endParaRPr lang="en-US" altLang="en-US" sz="1200" dirty="0"/>
          </a:p>
        </p:txBody>
      </p:sp>
    </p:spTree>
    <p:extLst>
      <p:ext uri="{BB962C8B-B14F-4D97-AF65-F5344CB8AC3E}">
        <p14:creationId xmlns:p14="http://schemas.microsoft.com/office/powerpoint/2010/main" val="714016677"/>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520631104"/>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562600" y="152400"/>
            <a:ext cx="3324949" cy="830997"/>
          </a:xfrm>
          <a:prstGeom prst="rect">
            <a:avLst/>
          </a:prstGeom>
          <a:noFill/>
        </p:spPr>
        <p:txBody>
          <a:bodyPr wrap="none" rtlCol="0">
            <a:spAutoFit/>
          </a:bodyPr>
          <a:lstStyle/>
          <a:p>
            <a:r>
              <a:rPr lang="en-US" sz="2400" b="1" dirty="0" smtClean="0">
                <a:latin typeface="+mj-lt"/>
              </a:rPr>
              <a:t>Expenditure Mix by </a:t>
            </a:r>
          </a:p>
          <a:p>
            <a:r>
              <a:rPr lang="en-US" sz="2400" b="1" dirty="0" smtClean="0">
                <a:latin typeface="+mj-lt"/>
              </a:rPr>
              <a:t>Natural Classification</a:t>
            </a:r>
            <a:endParaRPr lang="en-US" sz="2400" b="1" dirty="0">
              <a:latin typeface="+mj-lt"/>
            </a:endParaRPr>
          </a:p>
        </p:txBody>
      </p:sp>
      <p:sp>
        <p:nvSpPr>
          <p:cNvPr id="4" name="Slide Number Placeholder 3"/>
          <p:cNvSpPr>
            <a:spLocks noGrp="1"/>
          </p:cNvSpPr>
          <p:nvPr>
            <p:ph type="sldNum" sz="quarter" idx="12"/>
          </p:nvPr>
        </p:nvSpPr>
        <p:spPr>
          <a:xfrm>
            <a:off x="7010400" y="6381750"/>
            <a:ext cx="2133600" cy="476250"/>
          </a:xfrm>
        </p:spPr>
        <p:txBody>
          <a:bodyPr/>
          <a:lstStyle/>
          <a:p>
            <a:fld id="{85792779-454E-4747-9354-2C90B497C3DA}" type="slidenum">
              <a:rPr lang="en-US" altLang="en-US" sz="1200" smtClean="0"/>
              <a:pPr/>
              <a:t>13</a:t>
            </a:fld>
            <a:endParaRPr lang="en-US" altLang="en-US" sz="1200" dirty="0"/>
          </a:p>
        </p:txBody>
      </p:sp>
    </p:spTree>
    <p:extLst>
      <p:ext uri="{BB962C8B-B14F-4D97-AF65-F5344CB8AC3E}">
        <p14:creationId xmlns:p14="http://schemas.microsoft.com/office/powerpoint/2010/main" val="1834275665"/>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18435780"/>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793129" y="0"/>
            <a:ext cx="4350871" cy="461665"/>
          </a:xfrm>
          <a:prstGeom prst="rect">
            <a:avLst/>
          </a:prstGeom>
          <a:noFill/>
        </p:spPr>
        <p:txBody>
          <a:bodyPr wrap="none" rtlCol="0">
            <a:spAutoFit/>
          </a:bodyPr>
          <a:lstStyle/>
          <a:p>
            <a:r>
              <a:rPr lang="en-US" sz="2400" b="1" dirty="0" smtClean="0">
                <a:latin typeface="+mj-lt"/>
              </a:rPr>
              <a:t>Expenditure Mix by Function</a:t>
            </a:r>
            <a:endParaRPr lang="en-US" sz="2400" b="1" dirty="0">
              <a:latin typeface="+mj-lt"/>
            </a:endParaRPr>
          </a:p>
        </p:txBody>
      </p:sp>
      <p:sp>
        <p:nvSpPr>
          <p:cNvPr id="4" name="Slide Number Placeholder 3"/>
          <p:cNvSpPr>
            <a:spLocks noGrp="1"/>
          </p:cNvSpPr>
          <p:nvPr>
            <p:ph type="sldNum" sz="quarter" idx="12"/>
          </p:nvPr>
        </p:nvSpPr>
        <p:spPr>
          <a:xfrm>
            <a:off x="7023226" y="6381750"/>
            <a:ext cx="2133600" cy="476250"/>
          </a:xfrm>
        </p:spPr>
        <p:txBody>
          <a:bodyPr/>
          <a:lstStyle/>
          <a:p>
            <a:fld id="{85792779-454E-4747-9354-2C90B497C3DA}" type="slidenum">
              <a:rPr lang="en-US" altLang="en-US" sz="1200" smtClean="0"/>
              <a:pPr/>
              <a:t>14</a:t>
            </a:fld>
            <a:endParaRPr lang="en-US" altLang="en-US" sz="1200" dirty="0"/>
          </a:p>
        </p:txBody>
      </p:sp>
    </p:spTree>
    <p:extLst>
      <p:ext uri="{BB962C8B-B14F-4D97-AF65-F5344CB8AC3E}">
        <p14:creationId xmlns:p14="http://schemas.microsoft.com/office/powerpoint/2010/main" val="3474007357"/>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579553753"/>
              </p:ext>
            </p:extLst>
          </p:nvPr>
        </p:nvGraphicFramePr>
        <p:xfrm>
          <a:off x="15844" y="34705"/>
          <a:ext cx="8578918" cy="6685794"/>
        </p:xfrm>
        <a:graphic>
          <a:graphicData uri="http://schemas.openxmlformats.org/presentationml/2006/ole">
            <mc:AlternateContent xmlns:mc="http://schemas.openxmlformats.org/markup-compatibility/2006">
              <mc:Choice xmlns:v="urn:schemas-microsoft-com:vml" Requires="v">
                <p:oleObj spid="_x0000_s88131" name="Chart" r:id="rId3" imgW="4676705" imgH="3647970" progId="MSGraph.Chart.8">
                  <p:embed followColorScheme="full"/>
                </p:oleObj>
              </mc:Choice>
              <mc:Fallback>
                <p:oleObj name="Chart" r:id="rId3" imgW="4676705" imgH="3647970" progId="MSGraph.Chart.8">
                  <p:embed followColorScheme="full"/>
                  <p:pic>
                    <p:nvPicPr>
                      <p:cNvPr id="0" name="Picture 11"/>
                      <p:cNvPicPr>
                        <a:picLocks noChangeAspect="1" noChangeArrowheads="1"/>
                      </p:cNvPicPr>
                      <p:nvPr/>
                    </p:nvPicPr>
                    <p:blipFill>
                      <a:blip r:embed="rId4"/>
                      <a:srcRect/>
                      <a:stretch>
                        <a:fillRect/>
                      </a:stretch>
                    </p:blipFill>
                    <p:spPr bwMode="auto">
                      <a:xfrm>
                        <a:off x="15844" y="34705"/>
                        <a:ext cx="8578918" cy="6685794"/>
                      </a:xfrm>
                      <a:prstGeom prst="rect">
                        <a:avLst/>
                      </a:prstGeom>
                      <a:solidFill>
                        <a:srgbClr val="990099">
                          <a:alpha val="0"/>
                        </a:srgbClr>
                      </a:solidFill>
                    </p:spPr>
                  </p:pic>
                </p:oleObj>
              </mc:Fallback>
            </mc:AlternateContent>
          </a:graphicData>
        </a:graphic>
      </p:graphicFrame>
      <p:sp>
        <p:nvSpPr>
          <p:cNvPr id="3" name="Slide Number Placeholder 2"/>
          <p:cNvSpPr>
            <a:spLocks noGrp="1"/>
          </p:cNvSpPr>
          <p:nvPr>
            <p:ph type="sldNum" sz="quarter" idx="12"/>
          </p:nvPr>
        </p:nvSpPr>
        <p:spPr>
          <a:xfrm>
            <a:off x="7010400" y="6381750"/>
            <a:ext cx="2133600" cy="476250"/>
          </a:xfrm>
        </p:spPr>
        <p:txBody>
          <a:bodyPr/>
          <a:lstStyle/>
          <a:p>
            <a:fld id="{85792779-454E-4747-9354-2C90B497C3DA}" type="slidenum">
              <a:rPr lang="en-US" altLang="en-US" sz="1200" smtClean="0"/>
              <a:pPr/>
              <a:t>15</a:t>
            </a:fld>
            <a:endParaRPr lang="en-US" altLang="en-US" sz="1200" dirty="0"/>
          </a:p>
        </p:txBody>
      </p:sp>
    </p:spTree>
    <p:extLst>
      <p:ext uri="{BB962C8B-B14F-4D97-AF65-F5344CB8AC3E}">
        <p14:creationId xmlns:p14="http://schemas.microsoft.com/office/powerpoint/2010/main" val="3962237468"/>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4127768340"/>
              </p:ext>
            </p:extLst>
          </p:nvPr>
        </p:nvGraphicFramePr>
        <p:xfrm>
          <a:off x="76200" y="76200"/>
          <a:ext cx="8816566" cy="6631663"/>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a:xfrm>
            <a:off x="7010400" y="6381750"/>
            <a:ext cx="2133600" cy="476250"/>
          </a:xfrm>
        </p:spPr>
        <p:txBody>
          <a:bodyPr/>
          <a:lstStyle/>
          <a:p>
            <a:fld id="{85792779-454E-4747-9354-2C90B497C3DA}" type="slidenum">
              <a:rPr lang="en-US" altLang="en-US" sz="1200" smtClean="0"/>
              <a:pPr/>
              <a:t>16</a:t>
            </a:fld>
            <a:endParaRPr lang="en-US" altLang="en-US" sz="1200" dirty="0"/>
          </a:p>
        </p:txBody>
      </p:sp>
    </p:spTree>
    <p:extLst>
      <p:ext uri="{BB962C8B-B14F-4D97-AF65-F5344CB8AC3E}">
        <p14:creationId xmlns:p14="http://schemas.microsoft.com/office/powerpoint/2010/main" val="849132634"/>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958391253"/>
              </p:ext>
            </p:extLst>
          </p:nvPr>
        </p:nvGraphicFramePr>
        <p:xfrm>
          <a:off x="381000" y="304800"/>
          <a:ext cx="8305800" cy="6248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a:xfrm>
            <a:off x="7010400" y="6381750"/>
            <a:ext cx="2133600" cy="476250"/>
          </a:xfrm>
        </p:spPr>
        <p:txBody>
          <a:bodyPr/>
          <a:lstStyle/>
          <a:p>
            <a:fld id="{85792779-454E-4747-9354-2C90B497C3DA}" type="slidenum">
              <a:rPr lang="en-US" altLang="en-US" sz="1200" smtClean="0"/>
              <a:pPr/>
              <a:t>17</a:t>
            </a:fld>
            <a:endParaRPr lang="en-US" altLang="en-US" sz="1200" dirty="0"/>
          </a:p>
        </p:txBody>
      </p:sp>
    </p:spTree>
    <p:extLst>
      <p:ext uri="{BB962C8B-B14F-4D97-AF65-F5344CB8AC3E}">
        <p14:creationId xmlns:p14="http://schemas.microsoft.com/office/powerpoint/2010/main" val="2257455393"/>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17427564"/>
              </p:ext>
            </p:extLst>
          </p:nvPr>
        </p:nvGraphicFramePr>
        <p:xfrm>
          <a:off x="0" y="-10562"/>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0" y="0"/>
            <a:ext cx="6006773" cy="461665"/>
          </a:xfrm>
          <a:prstGeom prst="rect">
            <a:avLst/>
          </a:prstGeom>
          <a:noFill/>
        </p:spPr>
        <p:txBody>
          <a:bodyPr wrap="none" rtlCol="0">
            <a:spAutoFit/>
          </a:bodyPr>
          <a:lstStyle/>
          <a:p>
            <a:r>
              <a:rPr lang="en-US" sz="2400" b="1" dirty="0" smtClean="0">
                <a:latin typeface="+mj-lt"/>
              </a:rPr>
              <a:t>Operating Cash &amp; Investments ($144M)</a:t>
            </a:r>
            <a:endParaRPr lang="en-US" sz="2400" b="1" dirty="0">
              <a:latin typeface="+mj-lt"/>
            </a:endParaRPr>
          </a:p>
        </p:txBody>
      </p:sp>
      <p:cxnSp>
        <p:nvCxnSpPr>
          <p:cNvPr id="6" name="Straight Connector 5"/>
          <p:cNvCxnSpPr/>
          <p:nvPr/>
        </p:nvCxnSpPr>
        <p:spPr bwMode="auto">
          <a:xfrm>
            <a:off x="2057400" y="5410200"/>
            <a:ext cx="83820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Slide Number Placeholder 3"/>
          <p:cNvSpPr>
            <a:spLocks noGrp="1"/>
          </p:cNvSpPr>
          <p:nvPr>
            <p:ph type="sldNum" sz="quarter" idx="12"/>
          </p:nvPr>
        </p:nvSpPr>
        <p:spPr>
          <a:xfrm>
            <a:off x="6996065" y="6324600"/>
            <a:ext cx="2133600" cy="476250"/>
          </a:xfrm>
        </p:spPr>
        <p:txBody>
          <a:bodyPr/>
          <a:lstStyle/>
          <a:p>
            <a:fld id="{85792779-454E-4747-9354-2C90B497C3DA}" type="slidenum">
              <a:rPr lang="en-US" altLang="en-US" sz="1200" smtClean="0"/>
              <a:pPr/>
              <a:t>18</a:t>
            </a:fld>
            <a:endParaRPr lang="en-US" altLang="en-US" sz="1200" dirty="0"/>
          </a:p>
        </p:txBody>
      </p:sp>
    </p:spTree>
    <p:extLst>
      <p:ext uri="{BB962C8B-B14F-4D97-AF65-F5344CB8AC3E}">
        <p14:creationId xmlns:p14="http://schemas.microsoft.com/office/powerpoint/2010/main" val="280012954"/>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4" name="Picture 6" descr="https://encrypted-tbn3.gstatic.com/images?q=tbn:ANd9GcRAolPQnIQpKN0yYNTcJWksD1eUKeDE--DJ21ZjxROtLOO5YesJDQ"/>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43454"/>
            <a:ext cx="7467600" cy="601454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58359" y="5853907"/>
            <a:ext cx="3930884" cy="646331"/>
          </a:xfrm>
          <a:prstGeom prst="rect">
            <a:avLst/>
          </a:prstGeom>
          <a:noFill/>
        </p:spPr>
        <p:txBody>
          <a:bodyPr wrap="none" rtlCol="0">
            <a:spAutoFit/>
          </a:bodyPr>
          <a:lstStyle/>
          <a:p>
            <a:r>
              <a:rPr lang="en-US" sz="3600" b="1" dirty="0" smtClean="0">
                <a:latin typeface="+mj-lt"/>
              </a:rPr>
              <a:t>Financial Metrics</a:t>
            </a:r>
            <a:endParaRPr lang="en-US" sz="3600" b="1" dirty="0">
              <a:latin typeface="+mj-lt"/>
            </a:endParaRPr>
          </a:p>
        </p:txBody>
      </p:sp>
      <p:pic>
        <p:nvPicPr>
          <p:cNvPr id="89092" name="Picture 4" descr="https://encrypted-tbn0.gstatic.com/images?q=tbn:ANd9GcQmR6ncyxx07Icn8uoOo0JROBtOnOn5mnu0pO82AVUPkZGbKG_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0377" y="3514128"/>
            <a:ext cx="2590800" cy="1686816"/>
          </a:xfrm>
          <a:prstGeom prst="rect">
            <a:avLst/>
          </a:prstGeom>
          <a:noFill/>
          <a:extLst>
            <a:ext uri="{909E8E84-426E-40DD-AFC4-6F175D3DCCD1}">
              <a14:hiddenFill xmlns:a14="http://schemas.microsoft.com/office/drawing/2010/main">
                <a:solidFill>
                  <a:srgbClr val="FFFFFF"/>
                </a:solidFill>
              </a14:hiddenFill>
            </a:ext>
          </a:extLst>
        </p:spPr>
      </p:pic>
      <p:pic>
        <p:nvPicPr>
          <p:cNvPr id="89096" name="Picture 8" descr="https://encrypted-tbn2.gstatic.com/images?q=tbn:ANd9GcS9TFg3v53WsvxIlAtX4KETrvXtcqHMtJgE13nRhQ6bFdyX-eS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67600" y="5164731"/>
            <a:ext cx="1676400" cy="166895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a:xfrm>
            <a:off x="6553200" y="6262113"/>
            <a:ext cx="2133600" cy="476250"/>
          </a:xfrm>
        </p:spPr>
        <p:txBody>
          <a:bodyPr/>
          <a:lstStyle/>
          <a:p>
            <a:fld id="{85792779-454E-4747-9354-2C90B497C3DA}" type="slidenum">
              <a:rPr lang="en-US" altLang="en-US" sz="1200" smtClean="0"/>
              <a:pPr/>
              <a:t>19</a:t>
            </a:fld>
            <a:endParaRPr lang="en-US" altLang="en-US" sz="1200" dirty="0"/>
          </a:p>
        </p:txBody>
      </p:sp>
    </p:spTree>
    <p:extLst>
      <p:ext uri="{BB962C8B-B14F-4D97-AF65-F5344CB8AC3E}">
        <p14:creationId xmlns:p14="http://schemas.microsoft.com/office/powerpoint/2010/main" val="423160770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371600" y="838200"/>
            <a:ext cx="7086600" cy="884238"/>
          </a:xfrm>
        </p:spPr>
        <p:txBody>
          <a:bodyPr/>
          <a:lstStyle/>
          <a:p>
            <a:r>
              <a:rPr lang="en-US" sz="4000" dirty="0" smtClean="0">
                <a:solidFill>
                  <a:schemeClr val="tx1"/>
                </a:solidFill>
              </a:rPr>
              <a:t>Financial Highlights</a:t>
            </a:r>
            <a:endParaRPr lang="en-US" altLang="en-US" sz="3600" dirty="0">
              <a:solidFill>
                <a:schemeClr val="tx1"/>
              </a:solidFill>
            </a:endParaRPr>
          </a:p>
        </p:txBody>
      </p:sp>
      <p:sp>
        <p:nvSpPr>
          <p:cNvPr id="44" name="Content Placeholder 2"/>
          <p:cNvSpPr txBox="1">
            <a:spLocks/>
          </p:cNvSpPr>
          <p:nvPr/>
        </p:nvSpPr>
        <p:spPr bwMode="auto">
          <a:xfrm>
            <a:off x="1219200" y="1828800"/>
            <a:ext cx="7696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eaLnBrk="1" hangingPunct="1">
              <a:buFontTx/>
              <a:buNone/>
            </a:pPr>
            <a:r>
              <a:rPr lang="en-US" sz="2400" kern="0" dirty="0" smtClean="0"/>
              <a:t>FY2014 marked a year of stability, strength, and  progress for the University of Alaska System.</a:t>
            </a:r>
          </a:p>
          <a:p>
            <a:pPr marL="0" indent="0" eaLnBrk="1" hangingPunct="1">
              <a:buFontTx/>
              <a:buNone/>
            </a:pPr>
            <a:endParaRPr lang="en-US" sz="2400" kern="0" dirty="0" smtClean="0"/>
          </a:p>
          <a:p>
            <a:pPr eaLnBrk="1" hangingPunct="1"/>
            <a:r>
              <a:rPr lang="en-US" sz="2400" kern="0" dirty="0"/>
              <a:t>The University’s financial assets were $1.9 </a:t>
            </a:r>
            <a:r>
              <a:rPr lang="en-US" sz="2400" kern="0" dirty="0" smtClean="0"/>
              <a:t>Billion</a:t>
            </a:r>
          </a:p>
          <a:p>
            <a:pPr marL="0" indent="0" eaLnBrk="1" hangingPunct="1">
              <a:buNone/>
            </a:pPr>
            <a:r>
              <a:rPr lang="en-US" sz="2400" kern="0" dirty="0"/>
              <a:t> </a:t>
            </a:r>
            <a:r>
              <a:rPr lang="en-US" sz="2400" kern="0" dirty="0" smtClean="0"/>
              <a:t>   with </a:t>
            </a:r>
            <a:r>
              <a:rPr lang="en-US" sz="2400" i="1" kern="0" dirty="0"/>
              <a:t>net position </a:t>
            </a:r>
            <a:r>
              <a:rPr lang="en-US" sz="2400" kern="0" dirty="0"/>
              <a:t>of $1.6 </a:t>
            </a:r>
            <a:r>
              <a:rPr lang="en-US" sz="2400" kern="0" dirty="0" smtClean="0"/>
              <a:t>Billion.</a:t>
            </a:r>
          </a:p>
          <a:p>
            <a:pPr eaLnBrk="1" hangingPunct="1"/>
            <a:r>
              <a:rPr lang="en-US" sz="2400" i="1" kern="0" dirty="0"/>
              <a:t>Net position increased </a:t>
            </a:r>
            <a:r>
              <a:rPr lang="en-US" sz="2400" kern="0" dirty="0"/>
              <a:t>13%, or $ 187.3 M </a:t>
            </a:r>
          </a:p>
          <a:p>
            <a:pPr marL="0" indent="0" eaLnBrk="1" hangingPunct="1">
              <a:buNone/>
            </a:pPr>
            <a:r>
              <a:rPr lang="en-US" sz="2400" kern="0" dirty="0"/>
              <a:t>    (FY13-14</a:t>
            </a:r>
            <a:r>
              <a:rPr lang="en-US" sz="2400" kern="0" dirty="0" smtClean="0"/>
              <a:t>).</a:t>
            </a:r>
            <a:endParaRPr lang="en-US" sz="2400" kern="0" dirty="0"/>
          </a:p>
          <a:p>
            <a:pPr eaLnBrk="1" hangingPunct="1"/>
            <a:r>
              <a:rPr lang="en-US" sz="2400" i="1" kern="0" dirty="0" smtClean="0"/>
              <a:t>State support </a:t>
            </a:r>
            <a:r>
              <a:rPr lang="en-US" sz="2400" kern="0" dirty="0" smtClean="0"/>
              <a:t>very robust – 47.3% of revenues.</a:t>
            </a:r>
          </a:p>
          <a:p>
            <a:pPr eaLnBrk="1" hangingPunct="1"/>
            <a:r>
              <a:rPr lang="en-US" sz="2400" i="1" kern="0" dirty="0" smtClean="0"/>
              <a:t>Tuition &amp; Fees </a:t>
            </a:r>
            <a:r>
              <a:rPr lang="en-US" sz="2400" kern="0" dirty="0" smtClean="0"/>
              <a:t>– 15.3% of revenues.</a:t>
            </a:r>
          </a:p>
          <a:p>
            <a:pPr marL="0" indent="0" eaLnBrk="1" hangingPunct="1">
              <a:buNone/>
            </a:pPr>
            <a:endParaRPr lang="en-US" sz="2400" kern="0" dirty="0" smtClean="0"/>
          </a:p>
        </p:txBody>
      </p:sp>
      <p:sp>
        <p:nvSpPr>
          <p:cNvPr id="2" name="Slide Number Placeholder 1"/>
          <p:cNvSpPr>
            <a:spLocks noGrp="1"/>
          </p:cNvSpPr>
          <p:nvPr>
            <p:ph type="sldNum" sz="quarter" idx="12"/>
          </p:nvPr>
        </p:nvSpPr>
        <p:spPr/>
        <p:txBody>
          <a:bodyPr/>
          <a:lstStyle/>
          <a:p>
            <a:fld id="{49500189-08E6-4E72-AB9E-D926269EDC7A}" type="slidenum">
              <a:rPr lang="en-US" altLang="en-US" sz="1200" smtClean="0"/>
              <a:pPr/>
              <a:t>2</a:t>
            </a:fld>
            <a:endParaRPr lang="en-US" altLang="en-US" sz="1200" dirty="0"/>
          </a:p>
        </p:txBody>
      </p:sp>
    </p:spTree>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811844" y="6496984"/>
            <a:ext cx="1332156" cy="361016"/>
          </a:xfrm>
        </p:spPr>
        <p:txBody>
          <a:bodyPr>
            <a:normAutofit/>
          </a:bodyPr>
          <a:lstStyle/>
          <a:p>
            <a:fld id="{99839BE6-4775-400A-96F3-30F320677DBA}" type="slidenum">
              <a:rPr lang="en-US" sz="1200" smtClean="0"/>
              <a:pPr/>
              <a:t>20</a:t>
            </a:fld>
            <a:endParaRPr lang="en-US" sz="1200" dirty="0"/>
          </a:p>
        </p:txBody>
      </p:sp>
      <p:graphicFrame>
        <p:nvGraphicFramePr>
          <p:cNvPr id="5" name="Chart 4"/>
          <p:cNvGraphicFramePr>
            <a:graphicFrameLocks/>
          </p:cNvGraphicFramePr>
          <p:nvPr>
            <p:extLst>
              <p:ext uri="{D42A27DB-BD31-4B8C-83A1-F6EECF244321}">
                <p14:modId xmlns:p14="http://schemas.microsoft.com/office/powerpoint/2010/main" val="932440834"/>
              </p:ext>
            </p:extLst>
          </p:nvPr>
        </p:nvGraphicFramePr>
        <p:xfrm>
          <a:off x="-20370" y="66392"/>
          <a:ext cx="9144000" cy="6781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914400" y="304800"/>
            <a:ext cx="7024744" cy="457200"/>
          </a:xfrm>
        </p:spPr>
        <p:txBody>
          <a:bodyPr>
            <a:normAutofit fontScale="90000"/>
          </a:bodyPr>
          <a:lstStyle/>
          <a:p>
            <a:pPr algn="ctr"/>
            <a:r>
              <a:rPr lang="en-US" sz="3600" dirty="0" smtClean="0">
                <a:solidFill>
                  <a:schemeClr val="tx1"/>
                </a:solidFill>
              </a:rPr>
              <a:t>Viability Ratio</a:t>
            </a:r>
            <a:r>
              <a:rPr lang="en-US" dirty="0" smtClean="0">
                <a:solidFill>
                  <a:schemeClr val="tx1"/>
                </a:solidFill>
              </a:rPr>
              <a:t/>
            </a:r>
            <a:br>
              <a:rPr lang="en-US" dirty="0" smtClean="0">
                <a:solidFill>
                  <a:schemeClr val="tx1"/>
                </a:solidFill>
              </a:rPr>
            </a:br>
            <a:endParaRPr lang="en-US" dirty="0">
              <a:solidFill>
                <a:schemeClr val="tx1"/>
              </a:solidFill>
            </a:endParaRPr>
          </a:p>
        </p:txBody>
      </p:sp>
    </p:spTree>
    <p:extLst>
      <p:ext uri="{BB962C8B-B14F-4D97-AF65-F5344CB8AC3E}">
        <p14:creationId xmlns:p14="http://schemas.microsoft.com/office/powerpoint/2010/main" val="1150185803"/>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811844" y="6492875"/>
            <a:ext cx="1332156" cy="365125"/>
          </a:xfrm>
        </p:spPr>
        <p:txBody>
          <a:bodyPr>
            <a:normAutofit/>
          </a:bodyPr>
          <a:lstStyle/>
          <a:p>
            <a:fld id="{99839BE6-4775-400A-96F3-30F320677DBA}" type="slidenum">
              <a:rPr lang="en-US" sz="1200" smtClean="0"/>
              <a:pPr/>
              <a:t>21</a:t>
            </a:fld>
            <a:endParaRPr lang="en-US" sz="1200" dirty="0"/>
          </a:p>
        </p:txBody>
      </p:sp>
      <p:graphicFrame>
        <p:nvGraphicFramePr>
          <p:cNvPr id="5" name="Chart 4"/>
          <p:cNvGraphicFramePr>
            <a:graphicFrameLocks/>
          </p:cNvGraphicFramePr>
          <p:nvPr>
            <p:extLst>
              <p:ext uri="{D42A27DB-BD31-4B8C-83A1-F6EECF244321}">
                <p14:modId xmlns:p14="http://schemas.microsoft.com/office/powerpoint/2010/main" val="3142223498"/>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066800" y="381000"/>
            <a:ext cx="7024744" cy="343936"/>
          </a:xfrm>
        </p:spPr>
        <p:txBody>
          <a:bodyPr>
            <a:normAutofit fontScale="90000"/>
          </a:bodyPr>
          <a:lstStyle/>
          <a:p>
            <a:pPr algn="ctr"/>
            <a:r>
              <a:rPr lang="en-US" sz="3600" dirty="0" smtClean="0">
                <a:solidFill>
                  <a:schemeClr val="tx1"/>
                </a:solidFill>
              </a:rPr>
              <a:t>Return on Net Position Ratio</a:t>
            </a:r>
            <a:r>
              <a:rPr lang="en-US" dirty="0" smtClean="0">
                <a:solidFill>
                  <a:schemeClr val="tx1"/>
                </a:solidFill>
              </a:rPr>
              <a:t/>
            </a:r>
            <a:br>
              <a:rPr lang="en-US" dirty="0" smtClean="0">
                <a:solidFill>
                  <a:schemeClr val="tx1"/>
                </a:solidFill>
              </a:rPr>
            </a:br>
            <a:endParaRPr lang="en-US" dirty="0">
              <a:solidFill>
                <a:schemeClr val="tx1"/>
              </a:solidFill>
            </a:endParaRPr>
          </a:p>
        </p:txBody>
      </p:sp>
    </p:spTree>
    <p:extLst>
      <p:ext uri="{BB962C8B-B14F-4D97-AF65-F5344CB8AC3E}">
        <p14:creationId xmlns:p14="http://schemas.microsoft.com/office/powerpoint/2010/main" val="276990961"/>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811844" y="6492875"/>
            <a:ext cx="1332156" cy="365125"/>
          </a:xfrm>
        </p:spPr>
        <p:txBody>
          <a:bodyPr>
            <a:normAutofit/>
          </a:bodyPr>
          <a:lstStyle/>
          <a:p>
            <a:fld id="{99839BE6-4775-400A-96F3-30F320677DBA}" type="slidenum">
              <a:rPr lang="en-US" sz="1200" smtClean="0"/>
              <a:pPr/>
              <a:t>22</a:t>
            </a:fld>
            <a:endParaRPr lang="en-US" sz="1200" dirty="0"/>
          </a:p>
        </p:txBody>
      </p:sp>
      <p:graphicFrame>
        <p:nvGraphicFramePr>
          <p:cNvPr id="6" name="Chart 5"/>
          <p:cNvGraphicFramePr>
            <a:graphicFrameLocks/>
          </p:cNvGraphicFramePr>
          <p:nvPr>
            <p:extLst>
              <p:ext uri="{D42A27DB-BD31-4B8C-83A1-F6EECF244321}">
                <p14:modId xmlns:p14="http://schemas.microsoft.com/office/powerpoint/2010/main" val="3316451867"/>
              </p:ext>
            </p:extLst>
          </p:nvPr>
        </p:nvGraphicFramePr>
        <p:xfrm>
          <a:off x="0" y="-30933"/>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143000" y="152400"/>
            <a:ext cx="7033710" cy="533400"/>
          </a:xfrm>
        </p:spPr>
        <p:txBody>
          <a:bodyPr>
            <a:normAutofit fontScale="90000"/>
          </a:bodyPr>
          <a:lstStyle/>
          <a:p>
            <a:pPr algn="ctr"/>
            <a:r>
              <a:rPr lang="en-US" sz="3600" dirty="0" smtClean="0">
                <a:solidFill>
                  <a:schemeClr val="tx1"/>
                </a:solidFill>
              </a:rPr>
              <a:t>Primary Reserve Ratio</a:t>
            </a:r>
            <a:r>
              <a:rPr lang="en-US" dirty="0" smtClean="0">
                <a:solidFill>
                  <a:schemeClr val="tx1"/>
                </a:solidFill>
              </a:rPr>
              <a:t/>
            </a:r>
            <a:br>
              <a:rPr lang="en-US" dirty="0" smtClean="0">
                <a:solidFill>
                  <a:schemeClr val="tx1"/>
                </a:solidFill>
              </a:rPr>
            </a:br>
            <a:endParaRPr lang="en-US" dirty="0">
              <a:solidFill>
                <a:schemeClr val="tx1"/>
              </a:solidFill>
            </a:endParaRPr>
          </a:p>
        </p:txBody>
      </p:sp>
    </p:spTree>
    <p:extLst>
      <p:ext uri="{BB962C8B-B14F-4D97-AF65-F5344CB8AC3E}">
        <p14:creationId xmlns:p14="http://schemas.microsoft.com/office/powerpoint/2010/main" val="3270553462"/>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811844" y="6519174"/>
            <a:ext cx="1332156" cy="365125"/>
          </a:xfrm>
        </p:spPr>
        <p:txBody>
          <a:bodyPr>
            <a:normAutofit/>
          </a:bodyPr>
          <a:lstStyle/>
          <a:p>
            <a:fld id="{99839BE6-4775-400A-96F3-30F320677DBA}" type="slidenum">
              <a:rPr lang="en-US" sz="1200" smtClean="0"/>
              <a:pPr/>
              <a:t>23</a:t>
            </a:fld>
            <a:endParaRPr lang="en-US" sz="1200" dirty="0"/>
          </a:p>
        </p:txBody>
      </p:sp>
      <p:graphicFrame>
        <p:nvGraphicFramePr>
          <p:cNvPr id="7" name="Chart 6"/>
          <p:cNvGraphicFramePr>
            <a:graphicFrameLocks/>
          </p:cNvGraphicFramePr>
          <p:nvPr>
            <p:extLst>
              <p:ext uri="{D42A27DB-BD31-4B8C-83A1-F6EECF244321}">
                <p14:modId xmlns:p14="http://schemas.microsoft.com/office/powerpoint/2010/main" val="2480355682"/>
              </p:ext>
            </p:extLst>
          </p:nvPr>
        </p:nvGraphicFramePr>
        <p:xfrm>
          <a:off x="-9808"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381000" y="0"/>
            <a:ext cx="8763000" cy="838200"/>
          </a:xfrm>
        </p:spPr>
        <p:txBody>
          <a:bodyPr>
            <a:normAutofit fontScale="90000"/>
          </a:bodyPr>
          <a:lstStyle/>
          <a:p>
            <a:pPr algn="ctr"/>
            <a:r>
              <a:rPr lang="en-US" sz="3600" dirty="0" smtClean="0">
                <a:solidFill>
                  <a:schemeClr val="tx1"/>
                </a:solidFill>
              </a:rPr>
              <a:t>Composite </a:t>
            </a:r>
            <a:r>
              <a:rPr lang="en-US" sz="3600" dirty="0">
                <a:solidFill>
                  <a:schemeClr val="tx1"/>
                </a:solidFill>
              </a:rPr>
              <a:t>Financial </a:t>
            </a:r>
            <a:r>
              <a:rPr lang="en-US" sz="3600" dirty="0" smtClean="0">
                <a:solidFill>
                  <a:schemeClr val="tx1"/>
                </a:solidFill>
              </a:rPr>
              <a:t>Index (CFI</a:t>
            </a:r>
            <a:r>
              <a:rPr lang="en-US" sz="3600" dirty="0">
                <a:solidFill>
                  <a:schemeClr val="tx1"/>
                </a:solidFill>
              </a:rPr>
              <a:t>) (1 of 2</a:t>
            </a:r>
            <a:r>
              <a:rPr lang="en-US" sz="3600" dirty="0" smtClean="0">
                <a:solidFill>
                  <a:schemeClr val="tx1"/>
                </a:solidFill>
              </a:rPr>
              <a:t>)</a:t>
            </a:r>
            <a:endParaRPr lang="en-US" dirty="0">
              <a:solidFill>
                <a:schemeClr val="tx1"/>
              </a:solidFill>
            </a:endParaRPr>
          </a:p>
        </p:txBody>
      </p:sp>
      <p:sp>
        <p:nvSpPr>
          <p:cNvPr id="6" name="TextBox 1"/>
          <p:cNvSpPr txBox="1"/>
          <p:nvPr/>
        </p:nvSpPr>
        <p:spPr>
          <a:xfrm>
            <a:off x="1143000" y="1979691"/>
            <a:ext cx="3200400" cy="4294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1800" dirty="0" smtClean="0">
                <a:solidFill>
                  <a:schemeClr val="tx1"/>
                </a:solidFill>
                <a:latin typeface="Times New Roman" pitchFamily="18" charset="0"/>
                <a:cs typeface="Times New Roman" pitchFamily="18" charset="0"/>
              </a:rPr>
              <a:t>Norm/Average=  </a:t>
            </a:r>
            <a:r>
              <a:rPr lang="en-US" sz="1800" dirty="0">
                <a:solidFill>
                  <a:schemeClr val="tx1"/>
                </a:solidFill>
                <a:latin typeface="Times New Roman" pitchFamily="18" charset="0"/>
                <a:cs typeface="Times New Roman" pitchFamily="18" charset="0"/>
              </a:rPr>
              <a:t>3 (see red line)</a:t>
            </a:r>
          </a:p>
          <a:p>
            <a:endParaRPr lang="en-US" sz="1800" dirty="0">
              <a:solidFill>
                <a:schemeClr val="tx1"/>
              </a:solidFill>
            </a:endParaRPr>
          </a:p>
        </p:txBody>
      </p:sp>
    </p:spTree>
    <p:extLst>
      <p:ext uri="{BB962C8B-B14F-4D97-AF65-F5344CB8AC3E}">
        <p14:creationId xmlns:p14="http://schemas.microsoft.com/office/powerpoint/2010/main" val="903741642"/>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811844" y="6499007"/>
            <a:ext cx="1332156" cy="361016"/>
          </a:xfrm>
        </p:spPr>
        <p:txBody>
          <a:bodyPr/>
          <a:lstStyle/>
          <a:p>
            <a:fld id="{99839BE6-4775-400A-96F3-30F320677DBA}" type="slidenum">
              <a:rPr lang="en-US" sz="1200" smtClean="0"/>
              <a:pPr/>
              <a:t>24</a:t>
            </a:fld>
            <a:endParaRPr lang="en-US" sz="12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580150565"/>
              </p:ext>
            </p:extLst>
          </p:nvPr>
        </p:nvGraphicFramePr>
        <p:xfrm>
          <a:off x="0" y="-11317"/>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p:cNvSpPr>
            <a:spLocks noGrp="1"/>
          </p:cNvSpPr>
          <p:nvPr>
            <p:ph type="title"/>
          </p:nvPr>
        </p:nvSpPr>
        <p:spPr>
          <a:xfrm>
            <a:off x="304800" y="152400"/>
            <a:ext cx="8534400" cy="685800"/>
          </a:xfrm>
        </p:spPr>
        <p:txBody>
          <a:bodyPr>
            <a:noAutofit/>
          </a:bodyPr>
          <a:lstStyle/>
          <a:p>
            <a:pPr algn="ctr"/>
            <a:r>
              <a:rPr lang="en-US" sz="3200" dirty="0">
                <a:solidFill>
                  <a:schemeClr val="tx1"/>
                </a:solidFill>
              </a:rPr>
              <a:t>Composite Financial </a:t>
            </a:r>
            <a:r>
              <a:rPr lang="en-US" sz="3200" dirty="0" smtClean="0">
                <a:solidFill>
                  <a:schemeClr val="tx1"/>
                </a:solidFill>
              </a:rPr>
              <a:t>Index (</a:t>
            </a:r>
            <a:r>
              <a:rPr lang="en-US" sz="3200" dirty="0">
                <a:solidFill>
                  <a:schemeClr val="tx1"/>
                </a:solidFill>
              </a:rPr>
              <a:t>CFI) </a:t>
            </a:r>
            <a:r>
              <a:rPr lang="en-US" sz="3200" dirty="0" smtClean="0">
                <a:solidFill>
                  <a:schemeClr val="tx1"/>
                </a:solidFill>
              </a:rPr>
              <a:t>(2 </a:t>
            </a:r>
            <a:r>
              <a:rPr lang="en-US" sz="3200" dirty="0">
                <a:solidFill>
                  <a:schemeClr val="tx1"/>
                </a:solidFill>
              </a:rPr>
              <a:t>of 2</a:t>
            </a:r>
            <a:r>
              <a:rPr lang="en-US" sz="3200" dirty="0" smtClean="0">
                <a:solidFill>
                  <a:schemeClr val="tx1"/>
                </a:solidFill>
              </a:rPr>
              <a:t>)</a:t>
            </a:r>
            <a:endParaRPr lang="en-US" sz="3200" dirty="0">
              <a:solidFill>
                <a:schemeClr val="tx1"/>
              </a:solidFill>
            </a:endParaRPr>
          </a:p>
        </p:txBody>
      </p:sp>
    </p:spTree>
    <p:extLst>
      <p:ext uri="{BB962C8B-B14F-4D97-AF65-F5344CB8AC3E}">
        <p14:creationId xmlns:p14="http://schemas.microsoft.com/office/powerpoint/2010/main" val="57371340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371600" y="838200"/>
            <a:ext cx="7086600" cy="884238"/>
          </a:xfrm>
        </p:spPr>
        <p:txBody>
          <a:bodyPr/>
          <a:lstStyle/>
          <a:p>
            <a:endParaRPr lang="en-US" altLang="en-US" sz="3600" dirty="0">
              <a:solidFill>
                <a:schemeClr val="tx1"/>
              </a:solidFill>
            </a:endParaRPr>
          </a:p>
        </p:txBody>
      </p:sp>
      <p:sp>
        <p:nvSpPr>
          <p:cNvPr id="44" name="Content Placeholder 2"/>
          <p:cNvSpPr txBox="1">
            <a:spLocks/>
          </p:cNvSpPr>
          <p:nvPr/>
        </p:nvSpPr>
        <p:spPr bwMode="auto">
          <a:xfrm>
            <a:off x="1219200" y="1828800"/>
            <a:ext cx="7696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eaLnBrk="1" hangingPunct="1"/>
            <a:r>
              <a:rPr lang="en-US" sz="2400" kern="0" dirty="0"/>
              <a:t>The University’s </a:t>
            </a:r>
            <a:r>
              <a:rPr lang="en-US" sz="2400" i="1" kern="0" dirty="0"/>
              <a:t>college savings plans </a:t>
            </a:r>
            <a:r>
              <a:rPr lang="en-US" sz="2400" kern="0" dirty="0"/>
              <a:t>continue to be ranked among the top performing plans in the nation.  </a:t>
            </a:r>
            <a:r>
              <a:rPr lang="en-US" sz="2400" kern="0" dirty="0" smtClean="0"/>
              <a:t>(The T</a:t>
            </a:r>
            <a:r>
              <a:rPr lang="en-US" sz="2400" kern="0" dirty="0"/>
              <a:t>. Rowe Price College Savings Plan is one of </a:t>
            </a:r>
            <a:r>
              <a:rPr lang="en-US" sz="2400" kern="0" dirty="0" smtClean="0"/>
              <a:t>four </a:t>
            </a:r>
            <a:r>
              <a:rPr lang="en-US" sz="2400" kern="0" dirty="0"/>
              <a:t>college savings </a:t>
            </a:r>
            <a:r>
              <a:rPr lang="en-US" sz="2400" kern="0" dirty="0" smtClean="0"/>
              <a:t>plans in the nation </a:t>
            </a:r>
            <a:r>
              <a:rPr lang="en-US" sz="2400" kern="0" dirty="0"/>
              <a:t>awarded a </a:t>
            </a:r>
            <a:r>
              <a:rPr lang="en-US" sz="2400" kern="0" dirty="0" smtClean="0"/>
              <a:t>“Gold” rating </a:t>
            </a:r>
            <a:r>
              <a:rPr lang="en-US" sz="2400" kern="0" dirty="0"/>
              <a:t>by </a:t>
            </a:r>
            <a:r>
              <a:rPr lang="en-US" sz="2400" i="1" kern="0" dirty="0"/>
              <a:t>Morningstar</a:t>
            </a:r>
            <a:r>
              <a:rPr lang="en-US" sz="2400" kern="0" dirty="0"/>
              <a:t> for </a:t>
            </a:r>
            <a:r>
              <a:rPr lang="en-US" sz="2400" kern="0" dirty="0" smtClean="0"/>
              <a:t>2014).</a:t>
            </a:r>
          </a:p>
          <a:p>
            <a:pPr marL="0" indent="0" eaLnBrk="1" hangingPunct="1">
              <a:buNone/>
            </a:pPr>
            <a:r>
              <a:rPr lang="en-US" sz="2400" kern="0" dirty="0" smtClean="0"/>
              <a:t>	Portfolio </a:t>
            </a:r>
            <a:r>
              <a:rPr lang="en-US" sz="2400" kern="0" dirty="0"/>
              <a:t>managed on June 30, 2014 </a:t>
            </a:r>
            <a:endParaRPr lang="en-US" sz="2400" kern="0" dirty="0" smtClean="0"/>
          </a:p>
          <a:p>
            <a:pPr marL="0" indent="0" eaLnBrk="1" hangingPunct="1">
              <a:buNone/>
            </a:pPr>
            <a:r>
              <a:rPr lang="en-US" sz="2400" kern="0" dirty="0"/>
              <a:t>	</a:t>
            </a:r>
            <a:r>
              <a:rPr lang="en-US" sz="2400" kern="0" dirty="0" smtClean="0"/>
              <a:t>= </a:t>
            </a:r>
            <a:r>
              <a:rPr lang="en-US" sz="2400" kern="0" dirty="0"/>
              <a:t>$6.5 </a:t>
            </a:r>
            <a:r>
              <a:rPr lang="en-US" sz="2400" kern="0" dirty="0" smtClean="0"/>
              <a:t>Billion.</a:t>
            </a:r>
            <a:endParaRPr lang="en-US" sz="2400" kern="0" dirty="0"/>
          </a:p>
        </p:txBody>
      </p:sp>
      <p:sp>
        <p:nvSpPr>
          <p:cNvPr id="2" name="Slide Number Placeholder 1"/>
          <p:cNvSpPr>
            <a:spLocks noGrp="1"/>
          </p:cNvSpPr>
          <p:nvPr>
            <p:ph type="sldNum" sz="quarter" idx="12"/>
          </p:nvPr>
        </p:nvSpPr>
        <p:spPr/>
        <p:txBody>
          <a:bodyPr/>
          <a:lstStyle/>
          <a:p>
            <a:fld id="{49500189-08E6-4E72-AB9E-D926269EDC7A}" type="slidenum">
              <a:rPr lang="en-US" altLang="en-US" sz="1200" smtClean="0"/>
              <a:pPr/>
              <a:t>3</a:t>
            </a:fld>
            <a:endParaRPr lang="en-US" altLang="en-US" sz="1200" dirty="0"/>
          </a:p>
        </p:txBody>
      </p:sp>
    </p:spTree>
    <p:extLst>
      <p:ext uri="{BB962C8B-B14F-4D97-AF65-F5344CB8AC3E}">
        <p14:creationId xmlns:p14="http://schemas.microsoft.com/office/powerpoint/2010/main" val="36996974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990600" y="762000"/>
            <a:ext cx="8153400" cy="6096000"/>
          </a:xfrm>
          <a:prstGeom prst="rect">
            <a:avLst/>
          </a:prstGeom>
        </p:spPr>
        <p:txBody>
          <a:bodyPr>
            <a:noAutofit/>
          </a:bodyPr>
          <a:lst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eaLnBrk="1" hangingPunct="1"/>
            <a:r>
              <a:rPr lang="en-US" sz="2400" i="1" kern="0" dirty="0" smtClean="0"/>
              <a:t>Revenues</a:t>
            </a:r>
            <a:r>
              <a:rPr lang="en-US" sz="2400" kern="0" dirty="0" smtClean="0"/>
              <a:t> &amp; </a:t>
            </a:r>
            <a:r>
              <a:rPr lang="en-US" sz="2400" i="1" kern="0" dirty="0" smtClean="0"/>
              <a:t>Expenses</a:t>
            </a:r>
            <a:r>
              <a:rPr lang="en-US" sz="2400" kern="0" dirty="0" smtClean="0"/>
              <a:t> (operating &amp; non-operating*) were $848.7 M and $847.8 M, respectively.</a:t>
            </a:r>
          </a:p>
          <a:p>
            <a:pPr marL="0" indent="0" eaLnBrk="1" hangingPunct="1">
              <a:buNone/>
            </a:pPr>
            <a:r>
              <a:rPr lang="en-US" sz="2400" kern="0" dirty="0" smtClean="0"/>
              <a:t> 	</a:t>
            </a:r>
            <a:r>
              <a:rPr lang="en-US" sz="2000" kern="0" dirty="0" smtClean="0"/>
              <a:t>*not including Capital Appropriation ($186.3 M).</a:t>
            </a:r>
          </a:p>
          <a:p>
            <a:pPr eaLnBrk="1" hangingPunct="1"/>
            <a:endParaRPr lang="en-US" sz="2400" kern="0" dirty="0"/>
          </a:p>
          <a:p>
            <a:pPr eaLnBrk="1" hangingPunct="1"/>
            <a:r>
              <a:rPr lang="en-US" sz="2400" i="1" kern="0" dirty="0" smtClean="0"/>
              <a:t>Total Operating expenses </a:t>
            </a:r>
            <a:r>
              <a:rPr lang="en-US" sz="2400" kern="0" dirty="0" smtClean="0"/>
              <a:t>grew </a:t>
            </a:r>
            <a:r>
              <a:rPr lang="en-US" sz="2400" kern="0" smtClean="0"/>
              <a:t>only 1.6%.</a:t>
            </a:r>
            <a:endParaRPr lang="en-US" sz="2400" kern="0" dirty="0" smtClean="0"/>
          </a:p>
          <a:p>
            <a:pPr eaLnBrk="1" hangingPunct="1"/>
            <a:r>
              <a:rPr lang="en-US" sz="2400" i="1" kern="0" dirty="0" smtClean="0"/>
              <a:t>Operating funds </a:t>
            </a:r>
            <a:r>
              <a:rPr lang="en-US" sz="2400" kern="0" dirty="0" smtClean="0"/>
              <a:t>were invested ( $144.2 M) for necessary liquidity, security, reasonable returns</a:t>
            </a:r>
          </a:p>
          <a:p>
            <a:pPr eaLnBrk="1" hangingPunct="1"/>
            <a:r>
              <a:rPr lang="en-US" sz="2400" i="1" kern="0" dirty="0" smtClean="0"/>
              <a:t>UA’s Endowment </a:t>
            </a:r>
            <a:r>
              <a:rPr lang="en-US" sz="2400" kern="0" dirty="0" smtClean="0"/>
              <a:t>balance = $146.2 M.</a:t>
            </a:r>
          </a:p>
          <a:p>
            <a:pPr eaLnBrk="1" hangingPunct="1"/>
            <a:r>
              <a:rPr lang="en-US" sz="2400" i="1" kern="0" dirty="0" smtClean="0"/>
              <a:t>Investment return </a:t>
            </a:r>
            <a:r>
              <a:rPr lang="en-US" sz="2400" kern="0" dirty="0" smtClean="0"/>
              <a:t>on our Consolidated Endowment Fund =12.5%.</a:t>
            </a:r>
          </a:p>
          <a:p>
            <a:pPr marL="0" indent="0" eaLnBrk="1" hangingPunct="1">
              <a:buNone/>
            </a:pPr>
            <a:endParaRPr lang="en-US" sz="2400" kern="0" dirty="0"/>
          </a:p>
          <a:p>
            <a:pPr eaLnBrk="1" hangingPunct="1"/>
            <a:endParaRPr lang="en-US" sz="2400" kern="0" dirty="0" smtClean="0"/>
          </a:p>
          <a:p>
            <a:pPr eaLnBrk="1" hangingPunct="1"/>
            <a:endParaRPr lang="en-US" sz="2400" kern="0" dirty="0"/>
          </a:p>
        </p:txBody>
      </p:sp>
      <p:sp>
        <p:nvSpPr>
          <p:cNvPr id="3" name="Slide Number Placeholder 2"/>
          <p:cNvSpPr>
            <a:spLocks noGrp="1"/>
          </p:cNvSpPr>
          <p:nvPr>
            <p:ph type="sldNum" sz="quarter" idx="12"/>
          </p:nvPr>
        </p:nvSpPr>
        <p:spPr/>
        <p:txBody>
          <a:bodyPr/>
          <a:lstStyle/>
          <a:p>
            <a:fld id="{85792779-454E-4747-9354-2C90B497C3DA}" type="slidenum">
              <a:rPr lang="en-US" altLang="en-US" sz="1200" smtClean="0"/>
              <a:pPr/>
              <a:t>4</a:t>
            </a:fld>
            <a:endParaRPr lang="en-US" altLang="en-US" sz="1200" dirty="0"/>
          </a:p>
        </p:txBody>
      </p:sp>
    </p:spTree>
    <p:extLst>
      <p:ext uri="{BB962C8B-B14F-4D97-AF65-F5344CB8AC3E}">
        <p14:creationId xmlns:p14="http://schemas.microsoft.com/office/powerpoint/2010/main" val="1563299555"/>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990600" y="762000"/>
            <a:ext cx="8153400" cy="6096000"/>
          </a:xfrm>
          <a:prstGeom prst="rect">
            <a:avLst/>
          </a:prstGeom>
        </p:spPr>
        <p:txBody>
          <a:bodyPr>
            <a:noAutofit/>
          </a:bodyPr>
          <a:lst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eaLnBrk="1" hangingPunct="1"/>
            <a:r>
              <a:rPr lang="en-US" sz="2400" i="1" kern="0" dirty="0" smtClean="0"/>
              <a:t>Total Debt </a:t>
            </a:r>
            <a:r>
              <a:rPr lang="en-US" sz="2400" kern="0" dirty="0" smtClean="0"/>
              <a:t>outstanding = $181.6 M.</a:t>
            </a:r>
          </a:p>
          <a:p>
            <a:pPr eaLnBrk="1" hangingPunct="1"/>
            <a:r>
              <a:rPr lang="en-US" sz="2400" i="1" kern="0" dirty="0" smtClean="0"/>
              <a:t>Annual Debt Service </a:t>
            </a:r>
            <a:r>
              <a:rPr lang="en-US" sz="2400" kern="0" dirty="0" smtClean="0"/>
              <a:t>= </a:t>
            </a:r>
            <a:r>
              <a:rPr lang="en-US" sz="2400" kern="0" smtClean="0"/>
              <a:t>$17.3M </a:t>
            </a:r>
            <a:r>
              <a:rPr lang="en-US" sz="2400" kern="0" dirty="0" smtClean="0"/>
              <a:t>(modest).</a:t>
            </a:r>
          </a:p>
          <a:p>
            <a:pPr eaLnBrk="1" hangingPunct="1"/>
            <a:r>
              <a:rPr lang="en-US" sz="2400" i="1" kern="0" dirty="0" smtClean="0"/>
              <a:t>Annual Debt Service ratio </a:t>
            </a:r>
            <a:r>
              <a:rPr lang="en-US" sz="2400" kern="0" dirty="0" smtClean="0"/>
              <a:t>= 2.8% of unrestricted revenues.</a:t>
            </a:r>
          </a:p>
          <a:p>
            <a:pPr eaLnBrk="1" hangingPunct="1"/>
            <a:r>
              <a:rPr lang="en-US" sz="2400" kern="0" dirty="0"/>
              <a:t>Maintained high </a:t>
            </a:r>
            <a:r>
              <a:rPr lang="en-US" sz="2400" i="1" kern="0" dirty="0"/>
              <a:t>Credit Ratings </a:t>
            </a:r>
            <a:r>
              <a:rPr lang="en-US" sz="2400" kern="0" dirty="0"/>
              <a:t>from both Standard &amp; Poor (AA-) and Moody’s Investor Services (Aa2</a:t>
            </a:r>
            <a:r>
              <a:rPr lang="en-US" sz="2400" kern="0" dirty="0" smtClean="0"/>
              <a:t>).</a:t>
            </a:r>
          </a:p>
          <a:p>
            <a:pPr eaLnBrk="1" hangingPunct="1"/>
            <a:r>
              <a:rPr lang="en-US" sz="2400" i="1" kern="0" dirty="0" smtClean="0"/>
              <a:t>Total Budget </a:t>
            </a:r>
            <a:r>
              <a:rPr lang="en-US" sz="2400" kern="0" dirty="0" smtClean="0"/>
              <a:t>= $914.2 M (FY13 – FY14).</a:t>
            </a:r>
          </a:p>
          <a:p>
            <a:pPr marL="0" indent="0" eaLnBrk="1" hangingPunct="1">
              <a:buNone/>
            </a:pPr>
            <a:endParaRPr lang="en-US" sz="2400" kern="0" dirty="0"/>
          </a:p>
          <a:p>
            <a:pPr eaLnBrk="1" hangingPunct="1"/>
            <a:endParaRPr lang="en-US" sz="2400" kern="0" dirty="0" smtClean="0"/>
          </a:p>
          <a:p>
            <a:pPr eaLnBrk="1" hangingPunct="1"/>
            <a:endParaRPr lang="en-US" sz="2400" kern="0" dirty="0"/>
          </a:p>
        </p:txBody>
      </p:sp>
      <p:sp>
        <p:nvSpPr>
          <p:cNvPr id="3" name="Slide Number Placeholder 2"/>
          <p:cNvSpPr>
            <a:spLocks noGrp="1"/>
          </p:cNvSpPr>
          <p:nvPr>
            <p:ph type="sldNum" sz="quarter" idx="12"/>
          </p:nvPr>
        </p:nvSpPr>
        <p:spPr/>
        <p:txBody>
          <a:bodyPr/>
          <a:lstStyle/>
          <a:p>
            <a:fld id="{85792779-454E-4747-9354-2C90B497C3DA}" type="slidenum">
              <a:rPr lang="en-US" altLang="en-US" sz="1200" smtClean="0"/>
              <a:pPr/>
              <a:t>5</a:t>
            </a:fld>
            <a:endParaRPr lang="en-US" altLang="en-US" sz="1200" dirty="0"/>
          </a:p>
        </p:txBody>
      </p:sp>
    </p:spTree>
    <p:extLst>
      <p:ext uri="{BB962C8B-B14F-4D97-AF65-F5344CB8AC3E}">
        <p14:creationId xmlns:p14="http://schemas.microsoft.com/office/powerpoint/2010/main" val="135074669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19200"/>
            <a:ext cx="7086600" cy="884238"/>
          </a:xfrm>
        </p:spPr>
        <p:txBody>
          <a:bodyPr/>
          <a:lstStyle/>
          <a:p>
            <a:r>
              <a:rPr lang="en-US" sz="4000" dirty="0">
                <a:solidFill>
                  <a:schemeClr val="tx1"/>
                </a:solidFill>
              </a:rPr>
              <a:t>4</a:t>
            </a:r>
            <a:r>
              <a:rPr lang="en-US" sz="4000" dirty="0" smtClean="0">
                <a:solidFill>
                  <a:schemeClr val="tx1"/>
                </a:solidFill>
              </a:rPr>
              <a:t> Successful External Audits</a:t>
            </a:r>
            <a:endParaRPr lang="en-US" sz="3600" dirty="0">
              <a:solidFill>
                <a:schemeClr val="tx1"/>
              </a:solidFill>
            </a:endParaRPr>
          </a:p>
        </p:txBody>
      </p:sp>
      <p:sp>
        <p:nvSpPr>
          <p:cNvPr id="3" name="Content Placeholder 2"/>
          <p:cNvSpPr txBox="1">
            <a:spLocks/>
          </p:cNvSpPr>
          <p:nvPr/>
        </p:nvSpPr>
        <p:spPr>
          <a:xfrm>
            <a:off x="1241288" y="2323652"/>
            <a:ext cx="7871908" cy="3508977"/>
          </a:xfrm>
          <a:prstGeom prst="rect">
            <a:avLst/>
          </a:prstGeom>
        </p:spPr>
        <p:txBody>
          <a:bodyPr>
            <a:noAutofit/>
          </a:bodyPr>
          <a:lst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eaLnBrk="1" hangingPunct="1">
              <a:buFontTx/>
              <a:buNone/>
            </a:pPr>
            <a:endParaRPr lang="en-US" sz="2800" kern="0" dirty="0" smtClean="0"/>
          </a:p>
          <a:p>
            <a:pPr marL="514350" indent="-514350" eaLnBrk="1" hangingPunct="1">
              <a:buFont typeface="+mj-lt"/>
              <a:buAutoNum type="alphaLcParenR"/>
            </a:pPr>
            <a:r>
              <a:rPr lang="en-US" sz="2800" kern="0" dirty="0" smtClean="0"/>
              <a:t>Received “unmodified” opinion , the most favorable, from external/ independent auditors (</a:t>
            </a:r>
            <a:r>
              <a:rPr lang="en-US" sz="2800" i="1" kern="0" dirty="0" smtClean="0"/>
              <a:t>Moss Adams </a:t>
            </a:r>
            <a:r>
              <a:rPr lang="en-US" sz="2800" kern="0" dirty="0" smtClean="0"/>
              <a:t>LLP).</a:t>
            </a:r>
          </a:p>
          <a:p>
            <a:pPr marL="514350" indent="-514350" eaLnBrk="1" hangingPunct="1">
              <a:buFont typeface="+mj-lt"/>
              <a:buAutoNum type="alphaLcParenR"/>
            </a:pPr>
            <a:r>
              <a:rPr lang="en-US" sz="2800" kern="0" dirty="0" smtClean="0"/>
              <a:t>Received “unmodified” opinion from </a:t>
            </a:r>
            <a:r>
              <a:rPr lang="en-US" sz="2800" i="1" kern="0" dirty="0" err="1" smtClean="0"/>
              <a:t>Pricewaterhouse</a:t>
            </a:r>
            <a:r>
              <a:rPr lang="en-US" sz="2800" i="1" kern="0" dirty="0" smtClean="0"/>
              <a:t> Coopers</a:t>
            </a:r>
            <a:r>
              <a:rPr lang="en-US" sz="2800" kern="0" dirty="0" smtClean="0"/>
              <a:t>, LLP. for the “Education Trust of Alaska”.</a:t>
            </a:r>
            <a:endParaRPr lang="en-US" sz="2800" kern="0" dirty="0"/>
          </a:p>
        </p:txBody>
      </p:sp>
      <p:sp>
        <p:nvSpPr>
          <p:cNvPr id="4" name="Slide Number Placeholder 3"/>
          <p:cNvSpPr>
            <a:spLocks noGrp="1"/>
          </p:cNvSpPr>
          <p:nvPr>
            <p:ph type="sldNum" sz="quarter" idx="12"/>
          </p:nvPr>
        </p:nvSpPr>
        <p:spPr/>
        <p:txBody>
          <a:bodyPr/>
          <a:lstStyle/>
          <a:p>
            <a:fld id="{51228341-00C6-4B96-B3B1-633CF340E33A}" type="slidenum">
              <a:rPr lang="en-US" altLang="en-US" sz="1200" smtClean="0"/>
              <a:pPr/>
              <a:t>6</a:t>
            </a:fld>
            <a:endParaRPr lang="en-US" altLang="en-US" sz="1200" dirty="0"/>
          </a:p>
        </p:txBody>
      </p:sp>
    </p:spTree>
    <p:extLst>
      <p:ext uri="{BB962C8B-B14F-4D97-AF65-F5344CB8AC3E}">
        <p14:creationId xmlns:p14="http://schemas.microsoft.com/office/powerpoint/2010/main" val="2849092760"/>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43492" y="1524000"/>
            <a:ext cx="7871908" cy="2971801"/>
          </a:xfrm>
          <a:prstGeom prst="rect">
            <a:avLst/>
          </a:prstGeom>
        </p:spPr>
        <p:txBody>
          <a:bodyPr>
            <a:noAutofit/>
          </a:bodyPr>
          <a:lst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515938" indent="-515938" eaLnBrk="1" hangingPunct="1">
              <a:buAutoNum type="alphaLcParenR" startAt="3"/>
            </a:pPr>
            <a:r>
              <a:rPr lang="en-US" sz="2800" kern="0" dirty="0" smtClean="0"/>
              <a:t>No </a:t>
            </a:r>
            <a:r>
              <a:rPr lang="en-US" sz="2800" kern="0" dirty="0"/>
              <a:t>exceptions/deficiencies noted in rigorous 7 month audit of F &amp; A cost rates by </a:t>
            </a:r>
            <a:r>
              <a:rPr lang="en-US" sz="2800" i="1" kern="0" dirty="0"/>
              <a:t>Defense Contract Audit Agency</a:t>
            </a:r>
            <a:r>
              <a:rPr lang="en-US" sz="2800" kern="0" dirty="0"/>
              <a:t>. </a:t>
            </a:r>
          </a:p>
          <a:p>
            <a:pPr marL="400050" lvl="1" indent="0" eaLnBrk="1" hangingPunct="1">
              <a:buNone/>
            </a:pPr>
            <a:r>
              <a:rPr lang="en-US" sz="2000" kern="0" dirty="0"/>
              <a:t>(</a:t>
            </a:r>
            <a:r>
              <a:rPr lang="en-US" sz="2000" kern="0" dirty="0" smtClean="0"/>
              <a:t>These </a:t>
            </a:r>
            <a:r>
              <a:rPr lang="en-US" sz="2000" kern="0" dirty="0"/>
              <a:t>rates are used on Federal grants/contracts for </a:t>
            </a:r>
            <a:r>
              <a:rPr lang="en-US" sz="2000" kern="0" dirty="0" smtClean="0"/>
              <a:t>         recovering </a:t>
            </a:r>
            <a:r>
              <a:rPr lang="en-US" sz="2000" kern="0" dirty="0"/>
              <a:t>indirect/overhead </a:t>
            </a:r>
            <a:r>
              <a:rPr lang="en-US" sz="2000" kern="0" dirty="0" smtClean="0"/>
              <a:t>costs)</a:t>
            </a:r>
            <a:r>
              <a:rPr lang="en-US" sz="2800" kern="0" dirty="0" smtClean="0"/>
              <a:t>.</a:t>
            </a:r>
          </a:p>
          <a:p>
            <a:pPr marL="0" indent="0" eaLnBrk="1" hangingPunct="1">
              <a:buNone/>
            </a:pPr>
            <a:endParaRPr lang="en-US" sz="2800" kern="0" dirty="0"/>
          </a:p>
          <a:p>
            <a:pPr marL="457200" indent="-457200" eaLnBrk="1" hangingPunct="1">
              <a:buFont typeface="+mj-lt"/>
              <a:buAutoNum type="alphaLcParenR" startAt="4"/>
            </a:pPr>
            <a:r>
              <a:rPr lang="en-US" sz="2800" kern="0" dirty="0" smtClean="0"/>
              <a:t>Received from </a:t>
            </a:r>
            <a:r>
              <a:rPr lang="en-US" sz="2800" i="1" kern="0" dirty="0" smtClean="0"/>
              <a:t>Moss Adams </a:t>
            </a:r>
            <a:r>
              <a:rPr lang="en-US" sz="2800" kern="0" dirty="0" smtClean="0"/>
              <a:t>“Single Audit” reports on federal awards in accordance with Government Auditing Standards and OMB Circular A-133.</a:t>
            </a:r>
            <a:endParaRPr lang="en-US" sz="2800" kern="0" dirty="0"/>
          </a:p>
        </p:txBody>
      </p:sp>
      <p:sp>
        <p:nvSpPr>
          <p:cNvPr id="3" name="Slide Number Placeholder 2"/>
          <p:cNvSpPr>
            <a:spLocks noGrp="1"/>
          </p:cNvSpPr>
          <p:nvPr>
            <p:ph type="sldNum" sz="quarter" idx="12"/>
          </p:nvPr>
        </p:nvSpPr>
        <p:spPr/>
        <p:txBody>
          <a:bodyPr/>
          <a:lstStyle/>
          <a:p>
            <a:fld id="{85792779-454E-4747-9354-2C90B497C3DA}" type="slidenum">
              <a:rPr lang="en-US" altLang="en-US" sz="1200" smtClean="0"/>
              <a:pPr/>
              <a:t>7</a:t>
            </a:fld>
            <a:endParaRPr lang="en-US" altLang="en-US" sz="1200" dirty="0"/>
          </a:p>
        </p:txBody>
      </p:sp>
    </p:spTree>
    <p:extLst>
      <p:ext uri="{BB962C8B-B14F-4D97-AF65-F5344CB8AC3E}">
        <p14:creationId xmlns:p14="http://schemas.microsoft.com/office/powerpoint/2010/main" val="2455352523"/>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2362200"/>
            <a:ext cx="6400800" cy="1938992"/>
          </a:xfrm>
          <a:prstGeom prst="rect">
            <a:avLst/>
          </a:prstGeom>
        </p:spPr>
        <p:txBody>
          <a:bodyPr wrap="square">
            <a:spAutoFit/>
          </a:bodyPr>
          <a:lstStyle/>
          <a:p>
            <a:pPr marL="0" indent="0" algn="ctr" eaLnBrk="1" hangingPunct="1">
              <a:buFontTx/>
              <a:buNone/>
            </a:pPr>
            <a:r>
              <a:rPr lang="en-US" sz="2400" u="sng" kern="0" dirty="0" smtClean="0">
                <a:latin typeface="+mj-lt"/>
              </a:rPr>
              <a:t>Bottom-line:</a:t>
            </a:r>
          </a:p>
          <a:p>
            <a:pPr marL="0" indent="0" eaLnBrk="1" hangingPunct="1">
              <a:buFontTx/>
              <a:buNone/>
            </a:pPr>
            <a:endParaRPr lang="en-US" sz="2400" kern="0" dirty="0">
              <a:latin typeface="+mj-lt"/>
            </a:endParaRPr>
          </a:p>
          <a:p>
            <a:pPr marL="0" indent="0" eaLnBrk="1" hangingPunct="1">
              <a:buFontTx/>
              <a:buNone/>
            </a:pPr>
            <a:r>
              <a:rPr lang="en-US" sz="2400" kern="0" dirty="0" smtClean="0">
                <a:latin typeface="+mj-lt"/>
              </a:rPr>
              <a:t>We are </a:t>
            </a:r>
            <a:r>
              <a:rPr lang="en-US" sz="2400" kern="0" dirty="0">
                <a:latin typeface="+mj-lt"/>
              </a:rPr>
              <a:t>pleased to report that the University </a:t>
            </a:r>
            <a:r>
              <a:rPr lang="en-US" sz="2400" kern="0" dirty="0" smtClean="0">
                <a:latin typeface="+mj-lt"/>
              </a:rPr>
              <a:t>of Alaska System continues </a:t>
            </a:r>
            <a:r>
              <a:rPr lang="en-US" sz="2400" kern="0" dirty="0">
                <a:latin typeface="+mj-lt"/>
              </a:rPr>
              <a:t>to be financially healthy. </a:t>
            </a:r>
          </a:p>
        </p:txBody>
      </p:sp>
      <p:sp>
        <p:nvSpPr>
          <p:cNvPr id="3" name="Slide Number Placeholder 2"/>
          <p:cNvSpPr>
            <a:spLocks noGrp="1"/>
          </p:cNvSpPr>
          <p:nvPr>
            <p:ph type="sldNum" sz="quarter" idx="12"/>
          </p:nvPr>
        </p:nvSpPr>
        <p:spPr/>
        <p:txBody>
          <a:bodyPr/>
          <a:lstStyle/>
          <a:p>
            <a:fld id="{85792779-454E-4747-9354-2C90B497C3DA}" type="slidenum">
              <a:rPr lang="en-US" altLang="en-US" sz="1200" smtClean="0"/>
              <a:pPr/>
              <a:t>8</a:t>
            </a:fld>
            <a:endParaRPr lang="en-US" altLang="en-US" sz="1200" dirty="0"/>
          </a:p>
        </p:txBody>
      </p:sp>
    </p:spTree>
    <p:extLst>
      <p:ext uri="{BB962C8B-B14F-4D97-AF65-F5344CB8AC3E}">
        <p14:creationId xmlns:p14="http://schemas.microsoft.com/office/powerpoint/2010/main" val="2663503366"/>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dashboard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372600"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057400" y="5952232"/>
            <a:ext cx="7239000" cy="707886"/>
          </a:xfrm>
          <a:prstGeom prst="rect">
            <a:avLst/>
          </a:prstGeom>
          <a:noFill/>
        </p:spPr>
        <p:txBody>
          <a:bodyPr wrap="square" rtlCol="0">
            <a:spAutoFit/>
          </a:bodyPr>
          <a:lstStyle/>
          <a:p>
            <a:r>
              <a:rPr lang="en-US" sz="4000" dirty="0" smtClean="0"/>
              <a:t>Graphical Presentation of Data</a:t>
            </a:r>
            <a:endParaRPr lang="en-US" sz="4000" dirty="0"/>
          </a:p>
        </p:txBody>
      </p:sp>
      <p:sp>
        <p:nvSpPr>
          <p:cNvPr id="4" name="Slide Number Placeholder 3"/>
          <p:cNvSpPr>
            <a:spLocks noGrp="1"/>
          </p:cNvSpPr>
          <p:nvPr>
            <p:ph type="sldNum" sz="quarter" idx="12"/>
          </p:nvPr>
        </p:nvSpPr>
        <p:spPr>
          <a:xfrm>
            <a:off x="7228438" y="6553200"/>
            <a:ext cx="2133600" cy="476250"/>
          </a:xfrm>
        </p:spPr>
        <p:txBody>
          <a:bodyPr/>
          <a:lstStyle/>
          <a:p>
            <a:r>
              <a:rPr lang="en-US" altLang="en-US" sz="1200" dirty="0" smtClean="0"/>
              <a:t>9</a:t>
            </a:r>
            <a:endParaRPr lang="en-US" altLang="en-US" sz="1200" dirty="0"/>
          </a:p>
        </p:txBody>
      </p:sp>
    </p:spTree>
    <p:extLst>
      <p:ext uri="{BB962C8B-B14F-4D97-AF65-F5344CB8AC3E}">
        <p14:creationId xmlns:p14="http://schemas.microsoft.com/office/powerpoint/2010/main" val="1156789757"/>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Financial performance presentation">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Financial performance presentation</Template>
  <TotalTime>2118</TotalTime>
  <Words>1037</Words>
  <Application>Microsoft Office PowerPoint</Application>
  <PresentationFormat>On-screen Show (4:3)</PresentationFormat>
  <Paragraphs>275</Paragraphs>
  <Slides>24</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27" baseType="lpstr">
      <vt:lpstr>Financial performance presentation</vt:lpstr>
      <vt:lpstr>1_Custom Design</vt:lpstr>
      <vt:lpstr>Chart</vt:lpstr>
      <vt:lpstr>Annual Financial Report for Fiscal Year 2014</vt:lpstr>
      <vt:lpstr>Financial Highlights</vt:lpstr>
      <vt:lpstr>PowerPoint Presentation</vt:lpstr>
      <vt:lpstr>PowerPoint Presentation</vt:lpstr>
      <vt:lpstr>PowerPoint Presentation</vt:lpstr>
      <vt:lpstr>4 Successful External Audits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Viability Ratio </vt:lpstr>
      <vt:lpstr>Return on Net Position Ratio </vt:lpstr>
      <vt:lpstr>Primary Reserve Ratio </vt:lpstr>
      <vt:lpstr>Composite Financial Index (CFI) (1 of 2)</vt:lpstr>
      <vt:lpstr>Composite Financial Index (CFI) (2 of 2)</vt:lpstr>
    </vt:vector>
  </TitlesOfParts>
  <Company>University of Alaska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PERFORMANCE</dc:title>
  <dc:creator>SHIVA S Hullavarad</dc:creator>
  <cp:lastModifiedBy>Alison B Hayden</cp:lastModifiedBy>
  <cp:revision>60</cp:revision>
  <cp:lastPrinted>2014-10-21T23:57:00Z</cp:lastPrinted>
  <dcterms:created xsi:type="dcterms:W3CDTF">2014-10-09T23:21:12Z</dcterms:created>
  <dcterms:modified xsi:type="dcterms:W3CDTF">2014-12-08T20:05:23Z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TC010175311033</vt:lpwstr>
  </property>
</Properties>
</file>