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524" r:id="rId4"/>
    <p:sldId id="541" r:id="rId5"/>
    <p:sldId id="469" r:id="rId6"/>
    <p:sldId id="583" r:id="rId7"/>
    <p:sldId id="542" r:id="rId8"/>
    <p:sldId id="543" r:id="rId9"/>
    <p:sldId id="548" r:id="rId10"/>
    <p:sldId id="580" r:id="rId11"/>
    <p:sldId id="574" r:id="rId12"/>
    <p:sldId id="575" r:id="rId13"/>
    <p:sldId id="576" r:id="rId14"/>
    <p:sldId id="577" r:id="rId15"/>
    <p:sldId id="578" r:id="rId16"/>
    <p:sldId id="579" r:id="rId17"/>
    <p:sldId id="584" r:id="rId18"/>
    <p:sldId id="582" r:id="rId19"/>
    <p:sldId id="5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4"/>
    <p:restoredTop sz="95730"/>
  </p:normalViewPr>
  <p:slideViewPr>
    <p:cSldViewPr snapToGrid="0">
      <p:cViewPr varScale="1">
        <p:scale>
          <a:sx n="118" d="100"/>
          <a:sy n="118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ABA7C-6C0E-B347-86BF-228D00B15AE2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D2D1-53BD-C941-8E81-F0739EFED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59211-9497-074C-8C72-F5857A5077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7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more samples as the season progresses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1A2B5-5C91-2645-8562-B134260DA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0947-32C1-EABC-388B-69D2B14E9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875CC-BC48-E332-BE93-B31C6873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587C0-DCAB-8A8B-9FAC-D0D2CC79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9735F-F9AE-B53C-3D3E-E99A5992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F65F-04A1-1F00-7569-53CF4BF9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FEC7-D46B-12D7-26D6-201B3790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DB042-15DA-514F-476D-6F6FFCB6A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53C3F-DB64-234A-0155-8FDC4FD3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713C-AAB9-224E-650C-06032E65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84D7-BAF3-D079-93D7-CEADE2C9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32539-F09B-373E-A6D7-5F7510561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E1190-4AEB-531C-DBA9-9D724069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E9656-C1C7-16D7-2A87-FEAD7B60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DC84B-EF08-CE33-8BE1-00965B3A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707F-708B-B20B-DDBE-3299C4F8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31F4-3679-788D-5EFE-1FBEFACC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F1F00-D394-A516-E76C-49217B5E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570A-70A4-A763-2D8B-744DEFF0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1AE4-D861-0F9A-AFF4-DCFF5F1F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79ED-818D-902B-5695-A00C5A85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5DB4-D38C-A359-1CE5-F27071E9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D244-91A4-3365-6C1D-E090FBC1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7B637-A3C5-AC4C-52A9-AB49F532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FBF4-8775-60E5-1CE9-591CB000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A723-480B-7859-6B9A-B3CF5C40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AE52-6DB3-A0A8-DEEC-49ADBDD1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6DFC2-0729-C2B0-13E8-D8A96BA5D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8C594-997B-43BF-8447-4508ED70D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343C6-73A6-EA69-825B-E50D512B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3C903-B3E1-0E0F-A83E-3E124EC2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2ACBF-EED8-5253-9D7C-5C508E3A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026A-0FF3-BEF6-4026-9DCD0F14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8C68-64B3-A04B-D667-FB4176D8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E5ABF-74F2-97A0-DAF0-139149E9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9BCE0-EA61-5081-D1A5-A149AFAAC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830CD-A693-3D5A-8009-7050998CE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2A49E-D380-DB94-5BF2-EC5E2F11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60AB3-D486-376A-4339-A23508CD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CE544-AF5B-7D48-31A7-0D36CC93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71BE-B44F-90C0-5296-4DC9FC6E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05A32-F8AF-D052-66CB-185DBC92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A96BD-744D-5475-3CE4-6B1D49A9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E92D6-D491-9D6E-B7A9-78496BE4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1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352D5-E08F-984C-8A80-1F1F929E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B1D4B-6542-8F2A-0D79-34543111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10E7-8331-68A9-70D5-4DAA13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28F3-02BA-AA04-0BF7-D647BC13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00E68-0ED0-7739-2E8E-5AF9F57A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F26D5-3F80-3E86-A59C-02BCB34FE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6329A-B806-9A34-8821-52FA0D80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E2C3-79C7-A9E3-4E8F-76D845B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22A78-55D3-180B-311D-F102EBB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5997-05B3-A92A-57C3-5DC4AC89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C75C3-738E-096C-4FAD-5976EF516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AB57F-A33C-3C04-6703-31EF01D6B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566B-BBC8-5FB3-BC57-3FF82C1D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23797-C0C3-F957-785E-3A294092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6ADB1-0189-6A74-1C48-FEFC8FF8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9737B-F51A-ECC4-1235-580784D8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2CE3A-0236-9303-C7AE-4FD4CB48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3E42A-FC19-5073-715F-3E3060E27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D863F-0501-0347-AEA3-D1D96939AE38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D9E2-2778-8FA3-3B7C-580EEE5D6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3F96A-3845-CB04-055C-5E0A3DE2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7538-9B1E-EE4D-AAE9-E6525AE8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laskaseagrant.org/our-work/aquaculture/" TargetMode="External"/><Relationship Id="rId3" Type="http://schemas.openxmlformats.org/officeDocument/2006/relationships/hyperlink" Target="https://maineaqua.org/wp-content/uploads/2020/06/OceanApproved_KelpManualLowRez.pdf" TargetMode="External"/><Relationship Id="rId7" Type="http://schemas.openxmlformats.org/officeDocument/2006/relationships/hyperlink" Target="https://amrtc.org/" TargetMode="External"/><Relationship Id="rId12" Type="http://schemas.openxmlformats.org/officeDocument/2006/relationships/hyperlink" Target="https://www.tandfonline.com/doi/full/10.1080/01448765.2013.830276" TargetMode="External"/><Relationship Id="rId2" Type="http://schemas.openxmlformats.org/officeDocument/2006/relationships/hyperlink" Target="https://www.seaweedsofalask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fg.maps.arcgis.com/apps/webappviewer/index.html?id=f3ca95493c1042b39e42a3ecb5dcad6a&amp;_ga=2.13526199.1488531714.1697576844-1012305128.1629408421" TargetMode="External"/><Relationship Id="rId11" Type="http://schemas.openxmlformats.org/officeDocument/2006/relationships/hyperlink" Target="https://par.nsf.gov/servlets/purl/10308814" TargetMode="External"/><Relationship Id="rId5" Type="http://schemas.openxmlformats.org/officeDocument/2006/relationships/hyperlink" Target="https://www.adfg.alaska.gov/index.cfm?adfg=fishingaquaticfarming.main" TargetMode="External"/><Relationship Id="rId10" Type="http://schemas.openxmlformats.org/officeDocument/2006/relationships/hyperlink" Target="https://drive.google.com/file/d/1Ns2n04v4yr_MsEqMiWiJTAX5nQ3ow-R-/view" TargetMode="External"/><Relationship Id="rId4" Type="http://schemas.openxmlformats.org/officeDocument/2006/relationships/hyperlink" Target="https://www.fisheries.noaa.gov/national/aquaculture/aquaculture-outreach-and-education-materials" TargetMode="External"/><Relationship Id="rId9" Type="http://schemas.openxmlformats.org/officeDocument/2006/relationships/hyperlink" Target="https://hatchery.hpl.umces.edu/oyster-life-cycl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qk61k4KHBBRpjMXabffDGDgZ-fLbsQI/view?usp=sharing" TargetMode="External"/><Relationship Id="rId2" Type="http://schemas.openxmlformats.org/officeDocument/2006/relationships/hyperlink" Target="https://docs.google.com/presentation/d/1HzAS1A652mrd0-R2bJWHDYdJIBTcJh405uf0y3gIxcg/edit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JuAzxUhcEHQ3qLofWaPP777a9dBM5KwZ/view?usp=sharing" TargetMode="External"/><Relationship Id="rId4" Type="http://schemas.openxmlformats.org/officeDocument/2006/relationships/hyperlink" Target="https://drive.google.com/file/d/1I-51J75-1E01RcLORGV4dlTjtovgOFP3/view?usp=sha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oly.org/wiki/index.php/Main_Page" TargetMode="External"/><Relationship Id="rId7" Type="http://schemas.openxmlformats.org/officeDocument/2006/relationships/hyperlink" Target="https://docs.google.com/spreadsheets/d/1FGyeOIXbKu3JFC8EErRrcwQj659zNq6sJnwUPKX13O4/edit#gid=1125052540" TargetMode="External"/><Relationship Id="rId2" Type="http://schemas.openxmlformats.org/officeDocument/2006/relationships/hyperlink" Target="https://www.soinc.org/events/2024-division-b-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ebes.com/codebusters/" TargetMode="External"/><Relationship Id="rId5" Type="http://schemas.openxmlformats.org/officeDocument/2006/relationships/hyperlink" Target="https://www.virginiaso.org/events-bc" TargetMode="External"/><Relationship Id="rId4" Type="http://schemas.openxmlformats.org/officeDocument/2006/relationships/hyperlink" Target="https://ncscienceolympiad.ncsu.edu/resource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B960-E089-5377-182E-F8E268114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Olympiad 2024</a:t>
            </a:r>
            <a:br>
              <a:rPr lang="en-US" dirty="0"/>
            </a:br>
            <a:r>
              <a:rPr lang="en-US" dirty="0"/>
              <a:t>Alaska Coaches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03D6-DFF4-8766-5B29-93F90A5D8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December 15, 2023</a:t>
            </a:r>
          </a:p>
          <a:p>
            <a:r>
              <a:rPr lang="en-US" dirty="0"/>
              <a:t>Dan Nichols – National Program Director</a:t>
            </a:r>
          </a:p>
          <a:p>
            <a:r>
              <a:rPr lang="en-US" dirty="0" err="1"/>
              <a:t>DNichols@soinc.org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5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7094-2C97-4642-9531-0135853B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08313"/>
            <a:ext cx="9905999" cy="1478570"/>
          </a:xfrm>
        </p:spPr>
        <p:txBody>
          <a:bodyPr>
            <a:noAutofit/>
          </a:bodyPr>
          <a:lstStyle/>
          <a:p>
            <a:pPr algn="ctr"/>
            <a:r>
              <a:rPr lang="en-US" sz="10800" i="1" dirty="0">
                <a:ln w="0">
                  <a:solidFill>
                    <a:srgbClr val="18453B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Alaska Event Questions </a:t>
            </a:r>
          </a:p>
        </p:txBody>
      </p:sp>
    </p:spTree>
    <p:extLst>
      <p:ext uri="{BB962C8B-B14F-4D97-AF65-F5344CB8AC3E}">
        <p14:creationId xmlns:p14="http://schemas.microsoft.com/office/powerpoint/2010/main" val="301658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AE7D-99CB-0F29-03C1-638834F5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592" y="365125"/>
            <a:ext cx="6358759" cy="1325563"/>
          </a:xfrm>
        </p:spPr>
        <p:txBody>
          <a:bodyPr/>
          <a:lstStyle/>
          <a:p>
            <a:r>
              <a:rPr lang="en-US" b="1" dirty="0"/>
              <a:t>Alaska Life Science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8640-3A6D-8B72-7EE7-02EFFADC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Ecology – Tundra, Taiga and Deciduous Forest focus </a:t>
            </a:r>
          </a:p>
          <a:p>
            <a:r>
              <a:rPr lang="en-US" dirty="0"/>
              <a:t>Agricultural Science – Mariculture Focus – primarily Kelp and Oyster farming    Only doing part A of the event (test portion) </a:t>
            </a:r>
          </a:p>
          <a:p>
            <a:r>
              <a:rPr lang="en-US" dirty="0"/>
              <a:t>Disease Detectives – Scientific study of disease, injury, health and disability in populations  </a:t>
            </a:r>
          </a:p>
          <a:p>
            <a:r>
              <a:rPr lang="en-US" dirty="0"/>
              <a:t>Anatomy and Physiology – Cardiovascular, Lymphatic and Excretory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8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0F8F-D9F9-BEC0-CF2F-86557D20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020" y="365125"/>
            <a:ext cx="8284779" cy="1325563"/>
          </a:xfrm>
        </p:spPr>
        <p:txBody>
          <a:bodyPr/>
          <a:lstStyle/>
          <a:p>
            <a:r>
              <a:rPr lang="en-US" b="1" dirty="0"/>
              <a:t>Alaska Chemistry </a:t>
            </a:r>
            <a:br>
              <a:rPr lang="en-US" b="1" dirty="0"/>
            </a:br>
            <a:r>
              <a:rPr lang="en-US" b="1" dirty="0"/>
              <a:t>&amp; Physics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E9AA-3762-8E49-A2A0-FD64BD6F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Judge a Powder – Students will collect observations from one testing on substance.   They will then tell the observation that has the answer to questions about the substance.</a:t>
            </a:r>
          </a:p>
          <a:p>
            <a:pPr lvl="1"/>
            <a:r>
              <a:rPr lang="en-US" dirty="0"/>
              <a:t>Lab equipment, Goggles and Aprons will be provided at the tournament.  </a:t>
            </a:r>
          </a:p>
          <a:p>
            <a:r>
              <a:rPr lang="en-US" dirty="0"/>
              <a:t>Air Trajectory – Students will design, construct and test a device capable of launching projectiles at a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E706-C5FA-D7DB-D46A-0733093F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40" y="365125"/>
            <a:ext cx="8263759" cy="1325563"/>
          </a:xfrm>
        </p:spPr>
        <p:txBody>
          <a:bodyPr/>
          <a:lstStyle/>
          <a:p>
            <a:r>
              <a:rPr lang="en-US" dirty="0"/>
              <a:t>Alaska Inquiry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225F-215A-3EF8-2895-514F1BA0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Design – students will design, conduct and report the findings of an experiment conducted on site</a:t>
            </a:r>
          </a:p>
          <a:p>
            <a:r>
              <a:rPr lang="en-US" dirty="0" err="1"/>
              <a:t>Codebusters</a:t>
            </a:r>
            <a:r>
              <a:rPr lang="en-US" dirty="0"/>
              <a:t> – students will decode encrypted messages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toebes.com</a:t>
            </a:r>
            <a:r>
              <a:rPr lang="en-US" dirty="0"/>
              <a:t>/</a:t>
            </a:r>
            <a:r>
              <a:rPr lang="en-US" dirty="0" err="1"/>
              <a:t>codebusters</a:t>
            </a:r>
            <a:r>
              <a:rPr lang="en-US" dirty="0"/>
              <a:t>/</a:t>
            </a:r>
          </a:p>
          <a:p>
            <a:r>
              <a:rPr lang="en-US" dirty="0"/>
              <a:t>Write It, Do It – One student writes a description of how to build an object, the second student uses the description and unassembled parts to create a replica of the object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4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A3B9-1EA5-05E1-0C07-D652583A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592" y="365125"/>
            <a:ext cx="8211207" cy="1325563"/>
          </a:xfrm>
        </p:spPr>
        <p:txBody>
          <a:bodyPr/>
          <a:lstStyle/>
          <a:p>
            <a:r>
              <a:rPr lang="en-US" dirty="0"/>
              <a:t>Alaska Earth/Space </a:t>
            </a:r>
            <a:br>
              <a:rPr lang="en-US" dirty="0"/>
            </a:br>
            <a:r>
              <a:rPr lang="en-US" dirty="0"/>
              <a:t>Science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DCDB1-376E-94FE-4FE5-A1F473AC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Meteorology – focus on Severe weather and Storms </a:t>
            </a:r>
          </a:p>
          <a:p>
            <a:r>
              <a:rPr lang="en-US" dirty="0"/>
              <a:t>Dynamic Planet – Understanding large scale processes effecting the structure of the earth’s crust</a:t>
            </a:r>
          </a:p>
          <a:p>
            <a:r>
              <a:rPr lang="en-US" dirty="0"/>
              <a:t>Reach for the Stars – Formation and early-stage evolution of stars</a:t>
            </a:r>
          </a:p>
          <a:p>
            <a:r>
              <a:rPr lang="en-US" dirty="0"/>
              <a:t>Fossils – identify and classify fossils and demonstrate knowledge of ancient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8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12B0-0B41-4440-5839-33BAF24F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40" y="365125"/>
            <a:ext cx="8263759" cy="1325563"/>
          </a:xfrm>
        </p:spPr>
        <p:txBody>
          <a:bodyPr/>
          <a:lstStyle/>
          <a:p>
            <a:r>
              <a:rPr lang="en-US" dirty="0"/>
              <a:t>Alaska Technology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1019-7944-B71C-F8F1-5A304F58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Flight – design, construct and test a rubber powered air craft</a:t>
            </a:r>
          </a:p>
          <a:p>
            <a:r>
              <a:rPr lang="en-US" dirty="0"/>
              <a:t>Roller Coaster – design, construct and test a gravity powered Roller Coaster track </a:t>
            </a:r>
          </a:p>
          <a:p>
            <a:r>
              <a:rPr lang="en-US" dirty="0"/>
              <a:t>Tower – design and construct a Tower with the highest structural efficiency </a:t>
            </a:r>
          </a:p>
          <a:p>
            <a:r>
              <a:rPr lang="en-US" dirty="0"/>
              <a:t>Wheeled Vehicle – design, build and test a vehicle powered by a non-metallic elastic material</a:t>
            </a:r>
          </a:p>
        </p:txBody>
      </p:sp>
    </p:spTree>
    <p:extLst>
      <p:ext uri="{BB962C8B-B14F-4D97-AF65-F5344CB8AC3E}">
        <p14:creationId xmlns:p14="http://schemas.microsoft.com/office/powerpoint/2010/main" val="53634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1E7E-56D5-CD74-FE21-650D261E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958" y="365125"/>
            <a:ext cx="8347841" cy="1325563"/>
          </a:xfrm>
        </p:spPr>
        <p:txBody>
          <a:bodyPr/>
          <a:lstStyle/>
          <a:p>
            <a:r>
              <a:rPr lang="en-US" dirty="0"/>
              <a:t>Mariculture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5E49-F359-7D25-8919-2049478F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Field Guide to Seaweeds of Alaska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Kelp Hatchery Manual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NOAA Aquaculture and Education Materials Website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ADF&amp;G Aquatic Farming Website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Aquatic Farming Operations Map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Alaska Mariculture Research and Training Center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Alaska Sea Grant Aquaculture Website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Horn Point Oyster Hatchery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0"/>
              </a:rPr>
              <a:t>Alutiiq Pride Marine Institute HAB manual</a:t>
            </a:r>
            <a:endParaRPr lang="en-US" sz="22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1"/>
              </a:rPr>
              <a:t>Lowman et al. 2021 Nutritional Quality of Giant Kelp declines due to warming ocean temps</a:t>
            </a:r>
            <a:endParaRPr lang="en-US" sz="2200" dirty="0">
              <a:effectLst/>
            </a:endParaRPr>
          </a:p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2"/>
              </a:rPr>
              <a:t>Mattner et al. 2013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0C51-0481-D495-4E61-0266C722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510" y="365125"/>
            <a:ext cx="8295290" cy="1325563"/>
          </a:xfrm>
        </p:spPr>
        <p:txBody>
          <a:bodyPr/>
          <a:lstStyle/>
          <a:p>
            <a:r>
              <a:rPr lang="en-US" dirty="0"/>
              <a:t>Bonuses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11B0-A313-6140-829D-BAB50AEE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Air Trajectory Device Build Instructions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Tower materials </a:t>
            </a:r>
          </a:p>
          <a:p>
            <a:pPr lvl="1"/>
            <a:r>
              <a:rPr lang="en-US" dirty="0">
                <a:hlinkClick r:id="rId3"/>
              </a:rPr>
              <a:t>Tower Plans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Tower clinic presentation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Tower rules graphic 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40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072A-E9A1-E72A-6ADD-A6773C63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1325563"/>
          </a:xfrm>
        </p:spPr>
        <p:txBody>
          <a:bodyPr/>
          <a:lstStyle/>
          <a:p>
            <a:r>
              <a:rPr lang="en-US" dirty="0"/>
              <a:t>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A543-9798-DDB6-7ED6-A5E5F2180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https://www.soinc.org/events/2024-division-b-events</a:t>
            </a:r>
            <a:endParaRPr lang="en-US" dirty="0"/>
          </a:p>
          <a:p>
            <a:r>
              <a:rPr lang="en-US" dirty="0">
                <a:hlinkClick r:id="rId3"/>
              </a:rPr>
              <a:t>https://scioly.org/wiki/index.php/Main_Page</a:t>
            </a:r>
            <a:endParaRPr lang="en-US" dirty="0"/>
          </a:p>
          <a:p>
            <a:r>
              <a:rPr lang="en-US" dirty="0">
                <a:hlinkClick r:id="rId4"/>
              </a:rPr>
              <a:t>https://ncscienceolympiad.ncsu.edu/resources/</a:t>
            </a:r>
            <a:endParaRPr lang="en-US" dirty="0"/>
          </a:p>
          <a:p>
            <a:r>
              <a:rPr lang="en-US" dirty="0">
                <a:hlinkClick r:id="rId5"/>
              </a:rPr>
              <a:t>https://www.virginiaso.org/events-bc</a:t>
            </a:r>
            <a:endParaRPr lang="en-US" dirty="0"/>
          </a:p>
          <a:p>
            <a:r>
              <a:rPr lang="en-US" dirty="0">
                <a:hlinkClick r:id="rId6"/>
              </a:rPr>
              <a:t>https://toebes.com/codebusters/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Event Logistics Resource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7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B37F-B435-A745-A1DC-8616AAC1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873" y="2520731"/>
            <a:ext cx="4671470" cy="147857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3" name="Google Shape;268;p33">
            <a:extLst>
              <a:ext uri="{FF2B5EF4-FFF2-40B4-BE49-F238E27FC236}">
                <a16:creationId xmlns:a16="http://schemas.microsoft.com/office/drawing/2014/main" id="{B59C655B-613C-F247-BC3B-33269E813D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1118" y="2162711"/>
            <a:ext cx="4119075" cy="411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9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5BA9-27B8-904C-BBBB-72280A5B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807F-DBC8-DE40-8DD9-6632482A7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842"/>
            <a:ext cx="10515600" cy="4351338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Dan Nichols – National Program Director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Student competitor in high school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27 years as HS Biology Teacher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25 years as Head Coach –Whiting High School, IN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Tournament Director for 20+ tournaments 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Indiana Science Olympiad board (2 terms as State Director)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National Event Supervisor 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National Inquiry Committee Chair </a:t>
            </a:r>
          </a:p>
          <a:p>
            <a:pPr marL="1828800" lvl="3" indent="-330200">
              <a:spcBef>
                <a:spcPts val="1000"/>
              </a:spcBef>
              <a:buSzPts val="1600"/>
              <a:buChar char="○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8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A79E-216B-B0A9-B97A-17DF17A46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49764"/>
            <a:ext cx="9619594" cy="4351338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3600" dirty="0">
                <a:highlight>
                  <a:srgbClr val="FFFFFF"/>
                </a:highlight>
              </a:rPr>
              <a:t>General Coaching Tips</a:t>
            </a:r>
          </a:p>
          <a:p>
            <a:pPr marL="457200" lvl="0" indent="-342900">
              <a:buSzPts val="1800"/>
              <a:buChar char="●"/>
            </a:pPr>
            <a:r>
              <a:rPr lang="en-US" sz="3600" dirty="0">
                <a:highlight>
                  <a:srgbClr val="FFFFFF"/>
                </a:highlight>
              </a:rPr>
              <a:t>Discuss Alaska Events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sz="3600" dirty="0"/>
              <a:t>Questions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F1706D-18FA-84EF-7CBA-7FC8C732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3314"/>
            <a:ext cx="10515600" cy="1325563"/>
          </a:xfrm>
        </p:spPr>
        <p:txBody>
          <a:bodyPr/>
          <a:lstStyle/>
          <a:p>
            <a:r>
              <a:rPr lang="en-US" dirty="0"/>
              <a:t>Today’s Objectives</a:t>
            </a:r>
          </a:p>
        </p:txBody>
      </p:sp>
    </p:spTree>
    <p:extLst>
      <p:ext uri="{BB962C8B-B14F-4D97-AF65-F5344CB8AC3E}">
        <p14:creationId xmlns:p14="http://schemas.microsoft.com/office/powerpoint/2010/main" val="360076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7094-2C97-4642-9531-0135853B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08313"/>
            <a:ext cx="9905999" cy="1478570"/>
          </a:xfrm>
        </p:spPr>
        <p:txBody>
          <a:bodyPr>
            <a:noAutofit/>
          </a:bodyPr>
          <a:lstStyle/>
          <a:p>
            <a:pPr algn="ctr"/>
            <a:r>
              <a:rPr lang="en-US" sz="10800" i="1" dirty="0">
                <a:ln w="0">
                  <a:solidFill>
                    <a:srgbClr val="18453B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General Coaching Tips</a:t>
            </a:r>
          </a:p>
        </p:txBody>
      </p:sp>
    </p:spTree>
    <p:extLst>
      <p:ext uri="{BB962C8B-B14F-4D97-AF65-F5344CB8AC3E}">
        <p14:creationId xmlns:p14="http://schemas.microsoft.com/office/powerpoint/2010/main" val="83988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4D7E-ECE7-1047-A891-94505F71C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1746" y="1666055"/>
            <a:ext cx="5454112" cy="4351338"/>
          </a:xfrm>
        </p:spPr>
        <p:txBody>
          <a:bodyPr>
            <a:normAutofit/>
          </a:bodyPr>
          <a:lstStyle/>
          <a:p>
            <a:r>
              <a:rPr lang="en-US" dirty="0"/>
              <a:t>Understand the Rules for your Event</a:t>
            </a:r>
          </a:p>
          <a:p>
            <a:pPr lvl="1"/>
            <a:r>
              <a:rPr lang="en-US" sz="2800" dirty="0"/>
              <a:t>Read &amp; reread to find key information</a:t>
            </a:r>
          </a:p>
          <a:p>
            <a:pPr lvl="1"/>
            <a:r>
              <a:rPr lang="en-US" sz="2800" dirty="0"/>
              <a:t>Key information differs by event type</a:t>
            </a:r>
          </a:p>
          <a:p>
            <a:pPr lvl="1"/>
            <a:r>
              <a:rPr lang="en-US" sz="2800" dirty="0"/>
              <a:t>Use the key information to prepare for your event. </a:t>
            </a:r>
          </a:p>
          <a:p>
            <a:pPr marL="457200" lvl="1" indent="0">
              <a:buNone/>
            </a:pPr>
            <a:r>
              <a:rPr lang="en-US" sz="2800" dirty="0"/>
              <a:t>(This should be stressed with your students as well) 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6EABD9-01CC-0746-ACBC-3E249191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26" y="340492"/>
            <a:ext cx="8630195" cy="1325563"/>
          </a:xfrm>
        </p:spPr>
        <p:txBody>
          <a:bodyPr/>
          <a:lstStyle/>
          <a:p>
            <a:pPr algn="ctr"/>
            <a:r>
              <a:rPr lang="en-US" b="1" dirty="0"/>
              <a:t>The Most Important Thing to Do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583D-2C6B-C548-B4B8-74628F36E1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348" t="3976" r="4126" b="3647"/>
          <a:stretch/>
        </p:blipFill>
        <p:spPr>
          <a:xfrm>
            <a:off x="1751307" y="1825625"/>
            <a:ext cx="2836191" cy="3707270"/>
          </a:xfrm>
        </p:spPr>
      </p:pic>
    </p:spTree>
    <p:extLst>
      <p:ext uri="{BB962C8B-B14F-4D97-AF65-F5344CB8AC3E}">
        <p14:creationId xmlns:p14="http://schemas.microsoft.com/office/powerpoint/2010/main" val="196971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B408-C311-3073-588E-D73D1AFB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428" y="365125"/>
            <a:ext cx="8379372" cy="1325563"/>
          </a:xfrm>
        </p:spPr>
        <p:txBody>
          <a:bodyPr/>
          <a:lstStyle/>
          <a:p>
            <a:r>
              <a:rPr lang="en-US" dirty="0"/>
              <a:t>Coaching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5141-41B9-CED8-E9AD-BE2D3738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Practice, Practice, Practice</a:t>
            </a:r>
          </a:p>
          <a:p>
            <a:r>
              <a:rPr lang="en-US" dirty="0"/>
              <a:t>Create useful resource sheets for events that allow them.  </a:t>
            </a:r>
          </a:p>
          <a:p>
            <a:r>
              <a:rPr lang="en-US" dirty="0"/>
              <a:t>Practice with your students under timed conditions as the tournament gets closer.</a:t>
            </a:r>
          </a:p>
          <a:p>
            <a:r>
              <a:rPr lang="en-US" dirty="0"/>
              <a:t>Use available resources to help prepare your students </a:t>
            </a:r>
          </a:p>
          <a:p>
            <a:pPr lvl="1"/>
            <a:r>
              <a:rPr lang="en-US" dirty="0"/>
              <a:t>Kahoot</a:t>
            </a:r>
          </a:p>
          <a:p>
            <a:pPr lvl="1"/>
            <a:r>
              <a:rPr lang="en-US" dirty="0"/>
              <a:t>Quizlet </a:t>
            </a:r>
          </a:p>
          <a:p>
            <a:pPr lvl="1"/>
            <a:r>
              <a:rPr lang="en-US" dirty="0"/>
              <a:t>Quizizz </a:t>
            </a:r>
          </a:p>
          <a:p>
            <a:pPr lvl="1"/>
            <a:r>
              <a:rPr lang="en-US" dirty="0" err="1"/>
              <a:t>EdPuzzle</a:t>
            </a:r>
            <a:endParaRPr lang="en-US" dirty="0"/>
          </a:p>
          <a:p>
            <a:pPr lvl="1"/>
            <a:r>
              <a:rPr lang="en-US" dirty="0"/>
              <a:t>YouTube </a:t>
            </a:r>
          </a:p>
          <a:p>
            <a:pPr lvl="1"/>
            <a:r>
              <a:rPr lang="en-US" dirty="0"/>
              <a:t>Google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2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1C66-D423-C141-9597-7E3EADC0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67" y="14907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Science Olympiad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E8812-E35F-8B44-B142-A568BEAA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67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Science Olympiad website (</a:t>
            </a:r>
            <a:r>
              <a:rPr lang="en-US" sz="1800" dirty="0" err="1"/>
              <a:t>soinc.org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Divisions B </a:t>
            </a:r>
          </a:p>
          <a:p>
            <a:pPr marL="857250" lvl="2" indent="-171450"/>
            <a:r>
              <a:rPr lang="en-US" sz="1800" dirty="0"/>
              <a:t>Event Pages</a:t>
            </a:r>
          </a:p>
          <a:p>
            <a:pPr marL="857250" lvl="2" indent="-171450"/>
            <a:r>
              <a:rPr lang="en-US" sz="1800" dirty="0"/>
              <a:t>FAQs &amp; Rules Clarifications</a:t>
            </a:r>
          </a:p>
          <a:p>
            <a:pPr marL="857250" lvl="2" indent="-171450"/>
            <a:r>
              <a:rPr lang="en-US" sz="1800" dirty="0"/>
              <a:t>Logistics Manual, Score Sheets, &amp; Checklists</a:t>
            </a:r>
          </a:p>
          <a:p>
            <a:pPr lvl="2"/>
            <a:endParaRPr lang="en-US" sz="1800" dirty="0"/>
          </a:p>
          <a:p>
            <a:r>
              <a:rPr lang="en-US" sz="2200" dirty="0"/>
              <a:t>Other State Websites</a:t>
            </a:r>
          </a:p>
          <a:p>
            <a:pPr lvl="1"/>
            <a:r>
              <a:rPr lang="en-US" sz="1800" dirty="0"/>
              <a:t>Resources posted</a:t>
            </a:r>
          </a:p>
          <a:p>
            <a:pPr lvl="2"/>
            <a:r>
              <a:rPr lang="en-US" sz="1400" dirty="0"/>
              <a:t>North Carolina</a:t>
            </a:r>
          </a:p>
          <a:p>
            <a:pPr lvl="2"/>
            <a:r>
              <a:rPr lang="en-US" sz="1400" dirty="0"/>
              <a:t>Virginia</a:t>
            </a:r>
          </a:p>
          <a:p>
            <a:pPr marL="914400" lvl="2" indent="0">
              <a:buNone/>
            </a:pPr>
            <a:endParaRPr lang="en-US" sz="1400" dirty="0"/>
          </a:p>
          <a:p>
            <a:pPr lvl="1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647CD-BEA4-1CD4-C213-287AECEE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97" y="2936383"/>
            <a:ext cx="6125545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2A7F-F6BC-D24D-AA43-1CD11FBD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60" y="1547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Science Olympiad TV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5A38-10AF-A640-BD60-6C7E088D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60" y="2506662"/>
            <a:ext cx="10515600" cy="4203231"/>
          </a:xfrm>
        </p:spPr>
        <p:txBody>
          <a:bodyPr>
            <a:normAutofit/>
          </a:bodyPr>
          <a:lstStyle/>
          <a:p>
            <a:r>
              <a:rPr lang="en-US" sz="2000" dirty="0" err="1"/>
              <a:t>youtube.com</a:t>
            </a:r>
            <a:r>
              <a:rPr lang="en-US" sz="2000" dirty="0"/>
              <a:t>/user/</a:t>
            </a:r>
            <a:r>
              <a:rPr lang="en-US" sz="2000" dirty="0" err="1"/>
              <a:t>ScienceOlympiadTV</a:t>
            </a:r>
            <a:endParaRPr lang="en-US" sz="2000" dirty="0"/>
          </a:p>
          <a:p>
            <a:pPr lvl="1"/>
            <a:r>
              <a:rPr lang="en-US" sz="2000" dirty="0"/>
              <a:t>Event Videos</a:t>
            </a:r>
          </a:p>
          <a:p>
            <a:pPr lvl="2"/>
            <a:r>
              <a:rPr lang="en-US" dirty="0"/>
              <a:t>Tower Construction &amp; Testing</a:t>
            </a:r>
          </a:p>
          <a:p>
            <a:pPr lvl="2"/>
            <a:r>
              <a:rPr lang="en-US" dirty="0"/>
              <a:t>Flight</a:t>
            </a:r>
          </a:p>
          <a:p>
            <a:pPr lvl="2"/>
            <a:r>
              <a:rPr lang="en-US" dirty="0"/>
              <a:t>US Forest Service Webinar</a:t>
            </a:r>
          </a:p>
          <a:p>
            <a:pPr lvl="2"/>
            <a:r>
              <a:rPr lang="en-US" dirty="0"/>
              <a:t>Wind Power</a:t>
            </a:r>
          </a:p>
          <a:p>
            <a:pPr lvl="1"/>
            <a:r>
              <a:rPr lang="en-US" sz="2000" dirty="0"/>
              <a:t>Workshop Videos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01787-B9A1-67DB-8D96-46E63116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26" y="1961067"/>
            <a:ext cx="6416874" cy="40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3258-24D9-FE41-BD8B-9025208D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80" y="13439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Other Science Olympiad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4301-5677-1043-ADFD-288C3183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69" y="2412430"/>
            <a:ext cx="10515600" cy="41300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Partner Sites</a:t>
            </a:r>
          </a:p>
          <a:p>
            <a:pPr lvl="1"/>
            <a:r>
              <a:rPr lang="en-US" dirty="0"/>
              <a:t>NASA – Universe of Learning</a:t>
            </a:r>
          </a:p>
          <a:p>
            <a:pPr lvl="1"/>
            <a:r>
              <a:rPr lang="en-US" dirty="0"/>
              <a:t>NOAA</a:t>
            </a:r>
          </a:p>
          <a:p>
            <a:pPr lvl="1"/>
            <a:r>
              <a:rPr lang="en-US" dirty="0"/>
              <a:t>CDC</a:t>
            </a:r>
          </a:p>
          <a:p>
            <a:pPr lvl="1"/>
            <a:r>
              <a:rPr lang="en-US" dirty="0"/>
              <a:t>NFFS</a:t>
            </a:r>
          </a:p>
          <a:p>
            <a:pPr lvl="1"/>
            <a:r>
              <a:rPr lang="en-US" dirty="0"/>
              <a:t>USDA – US Forest Service</a:t>
            </a:r>
          </a:p>
          <a:p>
            <a:r>
              <a:rPr lang="en-US" dirty="0" err="1"/>
              <a:t>SciOly</a:t>
            </a:r>
            <a:r>
              <a:rPr lang="en-US" dirty="0"/>
              <a:t> – Student Forum &amp; Wiki (</a:t>
            </a:r>
            <a:r>
              <a:rPr lang="en-US" dirty="0" err="1"/>
              <a:t>scioly.org</a:t>
            </a:r>
            <a:r>
              <a:rPr lang="en-US" dirty="0"/>
              <a:t>)</a:t>
            </a:r>
          </a:p>
          <a:p>
            <a:r>
              <a:rPr lang="en-US" dirty="0"/>
              <a:t>Khan Academy (</a:t>
            </a:r>
            <a:r>
              <a:rPr lang="en-US" dirty="0" err="1"/>
              <a:t>khanacademy.org</a:t>
            </a:r>
            <a:r>
              <a:rPr lang="en-US" dirty="0"/>
              <a:t>)</a:t>
            </a:r>
          </a:p>
          <a:p>
            <a:r>
              <a:rPr lang="en-US" dirty="0"/>
              <a:t>Annenberg Learner (</a:t>
            </a:r>
            <a:r>
              <a:rPr lang="en-US" dirty="0" err="1"/>
              <a:t>learner.org</a:t>
            </a:r>
            <a:r>
              <a:rPr lang="en-US" dirty="0"/>
              <a:t>)</a:t>
            </a:r>
          </a:p>
          <a:p>
            <a:r>
              <a:rPr lang="en-US" dirty="0"/>
              <a:t>Keep in mind that some aren’t necessarily Science Olympiad official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9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768</Words>
  <Application>Microsoft Macintosh PowerPoint</Application>
  <PresentationFormat>Widescreen</PresentationFormat>
  <Paragraphs>121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Science Olympiad 2024 Alaska Coaches Meeting</vt:lpstr>
      <vt:lpstr>Introduction</vt:lpstr>
      <vt:lpstr>Today’s Objectives</vt:lpstr>
      <vt:lpstr>General Coaching Tips</vt:lpstr>
      <vt:lpstr>The Most Important Thing to Do</vt:lpstr>
      <vt:lpstr>Coaching Tips </vt:lpstr>
      <vt:lpstr>Science Olympiad Resources</vt:lpstr>
      <vt:lpstr>Science Olympiad TV</vt:lpstr>
      <vt:lpstr>Other Science Olympiad Resources</vt:lpstr>
      <vt:lpstr>Alaska Event Questions </vt:lpstr>
      <vt:lpstr>Alaska Life Science Events</vt:lpstr>
      <vt:lpstr>Alaska Chemistry  &amp; Physics Events</vt:lpstr>
      <vt:lpstr>Alaska Inquiry Events</vt:lpstr>
      <vt:lpstr>Alaska Earth/Space  Science Events</vt:lpstr>
      <vt:lpstr>Alaska Technology Events </vt:lpstr>
      <vt:lpstr>Mariculture Resources </vt:lpstr>
      <vt:lpstr>Bonuses </vt:lpstr>
      <vt:lpstr>Useful Links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Loehr</dc:creator>
  <cp:lastModifiedBy>Microsoft Office User</cp:lastModifiedBy>
  <cp:revision>28</cp:revision>
  <dcterms:created xsi:type="dcterms:W3CDTF">2023-09-06T17:10:45Z</dcterms:created>
  <dcterms:modified xsi:type="dcterms:W3CDTF">2023-12-18T19:10:11Z</dcterms:modified>
</cp:coreProperties>
</file>