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73" r:id="rId8"/>
    <p:sldId id="267" r:id="rId9"/>
    <p:sldId id="268" r:id="rId10"/>
    <p:sldId id="269" r:id="rId11"/>
    <p:sldId id="270" r:id="rId12"/>
    <p:sldId id="271" r:id="rId13"/>
    <p:sldId id="272" r:id="rId14"/>
    <p:sldId id="263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hite, Will" initials="W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265"/>
    <p:restoredTop sz="86521"/>
  </p:normalViewPr>
  <p:slideViewPr>
    <p:cSldViewPr snapToGrid="0" snapToObjects="1">
      <p:cViewPr varScale="1">
        <p:scale>
          <a:sx n="97" d="100"/>
          <a:sy n="97" d="100"/>
        </p:scale>
        <p:origin x="208" y="224"/>
      </p:cViewPr>
      <p:guideLst/>
    </p:cSldViewPr>
  </p:slideViewPr>
  <p:outlineViewPr>
    <p:cViewPr>
      <p:scale>
        <a:sx n="33" d="100"/>
        <a:sy n="33" d="100"/>
      </p:scale>
      <p:origin x="0" y="-27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7396C-1337-1E47-9207-4E9ED17C60D4}" type="datetimeFigureOut">
              <a:rPr lang="en-US" smtClean="0"/>
              <a:t>9/14/23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4827A-2690-7043-A191-A4F90CCB5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2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D0387F5-FD6E-3746-9AE4-7919925B743A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funding from OPC…</a:t>
            </a:r>
          </a:p>
        </p:txBody>
      </p:sp>
    </p:spTree>
    <p:extLst>
      <p:ext uri="{BB962C8B-B14F-4D97-AF65-F5344CB8AC3E}">
        <p14:creationId xmlns:p14="http://schemas.microsoft.com/office/powerpoint/2010/main" val="640973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4827A-2690-7043-A191-A4F90CCB5C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9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4827A-2690-7043-A191-A4F90CCB5C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14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4827A-2690-7043-A191-A4F90CCB5C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23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4827A-2690-7043-A191-A4F90CCB5C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77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4827A-2690-7043-A191-A4F90CCB5C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42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4827A-2690-7043-A191-A4F90CCB5C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79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4827A-2690-7043-A191-A4F90CCB5C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13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4827A-2690-7043-A191-A4F90CCB5C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42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4827A-2690-7043-A191-A4F90CCB5C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07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4827A-2690-7043-A191-A4F90CCB5C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24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4827A-2690-7043-A191-A4F90CCB5C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92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4827A-2690-7043-A191-A4F90CCB5C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23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4827A-2690-7043-A191-A4F90CCB5C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89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4827A-2690-7043-A191-A4F90CCB5C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EF5E-5062-B448-9309-2179AD74691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21A2-7C4B-D848-9FF5-8EFFFBA1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EF5E-5062-B448-9309-2179AD74691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21A2-7C4B-D848-9FF5-8EFFFBA1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3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EF5E-5062-B448-9309-2179AD74691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21A2-7C4B-D848-9FF5-8EFFFBA1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9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EF5E-5062-B448-9309-2179AD74691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21A2-7C4B-D848-9FF5-8EFFFBA1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3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EF5E-5062-B448-9309-2179AD74691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21A2-7C4B-D848-9FF5-8EFFFBA1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2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EF5E-5062-B448-9309-2179AD74691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21A2-7C4B-D848-9FF5-8EFFFBA1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0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EF5E-5062-B448-9309-2179AD74691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21A2-7C4B-D848-9FF5-8EFFFBA1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2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EF5E-5062-B448-9309-2179AD74691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21A2-7C4B-D848-9FF5-8EFFFBA1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3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EF5E-5062-B448-9309-2179AD74691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21A2-7C4B-D848-9FF5-8EFFFBA1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65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EF5E-5062-B448-9309-2179AD74691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21A2-7C4B-D848-9FF5-8EFFFBA1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86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EF5E-5062-B448-9309-2179AD74691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21A2-7C4B-D848-9FF5-8EFFFBA1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3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8EF5E-5062-B448-9309-2179AD74691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721A2-7C4B-D848-9FF5-8EFFFBA14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6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o.upenn.edu/people/peter-petraitis" TargetMode="External"/><Relationship Id="rId3" Type="http://schemas.openxmlformats.org/officeDocument/2006/relationships/hyperlink" Target="mailto:will.white@oregonstate.edu" TargetMode="External"/><Relationship Id="rId7" Type="http://schemas.openxmlformats.org/officeDocument/2006/relationships/hyperlink" Target="mailto:ppetrait@sas.upenn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amels@uncw.edu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032ABF5-AB2E-4AA2-857C-42C7DD006DD1}"/>
              </a:ext>
            </a:extLst>
          </p:cNvPr>
          <p:cNvSpPr txBox="1"/>
          <p:nvPr/>
        </p:nvSpPr>
        <p:spPr>
          <a:xfrm>
            <a:off x="473530" y="275481"/>
            <a:ext cx="11217728" cy="707886"/>
          </a:xfrm>
          <a:prstGeom prst="rect">
            <a:avLst/>
          </a:prstGeom>
          <a:solidFill>
            <a:schemeClr val="accent1">
              <a:lumMod val="60000"/>
              <a:lumOff val="40000"/>
              <a:alpha val="6980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How to Get Published!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84C376-C2B7-E835-EF99-7D9E49D2B71E}"/>
              </a:ext>
            </a:extLst>
          </p:cNvPr>
          <p:cNvSpPr txBox="1"/>
          <p:nvPr/>
        </p:nvSpPr>
        <p:spPr>
          <a:xfrm>
            <a:off x="4400929" y="3681331"/>
            <a:ext cx="2576454" cy="887422"/>
          </a:xfrm>
          <a:prstGeom prst="rect">
            <a:avLst/>
          </a:prstGeom>
          <a:solidFill>
            <a:srgbClr val="CFCCCC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Will White</a:t>
            </a:r>
            <a:endParaRPr lang="en-US" sz="2800" b="1" baseline="30000" dirty="0"/>
          </a:p>
          <a:p>
            <a:pPr algn="ctr">
              <a:spcBef>
                <a:spcPts val="600"/>
              </a:spcBef>
            </a:pPr>
            <a:r>
              <a:rPr lang="en-US" sz="2800" b="1" i="1" baseline="30000" dirty="0"/>
              <a:t>Oregon State University</a:t>
            </a:r>
          </a:p>
        </p:txBody>
      </p:sp>
      <p:pic>
        <p:nvPicPr>
          <p:cNvPr id="4" name="Picture 3" descr="A close-up of a magazine cover&#10;&#10;Description automatically generated">
            <a:extLst>
              <a:ext uri="{FF2B5EF4-FFF2-40B4-BE49-F238E27FC236}">
                <a16:creationId xmlns:a16="http://schemas.microsoft.com/office/drawing/2014/main" id="{0580062E-C68A-532F-4F76-29AB3289D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48" y="1306222"/>
            <a:ext cx="3184166" cy="4245555"/>
          </a:xfrm>
          <a:prstGeom prst="rect">
            <a:avLst/>
          </a:prstGeom>
        </p:spPr>
      </p:pic>
      <p:pic>
        <p:nvPicPr>
          <p:cNvPr id="8" name="Picture 7" descr="A person with a beard smiling&#10;&#10;Description automatically generated">
            <a:extLst>
              <a:ext uri="{FF2B5EF4-FFF2-40B4-BE49-F238E27FC236}">
                <a16:creationId xmlns:a16="http://schemas.microsoft.com/office/drawing/2014/main" id="{FBAC85D8-92AA-94A1-2A37-A613637B9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350" y="1459832"/>
            <a:ext cx="2310040" cy="2089080"/>
          </a:xfrm>
          <a:prstGeom prst="rect">
            <a:avLst/>
          </a:prstGeom>
        </p:spPr>
      </p:pic>
      <p:pic>
        <p:nvPicPr>
          <p:cNvPr id="17" name="Picture 16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62A6710F-962A-4142-4E15-E3AC72EAA0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1952" y="1228243"/>
            <a:ext cx="2117662" cy="254119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B1FC3F-ADD4-6513-154A-E066469DFDFD}"/>
              </a:ext>
            </a:extLst>
          </p:cNvPr>
          <p:cNvSpPr txBox="1"/>
          <p:nvPr/>
        </p:nvSpPr>
        <p:spPr>
          <a:xfrm>
            <a:off x="9086225" y="3900454"/>
            <a:ext cx="2695343" cy="1174681"/>
          </a:xfrm>
          <a:prstGeom prst="rect">
            <a:avLst/>
          </a:prstGeom>
          <a:solidFill>
            <a:srgbClr val="CFCCCC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Stephanie Kamel</a:t>
            </a:r>
            <a:endParaRPr lang="en-US" sz="2800" b="1" baseline="30000" dirty="0"/>
          </a:p>
          <a:p>
            <a:pPr algn="ctr">
              <a:spcBef>
                <a:spcPts val="600"/>
              </a:spcBef>
            </a:pPr>
            <a:r>
              <a:rPr lang="en-US" sz="2800" b="1" i="1" baseline="30000" dirty="0"/>
              <a:t>University of North Carolina Wilmington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DC3603-530B-7A13-5E99-FA675BE22680}"/>
              </a:ext>
            </a:extLst>
          </p:cNvPr>
          <p:cNvSpPr txBox="1"/>
          <p:nvPr/>
        </p:nvSpPr>
        <p:spPr>
          <a:xfrm>
            <a:off x="6709045" y="5263460"/>
            <a:ext cx="2576454" cy="1174681"/>
          </a:xfrm>
          <a:prstGeom prst="rect">
            <a:avLst/>
          </a:prstGeom>
          <a:solidFill>
            <a:srgbClr val="CFCCCC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Peter Petraitis</a:t>
            </a:r>
            <a:endParaRPr lang="en-US" sz="2800" b="1" baseline="30000" dirty="0"/>
          </a:p>
          <a:p>
            <a:pPr algn="ctr">
              <a:spcBef>
                <a:spcPts val="600"/>
              </a:spcBef>
            </a:pPr>
            <a:r>
              <a:rPr lang="en-US" sz="2800" b="1" i="1" baseline="30000" dirty="0"/>
              <a:t>University of Pennsylvania</a:t>
            </a:r>
          </a:p>
        </p:txBody>
      </p:sp>
      <p:pic>
        <p:nvPicPr>
          <p:cNvPr id="23" name="Picture 22" descr="A logo with blue letters&#10;&#10;Description automatically generated">
            <a:extLst>
              <a:ext uri="{FF2B5EF4-FFF2-40B4-BE49-F238E27FC236}">
                <a16:creationId xmlns:a16="http://schemas.microsoft.com/office/drawing/2014/main" id="{EDDA86DC-1373-3219-157E-8FE2F90159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09" y="5954038"/>
            <a:ext cx="1215497" cy="532229"/>
          </a:xfrm>
          <a:prstGeom prst="rect">
            <a:avLst/>
          </a:prstGeom>
        </p:spPr>
      </p:pic>
      <p:pic>
        <p:nvPicPr>
          <p:cNvPr id="25" name="Picture 24" descr="A person with a white shirt&#10;&#10;Description automatically generated with medium confidence">
            <a:extLst>
              <a:ext uri="{FF2B5EF4-FFF2-40B4-BE49-F238E27FC236}">
                <a16:creationId xmlns:a16="http://schemas.microsoft.com/office/drawing/2014/main" id="{9E583F22-5F78-4D35-135F-F678F78DEC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9727" y="2468382"/>
            <a:ext cx="1740170" cy="268696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40678AE-533C-2289-4C44-7BDD2B5FEE57}"/>
              </a:ext>
            </a:extLst>
          </p:cNvPr>
          <p:cNvSpPr txBox="1"/>
          <p:nvPr/>
        </p:nvSpPr>
        <p:spPr>
          <a:xfrm>
            <a:off x="0" y="6486267"/>
            <a:ext cx="1411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14 Sept 2023</a:t>
            </a:r>
          </a:p>
        </p:txBody>
      </p:sp>
    </p:spTree>
    <p:extLst>
      <p:ext uri="{BB962C8B-B14F-4D97-AF65-F5344CB8AC3E}">
        <p14:creationId xmlns:p14="http://schemas.microsoft.com/office/powerpoint/2010/main" val="692270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635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Diversity, Equity, Inclusion in Publishing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090742-0396-1E80-3F10-EA8C347B10A4}"/>
              </a:ext>
            </a:extLst>
          </p:cNvPr>
          <p:cNvCxnSpPr/>
          <p:nvPr/>
        </p:nvCxnSpPr>
        <p:spPr>
          <a:xfrm>
            <a:off x="1973179" y="1248076"/>
            <a:ext cx="8069179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54248A6-6C43-9A8B-769B-95C3A719C745}"/>
              </a:ext>
            </a:extLst>
          </p:cNvPr>
          <p:cNvSpPr txBox="1"/>
          <p:nvPr/>
        </p:nvSpPr>
        <p:spPr>
          <a:xfrm>
            <a:off x="544437" y="1607906"/>
            <a:ext cx="388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Lots of opportunities for bias!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36C543-8A90-6D8F-51C9-308004D6CADD}"/>
              </a:ext>
            </a:extLst>
          </p:cNvPr>
          <p:cNvSpPr txBox="1"/>
          <p:nvPr/>
        </p:nvSpPr>
        <p:spPr>
          <a:xfrm>
            <a:off x="544437" y="2253649"/>
            <a:ext cx="94979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Things that </a:t>
            </a:r>
            <a:r>
              <a:rPr lang="en-US" sz="2400" i="1"/>
              <a:t>journals </a:t>
            </a:r>
            <a:r>
              <a:rPr lang="en-US" sz="2400"/>
              <a:t>can do or do better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Diversify editorial board and reviewer pool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Filter reviewer comments to remove bias or unprofessional language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Arbitrate disputes and conflicts of interest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B663AB-C18C-64D2-55B3-6907D83AF0E2}"/>
              </a:ext>
            </a:extLst>
          </p:cNvPr>
          <p:cNvSpPr txBox="1"/>
          <p:nvPr/>
        </p:nvSpPr>
        <p:spPr>
          <a:xfrm>
            <a:off x="544437" y="4465264"/>
            <a:ext cx="58530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Things that </a:t>
            </a:r>
            <a:r>
              <a:rPr lang="en-US" sz="2400" i="1"/>
              <a:t>authors </a:t>
            </a:r>
            <a:r>
              <a:rPr lang="en-US" sz="2400"/>
              <a:t>can do to minimize risk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Initialize first names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Suggest reviewers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Networking (conferences, social media)</a:t>
            </a:r>
          </a:p>
        </p:txBody>
      </p:sp>
    </p:spTree>
    <p:extLst>
      <p:ext uri="{BB962C8B-B14F-4D97-AF65-F5344CB8AC3E}">
        <p14:creationId xmlns:p14="http://schemas.microsoft.com/office/powerpoint/2010/main" val="76744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635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So, You’ve Published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090742-0396-1E80-3F10-EA8C347B10A4}"/>
              </a:ext>
            </a:extLst>
          </p:cNvPr>
          <p:cNvCxnSpPr/>
          <p:nvPr/>
        </p:nvCxnSpPr>
        <p:spPr>
          <a:xfrm>
            <a:off x="1973179" y="1248076"/>
            <a:ext cx="8069179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D36C543-8A90-6D8F-51C9-308004D6CADD}"/>
              </a:ext>
            </a:extLst>
          </p:cNvPr>
          <p:cNvSpPr txBox="1"/>
          <p:nvPr/>
        </p:nvSpPr>
        <p:spPr>
          <a:xfrm>
            <a:off x="963139" y="1491916"/>
            <a:ext cx="50446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/>
              <a:t>Publicize your paper! Press releases</a:t>
            </a:r>
          </a:p>
          <a:p>
            <a:pPr marL="342900" indent="-342900">
              <a:buFont typeface="+mj-lt"/>
              <a:buAutoNum type="arabicPeriod"/>
            </a:pPr>
            <a:endParaRPr lang="en-US" sz="2800"/>
          </a:p>
          <a:p>
            <a:pPr marL="342900" indent="-342900">
              <a:buFont typeface="+mj-lt"/>
              <a:buAutoNum type="arabicPeriod"/>
            </a:pPr>
            <a:r>
              <a:rPr lang="en-US" sz="2800"/>
              <a:t>Agree to review! Don’t be a freeloader</a:t>
            </a:r>
          </a:p>
        </p:txBody>
      </p:sp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95AF3C5-741E-015B-C70E-789851664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192" y="1623634"/>
            <a:ext cx="4727742" cy="504409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4764762-FCFD-3F0B-71B4-3F1E470CD0D4}"/>
              </a:ext>
            </a:extLst>
          </p:cNvPr>
          <p:cNvGrpSpPr/>
          <p:nvPr/>
        </p:nvGrpSpPr>
        <p:grpSpPr>
          <a:xfrm>
            <a:off x="655759" y="3738685"/>
            <a:ext cx="5352010" cy="2970412"/>
            <a:chOff x="655758" y="3466239"/>
            <a:chExt cx="5497199" cy="3242858"/>
          </a:xfrm>
        </p:grpSpPr>
        <p:pic>
          <p:nvPicPr>
            <p:cNvPr id="10" name="Picture 9" descr="A close-up of a document&#10;&#10;Description automatically generated">
              <a:extLst>
                <a:ext uri="{FF2B5EF4-FFF2-40B4-BE49-F238E27FC236}">
                  <a16:creationId xmlns:a16="http://schemas.microsoft.com/office/drawing/2014/main" id="{2D7416E6-7A5D-118F-6D45-4C5492246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740" y="3466239"/>
              <a:ext cx="4177068" cy="1167122"/>
            </a:xfrm>
            <a:prstGeom prst="rect">
              <a:avLst/>
            </a:prstGeom>
          </p:spPr>
        </p:pic>
        <p:pic>
          <p:nvPicPr>
            <p:cNvPr id="12" name="Picture 11" descr="A close up of a text&#10;&#10;Description automatically generated">
              <a:extLst>
                <a:ext uri="{FF2B5EF4-FFF2-40B4-BE49-F238E27FC236}">
                  <a16:creationId xmlns:a16="http://schemas.microsoft.com/office/drawing/2014/main" id="{7BA572A8-A069-5646-1443-98F8F64DD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5758" y="4650811"/>
              <a:ext cx="3868815" cy="205828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8F56F5-94D6-064B-3D5B-6229467EA862}"/>
                </a:ext>
              </a:extLst>
            </p:cNvPr>
            <p:cNvSpPr txBox="1"/>
            <p:nvPr/>
          </p:nvSpPr>
          <p:spPr>
            <a:xfrm>
              <a:off x="4592915" y="6296998"/>
              <a:ext cx="1560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/>
                <a:t>Am Nat </a:t>
              </a:r>
              <a:r>
                <a:rPr lang="en-US"/>
                <a:t>(2009)</a:t>
              </a:r>
              <a:endParaRPr lang="en-US" i="1"/>
            </a:p>
          </p:txBody>
        </p:sp>
      </p:grpSp>
    </p:spTree>
    <p:extLst>
      <p:ext uri="{BB962C8B-B14F-4D97-AF65-F5344CB8AC3E}">
        <p14:creationId xmlns:p14="http://schemas.microsoft.com/office/powerpoint/2010/main" val="198281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635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090742-0396-1E80-3F10-EA8C347B10A4}"/>
              </a:ext>
            </a:extLst>
          </p:cNvPr>
          <p:cNvCxnSpPr/>
          <p:nvPr/>
        </p:nvCxnSpPr>
        <p:spPr>
          <a:xfrm>
            <a:off x="1973179" y="1248076"/>
            <a:ext cx="8069179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D36C543-8A90-6D8F-51C9-308004D6CADD}"/>
              </a:ext>
            </a:extLst>
          </p:cNvPr>
          <p:cNvSpPr txBox="1"/>
          <p:nvPr/>
        </p:nvSpPr>
        <p:spPr>
          <a:xfrm>
            <a:off x="3028009" y="1758854"/>
            <a:ext cx="39969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3"/>
              </a:rPr>
              <a:t>will.white@oregonstate.edu</a:t>
            </a:r>
            <a:endParaRPr lang="en-US"/>
          </a:p>
          <a:p>
            <a:r>
              <a:rPr lang="en-US"/>
              <a:t>https://blogs.oregonstate.edu/whitelab/</a:t>
            </a:r>
          </a:p>
          <a:p>
            <a:r>
              <a:rPr lang="en-US"/>
              <a:t>@j_wilson_white</a:t>
            </a:r>
          </a:p>
          <a:p>
            <a:r>
              <a:rPr lang="en-US"/>
              <a:t>@jwilsonwhite.bsky.social</a:t>
            </a:r>
          </a:p>
        </p:txBody>
      </p:sp>
      <p:pic>
        <p:nvPicPr>
          <p:cNvPr id="4" name="Picture 3" descr="A person with a beard smiling&#10;&#10;Description automatically generated">
            <a:extLst>
              <a:ext uri="{FF2B5EF4-FFF2-40B4-BE49-F238E27FC236}">
                <a16:creationId xmlns:a16="http://schemas.microsoft.com/office/drawing/2014/main" id="{D053AA7B-E527-94B8-2066-964CD1DB4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50" y="1640699"/>
            <a:ext cx="2157751" cy="1951357"/>
          </a:xfrm>
          <a:prstGeom prst="rect">
            <a:avLst/>
          </a:prstGeom>
        </p:spPr>
      </p:pic>
      <p:pic>
        <p:nvPicPr>
          <p:cNvPr id="5" name="Picture 4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13EF3FC9-6AC2-3F82-6CCE-F25A896AF5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0750" y="2805337"/>
            <a:ext cx="1953292" cy="2343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B96B66-B138-DD06-154E-35EF21596D7E}"/>
              </a:ext>
            </a:extLst>
          </p:cNvPr>
          <p:cNvSpPr txBox="1"/>
          <p:nvPr/>
        </p:nvSpPr>
        <p:spPr>
          <a:xfrm>
            <a:off x="6376803" y="3680992"/>
            <a:ext cx="1953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6"/>
              </a:rPr>
              <a:t>kamels@uncw.edu</a:t>
            </a:r>
            <a:endParaRPr lang="en-US"/>
          </a:p>
          <a:p>
            <a:r>
              <a:rPr lang="en-US"/>
              <a:t>thekamellab.com</a:t>
            </a:r>
          </a:p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932B94-5F0F-8EFA-F0DD-93518D2A22F9}"/>
              </a:ext>
            </a:extLst>
          </p:cNvPr>
          <p:cNvSpPr txBox="1"/>
          <p:nvPr/>
        </p:nvSpPr>
        <p:spPr>
          <a:xfrm>
            <a:off x="3881087" y="5539378"/>
            <a:ext cx="49914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7"/>
              </a:rPr>
              <a:t>ppetrait@sas.upenn.edu</a:t>
            </a:r>
            <a:endParaRPr lang="en-US"/>
          </a:p>
          <a:p>
            <a:r>
              <a:rPr lang="en-US">
                <a:hlinkClick r:id="rId8"/>
              </a:rPr>
              <a:t>https://www.bio.upenn.edu/people/peter-petraitis</a:t>
            </a:r>
            <a:endParaRPr lang="en-US"/>
          </a:p>
          <a:p>
            <a:endParaRPr lang="en-US"/>
          </a:p>
        </p:txBody>
      </p:sp>
      <p:pic>
        <p:nvPicPr>
          <p:cNvPr id="10" name="Picture 9" descr="A person with a white shirt&#10;&#10;Description automatically generated with medium confidence">
            <a:extLst>
              <a:ext uri="{FF2B5EF4-FFF2-40B4-BE49-F238E27FC236}">
                <a16:creationId xmlns:a16="http://schemas.microsoft.com/office/drawing/2014/main" id="{3DEE3E47-91B7-A585-B2D8-D4B06C0652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6946" y="3905701"/>
            <a:ext cx="1804275" cy="278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77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CDF53-CA1E-1CFF-0406-6BB55ED7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74EEA-9572-E99E-3C6A-CD5FA4024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63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635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Comparing Journal Scopes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090742-0396-1E80-3F10-EA8C347B10A4}"/>
              </a:ext>
            </a:extLst>
          </p:cNvPr>
          <p:cNvCxnSpPr/>
          <p:nvPr/>
        </p:nvCxnSpPr>
        <p:spPr>
          <a:xfrm>
            <a:off x="1973179" y="1248076"/>
            <a:ext cx="8069179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FB55EEA-53CD-D387-3BB7-9E478E9293EB}"/>
              </a:ext>
            </a:extLst>
          </p:cNvPr>
          <p:cNvSpPr txBox="1"/>
          <p:nvPr/>
        </p:nvSpPr>
        <p:spPr>
          <a:xfrm>
            <a:off x="242893" y="1518594"/>
            <a:ext cx="3375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/>
              <a:t>JEMBE</a:t>
            </a:r>
          </a:p>
          <a:p>
            <a:r>
              <a:rPr lang="en-US" sz="2000"/>
              <a:t>(experimental marine ecology)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E9DA3B-AD7D-CCE7-683C-94F5C30672B5}"/>
              </a:ext>
            </a:extLst>
          </p:cNvPr>
          <p:cNvSpPr txBox="1"/>
          <p:nvPr/>
        </p:nvSpPr>
        <p:spPr>
          <a:xfrm>
            <a:off x="838200" y="5235621"/>
            <a:ext cx="3729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/>
              <a:t>Marine Biology</a:t>
            </a:r>
          </a:p>
          <a:p>
            <a:r>
              <a:rPr lang="en-US" sz="2000"/>
              <a:t>(could include descriptive studies)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45F3B4-B5EC-C959-8B02-DB903C9A62A0}"/>
              </a:ext>
            </a:extLst>
          </p:cNvPr>
          <p:cNvSpPr txBox="1"/>
          <p:nvPr/>
        </p:nvSpPr>
        <p:spPr>
          <a:xfrm>
            <a:off x="2197769" y="5983761"/>
            <a:ext cx="50043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/>
              <a:t>Transactions of the American Fisheries Society</a:t>
            </a:r>
          </a:p>
          <a:p>
            <a:r>
              <a:rPr lang="en-US" sz="2000"/>
              <a:t>(applied fisheries)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9C3697-E18B-3C47-645F-AEF528D997DA}"/>
              </a:ext>
            </a:extLst>
          </p:cNvPr>
          <p:cNvSpPr txBox="1"/>
          <p:nvPr/>
        </p:nvSpPr>
        <p:spPr>
          <a:xfrm>
            <a:off x="6224160" y="5120695"/>
            <a:ext cx="3153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/>
              <a:t>Restoration Ecology</a:t>
            </a:r>
          </a:p>
          <a:p>
            <a:r>
              <a:rPr lang="en-US" sz="2000"/>
              <a:t>(applied restoration science)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B05926-9358-20B1-33D3-8C5B22FD21E2}"/>
              </a:ext>
            </a:extLst>
          </p:cNvPr>
          <p:cNvSpPr txBox="1"/>
          <p:nvPr/>
        </p:nvSpPr>
        <p:spPr>
          <a:xfrm>
            <a:off x="8356793" y="5983761"/>
            <a:ext cx="2516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/>
              <a:t>Theoretical Ecology</a:t>
            </a:r>
          </a:p>
          <a:p>
            <a:r>
              <a:rPr lang="en-US" sz="2000"/>
              <a:t>(modeling and theory)</a:t>
            </a:r>
          </a:p>
        </p:txBody>
      </p:sp>
      <p:pic>
        <p:nvPicPr>
          <p:cNvPr id="13" name="Picture 12" descr="A close-up of a text&#10;&#10;Description automatically generated">
            <a:extLst>
              <a:ext uri="{FF2B5EF4-FFF2-40B4-BE49-F238E27FC236}">
                <a16:creationId xmlns:a16="http://schemas.microsoft.com/office/drawing/2014/main" id="{C3DFAC7A-C94E-5B8B-A892-A1EB6A6E9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93" y="2223687"/>
            <a:ext cx="9372258" cy="2741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159DAFA-A5A7-FBA9-E0BF-21110EFB017F}"/>
              </a:ext>
            </a:extLst>
          </p:cNvPr>
          <p:cNvSpPr txBox="1"/>
          <p:nvPr/>
        </p:nvSpPr>
        <p:spPr>
          <a:xfrm>
            <a:off x="242893" y="5697286"/>
            <a:ext cx="43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333747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21" y="166353"/>
            <a:ext cx="12031579" cy="1325563"/>
          </a:xfrm>
        </p:spPr>
        <p:txBody>
          <a:bodyPr/>
          <a:lstStyle/>
          <a:p>
            <a:pPr algn="ctr"/>
            <a:r>
              <a:rPr lang="en-US" dirty="0"/>
              <a:t>Preparing your Manuscript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090742-0396-1E80-3F10-EA8C347B10A4}"/>
              </a:ext>
            </a:extLst>
          </p:cNvPr>
          <p:cNvCxnSpPr/>
          <p:nvPr/>
        </p:nvCxnSpPr>
        <p:spPr>
          <a:xfrm>
            <a:off x="1973179" y="1248076"/>
            <a:ext cx="8069179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FB55EEA-53CD-D387-3BB7-9E478E9293EB}"/>
              </a:ext>
            </a:extLst>
          </p:cNvPr>
          <p:cNvSpPr txBox="1"/>
          <p:nvPr/>
        </p:nvSpPr>
        <p:spPr>
          <a:xfrm>
            <a:off x="457797" y="1491916"/>
            <a:ext cx="359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• Scientific writing courses/seminars</a:t>
            </a:r>
          </a:p>
        </p:txBody>
      </p:sp>
      <p:pic>
        <p:nvPicPr>
          <p:cNvPr id="5" name="Picture 4" descr="A book with a picture of a squid&#10;&#10;Description automatically generated">
            <a:extLst>
              <a:ext uri="{FF2B5EF4-FFF2-40B4-BE49-F238E27FC236}">
                <a16:creationId xmlns:a16="http://schemas.microsoft.com/office/drawing/2014/main" id="{FEE16638-6172-663C-2A3C-59304B579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30" y="1861248"/>
            <a:ext cx="3251607" cy="43764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15B783-EF67-8753-BC58-C7DE8CD63848}"/>
              </a:ext>
            </a:extLst>
          </p:cNvPr>
          <p:cNvSpPr txBox="1"/>
          <p:nvPr/>
        </p:nvSpPr>
        <p:spPr>
          <a:xfrm>
            <a:off x="4572613" y="2573639"/>
            <a:ext cx="73145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Authorship &amp; author contributions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Acknowledgements are free! Be kind &amp; don’t forget reviewers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Write so that any journal reader could figure it out</a:t>
            </a:r>
          </a:p>
          <a:p>
            <a:pPr lvl="1"/>
            <a:r>
              <a:rPr lang="en-US" sz="2400"/>
              <a:t>(PNAS -&gt; Ecology -&gt; JEMBE)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3F9976-A0A2-F032-76B7-A7220B914594}"/>
              </a:ext>
            </a:extLst>
          </p:cNvPr>
          <p:cNvSpPr txBox="1"/>
          <p:nvPr/>
        </p:nvSpPr>
        <p:spPr>
          <a:xfrm>
            <a:off x="4572613" y="4668075"/>
            <a:ext cx="69665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Introduction: End with question/goal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Methods: How did you answer that question?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Results: What is the answer to the question?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Discussion: What does the answer mean in context?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9DDAB-E064-8B52-12D7-A5FCE3424EA0}"/>
              </a:ext>
            </a:extLst>
          </p:cNvPr>
          <p:cNvSpPr txBox="1"/>
          <p:nvPr/>
        </p:nvSpPr>
        <p:spPr>
          <a:xfrm>
            <a:off x="4572613" y="1534017"/>
            <a:ext cx="4613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Be kind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Make it easy for editor/reviewers</a:t>
            </a:r>
          </a:p>
        </p:txBody>
      </p:sp>
    </p:spTree>
    <p:extLst>
      <p:ext uri="{BB962C8B-B14F-4D97-AF65-F5344CB8AC3E}">
        <p14:creationId xmlns:p14="http://schemas.microsoft.com/office/powerpoint/2010/main" val="360162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635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Preparing your Manuscript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090742-0396-1E80-3F10-EA8C347B10A4}"/>
              </a:ext>
            </a:extLst>
          </p:cNvPr>
          <p:cNvCxnSpPr/>
          <p:nvPr/>
        </p:nvCxnSpPr>
        <p:spPr>
          <a:xfrm>
            <a:off x="1973179" y="1248076"/>
            <a:ext cx="8069179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D15B783-EF67-8753-BC58-C7DE8CD63848}"/>
              </a:ext>
            </a:extLst>
          </p:cNvPr>
          <p:cNvSpPr txBox="1"/>
          <p:nvPr/>
        </p:nvSpPr>
        <p:spPr>
          <a:xfrm>
            <a:off x="609870" y="1665238"/>
            <a:ext cx="44433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Tips – 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Replicable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Avoid recursive chain of citations of previous papers’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Statistics: Cite R packages, explain the options you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Publish code &amp; data – GitHub, Dryad, etc</a:t>
            </a:r>
          </a:p>
          <a:p>
            <a:endParaRPr lang="en-US" sz="2000"/>
          </a:p>
          <a:p>
            <a:endParaRPr lang="en-US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3F9976-A0A2-F032-76B7-A7220B914594}"/>
              </a:ext>
            </a:extLst>
          </p:cNvPr>
          <p:cNvSpPr txBox="1"/>
          <p:nvPr/>
        </p:nvSpPr>
        <p:spPr>
          <a:xfrm>
            <a:off x="5679552" y="1546231"/>
            <a:ext cx="63199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Tips – 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Report full statistics – not just p-values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Avoid p-value cutoff thresholds. Use language of evidence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Show the data! Not just summary statistics or best fit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Use accessible color palettes (e.g., viridis; https://venngage.com/blog/accessible-colors/)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BF71244-B8DD-3A25-F492-0B33CBDB1657}"/>
              </a:ext>
            </a:extLst>
          </p:cNvPr>
          <p:cNvGrpSpPr/>
          <p:nvPr/>
        </p:nvGrpSpPr>
        <p:grpSpPr>
          <a:xfrm>
            <a:off x="609870" y="4547376"/>
            <a:ext cx="5165290" cy="2308401"/>
            <a:chOff x="609870" y="4547376"/>
            <a:chExt cx="5165290" cy="2308401"/>
          </a:xfrm>
        </p:grpSpPr>
        <p:pic>
          <p:nvPicPr>
            <p:cNvPr id="9" name="Picture 8" descr="A white background with black text&#10;&#10;Description automatically generated">
              <a:extLst>
                <a:ext uri="{FF2B5EF4-FFF2-40B4-BE49-F238E27FC236}">
                  <a16:creationId xmlns:a16="http://schemas.microsoft.com/office/drawing/2014/main" id="{07040C95-91EB-6740-C6E8-164F20900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870" y="4547376"/>
              <a:ext cx="5069682" cy="19390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80AC76-D8AF-91BB-A2D5-997D01033ED2}"/>
                </a:ext>
              </a:extLst>
            </p:cNvPr>
            <p:cNvSpPr txBox="1"/>
            <p:nvPr/>
          </p:nvSpPr>
          <p:spPr>
            <a:xfrm>
              <a:off x="3713377" y="6486445"/>
              <a:ext cx="20617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/>
                <a:t>TREE</a:t>
              </a:r>
              <a:r>
                <a:rPr lang="en-US"/>
                <a:t> (2022) 37: 203</a:t>
              </a:r>
            </a:p>
          </p:txBody>
        </p:sp>
      </p:grpSp>
      <p:pic>
        <p:nvPicPr>
          <p:cNvPr id="12" name="Picture 11" descr="A graph and diagram of a blue rectangular object&#10;&#10;Description automatically generated with medium confidence">
            <a:extLst>
              <a:ext uri="{FF2B5EF4-FFF2-40B4-BE49-F238E27FC236}">
                <a16:creationId xmlns:a16="http://schemas.microsoft.com/office/drawing/2014/main" id="{F823EB9A-6D52-F7FE-89F7-7C3060EAD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115244"/>
            <a:ext cx="5358986" cy="272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635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Why do we publish…and why peer review?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670" y="1884945"/>
            <a:ext cx="5774330" cy="408280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Tell the world about your science!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Objectively critique work and ensure best practices</a:t>
            </a:r>
          </a:p>
          <a:p>
            <a:endParaRPr lang="en-US" dirty="0"/>
          </a:p>
          <a:p>
            <a:r>
              <a:rPr lang="en-US" dirty="0"/>
              <a:t>Quality assurance for the reader &amp; public</a:t>
            </a:r>
          </a:p>
          <a:p>
            <a:endParaRPr lang="en-US" dirty="0"/>
          </a:p>
          <a:p>
            <a:r>
              <a:rPr lang="en-US" dirty="0"/>
              <a:t>Career advancement – for you and others</a:t>
            </a:r>
          </a:p>
          <a:p>
            <a:endParaRPr lang="en-US" dirty="0"/>
          </a:p>
          <a:p>
            <a:r>
              <a:rPr lang="en-US" dirty="0"/>
              <a:t>Imperfect! But the best system we have…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090742-0396-1E80-3F10-EA8C347B10A4}"/>
              </a:ext>
            </a:extLst>
          </p:cNvPr>
          <p:cNvCxnSpPr/>
          <p:nvPr/>
        </p:nvCxnSpPr>
        <p:spPr>
          <a:xfrm>
            <a:off x="1973179" y="1248076"/>
            <a:ext cx="8069179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tack of papers on a white background&#10;&#10;Description automatically generated">
            <a:extLst>
              <a:ext uri="{FF2B5EF4-FFF2-40B4-BE49-F238E27FC236}">
                <a16:creationId xmlns:a16="http://schemas.microsoft.com/office/drawing/2014/main" id="{3878FF19-BF40-A806-933B-5330AE945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854" y="2080442"/>
            <a:ext cx="5014214" cy="29487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A97927-3BFD-D466-12FD-F55941E856B4}"/>
              </a:ext>
            </a:extLst>
          </p:cNvPr>
          <p:cNvSpPr txBox="1"/>
          <p:nvPr/>
        </p:nvSpPr>
        <p:spPr>
          <a:xfrm>
            <a:off x="10335807" y="5040911"/>
            <a:ext cx="1534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Science</a:t>
            </a:r>
            <a:r>
              <a:rPr lang="en-US"/>
              <a:t> (2008)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951496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635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Publication Process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090742-0396-1E80-3F10-EA8C347B10A4}"/>
              </a:ext>
            </a:extLst>
          </p:cNvPr>
          <p:cNvCxnSpPr/>
          <p:nvPr/>
        </p:nvCxnSpPr>
        <p:spPr>
          <a:xfrm>
            <a:off x="1973179" y="1248076"/>
            <a:ext cx="8069179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0CAD037-A7A1-6AA0-F341-9B70D7C5D1F6}"/>
              </a:ext>
            </a:extLst>
          </p:cNvPr>
          <p:cNvSpPr txBox="1"/>
          <p:nvPr/>
        </p:nvSpPr>
        <p:spPr>
          <a:xfrm>
            <a:off x="838200" y="1812757"/>
            <a:ext cx="181427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Submit to journal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08E9D28-22F3-1BED-C98E-B8FF5645C8C9}"/>
              </a:ext>
            </a:extLst>
          </p:cNvPr>
          <p:cNvGrpSpPr/>
          <p:nvPr/>
        </p:nvGrpSpPr>
        <p:grpSpPr>
          <a:xfrm>
            <a:off x="1083807" y="2246257"/>
            <a:ext cx="1226811" cy="1058780"/>
            <a:chOff x="1083807" y="2246257"/>
            <a:chExt cx="1226811" cy="105878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6788466-A9D5-BE35-6BCC-499CCDC34C42}"/>
                </a:ext>
              </a:extLst>
            </p:cNvPr>
            <p:cNvSpPr txBox="1"/>
            <p:nvPr/>
          </p:nvSpPr>
          <p:spPr>
            <a:xfrm>
              <a:off x="1083807" y="2935705"/>
              <a:ext cx="1226811" cy="369332"/>
            </a:xfrm>
            <a:prstGeom prst="rect">
              <a:avLst/>
            </a:prstGeom>
            <a:solidFill>
              <a:srgbClr val="FF7E79"/>
            </a:solidFill>
          </p:spPr>
          <p:txBody>
            <a:bodyPr wrap="none" rtlCol="0">
              <a:spAutoFit/>
            </a:bodyPr>
            <a:lstStyle/>
            <a:p>
              <a:r>
                <a:rPr lang="en-US"/>
                <a:t>Desk reject</a:t>
              </a:r>
            </a:p>
          </p:txBody>
        </p:sp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732180CF-CCFC-D16F-FDB5-1FBDF09428C3}"/>
                </a:ext>
              </a:extLst>
            </p:cNvPr>
            <p:cNvSpPr/>
            <p:nvPr/>
          </p:nvSpPr>
          <p:spPr>
            <a:xfrm>
              <a:off x="1588168" y="2246257"/>
              <a:ext cx="205296" cy="561111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2BF2C47-127B-9DB4-65E3-75797003B64F}"/>
              </a:ext>
            </a:extLst>
          </p:cNvPr>
          <p:cNvGrpSpPr/>
          <p:nvPr/>
        </p:nvGrpSpPr>
        <p:grpSpPr>
          <a:xfrm>
            <a:off x="2765815" y="1636295"/>
            <a:ext cx="2341828" cy="646331"/>
            <a:chOff x="2765815" y="1636295"/>
            <a:chExt cx="2341828" cy="646331"/>
          </a:xfrm>
        </p:grpSpPr>
        <p:sp>
          <p:nvSpPr>
            <p:cNvPr id="12" name="Down Arrow 11">
              <a:extLst>
                <a:ext uri="{FF2B5EF4-FFF2-40B4-BE49-F238E27FC236}">
                  <a16:creationId xmlns:a16="http://schemas.microsoft.com/office/drawing/2014/main" id="{2C94A3A1-C0D9-B330-1B3F-D29573B25405}"/>
                </a:ext>
              </a:extLst>
            </p:cNvPr>
            <p:cNvSpPr/>
            <p:nvPr/>
          </p:nvSpPr>
          <p:spPr>
            <a:xfrm rot="16200000">
              <a:off x="2943723" y="1708848"/>
              <a:ext cx="205296" cy="561111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ECE8C9F-E227-7934-2B29-520673099175}"/>
                </a:ext>
              </a:extLst>
            </p:cNvPr>
            <p:cNvSpPr txBox="1"/>
            <p:nvPr/>
          </p:nvSpPr>
          <p:spPr>
            <a:xfrm>
              <a:off x="3440263" y="1636295"/>
              <a:ext cx="1667380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Invite reviewers</a:t>
              </a:r>
            </a:p>
            <a:p>
              <a:pPr algn="ctr"/>
              <a:r>
                <a:rPr lang="en-US"/>
                <a:t>(slooooow)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BBB371A-D8D6-BD91-AD97-D3716C0FC03B}"/>
              </a:ext>
            </a:extLst>
          </p:cNvPr>
          <p:cNvGrpSpPr/>
          <p:nvPr/>
        </p:nvGrpSpPr>
        <p:grpSpPr>
          <a:xfrm>
            <a:off x="5180152" y="1628275"/>
            <a:ext cx="2395874" cy="646331"/>
            <a:chOff x="5180152" y="1628275"/>
            <a:chExt cx="2395874" cy="6463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55FDEC-9233-AD12-8402-A915C6F83C54}"/>
                </a:ext>
              </a:extLst>
            </p:cNvPr>
            <p:cNvSpPr txBox="1"/>
            <p:nvPr/>
          </p:nvSpPr>
          <p:spPr>
            <a:xfrm>
              <a:off x="5864724" y="1628275"/>
              <a:ext cx="1711302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Wait for reviews</a:t>
              </a:r>
            </a:p>
            <a:p>
              <a:pPr algn="ctr"/>
              <a:r>
                <a:rPr lang="en-US"/>
                <a:t>(slooooow)</a:t>
              </a:r>
            </a:p>
          </p:txBody>
        </p:sp>
        <p:sp>
          <p:nvSpPr>
            <p:cNvPr id="16" name="Down Arrow 15">
              <a:extLst>
                <a:ext uri="{FF2B5EF4-FFF2-40B4-BE49-F238E27FC236}">
                  <a16:creationId xmlns:a16="http://schemas.microsoft.com/office/drawing/2014/main" id="{129891F5-D336-72F9-F3A1-2AF120F796BA}"/>
                </a:ext>
              </a:extLst>
            </p:cNvPr>
            <p:cNvSpPr/>
            <p:nvPr/>
          </p:nvSpPr>
          <p:spPr>
            <a:xfrm rot="16200000">
              <a:off x="5358060" y="1668744"/>
              <a:ext cx="205296" cy="561111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465CF32-29C2-BBAC-0C11-C6EA133CD735}"/>
              </a:ext>
            </a:extLst>
          </p:cNvPr>
          <p:cNvGrpSpPr/>
          <p:nvPr/>
        </p:nvGrpSpPr>
        <p:grpSpPr>
          <a:xfrm>
            <a:off x="7690742" y="1722720"/>
            <a:ext cx="2262523" cy="369332"/>
            <a:chOff x="7690742" y="1722720"/>
            <a:chExt cx="2262523" cy="3693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1583CF-D1D1-C0B8-0F68-7916797A977F}"/>
                </a:ext>
              </a:extLst>
            </p:cNvPr>
            <p:cNvSpPr txBox="1"/>
            <p:nvPr/>
          </p:nvSpPr>
          <p:spPr>
            <a:xfrm>
              <a:off x="8381233" y="1722720"/>
              <a:ext cx="1572032" cy="3693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Editor decision</a:t>
              </a:r>
            </a:p>
          </p:txBody>
        </p:sp>
        <p:sp>
          <p:nvSpPr>
            <p:cNvPr id="18" name="Down Arrow 17">
              <a:extLst>
                <a:ext uri="{FF2B5EF4-FFF2-40B4-BE49-F238E27FC236}">
                  <a16:creationId xmlns:a16="http://schemas.microsoft.com/office/drawing/2014/main" id="{19D106EC-4284-DFC2-32F0-B9524029C817}"/>
                </a:ext>
              </a:extLst>
            </p:cNvPr>
            <p:cNvSpPr/>
            <p:nvPr/>
          </p:nvSpPr>
          <p:spPr>
            <a:xfrm rot="16200000">
              <a:off x="7868650" y="1612598"/>
              <a:ext cx="205296" cy="561111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22F4565-E1A2-954D-8172-9DE9DDB4D86A}"/>
              </a:ext>
            </a:extLst>
          </p:cNvPr>
          <p:cNvGrpSpPr/>
          <p:nvPr/>
        </p:nvGrpSpPr>
        <p:grpSpPr>
          <a:xfrm>
            <a:off x="9543601" y="2263746"/>
            <a:ext cx="1349110" cy="580261"/>
            <a:chOff x="9543601" y="2263746"/>
            <a:chExt cx="1349110" cy="5802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DEA9247-1D6B-BC71-8BB3-E48004E5491D}"/>
                </a:ext>
              </a:extLst>
            </p:cNvPr>
            <p:cNvSpPr txBox="1"/>
            <p:nvPr/>
          </p:nvSpPr>
          <p:spPr>
            <a:xfrm>
              <a:off x="10126989" y="2474675"/>
              <a:ext cx="765722" cy="369332"/>
            </a:xfrm>
            <a:prstGeom prst="rect">
              <a:avLst/>
            </a:prstGeom>
            <a:solidFill>
              <a:srgbClr val="FF7E79"/>
            </a:solidFill>
          </p:spPr>
          <p:txBody>
            <a:bodyPr wrap="none" rtlCol="0">
              <a:spAutoFit/>
            </a:bodyPr>
            <a:lstStyle/>
            <a:p>
              <a:r>
                <a:rPr lang="en-US"/>
                <a:t>Reject</a:t>
              </a:r>
            </a:p>
          </p:txBody>
        </p:sp>
        <p:sp>
          <p:nvSpPr>
            <p:cNvPr id="20" name="Down Arrow 19">
              <a:extLst>
                <a:ext uri="{FF2B5EF4-FFF2-40B4-BE49-F238E27FC236}">
                  <a16:creationId xmlns:a16="http://schemas.microsoft.com/office/drawing/2014/main" id="{4BE32680-D903-74A1-179A-94073B279F12}"/>
                </a:ext>
              </a:extLst>
            </p:cNvPr>
            <p:cNvSpPr/>
            <p:nvPr/>
          </p:nvSpPr>
          <p:spPr>
            <a:xfrm rot="17823803">
              <a:off x="9721509" y="2085838"/>
              <a:ext cx="205296" cy="561111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91B04D7-4409-2117-DB29-4C3A6EA5029B}"/>
              </a:ext>
            </a:extLst>
          </p:cNvPr>
          <p:cNvGrpSpPr/>
          <p:nvPr/>
        </p:nvGrpSpPr>
        <p:grpSpPr>
          <a:xfrm>
            <a:off x="8792466" y="2274607"/>
            <a:ext cx="2205819" cy="2437711"/>
            <a:chOff x="8792466" y="2274607"/>
            <a:chExt cx="2205819" cy="2437711"/>
          </a:xfrm>
        </p:grpSpPr>
        <p:sp>
          <p:nvSpPr>
            <p:cNvPr id="21" name="Down Arrow 20">
              <a:extLst>
                <a:ext uri="{FF2B5EF4-FFF2-40B4-BE49-F238E27FC236}">
                  <a16:creationId xmlns:a16="http://schemas.microsoft.com/office/drawing/2014/main" id="{20B77DB7-FAC4-5760-7AB1-AEEC327EE25C}"/>
                </a:ext>
              </a:extLst>
            </p:cNvPr>
            <p:cNvSpPr/>
            <p:nvPr/>
          </p:nvSpPr>
          <p:spPr>
            <a:xfrm rot="20490155">
              <a:off x="9358125" y="2329136"/>
              <a:ext cx="205296" cy="696607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70A211-C12D-0620-A21D-377FBF94574E}"/>
                </a:ext>
              </a:extLst>
            </p:cNvPr>
            <p:cNvSpPr txBox="1"/>
            <p:nvPr/>
          </p:nvSpPr>
          <p:spPr>
            <a:xfrm>
              <a:off x="9226749" y="3192661"/>
              <a:ext cx="1636025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/>
                <a:t>Minor revisions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C77451F-6091-3786-7FCC-ECE656CBCBEE}"/>
                </a:ext>
              </a:extLst>
            </p:cNvPr>
            <p:cNvSpPr txBox="1"/>
            <p:nvPr/>
          </p:nvSpPr>
          <p:spPr>
            <a:xfrm>
              <a:off x="9286150" y="4342986"/>
              <a:ext cx="1712135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/>
                <a:t>Revise/resubmit</a:t>
              </a:r>
            </a:p>
          </p:txBody>
        </p:sp>
        <p:sp>
          <p:nvSpPr>
            <p:cNvPr id="25" name="Down Arrow 24">
              <a:extLst>
                <a:ext uri="{FF2B5EF4-FFF2-40B4-BE49-F238E27FC236}">
                  <a16:creationId xmlns:a16="http://schemas.microsoft.com/office/drawing/2014/main" id="{E3A3A76A-BADF-7274-6C1C-09BB9BE3964C}"/>
                </a:ext>
              </a:extLst>
            </p:cNvPr>
            <p:cNvSpPr/>
            <p:nvPr/>
          </p:nvSpPr>
          <p:spPr>
            <a:xfrm>
              <a:off x="9905993" y="3649941"/>
              <a:ext cx="205296" cy="561111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Bent-Up Arrow 25">
              <a:extLst>
                <a:ext uri="{FF2B5EF4-FFF2-40B4-BE49-F238E27FC236}">
                  <a16:creationId xmlns:a16="http://schemas.microsoft.com/office/drawing/2014/main" id="{BC51E85E-F1B0-0599-56E4-211B8FD2F8E4}"/>
                </a:ext>
              </a:extLst>
            </p:cNvPr>
            <p:cNvSpPr/>
            <p:nvPr/>
          </p:nvSpPr>
          <p:spPr>
            <a:xfrm flipH="1">
              <a:off x="8792466" y="2274607"/>
              <a:ext cx="415698" cy="2281354"/>
            </a:xfrm>
            <a:prstGeom prst="bent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CEF8D8A-7C40-5DCB-6C41-38CFA2FB5C3C}"/>
              </a:ext>
            </a:extLst>
          </p:cNvPr>
          <p:cNvGrpSpPr/>
          <p:nvPr/>
        </p:nvGrpSpPr>
        <p:grpSpPr>
          <a:xfrm>
            <a:off x="3650973" y="2238238"/>
            <a:ext cx="4791940" cy="1102483"/>
            <a:chOff x="3650973" y="2238238"/>
            <a:chExt cx="4791940" cy="110248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34EEF35-3B72-722D-D247-A4992636166A}"/>
                </a:ext>
              </a:extLst>
            </p:cNvPr>
            <p:cNvSpPr txBox="1"/>
            <p:nvPr/>
          </p:nvSpPr>
          <p:spPr>
            <a:xfrm>
              <a:off x="6665489" y="2945533"/>
              <a:ext cx="1626407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/>
                <a:t>Major revisions</a:t>
              </a:r>
            </a:p>
          </p:txBody>
        </p:sp>
        <p:sp>
          <p:nvSpPr>
            <p:cNvPr id="27" name="Down Arrow 26">
              <a:extLst>
                <a:ext uri="{FF2B5EF4-FFF2-40B4-BE49-F238E27FC236}">
                  <a16:creationId xmlns:a16="http://schemas.microsoft.com/office/drawing/2014/main" id="{9328F2D8-B359-111F-88BC-A44016750F55}"/>
                </a:ext>
              </a:extLst>
            </p:cNvPr>
            <p:cNvSpPr/>
            <p:nvPr/>
          </p:nvSpPr>
          <p:spPr>
            <a:xfrm rot="1903174">
              <a:off x="8237617" y="2238238"/>
              <a:ext cx="205296" cy="561111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wn Arrow 27">
              <a:extLst>
                <a:ext uri="{FF2B5EF4-FFF2-40B4-BE49-F238E27FC236}">
                  <a16:creationId xmlns:a16="http://schemas.microsoft.com/office/drawing/2014/main" id="{6F1B2271-76B4-C234-DDAE-96DC6788EDA4}"/>
                </a:ext>
              </a:extLst>
            </p:cNvPr>
            <p:cNvSpPr/>
            <p:nvPr/>
          </p:nvSpPr>
          <p:spPr>
            <a:xfrm rot="5400000">
              <a:off x="6152140" y="2847838"/>
              <a:ext cx="205296" cy="561111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D24E8B1-ED68-509C-3F6F-9183FB9B5854}"/>
                </a:ext>
              </a:extLst>
            </p:cNvPr>
            <p:cNvSpPr txBox="1"/>
            <p:nvPr/>
          </p:nvSpPr>
          <p:spPr>
            <a:xfrm>
              <a:off x="4144657" y="2971389"/>
              <a:ext cx="1712135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/>
                <a:t>Revise/resubmit</a:t>
              </a:r>
            </a:p>
          </p:txBody>
        </p:sp>
        <p:sp>
          <p:nvSpPr>
            <p:cNvPr id="30" name="Bent-Up Arrow 29">
              <a:extLst>
                <a:ext uri="{FF2B5EF4-FFF2-40B4-BE49-F238E27FC236}">
                  <a16:creationId xmlns:a16="http://schemas.microsoft.com/office/drawing/2014/main" id="{7E9C3333-64F8-BC6D-ADE1-049D4E154788}"/>
                </a:ext>
              </a:extLst>
            </p:cNvPr>
            <p:cNvSpPr/>
            <p:nvPr/>
          </p:nvSpPr>
          <p:spPr>
            <a:xfrm flipH="1">
              <a:off x="3650973" y="2427007"/>
              <a:ext cx="415698" cy="804035"/>
            </a:xfrm>
            <a:prstGeom prst="bent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1F7CF1D-093A-8D9F-7193-0AA1C6EBBD05}"/>
              </a:ext>
            </a:extLst>
          </p:cNvPr>
          <p:cNvGrpSpPr/>
          <p:nvPr/>
        </p:nvGrpSpPr>
        <p:grpSpPr>
          <a:xfrm>
            <a:off x="10105081" y="1712679"/>
            <a:ext cx="1525269" cy="369332"/>
            <a:chOff x="10105081" y="1712679"/>
            <a:chExt cx="1525269" cy="369332"/>
          </a:xfrm>
        </p:grpSpPr>
        <p:sp>
          <p:nvSpPr>
            <p:cNvPr id="31" name="Down Arrow 30">
              <a:extLst>
                <a:ext uri="{FF2B5EF4-FFF2-40B4-BE49-F238E27FC236}">
                  <a16:creationId xmlns:a16="http://schemas.microsoft.com/office/drawing/2014/main" id="{A2CAF361-8786-80AF-96A7-E229546FA674}"/>
                </a:ext>
              </a:extLst>
            </p:cNvPr>
            <p:cNvSpPr/>
            <p:nvPr/>
          </p:nvSpPr>
          <p:spPr>
            <a:xfrm rot="16200000">
              <a:off x="10282989" y="1604578"/>
              <a:ext cx="205296" cy="561111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4023504-B9BC-EF37-81F3-B7D28C91C1F5}"/>
                </a:ext>
              </a:extLst>
            </p:cNvPr>
            <p:cNvSpPr txBox="1"/>
            <p:nvPr/>
          </p:nvSpPr>
          <p:spPr>
            <a:xfrm>
              <a:off x="10728565" y="1712679"/>
              <a:ext cx="901785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/>
                <a:t>Accept!</a:t>
              </a:r>
            </a:p>
          </p:txBody>
        </p:sp>
      </p:grpSp>
      <p:pic>
        <p:nvPicPr>
          <p:cNvPr id="34" name="Picture 33" descr="A drawing of a person lying down&#10;&#10;Description automatically generated">
            <a:extLst>
              <a:ext uri="{FF2B5EF4-FFF2-40B4-BE49-F238E27FC236}">
                <a16:creationId xmlns:a16="http://schemas.microsoft.com/office/drawing/2014/main" id="{63EFC94D-4C5C-6313-9DC0-3814F1DFF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77" y="3930496"/>
            <a:ext cx="3713599" cy="25060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7920B3CB-50E5-3F9D-C8AD-48494C6C184B}"/>
              </a:ext>
            </a:extLst>
          </p:cNvPr>
          <p:cNvGrpSpPr/>
          <p:nvPr/>
        </p:nvGrpSpPr>
        <p:grpSpPr>
          <a:xfrm>
            <a:off x="7354719" y="2243021"/>
            <a:ext cx="4085709" cy="3595583"/>
            <a:chOff x="7354719" y="2243021"/>
            <a:chExt cx="4085709" cy="3595583"/>
          </a:xfrm>
        </p:grpSpPr>
        <p:sp>
          <p:nvSpPr>
            <p:cNvPr id="35" name="Bent-Up Arrow 34">
              <a:extLst>
                <a:ext uri="{FF2B5EF4-FFF2-40B4-BE49-F238E27FC236}">
                  <a16:creationId xmlns:a16="http://schemas.microsoft.com/office/drawing/2014/main" id="{4EF0C533-3816-3D95-7290-A3F225D8989F}"/>
                </a:ext>
              </a:extLst>
            </p:cNvPr>
            <p:cNvSpPr/>
            <p:nvPr/>
          </p:nvSpPr>
          <p:spPr>
            <a:xfrm rot="5400000" flipV="1">
              <a:off x="9372916" y="3717455"/>
              <a:ext cx="3541946" cy="593078"/>
            </a:xfrm>
            <a:prstGeom prst="bent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8A73385-9E4E-F2F0-7B0D-736A6B51C41C}"/>
                </a:ext>
              </a:extLst>
            </p:cNvPr>
            <p:cNvSpPr txBox="1"/>
            <p:nvPr/>
          </p:nvSpPr>
          <p:spPr>
            <a:xfrm>
              <a:off x="9448214" y="5461250"/>
              <a:ext cx="1280351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/>
                <a:t>Page Proofs</a:t>
              </a:r>
            </a:p>
          </p:txBody>
        </p:sp>
        <p:sp>
          <p:nvSpPr>
            <p:cNvPr id="37" name="Down Arrow 36">
              <a:extLst>
                <a:ext uri="{FF2B5EF4-FFF2-40B4-BE49-F238E27FC236}">
                  <a16:creationId xmlns:a16="http://schemas.microsoft.com/office/drawing/2014/main" id="{93729B1D-6CE7-4DC5-0940-419F396FE589}"/>
                </a:ext>
              </a:extLst>
            </p:cNvPr>
            <p:cNvSpPr/>
            <p:nvPr/>
          </p:nvSpPr>
          <p:spPr>
            <a:xfrm rot="5400000">
              <a:off x="8895349" y="5350409"/>
              <a:ext cx="205296" cy="561111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CC6506F-8B66-2CD8-5DEB-6F8A3D449C7F}"/>
                </a:ext>
              </a:extLst>
            </p:cNvPr>
            <p:cNvSpPr txBox="1"/>
            <p:nvPr/>
          </p:nvSpPr>
          <p:spPr>
            <a:xfrm>
              <a:off x="7354719" y="5469272"/>
              <a:ext cx="1176925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en-US"/>
                <a:t>Published!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E3A7AB9-44B0-7DA0-D72D-071C84654252}"/>
              </a:ext>
            </a:extLst>
          </p:cNvPr>
          <p:cNvGrpSpPr/>
          <p:nvPr/>
        </p:nvGrpSpPr>
        <p:grpSpPr>
          <a:xfrm>
            <a:off x="4660978" y="3448986"/>
            <a:ext cx="2540122" cy="2138487"/>
            <a:chOff x="4660978" y="3448986"/>
            <a:chExt cx="2540122" cy="2138487"/>
          </a:xfrm>
        </p:grpSpPr>
        <p:sp>
          <p:nvSpPr>
            <p:cNvPr id="41" name="Sun 40">
              <a:extLst>
                <a:ext uri="{FF2B5EF4-FFF2-40B4-BE49-F238E27FC236}">
                  <a16:creationId xmlns:a16="http://schemas.microsoft.com/office/drawing/2014/main" id="{ACA4FE7C-C891-4000-5134-855B59CA0813}"/>
                </a:ext>
              </a:extLst>
            </p:cNvPr>
            <p:cNvSpPr/>
            <p:nvPr/>
          </p:nvSpPr>
          <p:spPr>
            <a:xfrm>
              <a:off x="4660978" y="3448986"/>
              <a:ext cx="2138487" cy="2138487"/>
            </a:xfrm>
            <a:prstGeom prst="su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wn Arrow 38">
              <a:extLst>
                <a:ext uri="{FF2B5EF4-FFF2-40B4-BE49-F238E27FC236}">
                  <a16:creationId xmlns:a16="http://schemas.microsoft.com/office/drawing/2014/main" id="{0EA7F6A9-0FF8-7E2E-5541-6038081669BB}"/>
                </a:ext>
              </a:extLst>
            </p:cNvPr>
            <p:cNvSpPr/>
            <p:nvPr/>
          </p:nvSpPr>
          <p:spPr>
            <a:xfrm rot="7060787">
              <a:off x="6817897" y="4941339"/>
              <a:ext cx="205296" cy="561111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53DEDBC-878B-655E-825A-7742BB7B9EEC}"/>
                </a:ext>
              </a:extLst>
            </p:cNvPr>
            <p:cNvSpPr txBox="1"/>
            <p:nvPr/>
          </p:nvSpPr>
          <p:spPr>
            <a:xfrm>
              <a:off x="5163413" y="4287822"/>
              <a:ext cx="11557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Publicize!!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313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635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Peer Review Models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090742-0396-1E80-3F10-EA8C347B10A4}"/>
              </a:ext>
            </a:extLst>
          </p:cNvPr>
          <p:cNvCxnSpPr/>
          <p:nvPr/>
        </p:nvCxnSpPr>
        <p:spPr>
          <a:xfrm>
            <a:off x="1973179" y="1248076"/>
            <a:ext cx="8069179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D486DE2-162D-A515-A397-685D9596E9C7}"/>
              </a:ext>
            </a:extLst>
          </p:cNvPr>
          <p:cNvSpPr txBox="1"/>
          <p:nvPr/>
        </p:nvSpPr>
        <p:spPr>
          <a:xfrm>
            <a:off x="1379621" y="2197768"/>
            <a:ext cx="314701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/>
              <a:t>Single Blind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/>
              <a:t>Double Blind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/>
              <a:t>Open/Unblind</a:t>
            </a:r>
          </a:p>
        </p:txBody>
      </p:sp>
      <p:pic>
        <p:nvPicPr>
          <p:cNvPr id="5" name="Picture 4" descr="A group of people with different facial features&#10;&#10;Description automatically generated">
            <a:extLst>
              <a:ext uri="{FF2B5EF4-FFF2-40B4-BE49-F238E27FC236}">
                <a16:creationId xmlns:a16="http://schemas.microsoft.com/office/drawing/2014/main" id="{E376C9FC-4C36-152A-BF62-B857F26B1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787" y="1568115"/>
            <a:ext cx="5878181" cy="47008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C10266-2C95-696F-8ABC-9233B0901C3E}"/>
              </a:ext>
            </a:extLst>
          </p:cNvPr>
          <p:cNvSpPr txBox="1"/>
          <p:nvPr/>
        </p:nvSpPr>
        <p:spPr>
          <a:xfrm>
            <a:off x="9545053" y="6289054"/>
            <a:ext cx="161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fourwaves.com</a:t>
            </a:r>
          </a:p>
        </p:txBody>
      </p:sp>
    </p:spTree>
    <p:extLst>
      <p:ext uri="{BB962C8B-B14F-4D97-AF65-F5344CB8AC3E}">
        <p14:creationId xmlns:p14="http://schemas.microsoft.com/office/powerpoint/2010/main" val="1973163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635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Publication Models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090742-0396-1E80-3F10-EA8C347B10A4}"/>
              </a:ext>
            </a:extLst>
          </p:cNvPr>
          <p:cNvCxnSpPr/>
          <p:nvPr/>
        </p:nvCxnSpPr>
        <p:spPr>
          <a:xfrm>
            <a:off x="1973179" y="1248076"/>
            <a:ext cx="8069179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D486DE2-162D-A515-A397-685D9596E9C7}"/>
              </a:ext>
            </a:extLst>
          </p:cNvPr>
          <p:cNvSpPr txBox="1"/>
          <p:nvPr/>
        </p:nvSpPr>
        <p:spPr>
          <a:xfrm>
            <a:off x="1331494" y="1812758"/>
            <a:ext cx="979716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/>
              <a:t>Subscription-based (free to publish/pay to access)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/>
              <a:t>Page charges (pay to publish/pay to access)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/>
              <a:t>Open Access (pay to publish/free to access)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/>
              <a:t>OA optional journals (e.g., JEMBE)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/>
              <a:t>‘Impact free’ (e.g., PeerJ, PLoS ONE)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/>
              <a:t>Predatory (e.g., MDPI)</a:t>
            </a:r>
          </a:p>
        </p:txBody>
      </p:sp>
    </p:spTree>
    <p:extLst>
      <p:ext uri="{BB962C8B-B14F-4D97-AF65-F5344CB8AC3E}">
        <p14:creationId xmlns:p14="http://schemas.microsoft.com/office/powerpoint/2010/main" val="3768320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635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How to Find the Right Journal?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090742-0396-1E80-3F10-EA8C347B10A4}"/>
              </a:ext>
            </a:extLst>
          </p:cNvPr>
          <p:cNvCxnSpPr/>
          <p:nvPr/>
        </p:nvCxnSpPr>
        <p:spPr>
          <a:xfrm>
            <a:off x="1973179" y="1248076"/>
            <a:ext cx="8069179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B0642F3-F729-A08A-EA81-0DB76CDACD52}"/>
              </a:ext>
            </a:extLst>
          </p:cNvPr>
          <p:cNvSpPr txBox="1"/>
          <p:nvPr/>
        </p:nvSpPr>
        <p:spPr>
          <a:xfrm>
            <a:off x="307800" y="1491916"/>
            <a:ext cx="6365717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Impact Factor?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/>
              <a:t>Journal impact ≠ paper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Broad vs. subfield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/>
              <a:t>Who’s the audience?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Journal scope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/>
              <a:t>Journal webpage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/>
              <a:t>Look at recent issues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/>
              <a:t>Look at the papers you are citing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2C271-4239-99D2-9B02-17C1DB719567}"/>
              </a:ext>
            </a:extLst>
          </p:cNvPr>
          <p:cNvSpPr txBox="1"/>
          <p:nvPr/>
        </p:nvSpPr>
        <p:spPr>
          <a:xfrm>
            <a:off x="6651954" y="1634322"/>
            <a:ext cx="49324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Things not to care about: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/>
              <a:t>Journal statistics on turnaround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DC42A-4EAF-2092-74EA-BEDD3135F5E5}"/>
              </a:ext>
            </a:extLst>
          </p:cNvPr>
          <p:cNvSpPr txBox="1"/>
          <p:nvPr/>
        </p:nvSpPr>
        <p:spPr>
          <a:xfrm>
            <a:off x="6651954" y="3498494"/>
            <a:ext cx="50748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Things to care about: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Where are your colleagues publishing?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Past experiences with the editors</a:t>
            </a:r>
          </a:p>
        </p:txBody>
      </p:sp>
    </p:spTree>
    <p:extLst>
      <p:ext uri="{BB962C8B-B14F-4D97-AF65-F5344CB8AC3E}">
        <p14:creationId xmlns:p14="http://schemas.microsoft.com/office/powerpoint/2010/main" val="410237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635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How Do I Get My Paper Noticed?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090742-0396-1E80-3F10-EA8C347B10A4}"/>
              </a:ext>
            </a:extLst>
          </p:cNvPr>
          <p:cNvCxnSpPr/>
          <p:nvPr/>
        </p:nvCxnSpPr>
        <p:spPr>
          <a:xfrm>
            <a:off x="1973179" y="1248076"/>
            <a:ext cx="8069179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B0642F3-F729-A08A-EA81-0DB76CDACD52}"/>
              </a:ext>
            </a:extLst>
          </p:cNvPr>
          <p:cNvSpPr txBox="1"/>
          <p:nvPr/>
        </p:nvSpPr>
        <p:spPr>
          <a:xfrm>
            <a:off x="283738" y="1491916"/>
            <a:ext cx="57240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Right audience?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Question </a:t>
            </a:r>
            <a:r>
              <a:rPr lang="en-US" sz="3200">
                <a:sym typeface="Wingdings" pitchFamily="2" charset="2"/>
              </a:rPr>
              <a:t></a:t>
            </a:r>
            <a:r>
              <a:rPr lang="en-US" sz="3200"/>
              <a:t> Answer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Tell a story … and what it means beyond your study 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Clear take home message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2900FE-96D2-2BA5-A450-4C586B589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150" y="1950225"/>
            <a:ext cx="4045953" cy="404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50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635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Getting Ready for Submission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090742-0396-1E80-3F10-EA8C347B10A4}"/>
              </a:ext>
            </a:extLst>
          </p:cNvPr>
          <p:cNvCxnSpPr/>
          <p:nvPr/>
        </p:nvCxnSpPr>
        <p:spPr>
          <a:xfrm>
            <a:off x="1973179" y="1248076"/>
            <a:ext cx="8069179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D15B783-EF67-8753-BC58-C7DE8CD63848}"/>
              </a:ext>
            </a:extLst>
          </p:cNvPr>
          <p:cNvSpPr txBox="1"/>
          <p:nvPr/>
        </p:nvSpPr>
        <p:spPr>
          <a:xfrm>
            <a:off x="224588" y="4166720"/>
            <a:ext cx="8341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PLEASE suggest reviewers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Pointing out conflicts of interest is OK … within reason</a:t>
            </a:r>
          </a:p>
          <a:p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9C4FB9-1A51-7627-3534-689D778BDB3A}"/>
              </a:ext>
            </a:extLst>
          </p:cNvPr>
          <p:cNvSpPr txBox="1"/>
          <p:nvPr/>
        </p:nvSpPr>
        <p:spPr>
          <a:xfrm>
            <a:off x="224588" y="5491318"/>
            <a:ext cx="81798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The Cover Letter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Not super important! Many editors ignore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Quick statement of impact &amp; journal fit, NOT another abstract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4248A6-6C43-9A8B-769B-95C3A719C745}"/>
              </a:ext>
            </a:extLst>
          </p:cNvPr>
          <p:cNvSpPr txBox="1"/>
          <p:nvPr/>
        </p:nvSpPr>
        <p:spPr>
          <a:xfrm>
            <a:off x="224588" y="1779697"/>
            <a:ext cx="6625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• Check journal’s style guide + recent papers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Use a reference manager!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Many journals don’t fuss about formatting in the first round</a:t>
            </a:r>
          </a:p>
          <a:p>
            <a:r>
              <a:rPr lang="en-US" sz="2400"/>
              <a:t>• Use page numbers and continuous line numbers</a:t>
            </a:r>
          </a:p>
        </p:txBody>
      </p:sp>
      <p:pic>
        <p:nvPicPr>
          <p:cNvPr id="11" name="Picture 10" descr="A logo with a red letter z&#10;&#10;Description automatically generated">
            <a:extLst>
              <a:ext uri="{FF2B5EF4-FFF2-40B4-BE49-F238E27FC236}">
                <a16:creationId xmlns:a16="http://schemas.microsoft.com/office/drawing/2014/main" id="{6427C1CF-B39F-64F0-61FA-337CDDB6C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033" y="1992222"/>
            <a:ext cx="2236773" cy="9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7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635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Responding to Reviews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090742-0396-1E80-3F10-EA8C347B10A4}"/>
              </a:ext>
            </a:extLst>
          </p:cNvPr>
          <p:cNvCxnSpPr/>
          <p:nvPr/>
        </p:nvCxnSpPr>
        <p:spPr>
          <a:xfrm>
            <a:off x="1973179" y="1248076"/>
            <a:ext cx="8069179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54248A6-6C43-9A8B-769B-95C3A719C745}"/>
              </a:ext>
            </a:extLst>
          </p:cNvPr>
          <p:cNvSpPr txBox="1"/>
          <p:nvPr/>
        </p:nvSpPr>
        <p:spPr>
          <a:xfrm>
            <a:off x="1074820" y="2217505"/>
            <a:ext cx="944611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Make it EASY for the editor and reviewers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/>
              <a:t>Point by point responses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/>
              <a:t>Ask peers &amp; mentors for examples and advice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/>
              <a:t>Paste in revised passages, don’t just point to line numbers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/>
              <a:t>OK to disagree, but be respectful and justify yourself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/>
              <a:t>Sometimes reviews ask the impossible! Explain why it is so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/>
              <a:t>Thank your reviewers!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/>
              <a:t>OK to ask for extra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/>
              <a:t>OK to ask the editor to resolve conflicting advice</a:t>
            </a:r>
          </a:p>
        </p:txBody>
      </p:sp>
    </p:spTree>
    <p:extLst>
      <p:ext uri="{BB962C8B-B14F-4D97-AF65-F5344CB8AC3E}">
        <p14:creationId xmlns:p14="http://schemas.microsoft.com/office/powerpoint/2010/main" val="3811289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25521</TotalTime>
  <Words>822</Words>
  <Application>Microsoft Macintosh PowerPoint</Application>
  <PresentationFormat>Widescreen</PresentationFormat>
  <Paragraphs>173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Why do we publish…and why peer review?</vt:lpstr>
      <vt:lpstr>The Publication Process</vt:lpstr>
      <vt:lpstr>Peer Review Models</vt:lpstr>
      <vt:lpstr>Publication Models</vt:lpstr>
      <vt:lpstr>How to Find the Right Journal?</vt:lpstr>
      <vt:lpstr>How Do I Get My Paper Noticed?</vt:lpstr>
      <vt:lpstr>Getting Ready for Submission</vt:lpstr>
      <vt:lpstr>Responding to Reviews</vt:lpstr>
      <vt:lpstr>Diversity, Equity, Inclusion in Publishing</vt:lpstr>
      <vt:lpstr>So, You’ve Published</vt:lpstr>
      <vt:lpstr>Questions?</vt:lpstr>
      <vt:lpstr>PowerPoint Presentation</vt:lpstr>
      <vt:lpstr>Comparing Journal Scopes</vt:lpstr>
      <vt:lpstr>Preparing your Manuscript</vt:lpstr>
      <vt:lpstr>Preparing your Manuscript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marine reserves can buffer fished populations against climate variability  </dc:title>
  <dc:creator>Microsoft Office User</dc:creator>
  <cp:lastModifiedBy>Microsoft Office User</cp:lastModifiedBy>
  <cp:revision>275</cp:revision>
  <dcterms:created xsi:type="dcterms:W3CDTF">2022-08-31T20:00:33Z</dcterms:created>
  <dcterms:modified xsi:type="dcterms:W3CDTF">2023-09-14T18:39:59Z</dcterms:modified>
</cp:coreProperties>
</file>