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22"/>
  </p:notesMasterIdLst>
  <p:handoutMasterIdLst>
    <p:handoutMasterId r:id="rId23"/>
  </p:handoutMasterIdLst>
  <p:sldIdLst>
    <p:sldId id="286" r:id="rId2"/>
    <p:sldId id="276" r:id="rId3"/>
    <p:sldId id="278" r:id="rId4"/>
    <p:sldId id="275" r:id="rId5"/>
    <p:sldId id="274" r:id="rId6"/>
    <p:sldId id="273" r:id="rId7"/>
    <p:sldId id="268" r:id="rId8"/>
    <p:sldId id="267" r:id="rId9"/>
    <p:sldId id="279" r:id="rId10"/>
    <p:sldId id="287" r:id="rId11"/>
    <p:sldId id="284" r:id="rId12"/>
    <p:sldId id="280" r:id="rId13"/>
    <p:sldId id="281" r:id="rId14"/>
    <p:sldId id="282" r:id="rId15"/>
    <p:sldId id="269" r:id="rId16"/>
    <p:sldId id="270" r:id="rId17"/>
    <p:sldId id="277" r:id="rId18"/>
    <p:sldId id="271" r:id="rId19"/>
    <p:sldId id="283"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78571" autoAdjust="0"/>
  </p:normalViewPr>
  <p:slideViewPr>
    <p:cSldViewPr snapToGrid="0" snapToObjects="1">
      <p:cViewPr varScale="1">
        <p:scale>
          <a:sx n="67" d="100"/>
          <a:sy n="67" d="100"/>
        </p:scale>
        <p:origin x="-1376" y="-6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8" d="100"/>
          <a:sy n="108" d="100"/>
        </p:scale>
        <p:origin x="-47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93BBA6-B6C0-F142-83FF-53D2315D9804}" type="datetimeFigureOut">
              <a:rPr lang="en-US" smtClean="0"/>
              <a:t>12/3/2012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BF9DC5-5BCB-244D-BBCA-70725C57A427}" type="slidenum">
              <a:rPr lang="en-US" smtClean="0"/>
              <a:t>‹#›</a:t>
            </a:fld>
            <a:endParaRPr lang="en-US"/>
          </a:p>
        </p:txBody>
      </p:sp>
    </p:spTree>
    <p:extLst>
      <p:ext uri="{BB962C8B-B14F-4D97-AF65-F5344CB8AC3E}">
        <p14:creationId xmlns:p14="http://schemas.microsoft.com/office/powerpoint/2010/main" val="231951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A230F-1AED-BB4D-94EE-4696E668AEF0}" type="datetimeFigureOut">
              <a:rPr lang="en-US" smtClean="0"/>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85BF8-793E-DA4D-9AC8-A933AD14A33C}" type="slidenum">
              <a:rPr lang="en-US" smtClean="0"/>
              <a:t>‹#›</a:t>
            </a:fld>
            <a:endParaRPr lang="en-US"/>
          </a:p>
        </p:txBody>
      </p:sp>
    </p:spTree>
    <p:extLst>
      <p:ext uri="{BB962C8B-B14F-4D97-AF65-F5344CB8AC3E}">
        <p14:creationId xmlns:p14="http://schemas.microsoft.com/office/powerpoint/2010/main" val="9272048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u="sng"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75CB59-C61E-CB46-B08A-EABB80360917}" type="slidenum">
              <a:rPr lang="en-US" sz="1200">
                <a:latin typeface="Calibri" charset="0"/>
              </a:rPr>
              <a:pPr eaLnBrk="1" hangingPunct="1"/>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greater proportion of FY12 e-Learning students were seeking a degree, certificate or credential than the total student population, about 80 percent versus 70 percent, respectively.  Conversely, 20 percent of e-Learners were non-degree seeking, compared to 30  percent of all students.  For students seeking a degree, proportionally more juniors and seniors took e-Learning courses, making up one-third of all e-Learners and about a quarter of students on the whole.  This implies that upper division students are using e-Learning to achieve attainment. Graduate students and underclassmen made up similar proportions of e-Learning, and total student enrollment.  Among first-time, full-time degree seeking freshmen starting in fall 2005, those who enrolled in e-Learning courses graduated at a slightly higher rate (32.9 percent) six years later than those who did not (28.9 percent) in FY11. </a:t>
            </a:r>
          </a:p>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10</a:t>
            </a:fld>
            <a:endParaRPr lang="en-US"/>
          </a:p>
        </p:txBody>
      </p:sp>
    </p:spTree>
    <p:extLst>
      <p:ext uri="{BB962C8B-B14F-4D97-AF65-F5344CB8AC3E}">
        <p14:creationId xmlns:p14="http://schemas.microsoft.com/office/powerpoint/2010/main" val="134162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11</a:t>
            </a:fld>
            <a:endParaRPr lang="en-US"/>
          </a:p>
        </p:txBody>
      </p:sp>
    </p:spTree>
    <p:extLst>
      <p:ext uri="{BB962C8B-B14F-4D97-AF65-F5344CB8AC3E}">
        <p14:creationId xmlns:p14="http://schemas.microsoft.com/office/powerpoint/2010/main" val="3866010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This graph is from UAA report, which uses broader internal UAA definition so shows more SCH than other standard published figures for UAA e-Learning.</a:t>
            </a:r>
            <a:endParaRPr lang="en-US" dirty="0" smtClean="0"/>
          </a:p>
          <a:p>
            <a:endParaRPr lang="en-US" dirty="0" smtClean="0"/>
          </a:p>
          <a:p>
            <a:r>
              <a:rPr lang="en-US" dirty="0" smtClean="0"/>
              <a:t>Kenai Peninsula College  - largest increase and largest producer of eLearning credit hours.</a:t>
            </a:r>
          </a:p>
          <a:p>
            <a:r>
              <a:rPr lang="en-US" dirty="0" smtClean="0"/>
              <a:t>Kodiak College – grew e-Learning SCH significantly and is now the second largest producer of eLearning credit hours online SCH among UAA’s community campuses.</a:t>
            </a:r>
          </a:p>
          <a:p>
            <a:r>
              <a:rPr lang="en-US" dirty="0" smtClean="0"/>
              <a:t>The College of Arts and Sciences grew SCH by 7.5% over AY11</a:t>
            </a:r>
          </a:p>
          <a:p>
            <a:r>
              <a:rPr lang="en-US" dirty="0" smtClean="0"/>
              <a:t>In AY12 UAA presented 1,335 courses with online content, with the majority (90%) requiring no location based delivery.</a:t>
            </a:r>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12</a:t>
            </a:fld>
            <a:endParaRPr lang="en-US"/>
          </a:p>
        </p:txBody>
      </p:sp>
    </p:spTree>
    <p:extLst>
      <p:ext uri="{BB962C8B-B14F-4D97-AF65-F5344CB8AC3E}">
        <p14:creationId xmlns:p14="http://schemas.microsoft.com/office/powerpoint/2010/main" val="75414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E-learning SCH delivered increased 14% from FY07 to FY 12. </a:t>
            </a:r>
          </a:p>
          <a:p>
            <a:r>
              <a:rPr lang="en-US" dirty="0" smtClean="0"/>
              <a:t>About 20% of all student credit hours in lower and upper division courses are delivered by distance, and the fraction has been increasing, reflecting UAF’s efforts to increase the number of programs available via e-learning.</a:t>
            </a:r>
          </a:p>
          <a:p>
            <a:r>
              <a:rPr lang="en-US" dirty="0" smtClean="0"/>
              <a:t>UAF eLearning and Distance Education offers 24 open online courses, with more being added each semester (http://idesign.uaf.edu/courses/opencourses/). These open courses increase access to knowledge and allow students to preview course materials before they enroll.</a:t>
            </a:r>
          </a:p>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13</a:t>
            </a:fld>
            <a:endParaRPr lang="en-US"/>
          </a:p>
        </p:txBody>
      </p:sp>
    </p:spTree>
    <p:extLst>
      <p:ext uri="{BB962C8B-B14F-4D97-AF65-F5344CB8AC3E}">
        <p14:creationId xmlns:p14="http://schemas.microsoft.com/office/powerpoint/2010/main" val="261248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 would like to use the SCH graph on page 32</a:t>
            </a:r>
          </a:p>
          <a:p>
            <a:r>
              <a:rPr lang="en-US" dirty="0" smtClean="0"/>
              <a:t>Of the 543 endorsements, certificates and degrees awarded in AY12, 262 were in eLearning programs, 177 were in blended programs, and 104 were in face-to-face programs.</a:t>
            </a:r>
          </a:p>
          <a:p>
            <a:r>
              <a:rPr lang="en-US" dirty="0" smtClean="0"/>
              <a:t>Of the 1,272 students who have earned an endorsement, certificate or degree at UAS since academic year 2010, 2% (n=30) have done so entirely via eLearning, and 14% took only face-to-face courses. </a:t>
            </a:r>
          </a:p>
          <a:p>
            <a:r>
              <a:rPr lang="en-US" dirty="0" smtClean="0"/>
              <a:t>32</a:t>
            </a:r>
            <a:r>
              <a:rPr lang="en-US" baseline="0" dirty="0" smtClean="0"/>
              <a:t> percent of graduates</a:t>
            </a:r>
            <a:r>
              <a:rPr lang="en-US" dirty="0" smtClean="0"/>
              <a:t> have earned their awards by taking more than half of their credits via eLearning.</a:t>
            </a:r>
          </a:p>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14</a:t>
            </a:fld>
            <a:endParaRPr lang="en-US"/>
          </a:p>
        </p:txBody>
      </p:sp>
    </p:spTree>
    <p:extLst>
      <p:ext uri="{BB962C8B-B14F-4D97-AF65-F5344CB8AC3E}">
        <p14:creationId xmlns:p14="http://schemas.microsoft.com/office/powerpoint/2010/main" val="227848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Coursera</a:t>
            </a:r>
            <a:r>
              <a:rPr lang="en-US" dirty="0"/>
              <a:t> has 33 university partners</a:t>
            </a:r>
            <a:r>
              <a:rPr lang="en-US" dirty="0" smtClean="0"/>
              <a:t>, including </a:t>
            </a:r>
            <a:r>
              <a:rPr lang="en-US" dirty="0"/>
              <a:t>Duke, California Institute of Technology, and the University of Illinois </a:t>
            </a:r>
            <a:r>
              <a:rPr lang="en-US" dirty="0" smtClean="0"/>
              <a:t>at Urbana-Champaign</a:t>
            </a:r>
            <a:r>
              <a:rPr lang="en-US" dirty="0"/>
              <a:t>. The University of California at Berkeley and the University </a:t>
            </a:r>
            <a:r>
              <a:rPr lang="en-US" dirty="0" smtClean="0"/>
              <a:t>of Texas </a:t>
            </a:r>
            <a:r>
              <a:rPr lang="en-US" dirty="0"/>
              <a:t>system are partnering with </a:t>
            </a:r>
            <a:r>
              <a:rPr lang="en-US" dirty="0" err="1"/>
              <a:t>edX</a:t>
            </a:r>
            <a:r>
              <a:rPr lang="en-US" dirty="0"/>
              <a:t>, a nonprofit organization run out of M.I.T. </a:t>
            </a:r>
            <a:r>
              <a:rPr lang="en-US" dirty="0" smtClean="0"/>
              <a:t>and Harvard</a:t>
            </a:r>
            <a:r>
              <a:rPr lang="en-US" dirty="0"/>
              <a:t>. The third major provider of MOOCs is </a:t>
            </a:r>
            <a:r>
              <a:rPr lang="en-US" dirty="0" err="1"/>
              <a:t>Udacity</a:t>
            </a:r>
            <a:r>
              <a:rPr lang="en-US" dirty="0"/>
              <a:t>, a for-profit institution with </a:t>
            </a:r>
            <a:r>
              <a:rPr lang="en-US" dirty="0" smtClean="0"/>
              <a:t>no university </a:t>
            </a:r>
            <a:r>
              <a:rPr lang="en-US" dirty="0"/>
              <a:t>affiliation</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15</a:t>
            </a:fld>
            <a:endParaRPr lang="en-US"/>
          </a:p>
        </p:txBody>
      </p:sp>
    </p:spTree>
    <p:extLst>
      <p:ext uri="{BB962C8B-B14F-4D97-AF65-F5344CB8AC3E}">
        <p14:creationId xmlns:p14="http://schemas.microsoft.com/office/powerpoint/2010/main" val="402616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Distance Labs and specialized equipment courses – lower division </a:t>
            </a:r>
            <a:r>
              <a:rPr lang="en-US" dirty="0"/>
              <a:t>chemistry sends out a lab kit to distance students. This subject </a:t>
            </a:r>
            <a:r>
              <a:rPr lang="en-US" dirty="0" smtClean="0"/>
              <a:t>has received </a:t>
            </a:r>
            <a:r>
              <a:rPr lang="en-US" dirty="0"/>
              <a:t>considerable recent attention from the Faculty Alliance. Expanding </a:t>
            </a:r>
            <a:r>
              <a:rPr lang="en-US" dirty="0" smtClean="0"/>
              <a:t>lab based </a:t>
            </a:r>
            <a:r>
              <a:rPr lang="en-US" dirty="0"/>
              <a:t>science courses and other programs requiring specialized equipment e.g</a:t>
            </a:r>
            <a:r>
              <a:rPr lang="en-US" dirty="0" smtClean="0"/>
              <a:t>. welding</a:t>
            </a:r>
            <a:r>
              <a:rPr lang="en-US" dirty="0"/>
              <a:t>, airframe and </a:t>
            </a:r>
            <a:r>
              <a:rPr lang="en-US" dirty="0" err="1"/>
              <a:t>powerplant</a:t>
            </a:r>
            <a:r>
              <a:rPr lang="en-US" dirty="0"/>
              <a:t>, and culinary arts, to e-Learning remains </a:t>
            </a:r>
            <a:r>
              <a:rPr lang="en-US" dirty="0" smtClean="0"/>
              <a:t>a tough </a:t>
            </a:r>
            <a:r>
              <a:rPr lang="en-US" dirty="0"/>
              <a:t>challenge and this currently limits full-program offerings</a:t>
            </a:r>
            <a:r>
              <a:rPr lang="en-US" dirty="0" smtClean="0"/>
              <a:t>.</a:t>
            </a:r>
          </a:p>
          <a:p>
            <a:endParaRPr lang="en-US" dirty="0"/>
          </a:p>
          <a:p>
            <a:r>
              <a:rPr lang="en-US" dirty="0" smtClean="0"/>
              <a:t>Oral communication - can </a:t>
            </a:r>
            <a:r>
              <a:rPr lang="en-US" dirty="0"/>
              <a:t>it be taught via e-Learning, even by audio or two-way</a:t>
            </a:r>
          </a:p>
          <a:p>
            <a:r>
              <a:rPr lang="en-US" dirty="0"/>
              <a:t>video, because of the lack of an audience in the same room and the impact that</a:t>
            </a:r>
          </a:p>
          <a:p>
            <a:r>
              <a:rPr lang="en-US" dirty="0"/>
              <a:t>has on the speaker? There are MAU philosophical differences on the subject</a:t>
            </a:r>
            <a:r>
              <a:rPr lang="en-US" dirty="0" smtClean="0"/>
              <a:t>.</a:t>
            </a:r>
          </a:p>
          <a:p>
            <a:endParaRPr lang="en-US" dirty="0"/>
          </a:p>
          <a:p>
            <a:r>
              <a:rPr lang="en-US" dirty="0"/>
              <a:t>Upper division coursework </a:t>
            </a:r>
            <a:r>
              <a:rPr lang="en-US" dirty="0" smtClean="0"/>
              <a:t>– Advanced Calculus and </a:t>
            </a:r>
            <a:r>
              <a:rPr lang="en-US" dirty="0"/>
              <a:t>abstract </a:t>
            </a:r>
            <a:r>
              <a:rPr lang="en-US" dirty="0" smtClean="0"/>
              <a:t>algebra are upper division courses </a:t>
            </a:r>
            <a:r>
              <a:rPr lang="en-US" dirty="0"/>
              <a:t>in mathematics</a:t>
            </a:r>
          </a:p>
          <a:p>
            <a:r>
              <a:rPr lang="en-US" smtClean="0"/>
              <a:t>That require </a:t>
            </a:r>
            <a:r>
              <a:rPr lang="en-US" dirty="0"/>
              <a:t>substantial mentoring and discussion to achieve learning outcomes and</a:t>
            </a:r>
          </a:p>
          <a:p>
            <a:r>
              <a:rPr lang="en-US" dirty="0"/>
              <a:t>have relatively low demand. Faculty in such areas are reluctant to pursue e-</a:t>
            </a:r>
          </a:p>
          <a:p>
            <a:r>
              <a:rPr lang="en-US" dirty="0"/>
              <a:t>Learning offerings. This reluctance makes some entire programs unavailable by</a:t>
            </a:r>
          </a:p>
          <a:p>
            <a:r>
              <a:rPr lang="en-US" dirty="0"/>
              <a:t>distance</a:t>
            </a:r>
            <a:r>
              <a:rPr lang="en-US" dirty="0" smtClean="0"/>
              <a:t>.</a:t>
            </a:r>
          </a:p>
          <a:p>
            <a:endParaRPr lang="en-US" dirty="0"/>
          </a:p>
          <a:p>
            <a:r>
              <a:rPr lang="en-US" dirty="0" smtClean="0"/>
              <a:t>Creating </a:t>
            </a:r>
            <a:r>
              <a:rPr lang="en-US" dirty="0"/>
              <a:t>a quality community of learners - online requires different approaches</a:t>
            </a:r>
          </a:p>
          <a:p>
            <a:r>
              <a:rPr lang="en-US" dirty="0"/>
              <a:t>than learning in the classroom in-person. Faculty development in this area is vital</a:t>
            </a:r>
          </a:p>
          <a:p>
            <a:r>
              <a:rPr lang="en-US" dirty="0"/>
              <a:t>because students learn a great deal through interactions with other students.</a:t>
            </a:r>
          </a:p>
        </p:txBody>
      </p:sp>
      <p:sp>
        <p:nvSpPr>
          <p:cNvPr id="4" name="Slide Number Placeholder 3"/>
          <p:cNvSpPr>
            <a:spLocks noGrp="1"/>
          </p:cNvSpPr>
          <p:nvPr>
            <p:ph type="sldNum" sz="quarter" idx="10"/>
          </p:nvPr>
        </p:nvSpPr>
        <p:spPr/>
        <p:txBody>
          <a:bodyPr/>
          <a:lstStyle/>
          <a:p>
            <a:fld id="{9A285BF8-793E-DA4D-9AC8-A933AD14A33C}" type="slidenum">
              <a:rPr lang="en-US" smtClean="0"/>
              <a:t>16</a:t>
            </a:fld>
            <a:endParaRPr lang="en-US"/>
          </a:p>
        </p:txBody>
      </p:sp>
    </p:spTree>
    <p:extLst>
      <p:ext uri="{BB962C8B-B14F-4D97-AF65-F5344CB8AC3E}">
        <p14:creationId xmlns:p14="http://schemas.microsoft.com/office/powerpoint/2010/main" val="428376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report pages….</a:t>
            </a:r>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17</a:t>
            </a:fld>
            <a:endParaRPr lang="en-US"/>
          </a:p>
        </p:txBody>
      </p:sp>
    </p:spTree>
    <p:extLst>
      <p:ext uri="{BB962C8B-B14F-4D97-AF65-F5344CB8AC3E}">
        <p14:creationId xmlns:p14="http://schemas.microsoft.com/office/powerpoint/2010/main" val="2276437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noted that the MAU reports need more standardization – the Statewide Academic Council will create a common reporting format with standardized data definitions for future reports.</a:t>
            </a:r>
          </a:p>
          <a:p>
            <a:endParaRPr lang="en-US" dirty="0"/>
          </a:p>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18</a:t>
            </a:fld>
            <a:endParaRPr lang="en-US"/>
          </a:p>
        </p:txBody>
      </p:sp>
    </p:spTree>
    <p:extLst>
      <p:ext uri="{BB962C8B-B14F-4D97-AF65-F5344CB8AC3E}">
        <p14:creationId xmlns:p14="http://schemas.microsoft.com/office/powerpoint/2010/main" val="3071586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85BF8-793E-DA4D-9AC8-A933AD14A33C}" type="slidenum">
              <a:rPr lang="en-US" smtClean="0"/>
              <a:t>19</a:t>
            </a:fld>
            <a:endParaRPr lang="en-US"/>
          </a:p>
        </p:txBody>
      </p:sp>
    </p:spTree>
    <p:extLst>
      <p:ext uri="{BB962C8B-B14F-4D97-AF65-F5344CB8AC3E}">
        <p14:creationId xmlns:p14="http://schemas.microsoft.com/office/powerpoint/2010/main" val="86478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2</a:t>
            </a:fld>
            <a:endParaRPr lang="en-US"/>
          </a:p>
        </p:txBody>
      </p:sp>
    </p:spTree>
    <p:extLst>
      <p:ext uri="{BB962C8B-B14F-4D97-AF65-F5344CB8AC3E}">
        <p14:creationId xmlns:p14="http://schemas.microsoft.com/office/powerpoint/2010/main" val="2075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85BF8-793E-DA4D-9AC8-A933AD14A33C}" type="slidenum">
              <a:rPr lang="en-US" smtClean="0"/>
              <a:t>20</a:t>
            </a:fld>
            <a:endParaRPr lang="en-US"/>
          </a:p>
        </p:txBody>
      </p:sp>
    </p:spTree>
    <p:extLst>
      <p:ext uri="{BB962C8B-B14F-4D97-AF65-F5344CB8AC3E}">
        <p14:creationId xmlns:p14="http://schemas.microsoft.com/office/powerpoint/2010/main" val="73446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graph above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provides a snapshot of the proportion of student credit hours delivered by e-Learning or by traditional classroom methods in fall 2011, by each academic organization in the university system.  It is important to note that standard reporting figures do not yet reflect the recent elevation of the UAF Center for e-Learning and Distance Education (EDE) to report directly to the Chancellor, therefore EDE activity appears under the Rural College statewide academic and administrative unit of the UAF College of Rural and Community Development (CRCD).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Courses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--UAF Rural College accounted for more than 20 percent of all e-Learning courses offered.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--Kenai Peninsula delivered about 11 percent of all e-Learning courses in fall 2011.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the three MAUs, UAF offered the most (44 percent) e-Learning courses.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--UAA students comprised about half of all UA e-Learners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--UAF students one-third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--UAS students about 20 percent.  More than 5 percent of all fall 2011 students took at least one course from a second MAU in addition to enrolling at their program MAU.</a:t>
            </a:r>
          </a:p>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3</a:t>
            </a:fld>
            <a:endParaRPr lang="en-US"/>
          </a:p>
        </p:txBody>
      </p:sp>
    </p:spTree>
    <p:extLst>
      <p:ext uri="{BB962C8B-B14F-4D97-AF65-F5344CB8AC3E}">
        <p14:creationId xmlns:p14="http://schemas.microsoft.com/office/powerpoint/2010/main" val="363495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4</a:t>
            </a:fld>
            <a:endParaRPr lang="en-US"/>
          </a:p>
        </p:txBody>
      </p:sp>
    </p:spTree>
    <p:extLst>
      <p:ext uri="{BB962C8B-B14F-4D97-AF65-F5344CB8AC3E}">
        <p14:creationId xmlns:p14="http://schemas.microsoft.com/office/powerpoint/2010/main" val="255305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 institutions offer 267 distinct degree, certificate and endorsement programs that can be completed at least 50 percent via e-Learning.</a:t>
            </a:r>
          </a:p>
        </p:txBody>
      </p:sp>
      <p:sp>
        <p:nvSpPr>
          <p:cNvPr id="4" name="Slide Number Placeholder 3"/>
          <p:cNvSpPr>
            <a:spLocks noGrp="1"/>
          </p:cNvSpPr>
          <p:nvPr>
            <p:ph type="sldNum" sz="quarter" idx="10"/>
          </p:nvPr>
        </p:nvSpPr>
        <p:spPr/>
        <p:txBody>
          <a:bodyPr/>
          <a:lstStyle/>
          <a:p>
            <a:fld id="{9A285BF8-793E-DA4D-9AC8-A933AD14A33C}" type="slidenum">
              <a:rPr lang="en-US" smtClean="0"/>
              <a:t>5</a:t>
            </a:fld>
            <a:endParaRPr lang="en-US"/>
          </a:p>
        </p:txBody>
      </p:sp>
    </p:spTree>
    <p:extLst>
      <p:ext uri="{BB962C8B-B14F-4D97-AF65-F5344CB8AC3E}">
        <p14:creationId xmlns:p14="http://schemas.microsoft.com/office/powerpoint/2010/main" val="103434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these, nearly half (132 programs) are available completely via e-Learning.</a:t>
            </a:r>
          </a:p>
          <a:p>
            <a:endParaRPr lang="en-US" dirty="0"/>
          </a:p>
          <a:p>
            <a:r>
              <a:rPr lang="en-US" dirty="0"/>
              <a:t>A full list of available programs is provided in the report on page 48</a:t>
            </a:r>
          </a:p>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6</a:t>
            </a:fld>
            <a:endParaRPr lang="en-US"/>
          </a:p>
        </p:txBody>
      </p:sp>
    </p:spTree>
    <p:extLst>
      <p:ext uri="{BB962C8B-B14F-4D97-AF65-F5344CB8AC3E}">
        <p14:creationId xmlns:p14="http://schemas.microsoft.com/office/powerpoint/2010/main" val="386656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85BF8-793E-DA4D-9AC8-A933AD14A33C}" type="slidenum">
              <a:rPr lang="en-US" smtClean="0"/>
              <a:t>7</a:t>
            </a:fld>
            <a:endParaRPr lang="en-US"/>
          </a:p>
        </p:txBody>
      </p:sp>
    </p:spTree>
    <p:extLst>
      <p:ext uri="{BB962C8B-B14F-4D97-AF65-F5344CB8AC3E}">
        <p14:creationId xmlns:p14="http://schemas.microsoft.com/office/powerpoint/2010/main" val="427285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85BF8-793E-DA4D-9AC8-A933AD14A33C}" type="slidenum">
              <a:rPr lang="en-US" smtClean="0"/>
              <a:t>8</a:t>
            </a:fld>
            <a:endParaRPr lang="en-US"/>
          </a:p>
        </p:txBody>
      </p:sp>
    </p:spTree>
    <p:extLst>
      <p:ext uri="{BB962C8B-B14F-4D97-AF65-F5344CB8AC3E}">
        <p14:creationId xmlns:p14="http://schemas.microsoft.com/office/powerpoint/2010/main" val="2875647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in-state competition from other institutions has grown, e-Learning participation at the University of Alaska has also increased as a result of efforts to increase capacity to serve students via e-Learning.  About 34 percent of all University of Alaska students took at least one e-Learning course in FY12, compared to 29 percent in FY08.  Over this same period, the total proportion of student credit hours delivered by e-Learning rose from 16 to 20 percent, and the total number of course sections delivered by e-Learning grew by 15 percent.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Compared to the University of Alaska’s total student body, a similar proportion of e-Learning students self-identified as Alaska Native (about 15 percent).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Women made up 65 percent of e-Learning students and 59 percent of all enrolled students in FY12.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Somewhat surprisingly, e-Learning students tend to be a little older, with those 25 years of age or older making up 62 percent of e-Learning students and 51 percent of all students in FY12. </a:t>
            </a:r>
          </a:p>
        </p:txBody>
      </p:sp>
      <p:sp>
        <p:nvSpPr>
          <p:cNvPr id="4" name="Slide Number Placeholder 3"/>
          <p:cNvSpPr>
            <a:spLocks noGrp="1"/>
          </p:cNvSpPr>
          <p:nvPr>
            <p:ph type="sldNum" sz="quarter" idx="10"/>
          </p:nvPr>
        </p:nvSpPr>
        <p:spPr/>
        <p:txBody>
          <a:bodyPr/>
          <a:lstStyle/>
          <a:p>
            <a:fld id="{9A285BF8-793E-DA4D-9AC8-A933AD14A33C}" type="slidenum">
              <a:rPr lang="en-US" smtClean="0"/>
              <a:t>9</a:t>
            </a:fld>
            <a:endParaRPr lang="en-US"/>
          </a:p>
        </p:txBody>
      </p:sp>
    </p:spTree>
    <p:extLst>
      <p:ext uri="{BB962C8B-B14F-4D97-AF65-F5344CB8AC3E}">
        <p14:creationId xmlns:p14="http://schemas.microsoft.com/office/powerpoint/2010/main" val="134162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Slide Number Placeholder 13"/>
          <p:cNvSpPr>
            <a:spLocks noGrp="1"/>
          </p:cNvSpPr>
          <p:nvPr>
            <p:ph type="sldNum" sz="quarter" idx="4"/>
          </p:nvPr>
        </p:nvSpPr>
        <p:spPr>
          <a:xfrm>
            <a:off x="228631" y="6375401"/>
            <a:ext cx="1457277" cy="482599"/>
          </a:xfrm>
          <a:prstGeom prst="rect">
            <a:avLst/>
          </a:prstGeom>
        </p:spPr>
        <p:txBody>
          <a:bodyPr vert="horz" lIns="91440" tIns="45720" rIns="91440" bIns="45720" rtlCol="0" anchor="ctr"/>
          <a:lstStyle>
            <a:lvl1pPr algn="l">
              <a:defRPr sz="1200" b="1">
                <a:solidFill>
                  <a:schemeClr val="bg1"/>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1A2C3212-E720-004A-A3A9-ADB2AE32BA98}" type="slidenum">
              <a:rPr kumimoji="0" lang="en-US" sz="1200" b="1" i="0" u="none" strike="noStrike" kern="0" cap="none" spc="0" normalizeH="0" baseline="0" noProof="0" smtClean="0">
                <a:ln>
                  <a:noFill/>
                </a:ln>
                <a:solidFill>
                  <a:sysClr val="window" lastClr="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200" b="1" i="0" u="none" strike="noStrike" kern="0" cap="none" spc="0" normalizeH="0" baseline="0" noProof="0" dirty="0">
              <a:ln>
                <a:noFill/>
              </a:ln>
              <a:solidFill>
                <a:sysClr val="window" lastClr="FFFFFF"/>
              </a:solidFill>
              <a:effectLst/>
              <a:uLnTx/>
              <a:uFillTx/>
            </a:endParaRPr>
          </a:p>
        </p:txBody>
      </p:sp>
    </p:spTree>
    <p:extLst>
      <p:ext uri="{BB962C8B-B14F-4D97-AF65-F5344CB8AC3E}">
        <p14:creationId xmlns:p14="http://schemas.microsoft.com/office/powerpoint/2010/main" val="38975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3"/>
          <p:cNvSpPr>
            <a:spLocks noGrp="1"/>
          </p:cNvSpPr>
          <p:nvPr>
            <p:ph type="sldNum" sz="quarter" idx="4"/>
          </p:nvPr>
        </p:nvSpPr>
        <p:spPr>
          <a:xfrm>
            <a:off x="228631" y="6375401"/>
            <a:ext cx="1457277" cy="482599"/>
          </a:xfrm>
          <a:prstGeom prst="rect">
            <a:avLst/>
          </a:prstGeom>
        </p:spPr>
        <p:txBody>
          <a:bodyPr vert="horz" lIns="91440" tIns="45720" rIns="91440" bIns="45720" rtlCol="0" anchor="ctr"/>
          <a:lstStyle>
            <a:lvl1pPr algn="l">
              <a:defRPr sz="1200" b="1">
                <a:solidFill>
                  <a:schemeClr val="bg1"/>
                </a:solidFill>
              </a:defRPr>
            </a:lvl1pPr>
          </a:lstStyle>
          <a:p>
            <a:fld id="{1A2C3212-E720-004A-A3A9-ADB2AE32BA98}" type="slidenum">
              <a:rPr lang="en-US" smtClean="0"/>
              <a:pPr/>
              <a:t>‹#›</a:t>
            </a:fld>
            <a:endParaRPr lang="en-US" dirty="0"/>
          </a:p>
        </p:txBody>
      </p:sp>
    </p:spTree>
    <p:extLst>
      <p:ext uri="{BB962C8B-B14F-4D97-AF65-F5344CB8AC3E}">
        <p14:creationId xmlns:p14="http://schemas.microsoft.com/office/powerpoint/2010/main" val="207068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13"/>
          <p:cNvSpPr>
            <a:spLocks noGrp="1"/>
          </p:cNvSpPr>
          <p:nvPr>
            <p:ph type="sldNum" sz="quarter" idx="4"/>
          </p:nvPr>
        </p:nvSpPr>
        <p:spPr>
          <a:xfrm>
            <a:off x="228631" y="6362701"/>
            <a:ext cx="1457277" cy="495299"/>
          </a:xfrm>
          <a:prstGeom prst="rect">
            <a:avLst/>
          </a:prstGeom>
        </p:spPr>
        <p:txBody>
          <a:bodyPr vert="horz" lIns="91440" tIns="45720" rIns="91440" bIns="45720" rtlCol="0" anchor="ctr"/>
          <a:lstStyle>
            <a:lvl1pPr algn="l">
              <a:defRPr sz="1200" b="1">
                <a:solidFill>
                  <a:schemeClr val="bg1"/>
                </a:solidFill>
              </a:defRPr>
            </a:lvl1pPr>
          </a:lstStyle>
          <a:p>
            <a:fld id="{1A2C3212-E720-004A-A3A9-ADB2AE32BA98}" type="slidenum">
              <a:rPr lang="en-US" smtClean="0"/>
              <a:pPr/>
              <a:t>‹#›</a:t>
            </a:fld>
            <a:endParaRPr lang="en-US" dirty="0"/>
          </a:p>
        </p:txBody>
      </p:sp>
    </p:spTree>
    <p:extLst>
      <p:ext uri="{BB962C8B-B14F-4D97-AF65-F5344CB8AC3E}">
        <p14:creationId xmlns:p14="http://schemas.microsoft.com/office/powerpoint/2010/main" val="369453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13"/>
          <p:cNvSpPr>
            <a:spLocks noGrp="1"/>
          </p:cNvSpPr>
          <p:nvPr>
            <p:ph type="sldNum" sz="quarter" idx="4"/>
          </p:nvPr>
        </p:nvSpPr>
        <p:spPr>
          <a:xfrm>
            <a:off x="228631" y="6375401"/>
            <a:ext cx="1457277" cy="482599"/>
          </a:xfrm>
          <a:prstGeom prst="rect">
            <a:avLst/>
          </a:prstGeom>
        </p:spPr>
        <p:txBody>
          <a:bodyPr vert="horz" lIns="91440" tIns="45720" rIns="91440" bIns="45720" rtlCol="0" anchor="ctr"/>
          <a:lstStyle>
            <a:lvl1pPr algn="l">
              <a:defRPr sz="1200" b="1">
                <a:solidFill>
                  <a:schemeClr val="bg1"/>
                </a:solidFill>
              </a:defRPr>
            </a:lvl1pPr>
          </a:lstStyle>
          <a:p>
            <a:fld id="{1A2C3212-E720-004A-A3A9-ADB2AE32BA98}" type="slidenum">
              <a:rPr lang="en-US" smtClean="0"/>
              <a:pPr/>
              <a:t>‹#›</a:t>
            </a:fld>
            <a:endParaRPr lang="en-US" dirty="0"/>
          </a:p>
        </p:txBody>
      </p:sp>
    </p:spTree>
    <p:extLst>
      <p:ext uri="{BB962C8B-B14F-4D97-AF65-F5344CB8AC3E}">
        <p14:creationId xmlns:p14="http://schemas.microsoft.com/office/powerpoint/2010/main" val="278659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3"/>
          <p:cNvSpPr>
            <a:spLocks noGrp="1"/>
          </p:cNvSpPr>
          <p:nvPr>
            <p:ph type="sldNum" sz="quarter" idx="10"/>
          </p:nvPr>
        </p:nvSpPr>
        <p:spPr>
          <a:xfrm>
            <a:off x="228631" y="6375401"/>
            <a:ext cx="1457277" cy="482599"/>
          </a:xfrm>
          <a:prstGeom prst="rect">
            <a:avLst/>
          </a:prstGeom>
        </p:spPr>
        <p:txBody>
          <a:bodyPr vert="horz" lIns="91440" tIns="45720" rIns="91440" bIns="45720" rtlCol="0" anchor="ctr"/>
          <a:lstStyle>
            <a:lvl1pPr algn="l">
              <a:defRPr sz="1200" b="1">
                <a:solidFill>
                  <a:schemeClr val="bg1"/>
                </a:solidFill>
              </a:defRPr>
            </a:lvl1pPr>
          </a:lstStyle>
          <a:p>
            <a:fld id="{1A2C3212-E720-004A-A3A9-ADB2AE32BA98}" type="slidenum">
              <a:rPr lang="en-US" smtClean="0"/>
              <a:pPr/>
              <a:t>‹#›</a:t>
            </a:fld>
            <a:endParaRPr lang="en-US" dirty="0"/>
          </a:p>
        </p:txBody>
      </p:sp>
    </p:spTree>
    <p:extLst>
      <p:ext uri="{BB962C8B-B14F-4D97-AF65-F5344CB8AC3E}">
        <p14:creationId xmlns:p14="http://schemas.microsoft.com/office/powerpoint/2010/main" val="356165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13"/>
          <p:cNvSpPr>
            <a:spLocks noGrp="1"/>
          </p:cNvSpPr>
          <p:nvPr>
            <p:ph type="sldNum" sz="quarter" idx="4"/>
          </p:nvPr>
        </p:nvSpPr>
        <p:spPr>
          <a:xfrm>
            <a:off x="228631" y="6375401"/>
            <a:ext cx="1457277" cy="482599"/>
          </a:xfrm>
          <a:prstGeom prst="rect">
            <a:avLst/>
          </a:prstGeom>
        </p:spPr>
        <p:txBody>
          <a:bodyPr vert="horz" lIns="91440" tIns="45720" rIns="91440" bIns="45720" rtlCol="0" anchor="ctr"/>
          <a:lstStyle>
            <a:lvl1pPr algn="l">
              <a:defRPr sz="1200" b="1">
                <a:solidFill>
                  <a:schemeClr val="bg1"/>
                </a:solidFill>
              </a:defRPr>
            </a:lvl1pPr>
          </a:lstStyle>
          <a:p>
            <a:fld id="{1A2C3212-E720-004A-A3A9-ADB2AE32BA98}" type="slidenum">
              <a:rPr lang="en-US" smtClean="0"/>
              <a:pPr/>
              <a:t>‹#›</a:t>
            </a:fld>
            <a:endParaRPr lang="en-US" dirty="0"/>
          </a:p>
        </p:txBody>
      </p:sp>
    </p:spTree>
    <p:extLst>
      <p:ext uri="{BB962C8B-B14F-4D97-AF65-F5344CB8AC3E}">
        <p14:creationId xmlns:p14="http://schemas.microsoft.com/office/powerpoint/2010/main" val="32835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13"/>
          <p:cNvSpPr>
            <a:spLocks noGrp="1"/>
          </p:cNvSpPr>
          <p:nvPr>
            <p:ph type="sldNum" sz="quarter" idx="4"/>
          </p:nvPr>
        </p:nvSpPr>
        <p:spPr>
          <a:xfrm>
            <a:off x="228631" y="6375401"/>
            <a:ext cx="1457277" cy="482599"/>
          </a:xfrm>
          <a:prstGeom prst="rect">
            <a:avLst/>
          </a:prstGeom>
        </p:spPr>
        <p:txBody>
          <a:bodyPr vert="horz" lIns="91440" tIns="45720" rIns="91440" bIns="45720" rtlCol="0" anchor="ctr"/>
          <a:lstStyle>
            <a:lvl1pPr algn="l">
              <a:defRPr sz="1200" b="1">
                <a:solidFill>
                  <a:schemeClr val="bg1"/>
                </a:solidFill>
              </a:defRPr>
            </a:lvl1pPr>
          </a:lstStyle>
          <a:p>
            <a:fld id="{1A2C3212-E720-004A-A3A9-ADB2AE32BA98}" type="slidenum">
              <a:rPr lang="en-US" smtClean="0"/>
              <a:pPr/>
              <a:t>‹#›</a:t>
            </a:fld>
            <a:endParaRPr lang="en-US" dirty="0"/>
          </a:p>
        </p:txBody>
      </p:sp>
    </p:spTree>
    <p:extLst>
      <p:ext uri="{BB962C8B-B14F-4D97-AF65-F5344CB8AC3E}">
        <p14:creationId xmlns:p14="http://schemas.microsoft.com/office/powerpoint/2010/main" val="362735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13"/>
          <p:cNvSpPr>
            <a:spLocks noGrp="1"/>
          </p:cNvSpPr>
          <p:nvPr>
            <p:ph type="sldNum" sz="quarter" idx="4"/>
          </p:nvPr>
        </p:nvSpPr>
        <p:spPr>
          <a:xfrm>
            <a:off x="228631" y="6375401"/>
            <a:ext cx="1457277" cy="482599"/>
          </a:xfrm>
          <a:prstGeom prst="rect">
            <a:avLst/>
          </a:prstGeom>
        </p:spPr>
        <p:txBody>
          <a:bodyPr vert="horz" lIns="91440" tIns="45720" rIns="91440" bIns="45720" rtlCol="0" anchor="ctr"/>
          <a:lstStyle>
            <a:lvl1pPr algn="l">
              <a:defRPr sz="1200" b="1">
                <a:solidFill>
                  <a:schemeClr val="bg1"/>
                </a:solidFill>
              </a:defRPr>
            </a:lvl1pPr>
          </a:lstStyle>
          <a:p>
            <a:fld id="{1A2C3212-E720-004A-A3A9-ADB2AE32BA98}" type="slidenum">
              <a:rPr lang="en-US" smtClean="0"/>
              <a:pPr/>
              <a:t>‹#›</a:t>
            </a:fld>
            <a:endParaRPr lang="en-US" dirty="0"/>
          </a:p>
        </p:txBody>
      </p:sp>
    </p:spTree>
    <p:extLst>
      <p:ext uri="{BB962C8B-B14F-4D97-AF65-F5344CB8AC3E}">
        <p14:creationId xmlns:p14="http://schemas.microsoft.com/office/powerpoint/2010/main" val="132170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13"/>
          <p:cNvSpPr>
            <a:spLocks noGrp="1"/>
          </p:cNvSpPr>
          <p:nvPr>
            <p:ph type="sldNum" sz="quarter" idx="4"/>
          </p:nvPr>
        </p:nvSpPr>
        <p:spPr>
          <a:xfrm>
            <a:off x="228631" y="6375401"/>
            <a:ext cx="1457277" cy="482599"/>
          </a:xfrm>
          <a:prstGeom prst="rect">
            <a:avLst/>
          </a:prstGeom>
        </p:spPr>
        <p:txBody>
          <a:bodyPr vert="horz" lIns="91440" tIns="45720" rIns="91440" bIns="45720" rtlCol="0" anchor="ctr"/>
          <a:lstStyle>
            <a:lvl1pPr algn="l">
              <a:defRPr sz="1200" b="1">
                <a:solidFill>
                  <a:schemeClr val="bg1"/>
                </a:solidFill>
              </a:defRPr>
            </a:lvl1pPr>
          </a:lstStyle>
          <a:p>
            <a:fld id="{1A2C3212-E720-004A-A3A9-ADB2AE32BA98}" type="slidenum">
              <a:rPr lang="en-US" smtClean="0"/>
              <a:pPr/>
              <a:t>‹#›</a:t>
            </a:fld>
            <a:endParaRPr lang="en-US" dirty="0"/>
          </a:p>
        </p:txBody>
      </p:sp>
    </p:spTree>
    <p:extLst>
      <p:ext uri="{BB962C8B-B14F-4D97-AF65-F5344CB8AC3E}">
        <p14:creationId xmlns:p14="http://schemas.microsoft.com/office/powerpoint/2010/main" val="344991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375401"/>
            <a:ext cx="9144000" cy="482600"/>
          </a:xfrm>
          <a:prstGeom prst="rect">
            <a:avLst/>
          </a:prstGeom>
          <a:solidFill>
            <a:srgbClr val="254D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color.jpg"/>
          <p:cNvPicPr>
            <a:picLocks noChangeAspect="1"/>
          </p:cNvPicPr>
          <p:nvPr/>
        </p:nvPicPr>
        <p:blipFill>
          <a:blip r:embed="rId11"/>
          <a:stretch>
            <a:fillRect/>
          </a:stretch>
        </p:blipFill>
        <p:spPr>
          <a:xfrm>
            <a:off x="7556500" y="5813424"/>
            <a:ext cx="1312244" cy="963553"/>
          </a:xfrm>
          <a:prstGeom prst="rect">
            <a:avLst/>
          </a:prstGeom>
          <a:ln w="12700" cap="sq" cmpd="sng" algn="ctr">
            <a:noFill/>
            <a:prstDash val="solid"/>
            <a:miter lim="800000"/>
            <a:headEnd type="none" w="med" len="med"/>
            <a:tailEnd type="none" w="med" len="med"/>
          </a:ln>
          <a:effectLst>
            <a:outerShdw blurRad="50800" dist="38100" dir="2700000" algn="tl" rotWithShape="0">
              <a:srgbClr val="000000">
                <a:alpha val="43000"/>
              </a:srgbClr>
            </a:outerShdw>
          </a:effectLst>
        </p:spPr>
      </p:pic>
      <p:sp>
        <p:nvSpPr>
          <p:cNvPr id="6" name="Rectangle 5"/>
          <p:cNvSpPr/>
          <p:nvPr userDrawn="1"/>
        </p:nvSpPr>
        <p:spPr>
          <a:xfrm>
            <a:off x="0" y="6375401"/>
            <a:ext cx="9144000" cy="482600"/>
          </a:xfrm>
          <a:prstGeom prst="rect">
            <a:avLst/>
          </a:prstGeom>
          <a:solidFill>
            <a:srgbClr val="254D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olor.jpg"/>
          <p:cNvPicPr>
            <a:picLocks noChangeAspect="1"/>
          </p:cNvPicPr>
          <p:nvPr userDrawn="1"/>
        </p:nvPicPr>
        <p:blipFill>
          <a:blip r:embed="rId11"/>
          <a:stretch>
            <a:fillRect/>
          </a:stretch>
        </p:blipFill>
        <p:spPr>
          <a:xfrm>
            <a:off x="7556500" y="5813424"/>
            <a:ext cx="1312244" cy="963553"/>
          </a:xfrm>
          <a:prstGeom prst="rect">
            <a:avLst/>
          </a:prstGeom>
          <a:ln w="12700" cap="sq" cmpd="sng" algn="ctr">
            <a:noFill/>
            <a:prstDash val="solid"/>
            <a:miter lim="800000"/>
            <a:headEnd type="none" w="med" len="med"/>
            <a:tailEnd type="none" w="med" len="me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910486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hdr="0" ftr="0" dt="0"/>
  <p:txStyles>
    <p:titleStyle>
      <a:lvl1pPr algn="ctr" defTabSz="457200" rtl="0" eaLnBrk="1" latinLnBrk="0" hangingPunct="1">
        <a:spcBef>
          <a:spcPct val="0"/>
        </a:spcBef>
        <a:buNone/>
        <a:defRPr sz="44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F497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F497D"/>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F497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3560434"/>
            <a:ext cx="7772400" cy="2340181"/>
          </a:xfrm>
        </p:spPr>
        <p:txBody>
          <a:bodyPr>
            <a:normAutofit fontScale="90000"/>
          </a:bodyPr>
          <a:lstStyle/>
          <a:p>
            <a:pPr eaLnBrk="1" hangingPunct="1"/>
            <a:r>
              <a:rPr lang="en-US" sz="5400" dirty="0">
                <a:solidFill>
                  <a:srgbClr val="376092"/>
                </a:solidFill>
                <a:latin typeface="Times New Roman" charset="0"/>
                <a:ea typeface="ＭＳ Ｐゴシック" charset="0"/>
                <a:cs typeface="Times New Roman" charset="0"/>
              </a:rPr>
              <a:t>e</a:t>
            </a:r>
            <a:r>
              <a:rPr lang="en-US" sz="5400" dirty="0" smtClean="0">
                <a:solidFill>
                  <a:srgbClr val="376092"/>
                </a:solidFill>
                <a:latin typeface="Times New Roman" charset="0"/>
                <a:ea typeface="ＭＳ Ｐゴシック" charset="0"/>
                <a:cs typeface="Times New Roman" charset="0"/>
              </a:rPr>
              <a:t>-Learning</a:t>
            </a:r>
            <a:r>
              <a:rPr lang="en-US" sz="5400" dirty="0">
                <a:solidFill>
                  <a:srgbClr val="376092"/>
                </a:solidFill>
                <a:latin typeface="Times New Roman" charset="0"/>
                <a:ea typeface="ＭＳ Ｐゴシック" charset="0"/>
                <a:cs typeface="Times New Roman" charset="0"/>
              </a:rPr>
              <a:t/>
            </a:r>
            <a:br>
              <a:rPr lang="en-US" sz="5400" dirty="0">
                <a:solidFill>
                  <a:srgbClr val="376092"/>
                </a:solidFill>
                <a:latin typeface="Times New Roman" charset="0"/>
                <a:ea typeface="ＭＳ Ｐゴシック" charset="0"/>
                <a:cs typeface="Times New Roman" charset="0"/>
              </a:rPr>
            </a:br>
            <a:r>
              <a:rPr lang="en-US" sz="2000" dirty="0" smtClean="0">
                <a:solidFill>
                  <a:srgbClr val="376092"/>
                </a:solidFill>
                <a:latin typeface="Times New Roman" charset="0"/>
                <a:ea typeface="ＭＳ Ｐゴシック" charset="0"/>
                <a:cs typeface="Times New Roman" charset="0"/>
              </a:rPr>
              <a:t/>
            </a:r>
            <a:br>
              <a:rPr lang="en-US" sz="2000" dirty="0" smtClean="0">
                <a:solidFill>
                  <a:srgbClr val="376092"/>
                </a:solidFill>
                <a:latin typeface="Times New Roman" charset="0"/>
                <a:ea typeface="ＭＳ Ｐゴシック" charset="0"/>
                <a:cs typeface="Times New Roman" charset="0"/>
              </a:rPr>
            </a:br>
            <a:r>
              <a:rPr lang="en-US" sz="2000" dirty="0" smtClean="0">
                <a:solidFill>
                  <a:srgbClr val="376092"/>
                </a:solidFill>
                <a:latin typeface="Times New Roman" charset="0"/>
                <a:ea typeface="ＭＳ Ｐゴシック" charset="0"/>
                <a:cs typeface="Times New Roman" charset="0"/>
              </a:rPr>
              <a:t>University of Alaska </a:t>
            </a:r>
            <a:br>
              <a:rPr lang="en-US" sz="2000" dirty="0" smtClean="0">
                <a:solidFill>
                  <a:srgbClr val="376092"/>
                </a:solidFill>
                <a:latin typeface="Times New Roman" charset="0"/>
                <a:ea typeface="ＭＳ Ｐゴシック" charset="0"/>
                <a:cs typeface="Times New Roman" charset="0"/>
              </a:rPr>
            </a:br>
            <a:r>
              <a:rPr lang="en-US" sz="2000" dirty="0" smtClean="0">
                <a:solidFill>
                  <a:srgbClr val="376092"/>
                </a:solidFill>
                <a:latin typeface="Times New Roman" charset="0"/>
                <a:ea typeface="ＭＳ Ｐゴシック" charset="0"/>
                <a:cs typeface="Times New Roman" charset="0"/>
              </a:rPr>
              <a:t>Board of Regents Meeting</a:t>
            </a:r>
            <a:br>
              <a:rPr lang="en-US" sz="2000" dirty="0" smtClean="0">
                <a:solidFill>
                  <a:srgbClr val="376092"/>
                </a:solidFill>
                <a:latin typeface="Times New Roman" charset="0"/>
                <a:ea typeface="ＭＳ Ｐゴシック" charset="0"/>
                <a:cs typeface="Times New Roman" charset="0"/>
              </a:rPr>
            </a:br>
            <a:r>
              <a:rPr lang="en-US" sz="2000" dirty="0" smtClean="0">
                <a:solidFill>
                  <a:srgbClr val="376092"/>
                </a:solidFill>
                <a:latin typeface="Times New Roman" charset="0"/>
                <a:ea typeface="ＭＳ Ｐゴシック" charset="0"/>
                <a:cs typeface="Times New Roman" charset="0"/>
              </a:rPr>
              <a:t>December 6-7, 2012</a:t>
            </a:r>
            <a:br>
              <a:rPr lang="en-US" sz="2000" dirty="0" smtClean="0">
                <a:solidFill>
                  <a:srgbClr val="376092"/>
                </a:solidFill>
                <a:latin typeface="Times New Roman" charset="0"/>
                <a:ea typeface="ＭＳ Ｐゴシック" charset="0"/>
                <a:cs typeface="Times New Roman" charset="0"/>
              </a:rPr>
            </a:br>
            <a:endParaRPr lang="en-US" sz="2000" dirty="0">
              <a:solidFill>
                <a:srgbClr val="376092"/>
              </a:solidFill>
              <a:latin typeface="Times New Roman" charset="0"/>
              <a:ea typeface="ＭＳ Ｐゴシック" charset="0"/>
              <a:cs typeface="Times New Roman" charset="0"/>
            </a:endParaRPr>
          </a:p>
        </p:txBody>
      </p:sp>
      <p:pic>
        <p:nvPicPr>
          <p:cNvPr id="4" name="Picture 3" descr="color.jpg"/>
          <p:cNvPicPr>
            <a:picLocks noChangeAspect="1"/>
          </p:cNvPicPr>
          <p:nvPr/>
        </p:nvPicPr>
        <p:blipFill>
          <a:blip r:embed="rId3"/>
          <a:stretch>
            <a:fillRect/>
          </a:stretch>
        </p:blipFill>
        <p:spPr>
          <a:xfrm>
            <a:off x="2802693" y="455605"/>
            <a:ext cx="3554845" cy="2610247"/>
          </a:xfrm>
          <a:prstGeom prst="rect">
            <a:avLst/>
          </a:prstGeom>
          <a:ln>
            <a:noFill/>
          </a:ln>
          <a:effectLst>
            <a:softEdge rad="112500"/>
          </a:effectLst>
        </p:spPr>
      </p:pic>
      <p:sp>
        <p:nvSpPr>
          <p:cNvPr id="14340" name="TextBox 5"/>
          <p:cNvSpPr txBox="1">
            <a:spLocks noChangeArrowheads="1"/>
          </p:cNvSpPr>
          <p:nvPr/>
        </p:nvSpPr>
        <p:spPr bwMode="auto">
          <a:xfrm>
            <a:off x="130175" y="6437313"/>
            <a:ext cx="603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smtClean="0">
                <a:solidFill>
                  <a:schemeClr val="bg1"/>
                </a:solidFill>
                <a:latin typeface="Palatino" charset="0"/>
                <a:cs typeface="Palatino" charset="0"/>
              </a:rPr>
              <a:t>1</a:t>
            </a:r>
            <a:endParaRPr lang="en-US" sz="1400" dirty="0">
              <a:solidFill>
                <a:schemeClr val="bg1"/>
              </a:solidFill>
              <a:latin typeface="Palatino" charset="0"/>
              <a:cs typeface="Palatino" charset="0"/>
            </a:endParaRPr>
          </a:p>
        </p:txBody>
      </p:sp>
    </p:spTree>
    <p:extLst>
      <p:ext uri="{BB962C8B-B14F-4D97-AF65-F5344CB8AC3E}">
        <p14:creationId xmlns:p14="http://schemas.microsoft.com/office/powerpoint/2010/main" val="3495395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making use of e-Learning</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10</a:t>
            </a:fld>
            <a:endParaRPr lang="en-US" dirty="0"/>
          </a:p>
        </p:txBody>
      </p:sp>
      <p:pic>
        <p:nvPicPr>
          <p:cNvPr id="6" name="Picture 5" descr="graph on student participation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782" y="1417638"/>
            <a:ext cx="6655151" cy="4239976"/>
          </a:xfrm>
          <a:prstGeom prst="rect">
            <a:avLst/>
          </a:prstGeom>
        </p:spPr>
      </p:pic>
    </p:spTree>
    <p:extLst>
      <p:ext uri="{BB962C8B-B14F-4D97-AF65-F5344CB8AC3E}">
        <p14:creationId xmlns:p14="http://schemas.microsoft.com/office/powerpoint/2010/main" val="281244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Competition</a:t>
            </a:r>
            <a:endParaRPr lang="en-US" dirty="0"/>
          </a:p>
        </p:txBody>
      </p:sp>
      <p:sp>
        <p:nvSpPr>
          <p:cNvPr id="3" name="Content Placeholder 2"/>
          <p:cNvSpPr>
            <a:spLocks noGrp="1"/>
          </p:cNvSpPr>
          <p:nvPr>
            <p:ph idx="1"/>
          </p:nvPr>
        </p:nvSpPr>
        <p:spPr/>
        <p:txBody>
          <a:bodyPr/>
          <a:lstStyle/>
          <a:p>
            <a:r>
              <a:rPr lang="en-US" dirty="0"/>
              <a:t>The Alaska Commission on Postsecondary Education </a:t>
            </a:r>
            <a:r>
              <a:rPr lang="en-US" dirty="0" smtClean="0"/>
              <a:t>reports </a:t>
            </a:r>
            <a:r>
              <a:rPr lang="en-US" dirty="0"/>
              <a:t>that </a:t>
            </a:r>
            <a:r>
              <a:rPr lang="en-US" dirty="0" smtClean="0"/>
              <a:t>260 institutions </a:t>
            </a:r>
            <a:r>
              <a:rPr lang="en-US" dirty="0"/>
              <a:t>are delivering </a:t>
            </a:r>
            <a:r>
              <a:rPr lang="en-US" dirty="0" smtClean="0"/>
              <a:t>courses </a:t>
            </a:r>
            <a:r>
              <a:rPr lang="en-US" dirty="0"/>
              <a:t>in Alaska in direct competition with UA</a:t>
            </a:r>
            <a:r>
              <a:rPr lang="en-US" dirty="0" smtClean="0"/>
              <a:t>.</a:t>
            </a:r>
          </a:p>
          <a:p>
            <a:r>
              <a:rPr lang="en-US" dirty="0" smtClean="0"/>
              <a:t>Massively Open Online Courses (MOOCs) are a developing threat and opportunity</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11</a:t>
            </a:fld>
            <a:endParaRPr lang="en-US" dirty="0"/>
          </a:p>
        </p:txBody>
      </p:sp>
    </p:spTree>
    <p:extLst>
      <p:ext uri="{BB962C8B-B14F-4D97-AF65-F5344CB8AC3E}">
        <p14:creationId xmlns:p14="http://schemas.microsoft.com/office/powerpoint/2010/main" val="388442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UAA Highlights</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12</a:t>
            </a:fld>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95" t="40733" r="19786" b="16379"/>
          <a:stretch/>
        </p:blipFill>
        <p:spPr bwMode="auto">
          <a:xfrm>
            <a:off x="1513489" y="1734206"/>
            <a:ext cx="6195848" cy="313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81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UAF Highlights</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13</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92" t="17279" r="21482" b="6328"/>
          <a:stretch/>
        </p:blipFill>
        <p:spPr bwMode="auto">
          <a:xfrm>
            <a:off x="961695" y="1259978"/>
            <a:ext cx="7015655" cy="488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23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UAS Highlights</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14</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92" t="34104" r="22694" b="12012"/>
          <a:stretch/>
        </p:blipFill>
        <p:spPr bwMode="auto">
          <a:xfrm>
            <a:off x="4612184" y="1876096"/>
            <a:ext cx="4363988" cy="266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556" t="31470" r="30491" b="12599"/>
          <a:stretch/>
        </p:blipFill>
        <p:spPr bwMode="auto">
          <a:xfrm>
            <a:off x="173426" y="1876096"/>
            <a:ext cx="4194398" cy="255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43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other institutions are doing that we are not?</a:t>
            </a:r>
          </a:p>
        </p:txBody>
      </p:sp>
      <p:sp>
        <p:nvSpPr>
          <p:cNvPr id="3" name="Content Placeholder 2"/>
          <p:cNvSpPr>
            <a:spLocks noGrp="1"/>
          </p:cNvSpPr>
          <p:nvPr>
            <p:ph idx="1"/>
          </p:nvPr>
        </p:nvSpPr>
        <p:spPr/>
        <p:txBody>
          <a:bodyPr/>
          <a:lstStyle/>
          <a:p>
            <a:r>
              <a:rPr lang="en-US" dirty="0" smtClean="0"/>
              <a:t>Collaborating </a:t>
            </a:r>
            <a:r>
              <a:rPr lang="en-US" dirty="0"/>
              <a:t>with private </a:t>
            </a:r>
            <a:r>
              <a:rPr lang="en-US" dirty="0" smtClean="0"/>
              <a:t>companies</a:t>
            </a:r>
          </a:p>
          <a:p>
            <a:r>
              <a:rPr lang="en-US" dirty="0" smtClean="0"/>
              <a:t>Centralizing </a:t>
            </a:r>
            <a:r>
              <a:rPr lang="en-US" dirty="0"/>
              <a:t>on-line courses and </a:t>
            </a:r>
            <a:r>
              <a:rPr lang="en-US" dirty="0" smtClean="0"/>
              <a:t>programs in a distinct stand alone institution</a:t>
            </a:r>
          </a:p>
          <a:p>
            <a:r>
              <a:rPr lang="en-US" dirty="0" smtClean="0"/>
              <a:t>Collaborating </a:t>
            </a:r>
            <a:r>
              <a:rPr lang="en-US" dirty="0"/>
              <a:t>with </a:t>
            </a:r>
            <a:r>
              <a:rPr lang="en-US" dirty="0" smtClean="0"/>
              <a:t>providers </a:t>
            </a:r>
            <a:r>
              <a:rPr lang="en-US" dirty="0"/>
              <a:t>of Massively </a:t>
            </a:r>
            <a:r>
              <a:rPr lang="en-US" dirty="0" smtClean="0"/>
              <a:t>Open Online </a:t>
            </a:r>
            <a:r>
              <a:rPr lang="en-US" dirty="0"/>
              <a:t>Courses (MOOCs</a:t>
            </a:r>
            <a:r>
              <a:rPr lang="en-US" dirty="0" smtClean="0"/>
              <a:t>)</a:t>
            </a:r>
          </a:p>
          <a:p>
            <a:r>
              <a:rPr lang="en-US" dirty="0"/>
              <a:t>Awards for faculty excellence in e-learning instruction</a:t>
            </a:r>
            <a:endParaRPr lang="en-US" dirty="0" smtClean="0"/>
          </a:p>
          <a:p>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15</a:t>
            </a:fld>
            <a:endParaRPr lang="en-US" dirty="0"/>
          </a:p>
        </p:txBody>
      </p:sp>
    </p:spTree>
    <p:extLst>
      <p:ext uri="{BB962C8B-B14F-4D97-AF65-F5344CB8AC3E}">
        <p14:creationId xmlns:p14="http://schemas.microsoft.com/office/powerpoint/2010/main" val="112864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areas for e-Learning</a:t>
            </a:r>
            <a:endParaRPr lang="en-US" dirty="0"/>
          </a:p>
        </p:txBody>
      </p:sp>
      <p:sp>
        <p:nvSpPr>
          <p:cNvPr id="3" name="Content Placeholder 2"/>
          <p:cNvSpPr>
            <a:spLocks noGrp="1"/>
          </p:cNvSpPr>
          <p:nvPr>
            <p:ph idx="1"/>
          </p:nvPr>
        </p:nvSpPr>
        <p:spPr/>
        <p:txBody>
          <a:bodyPr>
            <a:normAutofit/>
          </a:bodyPr>
          <a:lstStyle/>
          <a:p>
            <a:r>
              <a:rPr lang="en-US" dirty="0"/>
              <a:t>Rural areas with limited </a:t>
            </a:r>
            <a:r>
              <a:rPr lang="en-US" dirty="0" smtClean="0"/>
              <a:t>bandwidth</a:t>
            </a:r>
          </a:p>
          <a:p>
            <a:r>
              <a:rPr lang="en-US" dirty="0"/>
              <a:t>L</a:t>
            </a:r>
            <a:r>
              <a:rPr lang="en-US" dirty="0" smtClean="0"/>
              <a:t>abs </a:t>
            </a:r>
            <a:r>
              <a:rPr lang="en-US" dirty="0"/>
              <a:t>and </a:t>
            </a:r>
            <a:r>
              <a:rPr lang="en-US" dirty="0" smtClean="0"/>
              <a:t>courses </a:t>
            </a:r>
            <a:r>
              <a:rPr lang="en-US" dirty="0"/>
              <a:t>requiring specialized </a:t>
            </a:r>
            <a:r>
              <a:rPr lang="en-US" dirty="0" smtClean="0"/>
              <a:t>equipment, e.g., welding, wet labs</a:t>
            </a:r>
          </a:p>
          <a:p>
            <a:r>
              <a:rPr lang="en-US" dirty="0"/>
              <a:t>Oral </a:t>
            </a:r>
            <a:r>
              <a:rPr lang="en-US" dirty="0" smtClean="0"/>
              <a:t>communication</a:t>
            </a:r>
          </a:p>
          <a:p>
            <a:r>
              <a:rPr lang="en-US" dirty="0" smtClean="0"/>
              <a:t>Some upper </a:t>
            </a:r>
            <a:r>
              <a:rPr lang="en-US" dirty="0"/>
              <a:t>division </a:t>
            </a:r>
            <a:r>
              <a:rPr lang="en-US" dirty="0" smtClean="0"/>
              <a:t>coursework, e.g., advanced calculus</a:t>
            </a:r>
          </a:p>
          <a:p>
            <a:r>
              <a:rPr lang="en-US" dirty="0"/>
              <a:t>Creating a quality community of </a:t>
            </a:r>
            <a:r>
              <a:rPr lang="en-US" dirty="0" smtClean="0"/>
              <a:t>learners requires a different approach than in person</a:t>
            </a:r>
          </a:p>
          <a:p>
            <a:endParaRPr lang="en-US" dirty="0"/>
          </a:p>
          <a:p>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16</a:t>
            </a:fld>
            <a:endParaRPr lang="en-US" dirty="0"/>
          </a:p>
        </p:txBody>
      </p:sp>
    </p:spTree>
    <p:extLst>
      <p:ext uri="{BB962C8B-B14F-4D97-AF65-F5344CB8AC3E}">
        <p14:creationId xmlns:p14="http://schemas.microsoft.com/office/powerpoint/2010/main" val="310812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Especially effective e-Learning subject areas within UA</a:t>
            </a:r>
            <a:endParaRPr lang="en-US" dirty="0"/>
          </a:p>
        </p:txBody>
      </p:sp>
      <p:sp>
        <p:nvSpPr>
          <p:cNvPr id="3" name="Content Placeholder 2"/>
          <p:cNvSpPr>
            <a:spLocks noGrp="1"/>
          </p:cNvSpPr>
          <p:nvPr>
            <p:ph idx="1"/>
          </p:nvPr>
        </p:nvSpPr>
        <p:spPr/>
        <p:txBody>
          <a:bodyPr/>
          <a:lstStyle/>
          <a:p>
            <a:r>
              <a:rPr lang="en-US" dirty="0" smtClean="0"/>
              <a:t>Lower Division Courses</a:t>
            </a:r>
          </a:p>
          <a:p>
            <a:pPr lvl="1"/>
            <a:r>
              <a:rPr lang="en-US" dirty="0" smtClean="0"/>
              <a:t>E.g., math, English, Humanities, and Social Sciences</a:t>
            </a:r>
          </a:p>
          <a:p>
            <a:r>
              <a:rPr lang="en-US" dirty="0" smtClean="0"/>
              <a:t>A few entire colleges/schools</a:t>
            </a:r>
          </a:p>
          <a:p>
            <a:pPr lvl="1"/>
            <a:r>
              <a:rPr lang="en-US" dirty="0" smtClean="0"/>
              <a:t>E.g., Health, Education, and Management</a:t>
            </a:r>
          </a:p>
          <a:p>
            <a:r>
              <a:rPr lang="en-US" dirty="0" smtClean="0"/>
              <a:t>Many specific programs</a:t>
            </a:r>
          </a:p>
          <a:p>
            <a:pPr lvl="1"/>
            <a:r>
              <a:rPr lang="en-US" dirty="0" smtClean="0"/>
              <a:t>E.g., Computer Information Systems and Rural Development</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17</a:t>
            </a:fld>
            <a:endParaRPr lang="en-US" dirty="0"/>
          </a:p>
        </p:txBody>
      </p:sp>
    </p:spTree>
    <p:extLst>
      <p:ext uri="{BB962C8B-B14F-4D97-AF65-F5344CB8AC3E}">
        <p14:creationId xmlns:p14="http://schemas.microsoft.com/office/powerpoint/2010/main" val="294109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e-Learning going?</a:t>
            </a:r>
          </a:p>
        </p:txBody>
      </p:sp>
      <p:sp>
        <p:nvSpPr>
          <p:cNvPr id="3" name="Content Placeholder 2"/>
          <p:cNvSpPr>
            <a:spLocks noGrp="1"/>
          </p:cNvSpPr>
          <p:nvPr>
            <p:ph idx="1"/>
          </p:nvPr>
        </p:nvSpPr>
        <p:spPr/>
        <p:txBody>
          <a:bodyPr>
            <a:normAutofit fontScale="92500"/>
          </a:bodyPr>
          <a:lstStyle/>
          <a:p>
            <a:r>
              <a:rPr lang="en-US" dirty="0" smtClean="0"/>
              <a:t>Nowhere without requisite bandwidth! </a:t>
            </a:r>
          </a:p>
          <a:p>
            <a:r>
              <a:rPr lang="en-US" dirty="0" smtClean="0"/>
              <a:t>Greater </a:t>
            </a:r>
            <a:r>
              <a:rPr lang="en-US" dirty="0"/>
              <a:t>integration </a:t>
            </a:r>
            <a:r>
              <a:rPr lang="en-US" dirty="0" smtClean="0"/>
              <a:t>within and across MAUs</a:t>
            </a:r>
          </a:p>
          <a:p>
            <a:r>
              <a:rPr lang="en-US" dirty="0"/>
              <a:t>Greater collaboration </a:t>
            </a:r>
            <a:r>
              <a:rPr lang="en-US" dirty="0" smtClean="0"/>
              <a:t>for efficiency </a:t>
            </a:r>
            <a:r>
              <a:rPr lang="en-US" dirty="0"/>
              <a:t>and </a:t>
            </a:r>
            <a:r>
              <a:rPr lang="en-US" dirty="0" smtClean="0"/>
              <a:t>expanded offerings</a:t>
            </a:r>
          </a:p>
          <a:p>
            <a:r>
              <a:rPr lang="en-US" dirty="0" smtClean="0"/>
              <a:t>Make more </a:t>
            </a:r>
            <a:r>
              <a:rPr lang="en-US" dirty="0"/>
              <a:t>full programs </a:t>
            </a:r>
            <a:r>
              <a:rPr lang="en-US" dirty="0" smtClean="0"/>
              <a:t>available</a:t>
            </a:r>
          </a:p>
          <a:p>
            <a:r>
              <a:rPr lang="en-US" dirty="0" smtClean="0"/>
              <a:t>Continue/expand faculty development and support</a:t>
            </a:r>
          </a:p>
          <a:p>
            <a:r>
              <a:rPr lang="en-US" dirty="0" smtClean="0"/>
              <a:t>Keep up with change and communicate improving capability to faculty, students</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18</a:t>
            </a:fld>
            <a:endParaRPr lang="en-US" dirty="0"/>
          </a:p>
        </p:txBody>
      </p:sp>
    </p:spTree>
    <p:extLst>
      <p:ext uri="{BB962C8B-B14F-4D97-AF65-F5344CB8AC3E}">
        <p14:creationId xmlns:p14="http://schemas.microsoft.com/office/powerpoint/2010/main" val="185849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228"/>
            <a:ext cx="8229600" cy="1143000"/>
          </a:xfrm>
        </p:spPr>
        <p:txBody>
          <a:bodyPr>
            <a:noAutofit/>
          </a:bodyPr>
          <a:lstStyle/>
          <a:p>
            <a:r>
              <a:rPr lang="en-US" sz="3600" dirty="0"/>
              <a:t>e</a:t>
            </a:r>
            <a:r>
              <a:rPr lang="en-US" sz="3600" dirty="0" smtClean="0"/>
              <a:t>-Learning </a:t>
            </a:r>
            <a:r>
              <a:rPr lang="en-US" sz="3600" dirty="0"/>
              <a:t>Strategic Direction Questions</a:t>
            </a:r>
            <a:br>
              <a:rPr lang="en-US" sz="3600" dirty="0"/>
            </a:b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Why </a:t>
            </a:r>
            <a:r>
              <a:rPr lang="en-US" dirty="0"/>
              <a:t>does UA have relatively few full programs available online via e-learning?</a:t>
            </a:r>
          </a:p>
          <a:p>
            <a:r>
              <a:rPr lang="en-US" dirty="0" smtClean="0"/>
              <a:t>What </a:t>
            </a:r>
            <a:r>
              <a:rPr lang="en-US" dirty="0"/>
              <a:t>are the most significant barriers inhibiting the further development of </a:t>
            </a:r>
            <a:r>
              <a:rPr lang="en-US" dirty="0" smtClean="0"/>
              <a:t>and student </a:t>
            </a:r>
            <a:r>
              <a:rPr lang="en-US" dirty="0"/>
              <a:t>satisfaction with e-Learning within UA?</a:t>
            </a:r>
          </a:p>
          <a:p>
            <a:r>
              <a:rPr lang="en-US" dirty="0" smtClean="0"/>
              <a:t>Why </a:t>
            </a:r>
            <a:r>
              <a:rPr lang="en-US" dirty="0"/>
              <a:t>do Alaska students enroll in e-learning courses offered by other institutions?</a:t>
            </a:r>
          </a:p>
          <a:p>
            <a:r>
              <a:rPr lang="en-US" dirty="0" smtClean="0"/>
              <a:t>Are </a:t>
            </a:r>
            <a:r>
              <a:rPr lang="en-US" dirty="0"/>
              <a:t>free courses impacting student enrollment and if so, how?</a:t>
            </a:r>
          </a:p>
          <a:p>
            <a:r>
              <a:rPr lang="en-US" dirty="0" smtClean="0"/>
              <a:t>How </a:t>
            </a:r>
            <a:r>
              <a:rPr lang="en-US" dirty="0"/>
              <a:t>can UA improve faculty development opportunities to expand </a:t>
            </a:r>
            <a:r>
              <a:rPr lang="en-US" dirty="0" smtClean="0"/>
              <a:t>e-learning program </a:t>
            </a:r>
            <a:r>
              <a:rPr lang="en-US" dirty="0"/>
              <a:t>offerings?</a:t>
            </a:r>
          </a:p>
          <a:p>
            <a:r>
              <a:rPr lang="en-US" dirty="0" smtClean="0"/>
              <a:t>How </a:t>
            </a:r>
            <a:r>
              <a:rPr lang="en-US" dirty="0"/>
              <a:t>can UA promote a balanced program of blended and hybrid instruction, </a:t>
            </a:r>
            <a:r>
              <a:rPr lang="en-US" dirty="0" smtClean="0"/>
              <a:t>in addition </a:t>
            </a:r>
            <a:r>
              <a:rPr lang="en-US" dirty="0"/>
              <a:t>to e-learning?</a:t>
            </a:r>
          </a:p>
        </p:txBody>
      </p:sp>
      <p:sp>
        <p:nvSpPr>
          <p:cNvPr id="4" name="Slide Number Placeholder 3"/>
          <p:cNvSpPr>
            <a:spLocks noGrp="1"/>
          </p:cNvSpPr>
          <p:nvPr>
            <p:ph type="sldNum" sz="quarter" idx="4"/>
          </p:nvPr>
        </p:nvSpPr>
        <p:spPr/>
        <p:txBody>
          <a:bodyPr/>
          <a:lstStyle/>
          <a:p>
            <a:fld id="{1A2C3212-E720-004A-A3A9-ADB2AE32BA98}" type="slidenum">
              <a:rPr lang="en-US" smtClean="0"/>
              <a:pPr/>
              <a:t>19</a:t>
            </a:fld>
            <a:endParaRPr lang="en-US" dirty="0"/>
          </a:p>
        </p:txBody>
      </p:sp>
    </p:spTree>
    <p:extLst>
      <p:ext uri="{BB962C8B-B14F-4D97-AF65-F5344CB8AC3E}">
        <p14:creationId xmlns:p14="http://schemas.microsoft.com/office/powerpoint/2010/main" val="297948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Addressed in this e-Learning report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campuses are engaged</a:t>
            </a:r>
          </a:p>
          <a:p>
            <a:r>
              <a:rPr lang="en-US" dirty="0" smtClean="0"/>
              <a:t>Significant growth in course and program offerings</a:t>
            </a:r>
          </a:p>
          <a:p>
            <a:r>
              <a:rPr lang="en-US" dirty="0" smtClean="0"/>
              <a:t>Modest growth in student enrollment</a:t>
            </a:r>
          </a:p>
          <a:p>
            <a:r>
              <a:rPr lang="en-US" dirty="0" smtClean="0"/>
              <a:t>Competition is stiff</a:t>
            </a:r>
          </a:p>
          <a:p>
            <a:r>
              <a:rPr lang="en-US" dirty="0" smtClean="0"/>
              <a:t>Improvement in student access</a:t>
            </a:r>
          </a:p>
          <a:p>
            <a:r>
              <a:rPr lang="en-US" dirty="0" smtClean="0"/>
              <a:t>Improvement in ability to summarize data</a:t>
            </a:r>
          </a:p>
          <a:p>
            <a:r>
              <a:rPr lang="en-US" dirty="0" smtClean="0"/>
              <a:t>Effective areas and challenging areas</a:t>
            </a:r>
          </a:p>
          <a:p>
            <a:r>
              <a:rPr lang="en-US" dirty="0" smtClean="0"/>
              <a:t>What others are doing that we are not</a:t>
            </a:r>
          </a:p>
          <a:p>
            <a:r>
              <a:rPr lang="en-US" dirty="0" smtClean="0"/>
              <a:t>Future directions</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2</a:t>
            </a:fld>
            <a:endParaRPr lang="en-US" dirty="0"/>
          </a:p>
        </p:txBody>
      </p:sp>
    </p:spTree>
    <p:extLst>
      <p:ext uri="{BB962C8B-B14F-4D97-AF65-F5344CB8AC3E}">
        <p14:creationId xmlns:p14="http://schemas.microsoft.com/office/powerpoint/2010/main" val="74047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a:t>
            </a:r>
            <a:endParaRPr lang="en-US" dirty="0"/>
          </a:p>
        </p:txBody>
      </p:sp>
      <p:sp>
        <p:nvSpPr>
          <p:cNvPr id="3" name="Content Placeholder 2"/>
          <p:cNvSpPr>
            <a:spLocks noGrp="1"/>
          </p:cNvSpPr>
          <p:nvPr>
            <p:ph idx="1"/>
          </p:nvPr>
        </p:nvSpPr>
        <p:spPr/>
        <p:txBody>
          <a:bodyPr/>
          <a:lstStyle/>
          <a:p>
            <a:r>
              <a:rPr lang="en-US" dirty="0" smtClean="0"/>
              <a:t>Increased course offerings</a:t>
            </a:r>
          </a:p>
          <a:p>
            <a:r>
              <a:rPr lang="en-US" dirty="0" smtClean="0"/>
              <a:t>Increased programs available</a:t>
            </a:r>
            <a:endParaRPr lang="en-US" dirty="0"/>
          </a:p>
          <a:p>
            <a:r>
              <a:rPr lang="en-US" dirty="0" smtClean="0"/>
              <a:t>A </a:t>
            </a:r>
            <a:r>
              <a:rPr lang="en-US" dirty="0"/>
              <a:t>single sign-on, system </a:t>
            </a:r>
            <a:r>
              <a:rPr lang="en-US" dirty="0" smtClean="0"/>
              <a:t>wide</a:t>
            </a:r>
          </a:p>
          <a:p>
            <a:r>
              <a:rPr lang="en-US" dirty="0" smtClean="0"/>
              <a:t>Standardization </a:t>
            </a:r>
            <a:r>
              <a:rPr lang="en-US" dirty="0"/>
              <a:t>of </a:t>
            </a:r>
            <a:r>
              <a:rPr lang="en-US" dirty="0" smtClean="0"/>
              <a:t>course coding to improve information summaries</a:t>
            </a:r>
          </a:p>
          <a:p>
            <a:r>
              <a:rPr lang="en-US" dirty="0" smtClean="0"/>
              <a:t>On going experimentation with open courses and MOOCs</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20</a:t>
            </a:fld>
            <a:endParaRPr lang="en-US" dirty="0"/>
          </a:p>
        </p:txBody>
      </p:sp>
    </p:spTree>
    <p:extLst>
      <p:ext uri="{BB962C8B-B14F-4D97-AF65-F5344CB8AC3E}">
        <p14:creationId xmlns:p14="http://schemas.microsoft.com/office/powerpoint/2010/main" val="81090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Campuses Are Engaged</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3</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318381" y="1306287"/>
            <a:ext cx="6253238" cy="4463142"/>
          </a:xfrm>
          <a:prstGeom prst="rect">
            <a:avLst/>
          </a:prstGeom>
          <a:noFill/>
          <a:ln>
            <a:noFill/>
          </a:ln>
        </p:spPr>
      </p:pic>
    </p:spTree>
    <p:extLst>
      <p:ext uri="{BB962C8B-B14F-4D97-AF65-F5344CB8AC3E}">
        <p14:creationId xmlns:p14="http://schemas.microsoft.com/office/powerpoint/2010/main" val="330632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e-Learning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e-Learning is </a:t>
            </a:r>
            <a:r>
              <a:rPr lang="en-US" dirty="0"/>
              <a:t>planned learning that predominantly occurs in </a:t>
            </a:r>
            <a:r>
              <a:rPr lang="en-US" dirty="0" smtClean="0"/>
              <a:t>situations where </a:t>
            </a:r>
            <a:r>
              <a:rPr lang="en-US" dirty="0"/>
              <a:t>a student is not required to be in a predetermined </a:t>
            </a:r>
            <a:r>
              <a:rPr lang="en-US" dirty="0" smtClean="0"/>
              <a:t>location.</a:t>
            </a:r>
          </a:p>
          <a:p>
            <a:r>
              <a:rPr lang="en-US" dirty="0" smtClean="0"/>
              <a:t>Delivery may be by video </a:t>
            </a:r>
            <a:r>
              <a:rPr lang="en-US" dirty="0"/>
              <a:t>conference, audio conference, correspondence, </a:t>
            </a:r>
            <a:r>
              <a:rPr lang="en-US" dirty="0" err="1"/>
              <a:t>tele</a:t>
            </a:r>
            <a:r>
              <a:rPr lang="en-US" dirty="0"/>
              <a:t>-courses</a:t>
            </a:r>
            <a:r>
              <a:rPr lang="en-US" dirty="0" smtClean="0"/>
              <a:t>, satellite </a:t>
            </a:r>
            <a:r>
              <a:rPr lang="en-US" dirty="0"/>
              <a:t>telecasts, </a:t>
            </a:r>
            <a:r>
              <a:rPr lang="en-US" dirty="0" smtClean="0"/>
              <a:t>via </a:t>
            </a:r>
            <a:r>
              <a:rPr lang="en-US" dirty="0"/>
              <a:t>the Internet, CD-ROM, </a:t>
            </a:r>
            <a:r>
              <a:rPr lang="en-US" dirty="0" smtClean="0"/>
              <a:t>and/or video/audio tape.</a:t>
            </a:r>
          </a:p>
          <a:p>
            <a:r>
              <a:rPr lang="en-US" dirty="0" smtClean="0"/>
              <a:t>A course </a:t>
            </a:r>
            <a:r>
              <a:rPr lang="en-US" dirty="0"/>
              <a:t>may be delivered entirely via e-Learning or by a hybrid of e-Learning and </a:t>
            </a:r>
            <a:r>
              <a:rPr lang="en-US" dirty="0" smtClean="0"/>
              <a:t>on-campus methods</a:t>
            </a:r>
            <a:r>
              <a:rPr lang="en-US" dirty="0"/>
              <a:t>.</a:t>
            </a:r>
          </a:p>
        </p:txBody>
      </p:sp>
      <p:sp>
        <p:nvSpPr>
          <p:cNvPr id="4" name="Slide Number Placeholder 3"/>
          <p:cNvSpPr>
            <a:spLocks noGrp="1"/>
          </p:cNvSpPr>
          <p:nvPr>
            <p:ph type="sldNum" sz="quarter" idx="4"/>
          </p:nvPr>
        </p:nvSpPr>
        <p:spPr/>
        <p:txBody>
          <a:bodyPr/>
          <a:lstStyle/>
          <a:p>
            <a:fld id="{1A2C3212-E720-004A-A3A9-ADB2AE32BA98}" type="slidenum">
              <a:rPr lang="en-US" smtClean="0"/>
              <a:pPr/>
              <a:t>4</a:t>
            </a:fld>
            <a:endParaRPr lang="en-US" dirty="0"/>
          </a:p>
        </p:txBody>
      </p:sp>
    </p:spTree>
    <p:extLst>
      <p:ext uri="{BB962C8B-B14F-4D97-AF65-F5344CB8AC3E}">
        <p14:creationId xmlns:p14="http://schemas.microsoft.com/office/powerpoint/2010/main" val="270574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267 Programs Available more than 50% by e-Learning</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5</a:t>
            </a:fld>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959547" y="2154216"/>
            <a:ext cx="4519859" cy="2627782"/>
          </a:xfrm>
          <a:prstGeom prst="rect">
            <a:avLst/>
          </a:prstGeom>
          <a:noFill/>
          <a:ln>
            <a:noFill/>
          </a:ln>
        </p:spPr>
      </p:pic>
      <p:pic>
        <p:nvPicPr>
          <p:cNvPr id="3" name="Picture 2"/>
          <p:cNvPicPr>
            <a:picLocks noChangeAspect="1"/>
          </p:cNvPicPr>
          <p:nvPr/>
        </p:nvPicPr>
        <p:blipFill>
          <a:blip r:embed="rId4"/>
          <a:stretch>
            <a:fillRect/>
          </a:stretch>
        </p:blipFill>
        <p:spPr>
          <a:xfrm>
            <a:off x="355600" y="2260600"/>
            <a:ext cx="4064000" cy="2438400"/>
          </a:xfrm>
          <a:prstGeom prst="rect">
            <a:avLst/>
          </a:prstGeom>
        </p:spPr>
      </p:pic>
    </p:spTree>
    <p:extLst>
      <p:ext uri="{BB962C8B-B14F-4D97-AF65-F5344CB8AC3E}">
        <p14:creationId xmlns:p14="http://schemas.microsoft.com/office/powerpoint/2010/main" val="27246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132 Programs Available 100% by </a:t>
            </a:r>
            <a:br>
              <a:rPr lang="en-US" dirty="0" smtClean="0"/>
            </a:br>
            <a:r>
              <a:rPr lang="en-US" dirty="0" smtClean="0"/>
              <a:t>e-Learning</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6</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28631" y="2252615"/>
            <a:ext cx="4540257" cy="2575209"/>
          </a:xfrm>
          <a:prstGeom prst="rect">
            <a:avLst/>
          </a:prstGeom>
          <a:noFill/>
          <a:ln>
            <a:noFill/>
          </a:ln>
        </p:spPr>
      </p:pic>
      <p:sp>
        <p:nvSpPr>
          <p:cNvPr id="6" name="TextBox 5"/>
          <p:cNvSpPr txBox="1"/>
          <p:nvPr/>
        </p:nvSpPr>
        <p:spPr>
          <a:xfrm>
            <a:off x="7943996" y="3162836"/>
            <a:ext cx="184666" cy="369332"/>
          </a:xfrm>
          <a:prstGeom prst="rect">
            <a:avLst/>
          </a:prstGeom>
          <a:noFill/>
        </p:spPr>
        <p:txBody>
          <a:bodyPr wrap="none" rtlCol="0">
            <a:spAutoFit/>
          </a:bodyPr>
          <a:lstStyle/>
          <a:p>
            <a:endParaRPr lang="en-US"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350046" y="2252615"/>
            <a:ext cx="4336754" cy="2559105"/>
          </a:xfrm>
          <a:prstGeom prst="rect">
            <a:avLst/>
          </a:prstGeom>
          <a:noFill/>
          <a:ln>
            <a:noFill/>
          </a:ln>
        </p:spPr>
      </p:pic>
    </p:spTree>
    <p:extLst>
      <p:ext uri="{BB962C8B-B14F-4D97-AF65-F5344CB8AC3E}">
        <p14:creationId xmlns:p14="http://schemas.microsoft.com/office/powerpoint/2010/main" val="213601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e-Learning Programs</a:t>
            </a:r>
            <a:br>
              <a:rPr lang="en-US" dirty="0" smtClean="0"/>
            </a:br>
            <a:r>
              <a:rPr lang="en-US" dirty="0" smtClean="0"/>
              <a:t>in </a:t>
            </a:r>
            <a:r>
              <a:rPr lang="en-US" dirty="0"/>
              <a:t>FY12 and FY13</a:t>
            </a:r>
          </a:p>
        </p:txBody>
      </p:sp>
      <p:sp>
        <p:nvSpPr>
          <p:cNvPr id="3" name="Content Placeholder 2"/>
          <p:cNvSpPr>
            <a:spLocks noGrp="1"/>
          </p:cNvSpPr>
          <p:nvPr>
            <p:ph idx="1"/>
          </p:nvPr>
        </p:nvSpPr>
        <p:spPr/>
        <p:txBody>
          <a:bodyPr>
            <a:normAutofit/>
          </a:bodyPr>
          <a:lstStyle/>
          <a:p>
            <a:pPr marL="0" indent="0">
              <a:buNone/>
            </a:pPr>
            <a:endParaRPr lang="en-US" sz="2600" dirty="0" smtClean="0"/>
          </a:p>
          <a:p>
            <a:pPr marL="0" indent="0">
              <a:buNone/>
            </a:pPr>
            <a:r>
              <a:rPr lang="en-US" sz="2600" dirty="0" smtClean="0"/>
              <a:t>    </a:t>
            </a:r>
            <a:r>
              <a:rPr lang="en-US" sz="2600" u="sng" dirty="0" smtClean="0"/>
              <a:t>MAU    Degree           Major                       	        Type</a:t>
            </a:r>
            <a:endParaRPr lang="en-US" sz="2600" u="sng" dirty="0"/>
          </a:p>
          <a:p>
            <a:r>
              <a:rPr lang="en-US" sz="2600" dirty="0" smtClean="0"/>
              <a:t>UAA     AAS               Outdoor Leadership  	       50</a:t>
            </a:r>
            <a:r>
              <a:rPr lang="en-US" sz="2600" dirty="0"/>
              <a:t>+% </a:t>
            </a:r>
          </a:p>
          <a:p>
            <a:r>
              <a:rPr lang="en-US" sz="2600" dirty="0" smtClean="0"/>
              <a:t>UAF      BA                 Film                                    50</a:t>
            </a:r>
            <a:r>
              <a:rPr lang="en-US" sz="2600" dirty="0"/>
              <a:t>+% </a:t>
            </a:r>
            <a:endParaRPr lang="en-US" sz="2600" dirty="0" smtClean="0"/>
          </a:p>
          <a:p>
            <a:r>
              <a:rPr lang="en-US" sz="2600" dirty="0" smtClean="0"/>
              <a:t>UAS      MAT              Special </a:t>
            </a:r>
            <a:r>
              <a:rPr lang="en-US" sz="2600" dirty="0"/>
              <a:t>Education  </a:t>
            </a:r>
            <a:r>
              <a:rPr lang="en-US" sz="2600" dirty="0" smtClean="0"/>
              <a:t>             50+%</a:t>
            </a:r>
          </a:p>
          <a:p>
            <a:r>
              <a:rPr lang="en-US" sz="2600" dirty="0" smtClean="0"/>
              <a:t>UAS      BA                 Special </a:t>
            </a:r>
            <a:r>
              <a:rPr lang="en-US" sz="2600" dirty="0"/>
              <a:t>Education  </a:t>
            </a:r>
            <a:r>
              <a:rPr lang="en-US" sz="2600" dirty="0" smtClean="0"/>
              <a:t>             100%</a:t>
            </a:r>
          </a:p>
          <a:p>
            <a:r>
              <a:rPr lang="en-US" sz="2600" dirty="0" smtClean="0"/>
              <a:t>UAS      OE/Cert         Medical </a:t>
            </a:r>
            <a:r>
              <a:rPr lang="en-US" sz="2600" dirty="0"/>
              <a:t>Office </a:t>
            </a:r>
            <a:r>
              <a:rPr lang="en-US" sz="2600" dirty="0" smtClean="0"/>
              <a:t>Supp.          50+%</a:t>
            </a:r>
          </a:p>
          <a:p>
            <a:r>
              <a:rPr lang="en-US" sz="2600" dirty="0" smtClean="0"/>
              <a:t>UAS       BLA             AK </a:t>
            </a:r>
            <a:r>
              <a:rPr lang="en-US" sz="2600" dirty="0"/>
              <a:t>Native Lang &amp; </a:t>
            </a:r>
            <a:r>
              <a:rPr lang="en-US" sz="2600" dirty="0" smtClean="0"/>
              <a:t>Studies  50</a:t>
            </a:r>
            <a:r>
              <a:rPr lang="en-US" sz="2600" dirty="0"/>
              <a:t>+%</a:t>
            </a:r>
          </a:p>
          <a:p>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7</a:t>
            </a:fld>
            <a:endParaRPr lang="en-US" dirty="0"/>
          </a:p>
        </p:txBody>
      </p:sp>
    </p:spTree>
    <p:extLst>
      <p:ext uri="{BB962C8B-B14F-4D97-AF65-F5344CB8AC3E}">
        <p14:creationId xmlns:p14="http://schemas.microsoft.com/office/powerpoint/2010/main" val="301261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-Learning Courses</a:t>
            </a:r>
            <a:endParaRPr lang="en-US" dirty="0"/>
          </a:p>
        </p:txBody>
      </p:sp>
      <p:sp>
        <p:nvSpPr>
          <p:cNvPr id="3" name="Content Placeholder 2"/>
          <p:cNvSpPr>
            <a:spLocks noGrp="1"/>
          </p:cNvSpPr>
          <p:nvPr>
            <p:ph idx="1"/>
          </p:nvPr>
        </p:nvSpPr>
        <p:spPr/>
        <p:txBody>
          <a:bodyPr/>
          <a:lstStyle/>
          <a:p>
            <a:r>
              <a:rPr lang="en-US" dirty="0"/>
              <a:t>More than 1,400 distinct </a:t>
            </a:r>
            <a:r>
              <a:rPr lang="en-US" dirty="0" smtClean="0"/>
              <a:t>e-Learning </a:t>
            </a:r>
            <a:r>
              <a:rPr lang="en-US" dirty="0"/>
              <a:t>courses were taught in FY12, a 34 percent increase </a:t>
            </a:r>
            <a:r>
              <a:rPr lang="en-US" dirty="0" smtClean="0"/>
              <a:t>over </a:t>
            </a:r>
            <a:r>
              <a:rPr lang="en-US" dirty="0"/>
              <a:t>the number in FY08</a:t>
            </a:r>
            <a:r>
              <a:rPr lang="en-US" dirty="0" smtClean="0"/>
              <a:t>.</a:t>
            </a:r>
          </a:p>
          <a:p>
            <a:r>
              <a:rPr lang="en-US" dirty="0" smtClean="0"/>
              <a:t>318 new courses were offered for the first time via e-Learning in FY12.</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8</a:t>
            </a:fld>
            <a:endParaRPr lang="en-US" dirty="0"/>
          </a:p>
        </p:txBody>
      </p:sp>
    </p:spTree>
    <p:extLst>
      <p:ext uri="{BB962C8B-B14F-4D97-AF65-F5344CB8AC3E}">
        <p14:creationId xmlns:p14="http://schemas.microsoft.com/office/powerpoint/2010/main" val="103539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making use of e-Learning</a:t>
            </a:r>
            <a:endParaRPr lang="en-US" dirty="0"/>
          </a:p>
        </p:txBody>
      </p:sp>
      <p:sp>
        <p:nvSpPr>
          <p:cNvPr id="4" name="Slide Number Placeholder 3"/>
          <p:cNvSpPr>
            <a:spLocks noGrp="1"/>
          </p:cNvSpPr>
          <p:nvPr>
            <p:ph type="sldNum" sz="quarter" idx="4"/>
          </p:nvPr>
        </p:nvSpPr>
        <p:spPr/>
        <p:txBody>
          <a:bodyPr/>
          <a:lstStyle/>
          <a:p>
            <a:fld id="{1A2C3212-E720-004A-A3A9-ADB2AE32BA98}" type="slidenum">
              <a:rPr lang="en-US" smtClean="0"/>
              <a:pPr/>
              <a:t>9</a:t>
            </a:fld>
            <a:endParaRPr lang="en-US" dirty="0"/>
          </a:p>
        </p:txBody>
      </p:sp>
      <p:pic>
        <p:nvPicPr>
          <p:cNvPr id="5" name="Picture 4" descr="graph on student participation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951" y="1142742"/>
            <a:ext cx="4632690" cy="5181750"/>
          </a:xfrm>
          <a:prstGeom prst="rect">
            <a:avLst/>
          </a:prstGeom>
        </p:spPr>
      </p:pic>
    </p:spTree>
    <p:extLst>
      <p:ext uri="{BB962C8B-B14F-4D97-AF65-F5344CB8AC3E}">
        <p14:creationId xmlns:p14="http://schemas.microsoft.com/office/powerpoint/2010/main" val="646557597"/>
      </p:ext>
    </p:extLst>
  </p:cSld>
  <p:clrMapOvr>
    <a:masterClrMapping/>
  </p:clrMapOvr>
</p:sld>
</file>

<file path=ppt/theme/theme1.xml><?xml version="1.0" encoding="utf-8"?>
<a:theme xmlns:a="http://schemas.openxmlformats.org/drawingml/2006/main" name="UA-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UA-standard.thmx</Template>
  <TotalTime>2267</TotalTime>
  <Words>1628</Words>
  <Application>Microsoft Office PowerPoint</Application>
  <PresentationFormat>On-screen Show (4:3)</PresentationFormat>
  <Paragraphs>168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UA-standard</vt:lpstr>
      <vt:lpstr>e-Learning  University of Alaska  Board of Regents Meeting December 6-7, 2012 </vt:lpstr>
      <vt:lpstr>Addressed in this e-Learning report </vt:lpstr>
      <vt:lpstr>All Campuses Are Engaged</vt:lpstr>
      <vt:lpstr>Defining e-Learning</vt:lpstr>
      <vt:lpstr>267 Programs Available more than 50% by e-Learning</vt:lpstr>
      <vt:lpstr>132 Programs Available 100% by  e-Learning</vt:lpstr>
      <vt:lpstr>New e-Learning Programs in FY12 and FY13</vt:lpstr>
      <vt:lpstr>e-Learning Courses</vt:lpstr>
      <vt:lpstr>Students making use of e-Learning</vt:lpstr>
      <vt:lpstr>Students making use of e-Learning</vt:lpstr>
      <vt:lpstr>Competition</vt:lpstr>
      <vt:lpstr>UAA Highlights</vt:lpstr>
      <vt:lpstr>UAF Highlights</vt:lpstr>
      <vt:lpstr>UAS Highlights</vt:lpstr>
      <vt:lpstr>What other institutions are doing that we are not?</vt:lpstr>
      <vt:lpstr>Challenge areas for e-Learning</vt:lpstr>
      <vt:lpstr>Especially effective e-Learning subject areas within UA</vt:lpstr>
      <vt:lpstr>Where is e-Learning going?</vt:lpstr>
      <vt:lpstr>e-Learning Strategic Direction Questions </vt:lpstr>
      <vt:lpstr>Successes</vt:lpstr>
    </vt:vector>
  </TitlesOfParts>
  <Company>University of Alaska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Izzy Martinez</dc:creator>
  <cp:lastModifiedBy>Brandi R Berg</cp:lastModifiedBy>
  <cp:revision>55</cp:revision>
  <cp:lastPrinted>2012-11-28T19:28:20Z</cp:lastPrinted>
  <dcterms:created xsi:type="dcterms:W3CDTF">2012-09-11T23:43:42Z</dcterms:created>
  <dcterms:modified xsi:type="dcterms:W3CDTF">2012-12-03T20:23:58Z</dcterms:modified>
</cp:coreProperties>
</file>