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charts/chart1.xml" ContentType="application/vnd.openxmlformats-officedocument.drawingml.chart+xml"/>
  <Override PartName="/ppt/drawings/drawing1.xml" ContentType="application/vnd.openxmlformats-officedocument.drawingml.chartshapes+xml"/>
  <Override PartName="/ppt/charts/chart2.xml" ContentType="application/vnd.openxmlformats-officedocument.drawingml.chart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charts/chart3.xml" ContentType="application/vnd.openxmlformats-officedocument.drawingml.chart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charts/chart4.xml" ContentType="application/vnd.openxmlformats-officedocument.drawingml.chart+xml"/>
  <Override PartName="/ppt/theme/themeOverride1.xml" ContentType="application/vnd.openxmlformats-officedocument.themeOverr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charts/chart5.xml" ContentType="application/vnd.openxmlformats-officedocument.drawingml.chart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charts/chart6.xml" ContentType="application/vnd.openxmlformats-officedocument.drawingml.chart+xml"/>
  <Override PartName="/ppt/theme/themeOverride2.xml" ContentType="application/vnd.openxmlformats-officedocument.themeOverr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charts/chart7.xml" ContentType="application/vnd.openxmlformats-officedocument.drawingml.chart+xml"/>
  <Override PartName="/ppt/theme/themeOverride3.xml" ContentType="application/vnd.openxmlformats-officedocument.themeOverr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4011" r:id="rId1"/>
  </p:sldMasterIdLst>
  <p:notesMasterIdLst>
    <p:notesMasterId r:id="rId28"/>
  </p:notesMasterIdLst>
  <p:handoutMasterIdLst>
    <p:handoutMasterId r:id="rId29"/>
  </p:handoutMasterIdLst>
  <p:sldIdLst>
    <p:sldId id="302" r:id="rId2"/>
    <p:sldId id="311" r:id="rId3"/>
    <p:sldId id="307" r:id="rId4"/>
    <p:sldId id="310" r:id="rId5"/>
    <p:sldId id="306" r:id="rId6"/>
    <p:sldId id="285" r:id="rId7"/>
    <p:sldId id="288" r:id="rId8"/>
    <p:sldId id="286" r:id="rId9"/>
    <p:sldId id="257" r:id="rId10"/>
    <p:sldId id="290" r:id="rId11"/>
    <p:sldId id="272" r:id="rId12"/>
    <p:sldId id="269" r:id="rId13"/>
    <p:sldId id="312" r:id="rId14"/>
    <p:sldId id="298" r:id="rId15"/>
    <p:sldId id="297" r:id="rId16"/>
    <p:sldId id="282" r:id="rId17"/>
    <p:sldId id="258" r:id="rId18"/>
    <p:sldId id="293" r:id="rId19"/>
    <p:sldId id="295" r:id="rId20"/>
    <p:sldId id="300" r:id="rId21"/>
    <p:sldId id="292" r:id="rId22"/>
    <p:sldId id="289" r:id="rId23"/>
    <p:sldId id="301" r:id="rId24"/>
    <p:sldId id="299" r:id="rId25"/>
    <p:sldId id="263" r:id="rId26"/>
    <p:sldId id="284" r:id="rId27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80914" autoAdjust="0"/>
  </p:normalViewPr>
  <p:slideViewPr>
    <p:cSldViewPr snapToGrid="0" snapToObjects="1">
      <p:cViewPr>
        <p:scale>
          <a:sx n="109" d="100"/>
          <a:sy n="109" d="100"/>
        </p:scale>
        <p:origin x="-1674" y="-14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>
      <p:cViewPr varScale="1">
        <p:scale>
          <a:sx n="95" d="100"/>
          <a:sy n="95" d="100"/>
        </p:scale>
        <p:origin x="-1944" y="-48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1.xml"/><Relationship Id="rId1" Type="http://schemas.openxmlformats.org/officeDocument/2006/relationships/oleObject" Target="file:///C:\Users\clsanborn\Desktop\FY12%20F&amp;A%20Distrubution%20Rates.xlsx" TargetMode="External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clsanborn\Desktop\FY12%20F&amp;A%20Distrubution%20Rates%20for%20deb.xlsx" TargetMode="External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1.xlsx"/></Relationships>
</file>

<file path=ppt/charts/_rels/chart4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Microsoft_Excel_Worksheet2.xlsx"/><Relationship Id="rId1" Type="http://schemas.openxmlformats.org/officeDocument/2006/relationships/themeOverride" Target="../theme/themeOverride1.xml"/></Relationships>
</file>

<file path=ppt/charts/_rels/chart5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3.xlsx"/></Relationships>
</file>

<file path=ppt/charts/_rels/chart6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Microsoft_Excel_Worksheet4.xlsx"/><Relationship Id="rId1" Type="http://schemas.openxmlformats.org/officeDocument/2006/relationships/themeOverride" Target="../theme/themeOverride2.xml"/></Relationships>
</file>

<file path=ppt/charts/_rels/chart7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Microsoft_Excel_Worksheet5.xlsx"/><Relationship Id="rId1" Type="http://schemas.openxmlformats.org/officeDocument/2006/relationships/themeOverride" Target="../theme/themeOverride3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view3D>
      <c:rotX val="30"/>
      <c:rotY val="0"/>
      <c:rAngAx val="0"/>
      <c:perspective val="30"/>
    </c:view3D>
    <c:floor>
      <c:thickness val="0"/>
    </c:floor>
    <c:sideWall>
      <c:thickness val="0"/>
    </c:sideWall>
    <c:backWall>
      <c:thickness val="0"/>
    </c:backWall>
    <c:plotArea>
      <c:layout/>
      <c:pie3DChart>
        <c:varyColors val="1"/>
        <c:ser>
          <c:idx val="0"/>
          <c:order val="0"/>
          <c:dLbls>
            <c:numFmt formatCode="0.0%" sourceLinked="0"/>
            <c:txPr>
              <a:bodyPr/>
              <a:lstStyle/>
              <a:p>
                <a:pPr>
                  <a:defRPr sz="1200"/>
                </a:pPr>
                <a:endParaRPr lang="en-US"/>
              </a:p>
            </c:txPr>
            <c:showLegendKey val="0"/>
            <c:showVal val="0"/>
            <c:showCatName val="1"/>
            <c:showSerName val="0"/>
            <c:showPercent val="1"/>
            <c:showBubbleSize val="0"/>
            <c:showLeaderLines val="1"/>
          </c:dLbls>
          <c:cat>
            <c:numRef>
              <c:f>Sheet1!$A$5:$F$5</c:f>
              <c:numCache>
                <c:formatCode>General</c:formatCode>
                <c:ptCount val="6"/>
              </c:numCache>
            </c:numRef>
          </c:cat>
          <c:val>
            <c:numRef>
              <c:f>Sheet1!$A$6:$F$6</c:f>
              <c:numCache>
                <c:formatCode>General</c:formatCode>
                <c:ptCount val="6"/>
              </c:numCache>
            </c:numRef>
          </c:val>
        </c:ser>
        <c:dLbls>
          <c:showLegendKey val="0"/>
          <c:showVal val="0"/>
          <c:showCatName val="1"/>
          <c:showSerName val="0"/>
          <c:showPercent val="1"/>
          <c:showBubbleSize val="0"/>
          <c:showLeaderLines val="1"/>
        </c:dLbls>
      </c:pie3DChart>
      <c:spPr>
        <a:noFill/>
        <a:ln w="25400">
          <a:noFill/>
        </a:ln>
      </c:spPr>
    </c:plotArea>
    <c:plotVisOnly val="1"/>
    <c:dispBlanksAs val="gap"/>
    <c:showDLblsOverMax val="0"/>
  </c:chart>
  <c:externalData r:id="rId1">
    <c:autoUpdate val="0"/>
  </c:externalData>
  <c:userShapes r:id="rId2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2.7663943280951436E-2"/>
          <c:y val="0"/>
          <c:w val="0.94853798355784769"/>
          <c:h val="0.97950272034470487"/>
        </c:manualLayout>
      </c:layout>
      <c:pieChart>
        <c:varyColors val="1"/>
        <c:ser>
          <c:idx val="0"/>
          <c:order val="0"/>
          <c:tx>
            <c:strRef>
              <c:f>Sheet1!$B$8</c:f>
              <c:strCache>
                <c:ptCount val="1"/>
                <c:pt idx="0">
                  <c:v>Percentage</c:v>
                </c:pt>
              </c:strCache>
            </c:strRef>
          </c:tx>
          <c:dLbls>
            <c:txPr>
              <a:bodyPr/>
              <a:lstStyle/>
              <a:p>
                <a:pPr>
                  <a:defRPr sz="800" baseline="0"/>
                </a:pPr>
                <a:endParaRPr lang="en-US"/>
              </a:p>
            </c:txPr>
            <c:showLegendKey val="1"/>
            <c:showVal val="1"/>
            <c:showCatName val="1"/>
            <c:showSerName val="0"/>
            <c:showPercent val="0"/>
            <c:showBubbleSize val="0"/>
            <c:showLeaderLines val="1"/>
          </c:dLbls>
          <c:cat>
            <c:strRef>
              <c:f>Sheet1!$A$9:$A$14</c:f>
              <c:strCache>
                <c:ptCount val="6"/>
                <c:pt idx="0">
                  <c:v>Generating Unit</c:v>
                </c:pt>
                <c:pt idx="1">
                  <c:v>OSP and VCR Match</c:v>
                </c:pt>
                <c:pt idx="2">
                  <c:v>Undergrad Research</c:v>
                </c:pt>
                <c:pt idx="3">
                  <c:v>New Building Debt</c:v>
                </c:pt>
                <c:pt idx="4">
                  <c:v>UAF Administration</c:v>
                </c:pt>
                <c:pt idx="5">
                  <c:v>UA Statewide </c:v>
                </c:pt>
              </c:strCache>
            </c:strRef>
          </c:cat>
          <c:val>
            <c:numRef>
              <c:f>Sheet1!$B$9:$B$14</c:f>
              <c:numCache>
                <c:formatCode>0.0%</c:formatCode>
                <c:ptCount val="6"/>
                <c:pt idx="0">
                  <c:v>0.5</c:v>
                </c:pt>
                <c:pt idx="1">
                  <c:v>1.4999999999999999E-2</c:v>
                </c:pt>
                <c:pt idx="2">
                  <c:v>0.01</c:v>
                </c:pt>
                <c:pt idx="3">
                  <c:v>7.4999999999999997E-2</c:v>
                </c:pt>
                <c:pt idx="4">
                  <c:v>0.28000000000000003</c:v>
                </c:pt>
                <c:pt idx="5">
                  <c:v>0.12</c:v>
                </c:pt>
              </c:numCache>
            </c:numRef>
          </c:val>
        </c:ser>
        <c:ser>
          <c:idx val="1"/>
          <c:order val="1"/>
          <c:tx>
            <c:strRef>
              <c:f>Sheet1!$C$8</c:f>
              <c:strCache>
                <c:ptCount val="1"/>
                <c:pt idx="0">
                  <c:v>Amount</c:v>
                </c:pt>
              </c:strCache>
            </c:strRef>
          </c:tx>
          <c:dLbls>
            <c:showLegendKey val="0"/>
            <c:showVal val="1"/>
            <c:showCatName val="1"/>
            <c:showSerName val="0"/>
            <c:showPercent val="0"/>
            <c:showBubbleSize val="0"/>
            <c:showLeaderLines val="1"/>
          </c:dLbls>
          <c:cat>
            <c:strRef>
              <c:f>Sheet1!$A$9:$A$14</c:f>
              <c:strCache>
                <c:ptCount val="6"/>
                <c:pt idx="0">
                  <c:v>Generating Unit</c:v>
                </c:pt>
                <c:pt idx="1">
                  <c:v>OSP and VCR Match</c:v>
                </c:pt>
                <c:pt idx="2">
                  <c:v>Undergrad Research</c:v>
                </c:pt>
                <c:pt idx="3">
                  <c:v>New Building Debt</c:v>
                </c:pt>
                <c:pt idx="4">
                  <c:v>UAF Administration</c:v>
                </c:pt>
                <c:pt idx="5">
                  <c:v>UA Statewide </c:v>
                </c:pt>
              </c:strCache>
            </c:strRef>
          </c:cat>
          <c:val>
            <c:numRef>
              <c:f>Sheet1!$C$9:$C$14</c:f>
              <c:numCache>
                <c:formatCode>_("$"* #,##0_);_("$"* \(#,##0\);_("$"* "-"??_);_(@_)</c:formatCode>
                <c:ptCount val="6"/>
                <c:pt idx="0">
                  <c:v>12500000</c:v>
                </c:pt>
                <c:pt idx="1">
                  <c:v>375000</c:v>
                </c:pt>
                <c:pt idx="2">
                  <c:v>250000</c:v>
                </c:pt>
                <c:pt idx="3">
                  <c:v>1875000</c:v>
                </c:pt>
                <c:pt idx="4">
                  <c:v>7000000.0000000009</c:v>
                </c:pt>
                <c:pt idx="5">
                  <c:v>3000000</c:v>
                </c:pt>
              </c:numCache>
            </c:numRef>
          </c:val>
        </c:ser>
        <c:dLbls>
          <c:showLegendKey val="0"/>
          <c:showVal val="1"/>
          <c:showCatName val="1"/>
          <c:showSerName val="0"/>
          <c:showPercent val="0"/>
          <c:showBubbleSize val="0"/>
          <c:showLeaderLines val="1"/>
        </c:dLbls>
        <c:firstSliceAng val="0"/>
      </c:pieChart>
    </c:plotArea>
    <c:plotVisOnly val="1"/>
    <c:dispBlanksAs val="gap"/>
    <c:showDLblsOverMax val="0"/>
  </c:chart>
  <c:externalData r:id="rId1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10"/>
    </mc:Choice>
    <mc:Fallback>
      <c:style val="10"/>
    </mc:Fallback>
  </mc:AlternateContent>
  <c:chart>
    <c:title>
      <c:tx>
        <c:rich>
          <a:bodyPr/>
          <a:lstStyle/>
          <a:p>
            <a:pPr>
              <a:defRPr sz="1800"/>
            </a:pPr>
            <a:r>
              <a:rPr lang="en-US" sz="1800" dirty="0">
                <a:latin typeface="Adobe Heiti Std R" pitchFamily="34" charset="-128"/>
                <a:ea typeface="Adobe Heiti Std R" pitchFamily="34" charset="-128"/>
              </a:rPr>
              <a:t>UAF FY12 Federal Research Expenditures by Source </a:t>
            </a:r>
            <a:endParaRPr lang="en-US" sz="1800" dirty="0" smtClean="0">
              <a:latin typeface="Adobe Heiti Std R" pitchFamily="34" charset="-128"/>
              <a:ea typeface="Adobe Heiti Std R" pitchFamily="34" charset="-128"/>
            </a:endParaRPr>
          </a:p>
          <a:p>
            <a:pPr>
              <a:defRPr sz="1800"/>
            </a:pPr>
            <a:r>
              <a:rPr lang="en-US" sz="1800" dirty="0" smtClean="0">
                <a:latin typeface="Adobe Heiti Std R" pitchFamily="34" charset="-128"/>
                <a:ea typeface="Adobe Heiti Std R" pitchFamily="34" charset="-128"/>
              </a:rPr>
              <a:t>(</a:t>
            </a:r>
            <a:r>
              <a:rPr lang="en-US" sz="1800" dirty="0">
                <a:latin typeface="Adobe Heiti Std R" pitchFamily="34" charset="-128"/>
                <a:ea typeface="Adobe Heiti Std R" pitchFamily="34" charset="-128"/>
              </a:rPr>
              <a:t>Millions of $)</a:t>
            </a:r>
          </a:p>
        </c:rich>
      </c:tx>
      <c:layout>
        <c:manualLayout>
          <c:xMode val="edge"/>
          <c:yMode val="edge"/>
          <c:x val="0.11659289554825064"/>
          <c:y val="1.1865060985023931E-2"/>
        </c:manualLayout>
      </c:layout>
      <c:overlay val="0"/>
    </c:title>
    <c:autoTitleDeleted val="0"/>
    <c:plotArea>
      <c:layout>
        <c:manualLayout>
          <c:layoutTarget val="inner"/>
          <c:xMode val="edge"/>
          <c:yMode val="edge"/>
          <c:x val="0.1279713579491884"/>
          <c:y val="0.1992584529874942"/>
          <c:w val="0.59431452743164381"/>
          <c:h val="0.7201693685348155"/>
        </c:manualLayout>
      </c:layout>
      <c:pieChart>
        <c:varyColors val="1"/>
        <c:ser>
          <c:idx val="0"/>
          <c:order val="0"/>
          <c:spPr>
            <a:ln>
              <a:solidFill>
                <a:schemeClr val="tx1"/>
              </a:solidFill>
            </a:ln>
          </c:spPr>
          <c:explosion val="1"/>
          <c:dPt>
            <c:idx val="0"/>
            <c:bubble3D val="0"/>
            <c:spPr>
              <a:ln w="12700" cmpd="sng">
                <a:solidFill>
                  <a:schemeClr val="tx1"/>
                </a:solidFill>
              </a:ln>
            </c:spPr>
          </c:dPt>
          <c:dLbls>
            <c:dLbl>
              <c:idx val="0"/>
              <c:layout>
                <c:manualLayout>
                  <c:x val="-8.4507042253521042E-2"/>
                  <c:y val="7.7087794432548179E-2"/>
                </c:manualLayout>
              </c:layout>
              <c:numFmt formatCode="&quot;$&quot;#,##0" sourceLinked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tx1"/>
                      </a:solidFill>
                    </a:defRPr>
                  </a:pPr>
                  <a:endParaRPr lang="en-US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"/>
              <c:layout>
                <c:manualLayout>
                  <c:x val="-0.10093896713615023"/>
                  <c:y val="-5.4246966452533907E-2"/>
                </c:manualLayout>
              </c:layout>
              <c:numFmt formatCode="&quot;$&quot;#,##0" sourceLinked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bg1"/>
                      </a:solidFill>
                    </a:defRPr>
                  </a:pPr>
                  <a:endParaRPr lang="en-US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2"/>
              <c:layout>
                <c:manualLayout>
                  <c:x val="-3.0516431924882629E-2"/>
                  <c:y val="-0.10849393290506781"/>
                </c:manualLayout>
              </c:layout>
              <c:numFmt formatCode="&quot;$&quot;#,##0" sourceLinked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bg1"/>
                      </a:solidFill>
                    </a:defRPr>
                  </a:pPr>
                  <a:endParaRPr lang="en-US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3"/>
              <c:layout>
                <c:manualLayout>
                  <c:x val="7.0422535211267651E-2"/>
                  <c:y val="-0.10278372591006424"/>
                </c:manualLayout>
              </c:layout>
              <c:numFmt formatCode="&quot;$&quot;#,##0" sourceLinked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bg1"/>
                      </a:solidFill>
                    </a:defRPr>
                  </a:pPr>
                  <a:endParaRPr lang="en-US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4"/>
              <c:layout>
                <c:manualLayout>
                  <c:x val="9.8591549295774641E-2"/>
                  <c:y val="-2.569593147751606E-2"/>
                </c:manualLayout>
              </c:layout>
              <c:numFmt formatCode="&quot;$&quot;#,##0" sourceLinked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bg1"/>
                      </a:solidFill>
                    </a:defRPr>
                  </a:pPr>
                  <a:endParaRPr lang="en-US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5"/>
              <c:layout>
                <c:manualLayout>
                  <c:x val="7.5117370892018781E-2"/>
                  <c:y val="1.7130620985010708E-2"/>
                </c:manualLayout>
              </c:layout>
              <c:numFmt formatCode="&quot;$&quot;#,##0" sourceLinked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bg1"/>
                      </a:solidFill>
                    </a:defRPr>
                  </a:pPr>
                  <a:endParaRPr lang="en-US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6"/>
              <c:layout>
                <c:manualLayout>
                  <c:x val="7.0422535211267609E-2"/>
                  <c:y val="6.852248394004283E-2"/>
                </c:manualLayout>
              </c:layout>
              <c:numFmt formatCode="&quot;$&quot;#,##0" sourceLinked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bg1"/>
                      </a:solidFill>
                    </a:defRPr>
                  </a:pPr>
                  <a:endParaRPr lang="en-US"/>
                </a:p>
              </c:txPr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7"/>
              <c:layout>
                <c:manualLayout>
                  <c:x val="-6.0208565883287579E-3"/>
                  <c:y val="-2.185792349726776E-2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8"/>
              <c:layout>
                <c:manualLayout>
                  <c:x val="2.425016077718094E-17"/>
                  <c:y val="1.169590643274852E-2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9"/>
              <c:layout>
                <c:manualLayout>
                  <c:x val="-2.0112428475176235E-7"/>
                  <c:y val="-2.1027207664615695E-2"/>
                </c:manualLayout>
              </c:layout>
              <c:dLblPos val="bestFit"/>
              <c:showLegendKey val="0"/>
              <c:showVal val="1"/>
              <c:showCatName val="0"/>
              <c:showSerName val="0"/>
              <c:showPercent val="0"/>
              <c:showBubbleSize val="0"/>
            </c:dLbl>
            <c:numFmt formatCode="&quot;$&quot;#,##0" sourceLinked="0"/>
            <c:txPr>
              <a:bodyPr/>
              <a:lstStyle/>
              <a:p>
                <a:pPr>
                  <a:defRPr sz="1600" b="1"/>
                </a:pPr>
                <a:endParaRPr lang="en-US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1"/>
          </c:dLbls>
          <c:cat>
            <c:strRef>
              <c:f>'UAF Research Expenditures'!$B$17:$B$26</c:f>
              <c:strCache>
                <c:ptCount val="10"/>
                <c:pt idx="0">
                  <c:v>NSF</c:v>
                </c:pt>
                <c:pt idx="1">
                  <c:v>NASA</c:v>
                </c:pt>
                <c:pt idx="2">
                  <c:v>DoI</c:v>
                </c:pt>
                <c:pt idx="3">
                  <c:v>DoD</c:v>
                </c:pt>
                <c:pt idx="4">
                  <c:v>DHHS</c:v>
                </c:pt>
                <c:pt idx="5">
                  <c:v>DoC</c:v>
                </c:pt>
                <c:pt idx="6">
                  <c:v>DoE</c:v>
                </c:pt>
                <c:pt idx="7">
                  <c:v>DoA</c:v>
                </c:pt>
                <c:pt idx="8">
                  <c:v>DoT</c:v>
                </c:pt>
                <c:pt idx="9">
                  <c:v>Other</c:v>
                </c:pt>
              </c:strCache>
            </c:strRef>
          </c:cat>
          <c:val>
            <c:numRef>
              <c:f>'UAF Research Expenditures'!$C$17:$C$26</c:f>
              <c:numCache>
                <c:formatCode>#,##0.00</c:formatCode>
                <c:ptCount val="10"/>
                <c:pt idx="0">
                  <c:v>24.571900000000003</c:v>
                </c:pt>
                <c:pt idx="1">
                  <c:v>16.7181</c:v>
                </c:pt>
                <c:pt idx="2">
                  <c:v>11.1972</c:v>
                </c:pt>
                <c:pt idx="3">
                  <c:v>10.833200000000001</c:v>
                </c:pt>
                <c:pt idx="4">
                  <c:v>10.5709</c:v>
                </c:pt>
                <c:pt idx="5">
                  <c:v>9.1457000000000015</c:v>
                </c:pt>
                <c:pt idx="6">
                  <c:v>5.8864999999999998</c:v>
                </c:pt>
                <c:pt idx="7">
                  <c:v>4.4628999999999994</c:v>
                </c:pt>
                <c:pt idx="8">
                  <c:v>2.9842</c:v>
                </c:pt>
                <c:pt idx="9">
                  <c:v>3.3033999999999999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1"/>
          <c:showBubbleSize val="0"/>
          <c:showLeaderLines val="1"/>
        </c:dLbls>
        <c:firstSliceAng val="0"/>
      </c:pieChart>
      <c:spPr>
        <a:ln w="12700" cmpd="sng">
          <a:noFill/>
        </a:ln>
      </c:spPr>
    </c:plotArea>
    <c:legend>
      <c:legendPos val="r"/>
      <c:layout>
        <c:manualLayout>
          <c:xMode val="edge"/>
          <c:yMode val="edge"/>
          <c:x val="0.81372053614657391"/>
          <c:y val="0.1574992884925529"/>
          <c:w val="0.16576663353973958"/>
          <c:h val="0.69755288872023524"/>
        </c:manualLayout>
      </c:layout>
      <c:overlay val="0"/>
      <c:txPr>
        <a:bodyPr/>
        <a:lstStyle/>
        <a:p>
          <a:pPr>
            <a:defRPr sz="1400"/>
          </a:pPr>
          <a:endParaRPr lang="en-US"/>
        </a:p>
      </c:txPr>
    </c:legend>
    <c:plotVisOnly val="1"/>
    <c:dispBlanksAs val="gap"/>
    <c:showDLblsOverMax val="0"/>
  </c:chart>
  <c:externalData r:id="rId1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10"/>
    </mc:Choice>
    <mc:Fallback>
      <c:style val="10"/>
    </mc:Fallback>
  </mc:AlternateContent>
  <c:clrMapOvr bg1="lt1" tx1="dk1" bg2="lt2" tx2="dk2" accent1="accent1" accent2="accent2" accent3="accent3" accent4="accent4" accent5="accent5" accent6="accent6" hlink="hlink" folHlink="folHlink"/>
  <c:chart>
    <c:title>
      <c:tx>
        <c:rich>
          <a:bodyPr/>
          <a:lstStyle/>
          <a:p>
            <a:pPr>
              <a:defRPr/>
            </a:pPr>
            <a:r>
              <a:rPr lang="en-US"/>
              <a:t>UAF Invention Disclosures</a:t>
            </a:r>
          </a:p>
        </c:rich>
      </c:tx>
      <c:layout/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invertIfNegative val="0"/>
          <c:cat>
            <c:numRef>
              <c:f>Disclosures!$D$1:$H$1</c:f>
              <c:numCache>
                <c:formatCode>General</c:formatCode>
                <c:ptCount val="5"/>
                <c:pt idx="0">
                  <c:v>2008</c:v>
                </c:pt>
                <c:pt idx="1">
                  <c:v>2009</c:v>
                </c:pt>
                <c:pt idx="2">
                  <c:v>2010</c:v>
                </c:pt>
                <c:pt idx="3">
                  <c:v>2011</c:v>
                </c:pt>
                <c:pt idx="4">
                  <c:v>2012</c:v>
                </c:pt>
              </c:numCache>
            </c:numRef>
          </c:cat>
          <c:val>
            <c:numRef>
              <c:f>Disclosures!$D$2:$H$2</c:f>
              <c:numCache>
                <c:formatCode>General</c:formatCode>
                <c:ptCount val="5"/>
                <c:pt idx="0">
                  <c:v>2</c:v>
                </c:pt>
                <c:pt idx="1">
                  <c:v>2</c:v>
                </c:pt>
                <c:pt idx="2">
                  <c:v>6</c:v>
                </c:pt>
                <c:pt idx="3">
                  <c:v>4</c:v>
                </c:pt>
                <c:pt idx="4">
                  <c:v>32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75961984"/>
        <c:axId val="175963520"/>
      </c:barChart>
      <c:catAx>
        <c:axId val="175961984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crossAx val="175963520"/>
        <c:crosses val="autoZero"/>
        <c:auto val="1"/>
        <c:lblAlgn val="ctr"/>
        <c:lblOffset val="100"/>
        <c:noMultiLvlLbl val="0"/>
      </c:catAx>
      <c:valAx>
        <c:axId val="175963520"/>
        <c:scaling>
          <c:orientation val="minMax"/>
        </c:scaling>
        <c:delete val="0"/>
        <c:axPos val="l"/>
        <c:majorGridlines/>
        <c:title>
          <c:tx>
            <c:rich>
              <a:bodyPr rot="-5400000" vert="horz"/>
              <a:lstStyle/>
              <a:p>
                <a:pPr>
                  <a:defRPr/>
                </a:pPr>
                <a:r>
                  <a:rPr lang="en-US"/>
                  <a:t>Number of Disclosures</a:t>
                </a:r>
              </a:p>
            </c:rich>
          </c:tx>
          <c:layout/>
          <c:overlay val="0"/>
        </c:title>
        <c:numFmt formatCode="General" sourceLinked="1"/>
        <c:majorTickMark val="out"/>
        <c:minorTickMark val="none"/>
        <c:tickLblPos val="nextTo"/>
        <c:crossAx val="175961984"/>
        <c:crosses val="autoZero"/>
        <c:crossBetween val="between"/>
      </c:valAx>
      <c:spPr>
        <a:gradFill rotWithShape="1">
          <a:gsLst>
            <a:gs pos="0">
              <a:srgbClr val="D16349">
                <a:tint val="50000"/>
                <a:satMod val="300000"/>
              </a:srgbClr>
            </a:gs>
            <a:gs pos="35000">
              <a:srgbClr val="D16349">
                <a:tint val="37000"/>
                <a:satMod val="300000"/>
              </a:srgbClr>
            </a:gs>
            <a:gs pos="100000">
              <a:srgbClr val="D16349">
                <a:tint val="15000"/>
                <a:satMod val="350000"/>
              </a:srgbClr>
            </a:gs>
          </a:gsLst>
          <a:lin ang="16200000" scaled="1"/>
        </a:gradFill>
        <a:ln w="9525" cap="flat" cmpd="sng" algn="ctr">
          <a:solidFill>
            <a:srgbClr val="D16349">
              <a:shade val="95000"/>
              <a:satMod val="105000"/>
            </a:srgb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c:spPr>
    </c:plotArea>
    <c:plotVisOnly val="1"/>
    <c:dispBlanksAs val="gap"/>
    <c:showDLblsOverMax val="0"/>
  </c:chart>
  <c:spPr>
    <a:solidFill>
      <a:sysClr val="window" lastClr="FFFFFF"/>
    </a:solidFill>
  </c:spPr>
  <c:txPr>
    <a:bodyPr/>
    <a:lstStyle/>
    <a:p>
      <a:pPr>
        <a:defRPr sz="1600">
          <a:solidFill>
            <a:schemeClr val="tx1"/>
          </a:solidFill>
        </a:defRPr>
      </a:pPr>
      <a:endParaRPr lang="en-US"/>
    </a:p>
  </c:txPr>
  <c:externalData r:id="rId2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>
              <a:defRPr/>
            </a:pPr>
            <a:r>
              <a:rPr lang="en-US"/>
              <a:t>Number of UAF Ph.D. Degrees Awarded</a:t>
            </a:r>
          </a:p>
        </c:rich>
      </c:tx>
      <c:layout/>
      <c:overlay val="0"/>
    </c:title>
    <c:autoTitleDeleted val="0"/>
    <c:plotArea>
      <c:layout/>
      <c:lineChart>
        <c:grouping val="standard"/>
        <c:varyColors val="0"/>
        <c:ser>
          <c:idx val="0"/>
          <c:order val="0"/>
          <c:spPr>
            <a:ln>
              <a:solidFill>
                <a:schemeClr val="tx1"/>
              </a:solidFill>
            </a:ln>
          </c:spPr>
          <c:marker>
            <c:spPr>
              <a:solidFill>
                <a:schemeClr val="tx1"/>
              </a:solidFill>
              <a:ln>
                <a:solidFill>
                  <a:srgbClr val="002060"/>
                </a:solidFill>
              </a:ln>
            </c:spPr>
          </c:marker>
          <c:cat>
            <c:strRef>
              <c:f>report!$J$2:$P$2</c:f>
              <c:strCache>
                <c:ptCount val="7"/>
                <c:pt idx="0">
                  <c:v>FY06</c:v>
                </c:pt>
                <c:pt idx="1">
                  <c:v>FY07</c:v>
                </c:pt>
                <c:pt idx="2">
                  <c:v>FY08</c:v>
                </c:pt>
                <c:pt idx="3">
                  <c:v>FY09</c:v>
                </c:pt>
                <c:pt idx="4">
                  <c:v>FY10</c:v>
                </c:pt>
                <c:pt idx="5">
                  <c:v>FY11</c:v>
                </c:pt>
                <c:pt idx="6">
                  <c:v>FY12</c:v>
                </c:pt>
              </c:strCache>
            </c:strRef>
          </c:cat>
          <c:val>
            <c:numRef>
              <c:f>report!$J$9:$P$9</c:f>
              <c:numCache>
                <c:formatCode>#,##0</c:formatCode>
                <c:ptCount val="7"/>
                <c:pt idx="0">
                  <c:v>21</c:v>
                </c:pt>
                <c:pt idx="1">
                  <c:v>33</c:v>
                </c:pt>
                <c:pt idx="2">
                  <c:v>29</c:v>
                </c:pt>
                <c:pt idx="3">
                  <c:v>37</c:v>
                </c:pt>
                <c:pt idx="4">
                  <c:v>45</c:v>
                </c:pt>
                <c:pt idx="5">
                  <c:v>46</c:v>
                </c:pt>
                <c:pt idx="6">
                  <c:v>50</c:v>
                </c:pt>
              </c:numCache>
            </c:numRef>
          </c: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77571328"/>
        <c:axId val="177573248"/>
      </c:lineChart>
      <c:catAx>
        <c:axId val="177571328"/>
        <c:scaling>
          <c:orientation val="minMax"/>
        </c:scaling>
        <c:delete val="0"/>
        <c:axPos val="b"/>
        <c:majorTickMark val="out"/>
        <c:minorTickMark val="none"/>
        <c:tickLblPos val="nextTo"/>
        <c:crossAx val="177573248"/>
        <c:crosses val="autoZero"/>
        <c:auto val="1"/>
        <c:lblAlgn val="ctr"/>
        <c:lblOffset val="100"/>
        <c:noMultiLvlLbl val="0"/>
      </c:catAx>
      <c:valAx>
        <c:axId val="177573248"/>
        <c:scaling>
          <c:orientation val="minMax"/>
        </c:scaling>
        <c:delete val="0"/>
        <c:axPos val="l"/>
        <c:majorGridlines/>
        <c:title>
          <c:tx>
            <c:rich>
              <a:bodyPr rot="-5400000" vert="horz"/>
              <a:lstStyle/>
              <a:p>
                <a:pPr>
                  <a:defRPr/>
                </a:pPr>
                <a:r>
                  <a:rPr lang="en-US"/>
                  <a:t>Number of Ph.D. Degrees</a:t>
                </a:r>
              </a:p>
            </c:rich>
          </c:tx>
          <c:layout/>
          <c:overlay val="0"/>
        </c:title>
        <c:numFmt formatCode="#,##0" sourceLinked="1"/>
        <c:majorTickMark val="out"/>
        <c:minorTickMark val="none"/>
        <c:tickLblPos val="nextTo"/>
        <c:crossAx val="177571328"/>
        <c:crosses val="autoZero"/>
        <c:crossBetween val="between"/>
      </c:valAx>
    </c:plotArea>
    <c:plotVisOnly val="1"/>
    <c:dispBlanksAs val="gap"/>
    <c:showDLblsOverMax val="0"/>
  </c:chart>
  <c:txPr>
    <a:bodyPr/>
    <a:lstStyle/>
    <a:p>
      <a:pPr>
        <a:defRPr sz="1800"/>
      </a:pPr>
      <a:endParaRPr lang="en-US"/>
    </a:p>
  </c:txPr>
  <c:externalData r:id="rId1">
    <c:autoUpdate val="0"/>
  </c:externalData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dk1" tx1="lt1" bg2="dk2" tx2="lt2" accent1="accent1" accent2="accent2" accent3="accent3" accent4="accent4" accent5="accent5" accent6="accent6" hlink="hlink" folHlink="folHlink"/>
  <c:chart>
    <c:title>
      <c:tx>
        <c:rich>
          <a:bodyPr/>
          <a:lstStyle/>
          <a:p>
            <a:pPr>
              <a:defRPr>
                <a:solidFill>
                  <a:srgbClr val="0000FF"/>
                </a:solidFill>
              </a:defRPr>
            </a:pPr>
            <a:r>
              <a:rPr lang="en-US" sz="2800" dirty="0">
                <a:solidFill>
                  <a:srgbClr val="0000FF"/>
                </a:solidFill>
              </a:rPr>
              <a:t>UAF</a:t>
            </a:r>
          </a:p>
          <a:p>
            <a:pPr>
              <a:defRPr>
                <a:solidFill>
                  <a:srgbClr val="0000FF"/>
                </a:solidFill>
              </a:defRPr>
            </a:pPr>
            <a:r>
              <a:rPr lang="en-US" sz="1400" dirty="0">
                <a:solidFill>
                  <a:srgbClr val="0000FF"/>
                </a:solidFill>
              </a:rPr>
              <a:t>Compared with Peers </a:t>
            </a:r>
          </a:p>
        </c:rich>
      </c:tx>
      <c:layout>
        <c:manualLayout>
          <c:xMode val="edge"/>
          <c:yMode val="edge"/>
          <c:x val="0.78464023667864458"/>
          <c:y val="8.5264744411420845E-2"/>
        </c:manualLayout>
      </c:layout>
      <c:overlay val="0"/>
    </c:title>
    <c:autoTitleDeleted val="0"/>
    <c:plotArea>
      <c:layout>
        <c:manualLayout>
          <c:layoutTarget val="inner"/>
          <c:xMode val="edge"/>
          <c:yMode val="edge"/>
          <c:x val="8.8850184250659436E-2"/>
          <c:y val="7.2391385859376267E-2"/>
          <c:w val="0.5963632912469482"/>
          <c:h val="0.86805008069643463"/>
        </c:manualLayout>
      </c:layout>
      <c:scatterChart>
        <c:scatterStyle val="lineMarker"/>
        <c:varyColors val="0"/>
        <c:ser>
          <c:idx val="1"/>
          <c:order val="0"/>
          <c:tx>
            <c:v>Citations per Publication</c:v>
          </c:tx>
          <c:spPr>
            <a:ln w="28575">
              <a:noFill/>
            </a:ln>
          </c:spPr>
          <c:marker>
            <c:symbol val="square"/>
            <c:size val="7"/>
          </c:marker>
          <c:dPt>
            <c:idx val="11"/>
            <c:marker>
              <c:spPr>
                <a:solidFill>
                  <a:srgbClr val="FFCD00"/>
                </a:solidFill>
                <a:ln w="19050">
                  <a:solidFill>
                    <a:srgbClr val="0000CC"/>
                  </a:solidFill>
                </a:ln>
              </c:spPr>
            </c:marker>
            <c:bubble3D val="0"/>
            <c:spPr>
              <a:ln w="19050">
                <a:noFill/>
              </a:ln>
            </c:spPr>
          </c:dPt>
          <c:xVal>
            <c:numRef>
              <c:f>(charts!$E$2,charts!$E$4:$E$15)</c:f>
              <c:numCache>
                <c:formatCode>0</c:formatCode>
                <c:ptCount val="13"/>
                <c:pt idx="0">
                  <c:v>1</c:v>
                </c:pt>
                <c:pt idx="1">
                  <c:v>1</c:v>
                </c:pt>
                <c:pt idx="2">
                  <c:v>1</c:v>
                </c:pt>
                <c:pt idx="3">
                  <c:v>1</c:v>
                </c:pt>
                <c:pt idx="4">
                  <c:v>1</c:v>
                </c:pt>
                <c:pt idx="5">
                  <c:v>1</c:v>
                </c:pt>
                <c:pt idx="6">
                  <c:v>1</c:v>
                </c:pt>
                <c:pt idx="7">
                  <c:v>1</c:v>
                </c:pt>
                <c:pt idx="8">
                  <c:v>1</c:v>
                </c:pt>
                <c:pt idx="9">
                  <c:v>1</c:v>
                </c:pt>
                <c:pt idx="10">
                  <c:v>1</c:v>
                </c:pt>
                <c:pt idx="11">
                  <c:v>1</c:v>
                </c:pt>
                <c:pt idx="12">
                  <c:v>1</c:v>
                </c:pt>
              </c:numCache>
            </c:numRef>
          </c:xVal>
          <c:yVal>
            <c:numRef>
              <c:f>(charts!$F$2,charts!$F$4:$F$15)</c:f>
              <c:numCache>
                <c:formatCode>General</c:formatCode>
                <c:ptCount val="13"/>
                <c:pt idx="0">
                  <c:v>5.67</c:v>
                </c:pt>
                <c:pt idx="1">
                  <c:v>7.39</c:v>
                </c:pt>
                <c:pt idx="2">
                  <c:v>7.69</c:v>
                </c:pt>
                <c:pt idx="3">
                  <c:v>7.94</c:v>
                </c:pt>
                <c:pt idx="4">
                  <c:v>8.42</c:v>
                </c:pt>
                <c:pt idx="5" formatCode="0.00">
                  <c:v>8.81</c:v>
                </c:pt>
                <c:pt idx="6">
                  <c:v>9.5</c:v>
                </c:pt>
                <c:pt idx="7" formatCode="0.00">
                  <c:v>9.5484561011904763</c:v>
                </c:pt>
                <c:pt idx="8">
                  <c:v>9.6199999999999992</c:v>
                </c:pt>
                <c:pt idx="9">
                  <c:v>9.76</c:v>
                </c:pt>
                <c:pt idx="10">
                  <c:v>9.9600000000000009</c:v>
                </c:pt>
                <c:pt idx="11" formatCode="0.00">
                  <c:v>9.7938718662952642</c:v>
                </c:pt>
                <c:pt idx="12">
                  <c:v>10.67</c:v>
                </c:pt>
              </c:numCache>
            </c:numRef>
          </c:yVal>
          <c:smooth val="0"/>
        </c:ser>
        <c:ser>
          <c:idx val="0"/>
          <c:order val="1"/>
          <c:tx>
            <c:v>Publications per Faculty</c:v>
          </c:tx>
          <c:spPr>
            <a:ln w="28575">
              <a:noFill/>
            </a:ln>
          </c:spPr>
          <c:dPt>
            <c:idx val="6"/>
            <c:marker>
              <c:symbol val="diamond"/>
              <c:size val="10"/>
              <c:spPr>
                <a:solidFill>
                  <a:srgbClr val="FFCD00"/>
                </a:solidFill>
                <a:ln w="19050">
                  <a:solidFill>
                    <a:srgbClr val="0000CC"/>
                  </a:solidFill>
                </a:ln>
              </c:spPr>
            </c:marker>
            <c:bubble3D val="0"/>
          </c:dPt>
          <c:xVal>
            <c:numRef>
              <c:f>(charts!$J$2,charts!$J$4:$J$15)</c:f>
              <c:numCache>
                <c:formatCode>General</c:formatCode>
                <c:ptCount val="13"/>
                <c:pt idx="0">
                  <c:v>2</c:v>
                </c:pt>
                <c:pt idx="1">
                  <c:v>2</c:v>
                </c:pt>
                <c:pt idx="2">
                  <c:v>2</c:v>
                </c:pt>
                <c:pt idx="3">
                  <c:v>2</c:v>
                </c:pt>
                <c:pt idx="4">
                  <c:v>2</c:v>
                </c:pt>
                <c:pt idx="5">
                  <c:v>2</c:v>
                </c:pt>
                <c:pt idx="6">
                  <c:v>2</c:v>
                </c:pt>
                <c:pt idx="7">
                  <c:v>2</c:v>
                </c:pt>
                <c:pt idx="8">
                  <c:v>2</c:v>
                </c:pt>
                <c:pt idx="9">
                  <c:v>2</c:v>
                </c:pt>
                <c:pt idx="10">
                  <c:v>2</c:v>
                </c:pt>
                <c:pt idx="11">
                  <c:v>2</c:v>
                </c:pt>
                <c:pt idx="12">
                  <c:v>2</c:v>
                </c:pt>
              </c:numCache>
            </c:numRef>
          </c:xVal>
          <c:yVal>
            <c:numRef>
              <c:f>(charts!$K$2,charts!$K$4:$K$15)</c:f>
              <c:numCache>
                <c:formatCode>0.0</c:formatCode>
                <c:ptCount val="13"/>
                <c:pt idx="0">
                  <c:v>7.6797642436149314</c:v>
                </c:pt>
                <c:pt idx="1">
                  <c:v>6.610787172011662</c:v>
                </c:pt>
                <c:pt idx="2">
                  <c:v>6.8311444652908069</c:v>
                </c:pt>
                <c:pt idx="3">
                  <c:v>7.412796697626419</c:v>
                </c:pt>
                <c:pt idx="4">
                  <c:v>6.9929906542056077</c:v>
                </c:pt>
                <c:pt idx="5">
                  <c:v>5.8700361010830324</c:v>
                </c:pt>
                <c:pt idx="6">
                  <c:v>8.5621621621621617</c:v>
                </c:pt>
                <c:pt idx="7">
                  <c:v>13.423220973782772</c:v>
                </c:pt>
                <c:pt idx="8">
                  <c:v>6.9538714991762767</c:v>
                </c:pt>
                <c:pt idx="9">
                  <c:v>6.7874762808349143</c:v>
                </c:pt>
                <c:pt idx="10">
                  <c:v>10.533799533799534</c:v>
                </c:pt>
                <c:pt idx="11">
                  <c:v>8.6091127098321341</c:v>
                </c:pt>
                <c:pt idx="12">
                  <c:v>5.6572008113590266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77712512"/>
        <c:axId val="177718400"/>
      </c:scatterChart>
      <c:scatterChart>
        <c:scatterStyle val="lineMarker"/>
        <c:varyColors val="0"/>
        <c:ser>
          <c:idx val="2"/>
          <c:order val="2"/>
          <c:tx>
            <c:v>Thousand $ per Faculty</c:v>
          </c:tx>
          <c:spPr>
            <a:ln w="28575">
              <a:noFill/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dPt>
            <c:idx val="1"/>
            <c:bubble3D val="0"/>
          </c:dPt>
          <c:dPt>
            <c:idx val="11"/>
            <c:marker>
              <c:symbol val="triangle"/>
              <c:size val="10"/>
              <c:spPr>
                <a:solidFill>
                  <a:srgbClr val="FFCD00"/>
                </a:solidFill>
                <a:ln w="19050">
                  <a:solidFill>
                    <a:srgbClr val="0000CC"/>
                  </a:solidFill>
                </a:ln>
              </c:spPr>
            </c:marker>
            <c:bubble3D val="0"/>
          </c:dPt>
          <c:dPt>
            <c:idx val="12"/>
            <c:marker>
              <c:symbol val="triangle"/>
              <c:size val="7"/>
              <c:spPr>
                <a:solidFill>
                  <a:srgbClr val="00B050"/>
                </a:solidFill>
                <a:ln w="19050">
                  <a:solidFill>
                    <a:srgbClr val="00B050"/>
                  </a:solidFill>
                </a:ln>
              </c:spPr>
            </c:marker>
            <c:bubble3D val="0"/>
          </c:dPt>
          <c:xVal>
            <c:numRef>
              <c:f>(charts!$N$2,charts!$N$4:$N$15)</c:f>
              <c:numCache>
                <c:formatCode>0</c:formatCode>
                <c:ptCount val="13"/>
                <c:pt idx="0">
                  <c:v>4</c:v>
                </c:pt>
                <c:pt idx="1">
                  <c:v>4</c:v>
                </c:pt>
                <c:pt idx="2">
                  <c:v>4</c:v>
                </c:pt>
                <c:pt idx="3">
                  <c:v>4</c:v>
                </c:pt>
                <c:pt idx="4">
                  <c:v>4</c:v>
                </c:pt>
                <c:pt idx="5">
                  <c:v>4</c:v>
                </c:pt>
                <c:pt idx="6">
                  <c:v>4</c:v>
                </c:pt>
                <c:pt idx="7">
                  <c:v>4</c:v>
                </c:pt>
                <c:pt idx="8">
                  <c:v>4</c:v>
                </c:pt>
                <c:pt idx="9">
                  <c:v>4</c:v>
                </c:pt>
                <c:pt idx="10">
                  <c:v>4</c:v>
                </c:pt>
                <c:pt idx="11">
                  <c:v>4</c:v>
                </c:pt>
                <c:pt idx="12">
                  <c:v>4</c:v>
                </c:pt>
              </c:numCache>
            </c:numRef>
          </c:xVal>
          <c:yVal>
            <c:numRef>
              <c:f>(charts!$O$2,charts!$O$4:$O$15)</c:f>
              <c:numCache>
                <c:formatCode>_("$"* #,##0_);_("$"* \(#,##0\);_("$"* "-"??_);_(@_)</c:formatCode>
                <c:ptCount val="13"/>
                <c:pt idx="0">
                  <c:v>139.66797642436148</c:v>
                </c:pt>
                <c:pt idx="1">
                  <c:v>190.21720116618076</c:v>
                </c:pt>
                <c:pt idx="2">
                  <c:v>132.84427767354597</c:v>
                </c:pt>
                <c:pt idx="3">
                  <c:v>126.04747162022704</c:v>
                </c:pt>
                <c:pt idx="4">
                  <c:v>180.95327102803739</c:v>
                </c:pt>
                <c:pt idx="5">
                  <c:v>239.64259927797835</c:v>
                </c:pt>
                <c:pt idx="6">
                  <c:v>119.16396396396397</c:v>
                </c:pt>
                <c:pt idx="7">
                  <c:v>241.26841448189762</c:v>
                </c:pt>
                <c:pt idx="8">
                  <c:v>86.224052718286657</c:v>
                </c:pt>
                <c:pt idx="9">
                  <c:v>198.3111954459203</c:v>
                </c:pt>
                <c:pt idx="10">
                  <c:v>141.71678321678323</c:v>
                </c:pt>
                <c:pt idx="11">
                  <c:v>283.04556354916065</c:v>
                </c:pt>
                <c:pt idx="12">
                  <c:v>95.5578093306288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77796224"/>
        <c:axId val="177720320"/>
      </c:scatterChart>
      <c:valAx>
        <c:axId val="177712512"/>
        <c:scaling>
          <c:orientation val="minMax"/>
        </c:scaling>
        <c:delete val="0"/>
        <c:axPos val="b"/>
        <c:numFmt formatCode="0" sourceLinked="1"/>
        <c:majorTickMark val="out"/>
        <c:minorTickMark val="none"/>
        <c:tickLblPos val="nextTo"/>
        <c:txPr>
          <a:bodyPr/>
          <a:lstStyle/>
          <a:p>
            <a:pPr>
              <a:defRPr>
                <a:solidFill>
                  <a:schemeClr val="tx1"/>
                </a:solidFill>
              </a:defRPr>
            </a:pPr>
            <a:endParaRPr lang="en-US"/>
          </a:p>
        </c:txPr>
        <c:crossAx val="177718400"/>
        <c:crosses val="autoZero"/>
        <c:crossBetween val="midCat"/>
      </c:valAx>
      <c:valAx>
        <c:axId val="177718400"/>
        <c:scaling>
          <c:orientation val="minMax"/>
          <c:max val="16"/>
        </c:scaling>
        <c:delete val="0"/>
        <c:axPos val="l"/>
        <c:majorGridlines>
          <c:spPr>
            <a:ln>
              <a:solidFill>
                <a:schemeClr val="bg1"/>
              </a:solidFill>
            </a:ln>
          </c:spPr>
        </c:majorGridlines>
        <c:title>
          <c:tx>
            <c:rich>
              <a:bodyPr rot="-5400000" vert="horz"/>
              <a:lstStyle/>
              <a:p>
                <a:pPr>
                  <a:defRPr/>
                </a:pPr>
                <a:r>
                  <a:rPr lang="en-US"/>
                  <a:t>Citations/Publication OR Publications/Faculty Member</a:t>
                </a:r>
              </a:p>
            </c:rich>
          </c:tx>
          <c:layout/>
          <c:overlay val="0"/>
        </c:title>
        <c:numFmt formatCode="General" sourceLinked="1"/>
        <c:majorTickMark val="out"/>
        <c:minorTickMark val="none"/>
        <c:tickLblPos val="nextTo"/>
        <c:crossAx val="177712512"/>
        <c:crosses val="autoZero"/>
        <c:crossBetween val="midCat"/>
      </c:valAx>
      <c:valAx>
        <c:axId val="177720320"/>
        <c:scaling>
          <c:orientation val="minMax"/>
        </c:scaling>
        <c:delete val="0"/>
        <c:axPos val="r"/>
        <c:title>
          <c:tx>
            <c:rich>
              <a:bodyPr rot="-5400000" vert="horz"/>
              <a:lstStyle/>
              <a:p>
                <a:pPr>
                  <a:defRPr/>
                </a:pPr>
                <a:r>
                  <a:rPr lang="en-US"/>
                  <a:t>FY 12 Research Expenditures</a:t>
                </a:r>
              </a:p>
              <a:p>
                <a:pPr>
                  <a:defRPr/>
                </a:pPr>
                <a:r>
                  <a:rPr lang="en-US"/>
                  <a:t> (Thousand $/Faculty Member)</a:t>
                </a:r>
              </a:p>
            </c:rich>
          </c:tx>
          <c:layout>
            <c:manualLayout>
              <c:xMode val="edge"/>
              <c:yMode val="edge"/>
              <c:x val="0.76420405018180071"/>
              <c:y val="0.3064662713225248"/>
            </c:manualLayout>
          </c:layout>
          <c:overlay val="0"/>
        </c:title>
        <c:numFmt formatCode="_(&quot;$&quot;* #,##0_);_(&quot;$&quot;* \(#,##0\);_(&quot;$&quot;* &quot;-&quot;??_);_(@_)" sourceLinked="1"/>
        <c:majorTickMark val="out"/>
        <c:minorTickMark val="none"/>
        <c:tickLblPos val="nextTo"/>
        <c:crossAx val="177796224"/>
        <c:crosses val="max"/>
        <c:crossBetween val="midCat"/>
      </c:valAx>
      <c:valAx>
        <c:axId val="177796224"/>
        <c:scaling>
          <c:orientation val="minMax"/>
        </c:scaling>
        <c:delete val="1"/>
        <c:axPos val="b"/>
        <c:numFmt formatCode="0" sourceLinked="1"/>
        <c:majorTickMark val="out"/>
        <c:minorTickMark val="none"/>
        <c:tickLblPos val="nextTo"/>
        <c:crossAx val="177720320"/>
        <c:crosses val="autoZero"/>
        <c:crossBetween val="midCat"/>
      </c:valAx>
      <c:spPr>
        <a:ln w="19050">
          <a:solidFill>
            <a:schemeClr val="bg1"/>
          </a:solidFill>
        </a:ln>
      </c:spPr>
    </c:plotArea>
    <c:legend>
      <c:legendPos val="r"/>
      <c:layout>
        <c:manualLayout>
          <c:xMode val="edge"/>
          <c:yMode val="edge"/>
          <c:x val="0.83367779142286114"/>
          <c:y val="0.32896895938097181"/>
          <c:w val="0.16179603484726504"/>
          <c:h val="0.31677414205156379"/>
        </c:manualLayout>
      </c:layout>
      <c:overlay val="0"/>
    </c:legend>
    <c:plotVisOnly val="1"/>
    <c:dispBlanksAs val="gap"/>
    <c:showDLblsOverMax val="0"/>
  </c:chart>
  <c:spPr>
    <a:solidFill>
      <a:schemeClr val="tx1"/>
    </a:solidFill>
  </c:spPr>
  <c:txPr>
    <a:bodyPr/>
    <a:lstStyle/>
    <a:p>
      <a:pPr>
        <a:defRPr sz="1400">
          <a:solidFill>
            <a:schemeClr val="bg1"/>
          </a:solidFill>
          <a:latin typeface="+mn-lt"/>
        </a:defRPr>
      </a:pPr>
      <a:endParaRPr lang="en-US"/>
    </a:p>
  </c:txPr>
  <c:externalData r:id="rId2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dk1" tx1="lt1" bg2="dk2" tx2="lt2" accent1="accent1" accent2="accent2" accent3="accent3" accent4="accent4" accent5="accent5" accent6="accent6" hlink="hlink" folHlink="folHlink"/>
  <c:chart>
    <c:title>
      <c:tx>
        <c:rich>
          <a:bodyPr/>
          <a:lstStyle/>
          <a:p>
            <a:pPr>
              <a:defRPr>
                <a:solidFill>
                  <a:srgbClr val="0000FF"/>
                </a:solidFill>
              </a:defRPr>
            </a:pPr>
            <a:r>
              <a:rPr lang="en-US" sz="2800" dirty="0">
                <a:solidFill>
                  <a:srgbClr val="0000FF"/>
                </a:solidFill>
              </a:rPr>
              <a:t>UAF </a:t>
            </a:r>
          </a:p>
          <a:p>
            <a:pPr>
              <a:defRPr>
                <a:solidFill>
                  <a:srgbClr val="0000FF"/>
                </a:solidFill>
              </a:defRPr>
            </a:pPr>
            <a:r>
              <a:rPr lang="en-US" sz="1400" dirty="0">
                <a:solidFill>
                  <a:srgbClr val="0000FF"/>
                </a:solidFill>
              </a:rPr>
              <a:t>Compared with Leading </a:t>
            </a:r>
          </a:p>
          <a:p>
            <a:pPr>
              <a:defRPr>
                <a:solidFill>
                  <a:srgbClr val="0000FF"/>
                </a:solidFill>
              </a:defRPr>
            </a:pPr>
            <a:r>
              <a:rPr lang="en-US" sz="1400" dirty="0">
                <a:solidFill>
                  <a:srgbClr val="0000FF"/>
                </a:solidFill>
              </a:rPr>
              <a:t>Research Universities </a:t>
            </a:r>
          </a:p>
          <a:p>
            <a:pPr>
              <a:defRPr>
                <a:solidFill>
                  <a:srgbClr val="0000FF"/>
                </a:solidFill>
              </a:defRPr>
            </a:pPr>
            <a:r>
              <a:rPr lang="en-US" sz="1400" dirty="0">
                <a:solidFill>
                  <a:srgbClr val="0000FF"/>
                </a:solidFill>
              </a:rPr>
              <a:t>in the West</a:t>
            </a:r>
          </a:p>
        </c:rich>
      </c:tx>
      <c:layout>
        <c:manualLayout>
          <c:xMode val="edge"/>
          <c:yMode val="edge"/>
          <c:x val="0.78687753338244626"/>
          <c:y val="5.6511591429557362E-2"/>
        </c:manualLayout>
      </c:layout>
      <c:overlay val="0"/>
    </c:title>
    <c:autoTitleDeleted val="0"/>
    <c:plotArea>
      <c:layout>
        <c:manualLayout>
          <c:layoutTarget val="inner"/>
          <c:xMode val="edge"/>
          <c:yMode val="edge"/>
          <c:x val="8.8594741343056907E-2"/>
          <c:y val="3.5479299264807092E-2"/>
          <c:w val="0.55549207017409574"/>
          <c:h val="0.91168553297926369"/>
        </c:manualLayout>
      </c:layout>
      <c:scatterChart>
        <c:scatterStyle val="lineMarker"/>
        <c:varyColors val="0"/>
        <c:ser>
          <c:idx val="0"/>
          <c:order val="0"/>
          <c:tx>
            <c:v>Citations per Publication</c:v>
          </c:tx>
          <c:spPr>
            <a:ln w="28575">
              <a:noFill/>
            </a:ln>
          </c:spPr>
          <c:marker>
            <c:symbol val="square"/>
            <c:size val="7"/>
            <c:spPr>
              <a:solidFill>
                <a:srgbClr val="C00000"/>
              </a:solidFill>
              <a:ln>
                <a:solidFill>
                  <a:srgbClr val="C00000"/>
                </a:solidFill>
              </a:ln>
            </c:spPr>
          </c:marker>
          <c:dPt>
            <c:idx val="0"/>
            <c:marker>
              <c:symbol val="square"/>
              <c:size val="12"/>
              <c:spPr>
                <a:solidFill>
                  <a:srgbClr val="FFCD00"/>
                </a:solidFill>
                <a:ln w="19050">
                  <a:solidFill>
                    <a:srgbClr val="0033CC"/>
                  </a:solidFill>
                </a:ln>
              </c:spPr>
            </c:marker>
            <c:bubble3D val="0"/>
          </c:dPt>
          <c:dPt>
            <c:idx val="1"/>
            <c:marker>
              <c:spPr>
                <a:solidFill>
                  <a:schemeClr val="bg1">
                    <a:alpha val="0"/>
                  </a:schemeClr>
                </a:solidFill>
                <a:ln>
                  <a:noFill/>
                </a:ln>
              </c:spPr>
            </c:marker>
            <c:bubble3D val="0"/>
          </c:dPt>
          <c:dPt>
            <c:idx val="5"/>
            <c:marker>
              <c:symbol val="square"/>
              <c:size val="6"/>
            </c:marker>
            <c:bubble3D val="0"/>
          </c:dPt>
          <c:xVal>
            <c:numRef>
              <c:f>charts!$E$50:$E$59</c:f>
              <c:numCache>
                <c:formatCode>General</c:formatCode>
                <c:ptCount val="10"/>
                <c:pt idx="0">
                  <c:v>1</c:v>
                </c:pt>
                <c:pt idx="1">
                  <c:v>1</c:v>
                </c:pt>
                <c:pt idx="2">
                  <c:v>1</c:v>
                </c:pt>
                <c:pt idx="3">
                  <c:v>1</c:v>
                </c:pt>
                <c:pt idx="4">
                  <c:v>1</c:v>
                </c:pt>
                <c:pt idx="5">
                  <c:v>1</c:v>
                </c:pt>
                <c:pt idx="6">
                  <c:v>1</c:v>
                </c:pt>
                <c:pt idx="7">
                  <c:v>1</c:v>
                </c:pt>
                <c:pt idx="8">
                  <c:v>1</c:v>
                </c:pt>
                <c:pt idx="9">
                  <c:v>1</c:v>
                </c:pt>
              </c:numCache>
            </c:numRef>
          </c:xVal>
          <c:yVal>
            <c:numRef>
              <c:f>charts!$F$50:$F$59</c:f>
              <c:numCache>
                <c:formatCode>General</c:formatCode>
                <c:ptCount val="10"/>
                <c:pt idx="0" formatCode="0.00">
                  <c:v>2.3535660091047039</c:v>
                </c:pt>
                <c:pt idx="1">
                  <c:v>2.23</c:v>
                </c:pt>
                <c:pt idx="2">
                  <c:v>3.4</c:v>
                </c:pt>
                <c:pt idx="3">
                  <c:v>2.78</c:v>
                </c:pt>
                <c:pt idx="4">
                  <c:v>1.91</c:v>
                </c:pt>
                <c:pt idx="5">
                  <c:v>2.33</c:v>
                </c:pt>
                <c:pt idx="6">
                  <c:v>3.19</c:v>
                </c:pt>
                <c:pt idx="7">
                  <c:v>3.93</c:v>
                </c:pt>
                <c:pt idx="8">
                  <c:v>4.57</c:v>
                </c:pt>
                <c:pt idx="9">
                  <c:v>3.8</c:v>
                </c:pt>
              </c:numCache>
            </c:numRef>
          </c:yVal>
          <c:smooth val="0"/>
        </c:ser>
        <c:ser>
          <c:idx val="1"/>
          <c:order val="1"/>
          <c:tx>
            <c:v>Publications per Faculty</c:v>
          </c:tx>
          <c:spPr>
            <a:ln w="28575">
              <a:noFill/>
            </a:ln>
          </c:spPr>
          <c:marker>
            <c:symbol val="diamond"/>
            <c:size val="7"/>
            <c:spPr>
              <a:solidFill>
                <a:srgbClr val="0070C0"/>
              </a:solidFill>
              <a:ln>
                <a:solidFill>
                  <a:srgbClr val="0070C0"/>
                </a:solidFill>
              </a:ln>
            </c:spPr>
          </c:marker>
          <c:dPt>
            <c:idx val="0"/>
            <c:marker>
              <c:symbol val="square"/>
              <c:size val="13"/>
              <c:spPr>
                <a:solidFill>
                  <a:srgbClr val="FFCD00"/>
                </a:solidFill>
                <a:ln w="19050">
                  <a:solidFill>
                    <a:srgbClr val="0033CC"/>
                  </a:solidFill>
                </a:ln>
              </c:spPr>
            </c:marker>
            <c:bubble3D val="0"/>
          </c:dPt>
          <c:dPt>
            <c:idx val="1"/>
            <c:marker>
              <c:spPr>
                <a:solidFill>
                  <a:schemeClr val="tx1"/>
                </a:solidFill>
                <a:ln>
                  <a:solidFill>
                    <a:schemeClr val="tx1"/>
                  </a:solidFill>
                </a:ln>
              </c:spPr>
            </c:marker>
            <c:bubble3D val="0"/>
            <c:spPr>
              <a:ln w="28575">
                <a:solidFill>
                  <a:schemeClr val="tx1"/>
                </a:solidFill>
              </a:ln>
            </c:spPr>
          </c:dPt>
          <c:xVal>
            <c:numRef>
              <c:f>charts!$K$50:$K$59</c:f>
              <c:numCache>
                <c:formatCode>General</c:formatCode>
                <c:ptCount val="10"/>
                <c:pt idx="0">
                  <c:v>2</c:v>
                </c:pt>
                <c:pt idx="1">
                  <c:v>2</c:v>
                </c:pt>
                <c:pt idx="2">
                  <c:v>2</c:v>
                </c:pt>
                <c:pt idx="3">
                  <c:v>2</c:v>
                </c:pt>
                <c:pt idx="4">
                  <c:v>2</c:v>
                </c:pt>
                <c:pt idx="5">
                  <c:v>2</c:v>
                </c:pt>
                <c:pt idx="6">
                  <c:v>2</c:v>
                </c:pt>
                <c:pt idx="7">
                  <c:v>2</c:v>
                </c:pt>
                <c:pt idx="8">
                  <c:v>2</c:v>
                </c:pt>
                <c:pt idx="9">
                  <c:v>2</c:v>
                </c:pt>
              </c:numCache>
            </c:numRef>
          </c:xVal>
          <c:yVal>
            <c:numRef>
              <c:f>charts!$L$50:$L$59</c:f>
              <c:numCache>
                <c:formatCode>0.0</c:formatCode>
                <c:ptCount val="10"/>
                <c:pt idx="0">
                  <c:v>1.5803357314148681</c:v>
                </c:pt>
                <c:pt idx="1">
                  <c:v>0.42249999999999999</c:v>
                </c:pt>
                <c:pt idx="2">
                  <c:v>6.4996304508499634</c:v>
                </c:pt>
                <c:pt idx="3">
                  <c:v>1.5360360360360361</c:v>
                </c:pt>
                <c:pt idx="4">
                  <c:v>1.9571865443425076</c:v>
                </c:pt>
                <c:pt idx="5">
                  <c:v>2.219725343320849</c:v>
                </c:pt>
                <c:pt idx="6">
                  <c:v>2.7646657571623465</c:v>
                </c:pt>
                <c:pt idx="7">
                  <c:v>6.9377952755905508</c:v>
                </c:pt>
                <c:pt idx="8">
                  <c:v>5.466221232368226</c:v>
                </c:pt>
                <c:pt idx="9">
                  <c:v>6.3580246913580245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96835200"/>
        <c:axId val="196222976"/>
      </c:scatterChart>
      <c:scatterChart>
        <c:scatterStyle val="lineMarker"/>
        <c:varyColors val="0"/>
        <c:ser>
          <c:idx val="2"/>
          <c:order val="2"/>
          <c:tx>
            <c:v>Thousand $ per Faculty</c:v>
          </c:tx>
          <c:spPr>
            <a:ln w="28575">
              <a:noFill/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dPt>
            <c:idx val="0"/>
            <c:marker>
              <c:symbol val="square"/>
              <c:size val="14"/>
              <c:spPr>
                <a:solidFill>
                  <a:srgbClr val="FFCD00"/>
                </a:solidFill>
                <a:ln w="19050">
                  <a:solidFill>
                    <a:srgbClr val="0033CC"/>
                  </a:solidFill>
                </a:ln>
              </c:spPr>
            </c:marker>
            <c:bubble3D val="0"/>
          </c:dPt>
          <c:dPt>
            <c:idx val="1"/>
            <c:marker>
              <c:spPr>
                <a:solidFill>
                  <a:schemeClr val="tx1"/>
                </a:solidFill>
                <a:ln>
                  <a:solidFill>
                    <a:schemeClr val="tx1"/>
                  </a:solidFill>
                </a:ln>
              </c:spPr>
            </c:marker>
            <c:bubble3D val="0"/>
          </c:dPt>
          <c:xVal>
            <c:numRef>
              <c:f>charts!$N$50:$N$59</c:f>
              <c:numCache>
                <c:formatCode>0</c:formatCode>
                <c:ptCount val="10"/>
                <c:pt idx="0">
                  <c:v>4</c:v>
                </c:pt>
                <c:pt idx="1">
                  <c:v>4</c:v>
                </c:pt>
                <c:pt idx="2">
                  <c:v>4</c:v>
                </c:pt>
                <c:pt idx="3">
                  <c:v>4</c:v>
                </c:pt>
                <c:pt idx="4">
                  <c:v>4</c:v>
                </c:pt>
                <c:pt idx="5">
                  <c:v>4</c:v>
                </c:pt>
                <c:pt idx="6">
                  <c:v>4</c:v>
                </c:pt>
                <c:pt idx="7">
                  <c:v>4</c:v>
                </c:pt>
                <c:pt idx="8">
                  <c:v>4</c:v>
                </c:pt>
                <c:pt idx="9">
                  <c:v>4</c:v>
                </c:pt>
              </c:numCache>
            </c:numRef>
          </c:xVal>
          <c:yVal>
            <c:numRef>
              <c:f>charts!$O$50:$O$59</c:f>
              <c:numCache>
                <c:formatCode>_("$"* #,##0_);_("$"* \(#,##0\);_("$"* "-"??_);_(@_)</c:formatCode>
                <c:ptCount val="10"/>
                <c:pt idx="0">
                  <c:v>283.04556354916065</c:v>
                </c:pt>
                <c:pt idx="1">
                  <c:v>28.767499999999998</c:v>
                </c:pt>
                <c:pt idx="2">
                  <c:v>723.75018477457502</c:v>
                </c:pt>
                <c:pt idx="3">
                  <c:v>125.64264264264264</c:v>
                </c:pt>
                <c:pt idx="4">
                  <c:v>196.18450560652394</c:v>
                </c:pt>
                <c:pt idx="5">
                  <c:v>241.26841448189762</c:v>
                </c:pt>
                <c:pt idx="6">
                  <c:v>279.88813096862208</c:v>
                </c:pt>
                <c:pt idx="7">
                  <c:v>598.94566929133862</c:v>
                </c:pt>
                <c:pt idx="8">
                  <c:v>425.75278396436528</c:v>
                </c:pt>
                <c:pt idx="9">
                  <c:v>733.73809523809518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96231168"/>
        <c:axId val="196224896"/>
      </c:scatterChart>
      <c:valAx>
        <c:axId val="196835200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>
                <a:solidFill>
                  <a:schemeClr val="tx1"/>
                </a:solidFill>
              </a:defRPr>
            </a:pPr>
            <a:endParaRPr lang="en-US"/>
          </a:p>
        </c:txPr>
        <c:crossAx val="196222976"/>
        <c:crosses val="autoZero"/>
        <c:crossBetween val="midCat"/>
      </c:valAx>
      <c:valAx>
        <c:axId val="196222976"/>
        <c:scaling>
          <c:orientation val="minMax"/>
        </c:scaling>
        <c:delete val="0"/>
        <c:axPos val="l"/>
        <c:majorGridlines>
          <c:spPr>
            <a:ln>
              <a:solidFill>
                <a:schemeClr val="bg1"/>
              </a:solidFill>
            </a:ln>
          </c:spPr>
        </c:majorGridlines>
        <c:title>
          <c:tx>
            <c:rich>
              <a:bodyPr rot="-5400000" vert="horz"/>
              <a:lstStyle/>
              <a:p>
                <a:pPr>
                  <a:defRPr/>
                </a:pPr>
                <a:r>
                  <a:rPr lang="en-US"/>
                  <a:t>Citations/Publication OR Publications/Faculty</a:t>
                </a:r>
              </a:p>
            </c:rich>
          </c:tx>
          <c:layout>
            <c:manualLayout>
              <c:xMode val="edge"/>
              <c:yMode val="edge"/>
              <c:x val="2.1018041031626817E-2"/>
              <c:y val="0.23270844309018335"/>
            </c:manualLayout>
          </c:layout>
          <c:overlay val="0"/>
        </c:title>
        <c:numFmt formatCode="0" sourceLinked="0"/>
        <c:majorTickMark val="out"/>
        <c:minorTickMark val="none"/>
        <c:tickLblPos val="nextTo"/>
        <c:crossAx val="196835200"/>
        <c:crosses val="autoZero"/>
        <c:crossBetween val="midCat"/>
      </c:valAx>
      <c:valAx>
        <c:axId val="196224896"/>
        <c:scaling>
          <c:orientation val="minMax"/>
        </c:scaling>
        <c:delete val="0"/>
        <c:axPos val="r"/>
        <c:title>
          <c:tx>
            <c:rich>
              <a:bodyPr rot="-5400000" vert="horz"/>
              <a:lstStyle/>
              <a:p>
                <a:pPr>
                  <a:defRPr/>
                </a:pPr>
                <a:r>
                  <a:rPr lang="en-US"/>
                  <a:t>FY10 Research Expenditures</a:t>
                </a:r>
              </a:p>
              <a:p>
                <a:pPr>
                  <a:defRPr/>
                </a:pPr>
                <a:r>
                  <a:rPr lang="en-US"/>
                  <a:t> (Thousand $/Faculty Member)</a:t>
                </a:r>
              </a:p>
            </c:rich>
          </c:tx>
          <c:layout/>
          <c:overlay val="0"/>
        </c:title>
        <c:numFmt formatCode="_(&quot;$&quot;* #,##0_);_(&quot;$&quot;* \(#,##0\);_(&quot;$&quot;* &quot;-&quot;??_);_(@_)" sourceLinked="1"/>
        <c:majorTickMark val="out"/>
        <c:minorTickMark val="none"/>
        <c:tickLblPos val="nextTo"/>
        <c:crossAx val="196231168"/>
        <c:crosses val="max"/>
        <c:crossBetween val="midCat"/>
      </c:valAx>
      <c:valAx>
        <c:axId val="196231168"/>
        <c:scaling>
          <c:orientation val="minMax"/>
        </c:scaling>
        <c:delete val="1"/>
        <c:axPos val="b"/>
        <c:numFmt formatCode="0" sourceLinked="1"/>
        <c:majorTickMark val="out"/>
        <c:minorTickMark val="none"/>
        <c:tickLblPos val="nextTo"/>
        <c:crossAx val="196224896"/>
        <c:crosses val="autoZero"/>
        <c:crossBetween val="midCat"/>
      </c:valAx>
      <c:spPr>
        <a:ln w="19050">
          <a:solidFill>
            <a:schemeClr val="bg1"/>
          </a:solidFill>
        </a:ln>
      </c:spPr>
    </c:plotArea>
    <c:legend>
      <c:legendPos val="r"/>
      <c:layout>
        <c:manualLayout>
          <c:xMode val="edge"/>
          <c:yMode val="edge"/>
          <c:x val="0.80949767670292727"/>
          <c:y val="0.35985130344762689"/>
          <c:w val="0.1678210758284619"/>
          <c:h val="0.28124039275967"/>
        </c:manualLayout>
      </c:layout>
      <c:overlay val="0"/>
    </c:legend>
    <c:plotVisOnly val="1"/>
    <c:dispBlanksAs val="gap"/>
    <c:showDLblsOverMax val="0"/>
  </c:chart>
  <c:spPr>
    <a:solidFill>
      <a:schemeClr val="tx1"/>
    </a:solidFill>
  </c:spPr>
  <c:txPr>
    <a:bodyPr/>
    <a:lstStyle/>
    <a:p>
      <a:pPr>
        <a:defRPr sz="1400">
          <a:solidFill>
            <a:schemeClr val="bg1"/>
          </a:solidFill>
        </a:defRPr>
      </a:pPr>
      <a:endParaRPr lang="en-US"/>
    </a:p>
  </c:txPr>
  <c:externalData r:id="rId2">
    <c:autoUpdate val="0"/>
  </c:externalData>
</c:chartSpac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0.77702</cdr:x>
      <cdr:y>0.15405</cdr:y>
    </cdr:from>
    <cdr:to>
      <cdr:x>0.89989</cdr:x>
      <cdr:y>0.37297</cdr:y>
    </cdr:to>
    <cdr:sp macro="" textlink="">
      <cdr:nvSpPr>
        <cdr:cNvPr id="2" name="TextBox 1"/>
        <cdr:cNvSpPr txBox="1"/>
      </cdr:nvSpPr>
      <cdr:spPr>
        <a:xfrm xmlns:a="http://schemas.openxmlformats.org/drawingml/2006/main">
          <a:off x="5782909" y="643468"/>
          <a:ext cx="914400" cy="91440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 sz="1100" dirty="0"/>
        </a:p>
      </cdr:txBody>
    </cdr:sp>
  </cdr:relSizeAnchor>
</c:userShape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40" y="1"/>
            <a:ext cx="3038474" cy="464821"/>
          </a:xfrm>
          <a:prstGeom prst="rect">
            <a:avLst/>
          </a:prstGeom>
        </p:spPr>
        <p:txBody>
          <a:bodyPr vert="horz" lIns="90228" tIns="45115" rIns="90228" bIns="45115" rtlCol="0"/>
          <a:lstStyle>
            <a:lvl1pPr algn="r">
              <a:defRPr sz="1200"/>
            </a:lvl1pPr>
          </a:lstStyle>
          <a:p>
            <a:fld id="{9A44C9C4-33FB-46F7-9F57-57029261036C}" type="datetimeFigureOut">
              <a:rPr lang="en-US" smtClean="0"/>
              <a:t>12/4/2012</a:t>
            </a:fld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40" y="8830011"/>
            <a:ext cx="3038474" cy="464821"/>
          </a:xfrm>
          <a:prstGeom prst="rect">
            <a:avLst/>
          </a:prstGeom>
        </p:spPr>
        <p:txBody>
          <a:bodyPr vert="horz" lIns="90228" tIns="45115" rIns="90228" bIns="45115" rtlCol="0" anchor="b"/>
          <a:lstStyle>
            <a:lvl1pPr algn="r">
              <a:defRPr sz="1200"/>
            </a:lvl1pPr>
          </a:lstStyle>
          <a:p>
            <a:fld id="{4F8109D8-D89E-434C-811E-6837071B5B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022666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" y="1"/>
            <a:ext cx="3038474" cy="464821"/>
          </a:xfrm>
          <a:prstGeom prst="rect">
            <a:avLst/>
          </a:prstGeom>
        </p:spPr>
        <p:txBody>
          <a:bodyPr vert="horz" lIns="90228" tIns="45115" rIns="90228" bIns="45115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40" y="1"/>
            <a:ext cx="3038474" cy="464821"/>
          </a:xfrm>
          <a:prstGeom prst="rect">
            <a:avLst/>
          </a:prstGeom>
        </p:spPr>
        <p:txBody>
          <a:bodyPr vert="horz" lIns="90228" tIns="45115" rIns="90228" bIns="45115" rtlCol="0"/>
          <a:lstStyle>
            <a:lvl1pPr algn="r">
              <a:defRPr sz="1200"/>
            </a:lvl1pPr>
          </a:lstStyle>
          <a:p>
            <a:fld id="{C60BC902-7579-4BFD-987F-2565A6203421}" type="datetimeFigureOut">
              <a:rPr lang="en-US" smtClean="0"/>
              <a:t>12/4/2012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0228" tIns="45115" rIns="90228" bIns="45115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6" y="4415792"/>
            <a:ext cx="5607050" cy="4183381"/>
          </a:xfrm>
          <a:prstGeom prst="rect">
            <a:avLst/>
          </a:prstGeom>
        </p:spPr>
        <p:txBody>
          <a:bodyPr vert="horz" lIns="90228" tIns="45115" rIns="90228" bIns="45115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3" y="8830011"/>
            <a:ext cx="3038474" cy="464821"/>
          </a:xfrm>
          <a:prstGeom prst="rect">
            <a:avLst/>
          </a:prstGeom>
        </p:spPr>
        <p:txBody>
          <a:bodyPr vert="horz" lIns="90228" tIns="45115" rIns="90228" bIns="45115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40" y="8830011"/>
            <a:ext cx="3038474" cy="464821"/>
          </a:xfrm>
          <a:prstGeom prst="rect">
            <a:avLst/>
          </a:prstGeom>
        </p:spPr>
        <p:txBody>
          <a:bodyPr vert="horz" lIns="90228" tIns="45115" rIns="90228" bIns="45115" rtlCol="0" anchor="b"/>
          <a:lstStyle>
            <a:lvl1pPr algn="r">
              <a:defRPr sz="1200"/>
            </a:lvl1pPr>
          </a:lstStyle>
          <a:p>
            <a:fld id="{0A7DA003-645B-48D1-87E1-10056B5D7E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12865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476237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890035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61294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202402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847180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69178" indent="-169178">
              <a:buFontTx/>
              <a:buChar char="-"/>
            </a:pPr>
            <a:r>
              <a:rPr lang="en-US" dirty="0" smtClean="0"/>
              <a:t>The 12%</a:t>
            </a:r>
            <a:r>
              <a:rPr lang="en-US" baseline="0" dirty="0" smtClean="0"/>
              <a:t> ICR to Statewide makes up </a:t>
            </a:r>
            <a:r>
              <a:rPr lang="en-US" baseline="0" dirty="0" smtClean="0">
                <a:solidFill>
                  <a:srgbClr val="FF0000"/>
                </a:solidFill>
              </a:rPr>
              <a:t>xxx% </a:t>
            </a:r>
            <a:r>
              <a:rPr lang="en-US" baseline="0" dirty="0" smtClean="0"/>
              <a:t>of the annual budget</a:t>
            </a:r>
          </a:p>
          <a:p>
            <a:pPr marL="169178" indent="-169178">
              <a:buFontTx/>
              <a:buChar char="-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635534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US" dirty="0"/>
              <a:t>Land, Sea and Space Grant university</a:t>
            </a:r>
          </a:p>
          <a:p>
            <a:pPr lvl="0"/>
            <a:r>
              <a:rPr lang="en-US" dirty="0"/>
              <a:t>Principal research center for the Alaska statewide university system, and emphasizes high-tech, high latitude research</a:t>
            </a:r>
          </a:p>
          <a:p>
            <a:pPr lvl="0"/>
            <a:r>
              <a:rPr lang="en-US" u="sng" dirty="0"/>
              <a:t>UAF research expenditures have grown from $99.1 million in FY02 to $122 million in FY11.</a:t>
            </a:r>
            <a:endParaRPr lang="en-US" dirty="0"/>
          </a:p>
          <a:p>
            <a:pPr lvl="0"/>
            <a:r>
              <a:rPr lang="en-US" u="sng" dirty="0"/>
              <a:t>In FY12 $115.36 million Research and Development grant money was awarded to UAF</a:t>
            </a:r>
            <a:endParaRPr lang="en-US" dirty="0"/>
          </a:p>
          <a:p>
            <a:pPr lvl="0"/>
            <a:r>
              <a:rPr lang="en-US" dirty="0"/>
              <a:t>UAF is a 2,250-acre campus with research conducted statewide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79019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581596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866909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028247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0470629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In FY12 OIPC reviewed 48 contracts and proposals for intellectual property language.  Further, OIPC executed 19 non-disclosure agreements, one collaborative research agreement, and one material transfer agreement.  OIPC filed three provisional patents and prepared three provisional patents in that year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827958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Increasing</a:t>
            </a:r>
            <a:r>
              <a:rPr lang="en-US" baseline="0" dirty="0" smtClean="0"/>
              <a:t> focus on economic development and sustainability of Alaska’s communities using interdisciplinary teams and partnerships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1050883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-Strong links to engaging K-12 in research creative and scholarly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491278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803840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AAF6642-EBBF-45C0-BEE4-2106A80CE033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710845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02282"/>
            <a:r>
              <a:rPr lang="en-US" dirty="0"/>
              <a:t>UAF’s performance is shown as a yellow symbol.  The research peers used in this chart are listed in Table 2., above.  This chart is based on publications from a </a:t>
            </a:r>
            <a:r>
              <a:rPr lang="en-US" u="sng" dirty="0"/>
              <a:t>six-year period</a:t>
            </a:r>
            <a:r>
              <a:rPr lang="en-US" dirty="0"/>
              <a:t>, January 1, 2006 to December 31, 2011.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8230784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0706965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520007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9694569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02282"/>
            <a:r>
              <a:rPr lang="en-US" dirty="0"/>
              <a:t>UAF’s performance is shown as a yellow symbol.  The research universities used in this chart are listed in Table 4., above. This chart is based on publications from </a:t>
            </a:r>
            <a:r>
              <a:rPr lang="en-US" u="sng" dirty="0"/>
              <a:t>just one year</a:t>
            </a:r>
            <a:r>
              <a:rPr lang="en-US" dirty="0"/>
              <a:t>, January 1, 2011 to December 31, 2011.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3261095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424618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A7DA003-645B-48D1-87E1-10056B5D7EB2}" type="slidenum">
              <a:rPr lang="en-US" smtClean="0"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29313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blipFill rotWithShape="1"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402492"/>
            <a:ext cx="7772400" cy="1336386"/>
          </a:xfrm>
        </p:spPr>
        <p:txBody>
          <a:bodyPr>
            <a:normAutofit/>
          </a:bodyPr>
          <a:lstStyle>
            <a:lvl1pPr>
              <a:defRPr sz="4000" b="1" i="0"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731744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 w/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FE4BAC9-6D41-4691-9299-18EF07EF017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463290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 column text w/bullets, 1 pictur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199"/>
            <a:ext cx="4114800" cy="452326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FE4BAC9-6D41-4691-9299-18EF07EF0177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Picture Placeholder 8"/>
          <p:cNvSpPr>
            <a:spLocks noGrp="1"/>
          </p:cNvSpPr>
          <p:nvPr>
            <p:ph type="pic" sz="quarter" idx="13" hasCustomPrompt="1"/>
          </p:nvPr>
        </p:nvSpPr>
        <p:spPr>
          <a:xfrm>
            <a:off x="4800600" y="1600199"/>
            <a:ext cx="3886200" cy="4523260"/>
          </a:xfrm>
        </p:spPr>
        <p:txBody>
          <a:bodyPr>
            <a:normAutofit/>
          </a:bodyPr>
          <a:lstStyle>
            <a:lvl1pPr>
              <a:defRPr sz="2800"/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24501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7" name="Picture Placeholder 6"/>
          <p:cNvSpPr>
            <a:spLocks noGrp="1"/>
          </p:cNvSpPr>
          <p:nvPr>
            <p:ph type="pic" sz="quarter" idx="13" hasCustomPrompt="1"/>
          </p:nvPr>
        </p:nvSpPr>
        <p:spPr>
          <a:xfrm>
            <a:off x="457200" y="1600200"/>
            <a:ext cx="8229600" cy="4523259"/>
          </a:xfrm>
        </p:spPr>
        <p:txBody>
          <a:bodyPr/>
          <a:lstStyle>
            <a:lvl1pPr marL="0" indent="0">
              <a:buFontTx/>
              <a:buNone/>
              <a:defRPr/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7764826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ictur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0" hasCustomPrompt="1"/>
          </p:nvPr>
        </p:nvSpPr>
        <p:spPr>
          <a:xfrm>
            <a:off x="103188" y="88900"/>
            <a:ext cx="8958262" cy="6130925"/>
          </a:xfrm>
        </p:spPr>
        <p:txBody>
          <a:bodyPr/>
          <a:lstStyle>
            <a:lvl1pPr marL="0" indent="0">
              <a:buFontTx/>
              <a:buNone/>
              <a:defRPr/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53470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FE4BAC9-6D41-4691-9299-18EF07EF017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648404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 column w/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0"/>
          </p:nvPr>
        </p:nvSpPr>
        <p:spPr>
          <a:xfrm>
            <a:off x="457200" y="1600200"/>
            <a:ext cx="4005072" cy="4523259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Content Placeholder 3"/>
          <p:cNvSpPr>
            <a:spLocks noGrp="1"/>
          </p:cNvSpPr>
          <p:nvPr>
            <p:ph sz="quarter" idx="11"/>
          </p:nvPr>
        </p:nvSpPr>
        <p:spPr>
          <a:xfrm>
            <a:off x="4681728" y="1600200"/>
            <a:ext cx="4005072" cy="4523259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30251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39111577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Divider slide">
    <p:bg>
      <p:bgPr>
        <a:blipFill rotWithShape="1"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76111406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FE4BAC9-6D41-4691-9299-18EF07EF017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665583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FE4BAC9-6D41-4691-9299-18EF07EF017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9274960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13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570094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12" r:id="rId1"/>
    <p:sldLayoutId id="2147484013" r:id="rId2"/>
    <p:sldLayoutId id="2147484014" r:id="rId3"/>
    <p:sldLayoutId id="2147484015" r:id="rId4"/>
    <p:sldLayoutId id="2147484016" r:id="rId5"/>
    <p:sldLayoutId id="2147484017" r:id="rId6"/>
    <p:sldLayoutId id="2147484018" r:id="rId7"/>
    <p:sldLayoutId id="2147484019" r:id="rId8"/>
    <p:sldLayoutId id="2147484020" r:id="rId9"/>
    <p:sldLayoutId id="2147484021" r:id="rId10"/>
    <p:sldLayoutId id="2147484022" r:id="rId11"/>
  </p:sldLayoutIdLst>
  <p:timing>
    <p:tnLst>
      <p:par>
        <p:cTn id="1" dur="indefinite" restart="never" nodeType="tmRoot"/>
      </p:par>
    </p:tnLst>
  </p:timing>
  <p:hf hdr="0" ftr="0" dt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rgbClr val="236192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rgbClr val="236192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rgbClr val="236192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rgbClr val="236192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rgbClr val="236192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1.xml"/><Relationship Id="rId4" Type="http://schemas.openxmlformats.org/officeDocument/2006/relationships/chart" Target="../charts/char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3.xm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8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0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8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9.png"/><Relationship Id="rId4" Type="http://schemas.openxmlformats.org/officeDocument/2006/relationships/notesSlide" Target="../notesSlides/notesSlide1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4.xml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5.xm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8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8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8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8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8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8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7.xml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8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>
          <a:xfrm>
            <a:off x="685800" y="3124409"/>
            <a:ext cx="7772400" cy="72177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6600" dirty="0" smtClean="0">
                <a:solidFill>
                  <a:srgbClr val="FFFFFF"/>
                </a:solidFill>
                <a:latin typeface="+mj-lt"/>
                <a:ea typeface="+mj-ea"/>
                <a:cs typeface="Geneva"/>
              </a:rPr>
              <a:t>Research in </a:t>
            </a:r>
            <a:r>
              <a:rPr lang="en-US" sz="6600" i="1" dirty="0" smtClean="0">
                <a:solidFill>
                  <a:srgbClr val="FFFFFF"/>
                </a:solidFill>
                <a:latin typeface="+mj-lt"/>
                <a:ea typeface="+mj-ea"/>
                <a:cs typeface="Geneva"/>
              </a:rPr>
              <a:t>ACTION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0" i="1" u="none" strike="noStrike" kern="120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+mj-lt"/>
                <a:ea typeface="+mj-ea"/>
                <a:cs typeface="Geneva"/>
              </a:rPr>
              <a:t>Overview of UAF Research and Creative Activities</a:t>
            </a: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371600" y="4239289"/>
            <a:ext cx="64008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 smtClean="0">
              <a:ln>
                <a:noFill/>
              </a:ln>
              <a:solidFill>
                <a:srgbClr val="FFCD00"/>
              </a:solidFill>
              <a:effectLst/>
              <a:uLnTx/>
              <a:uFillTx/>
              <a:ea typeface="+mn-ea"/>
              <a:cs typeface="Geneva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endParaRPr lang="en-US" sz="2400" dirty="0">
              <a:solidFill>
                <a:srgbClr val="FFCD00"/>
              </a:solidFill>
              <a:cs typeface="Geneva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 sz="2400" dirty="0" smtClean="0">
                <a:solidFill>
                  <a:srgbClr val="FFCD00"/>
                </a:solidFill>
                <a:cs typeface="Geneva"/>
              </a:rPr>
              <a:t>Mark D. Myers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 sz="2400" dirty="0" smtClean="0">
                <a:solidFill>
                  <a:srgbClr val="FFCD00"/>
                </a:solidFill>
                <a:cs typeface="Geneva"/>
              </a:rPr>
              <a:t>Vice Chancellor for Research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endParaRPr kumimoji="0" lang="en-US" sz="2400" b="0" i="0" u="none" strike="noStrike" kern="1200" cap="none" spc="0" normalizeH="0" baseline="0" noProof="0" dirty="0" smtClean="0">
              <a:ln>
                <a:noFill/>
              </a:ln>
              <a:solidFill>
                <a:srgbClr val="FFCD00"/>
              </a:solidFill>
              <a:effectLst/>
              <a:uLnTx/>
              <a:uFillTx/>
              <a:ea typeface="+mn-ea"/>
              <a:cs typeface="Geneva"/>
            </a:endParaRPr>
          </a:p>
        </p:txBody>
      </p:sp>
    </p:spTree>
    <p:extLst>
      <p:ext uri="{BB962C8B-B14F-4D97-AF65-F5344CB8AC3E}">
        <p14:creationId xmlns:p14="http://schemas.microsoft.com/office/powerpoint/2010/main" val="37729312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3194" y="1084264"/>
            <a:ext cx="7439556" cy="504587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977" y="231687"/>
            <a:ext cx="8201025" cy="76318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2328774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doors dir="ver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336885" y="1996414"/>
            <a:ext cx="8199954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Arial"/>
              </a:rPr>
              <a:t>Scott </a:t>
            </a:r>
            <a:r>
              <a:rPr lang="en-US" sz="2800" b="1" dirty="0" err="1" smtClean="0">
                <a:latin typeface="Arial"/>
              </a:rPr>
              <a:t>Minerd</a:t>
            </a:r>
            <a:r>
              <a:rPr lang="en-US" sz="2800" dirty="0" err="1" smtClean="0">
                <a:latin typeface="Arial"/>
              </a:rPr>
              <a:t>,</a:t>
            </a:r>
            <a:r>
              <a:rPr lang="en-US" sz="2800" i="1" dirty="0" err="1" smtClean="0">
                <a:latin typeface="Arial"/>
              </a:rPr>
              <a:t>Chief</a:t>
            </a:r>
            <a:r>
              <a:rPr lang="en-US" sz="2800" i="1" dirty="0" smtClean="0">
                <a:latin typeface="Arial"/>
              </a:rPr>
              <a:t> </a:t>
            </a:r>
            <a:r>
              <a:rPr lang="en-US" sz="2800" i="1" dirty="0">
                <a:latin typeface="Arial"/>
              </a:rPr>
              <a:t>Investment Officer </a:t>
            </a:r>
            <a:endParaRPr lang="en-US" sz="2800" i="1" dirty="0" smtClean="0">
              <a:latin typeface="Arial"/>
            </a:endParaRPr>
          </a:p>
          <a:p>
            <a:r>
              <a:rPr lang="en-US" sz="2800" i="1" dirty="0" smtClean="0">
                <a:latin typeface="Arial"/>
              </a:rPr>
              <a:t>and </a:t>
            </a:r>
            <a:r>
              <a:rPr lang="en-US" sz="2800" i="1" dirty="0">
                <a:latin typeface="Arial"/>
              </a:rPr>
              <a:t>a Managing Partner of Guggenheim Partners, LLC, a privately held global financial services firm with more than $125 billion of assets under management.</a:t>
            </a:r>
            <a:endParaRPr lang="en-US" sz="2800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977" y="231686"/>
            <a:ext cx="8201025" cy="117157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7703188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300">
        <p14:pan dir="u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19765" y="1403175"/>
            <a:ext cx="8277726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US" sz="2800" b="1" dirty="0" smtClean="0">
                <a:solidFill>
                  <a:prstClr val="black"/>
                </a:solidFill>
                <a:latin typeface="Arial"/>
              </a:rPr>
              <a:t>“Today</a:t>
            </a:r>
            <a:r>
              <a:rPr lang="en-US" sz="2800" b="1" dirty="0">
                <a:solidFill>
                  <a:prstClr val="black"/>
                </a:solidFill>
                <a:latin typeface="Arial"/>
              </a:rPr>
              <a:t>, I propose that Alaska </a:t>
            </a:r>
            <a:r>
              <a:rPr lang="en-US" sz="2800" b="1" dirty="0" smtClean="0">
                <a:solidFill>
                  <a:prstClr val="black"/>
                </a:solidFill>
                <a:latin typeface="Arial"/>
              </a:rPr>
              <a:t>– with its </a:t>
            </a:r>
            <a:r>
              <a:rPr lang="en-US" sz="2800" b="1" dirty="0">
                <a:solidFill>
                  <a:prstClr val="black"/>
                </a:solidFill>
                <a:latin typeface="Arial"/>
              </a:rPr>
              <a:t>vast wealth of natural resources -- is the crown jewel of America, </a:t>
            </a:r>
            <a:r>
              <a:rPr lang="en-US" sz="2800" b="1" dirty="0" smtClean="0">
                <a:solidFill>
                  <a:prstClr val="black"/>
                </a:solidFill>
                <a:latin typeface="Arial"/>
              </a:rPr>
              <a:t>standing ready </a:t>
            </a:r>
            <a:r>
              <a:rPr lang="en-US" sz="2800" b="1" dirty="0">
                <a:solidFill>
                  <a:prstClr val="black"/>
                </a:solidFill>
                <a:latin typeface="Arial"/>
              </a:rPr>
              <a:t>to take its place as a primary driver of economic growth in the </a:t>
            </a:r>
            <a:r>
              <a:rPr lang="en-US" sz="2800" b="1" dirty="0" smtClean="0">
                <a:solidFill>
                  <a:prstClr val="black"/>
                </a:solidFill>
                <a:latin typeface="Arial"/>
              </a:rPr>
              <a:t>Arctic region</a:t>
            </a:r>
            <a:r>
              <a:rPr lang="en-US" sz="2800" dirty="0">
                <a:latin typeface="Arial"/>
              </a:rPr>
              <a:t>. </a:t>
            </a:r>
            <a:r>
              <a:rPr lang="en-US" sz="2800" dirty="0" smtClean="0">
                <a:latin typeface="Arial"/>
              </a:rPr>
              <a:t>This </a:t>
            </a:r>
            <a:r>
              <a:rPr lang="en-US" sz="2800" dirty="0">
                <a:latin typeface="Arial"/>
              </a:rPr>
              <a:t>prosperous vision for Alaska can only happen if the state </a:t>
            </a:r>
            <a:r>
              <a:rPr lang="en-US" sz="2800" dirty="0" smtClean="0">
                <a:latin typeface="Arial"/>
              </a:rPr>
              <a:t>fosters an </a:t>
            </a:r>
            <a:r>
              <a:rPr lang="en-US" sz="2800" dirty="0">
                <a:latin typeface="Arial"/>
              </a:rPr>
              <a:t>environment conducive to growth</a:t>
            </a:r>
            <a:r>
              <a:rPr lang="en-US" sz="2800" b="1" dirty="0">
                <a:latin typeface="Arial"/>
              </a:rPr>
              <a:t>, including the advancement of </a:t>
            </a:r>
            <a:r>
              <a:rPr lang="en-US" sz="2800" b="1" dirty="0" smtClean="0">
                <a:latin typeface="Arial"/>
              </a:rPr>
              <a:t>homegrown research </a:t>
            </a:r>
            <a:r>
              <a:rPr lang="en-US" sz="2800" b="1" dirty="0">
                <a:latin typeface="Arial"/>
              </a:rPr>
              <a:t>and development activities</a:t>
            </a:r>
            <a:r>
              <a:rPr lang="en-US" sz="2800" b="1" dirty="0" smtClean="0">
                <a:latin typeface="Arial"/>
              </a:rPr>
              <a:t>.”</a:t>
            </a:r>
            <a:endParaRPr lang="en-US" sz="2800" b="1" dirty="0"/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977" y="231687"/>
            <a:ext cx="8201025" cy="94606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0815087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300">
        <p14:pan dir="u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4"/>
          <p:cNvSpPr>
            <a:spLocks noGrp="1"/>
          </p:cNvSpPr>
          <p:nvPr>
            <p:ph type="sldNum" sz="quarter" idx="4294967295"/>
          </p:nvPr>
        </p:nvSpPr>
        <p:spPr>
          <a:xfrm>
            <a:off x="70104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FE4BAC9-6D41-4691-9299-18EF07EF0177}" type="slidenum">
              <a:rPr lang="en-US" smtClean="0"/>
              <a:t>5</a:t>
            </a:fld>
            <a:endParaRPr lang="en-US" dirty="0"/>
          </a:p>
        </p:txBody>
      </p:sp>
      <p:sp>
        <p:nvSpPr>
          <p:cNvPr id="2" name="Rectangle 1"/>
          <p:cNvSpPr/>
          <p:nvPr/>
        </p:nvSpPr>
        <p:spPr>
          <a:xfrm>
            <a:off x="440484" y="1743944"/>
            <a:ext cx="8522367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 smtClean="0"/>
              <a:t>“Earlier </a:t>
            </a:r>
            <a:r>
              <a:rPr lang="en-US" b="1" dirty="0"/>
              <a:t>this month, I had the honor of speaking to the Alaska World Affairs</a:t>
            </a:r>
          </a:p>
          <a:p>
            <a:r>
              <a:rPr lang="en-US" b="1" dirty="0"/>
              <a:t>Council in Anchorage and I talked at length about the wealth of resources and</a:t>
            </a:r>
          </a:p>
          <a:p>
            <a:r>
              <a:rPr lang="en-US" b="1" dirty="0"/>
              <a:t>investment opportunities in the state. However, what really seemed to</a:t>
            </a:r>
          </a:p>
          <a:p>
            <a:r>
              <a:rPr lang="en-US" b="1" dirty="0"/>
              <a:t>resonate with the audience was a frank discussion of Alaska’s deficiencies in</a:t>
            </a:r>
          </a:p>
          <a:p>
            <a:r>
              <a:rPr lang="en-US" b="1" dirty="0"/>
              <a:t>R&amp;D, patent awards and science/engineering education</a:t>
            </a:r>
            <a:r>
              <a:rPr lang="en-US" b="1" dirty="0" smtClean="0"/>
              <a:t>.”</a:t>
            </a:r>
          </a:p>
          <a:p>
            <a:endParaRPr lang="en-US" dirty="0"/>
          </a:p>
        </p:txBody>
      </p:sp>
      <p:sp>
        <p:nvSpPr>
          <p:cNvPr id="3" name="Rectangle 2"/>
          <p:cNvSpPr/>
          <p:nvPr/>
        </p:nvSpPr>
        <p:spPr>
          <a:xfrm>
            <a:off x="458429" y="3511179"/>
            <a:ext cx="8296898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 smtClean="0">
                <a:solidFill>
                  <a:schemeClr val="accent2">
                    <a:lumMod val="75000"/>
                  </a:schemeClr>
                </a:solidFill>
              </a:rPr>
              <a:t>“R&amp;D </a:t>
            </a:r>
            <a:r>
              <a:rPr lang="en-US" b="1" dirty="0">
                <a:solidFill>
                  <a:schemeClr val="accent2">
                    <a:lumMod val="75000"/>
                  </a:schemeClr>
                </a:solidFill>
              </a:rPr>
              <a:t>spending as a percent of the state’s total economic output is almost </a:t>
            </a:r>
            <a:r>
              <a:rPr lang="en-US" b="1" dirty="0" smtClean="0">
                <a:solidFill>
                  <a:schemeClr val="accent2">
                    <a:lumMod val="75000"/>
                  </a:schemeClr>
                </a:solidFill>
              </a:rPr>
              <a:t>zero – </a:t>
            </a:r>
            <a:r>
              <a:rPr lang="en-US" b="1" dirty="0">
                <a:solidFill>
                  <a:schemeClr val="accent2">
                    <a:lumMod val="75000"/>
                  </a:schemeClr>
                </a:solidFill>
              </a:rPr>
              <a:t>0.7 percent compared to an average of 2.6 percent for the U.S. overall. </a:t>
            </a:r>
            <a:r>
              <a:rPr lang="en-US" b="1" dirty="0" smtClean="0">
                <a:solidFill>
                  <a:schemeClr val="accent2">
                    <a:lumMod val="75000"/>
                  </a:schemeClr>
                </a:solidFill>
              </a:rPr>
              <a:t>The number </a:t>
            </a:r>
            <a:r>
              <a:rPr lang="en-US" b="1" dirty="0">
                <a:solidFill>
                  <a:schemeClr val="accent2">
                    <a:lumMod val="75000"/>
                  </a:schemeClr>
                </a:solidFill>
              </a:rPr>
              <a:t>of patents awarded per 1,000 individuals is about 10 percent of </a:t>
            </a:r>
            <a:r>
              <a:rPr lang="en-US" b="1" dirty="0" smtClean="0">
                <a:solidFill>
                  <a:schemeClr val="accent2">
                    <a:lumMod val="75000"/>
                  </a:schemeClr>
                </a:solidFill>
              </a:rPr>
              <a:t>the overall </a:t>
            </a:r>
            <a:r>
              <a:rPr lang="en-US" b="1" dirty="0">
                <a:solidFill>
                  <a:schemeClr val="accent2">
                    <a:lumMod val="75000"/>
                  </a:schemeClr>
                </a:solidFill>
              </a:rPr>
              <a:t>U.S. average. And the percent of graduate students preparing </a:t>
            </a:r>
            <a:r>
              <a:rPr lang="en-US" b="1" dirty="0" smtClean="0">
                <a:solidFill>
                  <a:schemeClr val="accent2">
                    <a:lumMod val="75000"/>
                  </a:schemeClr>
                </a:solidFill>
              </a:rPr>
              <a:t>for science </a:t>
            </a:r>
            <a:r>
              <a:rPr lang="en-US" b="1" dirty="0">
                <a:solidFill>
                  <a:schemeClr val="accent2">
                    <a:lumMod val="75000"/>
                  </a:schemeClr>
                </a:solidFill>
              </a:rPr>
              <a:t>and engineering careers (per 1,000 individuals) is similarly far </a:t>
            </a:r>
            <a:r>
              <a:rPr lang="en-US" b="1" dirty="0" smtClean="0">
                <a:solidFill>
                  <a:schemeClr val="accent2">
                    <a:lumMod val="75000"/>
                  </a:schemeClr>
                </a:solidFill>
              </a:rPr>
              <a:t>smaller than </a:t>
            </a:r>
            <a:r>
              <a:rPr lang="en-US" b="1" dirty="0">
                <a:solidFill>
                  <a:schemeClr val="accent2">
                    <a:lumMod val="75000"/>
                  </a:schemeClr>
                </a:solidFill>
              </a:rPr>
              <a:t>the rest of the United States</a:t>
            </a:r>
            <a:r>
              <a:rPr lang="en-US" b="1" dirty="0" smtClean="0">
                <a:solidFill>
                  <a:schemeClr val="accent2">
                    <a:lumMod val="75000"/>
                  </a:schemeClr>
                </a:solidFill>
              </a:rPr>
              <a:t>.”</a:t>
            </a:r>
            <a:endParaRPr lang="en-US" b="1" dirty="0">
              <a:solidFill>
                <a:schemeClr val="accent2">
                  <a:lumMod val="75000"/>
                </a:schemeClr>
              </a:solidFill>
            </a:endParaRPr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977" y="231686"/>
            <a:ext cx="8201025" cy="117157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484379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300">
        <p14:pan dir="u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/>
              <a:t>UA Strategic Direction Initiatives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54837" y="1340204"/>
            <a:ext cx="7828260" cy="4911162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150000"/>
              </a:lnSpc>
            </a:pPr>
            <a:r>
              <a:rPr lang="en-US" sz="2800" dirty="0" smtClean="0"/>
              <a:t>Student </a:t>
            </a:r>
            <a:r>
              <a:rPr lang="en-US" sz="2800" dirty="0"/>
              <a:t>Achievement and </a:t>
            </a:r>
            <a:r>
              <a:rPr lang="en-US" sz="2800" dirty="0" smtClean="0"/>
              <a:t>Attainment</a:t>
            </a:r>
            <a:endParaRPr lang="en-US" sz="2800" dirty="0"/>
          </a:p>
          <a:p>
            <a:pPr>
              <a:lnSpc>
                <a:spcPct val="150000"/>
              </a:lnSpc>
            </a:pPr>
            <a:r>
              <a:rPr lang="en-US" sz="2800" dirty="0" smtClean="0"/>
              <a:t>Productive </a:t>
            </a:r>
            <a:r>
              <a:rPr lang="en-US" sz="2800" dirty="0"/>
              <a:t>Partnerships with Alaska’s </a:t>
            </a:r>
            <a:r>
              <a:rPr lang="en-US" sz="2800" dirty="0" smtClean="0"/>
              <a:t>Schools</a:t>
            </a:r>
          </a:p>
          <a:p>
            <a:pPr>
              <a:lnSpc>
                <a:spcPct val="150000"/>
              </a:lnSpc>
            </a:pPr>
            <a:r>
              <a:rPr lang="en-US" sz="2800" dirty="0" smtClean="0"/>
              <a:t>Productive </a:t>
            </a:r>
            <a:r>
              <a:rPr lang="en-US" sz="2800" dirty="0"/>
              <a:t>Partnerships with Alaska’s Public and Private </a:t>
            </a:r>
            <a:r>
              <a:rPr lang="en-US" sz="2800" dirty="0" smtClean="0"/>
              <a:t>Industries</a:t>
            </a:r>
            <a:endParaRPr lang="en-US" sz="2800" dirty="0"/>
          </a:p>
          <a:p>
            <a:pPr>
              <a:lnSpc>
                <a:spcPct val="150000"/>
              </a:lnSpc>
            </a:pPr>
            <a:r>
              <a:rPr lang="en-US" sz="2800" dirty="0" smtClean="0"/>
              <a:t>Research </a:t>
            </a:r>
            <a:r>
              <a:rPr lang="en-US" sz="2800" dirty="0"/>
              <a:t>and Development to Help Build and Sustain Alaska’s </a:t>
            </a:r>
            <a:r>
              <a:rPr lang="en-US" sz="2800" dirty="0" smtClean="0"/>
              <a:t>Communities and Economic Growth</a:t>
            </a:r>
            <a:endParaRPr lang="en-US" sz="2800" dirty="0"/>
          </a:p>
          <a:p>
            <a:pPr>
              <a:lnSpc>
                <a:spcPct val="150000"/>
              </a:lnSpc>
            </a:pPr>
            <a:r>
              <a:rPr lang="en-US" sz="2800" dirty="0" smtClean="0"/>
              <a:t>Accountability </a:t>
            </a:r>
            <a:r>
              <a:rPr lang="en-US" sz="2800" dirty="0"/>
              <a:t>to the People of </a:t>
            </a:r>
            <a:r>
              <a:rPr lang="en-US" sz="2800" dirty="0" smtClean="0"/>
              <a:t>Alaska</a:t>
            </a:r>
            <a:endParaRPr lang="en-US" sz="2800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814900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2400" b="1" dirty="0"/>
              <a:t>Favorable Characteristics of </a:t>
            </a:r>
            <a:r>
              <a:rPr lang="en-US" sz="2400" b="1" dirty="0" smtClean="0"/>
              <a:t/>
            </a:r>
            <a:br>
              <a:rPr lang="en-US" sz="2400" b="1" dirty="0" smtClean="0"/>
            </a:br>
            <a:r>
              <a:rPr lang="en-US" sz="2400" b="1" dirty="0" smtClean="0"/>
              <a:t>Research </a:t>
            </a:r>
            <a:r>
              <a:rPr lang="en-US" sz="2400" b="1" dirty="0"/>
              <a:t>as an Economic </a:t>
            </a:r>
            <a:r>
              <a:rPr lang="en-US" sz="2400" b="1" dirty="0" smtClean="0"/>
              <a:t>Enterprise</a:t>
            </a:r>
            <a:endParaRPr lang="en-US" sz="1600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01752" y="1683945"/>
            <a:ext cx="4038600" cy="3793402"/>
          </a:xfrm>
        </p:spPr>
        <p:txBody>
          <a:bodyPr>
            <a:normAutofit/>
          </a:bodyPr>
          <a:lstStyle/>
          <a:p>
            <a:r>
              <a:rPr lang="en-US" sz="2000" dirty="0" smtClean="0"/>
              <a:t>Labor Intensive</a:t>
            </a:r>
          </a:p>
          <a:p>
            <a:pPr marL="0" indent="0">
              <a:buNone/>
            </a:pPr>
            <a:endParaRPr lang="en-US" sz="2000" dirty="0"/>
          </a:p>
          <a:p>
            <a:r>
              <a:rPr lang="en-US" sz="2000" dirty="0" smtClean="0"/>
              <a:t>High </a:t>
            </a:r>
            <a:r>
              <a:rPr lang="en-US" sz="2000" dirty="0"/>
              <a:t>Wages and Good </a:t>
            </a:r>
            <a:r>
              <a:rPr lang="en-US" sz="2000" dirty="0" smtClean="0"/>
              <a:t>Benefits</a:t>
            </a:r>
          </a:p>
          <a:p>
            <a:pPr marL="0" indent="0">
              <a:buNone/>
            </a:pPr>
            <a:endParaRPr lang="en-US" sz="2000" dirty="0"/>
          </a:p>
          <a:p>
            <a:r>
              <a:rPr lang="en-US" sz="2000" dirty="0" smtClean="0"/>
              <a:t>Year-Round Employment</a:t>
            </a:r>
          </a:p>
          <a:p>
            <a:endParaRPr lang="en-US" sz="2000" dirty="0"/>
          </a:p>
          <a:p>
            <a:r>
              <a:rPr lang="en-US" sz="2000" dirty="0" smtClean="0"/>
              <a:t>Diverse </a:t>
            </a:r>
            <a:r>
              <a:rPr lang="en-US" sz="2000" dirty="0"/>
              <a:t>Job </a:t>
            </a:r>
            <a:r>
              <a:rPr lang="en-US" sz="2000" dirty="0" smtClean="0"/>
              <a:t>Mix</a:t>
            </a:r>
          </a:p>
          <a:p>
            <a:pPr marL="0" indent="0">
              <a:buNone/>
            </a:pPr>
            <a:endParaRPr lang="en-US" sz="2000" dirty="0" smtClean="0"/>
          </a:p>
          <a:p>
            <a:r>
              <a:rPr lang="en-US" sz="2000" dirty="0"/>
              <a:t>High Resident Job Share</a:t>
            </a:r>
          </a:p>
          <a:p>
            <a:pPr marL="0" indent="0">
              <a:buNone/>
            </a:pPr>
            <a:endParaRPr lang="en-US" sz="4500" dirty="0"/>
          </a:p>
          <a:p>
            <a:pPr marL="0" indent="0">
              <a:buNone/>
            </a:pPr>
            <a:endParaRPr lang="en-US" sz="7200" dirty="0" smtClean="0"/>
          </a:p>
          <a:p>
            <a:pPr marL="0" indent="0">
              <a:buNone/>
            </a:pPr>
            <a:endParaRPr lang="en-US" sz="7200" dirty="0"/>
          </a:p>
          <a:p>
            <a:pPr marL="0" indent="0">
              <a:buNone/>
            </a:pPr>
            <a:endParaRPr lang="en-US" sz="7200" dirty="0" smtClean="0"/>
          </a:p>
          <a:p>
            <a:pPr marL="0" indent="0">
              <a:buNone/>
            </a:pPr>
            <a:endParaRPr lang="en-US" sz="7200" dirty="0"/>
          </a:p>
          <a:p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800600" y="1683944"/>
            <a:ext cx="4038600" cy="4369383"/>
          </a:xfrm>
        </p:spPr>
        <p:txBody>
          <a:bodyPr>
            <a:normAutofit/>
          </a:bodyPr>
          <a:lstStyle/>
          <a:p>
            <a:r>
              <a:rPr lang="en-US" sz="2000" dirty="0" smtClean="0"/>
              <a:t>Stable</a:t>
            </a:r>
          </a:p>
          <a:p>
            <a:pPr marL="0" indent="0">
              <a:buNone/>
            </a:pPr>
            <a:endParaRPr lang="en-US" sz="2000" dirty="0"/>
          </a:p>
          <a:p>
            <a:r>
              <a:rPr lang="en-US" sz="2000" dirty="0"/>
              <a:t>Environmentally </a:t>
            </a:r>
            <a:r>
              <a:rPr lang="en-US" sz="2000" dirty="0" smtClean="0"/>
              <a:t>Benign</a:t>
            </a:r>
          </a:p>
          <a:p>
            <a:endParaRPr lang="en-US" sz="2000" dirty="0"/>
          </a:p>
          <a:p>
            <a:r>
              <a:rPr lang="en-US" sz="2000" dirty="0"/>
              <a:t>Non-Competitive with Other </a:t>
            </a:r>
            <a:r>
              <a:rPr lang="en-US" sz="2000" dirty="0" smtClean="0"/>
              <a:t>Industry</a:t>
            </a:r>
          </a:p>
          <a:p>
            <a:pPr marL="0" indent="0">
              <a:buNone/>
            </a:pPr>
            <a:endParaRPr lang="en-US" sz="2000" dirty="0"/>
          </a:p>
          <a:p>
            <a:r>
              <a:rPr lang="en-US" sz="2000" dirty="0"/>
              <a:t>Fosters economic activity in support industries 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02897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40052"/>
            <a:ext cx="8229600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UAF Research Supports Alaska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idx="1"/>
          </p:nvPr>
        </p:nvSpPr>
        <p:spPr>
          <a:xfrm>
            <a:off x="751142" y="963171"/>
            <a:ext cx="4040188" cy="639762"/>
          </a:xfrm>
        </p:spPr>
        <p:txBody>
          <a:bodyPr>
            <a:normAutofit/>
          </a:bodyPr>
          <a:lstStyle/>
          <a:p>
            <a:pPr algn="ctr">
              <a:defRPr sz="1800" b="1" i="0" u="none" strike="noStrike" kern="1200" baseline="0">
                <a:solidFill>
                  <a:prstClr val="black"/>
                </a:solidFill>
                <a:latin typeface="+mn-lt"/>
                <a:ea typeface="+mn-ea"/>
                <a:cs typeface="+mn-cs"/>
              </a:defRPr>
            </a:pPr>
            <a:r>
              <a:rPr lang="en-US" dirty="0" smtClean="0">
                <a:solidFill>
                  <a:schemeClr val="tx2">
                    <a:lumMod val="75000"/>
                  </a:schemeClr>
                </a:solidFill>
                <a:latin typeface="Adobe Heiti Std R" pitchFamily="34" charset="-128"/>
                <a:ea typeface="Adobe Heiti Std R" pitchFamily="34" charset="-128"/>
              </a:rPr>
              <a:t>FY12 </a:t>
            </a:r>
            <a:r>
              <a:rPr lang="en-US" dirty="0">
                <a:solidFill>
                  <a:schemeClr val="tx2">
                    <a:lumMod val="75000"/>
                  </a:schemeClr>
                </a:solidFill>
                <a:latin typeface="Adobe Heiti Std R" pitchFamily="34" charset="-128"/>
                <a:ea typeface="Adobe Heiti Std R" pitchFamily="34" charset="-128"/>
              </a:rPr>
              <a:t>ICR </a:t>
            </a:r>
            <a:r>
              <a:rPr lang="en-US" dirty="0" smtClean="0">
                <a:solidFill>
                  <a:schemeClr val="tx2">
                    <a:lumMod val="75000"/>
                  </a:schemeClr>
                </a:solidFill>
                <a:latin typeface="Adobe Heiti Std R" pitchFamily="34" charset="-128"/>
                <a:ea typeface="Adobe Heiti Std R" pitchFamily="34" charset="-128"/>
              </a:rPr>
              <a:t>Distribution $25M</a:t>
            </a:r>
            <a:endParaRPr lang="en-US" dirty="0">
              <a:solidFill>
                <a:schemeClr val="tx2">
                  <a:lumMod val="75000"/>
                </a:schemeClr>
              </a:solidFill>
              <a:latin typeface="Adobe Heiti Std R" pitchFamily="34" charset="-128"/>
              <a:ea typeface="Adobe Heiti Std R" pitchFamily="34" charset="-128"/>
            </a:endParaRPr>
          </a:p>
        </p:txBody>
      </p:sp>
      <p:graphicFrame>
        <p:nvGraphicFramePr>
          <p:cNvPr id="6" name="Content Placeholder 5"/>
          <p:cNvGraphicFramePr>
            <a:graphicFrameLocks noGrp="1"/>
          </p:cNvGraphicFramePr>
          <p:nvPr>
            <p:ph sz="half" idx="2"/>
            <p:extLst>
              <p:ext uri="{D42A27DB-BD31-4B8C-83A1-F6EECF244321}">
                <p14:modId xmlns:p14="http://schemas.microsoft.com/office/powerpoint/2010/main" val="1772566163"/>
              </p:ext>
            </p:extLst>
          </p:nvPr>
        </p:nvGraphicFramePr>
        <p:xfrm>
          <a:off x="457200" y="2174875"/>
          <a:ext cx="4040188" cy="395128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1" name="Text Placeholder 10"/>
          <p:cNvSpPr>
            <a:spLocks noGrp="1"/>
          </p:cNvSpPr>
          <p:nvPr>
            <p:ph type="body" sz="quarter" idx="3"/>
          </p:nvPr>
        </p:nvSpPr>
        <p:spPr>
          <a:xfrm>
            <a:off x="5074681" y="991581"/>
            <a:ext cx="3154919" cy="611352"/>
          </a:xfrm>
        </p:spPr>
        <p:txBody>
          <a:bodyPr>
            <a:normAutofit/>
          </a:bodyPr>
          <a:lstStyle/>
          <a:p>
            <a:r>
              <a:rPr lang="en-US" sz="1800" dirty="0" smtClean="0">
                <a:solidFill>
                  <a:schemeClr val="tx2">
                    <a:lumMod val="75000"/>
                  </a:schemeClr>
                </a:solidFill>
                <a:latin typeface="Adobe Heiti Std R" pitchFamily="34" charset="-128"/>
                <a:ea typeface="Adobe Heiti Std R" pitchFamily="34" charset="-128"/>
              </a:rPr>
              <a:t>Percentage and Amount </a:t>
            </a:r>
            <a:endParaRPr lang="en-US" sz="1800" dirty="0">
              <a:solidFill>
                <a:schemeClr val="tx2">
                  <a:lumMod val="75000"/>
                </a:schemeClr>
              </a:solidFill>
              <a:latin typeface="Adobe Heiti Std R" pitchFamily="34" charset="-128"/>
              <a:ea typeface="Adobe Heiti Std R" pitchFamily="34" charset="-128"/>
            </a:endParaRPr>
          </a:p>
        </p:txBody>
      </p:sp>
      <p:graphicFrame>
        <p:nvGraphicFramePr>
          <p:cNvPr id="15" name="Content Placeholder 14"/>
          <p:cNvGraphicFramePr>
            <a:graphicFrameLocks noGrp="1"/>
          </p:cNvGraphicFramePr>
          <p:nvPr>
            <p:ph sz="quarter" idx="4"/>
            <p:extLst>
              <p:ext uri="{D42A27DB-BD31-4B8C-83A1-F6EECF244321}">
                <p14:modId xmlns:p14="http://schemas.microsoft.com/office/powerpoint/2010/main" val="1790375229"/>
              </p:ext>
            </p:extLst>
          </p:nvPr>
        </p:nvGraphicFramePr>
        <p:xfrm>
          <a:off x="4791330" y="1755649"/>
          <a:ext cx="3916735" cy="4028726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1363456"/>
                <a:gridCol w="776592"/>
                <a:gridCol w="1776687"/>
              </a:tblGrid>
              <a:tr h="273691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b="1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Unit</a:t>
                      </a:r>
                      <a:endParaRPr lang="en-US" sz="1100" b="1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b="1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Percentage</a:t>
                      </a:r>
                      <a:endParaRPr lang="en-US" sz="1100" b="1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200" b="1" u="none" strike="noStrike" dirty="0">
                          <a:effectLst/>
                        </a:rPr>
                        <a:t>Amount</a:t>
                      </a:r>
                      <a:endParaRPr lang="en-US" sz="12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495380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Generating Unit</a:t>
                      </a:r>
                      <a:endParaRPr lang="en-US" sz="1100" b="0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50.0%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u="none" strike="noStrike" dirty="0">
                          <a:effectLst/>
                        </a:rPr>
                        <a:t> $                 12,500,000 </a:t>
                      </a:r>
                      <a:endParaRPr lang="en-US" sz="1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495380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OSP and VCR Match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1.5%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u="none" strike="noStrike" dirty="0">
                          <a:effectLst/>
                        </a:rPr>
                        <a:t> $                       375,000 </a:t>
                      </a:r>
                      <a:endParaRPr lang="en-US" sz="1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495380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Undergrad Research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1.0%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u="none" strike="noStrike" dirty="0">
                          <a:effectLst/>
                        </a:rPr>
                        <a:t> $                       250,000 </a:t>
                      </a:r>
                      <a:endParaRPr lang="en-US" sz="1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495380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New Building Debt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7.5%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u="none" strike="noStrike" dirty="0">
                          <a:effectLst/>
                        </a:rPr>
                        <a:t> $                   1,875,000 </a:t>
                      </a:r>
                      <a:endParaRPr lang="en-US" sz="1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495380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UAF Administration</a:t>
                      </a:r>
                      <a:endParaRPr lang="en-US" sz="1100" b="0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28.0%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u="none" strike="noStrike" dirty="0">
                          <a:effectLst/>
                        </a:rPr>
                        <a:t> $                   7,000,000 </a:t>
                      </a:r>
                      <a:endParaRPr lang="en-US" sz="1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495380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UA Statewide 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u="none" strike="noStrike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12.0%</a:t>
                      </a:r>
                      <a:endParaRPr lang="en-US" sz="1100" b="0" i="0" u="none" strike="noStrike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u="none" strike="noStrike" dirty="0">
                          <a:effectLst/>
                        </a:rPr>
                        <a:t> $                   3,000,000 </a:t>
                      </a:r>
                      <a:endParaRPr lang="en-US" sz="1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495380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b="1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Total</a:t>
                      </a:r>
                      <a:endParaRPr lang="en-US" sz="1100" b="1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100.0%</a:t>
                      </a:r>
                      <a:endParaRPr lang="en-US" sz="1100" b="1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b="1" u="none" strike="noStrike" dirty="0">
                          <a:effectLst/>
                        </a:rPr>
                        <a:t> $                 25,000,000 </a:t>
                      </a:r>
                      <a:endParaRPr lang="en-US" sz="12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287375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 </a:t>
                      </a:r>
                      <a:endParaRPr lang="en-US" sz="1100" b="0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u="none" strike="noStrike" dirty="0">
                          <a:effectLst/>
                          <a:latin typeface="Adobe Heiti Std R" pitchFamily="34" charset="-128"/>
                          <a:ea typeface="Adobe Heiti Std R" pitchFamily="34" charset="-128"/>
                        </a:rPr>
                        <a:t> </a:t>
                      </a:r>
                      <a:endParaRPr lang="en-US" sz="1100" b="0" i="0" u="none" strike="noStrike" dirty="0">
                        <a:solidFill>
                          <a:srgbClr val="000000"/>
                        </a:solidFill>
                        <a:effectLst/>
                        <a:latin typeface="Adobe Heiti Std R" pitchFamily="34" charset="-128"/>
                        <a:ea typeface="Adobe Heiti Std R" pitchFamily="34" charset="-128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200" u="none" strike="noStrike" dirty="0">
                          <a:effectLst/>
                        </a:rPr>
                        <a:t> </a:t>
                      </a:r>
                      <a:endParaRPr lang="en-US" sz="1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</a:tbl>
          </a:graphicData>
        </a:graphic>
      </p:graphicFrame>
      <p:graphicFrame>
        <p:nvGraphicFramePr>
          <p:cNvPr id="9" name="Chart 8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29943019"/>
              </p:ext>
            </p:extLst>
          </p:nvPr>
        </p:nvGraphicFramePr>
        <p:xfrm>
          <a:off x="353476" y="1645241"/>
          <a:ext cx="4281313" cy="448092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986414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1387" y="274638"/>
            <a:ext cx="8750594" cy="1143000"/>
          </a:xfrm>
        </p:spPr>
        <p:txBody>
          <a:bodyPr>
            <a:normAutofit/>
          </a:bodyPr>
          <a:lstStyle/>
          <a:p>
            <a:r>
              <a:rPr lang="en-US" sz="2400" dirty="0" smtClean="0"/>
              <a:t>Research Capacity at Alaska’s Land, Sea and </a:t>
            </a:r>
            <a:r>
              <a:rPr lang="en-US" sz="2400" smtClean="0"/>
              <a:t>Space Grant University</a:t>
            </a:r>
            <a:endParaRPr lang="en-US" sz="2400" dirty="0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077363" y="1551475"/>
            <a:ext cx="6889688" cy="471352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264548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Chart 5"/>
          <p:cNvGraphicFramePr/>
          <p:nvPr>
            <p:extLst>
              <p:ext uri="{D42A27DB-BD31-4B8C-83A1-F6EECF244321}">
                <p14:modId xmlns:p14="http://schemas.microsoft.com/office/powerpoint/2010/main" val="3157534943"/>
              </p:ext>
            </p:extLst>
          </p:nvPr>
        </p:nvGraphicFramePr>
        <p:xfrm>
          <a:off x="685800" y="152400"/>
          <a:ext cx="7848600" cy="61759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25979054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dirty="0" smtClean="0"/>
              <a:t>Research Ties to Economic Development</a:t>
            </a:r>
            <a:endParaRPr lang="en-US" sz="2800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324052"/>
            <a:ext cx="4038600" cy="4802112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000" dirty="0" smtClean="0"/>
              <a:t>Energy</a:t>
            </a:r>
          </a:p>
          <a:p>
            <a:pPr>
              <a:lnSpc>
                <a:spcPct val="150000"/>
              </a:lnSpc>
            </a:pPr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Minerals</a:t>
            </a:r>
          </a:p>
          <a:p>
            <a:pPr>
              <a:lnSpc>
                <a:spcPct val="150000"/>
              </a:lnSpc>
            </a:pPr>
            <a:r>
              <a:rPr lang="en-US" sz="2000" dirty="0" smtClean="0"/>
              <a:t>Agriculture</a:t>
            </a:r>
          </a:p>
          <a:p>
            <a:pPr>
              <a:lnSpc>
                <a:spcPct val="150000"/>
              </a:lnSpc>
            </a:pPr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Fisheries</a:t>
            </a:r>
          </a:p>
          <a:p>
            <a:pPr>
              <a:lnSpc>
                <a:spcPct val="150000"/>
              </a:lnSpc>
            </a:pPr>
            <a:r>
              <a:rPr lang="en-US" sz="2000" dirty="0" smtClean="0"/>
              <a:t>Sustainable Forestry</a:t>
            </a:r>
          </a:p>
          <a:p>
            <a:pPr>
              <a:lnSpc>
                <a:spcPct val="150000"/>
              </a:lnSpc>
            </a:pPr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Wildlife Management</a:t>
            </a:r>
          </a:p>
          <a:p>
            <a:pPr>
              <a:lnSpc>
                <a:spcPct val="110000"/>
              </a:lnSpc>
            </a:pPr>
            <a:r>
              <a:rPr lang="en-US" sz="2000" dirty="0"/>
              <a:t>Pioneering </a:t>
            </a:r>
            <a:r>
              <a:rPr lang="en-US" sz="2000" dirty="0" smtClean="0"/>
              <a:t>Emerging Technologies </a:t>
            </a:r>
            <a:r>
              <a:rPr lang="en-US" sz="2000" dirty="0"/>
              <a:t>for </a:t>
            </a:r>
            <a:r>
              <a:rPr lang="en-US" sz="2000" dirty="0" smtClean="0"/>
              <a:t>Earth </a:t>
            </a:r>
            <a:r>
              <a:rPr lang="en-US" sz="2000" dirty="0"/>
              <a:t>and </a:t>
            </a:r>
            <a:r>
              <a:rPr lang="en-US" sz="2000" dirty="0" smtClean="0"/>
              <a:t>Resource </a:t>
            </a:r>
            <a:r>
              <a:rPr lang="en-US" sz="2000" dirty="0"/>
              <a:t>E</a:t>
            </a:r>
            <a:r>
              <a:rPr lang="en-US" sz="2000" dirty="0" smtClean="0"/>
              <a:t>valuation</a:t>
            </a:r>
          </a:p>
          <a:p>
            <a:pPr>
              <a:lnSpc>
                <a:spcPct val="150000"/>
              </a:lnSpc>
            </a:pPr>
            <a:r>
              <a:rPr lang="en-US" sz="2000" dirty="0">
                <a:solidFill>
                  <a:schemeClr val="accent2">
                    <a:lumMod val="75000"/>
                  </a:schemeClr>
                </a:solidFill>
              </a:rPr>
              <a:t>Unmanned Systems</a:t>
            </a:r>
          </a:p>
          <a:p>
            <a:endParaRPr lang="en-US" sz="2400" dirty="0"/>
          </a:p>
          <a:p>
            <a:endParaRPr lang="en-US" sz="2400" dirty="0" smtClean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67732" y="1417638"/>
            <a:ext cx="4038600" cy="4525963"/>
          </a:xfrm>
        </p:spPr>
        <p:txBody>
          <a:bodyPr>
            <a:normAutofit/>
          </a:bodyPr>
          <a:lstStyle/>
          <a:p>
            <a:pPr>
              <a:lnSpc>
                <a:spcPct val="110000"/>
              </a:lnSpc>
            </a:pPr>
            <a:r>
              <a:rPr lang="en-US" sz="2000" dirty="0"/>
              <a:t>Adaptive Resource </a:t>
            </a:r>
            <a:r>
              <a:rPr lang="en-US" sz="2000" dirty="0" smtClean="0"/>
              <a:t>Management</a:t>
            </a:r>
          </a:p>
          <a:p>
            <a:pPr>
              <a:lnSpc>
                <a:spcPct val="160000"/>
              </a:lnSpc>
            </a:pPr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Environmental Assessment</a:t>
            </a:r>
          </a:p>
          <a:p>
            <a:pPr>
              <a:lnSpc>
                <a:spcPct val="160000"/>
              </a:lnSpc>
            </a:pPr>
            <a:r>
              <a:rPr lang="en-US" sz="2000" dirty="0" smtClean="0"/>
              <a:t>Computational Modeling of Complex </a:t>
            </a:r>
            <a:r>
              <a:rPr lang="en-US" sz="2000" dirty="0"/>
              <a:t>S</a:t>
            </a:r>
            <a:r>
              <a:rPr lang="en-US" sz="2000" dirty="0" smtClean="0"/>
              <a:t>ystems</a:t>
            </a:r>
          </a:p>
          <a:p>
            <a:pPr>
              <a:lnSpc>
                <a:spcPct val="160000"/>
              </a:lnSpc>
            </a:pPr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Sustaining Communities</a:t>
            </a:r>
          </a:p>
          <a:p>
            <a:pPr>
              <a:lnSpc>
                <a:spcPct val="160000"/>
              </a:lnSpc>
            </a:pPr>
            <a:r>
              <a:rPr lang="en-US" sz="2000" dirty="0" smtClean="0"/>
              <a:t>Natural Hazards</a:t>
            </a:r>
          </a:p>
          <a:p>
            <a:pPr>
              <a:lnSpc>
                <a:spcPct val="160000"/>
              </a:lnSpc>
            </a:pPr>
            <a:r>
              <a:rPr lang="en-US" sz="2000" dirty="0">
                <a:solidFill>
                  <a:schemeClr val="accent2">
                    <a:lumMod val="75000"/>
                  </a:schemeClr>
                </a:solidFill>
              </a:rPr>
              <a:t>Commercialization of Intellectual Property</a:t>
            </a:r>
          </a:p>
          <a:p>
            <a:pPr marL="0" indent="0">
              <a:buNone/>
            </a:pPr>
            <a:endParaRPr lang="en-US" sz="2000" dirty="0" smtClean="0"/>
          </a:p>
          <a:p>
            <a:endParaRPr lang="en-US" sz="2400" dirty="0" smtClean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495580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Research Partnerships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/>
              <a:t>I</a:t>
            </a:r>
            <a:r>
              <a:rPr lang="en-US" dirty="0" smtClean="0"/>
              <a:t>nternational partnerships from pole to pole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National partnerships with federal agencies and leading US research universities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/>
              <a:t>State agencies, communities and native organizations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Partnerships with NGOs, industry and business ranging from multi-national corporations to small business</a:t>
            </a:r>
          </a:p>
          <a:p>
            <a:pPr marL="0" indent="0">
              <a:buNone/>
            </a:pPr>
            <a:endParaRPr lang="en-US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521478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38146" y="1786921"/>
            <a:ext cx="8566832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4000" dirty="0" smtClean="0"/>
              <a:t>Where in the world is UAF Research?</a:t>
            </a:r>
            <a:endParaRPr lang="en-US" sz="4000" dirty="0"/>
          </a:p>
        </p:txBody>
      </p:sp>
      <p:pic>
        <p:nvPicPr>
          <p:cNvPr id="1027" name="Picture 3" descr="C:\Users\dachapman\AppData\Local\Microsoft\Windows\Temporary Internet Files\Content.IE5\9YY9CG69\MP900444203[1].jpg"/>
          <p:cNvPicPr>
            <a:picLocks noChangeAspect="1" noChangeArrowheads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26162" y="2689104"/>
            <a:ext cx="2590800" cy="1722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778790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14</a:t>
            </a:fld>
            <a:endParaRPr lang="en-US" dirty="0"/>
          </a:p>
        </p:txBody>
      </p:sp>
      <p:pic>
        <p:nvPicPr>
          <p:cNvPr id="4" name="UAFResearchTourFinal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93510" y="293166"/>
            <a:ext cx="7229112" cy="54218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5946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Chart 1"/>
          <p:cNvGraphicFramePr/>
          <p:nvPr>
            <p:extLst>
              <p:ext uri="{D42A27DB-BD31-4B8C-83A1-F6EECF244321}">
                <p14:modId xmlns:p14="http://schemas.microsoft.com/office/powerpoint/2010/main" val="1305473944"/>
              </p:ext>
            </p:extLst>
          </p:nvPr>
        </p:nvGraphicFramePr>
        <p:xfrm>
          <a:off x="1231272" y="1556267"/>
          <a:ext cx="6799152" cy="399466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3" name="Rectangle 2"/>
          <p:cNvSpPr/>
          <p:nvPr/>
        </p:nvSpPr>
        <p:spPr>
          <a:xfrm>
            <a:off x="629108" y="290466"/>
            <a:ext cx="8062033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>
                <a:solidFill>
                  <a:schemeClr val="tx2">
                    <a:lumMod val="75000"/>
                  </a:schemeClr>
                </a:solidFill>
              </a:rPr>
              <a:t>The UAF Office of Intellectual Property and Commercialization (OIPC) 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50821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37272"/>
          </a:xfrm>
        </p:spPr>
        <p:txBody>
          <a:bodyPr>
            <a:normAutofit/>
          </a:bodyPr>
          <a:lstStyle/>
          <a:p>
            <a:r>
              <a:rPr lang="en-US" sz="3200" dirty="0" smtClean="0"/>
              <a:t>UAF Research is Diverse </a:t>
            </a:r>
            <a:r>
              <a:rPr lang="en-US" sz="3200" dirty="0"/>
              <a:t>Y</a:t>
            </a:r>
            <a:r>
              <a:rPr lang="en-US" sz="3200" dirty="0" smtClean="0"/>
              <a:t>et Focused</a:t>
            </a:r>
            <a:endParaRPr lang="en-US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 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dirty="0" smtClean="0"/>
              <a:t> </a:t>
            </a: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endParaRPr lang="en-US" dirty="0"/>
          </a:p>
        </p:txBody>
      </p:sp>
      <p:pic>
        <p:nvPicPr>
          <p:cNvPr id="1026" name="Picture 2" descr="C:\Users\clsanborn\Desktop\arcticsystem For Mark's slides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5753" y="1213050"/>
            <a:ext cx="6818490" cy="47654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 rot="5400000">
            <a:off x="6981307" y="3243266"/>
            <a:ext cx="319674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  <a:latin typeface="Adobe Heiti Std R" pitchFamily="34" charset="-128"/>
                <a:ea typeface="Adobe Heiti Std R" pitchFamily="34" charset="-128"/>
              </a:rPr>
              <a:t>SPACE TO CONTINENTAL PLATES </a:t>
            </a:r>
            <a:endParaRPr lang="en-US" sz="1600" dirty="0">
              <a:solidFill>
                <a:srgbClr val="FF0000"/>
              </a:solidFill>
              <a:latin typeface="Adobe Heiti Std R" pitchFamily="34" charset="-128"/>
              <a:ea typeface="Adobe Heiti Std R" pitchFamily="34" charset="-128"/>
            </a:endParaRPr>
          </a:p>
        </p:txBody>
      </p:sp>
      <p:sp>
        <p:nvSpPr>
          <p:cNvPr id="8" name="Up Arrow 7"/>
          <p:cNvSpPr/>
          <p:nvPr/>
        </p:nvSpPr>
        <p:spPr>
          <a:xfrm>
            <a:off x="8337366" y="1030556"/>
            <a:ext cx="484632" cy="642796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9" name="Down Arrow 8"/>
          <p:cNvSpPr/>
          <p:nvPr/>
        </p:nvSpPr>
        <p:spPr>
          <a:xfrm>
            <a:off x="8347295" y="5244627"/>
            <a:ext cx="484632" cy="643429"/>
          </a:xfrm>
          <a:prstGeom prst="down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07995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/>
              <a:t>From Certificates to PhDs and Beyond</a:t>
            </a:r>
            <a:endParaRPr lang="en-US" sz="36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116214" cy="2927909"/>
          </a:xfrm>
        </p:spPr>
        <p:txBody>
          <a:bodyPr>
            <a:normAutofit fontScale="70000" lnSpcReduction="20000"/>
          </a:bodyPr>
          <a:lstStyle/>
          <a:p>
            <a:r>
              <a:rPr lang="en-US" dirty="0" smtClean="0"/>
              <a:t>Eight colleges </a:t>
            </a:r>
            <a:r>
              <a:rPr lang="en-US" dirty="0"/>
              <a:t>and schools </a:t>
            </a:r>
            <a:r>
              <a:rPr lang="en-US" dirty="0" smtClean="0"/>
              <a:t>offering </a:t>
            </a:r>
          </a:p>
          <a:p>
            <a:pPr lvl="1"/>
            <a:r>
              <a:rPr lang="en-US" dirty="0" smtClean="0"/>
              <a:t>170 </a:t>
            </a:r>
            <a:r>
              <a:rPr lang="en-US" dirty="0"/>
              <a:t>degrees and certificates </a:t>
            </a:r>
            <a:endParaRPr lang="en-US" dirty="0" smtClean="0"/>
          </a:p>
          <a:p>
            <a:pPr lvl="1"/>
            <a:r>
              <a:rPr lang="en-US" dirty="0" smtClean="0"/>
              <a:t>129 disciplines</a:t>
            </a:r>
          </a:p>
          <a:p>
            <a:endParaRPr lang="en-US" dirty="0" smtClean="0"/>
          </a:p>
          <a:p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31% of Undergraduate </a:t>
            </a:r>
            <a:r>
              <a:rPr lang="en-US" dirty="0">
                <a:solidFill>
                  <a:schemeClr val="accent2">
                    <a:lumMod val="75000"/>
                  </a:schemeClr>
                </a:solidFill>
              </a:rPr>
              <a:t>students who received a bachelor’s degree completed a research, thesis or honors project in 2010 – </a:t>
            </a:r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2011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b="1" dirty="0" smtClean="0"/>
              <a:t>1,324 UAF degrees conferred in 2012</a:t>
            </a:r>
          </a:p>
          <a:p>
            <a:pPr marL="0" indent="0">
              <a:buNone/>
            </a:pPr>
            <a:endParaRPr lang="en-US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17</a:t>
            </a:fld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4473066"/>
              </p:ext>
            </p:extLst>
          </p:nvPr>
        </p:nvGraphicFramePr>
        <p:xfrm>
          <a:off x="1089963" y="4469590"/>
          <a:ext cx="6810454" cy="162739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443279"/>
                <a:gridCol w="1097280"/>
                <a:gridCol w="1984247"/>
                <a:gridCol w="1285648"/>
              </a:tblGrid>
              <a:tr h="327162">
                <a:tc>
                  <a:txBody>
                    <a:bodyPr/>
                    <a:lstStyle/>
                    <a:p>
                      <a:r>
                        <a:rPr lang="en-US" dirty="0" smtClean="0"/>
                        <a:t>Type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Degrees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Type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Degrees</a:t>
                      </a:r>
                      <a:endParaRPr lang="en-US" dirty="0"/>
                    </a:p>
                  </a:txBody>
                  <a:tcPr/>
                </a:tc>
              </a:tr>
              <a:tr h="272635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Grad Certificate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 smtClean="0"/>
                        <a:t>Baccalaureate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535</a:t>
                      </a:r>
                      <a:endParaRPr lang="en-US" sz="1400" dirty="0"/>
                    </a:p>
                  </a:txBody>
                  <a:tcPr/>
                </a:tc>
              </a:tr>
              <a:tr h="347234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Occupational Endorsement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59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Licensure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29</a:t>
                      </a:r>
                      <a:endParaRPr lang="en-US" sz="1400" dirty="0"/>
                    </a:p>
                  </a:txBody>
                  <a:tcPr/>
                </a:tc>
              </a:tr>
              <a:tr h="272635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Certificate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179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Master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245</a:t>
                      </a:r>
                      <a:endParaRPr lang="en-US" sz="1400" dirty="0"/>
                    </a:p>
                  </a:txBody>
                  <a:tcPr/>
                </a:tc>
              </a:tr>
              <a:tr h="272635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 smtClean="0"/>
                        <a:t>Associate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226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Doctoral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50</a:t>
                      </a:r>
                      <a:endParaRPr lang="en-US" sz="14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438578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Chart 1"/>
          <p:cNvGraphicFramePr/>
          <p:nvPr>
            <p:extLst>
              <p:ext uri="{D42A27DB-BD31-4B8C-83A1-F6EECF244321}">
                <p14:modId xmlns:p14="http://schemas.microsoft.com/office/powerpoint/2010/main" val="3332330461"/>
              </p:ext>
            </p:extLst>
          </p:nvPr>
        </p:nvGraphicFramePr>
        <p:xfrm>
          <a:off x="834485" y="800405"/>
          <a:ext cx="7162800" cy="51054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1688732" y="5913730"/>
            <a:ext cx="614732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 smtClean="0"/>
              <a:t>Four of the </a:t>
            </a:r>
            <a:r>
              <a:rPr lang="en-US" sz="1200" dirty="0" err="1" smtClean="0"/>
              <a:t>Ph.D.s</a:t>
            </a:r>
            <a:r>
              <a:rPr lang="en-US" sz="1200" dirty="0" smtClean="0"/>
              <a:t> were advised by UAA faculty of the joint Psychology Ph.D. program.</a:t>
            </a:r>
            <a:endParaRPr lang="en-US" sz="1200" dirty="0"/>
          </a:p>
        </p:txBody>
      </p:sp>
      <p:sp>
        <p:nvSpPr>
          <p:cNvPr id="4" name="TextBox 3"/>
          <p:cNvSpPr txBox="1"/>
          <p:nvPr/>
        </p:nvSpPr>
        <p:spPr>
          <a:xfrm>
            <a:off x="1066800" y="266462"/>
            <a:ext cx="718498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 smtClean="0">
                <a:solidFill>
                  <a:schemeClr val="tx2">
                    <a:lumMod val="75000"/>
                  </a:schemeClr>
                </a:solidFill>
              </a:rPr>
              <a:t>Graduate students are integral to research at UA</a:t>
            </a:r>
            <a:endParaRPr lang="en-US" sz="2400" b="1" dirty="0">
              <a:solidFill>
                <a:schemeClr val="tx2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01757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03928242"/>
              </p:ext>
            </p:extLst>
          </p:nvPr>
        </p:nvGraphicFramePr>
        <p:xfrm>
          <a:off x="1319176" y="184670"/>
          <a:ext cx="6934657" cy="6028944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413268"/>
                <a:gridCol w="4275881"/>
                <a:gridCol w="2245508"/>
              </a:tblGrid>
              <a:tr h="379411">
                <a:tc gridSpan="3"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400" dirty="0" smtClean="0">
                          <a:effectLst/>
                        </a:rPr>
                        <a:t>UAF </a:t>
                      </a:r>
                      <a:r>
                        <a:rPr lang="en-US" sz="2400" dirty="0">
                          <a:effectLst/>
                        </a:rPr>
                        <a:t>Research Peers</a:t>
                      </a:r>
                      <a:endParaRPr lang="en-US" sz="24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991794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effectLst/>
                        </a:rPr>
                        <a:t>U Alaska Fairbanks Peers</a:t>
                      </a:r>
                      <a:endParaRPr lang="en-US" sz="2000" b="1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effectLst/>
                        </a:rPr>
                        <a:t>FY10 Sponsored Research in Million $</a:t>
                      </a:r>
                      <a:endParaRPr lang="en-US" sz="2000" b="1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U Alaska Fairbanks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$118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Kansas State U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$122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Montana State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$105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New Mexico State Las Cruces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$133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North Dakota State 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$71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Oregon State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$193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U Delaware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$122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U Idaho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$71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U Maine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$77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U Montana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$47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U Nevada Reno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$66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U Wyoming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$52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779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Utah State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$130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</a:tbl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4696178" y="7003534"/>
            <a:ext cx="51255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*Has medical school; **Carnegie Basic Classification.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63183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Chart 6"/>
          <p:cNvGraphicFramePr/>
          <p:nvPr>
            <p:extLst>
              <p:ext uri="{D42A27DB-BD31-4B8C-83A1-F6EECF244321}">
                <p14:modId xmlns:p14="http://schemas.microsoft.com/office/powerpoint/2010/main" val="2843896240"/>
              </p:ext>
            </p:extLst>
          </p:nvPr>
        </p:nvGraphicFramePr>
        <p:xfrm>
          <a:off x="457200" y="381000"/>
          <a:ext cx="8305800" cy="532447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702258" y="5654356"/>
            <a:ext cx="7061163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/>
              <a:t>UAF’s performance is shown as a yellow symbol.  The research peers used in this chart are listed in Table 2., above.  This chart is based on publications from a </a:t>
            </a:r>
            <a:r>
              <a:rPr lang="en-US" sz="1000" u="sng" dirty="0"/>
              <a:t>six-year period</a:t>
            </a:r>
            <a:r>
              <a:rPr lang="en-US" sz="1000" dirty="0"/>
              <a:t>, January 1, 2006 to December 31, 2011.</a:t>
            </a:r>
          </a:p>
          <a:p>
            <a:endParaRPr lang="en-US" sz="1000" dirty="0"/>
          </a:p>
        </p:txBody>
      </p:sp>
    </p:spTree>
    <p:extLst>
      <p:ext uri="{BB962C8B-B14F-4D97-AF65-F5344CB8AC3E}">
        <p14:creationId xmlns:p14="http://schemas.microsoft.com/office/powerpoint/2010/main" val="11984737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53072836"/>
              </p:ext>
            </p:extLst>
          </p:nvPr>
        </p:nvGraphicFramePr>
        <p:xfrm>
          <a:off x="271272" y="1005230"/>
          <a:ext cx="8594750" cy="4040895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594138"/>
                <a:gridCol w="1347820"/>
                <a:gridCol w="1097755"/>
                <a:gridCol w="1967639"/>
                <a:gridCol w="1587398"/>
              </a:tblGrid>
              <a:tr h="684581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 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Federal %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State %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Institutional %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Business %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</a:tr>
              <a:tr h="776138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UAF Average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solidFill>
                            <a:srgbClr val="FF0000"/>
                          </a:solidFill>
                          <a:effectLst/>
                        </a:rPr>
                        <a:t>65%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solidFill>
                            <a:srgbClr val="FF0000"/>
                          </a:solidFill>
                          <a:effectLst/>
                        </a:rPr>
                        <a:t>7%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solidFill>
                            <a:srgbClr val="FF0000"/>
                          </a:solidFill>
                          <a:effectLst/>
                        </a:rPr>
                        <a:t>24%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</a:rPr>
                        <a:t>4</a:t>
                      </a:r>
                      <a:r>
                        <a:rPr lang="en-US" sz="2000" dirty="0" smtClean="0">
                          <a:solidFill>
                            <a:srgbClr val="FF0000"/>
                          </a:solidFill>
                          <a:effectLst/>
                        </a:rPr>
                        <a:t>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</a:tr>
              <a:tr h="776138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</a:rPr>
                        <a:t>UAF Peer Average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solidFill>
                            <a:srgbClr val="FF0000"/>
                          </a:solidFill>
                          <a:effectLst/>
                        </a:rPr>
                        <a:t>60%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solidFill>
                            <a:srgbClr val="FF0000"/>
                          </a:solidFill>
                          <a:effectLst/>
                        </a:rPr>
                        <a:t>13%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solidFill>
                            <a:srgbClr val="FF0000"/>
                          </a:solidFill>
                          <a:effectLst/>
                        </a:rPr>
                        <a:t>21%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</a:rPr>
                        <a:t>3%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75000"/>
                      </a:schemeClr>
                    </a:solidFill>
                  </a:tcPr>
                </a:tc>
              </a:tr>
              <a:tr h="1804038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Leading Research Universities in the West Average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FF0000"/>
                          </a:solidFill>
                          <a:effectLst/>
                        </a:rPr>
                        <a:t>62%</a:t>
                      </a:r>
                      <a:endParaRPr lang="en-US" sz="200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FF0000"/>
                          </a:solidFill>
                          <a:effectLst/>
                        </a:rPr>
                        <a:t>7%</a:t>
                      </a:r>
                      <a:endParaRPr lang="en-US" sz="200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</a:rPr>
                        <a:t>16%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FF0000"/>
                          </a:solidFill>
                          <a:effectLst/>
                        </a:rPr>
                        <a:t>6%</a:t>
                      </a:r>
                      <a:endParaRPr lang="en-US" sz="2000" dirty="0">
                        <a:solidFill>
                          <a:srgbClr val="FF0000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tx1">
                        <a:lumMod val="85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4" name="Rectangle 3"/>
          <p:cNvSpPr/>
          <p:nvPr/>
        </p:nvSpPr>
        <p:spPr>
          <a:xfrm>
            <a:off x="935736" y="435254"/>
            <a:ext cx="7289563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 fontAlgn="base">
              <a:spcBef>
                <a:spcPct val="0"/>
              </a:spcBef>
              <a:spcAft>
                <a:spcPct val="0"/>
              </a:spcAft>
            </a:pPr>
            <a:r>
              <a:rPr kumimoji="0" lang="en-US" sz="2000" b="1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</a:rPr>
              <a:t>Research Expenditure Sources for UAF and UAF Peers</a:t>
            </a:r>
            <a:endParaRPr kumimoji="0" lang="en-US" sz="20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955835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33400" y="249326"/>
            <a:ext cx="8305800" cy="57246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en-US" sz="3600" b="1" dirty="0" smtClean="0">
                <a:solidFill>
                  <a:schemeClr val="tx2">
                    <a:lumMod val="75000"/>
                  </a:schemeClr>
                </a:solidFill>
              </a:rPr>
              <a:t>The Future of UAF Research</a:t>
            </a:r>
          </a:p>
          <a:p>
            <a:pPr lvl="0" algn="ctr"/>
            <a:endParaRPr lang="en-US" sz="2400" dirty="0" smtClean="0"/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 smtClean="0">
                <a:solidFill>
                  <a:schemeClr val="accent1">
                    <a:lumMod val="50000"/>
                  </a:schemeClr>
                </a:solidFill>
              </a:rPr>
              <a:t>Monitor </a:t>
            </a:r>
            <a:r>
              <a:rPr lang="en-US" dirty="0">
                <a:solidFill>
                  <a:schemeClr val="accent1">
                    <a:lumMod val="50000"/>
                  </a:schemeClr>
                </a:solidFill>
              </a:rPr>
              <a:t>funding changes to agencies and specific programs within agencies.</a:t>
            </a:r>
            <a:r>
              <a:rPr lang="en-US" dirty="0"/>
              <a:t>  </a:t>
            </a:r>
            <a:endParaRPr lang="en-US" dirty="0" smtClean="0"/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Provide </a:t>
            </a:r>
            <a:r>
              <a:rPr lang="en-US" dirty="0">
                <a:solidFill>
                  <a:schemeClr val="accent2">
                    <a:lumMod val="75000"/>
                  </a:schemeClr>
                </a:solidFill>
              </a:rPr>
              <a:t>advice to researchers on where the best opportunities may </a:t>
            </a:r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exist.</a:t>
            </a:r>
            <a:endParaRPr lang="en-US" dirty="0">
              <a:solidFill>
                <a:schemeClr val="accent2">
                  <a:lumMod val="75000"/>
                </a:schemeClr>
              </a:solidFill>
            </a:endParaRP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/>
              <a:t>Foster interdisciplinary research, as that is a focus of major federal programs.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>
                <a:solidFill>
                  <a:schemeClr val="accent2">
                    <a:lumMod val="75000"/>
                  </a:schemeClr>
                </a:solidFill>
              </a:rPr>
              <a:t>Submit the best proposals possible. </a:t>
            </a:r>
            <a:endParaRPr lang="en-US" dirty="0" smtClean="0">
              <a:solidFill>
                <a:schemeClr val="accent2">
                  <a:lumMod val="75000"/>
                </a:schemeClr>
              </a:solidFill>
            </a:endParaRP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 smtClean="0"/>
              <a:t>Partner </a:t>
            </a:r>
            <a:r>
              <a:rPr lang="en-US" dirty="0"/>
              <a:t>with other universities for large grants. 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>
                <a:solidFill>
                  <a:schemeClr val="accent2">
                    <a:lumMod val="75000"/>
                  </a:schemeClr>
                </a:solidFill>
              </a:rPr>
              <a:t>Submit funding requests to international and non-traditional funding agencies.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/>
              <a:t>Strive to hire and retain the best possible faculty </a:t>
            </a:r>
            <a:r>
              <a:rPr lang="en-US" dirty="0" smtClean="0"/>
              <a:t>researchers.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Increase </a:t>
            </a:r>
            <a:r>
              <a:rPr lang="en-US" dirty="0">
                <a:solidFill>
                  <a:schemeClr val="accent2">
                    <a:lumMod val="75000"/>
                  </a:schemeClr>
                </a:solidFill>
              </a:rPr>
              <a:t>the focus on applied and translational research, to the extent that new funding streams (or increasing funding streams) for such research can be developed.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/>
              <a:t>Continue to work with the State to identify areas where UA can meet state needs, with State support.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>
                <a:solidFill>
                  <a:schemeClr val="accent2">
                    <a:lumMod val="75000"/>
                  </a:schemeClr>
                </a:solidFill>
              </a:rPr>
              <a:t>Continue to build our portfolio of commercially viable research.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/>
              <a:t>Focus on partnerships and grants from industry</a:t>
            </a:r>
            <a:r>
              <a:rPr lang="en-US" dirty="0" smtClean="0"/>
              <a:t>.</a:t>
            </a:r>
          </a:p>
          <a:p>
            <a:pPr marL="285750" lvl="0" indent="-285750">
              <a:buFont typeface="Arial" pitchFamily="34" charset="0"/>
              <a:buChar char="•"/>
            </a:pPr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Solve the research facility space limitation currently at 98% capacity. </a:t>
            </a:r>
            <a:endParaRPr lang="en-US" dirty="0">
              <a:solidFill>
                <a:schemeClr val="accent2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207683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08752408"/>
              </p:ext>
            </p:extLst>
          </p:nvPr>
        </p:nvGraphicFramePr>
        <p:xfrm>
          <a:off x="838200" y="1236268"/>
          <a:ext cx="7543801" cy="4371889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93483"/>
                <a:gridCol w="4485780"/>
                <a:gridCol w="2764538"/>
              </a:tblGrid>
              <a:tr h="516169">
                <a:tc gridSpan="3"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400" dirty="0" smtClean="0">
                          <a:effectLst/>
                        </a:rPr>
                        <a:t>Leading </a:t>
                      </a:r>
                      <a:r>
                        <a:rPr lang="en-US" sz="2400" dirty="0">
                          <a:effectLst/>
                        </a:rPr>
                        <a:t>Western Research Universities</a:t>
                      </a:r>
                      <a:endParaRPr lang="en-US" sz="24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5991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effectLst/>
                        </a:rPr>
                        <a:t>University</a:t>
                      </a:r>
                      <a:endParaRPr lang="en-US" sz="2000" b="1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FY10 Sponsored Research in Million $</a:t>
                      </a:r>
                      <a:endParaRPr lang="en-US" sz="2000" b="1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0860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Oregon State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$193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0860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Stanford </a:t>
                      </a:r>
                      <a:r>
                        <a:rPr lang="en-US" sz="2000" dirty="0" smtClean="0">
                          <a:effectLst/>
                        </a:rPr>
                        <a:t>U*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$760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0860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U </a:t>
                      </a:r>
                      <a:r>
                        <a:rPr lang="en-US" sz="2000" dirty="0" smtClean="0">
                          <a:effectLst/>
                        </a:rPr>
                        <a:t>Arizona*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$410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0860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UC </a:t>
                      </a:r>
                      <a:r>
                        <a:rPr lang="en-US" sz="2000" dirty="0" smtClean="0">
                          <a:effectLst/>
                        </a:rPr>
                        <a:t>Berkeley*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$832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0860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UC San </a:t>
                      </a:r>
                      <a:r>
                        <a:rPr lang="en-US" sz="2000" dirty="0" smtClean="0">
                          <a:effectLst/>
                        </a:rPr>
                        <a:t>Diego*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$832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0860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U Oregon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$83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08607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U </a:t>
                      </a:r>
                      <a:r>
                        <a:rPr lang="en-US" sz="2000" dirty="0" smtClean="0">
                          <a:effectLst/>
                        </a:rPr>
                        <a:t>Washington*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$979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5443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>
                          <a:effectLst/>
                        </a:rPr>
                        <a:t>Washington State</a:t>
                      </a:r>
                      <a:endParaRPr lang="en-US" sz="20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0000"/>
                          </a:solidFill>
                          <a:effectLst/>
                          <a:latin typeface="Calibri"/>
                          <a:ea typeface="Calibri"/>
                          <a:cs typeface="Calibri"/>
                        </a:rPr>
                        <a:t>$192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335443">
                <a:tc gridSpan="3"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0" dirty="0">
                          <a:effectLst/>
                        </a:rPr>
                        <a:t>*Has medical </a:t>
                      </a:r>
                      <a:r>
                        <a:rPr lang="en-US" sz="2000" b="0" dirty="0" smtClean="0">
                          <a:effectLst/>
                        </a:rPr>
                        <a:t>school</a:t>
                      </a:r>
                      <a:endParaRPr lang="en-US" sz="2000" b="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1536191" y="504749"/>
            <a:ext cx="5844845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 smtClean="0">
                <a:solidFill>
                  <a:schemeClr val="tx2">
                    <a:lumMod val="75000"/>
                  </a:schemeClr>
                </a:solidFill>
              </a:rPr>
              <a:t>UAF Growth Targets</a:t>
            </a:r>
            <a:endParaRPr lang="en-US" sz="2400" b="1" dirty="0">
              <a:solidFill>
                <a:schemeClr val="tx2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569680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679391" y="5715000"/>
            <a:ext cx="77724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/>
              <a:t/>
            </a:r>
            <a:br>
              <a:rPr lang="en-US" sz="1600" dirty="0"/>
            </a:br>
            <a:endParaRPr lang="en-US" sz="1600" dirty="0"/>
          </a:p>
        </p:txBody>
      </p:sp>
      <p:graphicFrame>
        <p:nvGraphicFramePr>
          <p:cNvPr id="8" name="Chart 7"/>
          <p:cNvGraphicFramePr/>
          <p:nvPr>
            <p:extLst>
              <p:ext uri="{D42A27DB-BD31-4B8C-83A1-F6EECF244321}">
                <p14:modId xmlns:p14="http://schemas.microsoft.com/office/powerpoint/2010/main" val="1434838016"/>
              </p:ext>
            </p:extLst>
          </p:nvPr>
        </p:nvGraphicFramePr>
        <p:xfrm>
          <a:off x="381000" y="304800"/>
          <a:ext cx="8382000" cy="526732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752543" y="5572125"/>
            <a:ext cx="6552682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/>
              <a:t>UAF’s performance is shown as a yellow symbol.  The research universities used in this chart are listed in Table 4., above. This chart is based on publications from </a:t>
            </a:r>
            <a:r>
              <a:rPr lang="en-US" sz="1000" u="sng" dirty="0"/>
              <a:t>just one year</a:t>
            </a:r>
            <a:r>
              <a:rPr lang="en-US" sz="1000" dirty="0"/>
              <a:t>, January 1, 2011 to December 31, 2011.</a:t>
            </a:r>
          </a:p>
          <a:p>
            <a:endParaRPr lang="en-US" sz="1000" dirty="0"/>
          </a:p>
        </p:txBody>
      </p:sp>
    </p:spTree>
    <p:extLst>
      <p:ext uri="{BB962C8B-B14F-4D97-AF65-F5344CB8AC3E}">
        <p14:creationId xmlns:p14="http://schemas.microsoft.com/office/powerpoint/2010/main" val="4410554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4205" y="441937"/>
            <a:ext cx="7668804" cy="1039657"/>
          </a:xfrm>
        </p:spPr>
        <p:txBody>
          <a:bodyPr>
            <a:normAutofit fontScale="90000"/>
          </a:bodyPr>
          <a:lstStyle/>
          <a:p>
            <a:r>
              <a:rPr lang="en-US" sz="3600" dirty="0" smtClean="0"/>
              <a:t/>
            </a:r>
            <a:br>
              <a:rPr lang="en-US" sz="3600" dirty="0" smtClean="0"/>
            </a:br>
            <a:r>
              <a:rPr lang="en-US" sz="3100" b="1" dirty="0"/>
              <a:t>UAF </a:t>
            </a:r>
            <a:r>
              <a:rPr lang="en-US" sz="3100" b="1" dirty="0" smtClean="0"/>
              <a:t>FY14 Capital </a:t>
            </a:r>
            <a:r>
              <a:rPr lang="en-US" sz="3100" b="1" dirty="0"/>
              <a:t>Budget Research </a:t>
            </a:r>
            <a:r>
              <a:rPr lang="en-US" sz="3100" b="1" dirty="0" smtClean="0"/>
              <a:t>Requests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/>
              <a:t>Partnership to Develop Statewide Energy Solutions</a:t>
            </a:r>
          </a:p>
          <a:p>
            <a:pPr marL="0" indent="0">
              <a:buNone/>
            </a:pPr>
            <a:endParaRPr lang="en-US" sz="2400" dirty="0" smtClean="0"/>
          </a:p>
          <a:p>
            <a:r>
              <a:rPr lang="en-US" sz="2400" dirty="0" smtClean="0">
                <a:solidFill>
                  <a:schemeClr val="accent2">
                    <a:lumMod val="75000"/>
                  </a:schemeClr>
                </a:solidFill>
              </a:rPr>
              <a:t>Research Chinook Salmon Production and Decline</a:t>
            </a:r>
          </a:p>
          <a:p>
            <a:pPr marL="0" indent="0">
              <a:buNone/>
            </a:pPr>
            <a:endParaRPr lang="en-US" sz="2400" dirty="0" smtClean="0"/>
          </a:p>
          <a:p>
            <a:r>
              <a:rPr lang="en-US" sz="2400" dirty="0" smtClean="0"/>
              <a:t>Arctic Oil Spill Response through Science Technology Center</a:t>
            </a:r>
          </a:p>
          <a:p>
            <a:pPr marL="0" indent="0">
              <a:buNone/>
            </a:pPr>
            <a:endParaRPr lang="en-US" sz="2400" dirty="0" smtClean="0"/>
          </a:p>
          <a:p>
            <a:r>
              <a:rPr lang="en-US" sz="2400" dirty="0" smtClean="0">
                <a:solidFill>
                  <a:schemeClr val="accent2">
                    <a:lumMod val="75000"/>
                  </a:schemeClr>
                </a:solidFill>
              </a:rPr>
              <a:t>Enhanced Base Maps for Alaska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25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997647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371282"/>
          </a:xfrm>
        </p:spPr>
        <p:txBody>
          <a:bodyPr>
            <a:normAutofit fontScale="90000"/>
          </a:bodyPr>
          <a:lstStyle/>
          <a:p>
            <a:r>
              <a:rPr lang="en-US" sz="2700" dirty="0" smtClean="0">
                <a:solidFill>
                  <a:schemeClr val="tx2">
                    <a:lumMod val="75000"/>
                  </a:schemeClr>
                </a:solidFill>
                <a:latin typeface="Rockwell Extra Bold" pitchFamily="18" charset="0"/>
              </a:rPr>
              <a:t>UAF Board of Regents Lunch Presentations</a:t>
            </a:r>
            <a:r>
              <a:rPr lang="en-US" sz="4000" i="1" dirty="0" smtClean="0">
                <a:solidFill>
                  <a:schemeClr val="tx2">
                    <a:lumMod val="75000"/>
                  </a:schemeClr>
                </a:solidFill>
                <a:latin typeface="Rockwell Extra Bold" pitchFamily="18" charset="0"/>
              </a:rPr>
              <a:t/>
            </a:r>
            <a:br>
              <a:rPr lang="en-US" sz="4000" i="1" dirty="0" smtClean="0">
                <a:solidFill>
                  <a:schemeClr val="tx2">
                    <a:lumMod val="75000"/>
                  </a:schemeClr>
                </a:solidFill>
                <a:latin typeface="Rockwell Extra Bold" pitchFamily="18" charset="0"/>
              </a:rPr>
            </a:br>
            <a:r>
              <a:rPr lang="en-US" sz="3600" i="1" dirty="0" smtClean="0">
                <a:solidFill>
                  <a:schemeClr val="tx2">
                    <a:lumMod val="75000"/>
                  </a:schemeClr>
                </a:solidFill>
                <a:latin typeface="Rockwell Extra Bold" pitchFamily="18" charset="0"/>
              </a:rPr>
              <a:t>UAF Research </a:t>
            </a:r>
            <a:r>
              <a:rPr lang="en-US" sz="3600" i="1" dirty="0">
                <a:solidFill>
                  <a:schemeClr val="tx2">
                    <a:lumMod val="75000"/>
                  </a:schemeClr>
                </a:solidFill>
                <a:latin typeface="Rockwell Extra Bold" pitchFamily="18" charset="0"/>
              </a:rPr>
              <a:t>in Action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4243" y="1558138"/>
            <a:ext cx="8229600" cy="4275417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en-US" sz="2000" dirty="0" smtClean="0">
              <a:solidFill>
                <a:schemeClr val="tx2">
                  <a:lumMod val="50000"/>
                </a:schemeClr>
              </a:solidFill>
            </a:endParaRPr>
          </a:p>
          <a:p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Dr. McCoy </a:t>
            </a:r>
            <a:r>
              <a:rPr lang="en-US" sz="2000" dirty="0" smtClean="0"/>
              <a:t>– Research at the Geophysical Institute and the Alaska Satellite Facility</a:t>
            </a:r>
          </a:p>
          <a:p>
            <a:pPr marL="0" indent="0">
              <a:buNone/>
            </a:pPr>
            <a:endParaRPr lang="en-US" sz="2000" dirty="0" smtClean="0"/>
          </a:p>
          <a:p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Dr. </a:t>
            </a:r>
            <a:r>
              <a:rPr lang="en-US" sz="2000" dirty="0" err="1" smtClean="0">
                <a:solidFill>
                  <a:schemeClr val="accent2">
                    <a:lumMod val="75000"/>
                  </a:schemeClr>
                </a:solidFill>
              </a:rPr>
              <a:t>Mehner</a:t>
            </a:r>
            <a:r>
              <a:rPr lang="en-US" sz="2000" dirty="0">
                <a:solidFill>
                  <a:schemeClr val="accent2">
                    <a:lumMod val="75000"/>
                  </a:schemeClr>
                </a:solidFill>
              </a:rPr>
              <a:t> </a:t>
            </a:r>
            <a:r>
              <a:rPr lang="en-US" sz="2000" dirty="0" smtClean="0"/>
              <a:t>- Introduction to the Art of Da-</a:t>
            </a:r>
            <a:r>
              <a:rPr lang="en-US" sz="2000" dirty="0" err="1" smtClean="0"/>
              <a:t>ka</a:t>
            </a:r>
            <a:r>
              <a:rPr lang="en-US" sz="2000" dirty="0" smtClean="0"/>
              <a:t>-</a:t>
            </a:r>
            <a:r>
              <a:rPr lang="en-US" sz="2000" dirty="0" err="1" smtClean="0"/>
              <a:t>xeen</a:t>
            </a:r>
            <a:r>
              <a:rPr lang="en-US" sz="2000" dirty="0" smtClean="0"/>
              <a:t> </a:t>
            </a:r>
            <a:r>
              <a:rPr lang="en-US" sz="2000" dirty="0" err="1" smtClean="0"/>
              <a:t>Mehner</a:t>
            </a:r>
            <a:endParaRPr lang="en-US" sz="2000" dirty="0" smtClean="0"/>
          </a:p>
          <a:p>
            <a:pPr marL="0" indent="0">
              <a:buNone/>
            </a:pPr>
            <a:endParaRPr lang="en-US" sz="2000" dirty="0" smtClean="0"/>
          </a:p>
          <a:p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Dr. </a:t>
            </a:r>
            <a:r>
              <a:rPr lang="en-US" sz="2000" dirty="0" err="1" smtClean="0">
                <a:solidFill>
                  <a:schemeClr val="accent2">
                    <a:lumMod val="75000"/>
                  </a:schemeClr>
                </a:solidFill>
              </a:rPr>
              <a:t>Hinzman</a:t>
            </a:r>
            <a:r>
              <a:rPr lang="en-US" sz="2000" dirty="0">
                <a:solidFill>
                  <a:schemeClr val="accent2">
                    <a:lumMod val="75000"/>
                  </a:schemeClr>
                </a:solidFill>
              </a:rPr>
              <a:t> </a:t>
            </a:r>
            <a:r>
              <a:rPr lang="en-US" sz="2000" dirty="0" smtClean="0"/>
              <a:t>– UAF research impact on the American Geophysical Union annual fall meeting</a:t>
            </a:r>
          </a:p>
          <a:p>
            <a:pPr marL="0" indent="0">
              <a:buNone/>
            </a:pPr>
            <a:endParaRPr lang="en-US" sz="2000" dirty="0" smtClean="0"/>
          </a:p>
          <a:p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</a:rPr>
              <a:t>Mr. Walker </a:t>
            </a:r>
            <a:r>
              <a:rPr lang="en-US" sz="2000" dirty="0" smtClean="0"/>
              <a:t>– Recent Alaska’s Unmanned Aircraft Research</a:t>
            </a: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E4BAC9-6D41-4691-9299-18EF07EF0177}" type="slidenum">
              <a:rPr lang="en-US" smtClean="0"/>
              <a:t>26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192768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UAF_2012">
  <a:themeElements>
    <a:clrScheme name="UAF colors">
      <a:dk1>
        <a:sysClr val="windowText" lastClr="000000"/>
      </a:dk1>
      <a:lt1>
        <a:sysClr val="window" lastClr="FFFFFF"/>
      </a:lt1>
      <a:dk2>
        <a:srgbClr val="236192"/>
      </a:dk2>
      <a:lt2>
        <a:srgbClr val="C7C9C7"/>
      </a:lt2>
      <a:accent1>
        <a:srgbClr val="236192"/>
      </a:accent1>
      <a:accent2>
        <a:srgbClr val="A6192E"/>
      </a:accent2>
      <a:accent3>
        <a:srgbClr val="719949"/>
      </a:accent3>
      <a:accent4>
        <a:srgbClr val="642667"/>
      </a:accent4>
      <a:accent5>
        <a:srgbClr val="007681"/>
      </a:accent5>
      <a:accent6>
        <a:srgbClr val="FFCD00"/>
      </a:accent6>
      <a:hlink>
        <a:srgbClr val="0000FF"/>
      </a:hlink>
      <a:folHlink>
        <a:srgbClr val="800080"/>
      </a:folHlink>
    </a:clrScheme>
    <a:fontScheme name="Revolution">
      <a:majorFont>
        <a:latin typeface="Trebuchet MS"/>
        <a:ea typeface=""/>
        <a:cs typeface=""/>
        <a:font script="Jpan" typeface="ＭＳ ゴシック"/>
      </a:majorFont>
      <a:minorFont>
        <a:latin typeface="Trebuchet MS"/>
        <a:ea typeface=""/>
        <a:cs typeface=""/>
        <a:font script="Jpan" typeface="ＭＳ ゴシック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Office">
    <a:majorFont>
      <a:latin typeface="Cambria"/>
      <a:ea typeface=""/>
      <a:cs typeface=""/>
      <a:font script="Jpan" typeface="ＭＳ 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明朝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Office">
    <a:maj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3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Office">
    <a:maj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UAF_template_2012</Template>
  <TotalTime>1751</TotalTime>
  <Words>1494</Words>
  <Application>Microsoft Office PowerPoint</Application>
  <PresentationFormat>On-screen Show (4:3)</PresentationFormat>
  <Paragraphs>316</Paragraphs>
  <Slides>26</Slides>
  <Notes>23</Notes>
  <HiddenSlides>0</HiddenSlides>
  <MMClips>1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26</vt:i4>
      </vt:variant>
    </vt:vector>
  </HeadingPairs>
  <TitlesOfParts>
    <vt:vector size="27" baseType="lpstr">
      <vt:lpstr>UAF_2012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UA Strategic Direction Initiatives </vt:lpstr>
      <vt:lpstr>Favorable Characteristics of  Research as an Economic Enterprise</vt:lpstr>
      <vt:lpstr>UAF Research Supports Alaska</vt:lpstr>
      <vt:lpstr>Research Capacity at Alaska’s Land, Sea and Space Grant University</vt:lpstr>
      <vt:lpstr>PowerPoint Presentation</vt:lpstr>
      <vt:lpstr>Research Ties to Economic Development</vt:lpstr>
      <vt:lpstr>Research Partnerships</vt:lpstr>
      <vt:lpstr>PowerPoint Presentation</vt:lpstr>
      <vt:lpstr>PowerPoint Presentation</vt:lpstr>
      <vt:lpstr>PowerPoint Presentation</vt:lpstr>
      <vt:lpstr>UAF Research is Diverse Yet Focused</vt:lpstr>
      <vt:lpstr>From Certificates to PhDs and Beyond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 UAF FY14 Capital Budget Research Requests </vt:lpstr>
      <vt:lpstr>UAF Board of Regents Lunch Presentations UAF Research in Action 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UAF Research</dc:title>
  <dc:creator>Courtney Sanborn</dc:creator>
  <cp:lastModifiedBy>Claudia C Koch</cp:lastModifiedBy>
  <cp:revision>98</cp:revision>
  <cp:lastPrinted>2012-11-29T22:36:44Z</cp:lastPrinted>
  <dcterms:created xsi:type="dcterms:W3CDTF">2012-08-30T17:54:21Z</dcterms:created>
  <dcterms:modified xsi:type="dcterms:W3CDTF">2012-12-04T20:42:01Z</dcterms:modified>
</cp:coreProperties>
</file>