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91" r:id="rId3"/>
    <p:sldId id="333" r:id="rId4"/>
    <p:sldId id="332" r:id="rId5"/>
    <p:sldId id="258" r:id="rId6"/>
    <p:sldId id="334" r:id="rId7"/>
    <p:sldId id="325" r:id="rId8"/>
    <p:sldId id="340" r:id="rId9"/>
    <p:sldId id="328" r:id="rId10"/>
    <p:sldId id="329" r:id="rId11"/>
    <p:sldId id="350" r:id="rId12"/>
    <p:sldId id="351" r:id="rId13"/>
    <p:sldId id="352" r:id="rId14"/>
    <p:sldId id="353" r:id="rId15"/>
    <p:sldId id="306" r:id="rId16"/>
    <p:sldId id="308" r:id="rId17"/>
    <p:sldId id="281" r:id="rId18"/>
    <p:sldId id="307" r:id="rId19"/>
    <p:sldId id="309" r:id="rId20"/>
    <p:sldId id="290" r:id="rId21"/>
    <p:sldId id="335" r:id="rId22"/>
    <p:sldId id="312" r:id="rId23"/>
    <p:sldId id="276" r:id="rId24"/>
    <p:sldId id="310" r:id="rId25"/>
    <p:sldId id="311" r:id="rId26"/>
    <p:sldId id="354" r:id="rId27"/>
  </p:sldIdLst>
  <p:sldSz cx="9144000" cy="6858000" type="screen4x3"/>
  <p:notesSz cx="6950075" cy="9236075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86364" autoAdjust="0"/>
  </p:normalViewPr>
  <p:slideViewPr>
    <p:cSldViewPr snapToGrid="0" snapToObjects="1">
      <p:cViewPr>
        <p:scale>
          <a:sx n="90" d="100"/>
          <a:sy n="90" d="100"/>
        </p:scale>
        <p:origin x="-6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7304" y="3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uFillTx/>
              </a:defRPr>
            </a:lvl1pPr>
          </a:lstStyle>
          <a:p>
            <a:fld id="{93B6C14D-E791-2546-A187-FE1701B89F64}" type="datetimeFigureOut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uFillTx/>
              </a:defRPr>
            </a:lvl1pPr>
          </a:lstStyle>
          <a:p>
            <a:fld id="{F3303A72-F45E-564D-967E-32BF9A6D926C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78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>
                <a:uFillTx/>
              </a:rPr>
              <a:pPr/>
              <a:t>2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522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>
                <a:uFillTx/>
              </a:rPr>
              <a:pPr/>
              <a:t>3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513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>
                <a:uFillTx/>
              </a:rPr>
              <a:pPr/>
              <a:t>4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51464" indent="-28902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56098" indent="-2312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18538" indent="-2312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80977" indent="-2312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43415" indent="-231219" defTabSz="462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3005855" indent="-231219" defTabSz="462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68294" indent="-231219" defTabSz="462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930734" indent="-231219" defTabSz="462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3AD24BA2-6518-46A1-9382-070CE70EFBC5}" type="slidenum">
              <a:rPr lang="en-US" smtClean="0">
                <a:solidFill>
                  <a:prstClr val="black"/>
                </a:solidFill>
                <a:latin typeface="Calibri" pitchFamily="-65" charset="0"/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>
                <a:uFillTx/>
              </a:rPr>
              <a:pPr/>
              <a:t>17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497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85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47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42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88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01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85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365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0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57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92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 dirty="0" smtClean="0">
                <a:uFillTx/>
              </a:rPr>
              <a:t>Drag picture to placeholder or click icon to add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uFillTx/>
              </a:defRPr>
            </a:lvl1pPr>
          </a:lstStyle>
          <a:p>
            <a:fld id="{88B99C93-F56F-46AB-9EB8-53614A95B15F}" type="datetime1">
              <a:rPr lang="en-US" smtClean="0">
                <a:uFillTx/>
              </a:rPr>
              <a:pPr/>
              <a:t>6/8/12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uFillTx/>
              </a:defRPr>
            </a:lvl1pPr>
          </a:lstStyle>
          <a:p>
            <a:fld id="{FA84A37A-AFC2-4A01-80A1-FC20F2C0D5BB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uFillTx/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uFillTx/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uFillTx/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uFillTx/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4A3A-8F42-4CD6-A14B-65B8CDB649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6/8/12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6194-B5C9-4263-90C0-F953361020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2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529" y="1643157"/>
            <a:ext cx="8367059" cy="1360020"/>
          </a:xfrm>
          <a:solidFill>
            <a:srgbClr val="008000"/>
          </a:solidFill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UAA innovation and research commercialization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New pathways for growth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529" y="173131"/>
            <a:ext cx="8367059" cy="1470025"/>
          </a:xfrm>
          <a:solidFill>
            <a:srgbClr val="008000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Presentation to the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University of Alaska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Board of Regents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647" y="5453529"/>
            <a:ext cx="512081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DR. HELENA S. WISNIEWSKI</a:t>
            </a:r>
          </a:p>
          <a:p>
            <a:pPr algn="ctr"/>
            <a:r>
              <a:rPr lang="en-US" sz="2400" b="1" dirty="0" smtClean="0"/>
              <a:t>VICE PROVOST FOR RESEARCH</a:t>
            </a:r>
          </a:p>
          <a:p>
            <a:pPr algn="ctr"/>
            <a:r>
              <a:rPr lang="en-US" sz="2400" b="1" dirty="0" smtClean="0"/>
              <a:t>DEAN OF THE GRADUATE SCHOOL</a:t>
            </a:r>
            <a:endParaRPr lang="en-US" sz="24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7688" b="7688"/>
          <a:stretch>
            <a:fillRect/>
          </a:stretch>
        </p:blipFill>
        <p:spPr>
          <a:xfrm>
            <a:off x="373529" y="3223143"/>
            <a:ext cx="7022352" cy="2061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0556" y="3615765"/>
            <a:ext cx="86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June 8</a:t>
            </a:r>
          </a:p>
          <a:p>
            <a:r>
              <a:rPr lang="en-US" sz="1400" b="1" dirty="0" smtClean="0"/>
              <a:t>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347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05275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IP activity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95992"/>
              </p:ext>
            </p:extLst>
          </p:nvPr>
        </p:nvGraphicFramePr>
        <p:xfrm>
          <a:off x="457200" y="2453336"/>
          <a:ext cx="8229600" cy="394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79"/>
                <a:gridCol w="1955259"/>
                <a:gridCol w="1867711"/>
                <a:gridCol w="1546698"/>
                <a:gridCol w="651753"/>
              </a:tblGrid>
              <a:tr h="5262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Inventor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Invention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Status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License 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6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Kenrick Mock (Math and Computer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Science, CAS)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Bogdan Hoanca (Computer Information Systems, CBPP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400" b="1" dirty="0" smtClean="0">
                          <a:latin typeface="+mn-lt"/>
                          <a:cs typeface="Calibri" pitchFamily="34" charset="0"/>
                        </a:rPr>
                        <a:t>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Methods and Systems for Multiple Factor Authentication Using Gaze Tracking and Iris Scanning:</a:t>
                      </a:r>
                    </a:p>
                    <a:p>
                      <a:r>
                        <a:rPr lang="en-US" sz="400" b="1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July 26, 2011 –US  patent #</a:t>
                      </a:r>
                      <a:r>
                        <a:rPr lang="en-US" sz="1400" b="1" i="1" dirty="0" smtClean="0"/>
                        <a:t> 7,986,816</a:t>
                      </a:r>
                      <a:endParaRPr lang="en-US" sz="1400" b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5883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 Anthony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Paris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en-US" sz="1400" b="1" baseline="0" dirty="0" err="1" smtClean="0">
                          <a:latin typeface="Times New Roman"/>
                          <a:cs typeface="Times New Roman"/>
                        </a:rPr>
                        <a:t>Engr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students Brian </a:t>
                      </a:r>
                      <a:r>
                        <a:rPr lang="en-US" sz="1400" b="1" baseline="0" dirty="0" err="1" smtClean="0">
                          <a:latin typeface="Times New Roman"/>
                          <a:cs typeface="Times New Roman"/>
                        </a:rPr>
                        <a:t>Glasheen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Times New Roman"/>
                          <a:cs typeface="Times New Roman"/>
                        </a:rPr>
                        <a:t>Gan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Wu, and Jacob Thompson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Spinal Rod Bender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Patent 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Under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discussion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Dr. Gary Rice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Student Success Model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Patent Pending (Provisional)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Yes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62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 John Lund and Dr. Todd Peterson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Ultra Long Life Energy Source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Patent Pending (Provisional)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127" y="1736722"/>
            <a:ext cx="839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nvention Disclosures </a:t>
            </a:r>
            <a:r>
              <a:rPr lang="en-US" b="1" dirty="0"/>
              <a:t>and </a:t>
            </a:r>
            <a:r>
              <a:rPr lang="en-US" b="1" dirty="0" smtClean="0"/>
              <a:t>Patent Applications since January 2012 total 13, including students.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86" y="4961173"/>
            <a:ext cx="1377914" cy="14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1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 activity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102734"/>
              </p:ext>
            </p:extLst>
          </p:nvPr>
        </p:nvGraphicFramePr>
        <p:xfrm>
          <a:off x="576730" y="1623939"/>
          <a:ext cx="8229600" cy="457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21"/>
                <a:gridCol w="1850065"/>
                <a:gridCol w="1935126"/>
                <a:gridCol w="1552353"/>
                <a:gridCol w="970135"/>
              </a:tblGrid>
              <a:tr h="6471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Inventor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Invention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Status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License 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Drs.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Anthony Paris,  John Lund, Jennifer Brock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Wireless Head Impact Mouth-guard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Invention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Disclosure</a:t>
                      </a:r>
                    </a:p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Submitting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P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rovisional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23974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Anthony Paris and </a:t>
                      </a:r>
                      <a:r>
                        <a:rPr lang="en-US" sz="1400" b="1" dirty="0" err="1" smtClean="0">
                          <a:latin typeface="Times New Roman"/>
                          <a:cs typeface="Times New Roman"/>
                        </a:rPr>
                        <a:t>Engr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 students Doug Franklin, 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Kelvin Goode and </a:t>
                      </a:r>
                      <a:r>
                        <a:rPr lang="en-US" sz="1400" b="1" dirty="0" err="1" smtClean="0">
                          <a:latin typeface="Times New Roman"/>
                          <a:cs typeface="Times New Roman"/>
                        </a:rPr>
                        <a:t>Orest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cs typeface="Times New Roman"/>
                        </a:rPr>
                        <a:t>Harkacz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 Jr.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Ultrasonic Gum Tissue Sounder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Invention Disclosure to be submitted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07815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 Colin McGill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Chemistry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Pharmacological Treatment for Neurodegenerative Diseases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Invention Disclosure</a:t>
                      </a:r>
                    </a:p>
                    <a:p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Submitting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 provisional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788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 Joey Yang</a:t>
                      </a:r>
                      <a:br>
                        <a:rPr lang="en-US" sz="1400" b="1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Civil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Engineering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Self-Heating Concrete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Invention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Disclosure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20120222-blueberry-research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49" y="4281635"/>
            <a:ext cx="1706284" cy="1185367"/>
          </a:xfrm>
          <a:prstGeom prst="rect">
            <a:avLst/>
          </a:prstGeom>
          <a:noFill/>
          <a:ln w="12700" algn="in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2" descr="Header Final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6619" y="2317226"/>
            <a:ext cx="1488544" cy="1481289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92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uFillTx/>
              </a:rPr>
              <a:t>IP activity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56397"/>
              </p:ext>
            </p:extLst>
          </p:nvPr>
        </p:nvGraphicFramePr>
        <p:xfrm>
          <a:off x="576730" y="1690530"/>
          <a:ext cx="8229600" cy="449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711397"/>
                <a:gridCol w="2009553"/>
                <a:gridCol w="1403498"/>
                <a:gridCol w="1459232"/>
              </a:tblGrid>
              <a:tr h="711115"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Inventor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Invention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Status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License 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1224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enard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 err="1" smtClean="0">
                          <a:latin typeface="Times New Roman"/>
                          <a:cs typeface="Times New Roman"/>
                        </a:rPr>
                        <a:t>Engr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 Student)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with Professors John Lund and Jeff Miller</a:t>
                      </a:r>
                      <a:endParaRPr lang="en-US" sz="1400" b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Helped develop FreeSim traffic pattern software 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(testing snowplows)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Submitted invention disclosure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10121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 Frank Moore Computer Science &amp; Engineering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Improving Compressed Images via Evolutionary Computation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Submitting Invention</a:t>
                      </a:r>
                    </a:p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Disclosure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818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Alexandra West,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Engineering student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Hydro-powered Fish Carcass Grinder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Submitted invention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isclosure; developing provisional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LeeAnn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Munk,   Geology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Isotope Methods for Exploring and Mining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copper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Submitted invention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isclosure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8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44" y="408372"/>
            <a:ext cx="8260672" cy="1039427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uFillTx/>
              </a:rPr>
              <a:t>IP activity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21142"/>
              </p:ext>
            </p:extLst>
          </p:nvPr>
        </p:nvGraphicFramePr>
        <p:xfrm>
          <a:off x="576730" y="1690530"/>
          <a:ext cx="8229600" cy="500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051638"/>
                <a:gridCol w="1903228"/>
                <a:gridCol w="1392865"/>
                <a:gridCol w="1235949"/>
              </a:tblGrid>
              <a:tr h="711115"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Inventor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Invention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Status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uFillTx/>
                        </a:rPr>
                        <a:t>License </a:t>
                      </a:r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uFillTx/>
                          <a:latin typeface="Times New Roman"/>
                          <a:cs typeface="Times New Roman"/>
                        </a:rPr>
                        <a:t>Eric Pederson, Pat </a:t>
                      </a:r>
                      <a:r>
                        <a:rPr lang="en-US" sz="1400" b="1" dirty="0" err="1" smtClean="0">
                          <a:uFillTx/>
                          <a:latin typeface="Times New Roman"/>
                          <a:cs typeface="Times New Roman"/>
                        </a:rPr>
                        <a:t>Borjon</a:t>
                      </a:r>
                      <a:r>
                        <a:rPr lang="en-US" sz="1400" b="1" dirty="0" smtClean="0">
                          <a:uFillTx/>
                          <a:latin typeface="Times New Roman"/>
                          <a:cs typeface="Times New Roman"/>
                        </a:rPr>
                        <a:t>,  and Mike B. Smith, Enrollment Services</a:t>
                      </a:r>
                    </a:p>
                    <a:p>
                      <a:endParaRPr lang="en-US" sz="1400" b="1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uFillTx/>
                          <a:latin typeface="Times New Roman"/>
                          <a:cs typeface="Times New Roman"/>
                        </a:rPr>
                        <a:t>Student management software (two separate programs)</a:t>
                      </a:r>
                      <a:endParaRPr lang="en-US" sz="1400" b="1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uFillTx/>
                          <a:latin typeface="Times New Roman"/>
                          <a:cs typeface="Times New Roman"/>
                        </a:rPr>
                        <a:t>Submitting Invention Disclosures</a:t>
                      </a:r>
                      <a:endParaRPr lang="en-US" sz="1400" b="1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107520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Paul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Johnson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 Jonathan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Alevy</a:t>
                      </a: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,</a:t>
                      </a:r>
                    </a:p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Economics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Economics Laboratory educational game software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Submitting Invention Disclosure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Kyle Hampton,  </a:t>
                      </a:r>
                      <a:b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Economics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Economics Laboratory educational game software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Submitting  Invention Disclosure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58920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sz="2700" b="1" cap="small" dirty="0" smtClean="0">
                <a:solidFill>
                  <a:schemeClr val="bg1"/>
                </a:solidFill>
                <a:uFillTx/>
              </a:rPr>
              <a:t/>
            </a:r>
            <a:br>
              <a:rPr lang="en-US" sz="2700" b="1" cap="small" dirty="0" smtClean="0">
                <a:solidFill>
                  <a:schemeClr val="bg1"/>
                </a:solidFill>
                <a:uFillTx/>
              </a:rPr>
            </a:br>
            <a:r>
              <a:rPr lang="en-US" sz="3600" b="1" dirty="0">
                <a:solidFill>
                  <a:schemeClr val="bg1"/>
                </a:solidFill>
              </a:rPr>
              <a:t>Ergonomic Rod Bender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for </a:t>
            </a:r>
            <a:r>
              <a:rPr lang="en-US" sz="3600" b="1" dirty="0">
                <a:solidFill>
                  <a:schemeClr val="bg1"/>
                </a:solidFill>
              </a:rPr>
              <a:t>Spinal </a:t>
            </a:r>
            <a:r>
              <a:rPr lang="en-US" sz="3600" b="1" dirty="0" smtClean="0">
                <a:solidFill>
                  <a:schemeClr val="bg1"/>
                </a:solidFill>
              </a:rPr>
              <a:t>Surgery</a:t>
            </a:r>
            <a:r>
              <a:rPr lang="en-US" sz="2000" dirty="0">
                <a:solidFill>
                  <a:schemeClr val="bg1"/>
                </a:solidFill>
                <a:uFillTx/>
              </a:rPr>
              <a:t/>
            </a:r>
            <a:br>
              <a:rPr lang="en-US" sz="2000" dirty="0">
                <a:solidFill>
                  <a:schemeClr val="bg1"/>
                </a:solidFill>
                <a:uFillTx/>
              </a:rPr>
            </a:br>
            <a:endParaRPr lang="en-US" sz="2000" dirty="0">
              <a:uFillTx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860" y="1721557"/>
            <a:ext cx="3274396" cy="37682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695612" y="1842052"/>
            <a:ext cx="528466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uFillTx/>
                <a:latin typeface="Times New Roman"/>
                <a:cs typeface="Times New Roman"/>
              </a:rPr>
              <a:t>Approximately </a:t>
            </a:r>
            <a:r>
              <a:rPr lang="en-US" b="1" dirty="0">
                <a:uFillTx/>
                <a:latin typeface="Times New Roman"/>
                <a:cs typeface="Times New Roman"/>
              </a:rPr>
              <a:t>500,000 Americans undergo spinal surgery each year </a:t>
            </a:r>
            <a:r>
              <a:rPr lang="en-US" dirty="0">
                <a:uFillTx/>
                <a:latin typeface="Times New Roman"/>
                <a:cs typeface="Times New Roman"/>
              </a:rPr>
              <a:t>to correct spinal instability. </a:t>
            </a:r>
            <a:endParaRPr lang="en-US" dirty="0" smtClean="0">
              <a:uFillTx/>
              <a:latin typeface="Times New Roman"/>
              <a:cs typeface="Times New Roman"/>
            </a:endParaRPr>
          </a:p>
          <a:p>
            <a:pPr marL="285750" indent="-285750"/>
            <a:endParaRPr lang="en-US" dirty="0">
              <a:uFillTx/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uFillTx/>
                <a:latin typeface="Times New Roman"/>
                <a:cs typeface="Times New Roman"/>
              </a:rPr>
              <a:t>Surgeons insert </a:t>
            </a:r>
            <a:r>
              <a:rPr lang="en-US" dirty="0">
                <a:uFillTx/>
                <a:latin typeface="Times New Roman"/>
                <a:cs typeface="Times New Roman"/>
              </a:rPr>
              <a:t>a metal rod that is bent to the </a:t>
            </a:r>
            <a:r>
              <a:rPr lang="en-US" dirty="0" smtClean="0">
                <a:uFillTx/>
                <a:latin typeface="Times New Roman"/>
                <a:cs typeface="Times New Roman"/>
              </a:rPr>
              <a:t>curvature </a:t>
            </a:r>
            <a:r>
              <a:rPr lang="en-US" dirty="0">
                <a:uFillTx/>
                <a:latin typeface="Times New Roman"/>
                <a:cs typeface="Times New Roman"/>
              </a:rPr>
              <a:t>of the spine and attached to the vertebra to correct </a:t>
            </a:r>
            <a:r>
              <a:rPr lang="en-US" dirty="0" smtClean="0">
                <a:uFillTx/>
                <a:latin typeface="Times New Roman"/>
                <a:cs typeface="Times New Roman"/>
              </a:rPr>
              <a:t>deformity. </a:t>
            </a:r>
          </a:p>
          <a:p>
            <a:pPr marL="285750" indent="-285750"/>
            <a:endParaRPr lang="en-US" dirty="0">
              <a:uFillTx/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uFillTx/>
                <a:latin typeface="Times New Roman"/>
                <a:cs typeface="Times New Roman"/>
              </a:rPr>
              <a:t>UAA </a:t>
            </a:r>
            <a:r>
              <a:rPr lang="en-US" b="1" dirty="0" smtClean="0">
                <a:uFillTx/>
                <a:latin typeface="Times New Roman"/>
                <a:cs typeface="Times New Roman"/>
              </a:rPr>
              <a:t>Professor Paris </a:t>
            </a:r>
            <a:r>
              <a:rPr lang="en-US" b="1" dirty="0">
                <a:uFillTx/>
                <a:latin typeface="Times New Roman"/>
                <a:cs typeface="Times New Roman"/>
              </a:rPr>
              <a:t>and senior engineering design students </a:t>
            </a:r>
            <a:r>
              <a:rPr lang="en-US" dirty="0">
                <a:uFillTx/>
                <a:latin typeface="Times New Roman"/>
                <a:cs typeface="Times New Roman"/>
              </a:rPr>
              <a:t>developed a one-handed device to bend this rod during </a:t>
            </a:r>
            <a:r>
              <a:rPr lang="en-US" dirty="0" smtClean="0">
                <a:uFillTx/>
                <a:latin typeface="Times New Roman"/>
                <a:cs typeface="Times New Roman"/>
              </a:rPr>
              <a:t>surgery</a:t>
            </a:r>
            <a:r>
              <a:rPr lang="en-US" dirty="0">
                <a:uFillTx/>
                <a:latin typeface="Times New Roman"/>
                <a:cs typeface="Times New Roman"/>
              </a:rPr>
              <a:t>. </a:t>
            </a:r>
          </a:p>
          <a:p>
            <a:pPr marL="285750" indent="-285750"/>
            <a:endParaRPr lang="en-US" dirty="0">
              <a:uFillTx/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uFillTx/>
                <a:latin typeface="Times New Roman"/>
                <a:cs typeface="Times New Roman"/>
              </a:rPr>
              <a:t>This </a:t>
            </a:r>
            <a:r>
              <a:rPr lang="en-US" b="1" dirty="0">
                <a:uFillTx/>
                <a:latin typeface="Times New Roman"/>
                <a:cs typeface="Times New Roman"/>
              </a:rPr>
              <a:t>device minimizes operating time and reduces patient trauma </a:t>
            </a:r>
            <a:r>
              <a:rPr lang="en-US" dirty="0">
                <a:uFillTx/>
                <a:latin typeface="Times New Roman"/>
                <a:cs typeface="Times New Roman"/>
              </a:rPr>
              <a:t>by allowing the surgeon to ensure the correct bend of the rod without assistance and without leaving the patient. </a:t>
            </a:r>
            <a:endParaRPr lang="en-US" dirty="0" smtClean="0">
              <a:uFillTx/>
              <a:latin typeface="Times New Roman"/>
              <a:cs typeface="Times New Roman"/>
            </a:endParaRPr>
          </a:p>
          <a:p>
            <a:r>
              <a:rPr lang="en-US" dirty="0">
                <a:uFillTx/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859" y="5496453"/>
            <a:ext cx="330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/>
                <a:cs typeface="Times New Roman"/>
              </a:rPr>
              <a:t>Patent Pending. 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/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/>
                <a:cs typeface="Times New Roman"/>
              </a:rPr>
              <a:t>Level 5 Partners LLC </a:t>
            </a:r>
            <a:r>
              <a:rPr lang="en-US" b="1" dirty="0" smtClean="0">
                <a:latin typeface="Times New Roman"/>
                <a:cs typeface="Times New Roman"/>
              </a:rPr>
              <a:t>– licensing under discussion.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solidFill>
            <a:srgbClr val="2A8C2A"/>
          </a:solidFill>
        </p:spPr>
        <p:txBody>
          <a:bodyPr>
            <a:normAutofit fontScale="90000"/>
          </a:bodyPr>
          <a:lstStyle/>
          <a:p>
            <a:r>
              <a:rPr lang="en-US" sz="3600" b="1" kern="14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3600" b="1" kern="1400" dirty="0" smtClean="0">
                <a:solidFill>
                  <a:srgbClr val="000000"/>
                </a:solidFill>
                <a:latin typeface="Calibri"/>
              </a:rPr>
            </a:br>
            <a:r>
              <a:rPr lang="en-US" sz="3600" b="1" kern="1400" dirty="0" smtClean="0">
                <a:solidFill>
                  <a:srgbClr val="FFFFFF"/>
                </a:solidFill>
                <a:cs typeface="Times New Roman" pitchFamily="18" charset="0"/>
              </a:rPr>
              <a:t>Student </a:t>
            </a:r>
            <a:r>
              <a:rPr lang="en-US" sz="3600" b="1" kern="1400" dirty="0">
                <a:solidFill>
                  <a:srgbClr val="FFFFFF"/>
                </a:solidFill>
                <a:cs typeface="Times New Roman" pitchFamily="18" charset="0"/>
              </a:rPr>
              <a:t>Success </a:t>
            </a:r>
            <a:r>
              <a:rPr lang="en-US" sz="3600" b="1" kern="1400" dirty="0" smtClean="0">
                <a:solidFill>
                  <a:srgbClr val="FFFFFF"/>
                </a:solidFill>
                <a:cs typeface="Times New Roman" pitchFamily="18" charset="0"/>
              </a:rPr>
              <a:t>Model </a:t>
            </a:r>
            <a:r>
              <a:rPr lang="en-US" sz="3600" b="1" kern="14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3600" b="1" kern="1400" dirty="0">
                <a:solidFill>
                  <a:srgbClr val="000000"/>
                </a:solidFill>
                <a:cs typeface="Times New Roman" pitchFamily="18" charset="0"/>
              </a:rPr>
            </a:br>
            <a:endParaRPr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9088" cy="4992511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Dr. Gary Rice developed a </a:t>
            </a:r>
            <a:r>
              <a:rPr lang="en-US" sz="2000" b="1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model for university assessment of student success. </a:t>
            </a:r>
            <a:br>
              <a:rPr lang="en-US" sz="2000" b="1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2000" kern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This 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cs typeface="Times New Roman"/>
              </a:rPr>
              <a:t>model </a:t>
            </a:r>
            <a:r>
              <a:rPr lang="en-US" sz="2000" b="1" kern="1400" dirty="0">
                <a:solidFill>
                  <a:srgbClr val="000000"/>
                </a:solidFill>
                <a:latin typeface="Times New Roman"/>
                <a:cs typeface="Times New Roman"/>
              </a:rPr>
              <a:t>takes into account factors previously ignored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cs typeface="Times New Roman"/>
              </a:rPr>
              <a:t>, for example, 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socio-economic 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cs typeface="Times New Roman"/>
              </a:rPr>
              <a:t>factors, for a more precise evaluation of student performance. 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2000" kern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A </a:t>
            </a:r>
            <a:r>
              <a:rPr lang="en-US" sz="2000" b="1" kern="1400" dirty="0">
                <a:solidFill>
                  <a:srgbClr val="000000"/>
                </a:solidFill>
                <a:latin typeface="Times New Roman"/>
                <a:cs typeface="Times New Roman"/>
              </a:rPr>
              <a:t>successful nationwide beta test at universities 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cs typeface="Times New Roman"/>
              </a:rPr>
              <a:t>and community colleges 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led 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lang="en-US" sz="2000" b="1" kern="1400" dirty="0">
                <a:solidFill>
                  <a:srgbClr val="000000"/>
                </a:solidFill>
                <a:latin typeface="Times New Roman"/>
                <a:cs typeface="Times New Roman"/>
              </a:rPr>
              <a:t>requests for licensing 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cs typeface="Times New Roman"/>
              </a:rPr>
              <a:t>of this model, which are being executed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None/>
            </a:pPr>
            <a:endParaRPr lang="en-US" sz="2000" kern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000" b="1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Status: Licensing agreements in place 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Received first signed agreement </a:t>
            </a:r>
            <a:b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and payment. </a:t>
            </a:r>
            <a:r>
              <a:rPr lang="en-US" sz="2000" b="1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Potential first year revenue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$130,000 to $260,000. 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endParaRPr lang="en-US" sz="2000" b="1" kern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000" kern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400" dirty="0">
                <a:solidFill>
                  <a:srgbClr val="000000"/>
                </a:solidFill>
                <a:latin typeface="Times New Roman"/>
                <a:cs typeface="Times New Roman"/>
              </a:rPr>
              <a:t>Patent Pending.</a:t>
            </a:r>
          </a:p>
          <a:p>
            <a:pPr marL="0" indent="0">
              <a:spcBef>
                <a:spcPts val="0"/>
              </a:spcBef>
              <a:spcAft>
                <a:spcPts val="302"/>
              </a:spcAft>
            </a:pPr>
            <a:endParaRPr lang="en-US" sz="2000" kern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endParaRPr sz="2000" dirty="0"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solidFill>
            <a:srgbClr val="2A8C2A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FF"/>
                </a:solidFill>
              </a:rPr>
              <a:t>Concussion </a:t>
            </a:r>
            <a:r>
              <a:rPr lang="en-US" b="1" dirty="0">
                <a:solidFill>
                  <a:srgbClr val="FFFFFF"/>
                </a:solidFill>
              </a:rPr>
              <a:t>Impact and Monitoring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endParaRPr dirty="0">
              <a:solidFill>
                <a:srgbClr val="FFFFFF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927" y="1639710"/>
            <a:ext cx="6446406" cy="521828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800" b="1" dirty="0" smtClean="0">
                <a:latin typeface="Times New Roman"/>
                <a:cs typeface="Times New Roman"/>
              </a:rPr>
              <a:t>Traumatic Head </a:t>
            </a:r>
            <a:r>
              <a:rPr lang="en-US" sz="1800" b="1" dirty="0">
                <a:latin typeface="Times New Roman"/>
                <a:cs typeface="Times New Roman"/>
              </a:rPr>
              <a:t>injuries are a foremost concern in athletes</a:t>
            </a:r>
            <a:r>
              <a:rPr lang="en-US" sz="1800" dirty="0">
                <a:latin typeface="Times New Roman"/>
                <a:cs typeface="Times New Roman"/>
              </a:rPr>
              <a:t>, since research suggests that even blows that are not severe enough to cause unconsciousness can be harmful when their effects are cumulatively considered. </a:t>
            </a:r>
          </a:p>
          <a:p>
            <a:pPr lvl="1">
              <a:buClrTx/>
            </a:pPr>
            <a:r>
              <a:rPr lang="en-US" sz="1600" dirty="0" smtClean="0">
                <a:latin typeface="Times New Roman"/>
                <a:cs typeface="Times New Roman"/>
              </a:rPr>
              <a:t>Also of concern to the military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Professors  </a:t>
            </a:r>
            <a:r>
              <a:rPr lang="en-US" sz="1800" dirty="0">
                <a:latin typeface="Times New Roman"/>
                <a:cs typeface="Times New Roman"/>
              </a:rPr>
              <a:t>Paris, 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Brock and 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Lund </a:t>
            </a:r>
            <a:r>
              <a:rPr lang="en-US" sz="1800" b="1" dirty="0">
                <a:latin typeface="Times New Roman"/>
                <a:cs typeface="Times New Roman"/>
              </a:rPr>
              <a:t>developed an instrumented </a:t>
            </a:r>
            <a:r>
              <a:rPr lang="en-US" sz="1800" b="1" dirty="0" smtClean="0">
                <a:latin typeface="Times New Roman"/>
                <a:cs typeface="Times New Roman"/>
              </a:rPr>
              <a:t>mouth-guard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with custom wireless </a:t>
            </a:r>
            <a:r>
              <a:rPr lang="en-US" sz="1800" dirty="0" smtClean="0">
                <a:latin typeface="Times New Roman"/>
                <a:cs typeface="Times New Roman"/>
              </a:rPr>
              <a:t>capabilities </a:t>
            </a:r>
            <a:r>
              <a:rPr lang="en-US" sz="1800" b="1" dirty="0" smtClean="0">
                <a:latin typeface="Times New Roman"/>
                <a:cs typeface="Times New Roman"/>
              </a:rPr>
              <a:t>that measures </a:t>
            </a:r>
            <a:r>
              <a:rPr lang="en-US" sz="1800" b="1" dirty="0">
                <a:latin typeface="Times New Roman"/>
                <a:cs typeface="Times New Roman"/>
              </a:rPr>
              <a:t>acceleration of the skull upon impact and effects of such blows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It provides </a:t>
            </a:r>
            <a:r>
              <a:rPr lang="en-US" sz="1800" dirty="0">
                <a:latin typeface="Times New Roman"/>
                <a:cs typeface="Times New Roman"/>
              </a:rPr>
              <a:t>coaches </a:t>
            </a:r>
            <a:r>
              <a:rPr lang="en-US" sz="1800" dirty="0" smtClean="0">
                <a:latin typeface="Times New Roman"/>
                <a:cs typeface="Times New Roman"/>
              </a:rPr>
              <a:t>and physicians </a:t>
            </a:r>
            <a:r>
              <a:rPr lang="en-US" sz="1800" dirty="0">
                <a:latin typeface="Times New Roman"/>
                <a:cs typeface="Times New Roman"/>
              </a:rPr>
              <a:t>accurate and quick assessments when athletes experience head injuries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1800" b="1" dirty="0" smtClean="0">
                <a:latin typeface="Times New Roman"/>
                <a:cs typeface="Times New Roman"/>
              </a:rPr>
              <a:t>Additional </a:t>
            </a:r>
            <a:r>
              <a:rPr lang="en-US" sz="1800" b="1" dirty="0">
                <a:latin typeface="Times New Roman"/>
                <a:cs typeface="Times New Roman"/>
              </a:rPr>
              <a:t>assessments include </a:t>
            </a:r>
            <a:r>
              <a:rPr lang="en-US" sz="1800" b="1" dirty="0" smtClean="0">
                <a:latin typeface="Times New Roman"/>
                <a:cs typeface="Times New Roman"/>
              </a:rPr>
              <a:t>biometrics </a:t>
            </a:r>
            <a:r>
              <a:rPr lang="en-US" sz="1800" dirty="0" smtClean="0">
                <a:latin typeface="Times New Roman"/>
                <a:cs typeface="Times New Roman"/>
              </a:rPr>
              <a:t>such as: measuring </a:t>
            </a:r>
            <a:r>
              <a:rPr lang="en-US" sz="1800" dirty="0">
                <a:latin typeface="Times New Roman"/>
                <a:cs typeface="Times New Roman"/>
              </a:rPr>
              <a:t>heart rate to further evaluate performance, and identify high risk athletes.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endParaRPr sz="1800" dirty="0">
              <a:uFillTx/>
            </a:endParaRPr>
          </a:p>
        </p:txBody>
      </p:sp>
      <p:pic>
        <p:nvPicPr>
          <p:cNvPr id="4" name="Picture 2" descr="Header Final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95" y="1902177"/>
            <a:ext cx="2229132" cy="2472267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6795" y="4699168"/>
            <a:ext cx="243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Provisional patent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Under development.</a:t>
            </a: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Funded by an Innovate Award.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918072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b="1" cap="small" dirty="0" smtClean="0">
                <a:solidFill>
                  <a:schemeClr val="bg1"/>
                </a:solidFill>
                <a:uFillTx/>
              </a:rPr>
              <a:t>ultra long life energy source</a:t>
            </a:r>
            <a:endParaRPr lang="en-US" sz="3200" dirty="0"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1557" y="1616275"/>
            <a:ext cx="598872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UAA </a:t>
            </a:r>
            <a:r>
              <a:rPr lang="en-US" dirty="0" smtClean="0">
                <a:latin typeface="Times New Roman"/>
                <a:cs typeface="Times New Roman"/>
              </a:rPr>
              <a:t>Professors  </a:t>
            </a:r>
            <a:r>
              <a:rPr lang="en-US" dirty="0">
                <a:latin typeface="Times New Roman"/>
                <a:cs typeface="Times New Roman"/>
              </a:rPr>
              <a:t>Lund and </a:t>
            </a:r>
            <a:r>
              <a:rPr lang="en-US" dirty="0" smtClean="0">
                <a:latin typeface="Times New Roman"/>
                <a:cs typeface="Times New Roman"/>
              </a:rPr>
              <a:t>Peterson </a:t>
            </a:r>
            <a:r>
              <a:rPr lang="en-US" dirty="0">
                <a:latin typeface="Times New Roman"/>
                <a:cs typeface="Times New Roman"/>
              </a:rPr>
              <a:t>developed </a:t>
            </a:r>
            <a:r>
              <a:rPr lang="en-US" dirty="0" smtClean="0">
                <a:latin typeface="Times New Roman"/>
                <a:cs typeface="Times New Roman"/>
              </a:rPr>
              <a:t>an ultra  long </a:t>
            </a:r>
            <a:r>
              <a:rPr lang="en-US" dirty="0">
                <a:latin typeface="Times New Roman"/>
                <a:cs typeface="Times New Roman"/>
              </a:rPr>
              <a:t>lifespan wireless sensor device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dirty="0">
                <a:latin typeface="Times New Roman"/>
                <a:cs typeface="Times New Roman"/>
              </a:rPr>
              <a:t>remote monitoring and asset management,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dirty="0">
                <a:latin typeface="Times New Roman"/>
                <a:cs typeface="Times New Roman"/>
              </a:rPr>
              <a:t>surveillance and security.</a:t>
            </a:r>
          </a:p>
          <a:p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Unique </a:t>
            </a:r>
            <a:r>
              <a:rPr lang="en-US" b="1" dirty="0" smtClean="0">
                <a:latin typeface="Times New Roman"/>
                <a:cs typeface="Times New Roman"/>
              </a:rPr>
              <a:t>features: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/>
                <a:cs typeface="Times New Roman"/>
              </a:rPr>
              <a:t>No Batteries </a:t>
            </a:r>
            <a:r>
              <a:rPr lang="en-US" dirty="0">
                <a:latin typeface="Times New Roman"/>
                <a:cs typeface="Times New Roman"/>
              </a:rPr>
              <a:t>-Solar energy harvesting circuit eliminates use of batteries </a:t>
            </a:r>
            <a:r>
              <a:rPr lang="en-US" dirty="0" smtClean="0">
                <a:latin typeface="Times New Roman"/>
                <a:cs typeface="Times New Roman"/>
              </a:rPr>
              <a:t>through </a:t>
            </a:r>
            <a:r>
              <a:rPr lang="en-US" b="1" dirty="0">
                <a:latin typeface="Times New Roman"/>
                <a:cs typeface="Times New Roman"/>
              </a:rPr>
              <a:t>new </a:t>
            </a:r>
            <a:r>
              <a:rPr lang="en-US" b="1" dirty="0" smtClean="0">
                <a:latin typeface="Times New Roman"/>
                <a:cs typeface="Times New Roman"/>
              </a:rPr>
              <a:t>ultra-capacitor. 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Lifespan 50-100 years </a:t>
            </a:r>
            <a:r>
              <a:rPr lang="en-US" b="1" dirty="0" err="1" smtClean="0">
                <a:latin typeface="Times New Roman"/>
                <a:cs typeface="Times New Roman"/>
              </a:rPr>
              <a:t>vs</a:t>
            </a:r>
            <a:r>
              <a:rPr lang="en-US" b="1" dirty="0" smtClean="0">
                <a:latin typeface="Times New Roman"/>
                <a:cs typeface="Times New Roman"/>
              </a:rPr>
              <a:t> 5</a:t>
            </a:r>
            <a:r>
              <a:rPr lang="en-US" b="1" dirty="0">
                <a:latin typeface="Times New Roman"/>
                <a:cs typeface="Times New Roman"/>
              </a:rPr>
              <a:t>-10 </a:t>
            </a:r>
            <a:r>
              <a:rPr lang="en-US" b="1" dirty="0" smtClean="0">
                <a:latin typeface="Times New Roman"/>
                <a:cs typeface="Times New Roman"/>
              </a:rPr>
              <a:t>years for </a:t>
            </a:r>
            <a:r>
              <a:rPr lang="en-US" b="1" dirty="0">
                <a:latin typeface="Times New Roman"/>
                <a:cs typeface="Times New Roman"/>
              </a:rPr>
              <a:t>a </a:t>
            </a:r>
            <a:r>
              <a:rPr lang="en-US" b="1" dirty="0" smtClean="0">
                <a:latin typeface="Times New Roman"/>
                <a:cs typeface="Times New Roman"/>
              </a:rPr>
              <a:t>battery.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Each </a:t>
            </a:r>
            <a:r>
              <a:rPr lang="en-US" b="1" dirty="0">
                <a:latin typeface="Times New Roman"/>
                <a:cs typeface="Times New Roman"/>
              </a:rPr>
              <a:t>device </a:t>
            </a:r>
            <a:r>
              <a:rPr lang="en-US" b="1" dirty="0" smtClean="0">
                <a:latin typeface="Times New Roman"/>
                <a:cs typeface="Times New Roman"/>
              </a:rPr>
              <a:t>receives, transmits and stores data</a:t>
            </a:r>
            <a:r>
              <a:rPr lang="en-US" dirty="0" smtClean="0">
                <a:latin typeface="Times New Roman"/>
                <a:cs typeface="Times New Roman"/>
              </a:rPr>
              <a:t> from every other node in the system. A single device can provide information about all the other devices.</a:t>
            </a:r>
            <a:endParaRPr lang="en-US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If </a:t>
            </a:r>
            <a:r>
              <a:rPr lang="en-US" b="1" dirty="0">
                <a:latin typeface="Times New Roman"/>
                <a:cs typeface="Times New Roman"/>
              </a:rPr>
              <a:t>one </a:t>
            </a:r>
            <a:r>
              <a:rPr lang="en-US" b="1" dirty="0" smtClean="0">
                <a:latin typeface="Times New Roman"/>
                <a:cs typeface="Times New Roman"/>
              </a:rPr>
              <a:t>node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the system is connected to </a:t>
            </a:r>
            <a:r>
              <a:rPr lang="en-US" b="1" dirty="0">
                <a:latin typeface="Times New Roman"/>
                <a:cs typeface="Times New Roman"/>
              </a:rPr>
              <a:t>a power grid</a:t>
            </a:r>
            <a:r>
              <a:rPr lang="en-US" dirty="0">
                <a:latin typeface="Times New Roman"/>
                <a:cs typeface="Times New Roman"/>
              </a:rPr>
              <a:t>, or </a:t>
            </a:r>
            <a:r>
              <a:rPr lang="en-US" b="1" dirty="0" smtClean="0">
                <a:latin typeface="Times New Roman"/>
                <a:cs typeface="Times New Roman"/>
              </a:rPr>
              <a:t>UAV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b="1" dirty="0" smtClean="0">
                <a:latin typeface="Times New Roman"/>
                <a:cs typeface="Times New Roman"/>
              </a:rPr>
              <a:t>it can </a:t>
            </a:r>
            <a:r>
              <a:rPr lang="en-US" b="1" dirty="0">
                <a:latin typeface="Times New Roman"/>
                <a:cs typeface="Times New Roman"/>
              </a:rPr>
              <a:t>report the entire network’s data </a:t>
            </a:r>
            <a:r>
              <a:rPr lang="en-US" dirty="0">
                <a:latin typeface="Times New Roman"/>
                <a:cs typeface="Times New Roman"/>
              </a:rPr>
              <a:t>over a cellular </a:t>
            </a:r>
            <a:r>
              <a:rPr lang="en-US" dirty="0" smtClean="0">
                <a:latin typeface="Times New Roman"/>
                <a:cs typeface="Times New Roman"/>
              </a:rPr>
              <a:t>network for monitoring hundreds </a:t>
            </a:r>
            <a:r>
              <a:rPr lang="en-US" dirty="0">
                <a:latin typeface="Times New Roman"/>
                <a:cs typeface="Times New Roman"/>
              </a:rPr>
              <a:t>of miles </a:t>
            </a:r>
            <a:r>
              <a:rPr lang="en-US" dirty="0" smtClean="0">
                <a:latin typeface="Times New Roman"/>
                <a:cs typeface="Times New Roman"/>
              </a:rPr>
              <a:t>away. 	Can use UAVs to deploy to remote areas. 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uFillTx/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324" y="4107305"/>
            <a:ext cx="3003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Patent Pending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Interest from US Govt.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Innovate Award.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t="24450" b="24450"/>
          <a:stretch>
            <a:fillRect/>
          </a:stretch>
        </p:blipFill>
        <p:spPr bwMode="auto">
          <a:xfrm>
            <a:off x="304839" y="1763890"/>
            <a:ext cx="2362161" cy="221886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3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leveraging the arctic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Pharmacological Treatment for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Neurodegenerative Diseases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45" y="1602313"/>
            <a:ext cx="8850755" cy="5100537"/>
          </a:xfrm>
        </p:spPr>
        <p:txBody>
          <a:bodyPr>
            <a:noAutofit/>
          </a:bodyPr>
          <a:lstStyle/>
          <a:p>
            <a:pPr>
              <a:buClrTx/>
            </a:pPr>
            <a:endParaRPr lang="en-US" sz="2000" dirty="0" smtClean="0"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Alaskan blueberry</a:t>
            </a:r>
            <a:r>
              <a:rPr lang="en-US" sz="2000" dirty="0">
                <a:uFillTx/>
                <a:latin typeface="Times New Roman" pitchFamily="18" charset="0"/>
                <a:cs typeface="Times New Roman" pitchFamily="18" charset="0"/>
              </a:rPr>
              <a:t> contains compounds that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improve memory</a:t>
            </a:r>
            <a:r>
              <a:rPr lang="en-US" sz="2000" dirty="0"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  <a:t>providing </a:t>
            </a:r>
            <a:r>
              <a:rPr lang="en-US" sz="2000" dirty="0">
                <a:uFillTx/>
                <a:latin typeface="Times New Roman" pitchFamily="18" charset="0"/>
                <a:cs typeface="Times New Roman" pitchFamily="18" charset="0"/>
              </a:rPr>
              <a:t>promise as a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therapeutic in neurodegenerative diseases </a:t>
            </a:r>
            <a:r>
              <a:rPr lang="en-US" sz="2000" dirty="0">
                <a:uFillTx/>
                <a:latin typeface="Times New Roman" pitchFamily="18" charset="0"/>
                <a:cs typeface="Times New Roman" pitchFamily="18" charset="0"/>
              </a:rPr>
              <a:t>(Alzheimer’s and Parkinson’s), and improves insulin sensitivity (diabetes</a:t>
            </a:r>
            <a: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ClrTx/>
              <a:buNone/>
            </a:pPr>
            <a:endParaRPr lang="en-US" sz="2000" dirty="0"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UAA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Chemistry Professor Colin McGill </a:t>
            </a: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isolating </a:t>
            </a:r>
            <a: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specific mechanisms responsible for the blueberry’s neuro-protective </a:t>
            </a: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effects.</a:t>
            </a:r>
          </a:p>
          <a:p>
            <a:pPr>
              <a:buClrTx/>
              <a:buNone/>
            </a:pPr>
            <a:endParaRPr lang="en-US" sz="2000" dirty="0"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harmaceuticals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resulting in treatment strategies</a:t>
            </a:r>
            <a:r>
              <a:rPr lang="en-US" sz="2000" dirty="0"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Funded 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>
                <a:uFillTx/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000" b="1" dirty="0"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uFillTx/>
                <a:latin typeface="Times New Roman" pitchFamily="18" charset="0"/>
                <a:cs typeface="Times New Roman" pitchFamily="18" charset="0"/>
              </a:rPr>
              <a:t>Innovate award. </a:t>
            </a:r>
          </a:p>
          <a:p>
            <a:pPr>
              <a:buClrTx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2000" b="1" dirty="0" smtClean="0">
                <a:uFillTx/>
                <a:latin typeface="Times New Roman" pitchFamily="18" charset="0"/>
                <a:cs typeface="Times New Roman" pitchFamily="18" charset="0"/>
              </a:rPr>
              <a:t>Patent pending.</a:t>
            </a:r>
            <a:endParaRPr lang="en-US" sz="2000" b="1" dirty="0"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20120222-blueberry-research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1594" y="4503574"/>
            <a:ext cx="1826974" cy="1269211"/>
          </a:xfrm>
          <a:prstGeom prst="rect">
            <a:avLst/>
          </a:prstGeom>
          <a:noFill/>
          <a:ln w="12700" algn="in">
            <a:solidFill>
              <a:srgbClr val="336600"/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96" y="197557"/>
            <a:ext cx="8260672" cy="131975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uFillTx/>
              </a:rPr>
              <a:t>Leveraging the Arctic for innovation</a:t>
            </a:r>
            <a:br>
              <a:rPr lang="en-US" sz="2400" b="1" cap="small" dirty="0" smtClean="0">
                <a:solidFill>
                  <a:schemeClr val="bg1"/>
                </a:solidFill>
                <a:uFillTx/>
              </a:rPr>
            </a:br>
            <a:r>
              <a:rPr lang="en-US" sz="2400" b="1" dirty="0">
                <a:solidFill>
                  <a:srgbClr val="FFFFFF"/>
                </a:solidFill>
              </a:rPr>
              <a:t>Understanding </a:t>
            </a:r>
            <a:r>
              <a:rPr lang="en-US" sz="2400" b="1" dirty="0" smtClean="0">
                <a:solidFill>
                  <a:srgbClr val="FFFFFF"/>
                </a:solidFill>
              </a:rPr>
              <a:t> Obesity </a:t>
            </a:r>
            <a:r>
              <a:rPr lang="en-US" sz="2400" b="1" dirty="0">
                <a:solidFill>
                  <a:srgbClr val="FFFFFF"/>
                </a:solidFill>
              </a:rPr>
              <a:t>Using the </a:t>
            </a:r>
            <a:r>
              <a:rPr lang="en-US" sz="2400" b="1" dirty="0" smtClean="0">
                <a:solidFill>
                  <a:srgbClr val="FFFFFF"/>
                </a:solidFill>
              </a:rPr>
              <a:t/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Arctic </a:t>
            </a:r>
            <a:r>
              <a:rPr lang="en-US" sz="2400" b="1" dirty="0">
                <a:solidFill>
                  <a:srgbClr val="FFFFFF"/>
                </a:solidFill>
              </a:rPr>
              <a:t>Ground </a:t>
            </a:r>
            <a:r>
              <a:rPr lang="en-US" sz="2400" b="1" dirty="0" smtClean="0">
                <a:solidFill>
                  <a:srgbClr val="FFFFFF"/>
                </a:solidFill>
              </a:rPr>
              <a:t>Squirrel</a:t>
            </a:r>
            <a:endParaRPr lang="en-US" sz="3200" dirty="0">
              <a:solidFill>
                <a:srgbClr val="FFFFFF"/>
              </a:solidFill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18" y="2272802"/>
            <a:ext cx="1656646" cy="25075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68063" y="1752600"/>
            <a:ext cx="7271547" cy="523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uFillTx/>
                <a:latin typeface="Times New Roman" pitchFamily="18" charset="0"/>
                <a:cs typeface="Times New Roman" pitchFamily="18" charset="0"/>
              </a:rPr>
              <a:t>Arctic </a:t>
            </a:r>
            <a:r>
              <a:rPr lang="en-US" b="1" dirty="0">
                <a:uFillTx/>
                <a:latin typeface="Times New Roman" pitchFamily="18" charset="0"/>
                <a:cs typeface="Times New Roman" pitchFamily="18" charset="0"/>
              </a:rPr>
              <a:t>ground squirrels provide a non-traditional model </a:t>
            </a:r>
            <a:r>
              <a:rPr lang="en-US" dirty="0">
                <a:uFillTx/>
                <a:latin typeface="Times New Roman" pitchFamily="18" charset="0"/>
                <a:cs typeface="Times New Roman" pitchFamily="18" charset="0"/>
              </a:rPr>
              <a:t>to study a variety of human diseases because of their extreme physiology (</a:t>
            </a:r>
            <a:r>
              <a:rPr lang="en-US" dirty="0" smtClean="0">
                <a:uFillTx/>
                <a:latin typeface="Times New Roman" pitchFamily="18" charset="0"/>
                <a:cs typeface="Times New Roman" pitchFamily="18" charset="0"/>
              </a:rPr>
              <a:t>hibernation).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uFillTx/>
                <a:latin typeface="Times New Roman" pitchFamily="18" charset="0"/>
                <a:cs typeface="Times New Roman" pitchFamily="18" charset="0"/>
              </a:rPr>
              <a:t>hey may unlock secrets between gut microbial community and diseases such as obesity</a:t>
            </a:r>
            <a:r>
              <a:rPr lang="en-US" dirty="0">
                <a:uFillTx/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 smtClean="0"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uFillTx/>
                <a:latin typeface="Times New Roman" pitchFamily="18" charset="0"/>
                <a:cs typeface="Times New Roman" pitchFamily="18" charset="0"/>
              </a:rPr>
              <a:t>This is the f</a:t>
            </a:r>
            <a:r>
              <a:rPr lang="en-US" dirty="0">
                <a:uFillTx/>
                <a:latin typeface="Times New Roman" pitchFamily="18" charset="0"/>
                <a:cs typeface="Times New Roman" pitchFamily="18" charset="0"/>
              </a:rPr>
              <a:t>ocus of biology Professor Khrystyne Duddleston’s work.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uFillTx/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en-US" b="1" dirty="0">
                <a:uFillTx/>
                <a:latin typeface="Times New Roman" pitchFamily="18" charset="0"/>
                <a:cs typeface="Times New Roman" pitchFamily="18" charset="0"/>
              </a:rPr>
              <a:t>genetic sequencing of gut microbial communities to uncover changes in community structure during </a:t>
            </a:r>
            <a:r>
              <a:rPr lang="en-US" b="1" dirty="0" smtClean="0">
                <a:uFillTx/>
                <a:latin typeface="Times New Roman" pitchFamily="18" charset="0"/>
                <a:cs typeface="Times New Roman" pitchFamily="18" charset="0"/>
              </a:rPr>
              <a:t>pre-hibernation </a:t>
            </a:r>
            <a:r>
              <a:rPr lang="en-US" b="1" dirty="0">
                <a:uFillTx/>
                <a:latin typeface="Times New Roman" pitchFamily="18" charset="0"/>
                <a:cs typeface="Times New Roman" pitchFamily="18" charset="0"/>
              </a:rPr>
              <a:t>fattening.</a:t>
            </a:r>
            <a:endParaRPr lang="en-US" dirty="0"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uFillTx/>
                <a:latin typeface="Times New Roman" pitchFamily="18" charset="0"/>
                <a:cs typeface="Times New Roman" pitchFamily="18" charset="0"/>
              </a:rPr>
              <a:t>results have implication in </a:t>
            </a:r>
            <a:r>
              <a:rPr lang="en-US" b="1" dirty="0" smtClean="0">
                <a:uFillTx/>
                <a:latin typeface="Times New Roman" pitchFamily="18" charset="0"/>
                <a:cs typeface="Times New Roman" pitchFamily="18" charset="0"/>
              </a:rPr>
              <a:t>human obesity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may lead to treatment strategies.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Additional applications include inducing hibernation in humans.</a:t>
            </a:r>
            <a:endParaRPr lang="en-US" b="1" dirty="0"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uFillTx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Funding from NIH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an</a:t>
            </a:r>
            <a:r>
              <a:rPr lang="en-US" dirty="0" smtClean="0">
                <a:latin typeface="Times New Roman"/>
                <a:cs typeface="Times New Roman"/>
              </a:rPr>
              <a:t>d received an  Innovate Award.</a:t>
            </a:r>
            <a:endParaRPr lang="en-US" dirty="0">
              <a:uFillTx/>
              <a:latin typeface="Times New Roman"/>
              <a:cs typeface="Times New Roman"/>
            </a:endParaRPr>
          </a:p>
          <a:p>
            <a:endParaRPr lang="en-US" sz="1600" dirty="0">
              <a:uFillTx/>
            </a:endParaRPr>
          </a:p>
          <a:p>
            <a:r>
              <a:rPr lang="en-US" sz="1600" dirty="0">
                <a:uFillTx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233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uFillTx/>
              </a:rPr>
              <a:t>Creating a climate of</a:t>
            </a:r>
            <a:br>
              <a:rPr lang="en-US" dirty="0" smtClean="0">
                <a:solidFill>
                  <a:srgbClr val="FFFFFF"/>
                </a:solidFill>
                <a:uFillTx/>
              </a:rPr>
            </a:br>
            <a:r>
              <a:rPr lang="en-US" dirty="0" smtClean="0">
                <a:solidFill>
                  <a:srgbClr val="FFFFFF"/>
                </a:solidFill>
                <a:uFillTx/>
              </a:rPr>
              <a:t>innovation</a:t>
            </a:r>
            <a:endParaRPr lang="en-US" dirty="0">
              <a:solidFill>
                <a:srgbClr val="FFFFFF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806223"/>
            <a:ext cx="8446911" cy="523522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200" dirty="0" smtClean="0">
                <a:latin typeface="Times New Roman"/>
                <a:cs typeface="Times New Roman"/>
              </a:rPr>
              <a:t>The Hallmark of the US is 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- </a:t>
            </a:r>
            <a:r>
              <a:rPr lang="en-US" sz="2200" b="1" dirty="0" smtClean="0">
                <a:latin typeface="Times New Roman"/>
                <a:cs typeface="Times New Roman"/>
              </a:rPr>
              <a:t>Creative Genius and Innovation.</a:t>
            </a:r>
          </a:p>
          <a:p>
            <a:pPr marL="114300" indent="0">
              <a:buClrTx/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buClrTx/>
            </a:pPr>
            <a:r>
              <a:rPr lang="en-US" sz="2200" dirty="0" smtClean="0">
                <a:latin typeface="Times New Roman"/>
                <a:cs typeface="Times New Roman"/>
              </a:rPr>
              <a:t>In </a:t>
            </a:r>
            <a:r>
              <a:rPr lang="en-US" sz="2200" dirty="0">
                <a:latin typeface="Times New Roman"/>
                <a:cs typeface="Times New Roman"/>
              </a:rPr>
              <a:t>the past </a:t>
            </a:r>
            <a:r>
              <a:rPr lang="en-US" sz="2200" dirty="0" smtClean="0">
                <a:latin typeface="Times New Roman"/>
                <a:cs typeface="Times New Roman"/>
              </a:rPr>
              <a:t>century,</a:t>
            </a:r>
            <a:r>
              <a:rPr lang="en-US" sz="2200" i="1" dirty="0" smtClean="0">
                <a:latin typeface="Times New Roman"/>
                <a:cs typeface="Times New Roman"/>
              </a:rPr>
              <a:t> </a:t>
            </a:r>
            <a:r>
              <a:rPr lang="en-US" sz="2200" i="1" dirty="0">
                <a:latin typeface="Times New Roman"/>
                <a:cs typeface="Times New Roman"/>
              </a:rPr>
              <a:t>universities developed ideas that </a:t>
            </a:r>
            <a:r>
              <a:rPr lang="en-US" sz="2200" dirty="0">
                <a:latin typeface="Times New Roman"/>
                <a:cs typeface="Times New Roman"/>
              </a:rPr>
              <a:t>became products that underwrote corporate giants </a:t>
            </a:r>
            <a:r>
              <a:rPr lang="en-US" sz="2200" dirty="0" smtClean="0">
                <a:latin typeface="Times New Roman"/>
                <a:cs typeface="Times New Roman"/>
              </a:rPr>
              <a:t>including: </a:t>
            </a:r>
            <a:r>
              <a:rPr lang="en-US" sz="2200" dirty="0">
                <a:latin typeface="Times New Roman"/>
                <a:cs typeface="Times New Roman"/>
              </a:rPr>
              <a:t>Boeing, Ford, Google and Intel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>
              <a:buClrTx/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lvl="0">
              <a:buClrTx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Unfortunately, today the US is in danger of losing its pre-eminence in science and </a:t>
            </a:r>
            <a:r>
              <a:rPr lang="en-US" sz="2200" dirty="0" smtClean="0">
                <a:latin typeface="Times New Roman"/>
                <a:cs typeface="Times New Roman"/>
              </a:rPr>
              <a:t>technology (National Science Board May 2010). </a:t>
            </a:r>
          </a:p>
          <a:p>
            <a:pPr lvl="0">
              <a:buClrTx/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lvl="0">
              <a:buClrTx/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Therefore</a:t>
            </a:r>
            <a:r>
              <a:rPr lang="en-US" sz="2200" dirty="0">
                <a:latin typeface="Times New Roman"/>
                <a:cs typeface="Times New Roman"/>
              </a:rPr>
              <a:t>, in the 21</a:t>
            </a:r>
            <a:r>
              <a:rPr lang="en-US" sz="2200" baseline="30000" dirty="0">
                <a:latin typeface="Times New Roman"/>
                <a:cs typeface="Times New Roman"/>
              </a:rPr>
              <a:t>st</a:t>
            </a:r>
            <a:r>
              <a:rPr lang="en-US" sz="2200" dirty="0">
                <a:latin typeface="Times New Roman"/>
                <a:cs typeface="Times New Roman"/>
              </a:rPr>
              <a:t> Century, Universities will need to play even a more important role to keep US dominance in science, engineering and in particular – innovation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en-US" sz="2200" dirty="0"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94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93941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therapeutic </a:t>
            </a:r>
            <a:r>
              <a:rPr lang="en-US" sz="2800" dirty="0">
                <a:solidFill>
                  <a:schemeClr val="bg1"/>
                </a:solidFill>
              </a:rPr>
              <a:t>targets to help alleviate the liver </a:t>
            </a:r>
            <a:r>
              <a:rPr lang="en-US" sz="2800" dirty="0" smtClean="0">
                <a:solidFill>
                  <a:schemeClr val="bg1"/>
                </a:solidFill>
              </a:rPr>
              <a:t>dysfunction due to non-alcoholic fatty liver disease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1" y="1702628"/>
            <a:ext cx="5715000" cy="4901371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800" b="1" dirty="0" smtClean="0">
                <a:latin typeface="Times New Roman"/>
                <a:cs typeface="Times New Roman"/>
              </a:rPr>
              <a:t>Non</a:t>
            </a:r>
            <a:r>
              <a:rPr lang="en-US" sz="1800" b="1" dirty="0">
                <a:latin typeface="Times New Roman"/>
                <a:cs typeface="Times New Roman"/>
              </a:rPr>
              <a:t>-alcoholic fatty liver disease is growing worldwide </a:t>
            </a:r>
            <a:r>
              <a:rPr lang="en-US" sz="1800" dirty="0">
                <a:latin typeface="Times New Roman"/>
                <a:cs typeface="Times New Roman"/>
              </a:rPr>
              <a:t>and is a </a:t>
            </a:r>
            <a:r>
              <a:rPr lang="en-US" sz="1800" b="1" dirty="0">
                <a:latin typeface="Times New Roman"/>
                <a:cs typeface="Times New Roman"/>
              </a:rPr>
              <a:t>leading cause of death in persons with type II </a:t>
            </a:r>
            <a:r>
              <a:rPr lang="en-US" sz="1800" b="1" dirty="0" smtClean="0">
                <a:latin typeface="Times New Roman"/>
                <a:cs typeface="Times New Roman"/>
              </a:rPr>
              <a:t>Diabetes</a:t>
            </a:r>
            <a:r>
              <a:rPr lang="en-US" sz="1800" b="1" dirty="0">
                <a:latin typeface="Times New Roman"/>
                <a:cs typeface="Times New Roman"/>
              </a:rPr>
              <a:t>. </a:t>
            </a:r>
            <a:endParaRPr lang="en-US" sz="1800" b="1" dirty="0" smtClean="0">
              <a:latin typeface="Times New Roman"/>
              <a:cs typeface="Times New Roman"/>
            </a:endParaRPr>
          </a:p>
          <a:p>
            <a:pPr>
              <a:buClrTx/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1800" b="1" dirty="0" smtClean="0">
                <a:latin typeface="Times New Roman"/>
                <a:cs typeface="Times New Roman"/>
              </a:rPr>
              <a:t>Understanding </a:t>
            </a:r>
            <a:r>
              <a:rPr lang="en-US" sz="1800" b="1" dirty="0">
                <a:latin typeface="Times New Roman"/>
                <a:cs typeface="Times New Roman"/>
              </a:rPr>
              <a:t>the mechanisms of fatty liver disease development </a:t>
            </a:r>
            <a:r>
              <a:rPr lang="en-US" sz="1800" dirty="0">
                <a:latin typeface="Times New Roman"/>
                <a:cs typeface="Times New Roman"/>
              </a:rPr>
              <a:t>and the molecular response </a:t>
            </a:r>
            <a:r>
              <a:rPr lang="en-US" sz="1800" b="1" dirty="0">
                <a:latin typeface="Times New Roman"/>
                <a:cs typeface="Times New Roman"/>
              </a:rPr>
              <a:t>to copper deficiency </a:t>
            </a:r>
            <a:r>
              <a:rPr lang="en-US" sz="1800" dirty="0">
                <a:latin typeface="Times New Roman"/>
                <a:cs typeface="Times New Roman"/>
              </a:rPr>
              <a:t>that influence </a:t>
            </a:r>
            <a:r>
              <a:rPr lang="en-US" sz="1800" dirty="0" smtClean="0">
                <a:latin typeface="Times New Roman"/>
                <a:cs typeface="Times New Roman"/>
              </a:rPr>
              <a:t>diseases is the </a:t>
            </a:r>
            <a:r>
              <a:rPr lang="en-US" sz="1800" dirty="0">
                <a:latin typeface="Times New Roman"/>
                <a:cs typeface="Times New Roman"/>
              </a:rPr>
              <a:t>focus of this work by biology Professor Jason </a:t>
            </a:r>
            <a:r>
              <a:rPr lang="en-US" sz="1800" dirty="0" err="1">
                <a:latin typeface="Times New Roman"/>
                <a:cs typeface="Times New Roman"/>
              </a:rPr>
              <a:t>Burkhead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>
              <a:buClrTx/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He will </a:t>
            </a:r>
            <a:r>
              <a:rPr lang="en-US" sz="1800" b="1" dirty="0">
                <a:latin typeface="Times New Roman"/>
                <a:cs typeface="Times New Roman"/>
              </a:rPr>
              <a:t>collaborate with the </a:t>
            </a:r>
            <a:r>
              <a:rPr lang="en-US" sz="1800" dirty="0">
                <a:latin typeface="Times New Roman"/>
                <a:cs typeface="Times New Roman"/>
              </a:rPr>
              <a:t>Liver </a:t>
            </a:r>
            <a:r>
              <a:rPr lang="en-US" sz="1800" dirty="0" smtClean="0">
                <a:latin typeface="Times New Roman"/>
                <a:cs typeface="Times New Roman"/>
              </a:rPr>
              <a:t>Disease </a:t>
            </a:r>
            <a:r>
              <a:rPr lang="en-US" sz="1800" dirty="0">
                <a:latin typeface="Times New Roman"/>
                <a:cs typeface="Times New Roman"/>
              </a:rPr>
              <a:t>and Hepatitis Program at the </a:t>
            </a:r>
            <a:r>
              <a:rPr lang="en-US" sz="1800" b="1" dirty="0">
                <a:latin typeface="Times New Roman"/>
                <a:cs typeface="Times New Roman"/>
              </a:rPr>
              <a:t>Alaska Native Tribal Health Consortium to assess the possibility of copper deficiency in Alaska native patients. </a:t>
            </a:r>
          </a:p>
          <a:p>
            <a:pPr marL="114300" indent="0">
              <a:buClrTx/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His work may lead to </a:t>
            </a:r>
            <a:r>
              <a:rPr lang="en-US" sz="1800" b="1" dirty="0">
                <a:latin typeface="Times New Roman"/>
                <a:cs typeface="Times New Roman"/>
              </a:rPr>
              <a:t>therapeutic targets to help alleviate the liver dysfunction. 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dirty="0"/>
              <a:t> </a:t>
            </a:r>
          </a:p>
          <a:p>
            <a:pPr>
              <a:buClrTx/>
            </a:pPr>
            <a:endParaRPr lang="en-US" sz="2000" dirty="0"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333" y="2125964"/>
            <a:ext cx="3019778" cy="14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5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2" y="404033"/>
            <a:ext cx="8260672" cy="10807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uFillTx/>
              </a:rPr>
              <a:t>Research for future Innovation</a:t>
            </a:r>
            <a:br>
              <a:rPr lang="en-US" sz="3000" b="1" dirty="0" smtClean="0">
                <a:solidFill>
                  <a:schemeClr val="bg1"/>
                </a:solidFill>
                <a:uFillTx/>
              </a:rPr>
            </a:br>
            <a:r>
              <a:rPr lang="en-US" sz="3000" b="1" dirty="0" smtClean="0">
                <a:solidFill>
                  <a:schemeClr val="bg1"/>
                </a:solidFill>
                <a:uFillTx/>
              </a:rPr>
              <a:t>in Therapeutic treatments</a:t>
            </a:r>
            <a:endParaRPr lang="en-US" sz="30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608666"/>
            <a:ext cx="8777111" cy="5080001"/>
          </a:xfrm>
        </p:spPr>
        <p:txBody>
          <a:bodyPr>
            <a:normAutofit fontScale="47500" lnSpcReduction="20000"/>
          </a:bodyPr>
          <a:lstStyle/>
          <a:p>
            <a:pPr marL="114300" indent="0">
              <a:buClrTx/>
              <a:buNone/>
            </a:pPr>
            <a:endParaRPr lang="en-US" sz="2900" dirty="0">
              <a:uFillTx/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3400" dirty="0" smtClean="0">
                <a:latin typeface="Times New Roman"/>
                <a:cs typeface="Times New Roman"/>
              </a:rPr>
              <a:t>Connection between Neural crest function and symptoms of Williams Syndrome – can lead to </a:t>
            </a:r>
            <a:r>
              <a:rPr lang="en-US" sz="3400" b="1" dirty="0" smtClean="0">
                <a:latin typeface="Times New Roman"/>
                <a:cs typeface="Times New Roman"/>
              </a:rPr>
              <a:t>therapeutic targets for dealing with symptoms of Williams Syndrome. </a:t>
            </a:r>
            <a:r>
              <a:rPr lang="en-US" sz="3400" dirty="0" smtClean="0">
                <a:latin typeface="Times New Roman"/>
                <a:cs typeface="Times New Roman"/>
              </a:rPr>
              <a:t>Williams Syndrome is a genetic condition present at birth and caused by missing genes. UAA biology Professor </a:t>
            </a:r>
            <a:r>
              <a:rPr lang="en-US" sz="3400" i="1" u="sng" dirty="0" smtClean="0">
                <a:latin typeface="Times New Roman"/>
                <a:cs typeface="Times New Roman"/>
              </a:rPr>
              <a:t>Dr. Jocelyn Krebs is the first to show a specific neural crest defect caused by loss of a gene deleted in Williams Syndrome.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34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3400" b="1" dirty="0" smtClean="0">
                <a:latin typeface="Times New Roman"/>
                <a:cs typeface="Times New Roman"/>
              </a:rPr>
              <a:t>Possible therapeutic interventions </a:t>
            </a:r>
            <a:r>
              <a:rPr lang="en-US" sz="3400" dirty="0" smtClean="0">
                <a:latin typeface="Times New Roman"/>
                <a:cs typeface="Times New Roman"/>
              </a:rPr>
              <a:t>for oral cancer related to chewing tobacco.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34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3400" dirty="0" smtClean="0">
                <a:latin typeface="Times New Roman"/>
                <a:cs typeface="Times New Roman"/>
              </a:rPr>
              <a:t>Determining </a:t>
            </a:r>
            <a:r>
              <a:rPr lang="en-US" sz="3400" b="1" dirty="0" smtClean="0">
                <a:latin typeface="Times New Roman"/>
                <a:cs typeface="Times New Roman"/>
              </a:rPr>
              <a:t>genetic mechanisms that control development of skeletal muscle cells </a:t>
            </a:r>
            <a:r>
              <a:rPr lang="en-US" sz="3400" dirty="0" smtClean="0">
                <a:latin typeface="Times New Roman"/>
                <a:cs typeface="Times New Roman"/>
              </a:rPr>
              <a:t>- can provide a better understanding of diseases affecting muscle development and nerve muscle interactions – neuro-myopathy –diseases such as MS.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34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3400" dirty="0" smtClean="0">
                <a:latin typeface="Times New Roman"/>
                <a:cs typeface="Times New Roman"/>
              </a:rPr>
              <a:t>Possible </a:t>
            </a:r>
            <a:r>
              <a:rPr lang="en-US" sz="3400" b="1" dirty="0" smtClean="0">
                <a:latin typeface="Times New Roman"/>
                <a:cs typeface="Times New Roman"/>
              </a:rPr>
              <a:t>therapeutic targets to help alleviate the liver dysfunction </a:t>
            </a:r>
            <a:r>
              <a:rPr lang="en-US" sz="3400" dirty="0" smtClean="0">
                <a:latin typeface="Times New Roman"/>
                <a:cs typeface="Times New Roman"/>
              </a:rPr>
              <a:t>caused by non-alcoholic fatty liver disease.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34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3400" dirty="0" smtClean="0">
                <a:latin typeface="Times New Roman"/>
                <a:cs typeface="Times New Roman"/>
              </a:rPr>
              <a:t>Possible p</a:t>
            </a:r>
            <a:r>
              <a:rPr lang="en-US" sz="3400" b="1" dirty="0" smtClean="0">
                <a:latin typeface="Times New Roman"/>
                <a:cs typeface="Times New Roman"/>
              </a:rPr>
              <a:t>harmaceuticals resulting in treatment strategies </a:t>
            </a:r>
            <a:r>
              <a:rPr lang="en-US" sz="3400" dirty="0" smtClean="0">
                <a:latin typeface="Times New Roman"/>
                <a:cs typeface="Times New Roman"/>
              </a:rPr>
              <a:t>for memory loss - Alzheimer’s and Parkinson’s disease - from Alaskan blueberry.  </a:t>
            </a:r>
            <a:endParaRPr lang="en-US" sz="3400" dirty="0">
              <a:uFillTx/>
              <a:latin typeface="Times New Roman"/>
              <a:cs typeface="Times New Roman"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25" y="393401"/>
            <a:ext cx="8260672" cy="1112611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b="1" cap="small" dirty="0" smtClean="0">
                <a:uFillTx/>
              </a:rPr>
              <a:t/>
            </a:r>
            <a:br>
              <a:rPr lang="en-US" b="1" cap="small" dirty="0" smtClean="0">
                <a:uFillTx/>
              </a:rPr>
            </a:br>
            <a:r>
              <a:rPr lang="en-US" b="1" cap="small" dirty="0">
                <a:uFillTx/>
              </a:rPr>
              <a:t/>
            </a:r>
            <a:br>
              <a:rPr lang="en-US" b="1" cap="small" dirty="0">
                <a:uFillTx/>
              </a:rPr>
            </a:br>
            <a:r>
              <a:rPr lang="en-US" sz="3600" b="1" dirty="0">
                <a:solidFill>
                  <a:srgbClr val="FFFFFF"/>
                </a:solidFill>
              </a:rPr>
              <a:t>Improving Compressed Images via Evolutionary </a:t>
            </a:r>
            <a:r>
              <a:rPr lang="en-US" sz="3600" b="1" dirty="0" smtClean="0">
                <a:solidFill>
                  <a:srgbClr val="FFFFFF"/>
                </a:solidFill>
              </a:rPr>
              <a:t>Computation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>
                <a:uFillTx/>
              </a:rPr>
              <a:t> </a:t>
            </a:r>
            <a:br>
              <a:rPr lang="en-US" dirty="0">
                <a:uFillTx/>
              </a:rPr>
            </a:b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93" y="1610134"/>
            <a:ext cx="8229600" cy="5346644"/>
          </a:xfrm>
        </p:spPr>
        <p:txBody>
          <a:bodyPr>
            <a:normAutofit fontScale="32500" lnSpcReduction="20000"/>
          </a:bodyPr>
          <a:lstStyle/>
          <a:p>
            <a:endParaRPr lang="en-US" sz="2900" dirty="0" smtClean="0">
              <a:uFillTx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Image compression techniques are an important interest both to government agencies as well as commercial entities.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By compressing data, you can send and store high volumes more quickly and less expensively.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However, can you reconstruct the data so that the image is recognizable and enough information is presented? </a:t>
            </a:r>
          </a:p>
          <a:p>
            <a:pPr>
              <a:lnSpc>
                <a:spcPct val="120000"/>
              </a:lnSpc>
              <a:buClrTx/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Computer Science Professor Frank Moore developed an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evolutionary algorithm that will outperform current wavelet methods by automatically learning to compensate for detrimental effects by reducing distortion in the particular reconstructed image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buClrTx/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His current customer is NASA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buClrTx/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Additional applications include medical imaging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where costs are increasing at an annual rate of 50%, so decreases in storage and transmission requirements have the potential to save millions of dollars. 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Funding: </a:t>
            </a: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NASA EPSCoR, and Innovate Award.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pPr marL="114300" indent="0"/>
            <a:r>
              <a:rPr lang="en-US" sz="3100" b="1" dirty="0" smtClean="0">
                <a:latin typeface="Times New Roman"/>
                <a:cs typeface="Times New Roman"/>
              </a:rPr>
              <a:t/>
            </a:r>
            <a:br>
              <a:rPr lang="en-US" sz="3100" b="1" dirty="0" smtClean="0">
                <a:latin typeface="Times New Roman"/>
                <a:cs typeface="Times New Roman"/>
              </a:rPr>
            </a:br>
            <a:r>
              <a:rPr lang="en-US" sz="3100" b="1" dirty="0">
                <a:latin typeface="Times New Roman"/>
                <a:cs typeface="Times New Roman"/>
              </a:rPr>
              <a:t/>
            </a:r>
            <a:br>
              <a:rPr lang="en-US" sz="3100" b="1" dirty="0">
                <a:latin typeface="Times New Roman"/>
                <a:cs typeface="Times New Roman"/>
              </a:rPr>
            </a:br>
            <a:r>
              <a:rPr lang="en-US" sz="3100" b="1" dirty="0" smtClean="0">
                <a:latin typeface="Times New Roman"/>
                <a:cs typeface="Times New Roman"/>
              </a:rPr>
              <a:t/>
            </a:r>
            <a:br>
              <a:rPr lang="en-US" sz="3100" b="1" dirty="0" smtClean="0">
                <a:latin typeface="Times New Roman"/>
                <a:cs typeface="Times New Roman"/>
              </a:rPr>
            </a:br>
            <a:r>
              <a:rPr lang="en-US" sz="3600" b="1" dirty="0" smtClean="0">
                <a:solidFill>
                  <a:srgbClr val="FFFFFF"/>
                </a:solidFill>
                <a:cs typeface="Times New Roman"/>
              </a:rPr>
              <a:t>Cyber Security —  Ultra Secure Computer Logon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b="1" cap="small" dirty="0" smtClean="0">
                <a:solidFill>
                  <a:schemeClr val="bg1"/>
                </a:solidFill>
                <a:uFillTx/>
              </a:rPr>
              <a:t/>
            </a:r>
            <a:br>
              <a:rPr lang="en-US" b="1" cap="small" dirty="0" smtClean="0">
                <a:solidFill>
                  <a:schemeClr val="bg1"/>
                </a:solidFill>
                <a:uFillTx/>
              </a:rPr>
            </a:b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132"/>
            <a:ext cx="8461022" cy="526586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b="1" dirty="0" smtClean="0">
                <a:uFillTx/>
                <a:latin typeface="Times New Roman"/>
                <a:cs typeface="Times New Roman"/>
              </a:rPr>
              <a:t>National </a:t>
            </a:r>
            <a:r>
              <a:rPr lang="en-US" sz="2000" b="1" dirty="0">
                <a:uFillTx/>
                <a:latin typeface="Times New Roman"/>
                <a:cs typeface="Times New Roman"/>
              </a:rPr>
              <a:t>and global concerns over security in cyberspace are increasing.  </a:t>
            </a:r>
            <a:endParaRPr lang="en-US" sz="2000" b="1" dirty="0" smtClean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  <a:buNone/>
            </a:pPr>
            <a:endParaRPr lang="en-US" sz="2000" dirty="0" smtClean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000" b="1" dirty="0" smtClean="0">
                <a:uFillTx/>
                <a:latin typeface="Times New Roman"/>
                <a:cs typeface="Times New Roman"/>
              </a:rPr>
              <a:t>To </a:t>
            </a:r>
            <a:r>
              <a:rPr lang="en-US" sz="2000" b="1" dirty="0">
                <a:uFillTx/>
                <a:latin typeface="Times New Roman"/>
                <a:cs typeface="Times New Roman"/>
              </a:rPr>
              <a:t>address this concern</a:t>
            </a:r>
            <a:r>
              <a:rPr lang="en-US" sz="2000" dirty="0">
                <a:uFillTx/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Professors </a:t>
            </a:r>
            <a:r>
              <a:rPr lang="en-US" sz="2000" dirty="0">
                <a:uFillTx/>
                <a:latin typeface="Times New Roman"/>
                <a:cs typeface="Times New Roman"/>
              </a:rPr>
              <a:t>Kenrick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Mock (Mathematical/Computer Sciences, College of  Arts and Sciences) </a:t>
            </a:r>
            <a:r>
              <a:rPr lang="en-US" sz="2000" dirty="0">
                <a:uFillTx/>
                <a:latin typeface="Times New Roman"/>
                <a:cs typeface="Times New Roman"/>
              </a:rPr>
              <a:t>and Bogdan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Hoanca (Computer </a:t>
            </a:r>
            <a:r>
              <a:rPr lang="en-US" sz="2000" dirty="0">
                <a:uFillTx/>
                <a:latin typeface="Times New Roman"/>
                <a:cs typeface="Times New Roman"/>
              </a:rPr>
              <a:t>Information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Systems, College of Business and Public Policy) developed </a:t>
            </a:r>
            <a:r>
              <a:rPr lang="en-US" sz="2000" dirty="0">
                <a:uFillTx/>
                <a:latin typeface="Times New Roman"/>
                <a:cs typeface="Times New Roman"/>
              </a:rPr>
              <a:t>an ultra secure computer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log-on system.</a:t>
            </a:r>
          </a:p>
          <a:p>
            <a:pPr>
              <a:buClr>
                <a:schemeClr val="tx1"/>
              </a:buClr>
              <a:buNone/>
            </a:pPr>
            <a:endParaRPr lang="en-US" sz="2000" dirty="0" smtClean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000" b="1" dirty="0" smtClean="0">
                <a:uFillTx/>
                <a:latin typeface="Times New Roman"/>
                <a:cs typeface="Times New Roman"/>
              </a:rPr>
              <a:t>This </a:t>
            </a:r>
            <a:r>
              <a:rPr lang="en-US" sz="2000" b="1" dirty="0">
                <a:uFillTx/>
                <a:latin typeface="Times New Roman"/>
                <a:cs typeface="Times New Roman"/>
              </a:rPr>
              <a:t>system is a multiple factor authentication approach </a:t>
            </a:r>
            <a:r>
              <a:rPr lang="en-US" sz="2000" dirty="0">
                <a:uFillTx/>
                <a:latin typeface="Times New Roman"/>
                <a:cs typeface="Times New Roman"/>
              </a:rPr>
              <a:t>combining gaze tracking and iris scanning. </a:t>
            </a:r>
            <a:endParaRPr lang="en-US" sz="2000" dirty="0" smtClean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  <a:buNone/>
            </a:pPr>
            <a:endParaRPr lang="en-US" sz="2000" dirty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000" b="1" dirty="0" smtClean="0">
                <a:uFillTx/>
                <a:latin typeface="Times New Roman"/>
                <a:cs typeface="Times New Roman"/>
              </a:rPr>
              <a:t>It </a:t>
            </a:r>
            <a:r>
              <a:rPr lang="en-US" sz="2000" b="1" dirty="0">
                <a:uFillTx/>
                <a:latin typeface="Times New Roman"/>
                <a:cs typeface="Times New Roman"/>
              </a:rPr>
              <a:t>avoids problems many current methods </a:t>
            </a:r>
            <a:r>
              <a:rPr lang="en-US" sz="2000" b="1" dirty="0" smtClean="0">
                <a:uFillTx/>
                <a:latin typeface="Times New Roman"/>
                <a:cs typeface="Times New Roman"/>
              </a:rPr>
              <a:t>have: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 </a:t>
            </a:r>
            <a:r>
              <a:rPr lang="en-US" sz="2000" dirty="0">
                <a:uFillTx/>
                <a:latin typeface="Times New Roman"/>
                <a:cs typeface="Times New Roman"/>
              </a:rPr>
              <a:t>being spoofed by pictures or fake models of an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eye; accounts </a:t>
            </a:r>
            <a:r>
              <a:rPr lang="en-US" sz="2000" dirty="0">
                <a:uFillTx/>
                <a:latin typeface="Times New Roman"/>
                <a:cs typeface="Times New Roman"/>
              </a:rPr>
              <a:t>for error in recognizing the password </a:t>
            </a:r>
            <a:r>
              <a:rPr lang="en-US" sz="2000" dirty="0" smtClean="0">
                <a:uFillTx/>
                <a:latin typeface="Times New Roman"/>
                <a:cs typeface="Times New Roman"/>
              </a:rPr>
              <a:t>symbols; avoids problems </a:t>
            </a:r>
            <a:r>
              <a:rPr lang="en-US" sz="2000" dirty="0">
                <a:uFillTx/>
                <a:latin typeface="Times New Roman"/>
                <a:cs typeface="Times New Roman"/>
              </a:rPr>
              <a:t>inherent with traditional passwords. </a:t>
            </a:r>
            <a:endParaRPr lang="en-US" sz="2000" dirty="0" smtClean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  <a:buNone/>
            </a:pPr>
            <a:endParaRPr lang="en-US" sz="2000" b="1" i="1" dirty="0">
              <a:uFillTx/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000" b="1" i="1" dirty="0" smtClean="0">
                <a:uFillTx/>
                <a:latin typeface="Times New Roman"/>
                <a:cs typeface="Times New Roman"/>
              </a:rPr>
              <a:t>United </a:t>
            </a:r>
            <a:r>
              <a:rPr lang="en-US" sz="2000" b="1" i="1" dirty="0">
                <a:uFillTx/>
                <a:latin typeface="Times New Roman"/>
                <a:cs typeface="Times New Roman"/>
              </a:rPr>
              <a:t>States Patent 7,986,816</a:t>
            </a:r>
            <a:r>
              <a:rPr lang="en-US" sz="2000" i="1" dirty="0" smtClean="0">
                <a:uFillTx/>
                <a:latin typeface="Times New Roman"/>
                <a:cs typeface="Times New Roman"/>
              </a:rPr>
              <a:t>.</a:t>
            </a:r>
            <a:endParaRPr lang="en-US" sz="2000" dirty="0"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b="1" cap="small" dirty="0" smtClean="0">
                <a:solidFill>
                  <a:schemeClr val="bg1"/>
                </a:solidFill>
                <a:uFillTx/>
              </a:rPr>
              <a:t/>
            </a:r>
            <a:br>
              <a:rPr lang="en-US" b="1" cap="small" dirty="0" smtClean="0">
                <a:solidFill>
                  <a:schemeClr val="bg1"/>
                </a:solidFill>
                <a:uFillTx/>
              </a:rPr>
            </a:br>
            <a:r>
              <a:rPr lang="en-US" b="1" dirty="0" smtClean="0">
                <a:solidFill>
                  <a:schemeClr val="bg1"/>
                </a:solidFill>
                <a:uFillTx/>
              </a:rPr>
              <a:t>Eye tracking/gazing for </a:t>
            </a:r>
            <a:br>
              <a:rPr lang="en-US" b="1" dirty="0" smtClean="0">
                <a:solidFill>
                  <a:schemeClr val="bg1"/>
                </a:solidFill>
                <a:uFillTx/>
              </a:rPr>
            </a:br>
            <a:r>
              <a:rPr lang="en-US" b="1" dirty="0" smtClean="0">
                <a:solidFill>
                  <a:schemeClr val="bg1"/>
                </a:solidFill>
                <a:uFillTx/>
              </a:rPr>
              <a:t>learning tools</a:t>
            </a:r>
            <a:r>
              <a:rPr lang="en-US" dirty="0">
                <a:solidFill>
                  <a:schemeClr val="bg1"/>
                </a:solidFill>
                <a:uFillTx/>
              </a:rPr>
              <a:t/>
            </a:r>
            <a:br>
              <a:rPr lang="en-US" dirty="0">
                <a:solidFill>
                  <a:schemeClr val="bg1"/>
                </a:solidFill>
                <a:uFillTx/>
              </a:rPr>
            </a:b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705"/>
            <a:ext cx="8229600" cy="5056094"/>
          </a:xfrm>
        </p:spPr>
        <p:txBody>
          <a:bodyPr>
            <a:noAutofit/>
          </a:bodyPr>
          <a:lstStyle/>
          <a:p>
            <a:pPr marL="114300" indent="0">
              <a:buClr>
                <a:schemeClr val="tx1"/>
              </a:buClr>
              <a:buNone/>
            </a:pPr>
            <a:endParaRPr lang="en-US" sz="1600" b="1" i="1" dirty="0">
              <a:uFillTx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In </a:t>
            </a:r>
            <a:r>
              <a:rPr lang="en-US" sz="2000" b="1" dirty="0">
                <a:latin typeface="Times New Roman"/>
                <a:cs typeface="Times New Roman"/>
              </a:rPr>
              <a:t>addition to cyber security, gaze tracking </a:t>
            </a:r>
            <a:r>
              <a:rPr lang="en-US" sz="2000" b="1" dirty="0" smtClean="0">
                <a:latin typeface="Times New Roman"/>
                <a:cs typeface="Times New Roman"/>
              </a:rPr>
              <a:t>can be </a:t>
            </a:r>
            <a:r>
              <a:rPr lang="en-US" sz="2000" b="1" dirty="0">
                <a:latin typeface="Times New Roman"/>
                <a:cs typeface="Times New Roman"/>
              </a:rPr>
              <a:t>used to create learning tools. </a:t>
            </a:r>
          </a:p>
          <a:p>
            <a:pPr>
              <a:buClrTx/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The </a:t>
            </a:r>
            <a:r>
              <a:rPr lang="en-US" sz="2000" b="1" dirty="0">
                <a:latin typeface="Times New Roman"/>
                <a:cs typeface="Times New Roman"/>
              </a:rPr>
              <a:t>system is currently being used by the UAA </a:t>
            </a:r>
            <a:r>
              <a:rPr lang="en-US" sz="2000" b="1" dirty="0" smtClean="0">
                <a:latin typeface="Times New Roman"/>
                <a:cs typeface="Times New Roman"/>
              </a:rPr>
              <a:t>Music Department </a:t>
            </a:r>
            <a:r>
              <a:rPr lang="en-US" sz="2000" dirty="0">
                <a:latin typeface="Times New Roman"/>
                <a:cs typeface="Times New Roman"/>
              </a:rPr>
              <a:t>to analyze eye movement while students are reading or performing a piece of music from score at the piano.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It </a:t>
            </a:r>
            <a:r>
              <a:rPr lang="en-US" sz="2000" dirty="0">
                <a:latin typeface="Times New Roman"/>
                <a:cs typeface="Times New Roman"/>
              </a:rPr>
              <a:t>will assist students in becoming more aware of their eye fixation patterns and suggest alternative or improved techniques.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>
                <a:latin typeface="Times New Roman"/>
                <a:cs typeface="Times New Roman"/>
              </a:rPr>
              <a:t>system to help children learn to read is under development. </a:t>
            </a:r>
            <a:endParaRPr lang="en-US" sz="2000" dirty="0"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47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8C2A"/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66733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This presentation has provided you with an overview of some of the research that is either ready for commercialization or has the potential for it. </a:t>
            </a:r>
          </a:p>
          <a:p>
            <a:pPr>
              <a:buClrTx/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There is a </a:t>
            </a:r>
            <a:r>
              <a:rPr lang="en-US" b="1" dirty="0" smtClean="0">
                <a:latin typeface="Times New Roman"/>
                <a:cs typeface="Times New Roman"/>
              </a:rPr>
              <a:t>sense of excitement and momentum </a:t>
            </a:r>
            <a:r>
              <a:rPr lang="en-US" dirty="0" smtClean="0">
                <a:latin typeface="Times New Roman"/>
                <a:cs typeface="Times New Roman"/>
              </a:rPr>
              <a:t>at UAA. </a:t>
            </a:r>
          </a:p>
          <a:p>
            <a:pPr marL="114300" indent="0">
              <a:buClrTx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Research and IP </a:t>
            </a:r>
            <a:r>
              <a:rPr lang="en-US" b="1" dirty="0">
                <a:latin typeface="Times New Roman"/>
                <a:cs typeface="Times New Roman"/>
              </a:rPr>
              <a:t>activity </a:t>
            </a:r>
            <a:r>
              <a:rPr lang="en-US" b="1" dirty="0" smtClean="0">
                <a:latin typeface="Times New Roman"/>
                <a:cs typeface="Times New Roman"/>
              </a:rPr>
              <a:t>is on </a:t>
            </a:r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rise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ClrTx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We are </a:t>
            </a:r>
            <a:r>
              <a:rPr lang="en-US" b="1" dirty="0" smtClean="0">
                <a:latin typeface="Times New Roman"/>
                <a:cs typeface="Times New Roman"/>
              </a:rPr>
              <a:t>developing technology that will have an impact </a:t>
            </a:r>
            <a:r>
              <a:rPr lang="en-US" dirty="0" smtClean="0">
                <a:latin typeface="Times New Roman"/>
                <a:cs typeface="Times New Roman"/>
              </a:rPr>
              <a:t>on solving problems of importance to the community, the state, and the nation. </a:t>
            </a:r>
          </a:p>
          <a:p>
            <a:pPr>
              <a:buClrTx/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Developing technology that is commercializable </a:t>
            </a:r>
            <a:r>
              <a:rPr lang="en-US" dirty="0" smtClean="0">
                <a:latin typeface="Times New Roman"/>
                <a:cs typeface="Times New Roman"/>
              </a:rPr>
              <a:t>and can contribute to providing a revenue stream for the university, retain students after graduation, attract faculty and students, and can contribute to economic development.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11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uFillTx/>
              </a:rPr>
              <a:t>Creating a climate of</a:t>
            </a:r>
            <a:br>
              <a:rPr lang="en-US" dirty="0" smtClean="0">
                <a:solidFill>
                  <a:srgbClr val="FFFFFF"/>
                </a:solidFill>
                <a:uFillTx/>
              </a:rPr>
            </a:br>
            <a:r>
              <a:rPr lang="en-US" dirty="0" smtClean="0">
                <a:solidFill>
                  <a:srgbClr val="FFFFFF"/>
                </a:solidFill>
                <a:uFillTx/>
              </a:rPr>
              <a:t>innovation</a:t>
            </a:r>
            <a:endParaRPr lang="en-US" dirty="0">
              <a:solidFill>
                <a:srgbClr val="FFFFFF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622779"/>
            <a:ext cx="8446911" cy="5235222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 we will provide:</a:t>
            </a:r>
          </a:p>
          <a:p>
            <a:pPr>
              <a:buClrTx/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overview of innovation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UAA, and </a:t>
            </a:r>
          </a:p>
          <a:p>
            <a:pPr>
              <a:buClrTx/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/>
              <a:buChar char="•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several notable products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recently developed by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faculty and students. </a:t>
            </a:r>
          </a:p>
          <a:p>
            <a:pPr>
              <a:buClrTx/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will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highlight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invention, entrepreneurship and research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UAA.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4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Creating a climate of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innovation</a:t>
            </a:r>
            <a:endParaRPr lang="en-US" sz="3600" dirty="0">
              <a:solidFill>
                <a:srgbClr val="FFFFFF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140"/>
            <a:ext cx="8229600" cy="4980687"/>
          </a:xfrm>
          <a:noFill/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>
              <a:solidFill>
                <a:schemeClr val="tx1"/>
              </a:solidFill>
              <a:uFillTx/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endParaRPr lang="en-US" b="1" dirty="0">
              <a:solidFill>
                <a:schemeClr val="tx1"/>
              </a:solidFill>
              <a:uFillTx/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 smtClean="0">
              <a:uFillTx/>
            </a:endParaRPr>
          </a:p>
        </p:txBody>
      </p:sp>
      <p:pic>
        <p:nvPicPr>
          <p:cNvPr id="4" name="Content Placeholder 3" descr="Figure 1.jpg"/>
          <p:cNvPicPr>
            <a:picLocks noChangeAspect="1"/>
          </p:cNvPicPr>
          <p:nvPr/>
        </p:nvPicPr>
        <p:blipFill rotWithShape="1">
          <a:blip r:embed="rId3"/>
          <a:srcRect t="15110" r="-18"/>
          <a:stretch/>
        </p:blipFill>
        <p:spPr>
          <a:xfrm>
            <a:off x="1538111" y="2186886"/>
            <a:ext cx="5841999" cy="371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uFillTx/>
              </a:rPr>
              <a:t>Creating a climate of</a:t>
            </a:r>
            <a:br>
              <a:rPr lang="en-US" dirty="0" smtClean="0">
                <a:solidFill>
                  <a:srgbClr val="FFFFFF"/>
                </a:solidFill>
                <a:uFillTx/>
              </a:rPr>
            </a:br>
            <a:r>
              <a:rPr lang="en-US" dirty="0" smtClean="0">
                <a:solidFill>
                  <a:srgbClr val="FFFFFF"/>
                </a:solidFill>
                <a:uFillTx/>
              </a:rPr>
              <a:t>innovation</a:t>
            </a:r>
            <a:endParaRPr lang="en-US" dirty="0">
              <a:solidFill>
                <a:srgbClr val="FFFFFF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622779"/>
            <a:ext cx="8446911" cy="5235222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endParaRPr lang="en-US" dirty="0" smtClean="0">
              <a:uFillTx/>
              <a:latin typeface="Times New Roman"/>
              <a:cs typeface="Times New Roman"/>
            </a:endParaRPr>
          </a:p>
          <a:p>
            <a:pPr marL="685800" indent="-342900">
              <a:buClrTx/>
            </a:pPr>
            <a:r>
              <a:rPr lang="en-US" b="1" dirty="0" smtClean="0">
                <a:uFillTx/>
                <a:latin typeface="Times New Roman"/>
                <a:cs typeface="Times New Roman"/>
              </a:rPr>
              <a:t>Incentives</a:t>
            </a:r>
            <a:r>
              <a:rPr lang="en-US" dirty="0" smtClean="0">
                <a:uFillTx/>
                <a:latin typeface="Times New Roman"/>
                <a:cs typeface="Times New Roman"/>
              </a:rPr>
              <a:t> for faculty and students.</a:t>
            </a:r>
          </a:p>
          <a:p>
            <a:pPr indent="0">
              <a:buNone/>
            </a:pPr>
            <a:endParaRPr lang="en-US" dirty="0" smtClean="0">
              <a:uFillTx/>
              <a:latin typeface="Times New Roman"/>
              <a:cs typeface="Times New Roman"/>
            </a:endParaRPr>
          </a:p>
          <a:p>
            <a:pPr marL="685800" indent="-342900">
              <a:buClr>
                <a:schemeClr val="tx1"/>
              </a:buClr>
              <a:buFont typeface="Arial"/>
              <a:buChar char="•"/>
            </a:pPr>
            <a:r>
              <a:rPr lang="en-US" b="1" dirty="0" smtClean="0">
                <a:uFillTx/>
                <a:latin typeface="Times New Roman"/>
                <a:cs typeface="Times New Roman"/>
              </a:rPr>
              <a:t>An infrastructure.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uFillTx/>
              <a:latin typeface="Times New Roman"/>
              <a:cs typeface="Times New Roman"/>
            </a:endParaRPr>
          </a:p>
          <a:p>
            <a:pPr indent="0">
              <a:buNone/>
            </a:pPr>
            <a:endParaRPr lang="en-US" dirty="0" smtClean="0">
              <a:uFillTx/>
              <a:latin typeface="Times New Roman"/>
              <a:cs typeface="Times New Roman"/>
            </a:endParaRPr>
          </a:p>
          <a:p>
            <a:pPr marL="685800" indent="-342900">
              <a:buClrTx/>
              <a:buFont typeface="Arial"/>
              <a:buChar char="•"/>
            </a:pPr>
            <a:r>
              <a:rPr lang="en-US" b="1" dirty="0" smtClean="0">
                <a:uFillTx/>
                <a:latin typeface="Times New Roman"/>
                <a:cs typeface="Times New Roman"/>
              </a:rPr>
              <a:t>Advances in  Research </a:t>
            </a:r>
            <a:r>
              <a:rPr lang="en-US" dirty="0" smtClean="0">
                <a:uFillTx/>
                <a:latin typeface="Times New Roman"/>
                <a:cs typeface="Times New Roman"/>
              </a:rPr>
              <a:t>that can result in Disruptive Technology.</a:t>
            </a:r>
          </a:p>
          <a:p>
            <a:pPr marL="685800" indent="-342900">
              <a:buClrTx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685800" indent="-342900">
              <a:buClrTx/>
              <a:buFont typeface="Arial"/>
              <a:buChar char="•"/>
            </a:pPr>
            <a:r>
              <a:rPr lang="en-US" b="1" dirty="0" smtClean="0">
                <a:uFillTx/>
                <a:latin typeface="Times New Roman"/>
                <a:cs typeface="Times New Roman"/>
              </a:rPr>
              <a:t>Quality</a:t>
            </a:r>
            <a:r>
              <a:rPr lang="en-US" dirty="0" smtClean="0">
                <a:uFillTx/>
                <a:latin typeface="Times New Roman"/>
                <a:cs typeface="Times New Roman"/>
              </a:rPr>
              <a:t> patent portfolio.</a:t>
            </a:r>
          </a:p>
          <a:p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19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19" y="239889"/>
            <a:ext cx="8521848" cy="1371185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uFillTx/>
              </a:rPr>
              <a:t>Creating Incentives for</a:t>
            </a:r>
            <a:endParaRPr lang="en-US" sz="3200" dirty="0">
              <a:solidFill>
                <a:schemeClr val="bg1"/>
              </a:solidFill>
              <a:uFillTx/>
            </a:endParaRPr>
          </a:p>
          <a:p>
            <a:r>
              <a:rPr lang="en-US" sz="3200" dirty="0" smtClean="0">
                <a:solidFill>
                  <a:schemeClr val="bg1"/>
                </a:solidFill>
                <a:uFillTx/>
              </a:rPr>
              <a:t>a Climate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85" y="1952147"/>
            <a:ext cx="8229600" cy="5246926"/>
          </a:xfrm>
        </p:spPr>
        <p:txBody>
          <a:bodyPr>
            <a:normAutofit/>
          </a:bodyPr>
          <a:lstStyle/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sz="2200" b="1" dirty="0" smtClean="0">
                <a:uFillTx/>
                <a:latin typeface="Times New Roman"/>
                <a:cs typeface="Times New Roman"/>
              </a:rPr>
              <a:t>Innovate Awards </a:t>
            </a:r>
            <a:r>
              <a:rPr lang="en-US" sz="2200" dirty="0" smtClean="0">
                <a:uFillTx/>
                <a:latin typeface="Times New Roman"/>
                <a:cs typeface="Times New Roman"/>
              </a:rPr>
              <a:t>– established in December 2011 – internal seed money for research and invention.</a:t>
            </a:r>
          </a:p>
          <a:p>
            <a:pPr lvl="1" indent="228600"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>
                <a:uFillTx/>
                <a:latin typeface="Times New Roman"/>
                <a:cs typeface="Times New Roman"/>
              </a:rPr>
              <a:t>Since January 2012 already achieving successes – 3  invention</a:t>
            </a:r>
            <a:br>
              <a:rPr lang="en-US" sz="2200" dirty="0" smtClean="0">
                <a:uFillTx/>
                <a:latin typeface="Times New Roman"/>
                <a:cs typeface="Times New Roman"/>
              </a:rPr>
            </a:br>
            <a:r>
              <a:rPr lang="en-US" sz="2200" dirty="0" smtClean="0">
                <a:uFillTx/>
                <a:latin typeface="Times New Roman"/>
                <a:cs typeface="Times New Roman"/>
              </a:rPr>
              <a:t>   disclosures; Scholar in Residence; received external funding </a:t>
            </a:r>
            <a:br>
              <a:rPr lang="en-US" sz="2200" dirty="0" smtClean="0">
                <a:uFillTx/>
                <a:latin typeface="Times New Roman"/>
                <a:cs typeface="Times New Roman"/>
              </a:rPr>
            </a:br>
            <a:r>
              <a:rPr lang="en-US" sz="2200" dirty="0" smtClean="0">
                <a:uFillTx/>
                <a:latin typeface="Times New Roman"/>
                <a:cs typeface="Times New Roman"/>
              </a:rPr>
              <a:t>   from NIH.</a:t>
            </a:r>
            <a:br>
              <a:rPr lang="en-US" sz="2200" dirty="0" smtClean="0">
                <a:uFillTx/>
                <a:latin typeface="Times New Roman"/>
                <a:cs typeface="Times New Roman"/>
              </a:rPr>
            </a:br>
            <a:endParaRPr lang="en-US" sz="2200" dirty="0" smtClean="0">
              <a:uFillTx/>
              <a:latin typeface="Times New Roman"/>
              <a:cs typeface="Times New Roman"/>
            </a:endParaRP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sz="2200" b="1" dirty="0" smtClean="0">
                <a:uFillTx/>
                <a:latin typeface="Times New Roman"/>
                <a:cs typeface="Times New Roman"/>
              </a:rPr>
              <a:t>Patent Wall of Fame – </a:t>
            </a:r>
            <a:r>
              <a:rPr lang="en-US" sz="2200" dirty="0" smtClean="0">
                <a:uFillTx/>
                <a:latin typeface="Times New Roman"/>
                <a:cs typeface="Times New Roman"/>
              </a:rPr>
              <a:t>established in December 2011.</a:t>
            </a:r>
          </a:p>
          <a:p>
            <a:pPr lvl="1" indent="228600"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>
                <a:uFillTx/>
                <a:latin typeface="Times New Roman"/>
                <a:cs typeface="Times New Roman"/>
              </a:rPr>
              <a:t>First inductees December 2011.</a:t>
            </a:r>
          </a:p>
          <a:p>
            <a:pPr lvl="1" indent="228600"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>
                <a:uFillTx/>
                <a:latin typeface="Times New Roman"/>
                <a:cs typeface="Times New Roman"/>
              </a:rPr>
              <a:t>Other incentives </a:t>
            </a:r>
            <a:r>
              <a:rPr lang="en-US" sz="2200" dirty="0" smtClean="0">
                <a:latin typeface="Times New Roman"/>
                <a:cs typeface="Times New Roman"/>
              </a:rPr>
              <a:t>considering </a:t>
            </a:r>
            <a:r>
              <a:rPr lang="en-US" sz="2200" dirty="0" smtClean="0">
                <a:uFillTx/>
                <a:latin typeface="Times New Roman"/>
                <a:cs typeface="Times New Roman"/>
              </a:rPr>
              <a:t>- $500 patent filing; $1,000 for </a:t>
            </a:r>
            <a:br>
              <a:rPr lang="en-US" sz="2200" dirty="0" smtClean="0">
                <a:uFillTx/>
                <a:latin typeface="Times New Roman"/>
                <a:cs typeface="Times New Roman"/>
              </a:rPr>
            </a:br>
            <a:r>
              <a:rPr lang="en-US" sz="2200" dirty="0" smtClean="0">
                <a:uFillTx/>
                <a:latin typeface="Times New Roman"/>
                <a:cs typeface="Times New Roman"/>
              </a:rPr>
              <a:t>    patent awarded.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27589" y="115710"/>
            <a:ext cx="8898207" cy="1149563"/>
          </a:xfrm>
          <a:solidFill>
            <a:srgbClr val="2A8C2A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Key Sustainable Research &amp; Technology Trends in the  21</a:t>
            </a:r>
            <a:r>
              <a:rPr lang="en-US" sz="3200" baseline="30000" dirty="0" smtClean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 Century</a:t>
            </a:r>
          </a:p>
        </p:txBody>
      </p:sp>
      <p:pic>
        <p:nvPicPr>
          <p:cNvPr id="8195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71" y="3352800"/>
            <a:ext cx="1031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yber_securi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7" y="1813289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dna-double-helix_~bxp25959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50" y="2263966"/>
            <a:ext cx="845714" cy="10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ownloadedFile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1143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DownloadedFile-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4" y="2263966"/>
            <a:ext cx="91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DownloadedFile-3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44486"/>
            <a:ext cx="12922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DownloadedFile-5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90" y="5176252"/>
            <a:ext cx="87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dwalledcarbonnanotub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56" y="4763206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613805" y="1419114"/>
            <a:ext cx="31986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Climate Change –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Innovative Technology Approaches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deal with Climate Change and Arctic Awareness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20"/>
          <p:cNvSpPr txBox="1">
            <a:spLocks noChangeArrowheads="1"/>
          </p:cNvSpPr>
          <p:nvPr/>
        </p:nvSpPr>
        <p:spPr bwMode="auto">
          <a:xfrm>
            <a:off x="792623" y="3560048"/>
            <a:ext cx="2604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prstClr val="black"/>
                </a:solidFill>
                <a:latin typeface="Calibri" pitchFamily="-65" charset="0"/>
              </a:rPr>
              <a:t>Emergent Energy Systems</a:t>
            </a:r>
            <a:endParaRPr lang="en-US" sz="1600" b="1" dirty="0">
              <a:solidFill>
                <a:prstClr val="black"/>
              </a:solidFill>
              <a:latin typeface="Calibri" pitchFamily="-65" charset="0"/>
            </a:endParaRPr>
          </a:p>
        </p:txBody>
      </p:sp>
      <p:sp>
        <p:nvSpPr>
          <p:cNvPr id="8207" name="TextBox 21"/>
          <p:cNvSpPr txBox="1">
            <a:spLocks noChangeArrowheads="1"/>
          </p:cNvSpPr>
          <p:nvPr/>
        </p:nvSpPr>
        <p:spPr bwMode="auto">
          <a:xfrm>
            <a:off x="527050" y="5884277"/>
            <a:ext cx="291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New Ways of Energy Storage</a:t>
            </a:r>
          </a:p>
        </p:txBody>
      </p:sp>
      <p:sp>
        <p:nvSpPr>
          <p:cNvPr id="8208" name="TextBox 22"/>
          <p:cNvSpPr txBox="1">
            <a:spLocks noChangeArrowheads="1"/>
          </p:cNvSpPr>
          <p:nvPr/>
        </p:nvSpPr>
        <p:spPr bwMode="auto">
          <a:xfrm>
            <a:off x="4142108" y="5572929"/>
            <a:ext cx="1480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Nano materials</a:t>
            </a:r>
          </a:p>
        </p:txBody>
      </p:sp>
      <p:sp>
        <p:nvSpPr>
          <p:cNvPr id="8210" name="TextBox 24"/>
          <p:cNvSpPr txBox="1">
            <a:spLocks noChangeArrowheads="1"/>
          </p:cNvSpPr>
          <p:nvPr/>
        </p:nvSpPr>
        <p:spPr bwMode="auto">
          <a:xfrm>
            <a:off x="6934200" y="2803889"/>
            <a:ext cx="19462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Cyber Security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-65" charset="0"/>
            </a:endParaRPr>
          </a:p>
        </p:txBody>
      </p:sp>
      <p:sp>
        <p:nvSpPr>
          <p:cNvPr id="8211" name="TextBox 26"/>
          <p:cNvSpPr txBox="1">
            <a:spLocks noChangeArrowheads="1"/>
          </p:cNvSpPr>
          <p:nvPr/>
        </p:nvSpPr>
        <p:spPr bwMode="auto">
          <a:xfrm>
            <a:off x="6264340" y="4258336"/>
            <a:ext cx="13366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Augmented Reality</a:t>
            </a:r>
          </a:p>
        </p:txBody>
      </p:sp>
      <p:sp>
        <p:nvSpPr>
          <p:cNvPr id="8212" name="TextBox 27"/>
          <p:cNvSpPr txBox="1">
            <a:spLocks noChangeArrowheads="1"/>
          </p:cNvSpPr>
          <p:nvPr/>
        </p:nvSpPr>
        <p:spPr bwMode="auto">
          <a:xfrm>
            <a:off x="3866650" y="3323323"/>
            <a:ext cx="1949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Biomedical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</a:p>
          <a:p>
            <a:pPr eaLnBrk="1" hangingPunct="1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Health Sciences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28"/>
          <p:cNvSpPr txBox="1">
            <a:spLocks noChangeArrowheads="1"/>
          </p:cNvSpPr>
          <p:nvPr/>
        </p:nvSpPr>
        <p:spPr bwMode="auto">
          <a:xfrm>
            <a:off x="1338990" y="4625768"/>
            <a:ext cx="1188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Smart Grids</a:t>
            </a:r>
          </a:p>
        </p:txBody>
      </p:sp>
      <p:pic>
        <p:nvPicPr>
          <p:cNvPr id="8214" name="Picture 31" descr="smartgrid_diagram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4" y="3908098"/>
            <a:ext cx="1439391" cy="111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Box 32"/>
          <p:cNvSpPr txBox="1">
            <a:spLocks noChangeArrowheads="1"/>
          </p:cNvSpPr>
          <p:nvPr/>
        </p:nvSpPr>
        <p:spPr bwMode="auto">
          <a:xfrm>
            <a:off x="6692756" y="5806004"/>
            <a:ext cx="19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Quantum Computers</a:t>
            </a:r>
          </a:p>
        </p:txBody>
      </p:sp>
      <p:pic>
        <p:nvPicPr>
          <p:cNvPr id="8216" name="Picture 33" descr="quantumcompu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06" y="5019554"/>
            <a:ext cx="10445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Box 2"/>
          <p:cNvSpPr txBox="1">
            <a:spLocks noChangeArrowheads="1"/>
          </p:cNvSpPr>
          <p:nvPr/>
        </p:nvSpPr>
        <p:spPr bwMode="auto">
          <a:xfrm>
            <a:off x="7399869" y="4274030"/>
            <a:ext cx="1657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  <a:latin typeface="Calibri" pitchFamily="-65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60825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615492" y="3624650"/>
            <a:ext cx="3452307" cy="14512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52800" y="887506"/>
            <a:ext cx="3102576" cy="1366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1354" y="152400"/>
            <a:ext cx="8578549" cy="533400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uFillTx/>
              </a:rPr>
              <a:t>Current Areas of Strength at UAA</a:t>
            </a:r>
            <a:endParaRPr lang="en-US" sz="2800" dirty="0">
              <a:solidFill>
                <a:schemeClr val="bg1"/>
              </a:solidFill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291222"/>
            <a:ext cx="3276600" cy="1366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8945" y="630798"/>
            <a:ext cx="83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uFillTx/>
              </a:rPr>
              <a:t>ARTS</a:t>
            </a:r>
            <a:endParaRPr lang="en-US" sz="1600" b="1" dirty="0"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6686" y="1682570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uFillTx/>
              </a:rPr>
              <a:t>HUMANITIES</a:t>
            </a:r>
            <a:endParaRPr lang="en-US" sz="1600" b="1" dirty="0"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0087" y="3328459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uFillTx/>
              </a:rPr>
              <a:t>ENGINEERING</a:t>
            </a:r>
            <a:endParaRPr lang="en-US" sz="1600" b="1" dirty="0"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120" y="5005411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uFillTx/>
              </a:rPr>
              <a:t>BUSINESS/PUBLIC POLICY</a:t>
            </a:r>
            <a:endParaRPr lang="en-US" sz="1600" b="1" dirty="0"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0086" y="5075881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uFillTx/>
              </a:rPr>
              <a:t>HEALTH</a:t>
            </a:r>
            <a:endParaRPr lang="en-US" sz="1600" b="1" dirty="0"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927" y="96935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uFillTx/>
              </a:rPr>
              <a:t>SCIENCES</a:t>
            </a:r>
            <a:endParaRPr lang="en-US" sz="1600" b="1" dirty="0"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684" y="3159182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uFillTx/>
              </a:rPr>
              <a:t>SOCIAL SCIENCES</a:t>
            </a:r>
            <a:endParaRPr lang="en-US" sz="1600" b="1" dirty="0"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346" y="1377475"/>
            <a:ext cx="282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8000"/>
                </a:solidFill>
                <a:uFillTx/>
              </a:rPr>
              <a:t>Arctic Ecology/Physiology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6600"/>
                </a:solidFill>
                <a:uFillTx/>
              </a:rPr>
              <a:t>Biomedical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8000"/>
                </a:solidFill>
                <a:uFillTx/>
              </a:rPr>
              <a:t>Cyber Security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Mineral Resources/ Biogeochemistry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8000"/>
                </a:solidFill>
                <a:uFillTx/>
              </a:rPr>
              <a:t>Resilience and Adaptive Mgmt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31398" y="5400572"/>
            <a:ext cx="3743810" cy="1366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5807" y="5400572"/>
            <a:ext cx="3717843" cy="12995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8988" y="3499069"/>
            <a:ext cx="3936402" cy="1366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09020" y="2104261"/>
            <a:ext cx="3102576" cy="10497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6320" y="3667013"/>
            <a:ext cx="352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rgbClr val="006600"/>
                </a:solidFill>
                <a:uFillTx/>
              </a:rPr>
              <a:t>Biomedical</a:t>
            </a:r>
            <a:r>
              <a:rPr lang="en-US" sz="1200" dirty="0">
                <a:uFillTx/>
              </a:rPr>
              <a:t> </a:t>
            </a:r>
            <a:r>
              <a:rPr lang="en-US" sz="1200" b="1" dirty="0">
                <a:solidFill>
                  <a:srgbClr val="008000"/>
                </a:solidFill>
                <a:uFillTx/>
              </a:rPr>
              <a:t>engineering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Coastal engineering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Transportation engineering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Earthquake engineering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6600"/>
                </a:solidFill>
                <a:uFillTx/>
              </a:rPr>
              <a:t>Emergent Alternative Energy </a:t>
            </a:r>
            <a:r>
              <a:rPr lang="en-US" sz="1200" dirty="0">
                <a:uFillTx/>
              </a:rPr>
              <a:t>– </a:t>
            </a:r>
            <a:endParaRPr lang="en-US" sz="1200" dirty="0" smtClean="0">
              <a:uFillTx/>
            </a:endParaRPr>
          </a:p>
          <a:p>
            <a:pPr lvl="0"/>
            <a:r>
              <a:rPr lang="en-US" sz="1200" dirty="0">
                <a:uFillTx/>
              </a:rPr>
              <a:t> </a:t>
            </a:r>
            <a:r>
              <a:rPr lang="en-US" sz="1200" dirty="0" smtClean="0">
                <a:uFillTx/>
              </a:rPr>
              <a:t>   generation </a:t>
            </a:r>
            <a:r>
              <a:rPr lang="en-US" sz="1200" dirty="0">
                <a:uFillTx/>
              </a:rPr>
              <a:t>and </a:t>
            </a:r>
            <a:r>
              <a:rPr lang="en-US" sz="1200" dirty="0" smtClean="0">
                <a:uFillTx/>
              </a:rPr>
              <a:t>application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6600"/>
                </a:solidFill>
                <a:uFillTx/>
              </a:rPr>
              <a:t>Cyber Security</a:t>
            </a:r>
            <a:endParaRPr lang="en-US" sz="1200" b="1" dirty="0">
              <a:solidFill>
                <a:srgbClr val="006600"/>
              </a:solidFill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5139" y="2099004"/>
            <a:ext cx="22878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rgbClr val="2A8C2A"/>
                </a:solidFill>
                <a:uFillTx/>
              </a:rPr>
              <a:t>Ethics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Multimedia composition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Alaskan narratives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International/intercultural </a:t>
            </a:r>
            <a:endParaRPr lang="en-US" sz="1200" dirty="0" smtClean="0">
              <a:uFillTx/>
            </a:endParaRPr>
          </a:p>
          <a:p>
            <a:pPr lvl="0"/>
            <a:r>
              <a:rPr lang="en-US" sz="1200" dirty="0" smtClean="0">
                <a:uFillTx/>
              </a:rPr>
              <a:t>   discourse </a:t>
            </a:r>
            <a:endParaRPr lang="en-US" sz="1200" dirty="0"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584" y="5492905"/>
            <a:ext cx="34593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8000"/>
                </a:solidFill>
                <a:uFillTx/>
              </a:rPr>
              <a:t>Effects of climate change on health</a:t>
            </a:r>
          </a:p>
          <a:p>
            <a:pPr marL="171450" lvl="0" indent="-171450">
              <a:buClr>
                <a:srgbClr val="008000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08000"/>
                </a:solidFill>
                <a:uFillTx/>
              </a:rPr>
              <a:t>Biomedical</a:t>
            </a:r>
            <a:endParaRPr lang="en-US" sz="1200" b="1" dirty="0">
              <a:solidFill>
                <a:srgbClr val="008000"/>
              </a:solidFill>
              <a:uFillTx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Domestic </a:t>
            </a:r>
            <a:r>
              <a:rPr lang="en-US" sz="1200" dirty="0">
                <a:uFillTx/>
              </a:rPr>
              <a:t>violence and sexual assault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Drug and alcohol abuse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Maternal and child health and welfare</a:t>
            </a:r>
          </a:p>
          <a:p>
            <a:endParaRPr lang="en-US" dirty="0"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419" y="5492905"/>
            <a:ext cx="3380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Social </a:t>
            </a:r>
            <a:r>
              <a:rPr lang="en-US" sz="1200" dirty="0">
                <a:uFillTx/>
              </a:rPr>
              <a:t>and Economic Research (ISER</a:t>
            </a:r>
            <a:r>
              <a:rPr lang="en-US" sz="1200" dirty="0" smtClean="0">
                <a:uFillTx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Economics Laboratory</a:t>
            </a:r>
            <a:endParaRPr lang="en-US" sz="1200" dirty="0">
              <a:uFillTx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Behavioral </a:t>
            </a:r>
            <a:r>
              <a:rPr lang="en-US" sz="1200" dirty="0">
                <a:uFillTx/>
              </a:rPr>
              <a:t>Research and Services (BHRS)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6600"/>
                </a:solidFill>
                <a:uFillTx/>
              </a:rPr>
              <a:t>Circumpolar </a:t>
            </a:r>
            <a:r>
              <a:rPr lang="en-US" sz="1200" b="1" dirty="0">
                <a:solidFill>
                  <a:srgbClr val="006600"/>
                </a:solidFill>
                <a:uFillTx/>
              </a:rPr>
              <a:t>Health Studies </a:t>
            </a:r>
            <a:r>
              <a:rPr lang="en-US" sz="1200" dirty="0">
                <a:uFillTx/>
              </a:rPr>
              <a:t>(ICHS)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Justice </a:t>
            </a:r>
            <a:r>
              <a:rPr lang="en-US" sz="1200" dirty="0">
                <a:uFillTx/>
              </a:rPr>
              <a:t>Center</a:t>
            </a:r>
          </a:p>
          <a:p>
            <a:endParaRPr lang="en-US" dirty="0">
              <a:uFillTx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3722146" y="2587949"/>
            <a:ext cx="2410357" cy="2320178"/>
          </a:xfrm>
          <a:prstGeom prst="star5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900"/>
              </a:solidFill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76" y="3674290"/>
            <a:ext cx="3377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Behavioral health (CBHRS) </a:t>
            </a:r>
            <a:endParaRPr lang="en-US" sz="1200" dirty="0">
              <a:uFillTx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>
                <a:uFillTx/>
              </a:rPr>
              <a:t>Alaska Native </a:t>
            </a:r>
            <a:r>
              <a:rPr lang="en-US" sz="1200" dirty="0" smtClean="0">
                <a:uFillTx/>
              </a:rPr>
              <a:t>cultures </a:t>
            </a:r>
            <a:endParaRPr lang="en-US" sz="1200" dirty="0">
              <a:uFillTx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Rural </a:t>
            </a:r>
            <a:r>
              <a:rPr lang="en-US" sz="1200" dirty="0">
                <a:uFillTx/>
              </a:rPr>
              <a:t>mental health </a:t>
            </a:r>
            <a:r>
              <a:rPr lang="en-US" sz="1200" dirty="0" smtClean="0">
                <a:uFillTx/>
              </a:rPr>
              <a:t> </a:t>
            </a:r>
            <a:endParaRPr lang="en-US" sz="1200" dirty="0">
              <a:uFillTx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Economic </a:t>
            </a:r>
            <a:r>
              <a:rPr lang="en-US" sz="1200" dirty="0">
                <a:uFillTx/>
              </a:rPr>
              <a:t>research (largely through </a:t>
            </a:r>
            <a:r>
              <a:rPr lang="en-US" sz="1200" dirty="0" smtClean="0">
                <a:uFillTx/>
              </a:rPr>
              <a:t>ISER</a:t>
            </a:r>
            <a:r>
              <a:rPr lang="en-US" sz="1200" dirty="0">
                <a:uFillTx/>
              </a:rPr>
              <a:t>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8000"/>
                </a:solidFill>
                <a:uFillTx/>
              </a:rPr>
              <a:t>Adaptation </a:t>
            </a:r>
            <a:r>
              <a:rPr lang="en-US" sz="1200" b="1" dirty="0">
                <a:solidFill>
                  <a:srgbClr val="008000"/>
                </a:solidFill>
                <a:uFillTx/>
              </a:rPr>
              <a:t>to climate change </a:t>
            </a:r>
            <a:r>
              <a:rPr lang="en-US" sz="1200" dirty="0">
                <a:uFillTx/>
              </a:rPr>
              <a:t>(</a:t>
            </a:r>
            <a:r>
              <a:rPr lang="en-US" sz="1200" dirty="0" smtClean="0">
                <a:uFillTx/>
              </a:rPr>
              <a:t>RAM)</a:t>
            </a:r>
            <a:endParaRPr lang="en-US" sz="1200" dirty="0"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2700" y="969308"/>
            <a:ext cx="2583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International and native arts and music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Visual and performing 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Music therapy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Music education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uFillTx/>
              </a:rPr>
              <a:t>Learning technologies</a:t>
            </a:r>
          </a:p>
          <a:p>
            <a:endParaRPr lang="en-US" sz="1200" dirty="0">
              <a:uFillTx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capabilities </a:t>
            </a:r>
            <a:r>
              <a:rPr lang="en-US" b="1" dirty="0">
                <a:solidFill>
                  <a:srgbClr val="FFFFFF"/>
                </a:solidFill>
              </a:rPr>
              <a:t>aligned with sustainable technology trends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48119"/>
            <a:ext cx="8229600" cy="46104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· Biomedical Sciences and Health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Sciences</a:t>
            </a:r>
          </a:p>
          <a:p>
            <a:pPr lvl="2"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 of Arts and Sciences (CAS), College of Health (COH), School of Engineering (SOE), College of Business and Public Policy (CBPP), already investing in these areas.</a:t>
            </a:r>
          </a:p>
          <a:p>
            <a:pPr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· Emergent Energy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SOE, CAS, already investing in these areas.</a:t>
            </a:r>
          </a:p>
          <a:p>
            <a:pPr>
              <a:buClrTx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· Innovative Technology/Approaches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dealing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Climate Change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Tx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COH, SOE,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CBPP,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their associated institutes, already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investing in these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>
              <a:buClrTx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Cyber Security  - network security, authentication, physical, cyber.</a:t>
            </a:r>
          </a:p>
          <a:p>
            <a:pPr lvl="2"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SOE, CAS, CBPP already investing in these areas.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2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12262</TotalTime>
  <Words>1997</Words>
  <Application>Microsoft Macintosh PowerPoint</Application>
  <PresentationFormat>On-screen Show (4:3)</PresentationFormat>
  <Paragraphs>338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Apothecary</vt:lpstr>
      <vt:lpstr>Office Theme</vt:lpstr>
      <vt:lpstr>Presentation to the  University of Alaska Board of Regents</vt:lpstr>
      <vt:lpstr>Creating a climate of innovation</vt:lpstr>
      <vt:lpstr>Creating a climate of innovation</vt:lpstr>
      <vt:lpstr>Creating a climate of innovation</vt:lpstr>
      <vt:lpstr>Creating a climate of innovation</vt:lpstr>
      <vt:lpstr>Creating Incentives for a Climate of Innovation</vt:lpstr>
      <vt:lpstr>Key Sustainable Research &amp; Technology Trends in the  21st Century</vt:lpstr>
      <vt:lpstr>Current Areas of Strength at UAA</vt:lpstr>
      <vt:lpstr>capabilities aligned with sustainable technology trends.</vt:lpstr>
      <vt:lpstr>IP activity</vt:lpstr>
      <vt:lpstr>IP activity</vt:lpstr>
      <vt:lpstr>IP activity</vt:lpstr>
      <vt:lpstr>IP activity</vt:lpstr>
      <vt:lpstr> Ergonomic Rod Bender  for Spinal Surgery </vt:lpstr>
      <vt:lpstr> Student Success Model  </vt:lpstr>
      <vt:lpstr> Concussion Impact and Monitoring  </vt:lpstr>
      <vt:lpstr>ultra long life energy source</vt:lpstr>
      <vt:lpstr> leveraging the arctic  Pharmacological Treatment for  Neurodegenerative Diseases    </vt:lpstr>
      <vt:lpstr>Leveraging the Arctic for innovation Understanding  Obesity Using the  Arctic Ground Squirrel</vt:lpstr>
      <vt:lpstr> therapeutic targets to help alleviate the liver dysfunction due to non-alcoholic fatty liver disease </vt:lpstr>
      <vt:lpstr>Research for future Innovation in Therapeutic treatments</vt:lpstr>
      <vt:lpstr>  Improving Compressed Images via Evolutionary Computation   </vt:lpstr>
      <vt:lpstr>   Cyber Security —  Ultra Secure Computer Logon   </vt:lpstr>
      <vt:lpstr> Eye tracking/gazing for  learning tools </vt:lpstr>
      <vt:lpstr>summary</vt:lpstr>
    </vt:vector>
  </TitlesOfParts>
  <Company>University of Alaska Anchorage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Research University of Alaska Anchorage</dc:title>
  <dc:creator>Cheryl Spalinger</dc:creator>
  <cp:lastModifiedBy>Cheryl Spalinger</cp:lastModifiedBy>
  <cp:revision>410</cp:revision>
  <cp:lastPrinted>2012-06-01T04:38:46Z</cp:lastPrinted>
  <dcterms:created xsi:type="dcterms:W3CDTF">2012-02-13T18:33:37Z</dcterms:created>
  <dcterms:modified xsi:type="dcterms:W3CDTF">2012-06-08T19:09:33Z</dcterms:modified>
</cp:coreProperties>
</file>