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tif" ContentType="image/tif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charts/chart4.xml" ContentType="application/vnd.openxmlformats-officedocument.drawingml.chart+xml"/>
  <Override PartName="/ppt/charts/chart5.xml" ContentType="application/vnd.openxmlformats-officedocument.drawingml.chart+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3"/>
  </p:notesMasterIdLst>
  <p:handoutMasterIdLst>
    <p:handoutMasterId r:id="rId24"/>
  </p:handoutMasterIdLst>
  <p:sldIdLst>
    <p:sldId id="256" r:id="rId2"/>
    <p:sldId id="257" r:id="rId3"/>
    <p:sldId id="271" r:id="rId4"/>
    <p:sldId id="272" r:id="rId5"/>
    <p:sldId id="273" r:id="rId6"/>
    <p:sldId id="274" r:id="rId7"/>
    <p:sldId id="267" r:id="rId8"/>
    <p:sldId id="265" r:id="rId9"/>
    <p:sldId id="266" r:id="rId10"/>
    <p:sldId id="259" r:id="rId11"/>
    <p:sldId id="269" r:id="rId12"/>
    <p:sldId id="268" r:id="rId13"/>
    <p:sldId id="260" r:id="rId14"/>
    <p:sldId id="261" r:id="rId15"/>
    <p:sldId id="277" r:id="rId16"/>
    <p:sldId id="276" r:id="rId17"/>
    <p:sldId id="278" r:id="rId18"/>
    <p:sldId id="279" r:id="rId19"/>
    <p:sldId id="280" r:id="rId20"/>
    <p:sldId id="262" r:id="rId21"/>
    <p:sldId id="270" r:id="rId22"/>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15620"/>
    <p:restoredTop sz="94660"/>
  </p:normalViewPr>
  <p:slideViewPr>
    <p:cSldViewPr>
      <p:cViewPr>
        <p:scale>
          <a:sx n="76" d="100"/>
          <a:sy n="76" d="100"/>
        </p:scale>
        <p:origin x="-1116" y="216"/>
      </p:cViewPr>
      <p:guideLst>
        <p:guide orient="horz" pos="2160"/>
        <p:guide pos="2880"/>
      </p:guideLst>
    </p:cSldViewPr>
  </p:slideViewPr>
  <p:notesTextViewPr>
    <p:cViewPr>
      <p:scale>
        <a:sx n="1" d="1"/>
        <a:sy n="1" d="1"/>
      </p:scale>
      <p:origin x="0" y="0"/>
    </p:cViewPr>
  </p:notesTextViewPr>
  <p:notesViewPr>
    <p:cSldViewPr>
      <p:cViewPr varScale="1">
        <p:scale>
          <a:sx n="53" d="100"/>
          <a:sy n="53" d="100"/>
        </p:scale>
        <p:origin x="-2634" y="-96"/>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charts/_rels/chart1.xml.rels><?xml version="1.0" encoding="UTF-8" standalone="yes"?>
<Relationships xmlns="http://schemas.openxmlformats.org/package/2006/relationships"><Relationship Id="rId1" Type="http://schemas.openxmlformats.org/officeDocument/2006/relationships/oleObject" Target="file:///C:\Users\anjch1\Desktop\CURRENT%20HEALTH%20STUDENTS%20SPREADSHEET%2009-03-2011.xlsx"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Book1" TargetMode="External"/></Relationships>
</file>

<file path=ppt/charts/_rels/chart3.xml.rels><?xml version="1.0" encoding="UTF-8" standalone="yes"?>
<Relationships xmlns="http://schemas.openxmlformats.org/package/2006/relationships"><Relationship Id="rId1" Type="http://schemas.openxmlformats.org/officeDocument/2006/relationships/oleObject" Target="file:///C:\Users\anjch1\Desktop\Recent%20Presentations%20%20Publications%20%20and%20Graphics%202011\Health%20Majors%20by%20Race%20Fall%202010.xlsx" TargetMode="External"/></Relationships>
</file>

<file path=ppt/charts/_rels/chart4.xml.rels><?xml version="1.0" encoding="UTF-8" standalone="yes"?>
<Relationships xmlns="http://schemas.openxmlformats.org/package/2006/relationships"><Relationship Id="rId1" Type="http://schemas.openxmlformats.org/officeDocument/2006/relationships/oleObject" Target="file:///C:\Users\anjch1\Desktop\CURRENT%20HEALTH%20STUDENTS%20SPREADSHEET%2009-03-2011.xlsx" TargetMode="External"/></Relationships>
</file>

<file path=ppt/charts/_rels/chart5.xml.rels><?xml version="1.0" encoding="UTF-8" standalone="yes"?>
<Relationships xmlns="http://schemas.openxmlformats.org/package/2006/relationships"><Relationship Id="rId1" Type="http://schemas.openxmlformats.org/officeDocument/2006/relationships/oleObject" Target="file:///C:\Users\anjch1\Desktop\CURRENT%20HEALTH%20STUDENTS%20SPREADSHEET%2009-03-2011.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sz="900" dirty="0"/>
              <a:t>Health Program Awards -  AY2002-2010</a:t>
            </a:r>
          </a:p>
        </c:rich>
      </c:tx>
      <c:layout/>
      <c:overlay val="0"/>
    </c:title>
    <c:autoTitleDeleted val="0"/>
    <c:plotArea>
      <c:layout/>
      <c:lineChart>
        <c:grouping val="standard"/>
        <c:varyColors val="0"/>
        <c:ser>
          <c:idx val="0"/>
          <c:order val="0"/>
          <c:cat>
            <c:strRef>
              <c:f>Awards!$B$1:$J$1</c:f>
              <c:strCache>
                <c:ptCount val="9"/>
                <c:pt idx="0">
                  <c:v>AY2002</c:v>
                </c:pt>
                <c:pt idx="1">
                  <c:v>AY2003</c:v>
                </c:pt>
                <c:pt idx="2">
                  <c:v>AY2004</c:v>
                </c:pt>
                <c:pt idx="3">
                  <c:v>AY2005</c:v>
                </c:pt>
                <c:pt idx="4">
                  <c:v>AY2006</c:v>
                </c:pt>
                <c:pt idx="5">
                  <c:v>AY2007</c:v>
                </c:pt>
                <c:pt idx="6">
                  <c:v>AY2008</c:v>
                </c:pt>
                <c:pt idx="7">
                  <c:v>AY2009</c:v>
                </c:pt>
                <c:pt idx="8">
                  <c:v>AY2010</c:v>
                </c:pt>
              </c:strCache>
            </c:strRef>
          </c:cat>
          <c:val>
            <c:numRef>
              <c:f>Awards!$B$2:$J$2</c:f>
              <c:numCache>
                <c:formatCode>#,##0</c:formatCode>
                <c:ptCount val="9"/>
                <c:pt idx="0">
                  <c:v>503</c:v>
                </c:pt>
                <c:pt idx="1">
                  <c:v>483</c:v>
                </c:pt>
                <c:pt idx="2">
                  <c:v>611</c:v>
                </c:pt>
                <c:pt idx="3">
                  <c:v>640</c:v>
                </c:pt>
                <c:pt idx="4">
                  <c:v>664</c:v>
                </c:pt>
                <c:pt idx="5">
                  <c:v>718</c:v>
                </c:pt>
                <c:pt idx="6">
                  <c:v>755</c:v>
                </c:pt>
                <c:pt idx="7">
                  <c:v>676</c:v>
                </c:pt>
                <c:pt idx="8">
                  <c:v>782</c:v>
                </c:pt>
              </c:numCache>
            </c:numRef>
          </c:val>
          <c:smooth val="0"/>
        </c:ser>
        <c:dLbls>
          <c:showLegendKey val="0"/>
          <c:showVal val="0"/>
          <c:showCatName val="0"/>
          <c:showSerName val="0"/>
          <c:showPercent val="0"/>
          <c:showBubbleSize val="0"/>
        </c:dLbls>
        <c:marker val="1"/>
        <c:smooth val="0"/>
        <c:axId val="84864000"/>
        <c:axId val="86774528"/>
      </c:lineChart>
      <c:catAx>
        <c:axId val="84864000"/>
        <c:scaling>
          <c:orientation val="minMax"/>
        </c:scaling>
        <c:delete val="0"/>
        <c:axPos val="b"/>
        <c:majorTickMark val="none"/>
        <c:minorTickMark val="none"/>
        <c:tickLblPos val="nextTo"/>
        <c:txPr>
          <a:bodyPr/>
          <a:lstStyle/>
          <a:p>
            <a:pPr>
              <a:defRPr sz="800"/>
            </a:pPr>
            <a:endParaRPr lang="en-US"/>
          </a:p>
        </c:txPr>
        <c:crossAx val="86774528"/>
        <c:crosses val="autoZero"/>
        <c:auto val="1"/>
        <c:lblAlgn val="ctr"/>
        <c:lblOffset val="100"/>
        <c:noMultiLvlLbl val="0"/>
      </c:catAx>
      <c:valAx>
        <c:axId val="86774528"/>
        <c:scaling>
          <c:orientation val="minMax"/>
        </c:scaling>
        <c:delete val="0"/>
        <c:axPos val="l"/>
        <c:majorGridlines/>
        <c:title>
          <c:tx>
            <c:rich>
              <a:bodyPr/>
              <a:lstStyle/>
              <a:p>
                <a:pPr>
                  <a:defRPr sz="900"/>
                </a:pPr>
                <a:r>
                  <a:rPr lang="en-US" sz="900"/>
                  <a:t>Awards</a:t>
                </a:r>
              </a:p>
            </c:rich>
          </c:tx>
          <c:layout/>
          <c:overlay val="0"/>
        </c:title>
        <c:numFmt formatCode="#,##0" sourceLinked="1"/>
        <c:majorTickMark val="none"/>
        <c:minorTickMark val="none"/>
        <c:tickLblPos val="nextTo"/>
        <c:txPr>
          <a:bodyPr/>
          <a:lstStyle/>
          <a:p>
            <a:pPr>
              <a:defRPr sz="900"/>
            </a:pPr>
            <a:endParaRPr lang="en-US"/>
          </a:p>
        </c:txPr>
        <c:crossAx val="84864000"/>
        <c:crosses val="autoZero"/>
        <c:crossBetween val="between"/>
      </c:valAx>
    </c:plotArea>
    <c:plotVisOnly val="1"/>
    <c:dispBlanksAs val="gap"/>
    <c:showDLblsOverMax val="0"/>
  </c:chart>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900" b="1"/>
            </a:pPr>
            <a:r>
              <a:rPr lang="en-US" sz="900" b="1" dirty="0">
                <a:solidFill>
                  <a:schemeClr val="tx1"/>
                </a:solidFill>
              </a:rPr>
              <a:t>UA Health Program </a:t>
            </a:r>
            <a:r>
              <a:rPr lang="en-US" sz="900" b="1" dirty="0" smtClean="0">
                <a:solidFill>
                  <a:schemeClr val="tx1"/>
                </a:solidFill>
              </a:rPr>
              <a:t>Awards</a:t>
            </a:r>
          </a:p>
          <a:p>
            <a:pPr>
              <a:defRPr sz="900" b="1"/>
            </a:pPr>
            <a:r>
              <a:rPr lang="en-US" sz="900" b="1" dirty="0" smtClean="0">
                <a:solidFill>
                  <a:schemeClr val="tx1"/>
                </a:solidFill>
              </a:rPr>
              <a:t> </a:t>
            </a:r>
            <a:r>
              <a:rPr lang="en-US" sz="900" b="1" dirty="0">
                <a:solidFill>
                  <a:schemeClr val="tx1"/>
                </a:solidFill>
              </a:rPr>
              <a:t>Avg. 2006-2010</a:t>
            </a:r>
          </a:p>
        </c:rich>
      </c:tx>
      <c:layout/>
      <c:overlay val="0"/>
    </c:title>
    <c:autoTitleDeleted val="0"/>
    <c:plotArea>
      <c:layout/>
      <c:barChart>
        <c:barDir val="col"/>
        <c:grouping val="clustered"/>
        <c:varyColors val="0"/>
        <c:ser>
          <c:idx val="0"/>
          <c:order val="0"/>
          <c:invertIfNegative val="0"/>
          <c:cat>
            <c:strRef>
              <c:f>Sheet1!$A$2:$A$4</c:f>
              <c:strCache>
                <c:ptCount val="3"/>
                <c:pt idx="0">
                  <c:v>Vocational</c:v>
                </c:pt>
                <c:pt idx="1">
                  <c:v>Associates</c:v>
                </c:pt>
                <c:pt idx="2">
                  <c:v>Bachelors+</c:v>
                </c:pt>
              </c:strCache>
            </c:strRef>
          </c:cat>
          <c:val>
            <c:numRef>
              <c:f>Sheet1!$B$2:$B$4</c:f>
              <c:numCache>
                <c:formatCode>0</c:formatCode>
                <c:ptCount val="3"/>
                <c:pt idx="0">
                  <c:v>214.2</c:v>
                </c:pt>
                <c:pt idx="1">
                  <c:v>287.8</c:v>
                </c:pt>
                <c:pt idx="2">
                  <c:v>395</c:v>
                </c:pt>
              </c:numCache>
            </c:numRef>
          </c:val>
        </c:ser>
        <c:dLbls>
          <c:showLegendKey val="0"/>
          <c:showVal val="0"/>
          <c:showCatName val="0"/>
          <c:showSerName val="0"/>
          <c:showPercent val="0"/>
          <c:showBubbleSize val="0"/>
        </c:dLbls>
        <c:gapWidth val="150"/>
        <c:axId val="86799104"/>
        <c:axId val="86800640"/>
      </c:barChart>
      <c:catAx>
        <c:axId val="86799104"/>
        <c:scaling>
          <c:orientation val="minMax"/>
        </c:scaling>
        <c:delete val="0"/>
        <c:axPos val="b"/>
        <c:majorTickMark val="none"/>
        <c:minorTickMark val="none"/>
        <c:tickLblPos val="nextTo"/>
        <c:txPr>
          <a:bodyPr/>
          <a:lstStyle/>
          <a:p>
            <a:pPr>
              <a:defRPr sz="900">
                <a:solidFill>
                  <a:schemeClr val="tx1"/>
                </a:solidFill>
              </a:defRPr>
            </a:pPr>
            <a:endParaRPr lang="en-US"/>
          </a:p>
        </c:txPr>
        <c:crossAx val="86800640"/>
        <c:crosses val="autoZero"/>
        <c:auto val="1"/>
        <c:lblAlgn val="ctr"/>
        <c:lblOffset val="100"/>
        <c:noMultiLvlLbl val="0"/>
      </c:catAx>
      <c:valAx>
        <c:axId val="86800640"/>
        <c:scaling>
          <c:orientation val="minMax"/>
        </c:scaling>
        <c:delete val="0"/>
        <c:axPos val="l"/>
        <c:majorGridlines/>
        <c:title>
          <c:tx>
            <c:rich>
              <a:bodyPr/>
              <a:lstStyle/>
              <a:p>
                <a:pPr>
                  <a:defRPr sz="900" b="1">
                    <a:solidFill>
                      <a:schemeClr val="tx1"/>
                    </a:solidFill>
                  </a:defRPr>
                </a:pPr>
                <a:r>
                  <a:rPr lang="en-US" sz="900" b="1" dirty="0">
                    <a:solidFill>
                      <a:schemeClr val="tx1"/>
                    </a:solidFill>
                  </a:rPr>
                  <a:t># of </a:t>
                </a:r>
                <a:r>
                  <a:rPr lang="en-US" sz="900" b="1" dirty="0" smtClean="0">
                    <a:solidFill>
                      <a:schemeClr val="tx1"/>
                    </a:solidFill>
                  </a:rPr>
                  <a:t>Awards</a:t>
                </a:r>
                <a:endParaRPr lang="en-US" sz="900" b="1" dirty="0">
                  <a:solidFill>
                    <a:schemeClr val="tx1"/>
                  </a:solidFill>
                </a:endParaRPr>
              </a:p>
            </c:rich>
          </c:tx>
          <c:layout/>
          <c:overlay val="0"/>
        </c:title>
        <c:numFmt formatCode="0" sourceLinked="1"/>
        <c:majorTickMark val="none"/>
        <c:minorTickMark val="none"/>
        <c:tickLblPos val="nextTo"/>
        <c:txPr>
          <a:bodyPr/>
          <a:lstStyle/>
          <a:p>
            <a:pPr>
              <a:defRPr sz="900">
                <a:solidFill>
                  <a:schemeClr val="tx1"/>
                </a:solidFill>
              </a:defRPr>
            </a:pPr>
            <a:endParaRPr lang="en-US"/>
          </a:p>
        </c:txPr>
        <c:crossAx val="86799104"/>
        <c:crosses val="autoZero"/>
        <c:crossBetween val="between"/>
      </c:valAx>
      <c:spPr>
        <a:ln>
          <a:solidFill>
            <a:schemeClr val="tx1"/>
          </a:solidFill>
        </a:ln>
      </c:spPr>
    </c:plotArea>
    <c:plotVisOnly val="1"/>
    <c:dispBlanksAs val="gap"/>
    <c:showDLblsOverMax val="0"/>
  </c:chart>
  <c:txPr>
    <a:bodyPr/>
    <a:lstStyle/>
    <a:p>
      <a:pPr>
        <a:defRPr b="0">
          <a:solidFill>
            <a:srgbClr val="FFCC00"/>
          </a:solidFill>
        </a:defRPr>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sz="900" dirty="0"/>
              <a:t>UA Alaska Native and American Indian</a:t>
            </a:r>
            <a:r>
              <a:rPr lang="en-US" sz="900" baseline="0" dirty="0"/>
              <a:t> </a:t>
            </a:r>
          </a:p>
          <a:p>
            <a:pPr>
              <a:defRPr/>
            </a:pPr>
            <a:r>
              <a:rPr lang="en-US" sz="900" baseline="0" dirty="0"/>
              <a:t>Health </a:t>
            </a:r>
            <a:r>
              <a:rPr lang="en-US" sz="900" baseline="0" dirty="0" smtClean="0"/>
              <a:t>Majors/Training Participants</a:t>
            </a:r>
            <a:endParaRPr lang="en-US" sz="900" baseline="0" dirty="0"/>
          </a:p>
        </c:rich>
      </c:tx>
      <c:layout/>
      <c:overlay val="0"/>
    </c:title>
    <c:autoTitleDeleted val="0"/>
    <c:plotArea>
      <c:layout/>
      <c:barChart>
        <c:barDir val="col"/>
        <c:grouping val="clustered"/>
        <c:varyColors val="0"/>
        <c:ser>
          <c:idx val="0"/>
          <c:order val="0"/>
          <c:tx>
            <c:strRef>
              <c:f>Sheet2!$A$4</c:f>
              <c:strCache>
                <c:ptCount val="1"/>
                <c:pt idx="0">
                  <c:v>Majors</c:v>
                </c:pt>
              </c:strCache>
            </c:strRef>
          </c:tx>
          <c:invertIfNegative val="0"/>
          <c:dLbls>
            <c:txPr>
              <a:bodyPr/>
              <a:lstStyle/>
              <a:p>
                <a:pPr>
                  <a:defRPr sz="900"/>
                </a:pPr>
                <a:endParaRPr lang="en-US"/>
              </a:p>
            </c:txPr>
            <c:showLegendKey val="0"/>
            <c:showVal val="1"/>
            <c:showCatName val="0"/>
            <c:showSerName val="0"/>
            <c:showPercent val="0"/>
            <c:showBubbleSize val="0"/>
            <c:showLeaderLines val="0"/>
          </c:dLbls>
          <c:cat>
            <c:strRef>
              <c:f>Sheet2!$B$3:$G$3</c:f>
              <c:strCache>
                <c:ptCount val="6"/>
                <c:pt idx="0">
                  <c:v>Fall 2005</c:v>
                </c:pt>
                <c:pt idx="1">
                  <c:v>Fall 2006</c:v>
                </c:pt>
                <c:pt idx="2">
                  <c:v>Fall 2007</c:v>
                </c:pt>
                <c:pt idx="3">
                  <c:v>Fall 2008</c:v>
                </c:pt>
                <c:pt idx="4">
                  <c:v>Fall 2009</c:v>
                </c:pt>
                <c:pt idx="5">
                  <c:v>Fall 2010</c:v>
                </c:pt>
              </c:strCache>
            </c:strRef>
          </c:cat>
          <c:val>
            <c:numRef>
              <c:f>Sheet2!$B$4:$G$4</c:f>
              <c:numCache>
                <c:formatCode>General</c:formatCode>
                <c:ptCount val="6"/>
                <c:pt idx="0">
                  <c:v>305</c:v>
                </c:pt>
                <c:pt idx="1">
                  <c:v>321</c:v>
                </c:pt>
                <c:pt idx="2">
                  <c:v>341</c:v>
                </c:pt>
                <c:pt idx="3">
                  <c:v>364</c:v>
                </c:pt>
                <c:pt idx="4">
                  <c:v>430</c:v>
                </c:pt>
                <c:pt idx="5">
                  <c:v>439</c:v>
                </c:pt>
              </c:numCache>
            </c:numRef>
          </c:val>
        </c:ser>
        <c:ser>
          <c:idx val="1"/>
          <c:order val="1"/>
          <c:tx>
            <c:strRef>
              <c:f>Sheet2!$A$5</c:f>
              <c:strCache>
                <c:ptCount val="1"/>
                <c:pt idx="0">
                  <c:v>Other Health</c:v>
                </c:pt>
              </c:strCache>
            </c:strRef>
          </c:tx>
          <c:invertIfNegative val="0"/>
          <c:dLbls>
            <c:txPr>
              <a:bodyPr/>
              <a:lstStyle/>
              <a:p>
                <a:pPr>
                  <a:defRPr sz="900"/>
                </a:pPr>
                <a:endParaRPr lang="en-US"/>
              </a:p>
            </c:txPr>
            <c:showLegendKey val="0"/>
            <c:showVal val="1"/>
            <c:showCatName val="0"/>
            <c:showSerName val="0"/>
            <c:showPercent val="0"/>
            <c:showBubbleSize val="0"/>
            <c:showLeaderLines val="0"/>
          </c:dLbls>
          <c:cat>
            <c:strRef>
              <c:f>Sheet2!$B$3:$G$3</c:f>
              <c:strCache>
                <c:ptCount val="6"/>
                <c:pt idx="0">
                  <c:v>Fall 2005</c:v>
                </c:pt>
                <c:pt idx="1">
                  <c:v>Fall 2006</c:v>
                </c:pt>
                <c:pt idx="2">
                  <c:v>Fall 2007</c:v>
                </c:pt>
                <c:pt idx="3">
                  <c:v>Fall 2008</c:v>
                </c:pt>
                <c:pt idx="4">
                  <c:v>Fall 2009</c:v>
                </c:pt>
                <c:pt idx="5">
                  <c:v>Fall 2010</c:v>
                </c:pt>
              </c:strCache>
            </c:strRef>
          </c:cat>
          <c:val>
            <c:numRef>
              <c:f>Sheet2!$B$5:$G$5</c:f>
              <c:numCache>
                <c:formatCode>General</c:formatCode>
                <c:ptCount val="6"/>
                <c:pt idx="0">
                  <c:v>155</c:v>
                </c:pt>
                <c:pt idx="1">
                  <c:v>167</c:v>
                </c:pt>
                <c:pt idx="2">
                  <c:v>173</c:v>
                </c:pt>
                <c:pt idx="3">
                  <c:v>207</c:v>
                </c:pt>
                <c:pt idx="4">
                  <c:v>238</c:v>
                </c:pt>
                <c:pt idx="5">
                  <c:v>273</c:v>
                </c:pt>
              </c:numCache>
            </c:numRef>
          </c:val>
        </c:ser>
        <c:dLbls>
          <c:showLegendKey val="0"/>
          <c:showVal val="1"/>
          <c:showCatName val="0"/>
          <c:showSerName val="0"/>
          <c:showPercent val="0"/>
          <c:showBubbleSize val="0"/>
        </c:dLbls>
        <c:gapWidth val="75"/>
        <c:axId val="86847488"/>
        <c:axId val="86849024"/>
      </c:barChart>
      <c:catAx>
        <c:axId val="86847488"/>
        <c:scaling>
          <c:orientation val="minMax"/>
        </c:scaling>
        <c:delete val="0"/>
        <c:axPos val="b"/>
        <c:majorTickMark val="none"/>
        <c:minorTickMark val="none"/>
        <c:tickLblPos val="nextTo"/>
        <c:txPr>
          <a:bodyPr/>
          <a:lstStyle/>
          <a:p>
            <a:pPr>
              <a:defRPr sz="900"/>
            </a:pPr>
            <a:endParaRPr lang="en-US"/>
          </a:p>
        </c:txPr>
        <c:crossAx val="86849024"/>
        <c:crosses val="autoZero"/>
        <c:auto val="1"/>
        <c:lblAlgn val="ctr"/>
        <c:lblOffset val="100"/>
        <c:noMultiLvlLbl val="0"/>
      </c:catAx>
      <c:valAx>
        <c:axId val="86849024"/>
        <c:scaling>
          <c:orientation val="minMax"/>
        </c:scaling>
        <c:delete val="0"/>
        <c:axPos val="l"/>
        <c:numFmt formatCode="General" sourceLinked="1"/>
        <c:majorTickMark val="none"/>
        <c:minorTickMark val="none"/>
        <c:tickLblPos val="nextTo"/>
        <c:txPr>
          <a:bodyPr/>
          <a:lstStyle/>
          <a:p>
            <a:pPr>
              <a:defRPr sz="900"/>
            </a:pPr>
            <a:endParaRPr lang="en-US"/>
          </a:p>
        </c:txPr>
        <c:crossAx val="86847488"/>
        <c:crosses val="autoZero"/>
        <c:crossBetween val="between"/>
      </c:valAx>
    </c:plotArea>
    <c:legend>
      <c:legendPos val="b"/>
      <c:layout/>
      <c:overlay val="0"/>
      <c:txPr>
        <a:bodyPr/>
        <a:lstStyle/>
        <a:p>
          <a:pPr>
            <a:defRPr sz="900"/>
          </a:pPr>
          <a:endParaRPr lang="en-US"/>
        </a:p>
      </c:txPr>
    </c:legend>
    <c:plotVisOnly val="1"/>
    <c:dispBlanksAs val="gap"/>
    <c:showDLblsOverMax val="0"/>
  </c:chart>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000"/>
            </a:pPr>
            <a:r>
              <a:rPr lang="en-US" sz="1000" b="1" dirty="0"/>
              <a:t>Health Degrees </a:t>
            </a:r>
            <a:r>
              <a:rPr lang="en-US" sz="1000" b="1" dirty="0" smtClean="0"/>
              <a:t>  -  </a:t>
            </a:r>
            <a:r>
              <a:rPr lang="en-US" sz="1000" b="1" dirty="0"/>
              <a:t>AY2010</a:t>
            </a:r>
          </a:p>
        </c:rich>
      </c:tx>
      <c:layout>
        <c:manualLayout>
          <c:xMode val="edge"/>
          <c:yMode val="edge"/>
          <c:x val="0.25164399904557383"/>
          <c:y val="0.11328557568868027"/>
        </c:manualLayout>
      </c:layout>
      <c:overlay val="0"/>
    </c:title>
    <c:autoTitleDeleted val="0"/>
    <c:plotArea>
      <c:layout/>
      <c:pieChart>
        <c:varyColors val="1"/>
        <c:ser>
          <c:idx val="0"/>
          <c:order val="0"/>
          <c:dLbls>
            <c:dLbl>
              <c:idx val="0"/>
              <c:layout>
                <c:manualLayout>
                  <c:x val="-0.13188167104111986"/>
                  <c:y val="0.16319116360454944"/>
                </c:manualLayout>
              </c:layout>
              <c:tx>
                <c:rich>
                  <a:bodyPr/>
                  <a:lstStyle/>
                  <a:p>
                    <a:r>
                      <a:rPr lang="en-US" sz="800" b="1"/>
                      <a:t>Nursing</a:t>
                    </a:r>
                  </a:p>
                  <a:p>
                    <a:r>
                      <a:rPr lang="en-US" sz="800" b="1"/>
                      <a:t>225
28%</a:t>
                    </a:r>
                    <a:endParaRPr lang="en-US"/>
                  </a:p>
                </c:rich>
              </c:tx>
              <c:showLegendKey val="0"/>
              <c:showVal val="0"/>
              <c:showCatName val="1"/>
              <c:showSerName val="0"/>
              <c:showPercent val="1"/>
              <c:showBubbleSize val="0"/>
            </c:dLbl>
            <c:dLbl>
              <c:idx val="1"/>
              <c:layout>
                <c:manualLayout>
                  <c:x val="-0.12236220472440945"/>
                  <c:y val="-0.21771908719743366"/>
                </c:manualLayout>
              </c:layout>
              <c:tx>
                <c:rich>
                  <a:bodyPr/>
                  <a:lstStyle/>
                  <a:p>
                    <a:r>
                      <a:rPr lang="en-US" sz="800" b="1"/>
                      <a:t>Allied Health</a:t>
                    </a:r>
                  </a:p>
                  <a:p>
                    <a:r>
                      <a:rPr lang="en-US" sz="800" b="1"/>
                      <a:t>207
25%</a:t>
                    </a:r>
                    <a:endParaRPr lang="en-US"/>
                  </a:p>
                </c:rich>
              </c:tx>
              <c:showLegendKey val="0"/>
              <c:showVal val="0"/>
              <c:showCatName val="1"/>
              <c:showSerName val="0"/>
              <c:showPercent val="1"/>
              <c:showBubbleSize val="0"/>
            </c:dLbl>
            <c:dLbl>
              <c:idx val="2"/>
              <c:layout>
                <c:manualLayout>
                  <c:x val="0.21806036745406823"/>
                  <c:y val="-1.3168926800816565E-2"/>
                </c:manualLayout>
              </c:layout>
              <c:tx>
                <c:rich>
                  <a:bodyPr/>
                  <a:lstStyle/>
                  <a:p>
                    <a:r>
                      <a:rPr lang="en-US" sz="800" b="1"/>
                      <a:t>Behavioral Health</a:t>
                    </a:r>
                  </a:p>
                  <a:p>
                    <a:r>
                      <a:rPr lang="en-US" sz="800" b="1"/>
                      <a:t>323
40%</a:t>
                    </a:r>
                    <a:endParaRPr lang="en-US"/>
                  </a:p>
                </c:rich>
              </c:tx>
              <c:showLegendKey val="0"/>
              <c:showVal val="0"/>
              <c:showCatName val="1"/>
              <c:showSerName val="0"/>
              <c:showPercent val="1"/>
              <c:showBubbleSize val="0"/>
            </c:dLbl>
            <c:dLbl>
              <c:idx val="3"/>
              <c:layout>
                <c:manualLayout>
                  <c:x val="5.6758812840702604E-2"/>
                  <c:y val="0.19329690527290874"/>
                </c:manualLayout>
              </c:layout>
              <c:tx>
                <c:rich>
                  <a:bodyPr/>
                  <a:lstStyle/>
                  <a:p>
                    <a:r>
                      <a:rPr lang="en-US" sz="800" b="1"/>
                      <a:t>Other</a:t>
                    </a:r>
                  </a:p>
                  <a:p>
                    <a:r>
                      <a:rPr lang="en-US" sz="800" b="1"/>
                      <a:t>61
7%</a:t>
                    </a:r>
                    <a:endParaRPr lang="en-US"/>
                  </a:p>
                </c:rich>
              </c:tx>
              <c:showLegendKey val="0"/>
              <c:showVal val="0"/>
              <c:showCatName val="1"/>
              <c:showSerName val="0"/>
              <c:showPercent val="1"/>
              <c:showBubbleSize val="0"/>
            </c:dLbl>
            <c:txPr>
              <a:bodyPr/>
              <a:lstStyle/>
              <a:p>
                <a:pPr>
                  <a:defRPr sz="800" b="1"/>
                </a:pPr>
                <a:endParaRPr lang="en-US"/>
              </a:p>
            </c:txPr>
            <c:showLegendKey val="0"/>
            <c:showVal val="0"/>
            <c:showCatName val="1"/>
            <c:showSerName val="0"/>
            <c:showPercent val="1"/>
            <c:showBubbleSize val="0"/>
            <c:showLeaderLines val="1"/>
          </c:dLbls>
          <c:cat>
            <c:strRef>
              <c:f>Graphs!$B$41:$B$44</c:f>
              <c:strCache>
                <c:ptCount val="4"/>
                <c:pt idx="0">
                  <c:v>Nursing</c:v>
                </c:pt>
                <c:pt idx="1">
                  <c:v>Allied Health</c:v>
                </c:pt>
                <c:pt idx="2">
                  <c:v>Behavioral Health</c:v>
                </c:pt>
                <c:pt idx="3">
                  <c:v>Other</c:v>
                </c:pt>
              </c:strCache>
            </c:strRef>
          </c:cat>
          <c:val>
            <c:numRef>
              <c:f>Graphs!$C$41:$C$44</c:f>
              <c:numCache>
                <c:formatCode>General</c:formatCode>
                <c:ptCount val="4"/>
                <c:pt idx="0">
                  <c:v>225</c:v>
                </c:pt>
                <c:pt idx="1">
                  <c:v>207</c:v>
                </c:pt>
                <c:pt idx="2">
                  <c:v>323</c:v>
                </c:pt>
                <c:pt idx="3">
                  <c:v>61</c:v>
                </c:pt>
              </c:numCache>
            </c:numRef>
          </c:val>
        </c:ser>
        <c:dLbls>
          <c:showLegendKey val="0"/>
          <c:showVal val="0"/>
          <c:showCatName val="1"/>
          <c:showSerName val="0"/>
          <c:showPercent val="1"/>
          <c:showBubbleSize val="0"/>
          <c:showLeaderLines val="1"/>
        </c:dLbls>
        <c:firstSliceAng val="0"/>
      </c:pieChart>
    </c:plotArea>
    <c:plotVisOnly val="1"/>
    <c:dispBlanksAs val="gap"/>
    <c:showDLblsOverMax val="0"/>
  </c:chart>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sz="900" dirty="0"/>
              <a:t>Health Majors - Fall 2000-2009</a:t>
            </a:r>
          </a:p>
        </c:rich>
      </c:tx>
      <c:layout/>
      <c:overlay val="0"/>
    </c:title>
    <c:autoTitleDeleted val="0"/>
    <c:plotArea>
      <c:layout/>
      <c:lineChart>
        <c:grouping val="standard"/>
        <c:varyColors val="0"/>
        <c:ser>
          <c:idx val="0"/>
          <c:order val="0"/>
          <c:cat>
            <c:strRef>
              <c:f>'Detail Info'!$F$183:$O$183</c:f>
              <c:strCache>
                <c:ptCount val="10"/>
                <c:pt idx="0">
                  <c:v>Fall 00</c:v>
                </c:pt>
                <c:pt idx="1">
                  <c:v>Fall 01</c:v>
                </c:pt>
                <c:pt idx="2">
                  <c:v>Fall 02</c:v>
                </c:pt>
                <c:pt idx="3">
                  <c:v>Fall 03</c:v>
                </c:pt>
                <c:pt idx="4">
                  <c:v>Fall 04</c:v>
                </c:pt>
                <c:pt idx="5">
                  <c:v>Fall 05</c:v>
                </c:pt>
                <c:pt idx="6">
                  <c:v>Fall 06</c:v>
                </c:pt>
                <c:pt idx="7">
                  <c:v>Fall 07</c:v>
                </c:pt>
                <c:pt idx="8">
                  <c:v>Fall 08</c:v>
                </c:pt>
                <c:pt idx="9">
                  <c:v>Fall 09</c:v>
                </c:pt>
              </c:strCache>
            </c:strRef>
          </c:cat>
          <c:val>
            <c:numRef>
              <c:f>'Detail Info'!$F$184:$O$184</c:f>
              <c:numCache>
                <c:formatCode>#,##0</c:formatCode>
                <c:ptCount val="10"/>
                <c:pt idx="0" formatCode="General">
                  <c:v>1413</c:v>
                </c:pt>
                <c:pt idx="1">
                  <c:v>1486</c:v>
                </c:pt>
                <c:pt idx="2">
                  <c:v>1647</c:v>
                </c:pt>
                <c:pt idx="3">
                  <c:v>1802</c:v>
                </c:pt>
                <c:pt idx="4">
                  <c:v>2016</c:v>
                </c:pt>
                <c:pt idx="5">
                  <c:v>2117</c:v>
                </c:pt>
                <c:pt idx="6">
                  <c:v>2242</c:v>
                </c:pt>
                <c:pt idx="7">
                  <c:v>2225</c:v>
                </c:pt>
                <c:pt idx="8">
                  <c:v>2250</c:v>
                </c:pt>
                <c:pt idx="9">
                  <c:v>2526</c:v>
                </c:pt>
              </c:numCache>
            </c:numRef>
          </c:val>
          <c:smooth val="0"/>
        </c:ser>
        <c:dLbls>
          <c:showLegendKey val="0"/>
          <c:showVal val="0"/>
          <c:showCatName val="0"/>
          <c:showSerName val="0"/>
          <c:showPercent val="0"/>
          <c:showBubbleSize val="0"/>
        </c:dLbls>
        <c:marker val="1"/>
        <c:smooth val="0"/>
        <c:axId val="87109632"/>
        <c:axId val="87111168"/>
      </c:lineChart>
      <c:catAx>
        <c:axId val="87109632"/>
        <c:scaling>
          <c:orientation val="minMax"/>
        </c:scaling>
        <c:delete val="0"/>
        <c:axPos val="b"/>
        <c:majorTickMark val="none"/>
        <c:minorTickMark val="none"/>
        <c:tickLblPos val="nextTo"/>
        <c:txPr>
          <a:bodyPr/>
          <a:lstStyle/>
          <a:p>
            <a:pPr>
              <a:defRPr sz="900"/>
            </a:pPr>
            <a:endParaRPr lang="en-US"/>
          </a:p>
        </c:txPr>
        <c:crossAx val="87111168"/>
        <c:crosses val="autoZero"/>
        <c:auto val="1"/>
        <c:lblAlgn val="ctr"/>
        <c:lblOffset val="100"/>
        <c:noMultiLvlLbl val="0"/>
      </c:catAx>
      <c:valAx>
        <c:axId val="87111168"/>
        <c:scaling>
          <c:orientation val="minMax"/>
        </c:scaling>
        <c:delete val="0"/>
        <c:axPos val="l"/>
        <c:majorGridlines/>
        <c:title>
          <c:tx>
            <c:rich>
              <a:bodyPr/>
              <a:lstStyle/>
              <a:p>
                <a:pPr>
                  <a:defRPr sz="900"/>
                </a:pPr>
                <a:r>
                  <a:rPr lang="en-US" sz="900"/>
                  <a:t>Majors</a:t>
                </a:r>
              </a:p>
            </c:rich>
          </c:tx>
          <c:layout/>
          <c:overlay val="0"/>
        </c:title>
        <c:numFmt formatCode="General" sourceLinked="1"/>
        <c:majorTickMark val="none"/>
        <c:minorTickMark val="none"/>
        <c:tickLblPos val="nextTo"/>
        <c:txPr>
          <a:bodyPr/>
          <a:lstStyle/>
          <a:p>
            <a:pPr>
              <a:defRPr sz="900"/>
            </a:pPr>
            <a:endParaRPr lang="en-US"/>
          </a:p>
        </c:txPr>
        <c:crossAx val="87109632"/>
        <c:crosses val="autoZero"/>
        <c:crossBetween val="between"/>
      </c:valAx>
    </c:plotArea>
    <c:plotVisOnly val="1"/>
    <c:dispBlanksAs val="gap"/>
    <c:showDLblsOverMax val="0"/>
  </c:chart>
  <c:externalData r:id="rId1">
    <c:autoUpdate val="0"/>
  </c:externalData>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513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970338" y="0"/>
            <a:ext cx="3038475" cy="465138"/>
          </a:xfrm>
          <a:prstGeom prst="rect">
            <a:avLst/>
          </a:prstGeom>
        </p:spPr>
        <p:txBody>
          <a:bodyPr vert="horz" lIns="91440" tIns="45720" rIns="91440" bIns="45720" rtlCol="0"/>
          <a:lstStyle>
            <a:lvl1pPr algn="r">
              <a:defRPr sz="1200"/>
            </a:lvl1pPr>
          </a:lstStyle>
          <a:p>
            <a:fld id="{64F7EABD-7EDA-474E-AE06-689F3D428DC0}" type="datetimeFigureOut">
              <a:rPr lang="en-US" smtClean="0"/>
              <a:t>6/5/2012</a:t>
            </a:fld>
            <a:endParaRPr lang="en-US"/>
          </a:p>
        </p:txBody>
      </p:sp>
      <p:sp>
        <p:nvSpPr>
          <p:cNvPr id="4" name="Footer Placeholder 3"/>
          <p:cNvSpPr>
            <a:spLocks noGrp="1"/>
          </p:cNvSpPr>
          <p:nvPr>
            <p:ph type="ftr" sz="quarter" idx="2"/>
          </p:nvPr>
        </p:nvSpPr>
        <p:spPr>
          <a:xfrm>
            <a:off x="0" y="8829675"/>
            <a:ext cx="3038475" cy="465138"/>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970338" y="8829675"/>
            <a:ext cx="3038475" cy="465138"/>
          </a:xfrm>
          <a:prstGeom prst="rect">
            <a:avLst/>
          </a:prstGeom>
        </p:spPr>
        <p:txBody>
          <a:bodyPr vert="horz" lIns="91440" tIns="45720" rIns="91440" bIns="45720" rtlCol="0" anchor="b"/>
          <a:lstStyle>
            <a:lvl1pPr algn="r">
              <a:defRPr sz="1200"/>
            </a:lvl1pPr>
          </a:lstStyle>
          <a:p>
            <a:fld id="{14465A90-3B83-4B0D-BCF4-CC86E28B3462}" type="slidenum">
              <a:rPr lang="en-US" smtClean="0"/>
              <a:t>‹#›</a:t>
            </a:fld>
            <a:endParaRPr lang="en-US"/>
          </a:p>
        </p:txBody>
      </p:sp>
    </p:spTree>
    <p:extLst>
      <p:ext uri="{BB962C8B-B14F-4D97-AF65-F5344CB8AC3E}">
        <p14:creationId xmlns:p14="http://schemas.microsoft.com/office/powerpoint/2010/main" val="12615550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B0ECCB21-80C5-4148-96CB-7F0BD55B17FD}" type="datetimeFigureOut">
              <a:rPr lang="en-US" smtClean="0"/>
              <a:t>6/5/2012</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90624528-F0CC-4166-9E0C-F967D3BD267A}" type="slidenum">
              <a:rPr lang="en-US" smtClean="0"/>
              <a:t>‹#›</a:t>
            </a:fld>
            <a:endParaRPr lang="en-US"/>
          </a:p>
        </p:txBody>
      </p:sp>
    </p:spTree>
    <p:extLst>
      <p:ext uri="{BB962C8B-B14F-4D97-AF65-F5344CB8AC3E}">
        <p14:creationId xmlns:p14="http://schemas.microsoft.com/office/powerpoint/2010/main" val="41808432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0624528-F0CC-4166-9E0C-F967D3BD267A}" type="slidenum">
              <a:rPr lang="en-US" smtClean="0"/>
              <a:t>1</a:t>
            </a:fld>
            <a:endParaRPr lang="en-US"/>
          </a:p>
        </p:txBody>
      </p:sp>
    </p:spTree>
    <p:extLst>
      <p:ext uri="{BB962C8B-B14F-4D97-AF65-F5344CB8AC3E}">
        <p14:creationId xmlns:p14="http://schemas.microsoft.com/office/powerpoint/2010/main" val="222113658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0624528-F0CC-4166-9E0C-F967D3BD267A}" type="slidenum">
              <a:rPr lang="en-US" smtClean="0"/>
              <a:t>10</a:t>
            </a:fld>
            <a:endParaRPr lang="en-US"/>
          </a:p>
        </p:txBody>
      </p:sp>
    </p:spTree>
    <p:extLst>
      <p:ext uri="{BB962C8B-B14F-4D97-AF65-F5344CB8AC3E}">
        <p14:creationId xmlns:p14="http://schemas.microsoft.com/office/powerpoint/2010/main" val="266365269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DD55392-1CBB-4E39-9BEA-65CCBECF8B63}" type="slidenum">
              <a:rPr lang="en-US" smtClean="0"/>
              <a:t>11</a:t>
            </a:fld>
            <a:endParaRPr lang="en-US"/>
          </a:p>
        </p:txBody>
      </p:sp>
    </p:spTree>
    <p:extLst>
      <p:ext uri="{BB962C8B-B14F-4D97-AF65-F5344CB8AC3E}">
        <p14:creationId xmlns:p14="http://schemas.microsoft.com/office/powerpoint/2010/main" val="60220749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12 major</a:t>
            </a:r>
            <a:r>
              <a:rPr lang="en-US" baseline="0" dirty="0" smtClean="0"/>
              <a:t> initiatives that highlighted occupations that were poised to move forward through 2015.  </a:t>
            </a:r>
          </a:p>
          <a:p>
            <a:r>
              <a:rPr lang="en-US" baseline="0" dirty="0" smtClean="0"/>
              <a:t>Encompass both specific professions but also highlight areas across professions.</a:t>
            </a:r>
          </a:p>
          <a:p>
            <a:endParaRPr lang="en-US" baseline="0" dirty="0" smtClean="0"/>
          </a:p>
          <a:p>
            <a:r>
              <a:rPr lang="en-US" baseline="0" dirty="0" smtClean="0"/>
              <a:t>Goal was to highlight areas where the Coalition’s group approach could make a significant difference in achieving the objectives. </a:t>
            </a:r>
          </a:p>
          <a:p>
            <a:endParaRPr lang="en-US" baseline="0" dirty="0" smtClean="0"/>
          </a:p>
        </p:txBody>
      </p:sp>
      <p:sp>
        <p:nvSpPr>
          <p:cNvPr id="4" name="Slide Number Placeholder 3"/>
          <p:cNvSpPr>
            <a:spLocks noGrp="1"/>
          </p:cNvSpPr>
          <p:nvPr>
            <p:ph type="sldNum" sz="quarter" idx="10"/>
          </p:nvPr>
        </p:nvSpPr>
        <p:spPr/>
        <p:txBody>
          <a:bodyPr/>
          <a:lstStyle/>
          <a:p>
            <a:fld id="{A19D5257-E256-4135-A9D5-39C96D62D2EA}" type="slidenum">
              <a:rPr lang="en-US" smtClean="0"/>
              <a:pPr/>
              <a:t>12</a:t>
            </a:fld>
            <a:endParaRPr lang="en-US"/>
          </a:p>
        </p:txBody>
      </p:sp>
    </p:spTree>
    <p:extLst>
      <p:ext uri="{BB962C8B-B14F-4D97-AF65-F5344CB8AC3E}">
        <p14:creationId xmlns:p14="http://schemas.microsoft.com/office/powerpoint/2010/main" val="198165285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0624528-F0CC-4166-9E0C-F967D3BD267A}" type="slidenum">
              <a:rPr lang="en-US" smtClean="0"/>
              <a:t>13</a:t>
            </a:fld>
            <a:endParaRPr lang="en-US"/>
          </a:p>
        </p:txBody>
      </p:sp>
    </p:spTree>
    <p:extLst>
      <p:ext uri="{BB962C8B-B14F-4D97-AF65-F5344CB8AC3E}">
        <p14:creationId xmlns:p14="http://schemas.microsoft.com/office/powerpoint/2010/main" val="421339541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0624528-F0CC-4166-9E0C-F967D3BD267A}" type="slidenum">
              <a:rPr lang="en-US" smtClean="0"/>
              <a:t>14</a:t>
            </a:fld>
            <a:endParaRPr lang="en-US"/>
          </a:p>
        </p:txBody>
      </p:sp>
    </p:spTree>
    <p:extLst>
      <p:ext uri="{BB962C8B-B14F-4D97-AF65-F5344CB8AC3E}">
        <p14:creationId xmlns:p14="http://schemas.microsoft.com/office/powerpoint/2010/main" val="86553052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0624528-F0CC-4166-9E0C-F967D3BD267A}" type="slidenum">
              <a:rPr lang="en-US" smtClean="0"/>
              <a:t>15</a:t>
            </a:fld>
            <a:endParaRPr lang="en-US"/>
          </a:p>
        </p:txBody>
      </p:sp>
    </p:spTree>
    <p:extLst>
      <p:ext uri="{BB962C8B-B14F-4D97-AF65-F5344CB8AC3E}">
        <p14:creationId xmlns:p14="http://schemas.microsoft.com/office/powerpoint/2010/main" val="126014940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0624528-F0CC-4166-9E0C-F967D3BD267A}" type="slidenum">
              <a:rPr lang="en-US" smtClean="0"/>
              <a:t>16</a:t>
            </a:fld>
            <a:endParaRPr lang="en-US"/>
          </a:p>
        </p:txBody>
      </p:sp>
    </p:spTree>
    <p:extLst>
      <p:ext uri="{BB962C8B-B14F-4D97-AF65-F5344CB8AC3E}">
        <p14:creationId xmlns:p14="http://schemas.microsoft.com/office/powerpoint/2010/main" val="418067645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0624528-F0CC-4166-9E0C-F967D3BD267A}" type="slidenum">
              <a:rPr lang="en-US" smtClean="0"/>
              <a:t>17</a:t>
            </a:fld>
            <a:endParaRPr lang="en-US"/>
          </a:p>
        </p:txBody>
      </p:sp>
    </p:spTree>
    <p:extLst>
      <p:ext uri="{BB962C8B-B14F-4D97-AF65-F5344CB8AC3E}">
        <p14:creationId xmlns:p14="http://schemas.microsoft.com/office/powerpoint/2010/main" val="329696642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0624528-F0CC-4166-9E0C-F967D3BD267A}" type="slidenum">
              <a:rPr lang="en-US" smtClean="0"/>
              <a:t>18</a:t>
            </a:fld>
            <a:endParaRPr lang="en-US"/>
          </a:p>
        </p:txBody>
      </p:sp>
    </p:spTree>
    <p:extLst>
      <p:ext uri="{BB962C8B-B14F-4D97-AF65-F5344CB8AC3E}">
        <p14:creationId xmlns:p14="http://schemas.microsoft.com/office/powerpoint/2010/main" val="733021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0624528-F0CC-4166-9E0C-F967D3BD267A}" type="slidenum">
              <a:rPr lang="en-US" smtClean="0"/>
              <a:t>19</a:t>
            </a:fld>
            <a:endParaRPr lang="en-US"/>
          </a:p>
        </p:txBody>
      </p:sp>
    </p:spTree>
    <p:extLst>
      <p:ext uri="{BB962C8B-B14F-4D97-AF65-F5344CB8AC3E}">
        <p14:creationId xmlns:p14="http://schemas.microsoft.com/office/powerpoint/2010/main" val="190657943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0624528-F0CC-4166-9E0C-F967D3BD267A}" type="slidenum">
              <a:rPr lang="en-US" smtClean="0"/>
              <a:t>2</a:t>
            </a:fld>
            <a:endParaRPr lang="en-US"/>
          </a:p>
        </p:txBody>
      </p:sp>
    </p:spTree>
    <p:extLst>
      <p:ext uri="{BB962C8B-B14F-4D97-AF65-F5344CB8AC3E}">
        <p14:creationId xmlns:p14="http://schemas.microsoft.com/office/powerpoint/2010/main" val="95936908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0624528-F0CC-4166-9E0C-F967D3BD267A}" type="slidenum">
              <a:rPr lang="en-US" smtClean="0"/>
              <a:t>20</a:t>
            </a:fld>
            <a:endParaRPr lang="en-US"/>
          </a:p>
        </p:txBody>
      </p:sp>
    </p:spTree>
    <p:extLst>
      <p:ext uri="{BB962C8B-B14F-4D97-AF65-F5344CB8AC3E}">
        <p14:creationId xmlns:p14="http://schemas.microsoft.com/office/powerpoint/2010/main" val="219108514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DD55392-1CBB-4E39-9BEA-65CCBECF8B63}" type="slidenum">
              <a:rPr lang="en-US" smtClean="0"/>
              <a:t>21</a:t>
            </a:fld>
            <a:endParaRPr lang="en-US"/>
          </a:p>
        </p:txBody>
      </p:sp>
    </p:spTree>
    <p:extLst>
      <p:ext uri="{BB962C8B-B14F-4D97-AF65-F5344CB8AC3E}">
        <p14:creationId xmlns:p14="http://schemas.microsoft.com/office/powerpoint/2010/main" val="143180963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0624528-F0CC-4166-9E0C-F967D3BD267A}" type="slidenum">
              <a:rPr lang="en-US" smtClean="0"/>
              <a:t>3</a:t>
            </a:fld>
            <a:endParaRPr lang="en-US"/>
          </a:p>
        </p:txBody>
      </p:sp>
    </p:spTree>
    <p:extLst>
      <p:ext uri="{BB962C8B-B14F-4D97-AF65-F5344CB8AC3E}">
        <p14:creationId xmlns:p14="http://schemas.microsoft.com/office/powerpoint/2010/main" val="283716081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0624528-F0CC-4166-9E0C-F967D3BD267A}" type="slidenum">
              <a:rPr lang="en-US" smtClean="0"/>
              <a:t>4</a:t>
            </a:fld>
            <a:endParaRPr lang="en-US"/>
          </a:p>
        </p:txBody>
      </p:sp>
    </p:spTree>
    <p:extLst>
      <p:ext uri="{BB962C8B-B14F-4D97-AF65-F5344CB8AC3E}">
        <p14:creationId xmlns:p14="http://schemas.microsoft.com/office/powerpoint/2010/main" val="261097481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0624528-F0CC-4166-9E0C-F967D3BD267A}" type="slidenum">
              <a:rPr lang="en-US" smtClean="0"/>
              <a:t>5</a:t>
            </a:fld>
            <a:endParaRPr lang="en-US"/>
          </a:p>
        </p:txBody>
      </p:sp>
    </p:spTree>
    <p:extLst>
      <p:ext uri="{BB962C8B-B14F-4D97-AF65-F5344CB8AC3E}">
        <p14:creationId xmlns:p14="http://schemas.microsoft.com/office/powerpoint/2010/main" val="127414849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DD55392-1CBB-4E39-9BEA-65CCBECF8B63}" type="slidenum">
              <a:rPr lang="en-US" smtClean="0"/>
              <a:t>6</a:t>
            </a:fld>
            <a:endParaRPr lang="en-US"/>
          </a:p>
        </p:txBody>
      </p:sp>
    </p:spTree>
    <p:extLst>
      <p:ext uri="{BB962C8B-B14F-4D97-AF65-F5344CB8AC3E}">
        <p14:creationId xmlns:p14="http://schemas.microsoft.com/office/powerpoint/2010/main" val="27919081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0624528-F0CC-4166-9E0C-F967D3BD267A}" type="slidenum">
              <a:rPr lang="en-US" smtClean="0"/>
              <a:t>7</a:t>
            </a:fld>
            <a:endParaRPr lang="en-US"/>
          </a:p>
        </p:txBody>
      </p:sp>
    </p:spTree>
    <p:extLst>
      <p:ext uri="{BB962C8B-B14F-4D97-AF65-F5344CB8AC3E}">
        <p14:creationId xmlns:p14="http://schemas.microsoft.com/office/powerpoint/2010/main" val="415258084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DD55392-1CBB-4E39-9BEA-65CCBECF8B63}" type="slidenum">
              <a:rPr lang="en-US" smtClean="0"/>
              <a:t>8</a:t>
            </a:fld>
            <a:endParaRPr lang="en-US"/>
          </a:p>
        </p:txBody>
      </p:sp>
    </p:spTree>
    <p:extLst>
      <p:ext uri="{BB962C8B-B14F-4D97-AF65-F5344CB8AC3E}">
        <p14:creationId xmlns:p14="http://schemas.microsoft.com/office/powerpoint/2010/main" val="327042002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0624528-F0CC-4166-9E0C-F967D3BD267A}" type="slidenum">
              <a:rPr lang="en-US" smtClean="0"/>
              <a:t>9</a:t>
            </a:fld>
            <a:endParaRPr lang="en-US"/>
          </a:p>
        </p:txBody>
      </p:sp>
    </p:spTree>
    <p:extLst>
      <p:ext uri="{BB962C8B-B14F-4D97-AF65-F5344CB8AC3E}">
        <p14:creationId xmlns:p14="http://schemas.microsoft.com/office/powerpoint/2010/main" val="23352377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3">
        <a:schemeClr val="bg1"/>
      </p:bgRef>
    </p:bg>
    <p:spTree>
      <p:nvGrpSpPr>
        <p:cNvPr id="1" name=""/>
        <p:cNvGrpSpPr/>
        <p:nvPr/>
      </p:nvGrpSpPr>
      <p:grpSpPr>
        <a:xfrm>
          <a:off x="0" y="0"/>
          <a:ext cx="0" cy="0"/>
          <a:chOff x="0" y="0"/>
          <a:chExt cx="0" cy="0"/>
        </a:xfrm>
      </p:grpSpPr>
      <p:sp>
        <p:nvSpPr>
          <p:cNvPr id="12" name="Rectangle 11"/>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13" name="Rounded Rectangle 12"/>
          <p:cNvSpPr/>
          <p:nvPr/>
        </p:nvSpPr>
        <p:spPr>
          <a:xfrm>
            <a:off x="65313" y="69755"/>
            <a:ext cx="9013372" cy="6692201"/>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9" name="Subtitle 8"/>
          <p:cNvSpPr>
            <a:spLocks noGrp="1"/>
          </p:cNvSpPr>
          <p:nvPr>
            <p:ph type="subTitle" idx="1"/>
          </p:nvPr>
        </p:nvSpPr>
        <p:spPr>
          <a:xfrm>
            <a:off x="1295400" y="3200400"/>
            <a:ext cx="6400800" cy="1600200"/>
          </a:xfrm>
        </p:spPr>
        <p:txBody>
          <a:bodyPr/>
          <a:lstStyle>
            <a:lvl1pPr marL="0" indent="0" algn="ctr">
              <a:buNone/>
              <a:defRPr sz="260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p:txBody>
          <a:bodyPr/>
          <a:lstStyle/>
          <a:p>
            <a:fld id="{46B370A8-CE5B-4433-A940-A3DC7E694B2D}" type="datetime1">
              <a:rPr lang="en-US" smtClean="0"/>
              <a:t>6/5/2012</a:t>
            </a:fld>
            <a:endParaRPr lang="en-US"/>
          </a:p>
        </p:txBody>
      </p:sp>
      <p:sp>
        <p:nvSpPr>
          <p:cNvPr id="17" name="Footer Placeholder 16"/>
          <p:cNvSpPr>
            <a:spLocks noGrp="1"/>
          </p:cNvSpPr>
          <p:nvPr>
            <p:ph type="ftr" sz="quarter" idx="11"/>
          </p:nvPr>
        </p:nvSpPr>
        <p:spPr/>
        <p:txBody>
          <a:bodyPr/>
          <a:lstStyle/>
          <a:p>
            <a:endParaRPr lang="en-US"/>
          </a:p>
        </p:txBody>
      </p:sp>
      <p:sp>
        <p:nvSpPr>
          <p:cNvPr id="29" name="Slide Number Placeholder 28"/>
          <p:cNvSpPr>
            <a:spLocks noGrp="1"/>
          </p:cNvSpPr>
          <p:nvPr>
            <p:ph type="sldNum" sz="quarter" idx="12"/>
          </p:nvPr>
        </p:nvSpPr>
        <p:spPr/>
        <p:txBody>
          <a:bodyPr lIns="0" tIns="0" rIns="0" bIns="0">
            <a:noAutofit/>
          </a:bodyPr>
          <a:lstStyle>
            <a:lvl1pPr>
              <a:defRPr sz="1400">
                <a:solidFill>
                  <a:srgbClr val="FFFFFF"/>
                </a:solidFill>
              </a:defRPr>
            </a:lvl1pPr>
          </a:lstStyle>
          <a:p>
            <a:fld id="{E7F21077-3405-41D0-B2E3-8E215E918AAE}" type="slidenum">
              <a:rPr lang="en-US" smtClean="0"/>
              <a:t>‹#›</a:t>
            </a:fld>
            <a:endParaRPr lang="en-US"/>
          </a:p>
        </p:txBody>
      </p:sp>
      <p:sp>
        <p:nvSpPr>
          <p:cNvPr id="7" name="Rectangle 6"/>
          <p:cNvSpPr/>
          <p:nvPr/>
        </p:nvSpPr>
        <p:spPr>
          <a:xfrm>
            <a:off x="62931" y="1449303"/>
            <a:ext cx="9021537" cy="1527349"/>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a:xfrm>
            <a:off x="62931" y="1396720"/>
            <a:ext cx="9021537" cy="120580"/>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ectangle 10"/>
          <p:cNvSpPr/>
          <p:nvPr/>
        </p:nvSpPr>
        <p:spPr>
          <a:xfrm>
            <a:off x="62931" y="2976649"/>
            <a:ext cx="9021537" cy="110532"/>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Title 7"/>
          <p:cNvSpPr>
            <a:spLocks noGrp="1"/>
          </p:cNvSpPr>
          <p:nvPr>
            <p:ph type="ctrTitle"/>
          </p:nvPr>
        </p:nvSpPr>
        <p:spPr>
          <a:xfrm>
            <a:off x="457200" y="1505930"/>
            <a:ext cx="8229600" cy="1470025"/>
          </a:xfrm>
        </p:spPr>
        <p:txBody>
          <a:bodyPr anchor="ctr"/>
          <a:lstStyle>
            <a:lvl1pPr algn="ctr">
              <a:defRPr lang="en-US" dirty="0">
                <a:solidFill>
                  <a:srgbClr val="FFFFFF"/>
                </a:solidFill>
              </a:defRPr>
            </a:lvl1pPr>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DADEEE3F-FFC0-4E1F-9E50-B19BBD255781}" type="datetime1">
              <a:rPr lang="en-US" smtClean="0"/>
              <a:t>6/5/2012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7F21077-3405-41D0-B2E3-8E215E918AAE}"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1"/>
            <a:ext cx="201168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914400" y="274640"/>
            <a:ext cx="55626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A72D6529-6D15-41BB-A220-5C44C536FA8A}" type="datetime1">
              <a:rPr lang="en-US" smtClean="0"/>
              <a:t>6/5/2012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7F21077-3405-41D0-B2E3-8E215E918AAE}"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4" name="Date Placeholder 3"/>
          <p:cNvSpPr>
            <a:spLocks noGrp="1"/>
          </p:cNvSpPr>
          <p:nvPr>
            <p:ph type="dt" sz="half" idx="10"/>
          </p:nvPr>
        </p:nvSpPr>
        <p:spPr/>
        <p:txBody>
          <a:bodyPr/>
          <a:lstStyle/>
          <a:p>
            <a:fld id="{651A890C-A04A-4C5E-8EFD-F9E59D7EA2D3}" type="datetime1">
              <a:rPr lang="en-US" smtClean="0"/>
              <a:t>6/5/2012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7F21077-3405-41D0-B2E3-8E215E918AAE}" type="slidenum">
              <a:rPr lang="en-US" smtClean="0"/>
              <a:t>‹#›</a:t>
            </a:fld>
            <a:endParaRPr lang="en-US"/>
          </a:p>
        </p:txBody>
      </p:sp>
      <p:sp>
        <p:nvSpPr>
          <p:cNvPr id="8" name="Content Placeholder 7"/>
          <p:cNvSpPr>
            <a:spLocks noGrp="1"/>
          </p:cNvSpPr>
          <p:nvPr>
            <p:ph sz="quarter" idx="1"/>
          </p:nvPr>
        </p:nvSpPr>
        <p:spPr>
          <a:xfrm>
            <a:off x="914400" y="1447800"/>
            <a:ext cx="7772400" cy="45720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3">
        <a:schemeClr val="bg1"/>
      </p:bgRef>
    </p:bg>
    <p:spTree>
      <p:nvGrpSpPr>
        <p:cNvPr id="1" name=""/>
        <p:cNvGrpSpPr/>
        <p:nvPr/>
      </p:nvGrpSpPr>
      <p:grpSpPr>
        <a:xfrm>
          <a:off x="0" y="0"/>
          <a:ext cx="0" cy="0"/>
          <a:chOff x="0" y="0"/>
          <a:chExt cx="0" cy="0"/>
        </a:xfrm>
      </p:grpSpPr>
      <p:sp>
        <p:nvSpPr>
          <p:cNvPr id="11" name="Rectangle 10"/>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10" name="Rounded Rectangle 9"/>
          <p:cNvSpPr/>
          <p:nvPr/>
        </p:nvSpPr>
        <p:spPr>
          <a:xfrm>
            <a:off x="65313" y="69755"/>
            <a:ext cx="9013372" cy="6692201"/>
          </a:xfrm>
          <a:prstGeom prst="roundRect">
            <a:avLst>
              <a:gd name="adj" fmla="val 4929"/>
            </a:avLst>
          </a:prstGeom>
          <a:ln w="6350" cap="sq" cmpd="sng" algn="ctr">
            <a:solidFill>
              <a:schemeClr val="tx1">
                <a:alpha val="100000"/>
              </a:schemeClr>
            </a:solidFill>
            <a:prstDash val="solid"/>
          </a:ln>
          <a:effectLst/>
        </p:spPr>
        <p:style>
          <a:lnRef idx="3">
            <a:schemeClr val="lt1"/>
          </a:lnRef>
          <a:fillRef idx="1003">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722313" y="952500"/>
            <a:ext cx="7772400" cy="1362075"/>
          </a:xfrm>
        </p:spPr>
        <p:txBody>
          <a:bodyPr anchor="b" anchorCtr="0"/>
          <a:lstStyle>
            <a:lvl1pPr algn="l">
              <a:buNone/>
              <a:defRPr sz="4000" b="0" cap="none"/>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722313" y="2547938"/>
            <a:ext cx="7772400" cy="1338262"/>
          </a:xfrm>
        </p:spPr>
        <p:txBody>
          <a:bodyPr anchor="t" anchorCtr="0"/>
          <a:lstStyle>
            <a:lvl1pPr marL="0" indent="0">
              <a:buNone/>
              <a:defRPr sz="24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EFC6B431-1F86-4132-A596-79334B4BEC5F}" type="datetime1">
              <a:rPr lang="en-US" smtClean="0"/>
              <a:t>6/5/2012</a:t>
            </a:fld>
            <a:endParaRPr lang="en-US"/>
          </a:p>
        </p:txBody>
      </p:sp>
      <p:sp>
        <p:nvSpPr>
          <p:cNvPr id="5" name="Footer Placeholder 4"/>
          <p:cNvSpPr>
            <a:spLocks noGrp="1"/>
          </p:cNvSpPr>
          <p:nvPr>
            <p:ph type="ftr" sz="quarter" idx="11"/>
          </p:nvPr>
        </p:nvSpPr>
        <p:spPr>
          <a:xfrm>
            <a:off x="800100" y="6172200"/>
            <a:ext cx="4000500" cy="457200"/>
          </a:xfrm>
        </p:spPr>
        <p:txBody>
          <a:bodyPr/>
          <a:lstStyle/>
          <a:p>
            <a:endParaRPr lang="en-US"/>
          </a:p>
        </p:txBody>
      </p:sp>
      <p:sp>
        <p:nvSpPr>
          <p:cNvPr id="7" name="Rectangle 6"/>
          <p:cNvSpPr/>
          <p:nvPr/>
        </p:nvSpPr>
        <p:spPr>
          <a:xfrm flipV="1">
            <a:off x="69412" y="2376830"/>
            <a:ext cx="9013515" cy="91440"/>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Rectangle 7"/>
          <p:cNvSpPr/>
          <p:nvPr/>
        </p:nvSpPr>
        <p:spPr>
          <a:xfrm>
            <a:off x="69146" y="2341475"/>
            <a:ext cx="9013781" cy="45719"/>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68306" y="2468880"/>
            <a:ext cx="9014621" cy="45720"/>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Slide Number Placeholder 5"/>
          <p:cNvSpPr>
            <a:spLocks noGrp="1"/>
          </p:cNvSpPr>
          <p:nvPr>
            <p:ph type="sldNum" sz="quarter" idx="12"/>
          </p:nvPr>
        </p:nvSpPr>
        <p:spPr>
          <a:xfrm>
            <a:off x="146304" y="6208776"/>
            <a:ext cx="457200" cy="457200"/>
          </a:xfrm>
        </p:spPr>
        <p:txBody>
          <a:bodyPr/>
          <a:lstStyle/>
          <a:p>
            <a:fld id="{E7F21077-3405-41D0-B2E3-8E215E918AAE}" type="slidenum">
              <a:rPr lang="en-US" smtClean="0"/>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p>
            <a:fld id="{AF53C6F9-2A0E-4951-A7CA-14549CA87947}" type="datetime1">
              <a:rPr lang="en-US" smtClean="0"/>
              <a:t>6/5/2012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7F21077-3405-41D0-B2E3-8E215E918AAE}" type="slidenum">
              <a:rPr lang="en-US" smtClean="0"/>
              <a:t>‹#›</a:t>
            </a:fld>
            <a:endParaRPr lang="en-US"/>
          </a:p>
        </p:txBody>
      </p:sp>
      <p:sp>
        <p:nvSpPr>
          <p:cNvPr id="9" name="Content Placeholder 8"/>
          <p:cNvSpPr>
            <a:spLocks noGrp="1"/>
          </p:cNvSpPr>
          <p:nvPr>
            <p:ph sz="quarter" idx="1"/>
          </p:nvPr>
        </p:nvSpPr>
        <p:spPr>
          <a:xfrm>
            <a:off x="914400" y="1447800"/>
            <a:ext cx="3749040" cy="45720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1" name="Content Placeholder 10"/>
          <p:cNvSpPr>
            <a:spLocks noGrp="1"/>
          </p:cNvSpPr>
          <p:nvPr>
            <p:ph sz="quarter" idx="2"/>
          </p:nvPr>
        </p:nvSpPr>
        <p:spPr>
          <a:xfrm>
            <a:off x="4933950" y="1447800"/>
            <a:ext cx="3749040" cy="45720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914400" y="273050"/>
            <a:ext cx="7772400" cy="1143000"/>
          </a:xfrm>
        </p:spPr>
        <p:txBody>
          <a:bodyPr anchor="b" anchorCtr="0"/>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914400" y="1447800"/>
            <a:ext cx="3733800" cy="762000"/>
          </a:xfrm>
          <a:noFill/>
          <a:ln w="12700" cap="sq" cmpd="sng" algn="ctr">
            <a:noFill/>
            <a:prstDash val="solid"/>
          </a:ln>
        </p:spPr>
        <p:txBody>
          <a:bodyPr lIns="91440" anchor="b" anchorCtr="0">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953000" y="1447800"/>
            <a:ext cx="3733800" cy="762000"/>
          </a:xfrm>
          <a:noFill/>
          <a:ln w="12700" cap="sq" cmpd="sng" algn="ctr">
            <a:noFill/>
            <a:prstDash val="solid"/>
          </a:ln>
        </p:spPr>
        <p:txBody>
          <a:bodyPr lIns="91440" anchor="b" anchorCtr="0">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7" name="Date Placeholder 6"/>
          <p:cNvSpPr>
            <a:spLocks noGrp="1"/>
          </p:cNvSpPr>
          <p:nvPr>
            <p:ph type="dt" sz="half" idx="10"/>
          </p:nvPr>
        </p:nvSpPr>
        <p:spPr/>
        <p:txBody>
          <a:bodyPr/>
          <a:lstStyle/>
          <a:p>
            <a:fld id="{8E55F61D-688F-4576-A12E-A30BE956BA4B}" type="datetime1">
              <a:rPr lang="en-US" smtClean="0"/>
              <a:t>6/5/2012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7F21077-3405-41D0-B2E3-8E215E918AAE}" type="slidenum">
              <a:rPr lang="en-US" smtClean="0"/>
              <a:t>‹#›</a:t>
            </a:fld>
            <a:endParaRPr lang="en-US"/>
          </a:p>
        </p:txBody>
      </p:sp>
      <p:sp>
        <p:nvSpPr>
          <p:cNvPr id="11" name="Content Placeholder 10"/>
          <p:cNvSpPr>
            <a:spLocks noGrp="1"/>
          </p:cNvSpPr>
          <p:nvPr>
            <p:ph sz="half" idx="2"/>
          </p:nvPr>
        </p:nvSpPr>
        <p:spPr>
          <a:xfrm>
            <a:off x="914400" y="2247900"/>
            <a:ext cx="3733800" cy="38862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half" idx="4"/>
          </p:nvPr>
        </p:nvSpPr>
        <p:spPr>
          <a:xfrm>
            <a:off x="4953000" y="2247900"/>
            <a:ext cx="3733800" cy="38862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5290A974-019D-4629-832E-3F486236783A}" type="datetime1">
              <a:rPr lang="en-US" smtClean="0"/>
              <a:t>6/5/2012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7F21077-3405-41D0-B2E3-8E215E918AAE}"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EDD1BF8-4CF6-470B-9967-E8F9F72A45E5}" type="datetime1">
              <a:rPr lang="en-US" smtClean="0"/>
              <a:t>6/5/2012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7F21077-3405-41D0-B2E3-8E215E918AAE}"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Rectangle 7"/>
          <p:cNvSpPr/>
          <p:nvPr/>
        </p:nvSpPr>
        <p:spPr>
          <a:xfrm>
            <a:off x="0" y="0"/>
            <a:ext cx="9144000" cy="6858000"/>
          </a:xfrm>
          <a:prstGeom prst="rect">
            <a:avLst/>
          </a:prstGeom>
          <a:solidFill>
            <a:srgbClr val="FFFFFF"/>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9" name="Rounded Rectangle 8"/>
          <p:cNvSpPr/>
          <p:nvPr/>
        </p:nvSpPr>
        <p:spPr>
          <a:xfrm>
            <a:off x="64008" y="69755"/>
            <a:ext cx="9013372" cy="6693408"/>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914400" y="273050"/>
            <a:ext cx="7772400" cy="1143000"/>
          </a:xfrm>
        </p:spPr>
        <p:txBody>
          <a:bodyPr anchor="b" anchorCtr="0"/>
          <a:lstStyle>
            <a:lvl1pPr algn="l">
              <a:buNone/>
              <a:defRPr sz="4000" b="0"/>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914400" y="1600200"/>
            <a:ext cx="1905000" cy="4495800"/>
          </a:xfrm>
        </p:spPr>
        <p:txBody>
          <a:bodyPr/>
          <a:lstStyle>
            <a:lvl1pPr marL="0" indent="0">
              <a:buNone/>
              <a:defRPr sz="18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EE6DF824-2BC8-4510-ABDA-506BB671DDD3}" type="datetime1">
              <a:rPr lang="en-US" smtClean="0"/>
              <a:t>6/5/2012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7F21077-3405-41D0-B2E3-8E215E918AAE}" type="slidenum">
              <a:rPr lang="en-US" smtClean="0"/>
              <a:t>‹#›</a:t>
            </a:fld>
            <a:endParaRPr lang="en-US"/>
          </a:p>
        </p:txBody>
      </p:sp>
      <p:sp>
        <p:nvSpPr>
          <p:cNvPr id="11" name="Content Placeholder 10"/>
          <p:cNvSpPr>
            <a:spLocks noGrp="1"/>
          </p:cNvSpPr>
          <p:nvPr>
            <p:ph sz="quarter" idx="1"/>
          </p:nvPr>
        </p:nvSpPr>
        <p:spPr>
          <a:xfrm>
            <a:off x="2971800" y="1600200"/>
            <a:ext cx="5715000" cy="44958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4400" y="4900550"/>
            <a:ext cx="7315200" cy="522288"/>
          </a:xfrm>
        </p:spPr>
        <p:txBody>
          <a:bodyPr anchor="ctr">
            <a:noAutofit/>
          </a:bodyPr>
          <a:lstStyle>
            <a:lvl1pPr algn="l">
              <a:buNone/>
              <a:defRPr sz="2800" b="0"/>
            </a:lvl1pPr>
          </a:lstStyle>
          <a:p>
            <a:r>
              <a:rPr kumimoji="0" lang="en-US" smtClean="0"/>
              <a:t>Click to edit Master title style</a:t>
            </a:r>
            <a:endParaRPr kumimoji="0" lang="en-US"/>
          </a:p>
        </p:txBody>
      </p:sp>
      <p:sp>
        <p:nvSpPr>
          <p:cNvPr id="4" name="Text Placeholder 3"/>
          <p:cNvSpPr>
            <a:spLocks noGrp="1"/>
          </p:cNvSpPr>
          <p:nvPr>
            <p:ph type="body" sz="half" idx="2"/>
          </p:nvPr>
        </p:nvSpPr>
        <p:spPr>
          <a:xfrm>
            <a:off x="914400" y="5445825"/>
            <a:ext cx="7315200" cy="685800"/>
          </a:xfrm>
        </p:spPr>
        <p:txBody>
          <a:bodyPr/>
          <a:lstStyle>
            <a:lvl1pPr marL="0" indent="0">
              <a:buFontTx/>
              <a:buNone/>
              <a:defRPr sz="16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5461CA89-86BE-4A27-AD47-80DB55B9BDA9}" type="datetime1">
              <a:rPr lang="en-US" smtClean="0"/>
              <a:t>6/5/2012</a:t>
            </a:fld>
            <a:endParaRPr lang="en-US"/>
          </a:p>
        </p:txBody>
      </p:sp>
      <p:sp>
        <p:nvSpPr>
          <p:cNvPr id="6" name="Footer Placeholder 5"/>
          <p:cNvSpPr>
            <a:spLocks noGrp="1"/>
          </p:cNvSpPr>
          <p:nvPr>
            <p:ph type="ftr" sz="quarter" idx="11"/>
          </p:nvPr>
        </p:nvSpPr>
        <p:spPr>
          <a:xfrm>
            <a:off x="914400" y="6172200"/>
            <a:ext cx="3886200" cy="457200"/>
          </a:xfrm>
        </p:spPr>
        <p:txBody>
          <a:bodyPr/>
          <a:lstStyle/>
          <a:p>
            <a:endParaRPr lang="en-US"/>
          </a:p>
        </p:txBody>
      </p:sp>
      <p:sp>
        <p:nvSpPr>
          <p:cNvPr id="7" name="Slide Number Placeholder 6"/>
          <p:cNvSpPr>
            <a:spLocks noGrp="1"/>
          </p:cNvSpPr>
          <p:nvPr>
            <p:ph type="sldNum" sz="quarter" idx="12"/>
          </p:nvPr>
        </p:nvSpPr>
        <p:spPr>
          <a:xfrm>
            <a:off x="146304" y="6208776"/>
            <a:ext cx="457200" cy="457200"/>
          </a:xfrm>
        </p:spPr>
        <p:txBody>
          <a:bodyPr/>
          <a:lstStyle/>
          <a:p>
            <a:fld id="{E7F21077-3405-41D0-B2E3-8E215E918AAE}" type="slidenum">
              <a:rPr lang="en-US" smtClean="0"/>
              <a:t>‹#›</a:t>
            </a:fld>
            <a:endParaRPr lang="en-US"/>
          </a:p>
        </p:txBody>
      </p:sp>
      <p:sp>
        <p:nvSpPr>
          <p:cNvPr id="11" name="Rectangle 10"/>
          <p:cNvSpPr/>
          <p:nvPr/>
        </p:nvSpPr>
        <p:spPr>
          <a:xfrm flipV="1">
            <a:off x="68307" y="4683555"/>
            <a:ext cx="9006840" cy="91440"/>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Rectangle 11"/>
          <p:cNvSpPr/>
          <p:nvPr/>
        </p:nvSpPr>
        <p:spPr>
          <a:xfrm>
            <a:off x="68508" y="4650474"/>
            <a:ext cx="9006639" cy="45719"/>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Rectangle 12"/>
          <p:cNvSpPr/>
          <p:nvPr/>
        </p:nvSpPr>
        <p:spPr>
          <a:xfrm>
            <a:off x="68510" y="4773224"/>
            <a:ext cx="9006637" cy="48807"/>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 name="Picture Placeholder 2"/>
          <p:cNvSpPr>
            <a:spLocks noGrp="1"/>
          </p:cNvSpPr>
          <p:nvPr>
            <p:ph type="pic" idx="1"/>
          </p:nvPr>
        </p:nvSpPr>
        <p:spPr>
          <a:xfrm>
            <a:off x="68308" y="66675"/>
            <a:ext cx="9001873" cy="4581525"/>
          </a:xfrm>
          <a:prstGeom prst="round2SameRect">
            <a:avLst>
              <a:gd name="adj1" fmla="val 7101"/>
              <a:gd name="adj2" fmla="val 0"/>
            </a:avLst>
          </a:prstGeom>
          <a:solidFill>
            <a:schemeClr val="bg2"/>
          </a:solidFill>
          <a:ln w="6350">
            <a:solidFill>
              <a:schemeClr val="tx1"/>
            </a:solidFill>
          </a:ln>
        </p:spPr>
        <p:txBody>
          <a:bodyPr/>
          <a:lstStyle>
            <a:lvl1pPr marL="0" indent="0">
              <a:buNone/>
              <a:defRPr sz="3200"/>
            </a:lvl1pPr>
          </a:lstStyle>
          <a:p>
            <a:r>
              <a:rPr kumimoji="0" lang="en-US" smtClean="0"/>
              <a:t>Click icon to add picture</a:t>
            </a:r>
            <a:endParaRPr kumimoji="0"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Rectangle 8"/>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8" name="Rounded Rectangle 7"/>
          <p:cNvSpPr/>
          <p:nvPr/>
        </p:nvSpPr>
        <p:spPr>
          <a:xfrm>
            <a:off x="64008" y="69755"/>
            <a:ext cx="9013372" cy="6693408"/>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2" name="Title Placeholder 21"/>
          <p:cNvSpPr>
            <a:spLocks noGrp="1"/>
          </p:cNvSpPr>
          <p:nvPr>
            <p:ph type="title"/>
          </p:nvPr>
        </p:nvSpPr>
        <p:spPr>
          <a:xfrm>
            <a:off x="914400" y="274638"/>
            <a:ext cx="7772400" cy="1143000"/>
          </a:xfrm>
          <a:prstGeom prst="rect">
            <a:avLst/>
          </a:prstGeom>
        </p:spPr>
        <p:txBody>
          <a:bodyPr bIns="91440" anchor="b" anchorCtr="0">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914400" y="1447800"/>
            <a:ext cx="7772400" cy="4572000"/>
          </a:xfrm>
          <a:prstGeom prst="rect">
            <a:avLst/>
          </a:prstGeom>
        </p:spPr>
        <p:txBody>
          <a:bodyPr>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6172200" y="6191250"/>
            <a:ext cx="2476500" cy="476250"/>
          </a:xfrm>
          <a:prstGeom prst="rect">
            <a:avLst/>
          </a:prstGeom>
        </p:spPr>
        <p:txBody>
          <a:bodyPr anchor="ctr" anchorCtr="0"/>
          <a:lstStyle>
            <a:lvl1pPr algn="r" eaLnBrk="1" latinLnBrk="0" hangingPunct="1">
              <a:defRPr kumimoji="0" sz="1400">
                <a:solidFill>
                  <a:schemeClr val="tx2"/>
                </a:solidFill>
              </a:defRPr>
            </a:lvl1pPr>
          </a:lstStyle>
          <a:p>
            <a:fld id="{3CE7AD7F-03D1-4A3E-B7CC-9A5D71ED3A33}" type="datetime1">
              <a:rPr lang="en-US" smtClean="0"/>
              <a:t>6/5/2012</a:t>
            </a:fld>
            <a:endParaRPr lang="en-US"/>
          </a:p>
        </p:txBody>
      </p:sp>
      <p:sp>
        <p:nvSpPr>
          <p:cNvPr id="3" name="Footer Placeholder 2"/>
          <p:cNvSpPr>
            <a:spLocks noGrp="1"/>
          </p:cNvSpPr>
          <p:nvPr>
            <p:ph type="ftr" sz="quarter" idx="3"/>
          </p:nvPr>
        </p:nvSpPr>
        <p:spPr>
          <a:xfrm>
            <a:off x="914400" y="6172200"/>
            <a:ext cx="3962400" cy="457200"/>
          </a:xfrm>
          <a:prstGeom prst="rect">
            <a:avLst/>
          </a:prstGeom>
        </p:spPr>
        <p:txBody>
          <a:bodyPr anchor="ctr" anchorCtr="0"/>
          <a:lstStyle>
            <a:lvl1pPr eaLnBrk="1" latinLnBrk="0" hangingPunct="1">
              <a:defRPr kumimoji="0" sz="1400">
                <a:solidFill>
                  <a:schemeClr val="tx2"/>
                </a:solidFill>
              </a:defRPr>
            </a:lvl1pPr>
          </a:lstStyle>
          <a:p>
            <a:endParaRPr lang="en-US"/>
          </a:p>
        </p:txBody>
      </p:sp>
      <p:sp>
        <p:nvSpPr>
          <p:cNvPr id="23" name="Slide Number Placeholder 22"/>
          <p:cNvSpPr>
            <a:spLocks noGrp="1"/>
          </p:cNvSpPr>
          <p:nvPr>
            <p:ph type="sldNum" sz="quarter" idx="4"/>
          </p:nvPr>
        </p:nvSpPr>
        <p:spPr>
          <a:xfrm>
            <a:off x="146304" y="6210300"/>
            <a:ext cx="457200" cy="457200"/>
          </a:xfrm>
          <a:prstGeom prst="ellipse">
            <a:avLst/>
          </a:prstGeom>
          <a:solidFill>
            <a:schemeClr val="accent1"/>
          </a:solidFill>
        </p:spPr>
        <p:txBody>
          <a:bodyPr wrap="none" lIns="0" tIns="0" rIns="0" bIns="0" anchor="ctr" anchorCtr="1">
            <a:noAutofit/>
          </a:bodyPr>
          <a:lstStyle>
            <a:lvl1pPr algn="ctr" eaLnBrk="1" latinLnBrk="0" hangingPunct="1">
              <a:defRPr kumimoji="0" sz="1400">
                <a:solidFill>
                  <a:srgbClr val="FFFFFF"/>
                </a:solidFill>
                <a:latin typeface="+mj-lt"/>
                <a:ea typeface="+mj-ea"/>
                <a:cs typeface="+mj-cs"/>
              </a:defRPr>
            </a:lvl1pPr>
          </a:lstStyle>
          <a:p>
            <a:fld id="{E7F21077-3405-41D0-B2E3-8E215E918AAE}"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l" rtl="0" eaLnBrk="1" latinLnBrk="0" hangingPunct="1">
        <a:spcBef>
          <a:spcPct val="0"/>
        </a:spcBef>
        <a:buNone/>
        <a:defRPr kumimoji="0" sz="4000" kern="1200">
          <a:solidFill>
            <a:schemeClr val="tx2"/>
          </a:solidFill>
          <a:latin typeface="+mj-lt"/>
          <a:ea typeface="+mj-ea"/>
          <a:cs typeface="+mj-cs"/>
        </a:defRPr>
      </a:lvl1pPr>
    </p:titleStyle>
    <p:bodyStyle>
      <a:lvl1pPr marL="274320" indent="-274320" algn="l" rtl="0" eaLnBrk="1" latinLnBrk="0" hangingPunct="1">
        <a:spcBef>
          <a:spcPts val="580"/>
        </a:spcBef>
        <a:buClr>
          <a:schemeClr val="accent1"/>
        </a:buClr>
        <a:buSzPct val="85000"/>
        <a:buFont typeface="Wingdings 2"/>
        <a:buChar char=""/>
        <a:defRPr kumimoji="0" sz="2600" kern="1200">
          <a:solidFill>
            <a:schemeClr val="tx1"/>
          </a:solidFill>
          <a:latin typeface="+mn-lt"/>
          <a:ea typeface="+mn-ea"/>
          <a:cs typeface="+mn-cs"/>
        </a:defRPr>
      </a:lvl1pPr>
      <a:lvl2pPr marL="548640" indent="-228600" algn="l" rtl="0" eaLnBrk="1" latinLnBrk="0" hangingPunct="1">
        <a:spcBef>
          <a:spcPts val="370"/>
        </a:spcBef>
        <a:buClr>
          <a:schemeClr val="accent2"/>
        </a:buClr>
        <a:buSzPct val="85000"/>
        <a:buFont typeface="Wingdings 2"/>
        <a:buChar char=""/>
        <a:defRPr kumimoji="0" sz="2400" kern="1200">
          <a:solidFill>
            <a:schemeClr val="tx1"/>
          </a:solidFill>
          <a:latin typeface="+mn-lt"/>
          <a:ea typeface="+mn-ea"/>
          <a:cs typeface="+mn-cs"/>
        </a:defRPr>
      </a:lvl2pPr>
      <a:lvl3pPr marL="822960" indent="-228600" algn="l" rtl="0" eaLnBrk="1" latinLnBrk="0" hangingPunct="1">
        <a:spcBef>
          <a:spcPts val="370"/>
        </a:spcBef>
        <a:buClr>
          <a:schemeClr val="accent1">
            <a:tint val="60000"/>
          </a:schemeClr>
        </a:buClr>
        <a:buSzPct val="8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ts val="370"/>
        </a:spcBef>
        <a:buClr>
          <a:schemeClr val="accent3"/>
        </a:buClr>
        <a:buSzPct val="80000"/>
        <a:buFont typeface="Wingdings 2"/>
        <a:buChar char=""/>
        <a:defRPr kumimoji="0" sz="2000" kern="1200">
          <a:solidFill>
            <a:schemeClr val="tx1"/>
          </a:solidFill>
          <a:latin typeface="+mn-lt"/>
          <a:ea typeface="+mn-ea"/>
          <a:cs typeface="+mn-cs"/>
        </a:defRPr>
      </a:lvl4pPr>
      <a:lvl5pPr marL="1371600" indent="-228600" algn="l" rtl="0" eaLnBrk="1" latinLnBrk="0" hangingPunct="1">
        <a:spcBef>
          <a:spcPts val="370"/>
        </a:spcBef>
        <a:buClr>
          <a:schemeClr val="accent3"/>
        </a:buClr>
        <a:buFontTx/>
        <a:buChar char="o"/>
        <a:defRPr kumimoji="0" sz="2000" kern="1200">
          <a:solidFill>
            <a:schemeClr val="tx1"/>
          </a:solidFill>
          <a:latin typeface="+mn-lt"/>
          <a:ea typeface="+mn-ea"/>
          <a:cs typeface="+mn-cs"/>
        </a:defRPr>
      </a:lvl5pPr>
      <a:lvl6pPr marL="1645920" indent="-228600" algn="l" rtl="0" eaLnBrk="1" latinLnBrk="0" hangingPunct="1">
        <a:spcBef>
          <a:spcPts val="370"/>
        </a:spcBef>
        <a:buClr>
          <a:schemeClr val="accent3"/>
        </a:buClr>
        <a:buChar char="•"/>
        <a:defRPr kumimoji="0" sz="1800" kern="1200" baseline="0">
          <a:solidFill>
            <a:schemeClr val="tx1"/>
          </a:solidFill>
          <a:latin typeface="+mn-lt"/>
          <a:ea typeface="+mn-ea"/>
          <a:cs typeface="+mn-cs"/>
        </a:defRPr>
      </a:lvl6pPr>
      <a:lvl7pPr marL="1920240" indent="-228600" algn="l" rtl="0" eaLnBrk="1" latinLnBrk="0" hangingPunct="1">
        <a:spcBef>
          <a:spcPts val="370"/>
        </a:spcBef>
        <a:buClr>
          <a:schemeClr val="accent2"/>
        </a:buClr>
        <a:buChar char="•"/>
        <a:defRPr kumimoji="0" sz="1800" kern="1200">
          <a:solidFill>
            <a:schemeClr val="tx1"/>
          </a:solidFill>
          <a:latin typeface="+mn-lt"/>
          <a:ea typeface="+mn-ea"/>
          <a:cs typeface="+mn-cs"/>
        </a:defRPr>
      </a:lvl7pPr>
      <a:lvl8pPr marL="2194560" indent="-228600" algn="l" rtl="0" eaLnBrk="1" latinLnBrk="0" hangingPunct="1">
        <a:spcBef>
          <a:spcPts val="370"/>
        </a:spcBef>
        <a:buClr>
          <a:schemeClr val="accent1">
            <a:tint val="60000"/>
          </a:schemeClr>
        </a:buClr>
        <a:buChar char="•"/>
        <a:defRPr kumimoji="0" sz="1800" kern="1200">
          <a:solidFill>
            <a:schemeClr val="tx1"/>
          </a:solidFill>
          <a:latin typeface="+mn-lt"/>
          <a:ea typeface="+mn-ea"/>
          <a:cs typeface="+mn-cs"/>
        </a:defRPr>
      </a:lvl8pPr>
      <a:lvl9pPr marL="2468880" indent="-228600" algn="l" rtl="0" eaLnBrk="1" latinLnBrk="0" hangingPunct="1">
        <a:spcBef>
          <a:spcPts val="370"/>
        </a:spcBef>
        <a:buClr>
          <a:schemeClr val="accent2">
            <a:tint val="60000"/>
          </a:schemeClr>
        </a:buClr>
        <a:buChar char="•"/>
        <a:defRPr kumimoji="0" sz="18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9.JP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8" Type="http://schemas.openxmlformats.org/officeDocument/2006/relationships/image" Target="../media/image18.jpg"/><Relationship Id="rId3" Type="http://schemas.openxmlformats.org/officeDocument/2006/relationships/image" Target="../media/image13.jpeg"/><Relationship Id="rId7" Type="http://schemas.openxmlformats.org/officeDocument/2006/relationships/image" Target="../media/image17.jpeg"/><Relationship Id="rId2" Type="http://schemas.openxmlformats.org/officeDocument/2006/relationships/notesSlide" Target="../notesSlides/notesSlide21.xml"/><Relationship Id="rId1" Type="http://schemas.openxmlformats.org/officeDocument/2006/relationships/slideLayout" Target="../slideLayouts/slideLayout7.xml"/><Relationship Id="rId6" Type="http://schemas.openxmlformats.org/officeDocument/2006/relationships/image" Target="../media/image16.jpg"/><Relationship Id="rId5" Type="http://schemas.openxmlformats.org/officeDocument/2006/relationships/image" Target="../media/image15.jpg"/><Relationship Id="rId10" Type="http://schemas.openxmlformats.org/officeDocument/2006/relationships/image" Target="../media/image20.jpeg"/><Relationship Id="rId4" Type="http://schemas.openxmlformats.org/officeDocument/2006/relationships/image" Target="../media/image14.jpeg"/><Relationship Id="rId9" Type="http://schemas.openxmlformats.org/officeDocument/2006/relationships/image" Target="../media/image19.JPG"/></Relationships>
</file>

<file path=ppt/slides/_rels/slide3.xml.rels><?xml version="1.0" encoding="UTF-8" standalone="yes"?>
<Relationships xmlns="http://schemas.openxmlformats.org/package/2006/relationships"><Relationship Id="rId3" Type="http://schemas.openxmlformats.org/officeDocument/2006/relationships/image" Target="../media/image3.tif"/><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4.tif"/><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5.tif"/><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7.wmf"/></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chart" Target="../charts/chart1.xml"/><Relationship Id="rId7" Type="http://schemas.openxmlformats.org/officeDocument/2006/relationships/chart" Target="../charts/chart5.xml"/><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chart" Target="../charts/chart4.xml"/><Relationship Id="rId5" Type="http://schemas.openxmlformats.org/officeDocument/2006/relationships/chart" Target="../charts/chart3.xml"/><Relationship Id="rId4" Type="http://schemas.openxmlformats.org/officeDocument/2006/relationships/chart" Target="../charts/char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685800" y="3886200"/>
            <a:ext cx="7772400" cy="1752600"/>
          </a:xfrm>
        </p:spPr>
        <p:txBody>
          <a:bodyPr>
            <a:normAutofit/>
          </a:bodyPr>
          <a:lstStyle/>
          <a:p>
            <a:r>
              <a:rPr lang="en-US" sz="3200" b="1" dirty="0" smtClean="0"/>
              <a:t>Board of Regents Meeting</a:t>
            </a:r>
          </a:p>
          <a:p>
            <a:r>
              <a:rPr lang="en-US" sz="3200" b="1" dirty="0" smtClean="0"/>
              <a:t>June 2012</a:t>
            </a:r>
            <a:endParaRPr lang="en-US" sz="3200" b="1" dirty="0"/>
          </a:p>
        </p:txBody>
      </p:sp>
      <p:sp>
        <p:nvSpPr>
          <p:cNvPr id="2" name="Title 1"/>
          <p:cNvSpPr>
            <a:spLocks noGrp="1"/>
          </p:cNvSpPr>
          <p:nvPr>
            <p:ph type="ctrTitle"/>
          </p:nvPr>
        </p:nvSpPr>
        <p:spPr/>
        <p:txBody>
          <a:bodyPr/>
          <a:lstStyle/>
          <a:p>
            <a:r>
              <a:rPr lang="en-US" dirty="0" smtClean="0"/>
              <a:t>Health Programs Update</a:t>
            </a:r>
            <a:endParaRPr lang="en-US" sz="3200" dirty="0"/>
          </a:p>
        </p:txBody>
      </p:sp>
      <p:sp>
        <p:nvSpPr>
          <p:cNvPr id="4" name="Slide Number Placeholder 3"/>
          <p:cNvSpPr>
            <a:spLocks noGrp="1"/>
          </p:cNvSpPr>
          <p:nvPr>
            <p:ph type="sldNum" sz="quarter" idx="12"/>
          </p:nvPr>
        </p:nvSpPr>
        <p:spPr/>
        <p:txBody>
          <a:bodyPr/>
          <a:lstStyle/>
          <a:p>
            <a:fld id="{E7F21077-3405-41D0-B2E3-8E215E918AAE}" type="slidenum">
              <a:rPr lang="en-US" smtClean="0"/>
              <a:t>1</a:t>
            </a:fld>
            <a:endParaRPr lang="en-US"/>
          </a:p>
        </p:txBody>
      </p:sp>
    </p:spTree>
    <p:extLst>
      <p:ext uri="{BB962C8B-B14F-4D97-AF65-F5344CB8AC3E}">
        <p14:creationId xmlns:p14="http://schemas.microsoft.com/office/powerpoint/2010/main" val="387425903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274638"/>
            <a:ext cx="7772400" cy="639762"/>
          </a:xfrm>
        </p:spPr>
        <p:txBody>
          <a:bodyPr>
            <a:normAutofit fontScale="90000"/>
          </a:bodyPr>
          <a:lstStyle/>
          <a:p>
            <a:r>
              <a:rPr lang="en-US" b="1" dirty="0" smtClean="0">
                <a:solidFill>
                  <a:srgbClr val="C00000"/>
                </a:solidFill>
              </a:rPr>
              <a:t>Program Initiatives</a:t>
            </a:r>
            <a:endParaRPr lang="en-US" b="1" dirty="0">
              <a:solidFill>
                <a:srgbClr val="C00000"/>
              </a:solidFill>
            </a:endParaRPr>
          </a:p>
        </p:txBody>
      </p:sp>
      <p:sp>
        <p:nvSpPr>
          <p:cNvPr id="4" name="Content Placeholder 1"/>
          <p:cNvSpPr>
            <a:spLocks noGrp="1"/>
          </p:cNvSpPr>
          <p:nvPr>
            <p:ph sz="quarter" idx="1"/>
          </p:nvPr>
        </p:nvSpPr>
        <p:spPr>
          <a:xfrm>
            <a:off x="609600" y="914400"/>
            <a:ext cx="8229600" cy="5791200"/>
          </a:xfrm>
        </p:spPr>
        <p:txBody>
          <a:bodyPr>
            <a:normAutofit fontScale="85000" lnSpcReduction="20000"/>
          </a:bodyPr>
          <a:lstStyle/>
          <a:p>
            <a:r>
              <a:rPr lang="en-US" sz="2800" dirty="0" smtClean="0">
                <a:solidFill>
                  <a:srgbClr val="C00000"/>
                </a:solidFill>
              </a:rPr>
              <a:t>Physical Therapy </a:t>
            </a:r>
            <a:r>
              <a:rPr lang="en-US" sz="2800" dirty="0" smtClean="0"/>
              <a:t>– in-Alaska </a:t>
            </a:r>
            <a:r>
              <a:rPr lang="en-US" sz="2800" dirty="0"/>
              <a:t>p</a:t>
            </a:r>
            <a:r>
              <a:rPr lang="en-US" sz="2800" dirty="0" smtClean="0"/>
              <a:t>rogram </a:t>
            </a:r>
            <a:r>
              <a:rPr lang="en-US" sz="2800" dirty="0"/>
              <a:t>p</a:t>
            </a:r>
            <a:r>
              <a:rPr lang="en-US" sz="2800" dirty="0" smtClean="0"/>
              <a:t>artnership</a:t>
            </a:r>
          </a:p>
          <a:p>
            <a:r>
              <a:rPr lang="en-US" sz="2800" dirty="0" smtClean="0">
                <a:solidFill>
                  <a:srgbClr val="C00000"/>
                </a:solidFill>
              </a:rPr>
              <a:t>Physical Therapy Assistant </a:t>
            </a:r>
            <a:r>
              <a:rPr lang="en-US" sz="2800" dirty="0" smtClean="0"/>
              <a:t>program</a:t>
            </a:r>
          </a:p>
          <a:p>
            <a:r>
              <a:rPr lang="en-US" sz="2800" dirty="0" smtClean="0">
                <a:solidFill>
                  <a:srgbClr val="C00000"/>
                </a:solidFill>
              </a:rPr>
              <a:t>Nurse Practitioner and Nurse Educator </a:t>
            </a:r>
            <a:r>
              <a:rPr lang="en-US" sz="2800" dirty="0" smtClean="0"/>
              <a:t>program expansions/ doctorate in nursing practice (DNP)</a:t>
            </a:r>
          </a:p>
          <a:p>
            <a:r>
              <a:rPr lang="en-US" sz="2800" dirty="0" smtClean="0">
                <a:solidFill>
                  <a:srgbClr val="C00000"/>
                </a:solidFill>
              </a:rPr>
              <a:t>Pharmacy</a:t>
            </a:r>
            <a:r>
              <a:rPr lang="en-US" sz="2800" dirty="0" smtClean="0"/>
              <a:t> – </a:t>
            </a:r>
            <a:r>
              <a:rPr lang="en-US" sz="2800" dirty="0"/>
              <a:t>i</a:t>
            </a:r>
            <a:r>
              <a:rPr lang="en-US" sz="2800" dirty="0" smtClean="0"/>
              <a:t>n-Alaska </a:t>
            </a:r>
            <a:r>
              <a:rPr lang="en-US" sz="2800" dirty="0"/>
              <a:t>p</a:t>
            </a:r>
            <a:r>
              <a:rPr lang="en-US" sz="2800" dirty="0" smtClean="0"/>
              <a:t>rogram </a:t>
            </a:r>
            <a:r>
              <a:rPr lang="en-US" sz="2800" dirty="0"/>
              <a:t>p</a:t>
            </a:r>
            <a:r>
              <a:rPr lang="en-US" sz="2800" dirty="0" smtClean="0"/>
              <a:t>artnership</a:t>
            </a:r>
          </a:p>
          <a:p>
            <a:r>
              <a:rPr lang="en-US" sz="2800" dirty="0" smtClean="0">
                <a:solidFill>
                  <a:srgbClr val="C00000"/>
                </a:solidFill>
              </a:rPr>
              <a:t>Health Information Technology </a:t>
            </a:r>
            <a:r>
              <a:rPr lang="en-US" sz="2800" dirty="0" smtClean="0"/>
              <a:t>career </a:t>
            </a:r>
            <a:r>
              <a:rPr lang="en-US" sz="2800" dirty="0"/>
              <a:t>p</a:t>
            </a:r>
            <a:r>
              <a:rPr lang="en-US" sz="2800" dirty="0" smtClean="0"/>
              <a:t>athway</a:t>
            </a:r>
          </a:p>
          <a:p>
            <a:r>
              <a:rPr lang="en-US" sz="2800" dirty="0" smtClean="0">
                <a:solidFill>
                  <a:srgbClr val="C00000"/>
                </a:solidFill>
              </a:rPr>
              <a:t>Wellness</a:t>
            </a:r>
            <a:r>
              <a:rPr lang="en-US" sz="2800" dirty="0" smtClean="0"/>
              <a:t> occupations/Health Coaching/Care Management</a:t>
            </a:r>
          </a:p>
          <a:p>
            <a:r>
              <a:rPr lang="en-US" sz="2800" dirty="0">
                <a:solidFill>
                  <a:srgbClr val="C00000"/>
                </a:solidFill>
              </a:rPr>
              <a:t>BSHS </a:t>
            </a:r>
            <a:r>
              <a:rPr lang="en-US" sz="2800" dirty="0" smtClean="0">
                <a:solidFill>
                  <a:srgbClr val="C00000"/>
                </a:solidFill>
              </a:rPr>
              <a:t>tracks </a:t>
            </a:r>
            <a:r>
              <a:rPr lang="en-US" sz="2800" dirty="0"/>
              <a:t>d</a:t>
            </a:r>
            <a:r>
              <a:rPr lang="en-US" sz="2800" dirty="0" smtClean="0"/>
              <a:t>evelopment </a:t>
            </a:r>
            <a:r>
              <a:rPr lang="en-US" sz="2800" dirty="0"/>
              <a:t>(health education/promotion, management/supervision, pre-professional preparation, environmental health</a:t>
            </a:r>
            <a:r>
              <a:rPr lang="en-US" sz="2800" dirty="0" smtClean="0"/>
              <a:t>)</a:t>
            </a:r>
          </a:p>
          <a:p>
            <a:pPr marL="274320" lvl="1" indent="-274320">
              <a:spcBef>
                <a:spcPts val="580"/>
              </a:spcBef>
              <a:buClr>
                <a:schemeClr val="accent1"/>
              </a:buClr>
            </a:pPr>
            <a:r>
              <a:rPr lang="en-US" sz="2800" dirty="0" smtClean="0">
                <a:solidFill>
                  <a:srgbClr val="C00000"/>
                </a:solidFill>
              </a:rPr>
              <a:t>WWAMI second </a:t>
            </a:r>
            <a:r>
              <a:rPr lang="en-US" sz="2800" dirty="0">
                <a:solidFill>
                  <a:srgbClr val="C00000"/>
                </a:solidFill>
              </a:rPr>
              <a:t>y</a:t>
            </a:r>
            <a:r>
              <a:rPr lang="en-US" sz="2800" dirty="0" smtClean="0">
                <a:solidFill>
                  <a:srgbClr val="C00000"/>
                </a:solidFill>
              </a:rPr>
              <a:t>ear </a:t>
            </a:r>
            <a:r>
              <a:rPr lang="en-US" sz="2800" dirty="0" smtClean="0"/>
              <a:t>– need may </a:t>
            </a:r>
            <a:r>
              <a:rPr lang="en-US" sz="2800" dirty="0"/>
              <a:t>be eliminated by new curriculum structure being proposed </a:t>
            </a:r>
            <a:endParaRPr lang="en-US" sz="2800" dirty="0" smtClean="0"/>
          </a:p>
          <a:p>
            <a:r>
              <a:rPr lang="en-US" sz="2800" dirty="0" smtClean="0"/>
              <a:t>Ongoing support for Alaska </a:t>
            </a:r>
            <a:r>
              <a:rPr lang="en-US" sz="2800" dirty="0" smtClean="0">
                <a:solidFill>
                  <a:srgbClr val="C00000"/>
                </a:solidFill>
              </a:rPr>
              <a:t>AHEC System</a:t>
            </a:r>
          </a:p>
          <a:p>
            <a:r>
              <a:rPr lang="en-US" sz="2800" dirty="0" smtClean="0"/>
              <a:t>Alaska Health Workforce </a:t>
            </a:r>
            <a:r>
              <a:rPr lang="en-US" sz="2800" dirty="0" smtClean="0">
                <a:solidFill>
                  <a:srgbClr val="C00000"/>
                </a:solidFill>
              </a:rPr>
              <a:t>Coalition priorities </a:t>
            </a:r>
          </a:p>
          <a:p>
            <a:pPr marL="274320" lvl="1" indent="-274320">
              <a:spcBef>
                <a:spcPts val="580"/>
              </a:spcBef>
              <a:buClr>
                <a:schemeClr val="accent1"/>
              </a:buClr>
            </a:pPr>
            <a:r>
              <a:rPr lang="en-US" sz="2800" dirty="0"/>
              <a:t>Work with </a:t>
            </a:r>
            <a:r>
              <a:rPr lang="en-US" sz="2800" dirty="0">
                <a:solidFill>
                  <a:srgbClr val="C00000"/>
                </a:solidFill>
              </a:rPr>
              <a:t>secondary </a:t>
            </a:r>
            <a:r>
              <a:rPr lang="en-US" sz="2800" dirty="0" smtClean="0">
                <a:solidFill>
                  <a:srgbClr val="C00000"/>
                </a:solidFill>
              </a:rPr>
              <a:t>schools/pathway programs</a:t>
            </a:r>
          </a:p>
          <a:p>
            <a:pPr marL="274320" lvl="1" indent="-274320">
              <a:spcBef>
                <a:spcPts val="580"/>
              </a:spcBef>
              <a:buClr>
                <a:schemeClr val="accent1"/>
              </a:buClr>
            </a:pPr>
            <a:r>
              <a:rPr lang="en-US" sz="2800" dirty="0">
                <a:solidFill>
                  <a:srgbClr val="C00000"/>
                </a:solidFill>
              </a:rPr>
              <a:t>C</a:t>
            </a:r>
            <a:r>
              <a:rPr lang="en-US" sz="2800" dirty="0" smtClean="0">
                <a:solidFill>
                  <a:srgbClr val="C00000"/>
                </a:solidFill>
              </a:rPr>
              <a:t>ontinuing </a:t>
            </a:r>
            <a:r>
              <a:rPr lang="en-US" sz="2800" dirty="0">
                <a:solidFill>
                  <a:srgbClr val="C00000"/>
                </a:solidFill>
              </a:rPr>
              <a:t>education </a:t>
            </a:r>
            <a:r>
              <a:rPr lang="en-US" sz="2800" dirty="0" smtClean="0"/>
              <a:t>efforts</a:t>
            </a:r>
            <a:endParaRPr lang="en-US" sz="2800" dirty="0"/>
          </a:p>
        </p:txBody>
      </p:sp>
      <p:sp>
        <p:nvSpPr>
          <p:cNvPr id="3" name="Slide Number Placeholder 2"/>
          <p:cNvSpPr>
            <a:spLocks noGrp="1"/>
          </p:cNvSpPr>
          <p:nvPr>
            <p:ph type="sldNum" sz="quarter" idx="12"/>
          </p:nvPr>
        </p:nvSpPr>
        <p:spPr/>
        <p:txBody>
          <a:bodyPr/>
          <a:lstStyle/>
          <a:p>
            <a:fld id="{E7F21077-3405-41D0-B2E3-8E215E918AAE}" type="slidenum">
              <a:rPr lang="en-US" smtClean="0"/>
              <a:t>10</a:t>
            </a:fld>
            <a:endParaRPr lang="en-US"/>
          </a:p>
        </p:txBody>
      </p:sp>
    </p:spTree>
    <p:extLst>
      <p:ext uri="{BB962C8B-B14F-4D97-AF65-F5344CB8AC3E}">
        <p14:creationId xmlns:p14="http://schemas.microsoft.com/office/powerpoint/2010/main" val="94027528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p:cNvSpPr>
          <p:nvPr>
            <p:ph type="title"/>
          </p:nvPr>
        </p:nvSpPr>
        <p:spPr>
          <a:xfrm>
            <a:off x="381000" y="533400"/>
            <a:ext cx="8347568" cy="838200"/>
          </a:xfrm>
        </p:spPr>
        <p:txBody>
          <a:bodyPr>
            <a:noAutofit/>
          </a:bodyPr>
          <a:lstStyle/>
          <a:p>
            <a:r>
              <a:rPr lang="en-US" sz="3200" b="1" dirty="0" smtClean="0">
                <a:solidFill>
                  <a:srgbClr val="C00000"/>
                </a:solidFill>
              </a:rPr>
              <a:t>Alaska Area Health Education Center (AHEC) System</a:t>
            </a:r>
          </a:p>
        </p:txBody>
      </p:sp>
      <p:pic>
        <p:nvPicPr>
          <p:cNvPr id="44034" name="Picture 2" descr="C:\Users\anjch1\Pictures\Maps, Diagrams,  Etc\AHEC Map NEW 2011.jpg"/>
          <p:cNvPicPr>
            <a:picLocks noChangeAspect="1" noChangeArrowheads="1"/>
          </p:cNvPicPr>
          <p:nvPr/>
        </p:nvPicPr>
        <p:blipFill>
          <a:blip r:embed="rId3" cstate="print"/>
          <a:srcRect/>
          <a:stretch>
            <a:fillRect/>
          </a:stretch>
        </p:blipFill>
        <p:spPr bwMode="auto">
          <a:xfrm>
            <a:off x="381000" y="1524000"/>
            <a:ext cx="5730958" cy="4671179"/>
          </a:xfrm>
          <a:prstGeom prst="rect">
            <a:avLst/>
          </a:prstGeom>
          <a:noFill/>
        </p:spPr>
      </p:pic>
      <p:sp>
        <p:nvSpPr>
          <p:cNvPr id="20484" name="TextBox 4"/>
          <p:cNvSpPr txBox="1">
            <a:spLocks noChangeArrowheads="1"/>
          </p:cNvSpPr>
          <p:nvPr/>
        </p:nvSpPr>
        <p:spPr bwMode="auto">
          <a:xfrm>
            <a:off x="4724400" y="1705567"/>
            <a:ext cx="4080368" cy="2154436"/>
          </a:xfrm>
          <a:prstGeom prst="rect">
            <a:avLst/>
          </a:prstGeom>
          <a:solidFill>
            <a:schemeClr val="bg2">
              <a:lumMod val="20000"/>
              <a:lumOff val="80000"/>
            </a:schemeClr>
          </a:solidFill>
          <a:ln w="9525">
            <a:noFill/>
            <a:miter lim="800000"/>
            <a:headEnd/>
            <a:tailEnd/>
          </a:ln>
        </p:spPr>
        <p:txBody>
          <a:bodyPr wrap="square">
            <a:spAutoFit/>
          </a:bodyPr>
          <a:lstStyle/>
          <a:p>
            <a:pPr algn="ctr"/>
            <a:r>
              <a:rPr lang="en-US" b="1" u="sng" dirty="0">
                <a:solidFill>
                  <a:srgbClr val="006600"/>
                </a:solidFill>
              </a:rPr>
              <a:t>Goals</a:t>
            </a:r>
          </a:p>
          <a:p>
            <a:pPr algn="ctr"/>
            <a:endParaRPr lang="en-US" sz="800" b="1" u="sng" dirty="0">
              <a:solidFill>
                <a:srgbClr val="006600"/>
              </a:solidFill>
            </a:endParaRPr>
          </a:p>
          <a:p>
            <a:pPr lvl="1">
              <a:buFontTx/>
              <a:buAutoNum type="arabicPeriod"/>
            </a:pPr>
            <a:r>
              <a:rPr lang="en-US" b="1" dirty="0">
                <a:solidFill>
                  <a:srgbClr val="006600"/>
                </a:solidFill>
              </a:rPr>
              <a:t> Alaskans Into Health Careers</a:t>
            </a:r>
          </a:p>
          <a:p>
            <a:pPr lvl="1">
              <a:buFontTx/>
              <a:buAutoNum type="arabicPeriod"/>
            </a:pPr>
            <a:r>
              <a:rPr lang="en-US" b="1" dirty="0">
                <a:solidFill>
                  <a:srgbClr val="006600"/>
                </a:solidFill>
              </a:rPr>
              <a:t> Clinical </a:t>
            </a:r>
            <a:r>
              <a:rPr lang="en-US" b="1" dirty="0" smtClean="0">
                <a:solidFill>
                  <a:srgbClr val="006600"/>
                </a:solidFill>
              </a:rPr>
              <a:t> Student Rotations </a:t>
            </a:r>
            <a:r>
              <a:rPr lang="en-US" b="1" dirty="0">
                <a:solidFill>
                  <a:srgbClr val="006600"/>
                </a:solidFill>
              </a:rPr>
              <a:t>to Underserved </a:t>
            </a:r>
            <a:r>
              <a:rPr lang="en-US" b="1" dirty="0" smtClean="0">
                <a:solidFill>
                  <a:srgbClr val="006600"/>
                </a:solidFill>
              </a:rPr>
              <a:t>and Rural Areas</a:t>
            </a:r>
            <a:endParaRPr lang="en-US" b="1" dirty="0">
              <a:solidFill>
                <a:srgbClr val="006600"/>
              </a:solidFill>
            </a:endParaRPr>
          </a:p>
          <a:p>
            <a:pPr lvl="1">
              <a:buFontTx/>
              <a:buAutoNum type="arabicPeriod"/>
            </a:pPr>
            <a:r>
              <a:rPr lang="en-US" b="1" dirty="0">
                <a:solidFill>
                  <a:srgbClr val="006600"/>
                </a:solidFill>
              </a:rPr>
              <a:t> </a:t>
            </a:r>
            <a:r>
              <a:rPr lang="en-US" b="1" dirty="0" smtClean="0">
                <a:solidFill>
                  <a:srgbClr val="006600"/>
                </a:solidFill>
              </a:rPr>
              <a:t>Continuing Education for Professionals in </a:t>
            </a:r>
            <a:r>
              <a:rPr lang="en-US" b="1" dirty="0">
                <a:solidFill>
                  <a:srgbClr val="006600"/>
                </a:solidFill>
              </a:rPr>
              <a:t>Underserved Areas</a:t>
            </a:r>
          </a:p>
        </p:txBody>
      </p:sp>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163168" y="4495800"/>
            <a:ext cx="2641600" cy="1981200"/>
          </a:xfrm>
          <a:prstGeom prst="rect">
            <a:avLst/>
          </a:prstGeom>
        </p:spPr>
      </p:pic>
      <p:sp>
        <p:nvSpPr>
          <p:cNvPr id="3" name="Slide Number Placeholder 2"/>
          <p:cNvSpPr>
            <a:spLocks noGrp="1"/>
          </p:cNvSpPr>
          <p:nvPr>
            <p:ph type="sldNum" sz="quarter" idx="12"/>
          </p:nvPr>
        </p:nvSpPr>
        <p:spPr/>
        <p:txBody>
          <a:bodyPr/>
          <a:lstStyle/>
          <a:p>
            <a:fld id="{E7F21077-3405-41D0-B2E3-8E215E918AAE}" type="slidenum">
              <a:rPr lang="en-US" smtClean="0"/>
              <a:t>11</a:t>
            </a:fld>
            <a:endParaRPr lang="en-US"/>
          </a:p>
        </p:txBody>
      </p:sp>
    </p:spTree>
    <p:extLst>
      <p:ext uri="{BB962C8B-B14F-4D97-AF65-F5344CB8AC3E}">
        <p14:creationId xmlns:p14="http://schemas.microsoft.com/office/powerpoint/2010/main" val="378936048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25AA1E44-8E31-4797-AEFA-56B364BF8D6E}" type="slidenum">
              <a:rPr lang="en-US" smtClean="0"/>
              <a:pPr/>
              <a:t>12</a:t>
            </a:fld>
            <a:endParaRPr lang="en-US"/>
          </a:p>
        </p:txBody>
      </p:sp>
      <p:sp>
        <p:nvSpPr>
          <p:cNvPr id="4" name="Title 3"/>
          <p:cNvSpPr>
            <a:spLocks noGrp="1"/>
          </p:cNvSpPr>
          <p:nvPr>
            <p:ph type="title"/>
          </p:nvPr>
        </p:nvSpPr>
        <p:spPr/>
        <p:txBody>
          <a:bodyPr/>
          <a:lstStyle/>
          <a:p>
            <a:r>
              <a:rPr lang="en-US" b="1" dirty="0" smtClean="0">
                <a:solidFill>
                  <a:srgbClr val="C00000"/>
                </a:solidFill>
              </a:rPr>
              <a:t>AHWC Action Agenda 2012-2015</a:t>
            </a:r>
            <a:endParaRPr lang="en-US" b="1" dirty="0">
              <a:solidFill>
                <a:srgbClr val="C00000"/>
              </a:solidFill>
            </a:endParaRPr>
          </a:p>
        </p:txBody>
      </p:sp>
      <p:grpSp>
        <p:nvGrpSpPr>
          <p:cNvPr id="8" name="Group 7"/>
          <p:cNvGrpSpPr/>
          <p:nvPr/>
        </p:nvGrpSpPr>
        <p:grpSpPr>
          <a:xfrm>
            <a:off x="339565" y="1600200"/>
            <a:ext cx="8494250" cy="4800600"/>
            <a:chOff x="1151268" y="1227628"/>
            <a:chExt cx="7531347" cy="4962542"/>
          </a:xfrm>
        </p:grpSpPr>
        <p:sp>
          <p:nvSpPr>
            <p:cNvPr id="9" name="Freeform 8"/>
            <p:cNvSpPr/>
            <p:nvPr/>
          </p:nvSpPr>
          <p:spPr>
            <a:xfrm>
              <a:off x="1151268" y="1227628"/>
              <a:ext cx="4141713" cy="4962542"/>
            </a:xfrm>
            <a:custGeom>
              <a:avLst/>
              <a:gdLst>
                <a:gd name="connsiteX0" fmla="*/ 0 w 4779382"/>
                <a:gd name="connsiteY0" fmla="*/ 2338728 h 4677456"/>
                <a:gd name="connsiteX1" fmla="*/ 2389691 w 4779382"/>
                <a:gd name="connsiteY1" fmla="*/ 0 h 4677456"/>
                <a:gd name="connsiteX2" fmla="*/ 4779382 w 4779382"/>
                <a:gd name="connsiteY2" fmla="*/ 2338728 h 4677456"/>
                <a:gd name="connsiteX3" fmla="*/ 2389691 w 4779382"/>
                <a:gd name="connsiteY3" fmla="*/ 4677456 h 4677456"/>
                <a:gd name="connsiteX4" fmla="*/ 0 w 4779382"/>
                <a:gd name="connsiteY4" fmla="*/ 2338728 h 46774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779382" h="4677456">
                  <a:moveTo>
                    <a:pt x="0" y="2338728"/>
                  </a:moveTo>
                  <a:cubicBezTo>
                    <a:pt x="0" y="1047084"/>
                    <a:pt x="1069901" y="0"/>
                    <a:pt x="2389691" y="0"/>
                  </a:cubicBezTo>
                  <a:cubicBezTo>
                    <a:pt x="3709481" y="0"/>
                    <a:pt x="4779382" y="1047084"/>
                    <a:pt x="4779382" y="2338728"/>
                  </a:cubicBezTo>
                  <a:cubicBezTo>
                    <a:pt x="4779382" y="3630372"/>
                    <a:pt x="3709481" y="4677456"/>
                    <a:pt x="2389691" y="4677456"/>
                  </a:cubicBezTo>
                  <a:cubicBezTo>
                    <a:pt x="1069901" y="4677456"/>
                    <a:pt x="0" y="3630372"/>
                    <a:pt x="0" y="2338728"/>
                  </a:cubicBezTo>
                  <a:close/>
                </a:path>
              </a:pathLst>
            </a:custGeom>
          </p:spPr>
          <p:style>
            <a:lnRef idx="2">
              <a:schemeClr val="lt1">
                <a:hueOff val="0"/>
                <a:satOff val="0"/>
                <a:lumOff val="0"/>
                <a:alphaOff val="0"/>
              </a:schemeClr>
            </a:lnRef>
            <a:fillRef idx="1">
              <a:schemeClr val="accent1">
                <a:alpha val="50000"/>
                <a:hueOff val="0"/>
                <a:satOff val="0"/>
                <a:lumOff val="0"/>
                <a:alphaOff val="0"/>
              </a:schemeClr>
            </a:fillRef>
            <a:effectRef idx="0">
              <a:schemeClr val="accent1">
                <a:alpha val="50000"/>
                <a:hueOff val="0"/>
                <a:satOff val="0"/>
                <a:lumOff val="0"/>
                <a:alphaOff val="0"/>
              </a:schemeClr>
            </a:effectRef>
            <a:fontRef idx="minor">
              <a:schemeClr val="tx1"/>
            </a:fontRef>
          </p:style>
          <p:txBody>
            <a:bodyPr spcFirstLastPara="0" vert="horz" wrap="square" lIns="667391" tIns="551573" rIns="1356312" bIns="551572" numCol="1" spcCol="1270" anchor="ctr" anchorCtr="0">
              <a:noAutofit/>
            </a:bodyPr>
            <a:lstStyle/>
            <a:p>
              <a:pPr lvl="0" algn="ctr" defTabSz="800100">
                <a:lnSpc>
                  <a:spcPct val="90000"/>
                </a:lnSpc>
                <a:spcBef>
                  <a:spcPct val="0"/>
                </a:spcBef>
                <a:spcAft>
                  <a:spcPct val="35000"/>
                </a:spcAft>
              </a:pPr>
              <a:r>
                <a:rPr lang="en-US" sz="1800" b="1" kern="1200" dirty="0" smtClean="0"/>
                <a:t> Occupational   Priorities</a:t>
              </a:r>
            </a:p>
            <a:p>
              <a:pPr lvl="0" algn="ctr" defTabSz="800100">
                <a:lnSpc>
                  <a:spcPct val="90000"/>
                </a:lnSpc>
                <a:spcBef>
                  <a:spcPct val="0"/>
                </a:spcBef>
                <a:spcAft>
                  <a:spcPct val="35000"/>
                </a:spcAft>
              </a:pPr>
              <a:endParaRPr lang="en-US" sz="600" b="1" kern="1200" dirty="0" smtClean="0"/>
            </a:p>
            <a:p>
              <a:pPr lvl="1" defTabSz="800100">
                <a:lnSpc>
                  <a:spcPct val="90000"/>
                </a:lnSpc>
                <a:spcBef>
                  <a:spcPct val="0"/>
                </a:spcBef>
                <a:spcAft>
                  <a:spcPct val="35000"/>
                </a:spcAft>
              </a:pPr>
              <a:r>
                <a:rPr lang="en-US" b="1" kern="1200" dirty="0" smtClean="0"/>
                <a:t>Primary Care Providers  </a:t>
              </a:r>
            </a:p>
            <a:p>
              <a:pPr lvl="1" defTabSz="800100">
                <a:lnSpc>
                  <a:spcPct val="90000"/>
                </a:lnSpc>
                <a:spcBef>
                  <a:spcPct val="0"/>
                </a:spcBef>
                <a:spcAft>
                  <a:spcPct val="35000"/>
                </a:spcAft>
              </a:pPr>
              <a:r>
                <a:rPr lang="en-US" b="1" kern="1200" dirty="0" smtClean="0"/>
                <a:t>Direct Care Workers</a:t>
              </a:r>
            </a:p>
            <a:p>
              <a:pPr lvl="1" defTabSz="800100">
                <a:lnSpc>
                  <a:spcPct val="90000"/>
                </a:lnSpc>
                <a:spcBef>
                  <a:spcPct val="0"/>
                </a:spcBef>
                <a:spcAft>
                  <a:spcPct val="35000"/>
                </a:spcAft>
              </a:pPr>
              <a:r>
                <a:rPr lang="en-US" b="1" kern="1200" dirty="0" smtClean="0"/>
                <a:t>Behavioral Health Clinicians </a:t>
              </a:r>
            </a:p>
            <a:p>
              <a:pPr lvl="1" defTabSz="800100">
                <a:lnSpc>
                  <a:spcPct val="90000"/>
                </a:lnSpc>
                <a:spcBef>
                  <a:spcPct val="0"/>
                </a:spcBef>
                <a:spcAft>
                  <a:spcPct val="35000"/>
                </a:spcAft>
              </a:pPr>
              <a:r>
                <a:rPr lang="en-US" b="1" kern="1200" dirty="0" smtClean="0"/>
                <a:t>Physical Therapists</a:t>
              </a:r>
            </a:p>
            <a:p>
              <a:pPr lvl="1" defTabSz="800100">
                <a:lnSpc>
                  <a:spcPct val="90000"/>
                </a:lnSpc>
                <a:spcBef>
                  <a:spcPct val="0"/>
                </a:spcBef>
                <a:spcAft>
                  <a:spcPct val="35000"/>
                </a:spcAft>
              </a:pPr>
              <a:r>
                <a:rPr lang="en-US" b="1" kern="1200" dirty="0" smtClean="0"/>
                <a:t>Nurses (Specialists, Educators, RN-BS)</a:t>
              </a:r>
            </a:p>
            <a:p>
              <a:pPr lvl="1" defTabSz="800100">
                <a:lnSpc>
                  <a:spcPct val="90000"/>
                </a:lnSpc>
                <a:spcBef>
                  <a:spcPct val="0"/>
                </a:spcBef>
                <a:spcAft>
                  <a:spcPct val="35000"/>
                </a:spcAft>
              </a:pPr>
              <a:r>
                <a:rPr lang="en-US" b="1" kern="1200" dirty="0" smtClean="0"/>
                <a:t>Pharmacists</a:t>
              </a:r>
              <a:endParaRPr lang="en-US" b="1" kern="1200" dirty="0"/>
            </a:p>
          </p:txBody>
        </p:sp>
        <p:sp>
          <p:nvSpPr>
            <p:cNvPr id="10" name="Freeform 9"/>
            <p:cNvSpPr/>
            <p:nvPr/>
          </p:nvSpPr>
          <p:spPr>
            <a:xfrm>
              <a:off x="4529727" y="1227628"/>
              <a:ext cx="4152888" cy="4962542"/>
            </a:xfrm>
            <a:custGeom>
              <a:avLst/>
              <a:gdLst>
                <a:gd name="connsiteX0" fmla="*/ 0 w 3632242"/>
                <a:gd name="connsiteY0" fmla="*/ 1831659 h 3663318"/>
                <a:gd name="connsiteX1" fmla="*/ 1816121 w 3632242"/>
                <a:gd name="connsiteY1" fmla="*/ 0 h 3663318"/>
                <a:gd name="connsiteX2" fmla="*/ 3632242 w 3632242"/>
                <a:gd name="connsiteY2" fmla="*/ 1831659 h 3663318"/>
                <a:gd name="connsiteX3" fmla="*/ 1816121 w 3632242"/>
                <a:gd name="connsiteY3" fmla="*/ 3663318 h 3663318"/>
                <a:gd name="connsiteX4" fmla="*/ 0 w 3632242"/>
                <a:gd name="connsiteY4" fmla="*/ 1831659 h 36633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32242" h="3663318">
                  <a:moveTo>
                    <a:pt x="0" y="1831659"/>
                  </a:moveTo>
                  <a:cubicBezTo>
                    <a:pt x="0" y="820062"/>
                    <a:pt x="813105" y="0"/>
                    <a:pt x="1816121" y="0"/>
                  </a:cubicBezTo>
                  <a:cubicBezTo>
                    <a:pt x="2819137" y="0"/>
                    <a:pt x="3632242" y="820062"/>
                    <a:pt x="3632242" y="1831659"/>
                  </a:cubicBezTo>
                  <a:cubicBezTo>
                    <a:pt x="3632242" y="2843256"/>
                    <a:pt x="2819137" y="3663318"/>
                    <a:pt x="1816121" y="3663318"/>
                  </a:cubicBezTo>
                  <a:cubicBezTo>
                    <a:pt x="813105" y="3663318"/>
                    <a:pt x="0" y="2843256"/>
                    <a:pt x="0" y="1831659"/>
                  </a:cubicBezTo>
                  <a:close/>
                </a:path>
              </a:pathLst>
            </a:custGeom>
          </p:spPr>
          <p:style>
            <a:lnRef idx="2">
              <a:schemeClr val="lt1">
                <a:hueOff val="0"/>
                <a:satOff val="0"/>
                <a:lumOff val="0"/>
                <a:alphaOff val="0"/>
              </a:schemeClr>
            </a:lnRef>
            <a:fillRef idx="1">
              <a:schemeClr val="accent1">
                <a:alpha val="50000"/>
                <a:hueOff val="0"/>
                <a:satOff val="0"/>
                <a:lumOff val="0"/>
                <a:alphaOff val="0"/>
              </a:schemeClr>
            </a:fillRef>
            <a:effectRef idx="0">
              <a:schemeClr val="accent1">
                <a:alpha val="50000"/>
                <a:hueOff val="0"/>
                <a:satOff val="0"/>
                <a:lumOff val="0"/>
                <a:alphaOff val="0"/>
              </a:schemeClr>
            </a:effectRef>
            <a:fontRef idx="minor">
              <a:schemeClr val="tx1"/>
            </a:fontRef>
          </p:style>
          <p:txBody>
            <a:bodyPr spcFirstLastPara="0" vert="horz" wrap="square" lIns="1030771" tIns="431984" rIns="507205" bIns="431984" numCol="1" spcCol="1270" anchor="ctr" anchorCtr="0">
              <a:noAutofit/>
            </a:bodyPr>
            <a:lstStyle/>
            <a:p>
              <a:pPr lvl="0" algn="ctr" defTabSz="800100">
                <a:lnSpc>
                  <a:spcPct val="90000"/>
                </a:lnSpc>
                <a:spcBef>
                  <a:spcPct val="0"/>
                </a:spcBef>
                <a:spcAft>
                  <a:spcPct val="35000"/>
                </a:spcAft>
              </a:pPr>
              <a:r>
                <a:rPr lang="en-US" b="1" kern="1200" dirty="0" smtClean="0"/>
                <a:t>Systems Change and Capacity  Building</a:t>
              </a:r>
            </a:p>
            <a:p>
              <a:pPr lvl="0" defTabSz="800100">
                <a:lnSpc>
                  <a:spcPct val="90000"/>
                </a:lnSpc>
                <a:spcBef>
                  <a:spcPct val="0"/>
                </a:spcBef>
                <a:spcAft>
                  <a:spcPct val="35000"/>
                </a:spcAft>
              </a:pPr>
              <a:r>
                <a:rPr lang="en-US" sz="1600" b="1" kern="1200" dirty="0" smtClean="0"/>
                <a:t>Health profession </a:t>
              </a:r>
              <a:r>
                <a:rPr lang="en-US" sz="1600" b="1" dirty="0"/>
                <a:t>l</a:t>
              </a:r>
              <a:r>
                <a:rPr lang="en-US" sz="1600" b="1" kern="1200" dirty="0" smtClean="0"/>
                <a:t>oan </a:t>
              </a:r>
              <a:r>
                <a:rPr lang="en-US" sz="1600" b="1" dirty="0"/>
                <a:t>r</a:t>
              </a:r>
              <a:r>
                <a:rPr lang="en-US" sz="1600" b="1" kern="1200" dirty="0" smtClean="0"/>
                <a:t>epayment and incentive </a:t>
              </a:r>
              <a:r>
                <a:rPr lang="en-US" sz="1600" b="1" dirty="0"/>
                <a:t>p</a:t>
              </a:r>
              <a:r>
                <a:rPr lang="en-US" sz="1600" b="1" kern="1200" dirty="0" smtClean="0"/>
                <a:t>rograms</a:t>
              </a:r>
            </a:p>
            <a:p>
              <a:pPr lvl="0" algn="l" defTabSz="800100">
                <a:lnSpc>
                  <a:spcPct val="90000"/>
                </a:lnSpc>
                <a:spcBef>
                  <a:spcPct val="0"/>
                </a:spcBef>
                <a:spcAft>
                  <a:spcPct val="35000"/>
                </a:spcAft>
              </a:pPr>
              <a:r>
                <a:rPr lang="en-US" sz="1600" b="1" kern="1200" dirty="0" smtClean="0"/>
                <a:t>Training and professional </a:t>
              </a:r>
              <a:r>
                <a:rPr lang="en-US" sz="1600" b="1" dirty="0"/>
                <a:t>d</a:t>
              </a:r>
              <a:r>
                <a:rPr lang="en-US" sz="1600" b="1" kern="1200" dirty="0" smtClean="0"/>
                <a:t>evelopment</a:t>
              </a:r>
            </a:p>
            <a:p>
              <a:pPr lvl="0" algn="l" defTabSz="800100">
                <a:lnSpc>
                  <a:spcPct val="90000"/>
                </a:lnSpc>
                <a:spcBef>
                  <a:spcPct val="0"/>
                </a:spcBef>
                <a:spcAft>
                  <a:spcPct val="35000"/>
                </a:spcAft>
              </a:pPr>
              <a:r>
                <a:rPr lang="en-US" sz="1600" b="1" kern="1200" dirty="0" smtClean="0"/>
                <a:t>Aligning regulatory policies that impact the health workforce </a:t>
              </a:r>
            </a:p>
            <a:p>
              <a:pPr lvl="0" algn="l" defTabSz="800100">
                <a:lnSpc>
                  <a:spcPct val="90000"/>
                </a:lnSpc>
                <a:spcBef>
                  <a:spcPct val="0"/>
                </a:spcBef>
                <a:spcAft>
                  <a:spcPct val="35000"/>
                </a:spcAft>
              </a:pPr>
              <a:r>
                <a:rPr lang="en-US" sz="1600" b="1" kern="1200" dirty="0" smtClean="0"/>
                <a:t>Engage and prepare Alaskan youth for health careers</a:t>
              </a:r>
            </a:p>
            <a:p>
              <a:pPr lvl="0" algn="l" defTabSz="800100">
                <a:lnSpc>
                  <a:spcPct val="90000"/>
                </a:lnSpc>
                <a:spcBef>
                  <a:spcPct val="0"/>
                </a:spcBef>
                <a:spcAft>
                  <a:spcPct val="35000"/>
                </a:spcAft>
              </a:pPr>
              <a:r>
                <a:rPr lang="en-US" sz="1600" b="1" kern="1200" dirty="0" smtClean="0"/>
                <a:t>Health workforce recruiting </a:t>
              </a:r>
            </a:p>
            <a:p>
              <a:pPr lvl="0" algn="l" defTabSz="800100">
                <a:lnSpc>
                  <a:spcPct val="90000"/>
                </a:lnSpc>
                <a:spcBef>
                  <a:spcPct val="0"/>
                </a:spcBef>
                <a:spcAft>
                  <a:spcPct val="35000"/>
                </a:spcAft>
              </a:pPr>
              <a:r>
                <a:rPr lang="en-US" sz="1600" b="1" kern="1200" dirty="0" smtClean="0"/>
                <a:t>Health workforce </a:t>
              </a:r>
              <a:r>
                <a:rPr lang="en-US" sz="1600" b="1" dirty="0"/>
                <a:t>d</a:t>
              </a:r>
              <a:r>
                <a:rPr lang="en-US" sz="1600" b="1" kern="1200" dirty="0" smtClean="0"/>
                <a:t>ata </a:t>
              </a:r>
              <a:endParaRPr lang="en-US" sz="1600" b="1" kern="1200" dirty="0"/>
            </a:p>
          </p:txBody>
        </p:sp>
      </p:grpSp>
    </p:spTree>
    <p:extLst>
      <p:ext uri="{BB962C8B-B14F-4D97-AF65-F5344CB8AC3E}">
        <p14:creationId xmlns:p14="http://schemas.microsoft.com/office/powerpoint/2010/main" val="173163399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228600"/>
            <a:ext cx="7772400" cy="685800"/>
          </a:xfrm>
        </p:spPr>
        <p:txBody>
          <a:bodyPr>
            <a:normAutofit fontScale="90000"/>
          </a:bodyPr>
          <a:lstStyle/>
          <a:p>
            <a:r>
              <a:rPr lang="en-US" b="1" dirty="0" smtClean="0">
                <a:solidFill>
                  <a:srgbClr val="C00000"/>
                </a:solidFill>
              </a:rPr>
              <a:t>Important Program Needs</a:t>
            </a:r>
            <a:endParaRPr lang="en-US" b="1" dirty="0">
              <a:solidFill>
                <a:srgbClr val="C00000"/>
              </a:solidFill>
            </a:endParaRPr>
          </a:p>
        </p:txBody>
      </p:sp>
      <p:sp>
        <p:nvSpPr>
          <p:cNvPr id="3" name="Content Placeholder 2"/>
          <p:cNvSpPr>
            <a:spLocks noGrp="1"/>
          </p:cNvSpPr>
          <p:nvPr>
            <p:ph sz="quarter" idx="1"/>
          </p:nvPr>
        </p:nvSpPr>
        <p:spPr>
          <a:xfrm>
            <a:off x="762000" y="914400"/>
            <a:ext cx="8077200" cy="5943600"/>
          </a:xfrm>
        </p:spPr>
        <p:txBody>
          <a:bodyPr>
            <a:normAutofit/>
          </a:bodyPr>
          <a:lstStyle/>
          <a:p>
            <a:r>
              <a:rPr lang="en-US" b="1" dirty="0" smtClean="0">
                <a:solidFill>
                  <a:srgbClr val="C00000"/>
                </a:solidFill>
              </a:rPr>
              <a:t>Funding </a:t>
            </a:r>
            <a:endParaRPr lang="en-US" dirty="0"/>
          </a:p>
          <a:p>
            <a:pPr lvl="1"/>
            <a:r>
              <a:rPr lang="en-US" dirty="0" smtClean="0"/>
              <a:t>Backlog of identified priorities across the MAUs</a:t>
            </a:r>
          </a:p>
          <a:p>
            <a:pPr lvl="1"/>
            <a:r>
              <a:rPr lang="en-US" dirty="0" smtClean="0"/>
              <a:t>Nutrition/Dietetics </a:t>
            </a:r>
            <a:r>
              <a:rPr lang="en-US" dirty="0"/>
              <a:t>faculty </a:t>
            </a:r>
            <a:r>
              <a:rPr lang="en-US" dirty="0" smtClean="0"/>
              <a:t>position </a:t>
            </a:r>
          </a:p>
          <a:p>
            <a:pPr lvl="1"/>
            <a:r>
              <a:rPr lang="en-US" dirty="0" smtClean="0"/>
              <a:t>AHEC system funding</a:t>
            </a:r>
          </a:p>
          <a:p>
            <a:pPr lvl="1">
              <a:lnSpc>
                <a:spcPct val="120000"/>
              </a:lnSpc>
            </a:pPr>
            <a:r>
              <a:rPr lang="en-US" dirty="0" smtClean="0"/>
              <a:t>College </a:t>
            </a:r>
            <a:r>
              <a:rPr lang="en-US" dirty="0"/>
              <a:t>of Health </a:t>
            </a:r>
            <a:r>
              <a:rPr lang="en-US" dirty="0" smtClean="0"/>
              <a:t>establishment </a:t>
            </a:r>
          </a:p>
          <a:p>
            <a:pPr lvl="1">
              <a:lnSpc>
                <a:spcPct val="120000"/>
              </a:lnSpc>
            </a:pPr>
            <a:r>
              <a:rPr lang="en-US" dirty="0" smtClean="0"/>
              <a:t>Mental Health Trust funding discontinuations in FY14</a:t>
            </a:r>
          </a:p>
          <a:p>
            <a:pPr lvl="1">
              <a:lnSpc>
                <a:spcPct val="120000"/>
              </a:lnSpc>
            </a:pPr>
            <a:r>
              <a:rPr lang="en-US" dirty="0" smtClean="0"/>
              <a:t>Partner </a:t>
            </a:r>
            <a:r>
              <a:rPr lang="en-US" dirty="0"/>
              <a:t>programs in pharmacy and physical </a:t>
            </a:r>
            <a:r>
              <a:rPr lang="en-US" dirty="0" smtClean="0"/>
              <a:t>therapy</a:t>
            </a:r>
          </a:p>
          <a:p>
            <a:pPr>
              <a:lnSpc>
                <a:spcPct val="120000"/>
              </a:lnSpc>
            </a:pPr>
            <a:r>
              <a:rPr lang="en-US" b="1" dirty="0" smtClean="0">
                <a:solidFill>
                  <a:srgbClr val="C00000"/>
                </a:solidFill>
              </a:rPr>
              <a:t>Faculty</a:t>
            </a:r>
          </a:p>
          <a:p>
            <a:pPr>
              <a:lnSpc>
                <a:spcPct val="120000"/>
              </a:lnSpc>
            </a:pPr>
            <a:r>
              <a:rPr lang="en-US" b="1" dirty="0" smtClean="0">
                <a:solidFill>
                  <a:srgbClr val="C00000"/>
                </a:solidFill>
              </a:rPr>
              <a:t>Space</a:t>
            </a:r>
          </a:p>
          <a:p>
            <a:r>
              <a:rPr lang="en-US" b="1" dirty="0" smtClean="0">
                <a:solidFill>
                  <a:srgbClr val="C00000"/>
                </a:solidFill>
              </a:rPr>
              <a:t>Clinical rotations </a:t>
            </a:r>
          </a:p>
          <a:p>
            <a:pPr lvl="1"/>
            <a:r>
              <a:rPr lang="en-US" dirty="0" smtClean="0"/>
              <a:t>Working with industry partners to expand </a:t>
            </a:r>
            <a:endParaRPr lang="en-US" dirty="0"/>
          </a:p>
        </p:txBody>
      </p:sp>
      <p:sp>
        <p:nvSpPr>
          <p:cNvPr id="4" name="Slide Number Placeholder 3"/>
          <p:cNvSpPr>
            <a:spLocks noGrp="1"/>
          </p:cNvSpPr>
          <p:nvPr>
            <p:ph type="sldNum" sz="quarter" idx="12"/>
          </p:nvPr>
        </p:nvSpPr>
        <p:spPr/>
        <p:txBody>
          <a:bodyPr/>
          <a:lstStyle/>
          <a:p>
            <a:fld id="{E7F21077-3405-41D0-B2E3-8E215E918AAE}" type="slidenum">
              <a:rPr lang="en-US" smtClean="0"/>
              <a:t>13</a:t>
            </a:fld>
            <a:endParaRPr lang="en-US"/>
          </a:p>
        </p:txBody>
      </p:sp>
    </p:spTree>
    <p:extLst>
      <p:ext uri="{BB962C8B-B14F-4D97-AF65-F5344CB8AC3E}">
        <p14:creationId xmlns:p14="http://schemas.microsoft.com/office/powerpoint/2010/main" val="34002657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C00000"/>
                </a:solidFill>
              </a:rPr>
              <a:t>Challenges</a:t>
            </a:r>
            <a:endParaRPr lang="en-US" b="1" dirty="0">
              <a:solidFill>
                <a:srgbClr val="C00000"/>
              </a:solidFill>
            </a:endParaRPr>
          </a:p>
        </p:txBody>
      </p:sp>
      <p:sp>
        <p:nvSpPr>
          <p:cNvPr id="3" name="Content Placeholder 2"/>
          <p:cNvSpPr>
            <a:spLocks noGrp="1"/>
          </p:cNvSpPr>
          <p:nvPr>
            <p:ph sz="quarter" idx="1"/>
          </p:nvPr>
        </p:nvSpPr>
        <p:spPr>
          <a:xfrm>
            <a:off x="914400" y="1447800"/>
            <a:ext cx="7772400" cy="5181600"/>
          </a:xfrm>
        </p:spPr>
        <p:txBody>
          <a:bodyPr>
            <a:normAutofit fontScale="92500"/>
          </a:bodyPr>
          <a:lstStyle/>
          <a:p>
            <a:r>
              <a:rPr lang="en-US" dirty="0" smtClean="0"/>
              <a:t>Limited clinical rotations</a:t>
            </a:r>
          </a:p>
          <a:p>
            <a:pPr lvl="1"/>
            <a:r>
              <a:rPr lang="en-US" dirty="0" smtClean="0"/>
              <a:t>Other Alaska and Lower 48 programs coming into state</a:t>
            </a:r>
          </a:p>
          <a:p>
            <a:pPr lvl="1"/>
            <a:r>
              <a:rPr lang="en-US" dirty="0" smtClean="0"/>
              <a:t>Coordination needed – AHEC has had initial meetings</a:t>
            </a:r>
          </a:p>
          <a:p>
            <a:r>
              <a:rPr lang="en-US" dirty="0" smtClean="0"/>
              <a:t>Recruiting well-prepared faculty/aging faculty</a:t>
            </a:r>
          </a:p>
          <a:p>
            <a:r>
              <a:rPr lang="en-US" dirty="0" smtClean="0"/>
              <a:t>Community/ethnicity preference requests </a:t>
            </a:r>
          </a:p>
          <a:p>
            <a:r>
              <a:rPr lang="en-US" dirty="0" smtClean="0"/>
              <a:t>Need to strengthen health research core and health workforce data</a:t>
            </a:r>
          </a:p>
          <a:p>
            <a:r>
              <a:rPr lang="en-US" dirty="0"/>
              <a:t>Admissions issues/student preparation </a:t>
            </a:r>
            <a:r>
              <a:rPr lang="en-US" dirty="0" smtClean="0"/>
              <a:t>pressures</a:t>
            </a:r>
          </a:p>
          <a:p>
            <a:r>
              <a:rPr lang="en-US" dirty="0" smtClean="0"/>
              <a:t>Changing nurse workforce picture and continued high interest - need for bachelor’s prepared and specialty nurses, especially in urban areas, with foundational distributed outreach program at associate level and need to provide opportunities for associate graduates to advance their education</a:t>
            </a:r>
            <a:endParaRPr lang="en-US" dirty="0"/>
          </a:p>
        </p:txBody>
      </p:sp>
      <p:sp>
        <p:nvSpPr>
          <p:cNvPr id="4" name="Slide Number Placeholder 3"/>
          <p:cNvSpPr>
            <a:spLocks noGrp="1"/>
          </p:cNvSpPr>
          <p:nvPr>
            <p:ph type="sldNum" sz="quarter" idx="12"/>
          </p:nvPr>
        </p:nvSpPr>
        <p:spPr/>
        <p:txBody>
          <a:bodyPr/>
          <a:lstStyle/>
          <a:p>
            <a:fld id="{E7F21077-3405-41D0-B2E3-8E215E918AAE}" type="slidenum">
              <a:rPr lang="en-US" smtClean="0"/>
              <a:t>14</a:t>
            </a:fld>
            <a:endParaRPr lang="en-US"/>
          </a:p>
        </p:txBody>
      </p:sp>
    </p:spTree>
    <p:extLst>
      <p:ext uri="{BB962C8B-B14F-4D97-AF65-F5344CB8AC3E}">
        <p14:creationId xmlns:p14="http://schemas.microsoft.com/office/powerpoint/2010/main" val="190532188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9144000" cy="6987436"/>
          </a:xfrm>
          <a:prstGeom prst="rect">
            <a:avLst/>
          </a:prstGeom>
        </p:spPr>
      </p:pic>
      <p:sp>
        <p:nvSpPr>
          <p:cNvPr id="3" name="Slide Number Placeholder 2"/>
          <p:cNvSpPr>
            <a:spLocks noGrp="1"/>
          </p:cNvSpPr>
          <p:nvPr>
            <p:ph type="sldNum" sz="quarter" idx="12"/>
          </p:nvPr>
        </p:nvSpPr>
        <p:spPr/>
        <p:txBody>
          <a:bodyPr/>
          <a:lstStyle/>
          <a:p>
            <a:fld id="{E7F21077-3405-41D0-B2E3-8E215E918AAE}" type="slidenum">
              <a:rPr lang="en-US" smtClean="0"/>
              <a:t>15</a:t>
            </a:fld>
            <a:endParaRPr lang="en-US"/>
          </a:p>
        </p:txBody>
      </p:sp>
    </p:spTree>
    <p:extLst>
      <p:ext uri="{BB962C8B-B14F-4D97-AF65-F5344CB8AC3E}">
        <p14:creationId xmlns:p14="http://schemas.microsoft.com/office/powerpoint/2010/main" val="89323763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274638"/>
            <a:ext cx="7772400" cy="868362"/>
          </a:xfrm>
        </p:spPr>
        <p:txBody>
          <a:bodyPr/>
          <a:lstStyle/>
          <a:p>
            <a:r>
              <a:rPr lang="en-US" b="1" dirty="0" smtClean="0">
                <a:solidFill>
                  <a:srgbClr val="C00000"/>
                </a:solidFill>
              </a:rPr>
              <a:t>College of Health</a:t>
            </a:r>
            <a:endParaRPr lang="en-US" b="1" dirty="0">
              <a:solidFill>
                <a:srgbClr val="C00000"/>
              </a:solidFill>
            </a:endParaRPr>
          </a:p>
        </p:txBody>
      </p:sp>
      <p:sp>
        <p:nvSpPr>
          <p:cNvPr id="3" name="Content Placeholder 2"/>
          <p:cNvSpPr>
            <a:spLocks noGrp="1"/>
          </p:cNvSpPr>
          <p:nvPr>
            <p:ph sz="quarter" idx="1"/>
          </p:nvPr>
        </p:nvSpPr>
        <p:spPr>
          <a:xfrm>
            <a:off x="914400" y="1295400"/>
            <a:ext cx="7772400" cy="4953000"/>
          </a:xfrm>
        </p:spPr>
        <p:txBody>
          <a:bodyPr>
            <a:normAutofit fontScale="92500" lnSpcReduction="20000"/>
          </a:bodyPr>
          <a:lstStyle/>
          <a:p>
            <a:r>
              <a:rPr lang="en-US" dirty="0"/>
              <a:t>Strategic Visioning </a:t>
            </a:r>
            <a:r>
              <a:rPr lang="en-US" dirty="0" smtClean="0"/>
              <a:t>– currently underway </a:t>
            </a:r>
          </a:p>
          <a:p>
            <a:r>
              <a:rPr lang="en-US" dirty="0" smtClean="0"/>
              <a:t>Inter-professional/interdisciplinary opportunities</a:t>
            </a:r>
          </a:p>
          <a:p>
            <a:r>
              <a:rPr lang="en-US" dirty="0" smtClean="0"/>
              <a:t>“</a:t>
            </a:r>
            <a:r>
              <a:rPr lang="en-US" dirty="0"/>
              <a:t>One Stop Shop” for </a:t>
            </a:r>
            <a:r>
              <a:rPr lang="en-US" dirty="0" smtClean="0"/>
              <a:t>student success/advising</a:t>
            </a:r>
          </a:p>
          <a:p>
            <a:r>
              <a:rPr lang="en-US" dirty="0" err="1" smtClean="0"/>
              <a:t>CoH</a:t>
            </a:r>
            <a:r>
              <a:rPr lang="en-US" dirty="0" smtClean="0"/>
              <a:t> </a:t>
            </a:r>
            <a:r>
              <a:rPr lang="en-US" dirty="0"/>
              <a:t>Dean s</a:t>
            </a:r>
            <a:r>
              <a:rPr lang="en-US" dirty="0" smtClean="0"/>
              <a:t>earch</a:t>
            </a:r>
          </a:p>
          <a:p>
            <a:r>
              <a:rPr lang="en-US" dirty="0" smtClean="0"/>
              <a:t>Foundational support for restructured and evolving organization</a:t>
            </a:r>
          </a:p>
          <a:p>
            <a:r>
              <a:rPr lang="en-US" dirty="0" smtClean="0"/>
              <a:t>Programs</a:t>
            </a:r>
          </a:p>
          <a:p>
            <a:pPr lvl="1"/>
            <a:r>
              <a:rPr lang="en-US" dirty="0" smtClean="0"/>
              <a:t>Ultrasound</a:t>
            </a:r>
          </a:p>
          <a:p>
            <a:pPr lvl="1"/>
            <a:r>
              <a:rPr lang="en-US" dirty="0" smtClean="0"/>
              <a:t>Physical Therapy Assistant</a:t>
            </a:r>
          </a:p>
          <a:p>
            <a:pPr lvl="1"/>
            <a:r>
              <a:rPr lang="en-US" dirty="0" smtClean="0"/>
              <a:t>Nurse Practitioner/Educator expansion</a:t>
            </a:r>
          </a:p>
          <a:p>
            <a:pPr lvl="1"/>
            <a:r>
              <a:rPr lang="en-US" dirty="0" smtClean="0"/>
              <a:t>Wellness offerings</a:t>
            </a:r>
          </a:p>
          <a:p>
            <a:r>
              <a:rPr lang="en-US" dirty="0" smtClean="0"/>
              <a:t>Facility projects</a:t>
            </a:r>
          </a:p>
          <a:p>
            <a:pPr lvl="1"/>
            <a:r>
              <a:rPr lang="en-US" dirty="0" smtClean="0"/>
              <a:t>HSB backfill</a:t>
            </a:r>
          </a:p>
          <a:p>
            <a:pPr lvl="1"/>
            <a:r>
              <a:rPr lang="en-US" dirty="0" smtClean="0"/>
              <a:t>HSB II planning</a:t>
            </a:r>
            <a:endParaRPr lang="en-US"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34000" y="4572000"/>
            <a:ext cx="3028687" cy="1752600"/>
          </a:xfrm>
          <a:prstGeom prst="rect">
            <a:avLst/>
          </a:prstGeom>
        </p:spPr>
      </p:pic>
      <p:sp>
        <p:nvSpPr>
          <p:cNvPr id="5" name="Slide Number Placeholder 4"/>
          <p:cNvSpPr>
            <a:spLocks noGrp="1"/>
          </p:cNvSpPr>
          <p:nvPr>
            <p:ph type="sldNum" sz="quarter" idx="12"/>
          </p:nvPr>
        </p:nvSpPr>
        <p:spPr/>
        <p:txBody>
          <a:bodyPr/>
          <a:lstStyle/>
          <a:p>
            <a:fld id="{E7F21077-3405-41D0-B2E3-8E215E918AAE}" type="slidenum">
              <a:rPr lang="en-US" smtClean="0"/>
              <a:t>16</a:t>
            </a:fld>
            <a:endParaRPr lang="en-US"/>
          </a:p>
        </p:txBody>
      </p:sp>
    </p:spTree>
    <p:extLst>
      <p:ext uri="{BB962C8B-B14F-4D97-AF65-F5344CB8AC3E}">
        <p14:creationId xmlns:p14="http://schemas.microsoft.com/office/powerpoint/2010/main" val="154068829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274638"/>
            <a:ext cx="7772400" cy="1020762"/>
          </a:xfrm>
        </p:spPr>
        <p:txBody>
          <a:bodyPr/>
          <a:lstStyle/>
          <a:p>
            <a:r>
              <a:rPr lang="en-US" b="1" dirty="0" smtClean="0">
                <a:solidFill>
                  <a:srgbClr val="C00000"/>
                </a:solidFill>
              </a:rPr>
              <a:t>UAA Programs in Other Colleges</a:t>
            </a:r>
            <a:endParaRPr lang="en-US" b="1" dirty="0">
              <a:solidFill>
                <a:srgbClr val="C00000"/>
              </a:solidFill>
            </a:endParaRPr>
          </a:p>
        </p:txBody>
      </p:sp>
      <p:sp>
        <p:nvSpPr>
          <p:cNvPr id="3" name="Slide Number Placeholder 2"/>
          <p:cNvSpPr>
            <a:spLocks noGrp="1"/>
          </p:cNvSpPr>
          <p:nvPr>
            <p:ph type="sldNum" sz="quarter" idx="12"/>
          </p:nvPr>
        </p:nvSpPr>
        <p:spPr/>
        <p:txBody>
          <a:bodyPr/>
          <a:lstStyle/>
          <a:p>
            <a:fld id="{E7F21077-3405-41D0-B2E3-8E215E918AAE}" type="slidenum">
              <a:rPr lang="en-US" smtClean="0"/>
              <a:t>17</a:t>
            </a:fld>
            <a:endParaRPr lang="en-US"/>
          </a:p>
        </p:txBody>
      </p:sp>
      <p:sp>
        <p:nvSpPr>
          <p:cNvPr id="4" name="Content Placeholder 3"/>
          <p:cNvSpPr>
            <a:spLocks noGrp="1"/>
          </p:cNvSpPr>
          <p:nvPr>
            <p:ph sz="quarter" idx="1"/>
          </p:nvPr>
        </p:nvSpPr>
        <p:spPr/>
        <p:txBody>
          <a:bodyPr/>
          <a:lstStyle/>
          <a:p>
            <a:r>
              <a:rPr lang="en-US" dirty="0" smtClean="0"/>
              <a:t>College of Arts and Sciences</a:t>
            </a:r>
          </a:p>
          <a:p>
            <a:pPr lvl="1"/>
            <a:r>
              <a:rPr lang="en-US" dirty="0" smtClean="0"/>
              <a:t>Joint PhD in Clinical/Community Psychology – the UAA Psychology faculty was thrilled to be able to offer a true joint degree to their two graduating PhD students at this year’s Commencement </a:t>
            </a:r>
          </a:p>
          <a:p>
            <a:r>
              <a:rPr lang="en-US" dirty="0" smtClean="0"/>
              <a:t>Community and Technical College </a:t>
            </a:r>
          </a:p>
          <a:p>
            <a:pPr lvl="1"/>
            <a:r>
              <a:rPr lang="en-US" dirty="0" smtClean="0"/>
              <a:t>Nutrition – the number of admissions to this program were so overwhelming that admissions were temporarily suspended in order to serve the majors enrolled; funding for additional faculty is needed to support this and the Dietetics program in the future</a:t>
            </a:r>
            <a:endParaRPr lang="en-US" dirty="0"/>
          </a:p>
        </p:txBody>
      </p:sp>
    </p:spTree>
    <p:extLst>
      <p:ext uri="{BB962C8B-B14F-4D97-AF65-F5344CB8AC3E}">
        <p14:creationId xmlns:p14="http://schemas.microsoft.com/office/powerpoint/2010/main" val="428599808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C00000"/>
                </a:solidFill>
              </a:rPr>
              <a:t>UAF Health Program Updates</a:t>
            </a:r>
            <a:endParaRPr lang="en-US" b="1" dirty="0">
              <a:solidFill>
                <a:srgbClr val="C00000"/>
              </a:solidFill>
            </a:endParaRPr>
          </a:p>
        </p:txBody>
      </p:sp>
      <p:sp>
        <p:nvSpPr>
          <p:cNvPr id="3" name="Slide Number Placeholder 2"/>
          <p:cNvSpPr>
            <a:spLocks noGrp="1"/>
          </p:cNvSpPr>
          <p:nvPr>
            <p:ph type="sldNum" sz="quarter" idx="12"/>
          </p:nvPr>
        </p:nvSpPr>
        <p:spPr/>
        <p:txBody>
          <a:bodyPr/>
          <a:lstStyle/>
          <a:p>
            <a:fld id="{E7F21077-3405-41D0-B2E3-8E215E918AAE}" type="slidenum">
              <a:rPr lang="en-US" smtClean="0"/>
              <a:t>18</a:t>
            </a:fld>
            <a:endParaRPr lang="en-US"/>
          </a:p>
        </p:txBody>
      </p:sp>
      <p:sp>
        <p:nvSpPr>
          <p:cNvPr id="4" name="Content Placeholder 3"/>
          <p:cNvSpPr>
            <a:spLocks noGrp="1"/>
          </p:cNvSpPr>
          <p:nvPr>
            <p:ph sz="quarter" idx="1"/>
          </p:nvPr>
        </p:nvSpPr>
        <p:spPr/>
        <p:txBody>
          <a:bodyPr/>
          <a:lstStyle/>
          <a:p>
            <a:r>
              <a:rPr lang="en-US" dirty="0" smtClean="0"/>
              <a:t>Programs</a:t>
            </a:r>
          </a:p>
          <a:p>
            <a:pPr lvl="1"/>
            <a:r>
              <a:rPr lang="en-US" dirty="0" smtClean="0"/>
              <a:t>Search for UAF CTC Dean</a:t>
            </a:r>
          </a:p>
          <a:p>
            <a:pPr lvl="1"/>
            <a:r>
              <a:rPr lang="en-US" dirty="0" smtClean="0"/>
              <a:t>Kuskokwim Campus </a:t>
            </a:r>
            <a:r>
              <a:rPr lang="en-US" dirty="0"/>
              <a:t>allied </a:t>
            </a:r>
            <a:r>
              <a:rPr lang="en-US" dirty="0" smtClean="0"/>
              <a:t>health/medical </a:t>
            </a:r>
            <a:r>
              <a:rPr lang="en-US" dirty="0"/>
              <a:t>assisting faculty position is a </a:t>
            </a:r>
            <a:r>
              <a:rPr lang="en-US" dirty="0" smtClean="0"/>
              <a:t>priority</a:t>
            </a:r>
          </a:p>
          <a:p>
            <a:pPr lvl="1"/>
            <a:r>
              <a:rPr lang="en-US" dirty="0" smtClean="0"/>
              <a:t>Also will need to find funds to replace Trust funding for </a:t>
            </a:r>
            <a:r>
              <a:rPr lang="en-US" smtClean="0"/>
              <a:t>the Human </a:t>
            </a:r>
            <a:r>
              <a:rPr lang="en-US" dirty="0" smtClean="0"/>
              <a:t>Services program in FY14</a:t>
            </a:r>
          </a:p>
          <a:p>
            <a:pPr lvl="1"/>
            <a:r>
              <a:rPr lang="en-US" dirty="0"/>
              <a:t>Update on Bachelor’s in Social Work (BSW) distance </a:t>
            </a:r>
            <a:r>
              <a:rPr lang="en-US" dirty="0" smtClean="0"/>
              <a:t>program</a:t>
            </a:r>
          </a:p>
          <a:p>
            <a:r>
              <a:rPr lang="en-US" dirty="0" smtClean="0"/>
              <a:t>Facility Projects</a:t>
            </a:r>
          </a:p>
          <a:p>
            <a:pPr lvl="1"/>
            <a:r>
              <a:rPr lang="en-US" dirty="0" smtClean="0"/>
              <a:t>Completion of Courthouse remodel</a:t>
            </a:r>
            <a:endParaRPr lang="en-US" dirty="0"/>
          </a:p>
        </p:txBody>
      </p:sp>
      <p:pic>
        <p:nvPicPr>
          <p:cNvPr id="1026" name="Picture 2" descr="C:\Users\anjch1\AppData\Local\Microsoft\Windows\Temporary Internet Files\Content.Outlook\3J0FL34M\IMG_4673.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705600" y="4343400"/>
            <a:ext cx="2133600" cy="2133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6102989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C00000"/>
                </a:solidFill>
              </a:rPr>
              <a:t>UAS Health Program Updates</a:t>
            </a:r>
            <a:endParaRPr lang="en-US" b="1" dirty="0">
              <a:solidFill>
                <a:srgbClr val="C00000"/>
              </a:solidFill>
            </a:endParaRPr>
          </a:p>
        </p:txBody>
      </p:sp>
      <p:sp>
        <p:nvSpPr>
          <p:cNvPr id="3" name="Slide Number Placeholder 2"/>
          <p:cNvSpPr>
            <a:spLocks noGrp="1"/>
          </p:cNvSpPr>
          <p:nvPr>
            <p:ph type="sldNum" sz="quarter" idx="12"/>
          </p:nvPr>
        </p:nvSpPr>
        <p:spPr/>
        <p:txBody>
          <a:bodyPr/>
          <a:lstStyle/>
          <a:p>
            <a:fld id="{E7F21077-3405-41D0-B2E3-8E215E918AAE}" type="slidenum">
              <a:rPr lang="en-US" smtClean="0"/>
              <a:t>19</a:t>
            </a:fld>
            <a:endParaRPr lang="en-US"/>
          </a:p>
        </p:txBody>
      </p:sp>
      <p:sp>
        <p:nvSpPr>
          <p:cNvPr id="4" name="Content Placeholder 3"/>
          <p:cNvSpPr>
            <a:spLocks noGrp="1"/>
          </p:cNvSpPr>
          <p:nvPr>
            <p:ph sz="quarter" idx="1"/>
          </p:nvPr>
        </p:nvSpPr>
        <p:spPr/>
        <p:txBody>
          <a:bodyPr/>
          <a:lstStyle/>
          <a:p>
            <a:r>
              <a:rPr lang="en-US" dirty="0" smtClean="0"/>
              <a:t>Programs</a:t>
            </a:r>
          </a:p>
          <a:p>
            <a:pPr lvl="1"/>
            <a:r>
              <a:rPr lang="en-US" dirty="0" smtClean="0"/>
              <a:t>Development of the Health Information Management and Health Information Technology career pathways</a:t>
            </a:r>
          </a:p>
          <a:p>
            <a:pPr lvl="1"/>
            <a:r>
              <a:rPr lang="en-US" dirty="0" smtClean="0"/>
              <a:t>Evaluating outcomes of distance science pre/co-requisite offerings</a:t>
            </a:r>
          </a:p>
          <a:p>
            <a:r>
              <a:rPr lang="en-US" dirty="0" smtClean="0"/>
              <a:t>Facility Projects</a:t>
            </a:r>
          </a:p>
          <a:p>
            <a:pPr lvl="1"/>
            <a:r>
              <a:rPr lang="en-US" dirty="0" smtClean="0"/>
              <a:t>Creation of a clinical simulation room in Juneau</a:t>
            </a:r>
            <a:endParaRPr lang="en-US" dirty="0"/>
          </a:p>
        </p:txBody>
      </p:sp>
    </p:spTree>
    <p:extLst>
      <p:ext uri="{BB962C8B-B14F-4D97-AF65-F5344CB8AC3E}">
        <p14:creationId xmlns:p14="http://schemas.microsoft.com/office/powerpoint/2010/main" val="383766086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274638"/>
            <a:ext cx="7772400" cy="715962"/>
          </a:xfrm>
        </p:spPr>
        <p:txBody>
          <a:bodyPr>
            <a:noAutofit/>
          </a:bodyPr>
          <a:lstStyle/>
          <a:p>
            <a:r>
              <a:rPr lang="en-US" b="1" dirty="0" smtClean="0">
                <a:solidFill>
                  <a:srgbClr val="C00000"/>
                </a:solidFill>
              </a:rPr>
              <a:t>Environmental Scan</a:t>
            </a:r>
            <a:endParaRPr lang="en-US" b="1" dirty="0">
              <a:solidFill>
                <a:srgbClr val="C00000"/>
              </a:solidFill>
            </a:endParaRPr>
          </a:p>
        </p:txBody>
      </p:sp>
      <p:sp>
        <p:nvSpPr>
          <p:cNvPr id="3" name="Content Placeholder 2"/>
          <p:cNvSpPr>
            <a:spLocks noGrp="1"/>
          </p:cNvSpPr>
          <p:nvPr>
            <p:ph sz="quarter" idx="1"/>
          </p:nvPr>
        </p:nvSpPr>
        <p:spPr>
          <a:xfrm>
            <a:off x="914400" y="990600"/>
            <a:ext cx="7772400" cy="5638800"/>
          </a:xfrm>
        </p:spPr>
        <p:txBody>
          <a:bodyPr>
            <a:normAutofit/>
          </a:bodyPr>
          <a:lstStyle/>
          <a:p>
            <a:r>
              <a:rPr lang="en-US" dirty="0" smtClean="0"/>
              <a:t>Current situation</a:t>
            </a:r>
            <a:endParaRPr lang="en-US" dirty="0"/>
          </a:p>
          <a:p>
            <a:pPr lvl="1"/>
            <a:r>
              <a:rPr lang="en-US" dirty="0" smtClean="0"/>
              <a:t>Critical and growing industry with ongoing shortages</a:t>
            </a:r>
          </a:p>
          <a:p>
            <a:pPr lvl="1"/>
            <a:r>
              <a:rPr lang="en-US" dirty="0" smtClean="0"/>
              <a:t>Retirements looming – providers, faculty</a:t>
            </a:r>
          </a:p>
          <a:p>
            <a:pPr lvl="1"/>
            <a:r>
              <a:rPr lang="en-US" dirty="0" smtClean="0"/>
              <a:t>State demographics - aging population -&gt; more care needs</a:t>
            </a:r>
          </a:p>
          <a:p>
            <a:pPr lvl="1"/>
            <a:r>
              <a:rPr lang="en-US" dirty="0" smtClean="0"/>
              <a:t>National recession easing -&gt; recruitment success will likely wane</a:t>
            </a:r>
          </a:p>
          <a:p>
            <a:endParaRPr lang="en-US" dirty="0"/>
          </a:p>
        </p:txBody>
      </p:sp>
      <p:pic>
        <p:nvPicPr>
          <p:cNvPr id="4" name="Picture 3"/>
          <p:cNvPicPr>
            <a:picLocks noChangeAspect="1" noChangeArrowheads="1"/>
          </p:cNvPicPr>
          <p:nvPr/>
        </p:nvPicPr>
        <p:blipFill>
          <a:blip r:embed="rId3" cstate="print"/>
          <a:srcRect/>
          <a:stretch>
            <a:fillRect/>
          </a:stretch>
        </p:blipFill>
        <p:spPr bwMode="auto">
          <a:xfrm>
            <a:off x="2666999" y="3276600"/>
            <a:ext cx="4165621" cy="3423138"/>
          </a:xfrm>
          <a:prstGeom prst="rect">
            <a:avLst/>
          </a:prstGeom>
          <a:noFill/>
          <a:ln w="9525">
            <a:noFill/>
            <a:miter lim="800000"/>
            <a:headEnd/>
            <a:tailEnd/>
          </a:ln>
        </p:spPr>
      </p:pic>
      <p:sp>
        <p:nvSpPr>
          <p:cNvPr id="5" name="Slide Number Placeholder 4"/>
          <p:cNvSpPr>
            <a:spLocks noGrp="1"/>
          </p:cNvSpPr>
          <p:nvPr>
            <p:ph type="sldNum" sz="quarter" idx="12"/>
          </p:nvPr>
        </p:nvSpPr>
        <p:spPr/>
        <p:txBody>
          <a:bodyPr/>
          <a:lstStyle/>
          <a:p>
            <a:fld id="{E7F21077-3405-41D0-B2E3-8E215E918AAE}" type="slidenum">
              <a:rPr lang="en-US" smtClean="0"/>
              <a:t>2</a:t>
            </a:fld>
            <a:endParaRPr lang="en-US"/>
          </a:p>
        </p:txBody>
      </p:sp>
    </p:spTree>
    <p:extLst>
      <p:ext uri="{BB962C8B-B14F-4D97-AF65-F5344CB8AC3E}">
        <p14:creationId xmlns:p14="http://schemas.microsoft.com/office/powerpoint/2010/main" val="368959895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274638"/>
            <a:ext cx="8001000" cy="868362"/>
          </a:xfrm>
        </p:spPr>
        <p:txBody>
          <a:bodyPr>
            <a:normAutofit fontScale="90000"/>
          </a:bodyPr>
          <a:lstStyle/>
          <a:p>
            <a:r>
              <a:rPr lang="en-US" b="1" dirty="0" smtClean="0">
                <a:solidFill>
                  <a:srgbClr val="C00000"/>
                </a:solidFill>
              </a:rPr>
              <a:t>Office of Health Programs Development</a:t>
            </a:r>
            <a:endParaRPr lang="en-US" b="1" dirty="0">
              <a:solidFill>
                <a:srgbClr val="C00000"/>
              </a:solidFill>
            </a:endParaRPr>
          </a:p>
        </p:txBody>
      </p:sp>
      <p:sp>
        <p:nvSpPr>
          <p:cNvPr id="3" name="Content Placeholder 2"/>
          <p:cNvSpPr>
            <a:spLocks noGrp="1"/>
          </p:cNvSpPr>
          <p:nvPr>
            <p:ph sz="quarter" idx="1"/>
          </p:nvPr>
        </p:nvSpPr>
        <p:spPr>
          <a:xfrm>
            <a:off x="685800" y="1219200"/>
            <a:ext cx="8153400" cy="5181600"/>
          </a:xfrm>
        </p:spPr>
        <p:txBody>
          <a:bodyPr>
            <a:normAutofit fontScale="92500" lnSpcReduction="10000"/>
          </a:bodyPr>
          <a:lstStyle/>
          <a:p>
            <a:r>
              <a:rPr lang="en-US" dirty="0" smtClean="0"/>
              <a:t>Health programs planning, coordination, advocacy, implementation</a:t>
            </a:r>
          </a:p>
          <a:p>
            <a:pPr lvl="1"/>
            <a:r>
              <a:rPr lang="en-US" dirty="0" smtClean="0"/>
              <a:t>Health Academic Plan</a:t>
            </a:r>
          </a:p>
          <a:p>
            <a:r>
              <a:rPr lang="en-US" dirty="0" smtClean="0"/>
              <a:t>Facilitation statewide</a:t>
            </a:r>
          </a:p>
          <a:p>
            <a:pPr lvl="1"/>
            <a:r>
              <a:rPr lang="en-US" dirty="0" smtClean="0"/>
              <a:t>Alliances</a:t>
            </a:r>
          </a:p>
          <a:p>
            <a:pPr lvl="2"/>
            <a:r>
              <a:rPr lang="en-US" dirty="0" smtClean="0"/>
              <a:t>Allied Health Alliance (includes Nursing)</a:t>
            </a:r>
          </a:p>
          <a:p>
            <a:pPr lvl="2"/>
            <a:r>
              <a:rPr lang="en-US" dirty="0" smtClean="0"/>
              <a:t>Nursing Education Advisory Council (industry and university partners)</a:t>
            </a:r>
          </a:p>
          <a:p>
            <a:pPr lvl="2"/>
            <a:r>
              <a:rPr lang="en-US" dirty="0" smtClean="0"/>
              <a:t>Behavioral Health Alliance</a:t>
            </a:r>
          </a:p>
          <a:p>
            <a:pPr lvl="1"/>
            <a:r>
              <a:rPr lang="en-US" dirty="0" smtClean="0"/>
              <a:t>Work groups – faculty, others</a:t>
            </a:r>
          </a:p>
          <a:p>
            <a:r>
              <a:rPr lang="en-US" dirty="0" smtClean="0"/>
              <a:t>Internal and external partnerships, collaborations</a:t>
            </a:r>
          </a:p>
          <a:p>
            <a:pPr lvl="1"/>
            <a:r>
              <a:rPr lang="en-US" dirty="0" smtClean="0"/>
              <a:t>Coalition Action Plan </a:t>
            </a:r>
          </a:p>
          <a:p>
            <a:r>
              <a:rPr lang="en-US" dirty="0" smtClean="0"/>
              <a:t>Health workforce data, research and analysis</a:t>
            </a:r>
          </a:p>
          <a:p>
            <a:r>
              <a:rPr lang="en-US" dirty="0" smtClean="0"/>
              <a:t>Management of major multi-MAU projects</a:t>
            </a:r>
          </a:p>
          <a:p>
            <a:r>
              <a:rPr lang="en-US" dirty="0" smtClean="0"/>
              <a:t>Home of AHEC Program Office</a:t>
            </a:r>
            <a:endParaRPr lang="en-US" dirty="0"/>
          </a:p>
        </p:txBody>
      </p:sp>
      <p:sp>
        <p:nvSpPr>
          <p:cNvPr id="4" name="Slide Number Placeholder 3"/>
          <p:cNvSpPr>
            <a:spLocks noGrp="1"/>
          </p:cNvSpPr>
          <p:nvPr>
            <p:ph type="sldNum" sz="quarter" idx="12"/>
          </p:nvPr>
        </p:nvSpPr>
        <p:spPr/>
        <p:txBody>
          <a:bodyPr/>
          <a:lstStyle/>
          <a:p>
            <a:fld id="{E7F21077-3405-41D0-B2E3-8E215E918AAE}" type="slidenum">
              <a:rPr lang="en-US" smtClean="0"/>
              <a:t>20</a:t>
            </a:fld>
            <a:endParaRPr lang="en-US"/>
          </a:p>
        </p:txBody>
      </p:sp>
    </p:spTree>
    <p:extLst>
      <p:ext uri="{BB962C8B-B14F-4D97-AF65-F5344CB8AC3E}">
        <p14:creationId xmlns:p14="http://schemas.microsoft.com/office/powerpoint/2010/main" val="223488162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anjch1\Pictures\STUDENT PICTURES\SC AHEC Photo5.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67399" y="457200"/>
            <a:ext cx="3001818" cy="2971800"/>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1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35429" y="307186"/>
            <a:ext cx="2514600" cy="1885950"/>
          </a:xfrm>
          <a:prstGeom prst="rect">
            <a:avLst/>
          </a:prstGeom>
        </p:spPr>
      </p:pic>
      <p:pic>
        <p:nvPicPr>
          <p:cNvPr id="15" name="Picture 1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932248" y="482600"/>
            <a:ext cx="2640421" cy="1976628"/>
          </a:xfrm>
          <a:prstGeom prst="rect">
            <a:avLst/>
          </a:prstGeom>
        </p:spPr>
      </p:pic>
      <p:pic>
        <p:nvPicPr>
          <p:cNvPr id="16" name="Picture 15"/>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632685" y="3945150"/>
            <a:ext cx="3244833" cy="2440329"/>
          </a:xfrm>
          <a:prstGeom prst="rect">
            <a:avLst/>
          </a:prstGeom>
        </p:spPr>
      </p:pic>
      <p:pic>
        <p:nvPicPr>
          <p:cNvPr id="9" name="Picture 8" descr="PICT0065"/>
          <p:cNvPicPr>
            <a:picLocks noChangeAspect="1" noChangeArrowheads="1"/>
          </p:cNvPicPr>
          <p:nvPr/>
        </p:nvPicPr>
        <p:blipFill>
          <a:blip r:embed="rId7" cstate="print"/>
          <a:srcRect l="7901" t="751"/>
          <a:stretch>
            <a:fillRect/>
          </a:stretch>
        </p:blipFill>
        <p:spPr bwMode="auto">
          <a:xfrm>
            <a:off x="295539" y="3881651"/>
            <a:ext cx="3169046" cy="2567328"/>
          </a:xfrm>
          <a:prstGeom prst="rect">
            <a:avLst/>
          </a:prstGeom>
          <a:noFill/>
          <a:ln w="9525">
            <a:noFill/>
            <a:miter lim="800000"/>
            <a:headEnd/>
            <a:tailEnd/>
          </a:ln>
        </p:spPr>
      </p:pic>
      <p:pic>
        <p:nvPicPr>
          <p:cNvPr id="14" name="Picture 13"/>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4315703" y="1939968"/>
            <a:ext cx="2633963" cy="2549215"/>
          </a:xfrm>
          <a:prstGeom prst="rect">
            <a:avLst/>
          </a:prstGeom>
        </p:spPr>
      </p:pic>
      <p:pic>
        <p:nvPicPr>
          <p:cNvPr id="7" name="Picture 6"/>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162528" y="2057400"/>
            <a:ext cx="2883501" cy="1914825"/>
          </a:xfrm>
          <a:prstGeom prst="rect">
            <a:avLst/>
          </a:prstGeom>
        </p:spPr>
      </p:pic>
      <p:sp>
        <p:nvSpPr>
          <p:cNvPr id="2" name="Slide Number Placeholder 1"/>
          <p:cNvSpPr>
            <a:spLocks noGrp="1"/>
          </p:cNvSpPr>
          <p:nvPr>
            <p:ph type="sldNum" sz="quarter" idx="12"/>
          </p:nvPr>
        </p:nvSpPr>
        <p:spPr/>
        <p:txBody>
          <a:bodyPr/>
          <a:lstStyle/>
          <a:p>
            <a:fld id="{E7F21077-3405-41D0-B2E3-8E215E918AAE}" type="slidenum">
              <a:rPr lang="en-US" smtClean="0"/>
              <a:t>21</a:t>
            </a:fld>
            <a:endParaRPr lang="en-US"/>
          </a:p>
        </p:txBody>
      </p:sp>
      <p:pic>
        <p:nvPicPr>
          <p:cNvPr id="3" name="Picture 2" descr="C:\Users\anjch1\AppData\Local\Microsoft\Windows\Temporary Internet Files\Content.Outlook\3J0FL34M\cohortcon2012 (2).jpg"/>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735301" y="4420848"/>
            <a:ext cx="3034316" cy="216669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6341783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25AA1E44-8E31-4797-AEFA-56B364BF8D6E}" type="slidenum">
              <a:rPr lang="en-US" smtClean="0"/>
              <a:pPr/>
              <a:t>3</a:t>
            </a:fld>
            <a:endParaRPr lang="en-US"/>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13607" y="990600"/>
            <a:ext cx="7796993" cy="5715000"/>
          </a:xfrm>
          <a:prstGeom prst="rect">
            <a:avLst/>
          </a:prstGeom>
        </p:spPr>
      </p:pic>
      <p:sp>
        <p:nvSpPr>
          <p:cNvPr id="6" name="Title 5"/>
          <p:cNvSpPr>
            <a:spLocks noGrp="1"/>
          </p:cNvSpPr>
          <p:nvPr>
            <p:ph type="title"/>
          </p:nvPr>
        </p:nvSpPr>
        <p:spPr>
          <a:xfrm>
            <a:off x="914400" y="274638"/>
            <a:ext cx="7772400" cy="944562"/>
          </a:xfrm>
        </p:spPr>
        <p:txBody>
          <a:bodyPr/>
          <a:lstStyle/>
          <a:p>
            <a:r>
              <a:rPr lang="en-US" b="1" dirty="0" smtClean="0">
                <a:solidFill>
                  <a:srgbClr val="C00000"/>
                </a:solidFill>
              </a:rPr>
              <a:t>Health Care Industry</a:t>
            </a:r>
            <a:endParaRPr lang="en-US" b="1" dirty="0">
              <a:solidFill>
                <a:srgbClr val="C00000"/>
              </a:solidFill>
            </a:endParaRPr>
          </a:p>
        </p:txBody>
      </p:sp>
    </p:spTree>
    <p:extLst>
      <p:ext uri="{BB962C8B-B14F-4D97-AF65-F5344CB8AC3E}">
        <p14:creationId xmlns:p14="http://schemas.microsoft.com/office/powerpoint/2010/main" val="303672953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25AA1E44-8E31-4797-AEFA-56B364BF8D6E}" type="slidenum">
              <a:rPr lang="en-US" smtClean="0"/>
              <a:pPr/>
              <a:t>4</a:t>
            </a:fld>
            <a:endParaRPr lang="en-US"/>
          </a:p>
        </p:txBody>
      </p:sp>
      <p:sp>
        <p:nvSpPr>
          <p:cNvPr id="3" name="Title 2"/>
          <p:cNvSpPr>
            <a:spLocks noGrp="1"/>
          </p:cNvSpPr>
          <p:nvPr>
            <p:ph type="title"/>
          </p:nvPr>
        </p:nvSpPr>
        <p:spPr>
          <a:xfrm>
            <a:off x="914400" y="274638"/>
            <a:ext cx="7772400" cy="792162"/>
          </a:xfrm>
        </p:spPr>
        <p:txBody>
          <a:bodyPr/>
          <a:lstStyle/>
          <a:p>
            <a:r>
              <a:rPr lang="en-US" b="1" dirty="0" smtClean="0">
                <a:solidFill>
                  <a:srgbClr val="C00000"/>
                </a:solidFill>
              </a:rPr>
              <a:t>Job Locations</a:t>
            </a:r>
            <a:endParaRPr lang="en-US" b="1" dirty="0">
              <a:solidFill>
                <a:srgbClr val="C00000"/>
              </a:solidFill>
            </a:endParaRP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33600" y="1225062"/>
            <a:ext cx="5177652" cy="5046904"/>
          </a:xfrm>
          <a:prstGeom prst="rect">
            <a:avLst/>
          </a:prstGeom>
        </p:spPr>
      </p:pic>
    </p:spTree>
    <p:extLst>
      <p:ext uri="{BB962C8B-B14F-4D97-AF65-F5344CB8AC3E}">
        <p14:creationId xmlns:p14="http://schemas.microsoft.com/office/powerpoint/2010/main" val="418375902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25AA1E44-8E31-4797-AEFA-56B364BF8D6E}" type="slidenum">
              <a:rPr lang="en-US" smtClean="0"/>
              <a:pPr/>
              <a:t>5</a:t>
            </a:fld>
            <a:endParaRPr lang="en-US"/>
          </a:p>
        </p:txBody>
      </p:sp>
      <p:sp>
        <p:nvSpPr>
          <p:cNvPr id="3" name="Title 2"/>
          <p:cNvSpPr>
            <a:spLocks noGrp="1"/>
          </p:cNvSpPr>
          <p:nvPr>
            <p:ph type="title"/>
          </p:nvPr>
        </p:nvSpPr>
        <p:spPr>
          <a:xfrm>
            <a:off x="914400" y="274638"/>
            <a:ext cx="7772400" cy="1020762"/>
          </a:xfrm>
        </p:spPr>
        <p:txBody>
          <a:bodyPr/>
          <a:lstStyle/>
          <a:p>
            <a:r>
              <a:rPr lang="en-US" b="1" dirty="0" smtClean="0">
                <a:solidFill>
                  <a:srgbClr val="C00000"/>
                </a:solidFill>
              </a:rPr>
              <a:t>Preparing Health Care Workers</a:t>
            </a:r>
            <a:endParaRPr lang="en-US" b="1" dirty="0">
              <a:solidFill>
                <a:srgbClr val="C00000"/>
              </a:solidFill>
            </a:endParaRP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56197" y="1524000"/>
            <a:ext cx="7449603" cy="4691364"/>
          </a:xfrm>
          <a:prstGeom prst="rect">
            <a:avLst/>
          </a:prstGeom>
        </p:spPr>
      </p:pic>
    </p:spTree>
    <p:extLst>
      <p:ext uri="{BB962C8B-B14F-4D97-AF65-F5344CB8AC3E}">
        <p14:creationId xmlns:p14="http://schemas.microsoft.com/office/powerpoint/2010/main" val="206376343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2142845" y="1447800"/>
            <a:ext cx="6696355" cy="5257800"/>
          </a:xfrm>
        </p:spPr>
        <p:txBody>
          <a:bodyPr>
            <a:normAutofit lnSpcReduction="10000"/>
          </a:bodyPr>
          <a:lstStyle/>
          <a:p>
            <a:r>
              <a:rPr lang="en-US" sz="2800" dirty="0" smtClean="0"/>
              <a:t>Many types of data are available – occupation projections, vacancies, industry and student data – but the picture is incomplete</a:t>
            </a:r>
          </a:p>
          <a:p>
            <a:r>
              <a:rPr lang="en-US" sz="2800" dirty="0" smtClean="0"/>
              <a:t>Working with partners to develop a more comprehensive and integrated set of data to allow for better prediction of critical needs</a:t>
            </a:r>
          </a:p>
          <a:p>
            <a:r>
              <a:rPr lang="en-US" sz="2800" dirty="0" smtClean="0"/>
              <a:t>Program needs assessments</a:t>
            </a:r>
          </a:p>
          <a:p>
            <a:r>
              <a:rPr lang="en-US" sz="2800" dirty="0" smtClean="0"/>
              <a:t>Deep dive studies</a:t>
            </a:r>
          </a:p>
          <a:p>
            <a:pPr lvl="1"/>
            <a:r>
              <a:rPr lang="en-US" dirty="0" smtClean="0"/>
              <a:t>Physical Therapy</a:t>
            </a:r>
          </a:p>
          <a:p>
            <a:pPr lvl="1"/>
            <a:r>
              <a:rPr lang="en-US" dirty="0" smtClean="0"/>
              <a:t>Nursing</a:t>
            </a:r>
          </a:p>
          <a:p>
            <a:r>
              <a:rPr lang="en-US" dirty="0" smtClean="0"/>
              <a:t>Occupational taxonomy/crosswalk</a:t>
            </a:r>
          </a:p>
          <a:p>
            <a:r>
              <a:rPr lang="en-US" dirty="0" smtClean="0"/>
              <a:t>Improved vacancy study design</a:t>
            </a:r>
          </a:p>
        </p:txBody>
      </p:sp>
      <p:sp>
        <p:nvSpPr>
          <p:cNvPr id="3" name="Title 2"/>
          <p:cNvSpPr>
            <a:spLocks noGrp="1"/>
          </p:cNvSpPr>
          <p:nvPr>
            <p:ph type="title"/>
          </p:nvPr>
        </p:nvSpPr>
        <p:spPr/>
        <p:txBody>
          <a:bodyPr>
            <a:normAutofit/>
          </a:bodyPr>
          <a:lstStyle/>
          <a:p>
            <a:r>
              <a:rPr lang="en-US" b="1" dirty="0" smtClean="0">
                <a:solidFill>
                  <a:srgbClr val="C00000"/>
                </a:solidFill>
              </a:rPr>
              <a:t>The Picture of Health </a:t>
            </a:r>
            <a:r>
              <a:rPr lang="en-US" b="1" dirty="0">
                <a:solidFill>
                  <a:srgbClr val="C00000"/>
                </a:solidFill>
              </a:rPr>
              <a:t>W</a:t>
            </a:r>
            <a:r>
              <a:rPr lang="en-US" b="1" dirty="0" smtClean="0">
                <a:solidFill>
                  <a:srgbClr val="C00000"/>
                </a:solidFill>
              </a:rPr>
              <a:t>orkforce</a:t>
            </a:r>
            <a:endParaRPr lang="en-US" b="1" dirty="0">
              <a:solidFill>
                <a:srgbClr val="C00000"/>
              </a:solidFill>
            </a:endParaRPr>
          </a:p>
        </p:txBody>
      </p:sp>
      <p:pic>
        <p:nvPicPr>
          <p:cNvPr id="1027" name="Picture 3" descr="C:\Users\anjch1\AppData\Local\Microsoft\Windows\Temporary Internet Files\Content.IE5\1JZ6AO0I\MP900427695[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21091312">
            <a:off x="652322" y="1615738"/>
            <a:ext cx="1371600" cy="1714919"/>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descr="C:\Users\anjch1\AppData\Local\Microsoft\Windows\Temporary Internet Files\Content.IE5\1JZ6AO0I\MC900154958[1].wmf"/>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804764" y="4114800"/>
            <a:ext cx="2057400" cy="1937351"/>
          </a:xfrm>
          <a:prstGeom prst="rect">
            <a:avLst/>
          </a:prstGeom>
          <a:noFill/>
          <a:extLst>
            <a:ext uri="{909E8E84-426E-40DD-AFC4-6F175D3DCCD1}">
              <a14:hiddenFill xmlns:a14="http://schemas.microsoft.com/office/drawing/2010/main">
                <a:solidFill>
                  <a:srgbClr val="FFFFFF"/>
                </a:solidFill>
              </a14:hiddenFill>
            </a:ext>
          </a:extLst>
        </p:spPr>
      </p:pic>
      <p:sp>
        <p:nvSpPr>
          <p:cNvPr id="2" name="Slide Number Placeholder 1"/>
          <p:cNvSpPr>
            <a:spLocks noGrp="1"/>
          </p:cNvSpPr>
          <p:nvPr>
            <p:ph type="sldNum" sz="quarter" idx="12"/>
          </p:nvPr>
        </p:nvSpPr>
        <p:spPr/>
        <p:txBody>
          <a:bodyPr/>
          <a:lstStyle/>
          <a:p>
            <a:fld id="{E7F21077-3405-41D0-B2E3-8E215E918AAE}" type="slidenum">
              <a:rPr lang="en-US" smtClean="0"/>
              <a:t>6</a:t>
            </a:fld>
            <a:endParaRPr lang="en-US"/>
          </a:p>
        </p:txBody>
      </p:sp>
    </p:spTree>
    <p:extLst>
      <p:ext uri="{BB962C8B-B14F-4D97-AF65-F5344CB8AC3E}">
        <p14:creationId xmlns:p14="http://schemas.microsoft.com/office/powerpoint/2010/main" val="224015253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274638"/>
            <a:ext cx="7772400" cy="792162"/>
          </a:xfrm>
        </p:spPr>
        <p:txBody>
          <a:bodyPr/>
          <a:lstStyle/>
          <a:p>
            <a:r>
              <a:rPr lang="en-US" b="1" dirty="0" smtClean="0">
                <a:solidFill>
                  <a:srgbClr val="C00000"/>
                </a:solidFill>
              </a:rPr>
              <a:t>External Partners</a:t>
            </a:r>
            <a:endParaRPr lang="en-US" b="1" dirty="0">
              <a:solidFill>
                <a:srgbClr val="C00000"/>
              </a:solidFill>
            </a:endParaRPr>
          </a:p>
        </p:txBody>
      </p:sp>
      <p:sp>
        <p:nvSpPr>
          <p:cNvPr id="3" name="Content Placeholder 2"/>
          <p:cNvSpPr>
            <a:spLocks noGrp="1"/>
          </p:cNvSpPr>
          <p:nvPr>
            <p:ph sz="quarter" idx="1"/>
          </p:nvPr>
        </p:nvSpPr>
        <p:spPr>
          <a:xfrm>
            <a:off x="914400" y="1066800"/>
            <a:ext cx="7772400" cy="5562600"/>
          </a:xfrm>
        </p:spPr>
        <p:txBody>
          <a:bodyPr>
            <a:normAutofit fontScale="92500" lnSpcReduction="10000"/>
          </a:bodyPr>
          <a:lstStyle/>
          <a:p>
            <a:r>
              <a:rPr lang="en-US" b="1" dirty="0">
                <a:solidFill>
                  <a:srgbClr val="C00000"/>
                </a:solidFill>
              </a:rPr>
              <a:t>Alaska Health Workforce Coalition</a:t>
            </a:r>
          </a:p>
          <a:p>
            <a:pPr lvl="1"/>
            <a:r>
              <a:rPr lang="en-US" dirty="0"/>
              <a:t>A public-private partnership created to develop, implement, and support a statewide approach to ensure a robust workforce to address Alaska’s growing health care needs</a:t>
            </a:r>
          </a:p>
          <a:p>
            <a:pPr lvl="2"/>
            <a:r>
              <a:rPr lang="en-US" b="1" i="1" dirty="0">
                <a:solidFill>
                  <a:srgbClr val="C00000"/>
                </a:solidFill>
              </a:rPr>
              <a:t>Alaska Health Workforce Plan</a:t>
            </a:r>
          </a:p>
          <a:p>
            <a:pPr lvl="2"/>
            <a:r>
              <a:rPr lang="en-US" b="1" i="1" dirty="0">
                <a:solidFill>
                  <a:srgbClr val="C00000"/>
                </a:solidFill>
              </a:rPr>
              <a:t>Action Agenda 2012-2015</a:t>
            </a:r>
          </a:p>
          <a:p>
            <a:r>
              <a:rPr lang="en-US" b="1" dirty="0">
                <a:solidFill>
                  <a:srgbClr val="C00000"/>
                </a:solidFill>
              </a:rPr>
              <a:t>Alaska Health Reform </a:t>
            </a:r>
          </a:p>
          <a:p>
            <a:pPr lvl="1"/>
            <a:r>
              <a:rPr lang="en-US" dirty="0"/>
              <a:t>The goal of this </a:t>
            </a:r>
            <a:r>
              <a:rPr lang="en-US" dirty="0" smtClean="0"/>
              <a:t>group </a:t>
            </a:r>
            <a:r>
              <a:rPr lang="en-US" dirty="0"/>
              <a:t>is to provide factual research, data and analysis regarding the state of health care in Alaska</a:t>
            </a:r>
          </a:p>
          <a:p>
            <a:r>
              <a:rPr lang="en-US" b="1" dirty="0">
                <a:solidFill>
                  <a:srgbClr val="C00000"/>
                </a:solidFill>
              </a:rPr>
              <a:t>Health Care Action Coalition – Commonwealth North</a:t>
            </a:r>
          </a:p>
          <a:p>
            <a:pPr lvl="1"/>
            <a:r>
              <a:rPr lang="en-US" dirty="0"/>
              <a:t>This group meets periodically to track the activities and issues affecting major </a:t>
            </a:r>
            <a:r>
              <a:rPr lang="en-US" dirty="0" smtClean="0"/>
              <a:t>health care </a:t>
            </a:r>
            <a:r>
              <a:rPr lang="en-US" dirty="0"/>
              <a:t>policy in Alaska and keeps the CWN Board apprised of new developments and the need for additional studies, recommendations, or other involvement by CWN to support the implementation of good public </a:t>
            </a:r>
            <a:r>
              <a:rPr lang="en-US" dirty="0" smtClean="0"/>
              <a:t>policy</a:t>
            </a:r>
          </a:p>
          <a:p>
            <a:r>
              <a:rPr lang="en-US" b="1" dirty="0" smtClean="0">
                <a:solidFill>
                  <a:srgbClr val="C00000"/>
                </a:solidFill>
              </a:rPr>
              <a:t>Associations, organizations, agencies, others</a:t>
            </a:r>
            <a:endParaRPr lang="en-US" b="1" dirty="0">
              <a:solidFill>
                <a:srgbClr val="C00000"/>
              </a:solidFill>
            </a:endParaRPr>
          </a:p>
          <a:p>
            <a:endParaRPr lang="en-US" dirty="0"/>
          </a:p>
        </p:txBody>
      </p:sp>
      <p:sp>
        <p:nvSpPr>
          <p:cNvPr id="4" name="Slide Number Placeholder 3"/>
          <p:cNvSpPr>
            <a:spLocks noGrp="1"/>
          </p:cNvSpPr>
          <p:nvPr>
            <p:ph type="sldNum" sz="quarter" idx="12"/>
          </p:nvPr>
        </p:nvSpPr>
        <p:spPr/>
        <p:txBody>
          <a:bodyPr/>
          <a:lstStyle/>
          <a:p>
            <a:fld id="{E7F21077-3405-41D0-B2E3-8E215E918AAE}" type="slidenum">
              <a:rPr lang="en-US" smtClean="0"/>
              <a:t>7</a:t>
            </a:fld>
            <a:endParaRPr lang="en-US"/>
          </a:p>
        </p:txBody>
      </p:sp>
    </p:spTree>
    <p:extLst>
      <p:ext uri="{BB962C8B-B14F-4D97-AF65-F5344CB8AC3E}">
        <p14:creationId xmlns:p14="http://schemas.microsoft.com/office/powerpoint/2010/main" val="44772879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Chart 7"/>
          <p:cNvGraphicFramePr>
            <a:graphicFrameLocks/>
          </p:cNvGraphicFramePr>
          <p:nvPr>
            <p:extLst>
              <p:ext uri="{D42A27DB-BD31-4B8C-83A1-F6EECF244321}">
                <p14:modId xmlns:p14="http://schemas.microsoft.com/office/powerpoint/2010/main" val="2726234429"/>
              </p:ext>
            </p:extLst>
          </p:nvPr>
        </p:nvGraphicFramePr>
        <p:xfrm>
          <a:off x="5486400" y="1257299"/>
          <a:ext cx="3276600" cy="2625991"/>
        </p:xfrm>
        <a:graphic>
          <a:graphicData uri="http://schemas.openxmlformats.org/drawingml/2006/chart">
            <c:chart xmlns:c="http://schemas.openxmlformats.org/drawingml/2006/chart" xmlns:r="http://schemas.openxmlformats.org/officeDocument/2006/relationships" r:id="rId3"/>
          </a:graphicData>
        </a:graphic>
      </p:graphicFrame>
      <p:sp>
        <p:nvSpPr>
          <p:cNvPr id="3" name="Title 2"/>
          <p:cNvSpPr>
            <a:spLocks noGrp="1"/>
          </p:cNvSpPr>
          <p:nvPr>
            <p:ph type="title"/>
          </p:nvPr>
        </p:nvSpPr>
        <p:spPr>
          <a:xfrm>
            <a:off x="457200" y="274638"/>
            <a:ext cx="8229600" cy="868362"/>
          </a:xfrm>
        </p:spPr>
        <p:txBody>
          <a:bodyPr>
            <a:noAutofit/>
          </a:bodyPr>
          <a:lstStyle/>
          <a:p>
            <a:r>
              <a:rPr lang="en-US" b="1" dirty="0" smtClean="0">
                <a:solidFill>
                  <a:srgbClr val="C00000"/>
                </a:solidFill>
              </a:rPr>
              <a:t>University of Alaska Health </a:t>
            </a:r>
            <a:r>
              <a:rPr lang="en-US" b="1" dirty="0">
                <a:solidFill>
                  <a:srgbClr val="C00000"/>
                </a:solidFill>
              </a:rPr>
              <a:t>S</a:t>
            </a:r>
            <a:r>
              <a:rPr lang="en-US" b="1" dirty="0" smtClean="0">
                <a:solidFill>
                  <a:srgbClr val="C00000"/>
                </a:solidFill>
              </a:rPr>
              <a:t>tudents</a:t>
            </a:r>
            <a:endParaRPr lang="en-US" b="1" dirty="0">
              <a:solidFill>
                <a:srgbClr val="C00000"/>
              </a:solidFill>
            </a:endParaRPr>
          </a:p>
        </p:txBody>
      </p:sp>
      <p:graphicFrame>
        <p:nvGraphicFramePr>
          <p:cNvPr id="5" name="Chart 4"/>
          <p:cNvGraphicFramePr/>
          <p:nvPr>
            <p:extLst>
              <p:ext uri="{D42A27DB-BD31-4B8C-83A1-F6EECF244321}">
                <p14:modId xmlns:p14="http://schemas.microsoft.com/office/powerpoint/2010/main" val="4239789751"/>
              </p:ext>
            </p:extLst>
          </p:nvPr>
        </p:nvGraphicFramePr>
        <p:xfrm>
          <a:off x="228600" y="3733800"/>
          <a:ext cx="3276600" cy="2868281"/>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6" name="Chart 5"/>
          <p:cNvGraphicFramePr>
            <a:graphicFrameLocks/>
          </p:cNvGraphicFramePr>
          <p:nvPr>
            <p:extLst>
              <p:ext uri="{D42A27DB-BD31-4B8C-83A1-F6EECF244321}">
                <p14:modId xmlns:p14="http://schemas.microsoft.com/office/powerpoint/2010/main" val="917559702"/>
              </p:ext>
            </p:extLst>
          </p:nvPr>
        </p:nvGraphicFramePr>
        <p:xfrm>
          <a:off x="5791200" y="3883291"/>
          <a:ext cx="3034468" cy="2898509"/>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11" name="Chart 10"/>
          <p:cNvGraphicFramePr>
            <a:graphicFrameLocks/>
          </p:cNvGraphicFramePr>
          <p:nvPr>
            <p:extLst>
              <p:ext uri="{D42A27DB-BD31-4B8C-83A1-F6EECF244321}">
                <p14:modId xmlns:p14="http://schemas.microsoft.com/office/powerpoint/2010/main" val="3834798294"/>
              </p:ext>
            </p:extLst>
          </p:nvPr>
        </p:nvGraphicFramePr>
        <p:xfrm>
          <a:off x="2895600" y="3733801"/>
          <a:ext cx="3505200" cy="2904652"/>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12" name="Chart 11"/>
          <p:cNvGraphicFramePr>
            <a:graphicFrameLocks/>
          </p:cNvGraphicFramePr>
          <p:nvPr>
            <p:extLst>
              <p:ext uri="{D42A27DB-BD31-4B8C-83A1-F6EECF244321}">
                <p14:modId xmlns:p14="http://schemas.microsoft.com/office/powerpoint/2010/main" val="2379599143"/>
              </p:ext>
            </p:extLst>
          </p:nvPr>
        </p:nvGraphicFramePr>
        <p:xfrm>
          <a:off x="304800" y="1219199"/>
          <a:ext cx="3352800" cy="2664091"/>
        </p:xfrm>
        <a:graphic>
          <a:graphicData uri="http://schemas.openxmlformats.org/drawingml/2006/chart">
            <c:chart xmlns:c="http://schemas.openxmlformats.org/drawingml/2006/chart" xmlns:r="http://schemas.openxmlformats.org/officeDocument/2006/relationships" r:id="rId7"/>
          </a:graphicData>
        </a:graphic>
      </p:graphicFrame>
      <p:sp>
        <p:nvSpPr>
          <p:cNvPr id="4" name="TextBox 3"/>
          <p:cNvSpPr txBox="1"/>
          <p:nvPr/>
        </p:nvSpPr>
        <p:spPr>
          <a:xfrm rot="20686585">
            <a:off x="3235475" y="2541752"/>
            <a:ext cx="2837315" cy="646331"/>
          </a:xfrm>
          <a:prstGeom prst="rect">
            <a:avLst/>
          </a:prstGeom>
          <a:solidFill>
            <a:schemeClr val="tx1">
              <a:lumMod val="95000"/>
              <a:lumOff val="5000"/>
            </a:schemeClr>
          </a:solidFill>
          <a:ln>
            <a:solidFill>
              <a:srgbClr val="0070C0"/>
            </a:solidFill>
          </a:ln>
        </p:spPr>
        <p:txBody>
          <a:bodyPr wrap="none" rtlCol="0">
            <a:spAutoFit/>
          </a:bodyPr>
          <a:lstStyle/>
          <a:p>
            <a:pPr algn="ctr"/>
            <a:r>
              <a:rPr lang="en-US" b="1" dirty="0" smtClean="0">
                <a:solidFill>
                  <a:srgbClr val="FFCC00"/>
                </a:solidFill>
              </a:rPr>
              <a:t>91% increase in UA health </a:t>
            </a:r>
          </a:p>
          <a:p>
            <a:pPr algn="ctr"/>
            <a:r>
              <a:rPr lang="en-US" b="1" dirty="0" smtClean="0">
                <a:solidFill>
                  <a:srgbClr val="FFCC00"/>
                </a:solidFill>
              </a:rPr>
              <a:t>majors in </a:t>
            </a:r>
            <a:r>
              <a:rPr lang="en-US" b="1" dirty="0">
                <a:solidFill>
                  <a:srgbClr val="FFCC00"/>
                </a:solidFill>
              </a:rPr>
              <a:t>a</a:t>
            </a:r>
            <a:r>
              <a:rPr lang="en-US" b="1" dirty="0" smtClean="0">
                <a:solidFill>
                  <a:srgbClr val="FFCC00"/>
                </a:solidFill>
              </a:rPr>
              <a:t> decade</a:t>
            </a:r>
            <a:endParaRPr lang="en-US" b="1" dirty="0">
              <a:solidFill>
                <a:srgbClr val="FFCC00"/>
              </a:solidFill>
            </a:endParaRPr>
          </a:p>
        </p:txBody>
      </p:sp>
      <p:sp>
        <p:nvSpPr>
          <p:cNvPr id="2" name="Slide Number Placeholder 1"/>
          <p:cNvSpPr>
            <a:spLocks noGrp="1"/>
          </p:cNvSpPr>
          <p:nvPr>
            <p:ph type="sldNum" sz="quarter" idx="12"/>
          </p:nvPr>
        </p:nvSpPr>
        <p:spPr/>
        <p:txBody>
          <a:bodyPr/>
          <a:lstStyle/>
          <a:p>
            <a:fld id="{E7F21077-3405-41D0-B2E3-8E215E918AAE}" type="slidenum">
              <a:rPr lang="en-US" smtClean="0"/>
              <a:t>8</a:t>
            </a:fld>
            <a:endParaRPr lang="en-US"/>
          </a:p>
        </p:txBody>
      </p:sp>
    </p:spTree>
    <p:extLst>
      <p:ext uri="{BB962C8B-B14F-4D97-AF65-F5344CB8AC3E}">
        <p14:creationId xmlns:p14="http://schemas.microsoft.com/office/powerpoint/2010/main" val="364941065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0999" y="1143000"/>
            <a:ext cx="8407893" cy="5410199"/>
          </a:xfrm>
        </p:spPr>
        <p:txBody>
          <a:bodyPr>
            <a:normAutofit fontScale="85000" lnSpcReduction="10000"/>
          </a:bodyPr>
          <a:lstStyle/>
          <a:p>
            <a:r>
              <a:rPr lang="en-US" dirty="0"/>
              <a:t>More than </a:t>
            </a:r>
            <a:r>
              <a:rPr lang="en-US" b="1" dirty="0">
                <a:solidFill>
                  <a:srgbClr val="C00000"/>
                </a:solidFill>
              </a:rPr>
              <a:t>8</a:t>
            </a:r>
            <a:r>
              <a:rPr lang="en-US" b="1" dirty="0" smtClean="0">
                <a:solidFill>
                  <a:srgbClr val="C00000"/>
                </a:solidFill>
              </a:rPr>
              <a:t>0</a:t>
            </a:r>
            <a:r>
              <a:rPr lang="en-US" dirty="0" smtClean="0"/>
              <a:t> </a:t>
            </a:r>
            <a:r>
              <a:rPr lang="en-US" dirty="0"/>
              <a:t>programs state wide: </a:t>
            </a:r>
            <a:endParaRPr lang="en-US" dirty="0" smtClean="0"/>
          </a:p>
          <a:p>
            <a:pPr lvl="1"/>
            <a:r>
              <a:rPr lang="en-US" dirty="0" smtClean="0">
                <a:solidFill>
                  <a:srgbClr val="C00000"/>
                </a:solidFill>
              </a:rPr>
              <a:t>Nursing</a:t>
            </a:r>
          </a:p>
          <a:p>
            <a:pPr lvl="1"/>
            <a:r>
              <a:rPr lang="en-US" dirty="0" smtClean="0">
                <a:solidFill>
                  <a:srgbClr val="C00000"/>
                </a:solidFill>
              </a:rPr>
              <a:t>Medicine/primary care </a:t>
            </a:r>
            <a:r>
              <a:rPr lang="en-US" dirty="0" smtClean="0"/>
              <a:t>(physician, nurse practitioner, physician assistant)</a:t>
            </a:r>
          </a:p>
          <a:p>
            <a:pPr lvl="1"/>
            <a:r>
              <a:rPr lang="en-US" dirty="0">
                <a:solidFill>
                  <a:srgbClr val="C00000"/>
                </a:solidFill>
              </a:rPr>
              <a:t>P</a:t>
            </a:r>
            <a:r>
              <a:rPr lang="en-US" dirty="0" smtClean="0">
                <a:solidFill>
                  <a:srgbClr val="C00000"/>
                </a:solidFill>
              </a:rPr>
              <a:t>ublic </a:t>
            </a:r>
            <a:r>
              <a:rPr lang="en-US" dirty="0">
                <a:solidFill>
                  <a:srgbClr val="C00000"/>
                </a:solidFill>
              </a:rPr>
              <a:t>health </a:t>
            </a:r>
            <a:r>
              <a:rPr lang="en-US" dirty="0"/>
              <a:t>and </a:t>
            </a:r>
            <a:r>
              <a:rPr lang="en-US" dirty="0" smtClean="0">
                <a:solidFill>
                  <a:srgbClr val="C00000"/>
                </a:solidFill>
              </a:rPr>
              <a:t>wellness</a:t>
            </a:r>
            <a:r>
              <a:rPr lang="en-US" dirty="0" smtClean="0"/>
              <a:t> (nutrition, dietetics, fitness leadership)</a:t>
            </a:r>
          </a:p>
          <a:p>
            <a:pPr lvl="1"/>
            <a:r>
              <a:rPr lang="en-US" dirty="0" smtClean="0">
                <a:solidFill>
                  <a:srgbClr val="C00000"/>
                </a:solidFill>
              </a:rPr>
              <a:t>Therapies</a:t>
            </a:r>
            <a:r>
              <a:rPr lang="en-US" dirty="0" smtClean="0"/>
              <a:t> (occupational therapy, speech/language pathology)</a:t>
            </a:r>
          </a:p>
          <a:p>
            <a:pPr lvl="1"/>
            <a:r>
              <a:rPr lang="en-US" dirty="0" smtClean="0">
                <a:solidFill>
                  <a:srgbClr val="C00000"/>
                </a:solidFill>
              </a:rPr>
              <a:t>Allied health </a:t>
            </a:r>
            <a:r>
              <a:rPr lang="en-US" dirty="0" smtClean="0"/>
              <a:t>(radiography and ultrasound, medical laboratory, dental hygiene and assisting, medical assisting, pharmacy)</a:t>
            </a:r>
          </a:p>
          <a:p>
            <a:pPr lvl="1"/>
            <a:r>
              <a:rPr lang="en-US" dirty="0">
                <a:solidFill>
                  <a:srgbClr val="C00000"/>
                </a:solidFill>
              </a:rPr>
              <a:t>B</a:t>
            </a:r>
            <a:r>
              <a:rPr lang="en-US" dirty="0" smtClean="0">
                <a:solidFill>
                  <a:srgbClr val="C00000"/>
                </a:solidFill>
              </a:rPr>
              <a:t>ehavioral health </a:t>
            </a:r>
            <a:r>
              <a:rPr lang="en-US" dirty="0" smtClean="0"/>
              <a:t>(social work, human services, psychology)</a:t>
            </a:r>
          </a:p>
          <a:p>
            <a:pPr lvl="1"/>
            <a:r>
              <a:rPr lang="en-US" dirty="0" smtClean="0">
                <a:solidFill>
                  <a:srgbClr val="C00000"/>
                </a:solidFill>
              </a:rPr>
              <a:t>Direct services </a:t>
            </a:r>
            <a:r>
              <a:rPr lang="en-US" dirty="0" smtClean="0"/>
              <a:t>(nursing assistant, personal care assistant, disabilities services)</a:t>
            </a:r>
          </a:p>
          <a:p>
            <a:pPr lvl="1"/>
            <a:r>
              <a:rPr lang="en-US" dirty="0">
                <a:solidFill>
                  <a:srgbClr val="C00000"/>
                </a:solidFill>
              </a:rPr>
              <a:t>E</a:t>
            </a:r>
            <a:r>
              <a:rPr lang="en-US" dirty="0" smtClean="0">
                <a:solidFill>
                  <a:srgbClr val="C00000"/>
                </a:solidFill>
              </a:rPr>
              <a:t>mergency services/paramedic</a:t>
            </a:r>
          </a:p>
          <a:p>
            <a:pPr lvl="1"/>
            <a:r>
              <a:rPr lang="en-US" dirty="0">
                <a:solidFill>
                  <a:srgbClr val="C00000"/>
                </a:solidFill>
              </a:rPr>
              <a:t>H</a:t>
            </a:r>
            <a:r>
              <a:rPr lang="en-US" dirty="0" smtClean="0">
                <a:solidFill>
                  <a:srgbClr val="C00000"/>
                </a:solidFill>
              </a:rPr>
              <a:t>ealth information management/technology</a:t>
            </a:r>
          </a:p>
          <a:p>
            <a:pPr lvl="1"/>
            <a:r>
              <a:rPr lang="en-US" dirty="0">
                <a:solidFill>
                  <a:srgbClr val="C00000"/>
                </a:solidFill>
              </a:rPr>
              <a:t>M</a:t>
            </a:r>
            <a:r>
              <a:rPr lang="en-US" dirty="0" smtClean="0">
                <a:solidFill>
                  <a:srgbClr val="C00000"/>
                </a:solidFill>
              </a:rPr>
              <a:t>edical office/billing and coding</a:t>
            </a:r>
            <a:endParaRPr lang="en-US" dirty="0">
              <a:solidFill>
                <a:srgbClr val="C00000"/>
              </a:solidFill>
            </a:endParaRPr>
          </a:p>
          <a:p>
            <a:r>
              <a:rPr lang="en-US" dirty="0" smtClean="0"/>
              <a:t>About </a:t>
            </a:r>
            <a:r>
              <a:rPr lang="en-US" b="1" dirty="0" smtClean="0">
                <a:solidFill>
                  <a:srgbClr val="C00000"/>
                </a:solidFill>
              </a:rPr>
              <a:t>50</a:t>
            </a:r>
            <a:r>
              <a:rPr lang="en-US" dirty="0" smtClean="0"/>
              <a:t> programs are offered via eLearning or blended instruction</a:t>
            </a:r>
          </a:p>
          <a:p>
            <a:r>
              <a:rPr lang="en-US" dirty="0" smtClean="0"/>
              <a:t>Alaska Native/American Indian Students FY2009-2011</a:t>
            </a:r>
          </a:p>
          <a:p>
            <a:pPr lvl="1"/>
            <a:r>
              <a:rPr lang="en-US" dirty="0" smtClean="0"/>
              <a:t>Health Majors –15.4% (average 396 per year)</a:t>
            </a:r>
          </a:p>
          <a:p>
            <a:pPr lvl="1"/>
            <a:r>
              <a:rPr lang="en-US" dirty="0" smtClean="0"/>
              <a:t>Health Degrees/Certificates Awarded – 14.6% (average 112 per year)</a:t>
            </a:r>
          </a:p>
          <a:p>
            <a:endParaRPr lang="en-US" dirty="0"/>
          </a:p>
        </p:txBody>
      </p:sp>
      <p:sp>
        <p:nvSpPr>
          <p:cNvPr id="2" name="Title 1"/>
          <p:cNvSpPr>
            <a:spLocks noGrp="1"/>
          </p:cNvSpPr>
          <p:nvPr>
            <p:ph type="title"/>
          </p:nvPr>
        </p:nvSpPr>
        <p:spPr>
          <a:xfrm>
            <a:off x="533400" y="274638"/>
            <a:ext cx="8153400" cy="792162"/>
          </a:xfrm>
        </p:spPr>
        <p:txBody>
          <a:bodyPr>
            <a:noAutofit/>
          </a:bodyPr>
          <a:lstStyle/>
          <a:p>
            <a:r>
              <a:rPr lang="en-US" b="1" dirty="0" smtClean="0">
                <a:solidFill>
                  <a:srgbClr val="C00000"/>
                </a:solidFill>
              </a:rPr>
              <a:t>University of </a:t>
            </a:r>
            <a:r>
              <a:rPr lang="en-US" b="1" dirty="0">
                <a:solidFill>
                  <a:srgbClr val="C00000"/>
                </a:solidFill>
              </a:rPr>
              <a:t>A</a:t>
            </a:r>
            <a:r>
              <a:rPr lang="en-US" b="1" dirty="0" smtClean="0">
                <a:solidFill>
                  <a:srgbClr val="C00000"/>
                </a:solidFill>
              </a:rPr>
              <a:t>laska </a:t>
            </a:r>
            <a:r>
              <a:rPr lang="en-US" b="1" dirty="0">
                <a:solidFill>
                  <a:srgbClr val="C00000"/>
                </a:solidFill>
              </a:rPr>
              <a:t>H</a:t>
            </a:r>
            <a:r>
              <a:rPr lang="en-US" b="1" dirty="0" smtClean="0">
                <a:solidFill>
                  <a:srgbClr val="C00000"/>
                </a:solidFill>
              </a:rPr>
              <a:t>ealth </a:t>
            </a:r>
            <a:r>
              <a:rPr lang="en-US" b="1" dirty="0">
                <a:solidFill>
                  <a:srgbClr val="C00000"/>
                </a:solidFill>
              </a:rPr>
              <a:t>P</a:t>
            </a:r>
            <a:r>
              <a:rPr lang="en-US" b="1" dirty="0" smtClean="0">
                <a:solidFill>
                  <a:srgbClr val="C00000"/>
                </a:solidFill>
              </a:rPr>
              <a:t>rograms</a:t>
            </a:r>
            <a:endParaRPr lang="en-US" b="1" dirty="0">
              <a:solidFill>
                <a:srgbClr val="C00000"/>
              </a:solidFill>
            </a:endParaRPr>
          </a:p>
        </p:txBody>
      </p:sp>
      <p:sp>
        <p:nvSpPr>
          <p:cNvPr id="4" name="Slide Number Placeholder 3"/>
          <p:cNvSpPr>
            <a:spLocks noGrp="1"/>
          </p:cNvSpPr>
          <p:nvPr>
            <p:ph type="sldNum" sz="quarter" idx="12"/>
          </p:nvPr>
        </p:nvSpPr>
        <p:spPr/>
        <p:txBody>
          <a:bodyPr/>
          <a:lstStyle/>
          <a:p>
            <a:fld id="{E7F21077-3405-41D0-B2E3-8E215E918AAE}" type="slidenum">
              <a:rPr lang="en-US" smtClean="0"/>
              <a:t>9</a:t>
            </a:fld>
            <a:endParaRPr lang="en-US"/>
          </a:p>
        </p:txBody>
      </p:sp>
    </p:spTree>
    <p:extLst>
      <p:ext uri="{BB962C8B-B14F-4D97-AF65-F5344CB8AC3E}">
        <p14:creationId xmlns:p14="http://schemas.microsoft.com/office/powerpoint/2010/main" val="1377112927"/>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Equity">
  <a:themeElements>
    <a:clrScheme name="Equity">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Equity">
      <a:majorFont>
        <a:latin typeface="Franklin Gothic Book"/>
        <a:ea typeface=""/>
        <a:cs typeface=""/>
        <a:font script="Grek" typeface="Calibri"/>
        <a:font script="Cyrl" typeface="Calibri"/>
        <a:font script="Jpan" typeface="HGｺﾞｼｯｸM"/>
        <a:font script="Hang" typeface="바탕"/>
        <a:font script="Hans" typeface="幼圆"/>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Perpetua"/>
        <a:ea typeface=""/>
        <a:cs typeface=""/>
        <a:font script="Grek" typeface="Cambria"/>
        <a:font script="Cyrl" typeface="Cambria"/>
        <a:font script="Jpan" typeface="HG創英ﾌﾟﾚｾﾞﾝｽEB"/>
        <a:font script="Hang" typeface="맑은 고딕"/>
        <a:font script="Hans" typeface="宋体"/>
        <a:font script="Hant" typeface="新細明體"/>
        <a:font script="Arab" typeface="Times New Roman"/>
        <a:font script="Hebr" typeface="Aharoni"/>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Equity">
      <a:fillStyleLst>
        <a:solidFill>
          <a:schemeClr val="phClr"/>
        </a:solidFill>
        <a:blipFill>
          <a:blip xmlns:r="http://schemas.openxmlformats.org/officeDocument/2006/relationships" r:embed="rId1">
            <a:duotone>
              <a:schemeClr val="phClr">
                <a:tint val="30000"/>
                <a:satMod val="300000"/>
              </a:schemeClr>
              <a:schemeClr val="phClr">
                <a:tint val="40000"/>
                <a:satMod val="200000"/>
              </a:schemeClr>
            </a:duotone>
          </a:blip>
          <a:tile tx="0" ty="0" sx="70000" sy="70000" flip="none" algn="ctr"/>
        </a:blipFill>
        <a:blipFill>
          <a:blip xmlns:r="http://schemas.openxmlformats.org/officeDocument/2006/relationships" r:embed="rId1">
            <a:duotone>
              <a:schemeClr val="phClr">
                <a:shade val="22000"/>
                <a:satMod val="160000"/>
              </a:schemeClr>
              <a:schemeClr val="phClr">
                <a:shade val="45000"/>
                <a:satMod val="100000"/>
              </a:schemeClr>
            </a:duotone>
          </a:blip>
          <a:tile tx="0" ty="0" sx="65000" sy="65000" flip="none" algn="ctr"/>
        </a:blipFill>
      </a:fillStyleLst>
      <a:lnStyleLst>
        <a:ln w="9525" cap="flat" cmpd="sng" algn="ctr">
          <a:solidFill>
            <a:schemeClr val="phClr">
              <a:shade val="60000"/>
              <a:satMod val="110000"/>
            </a:schemeClr>
          </a:solidFill>
          <a:prstDash val="solid"/>
        </a:ln>
        <a:ln w="127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algn="t" rotWithShape="0">
              <a:srgbClr val="000000">
                <a:alpha val="50000"/>
              </a:srgbClr>
            </a:outerShdw>
          </a:effectLst>
        </a:effectStyle>
        <a:effectStyle>
          <a:effectLst>
            <a:outerShdw blurRad="38100" dist="25400" dir="5400000" algn="t" rotWithShape="0">
              <a:srgbClr val="000000">
                <a:alpha val="50000"/>
              </a:srgbClr>
            </a:outerShdw>
          </a:effectLst>
        </a:effectStyle>
        <a:effectStyle>
          <a:effectLst>
            <a:outerShdw blurRad="50800" dist="50800" dir="5400000" algn="t" rotWithShape="0">
              <a:srgbClr val="000000">
                <a:alpha val="60000"/>
              </a:srgbClr>
            </a:outerShdw>
          </a:effectLst>
          <a:scene3d>
            <a:camera prst="isometricBottomUp" fov="0">
              <a:rot lat="0" lon="0" rev="0"/>
            </a:camera>
            <a:lightRig rig="soft" dir="b">
              <a:rot lat="0" lon="0" rev="9000000"/>
            </a:lightRig>
          </a:scene3d>
          <a:sp3d contourW="35000" prstMaterial="matte">
            <a:bevelT w="45000" h="38100" prst="convex"/>
            <a:contourClr>
              <a:schemeClr val="phClr">
                <a:tint val="10000"/>
                <a:satMod val="130000"/>
              </a:schemeClr>
            </a:contourClr>
          </a:sp3d>
        </a:effectStyle>
      </a:effectStyleLst>
      <a:bgFillStyleLst>
        <a:solidFill>
          <a:schemeClr val="phClr"/>
        </a:solidFill>
        <a:gradFill rotWithShape="1">
          <a:gsLst>
            <a:gs pos="0">
              <a:schemeClr val="phClr">
                <a:shade val="40000"/>
                <a:satMod val="165000"/>
              </a:schemeClr>
            </a:gs>
            <a:gs pos="50000">
              <a:schemeClr val="phClr">
                <a:shade val="80000"/>
                <a:satMod val="155000"/>
              </a:schemeClr>
            </a:gs>
            <a:gs pos="100000">
              <a:schemeClr val="phClr">
                <a:tint val="95000"/>
                <a:satMod val="200000"/>
              </a:schemeClr>
            </a:gs>
          </a:gsLst>
          <a:lin ang="16200000" scaled="1"/>
        </a:gradFill>
        <a:blipFill>
          <a:blip xmlns:r="http://schemas.openxmlformats.org/officeDocument/2006/relationships" r:embed="rId1">
            <a:duotone>
              <a:schemeClr val="phClr">
                <a:tint val="95000"/>
                <a:satMod val="200000"/>
              </a:schemeClr>
              <a:schemeClr val="phClr">
                <a:shade val="80000"/>
                <a:satMod val="100000"/>
              </a:schemeClr>
            </a:duotone>
          </a:blip>
          <a:tile tx="0" ty="0" sx="55000" sy="55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Equity</Template>
  <TotalTime>3383</TotalTime>
  <Words>1132</Words>
  <Application>Microsoft Office PowerPoint</Application>
  <PresentationFormat>On-screen Show (4:3)</PresentationFormat>
  <Paragraphs>217</Paragraphs>
  <Slides>21</Slides>
  <Notes>21</Notes>
  <HiddenSlides>0</HiddenSlides>
  <MMClips>0</MMClips>
  <ScaleCrop>false</ScaleCrop>
  <HeadingPairs>
    <vt:vector size="4" baseType="variant">
      <vt:variant>
        <vt:lpstr>Theme</vt:lpstr>
      </vt:variant>
      <vt:variant>
        <vt:i4>1</vt:i4>
      </vt:variant>
      <vt:variant>
        <vt:lpstr>Slide Titles</vt:lpstr>
      </vt:variant>
      <vt:variant>
        <vt:i4>21</vt:i4>
      </vt:variant>
    </vt:vector>
  </HeadingPairs>
  <TitlesOfParts>
    <vt:vector size="22" baseType="lpstr">
      <vt:lpstr>Equity</vt:lpstr>
      <vt:lpstr>Health Programs Update</vt:lpstr>
      <vt:lpstr>Environmental Scan</vt:lpstr>
      <vt:lpstr>Health Care Industry</vt:lpstr>
      <vt:lpstr>Job Locations</vt:lpstr>
      <vt:lpstr>Preparing Health Care Workers</vt:lpstr>
      <vt:lpstr>The Picture of Health Workforce</vt:lpstr>
      <vt:lpstr>External Partners</vt:lpstr>
      <vt:lpstr>University of Alaska Health Students</vt:lpstr>
      <vt:lpstr>University of Alaska Health Programs</vt:lpstr>
      <vt:lpstr>Program Initiatives</vt:lpstr>
      <vt:lpstr>Alaska Area Health Education Center (AHEC) System</vt:lpstr>
      <vt:lpstr>AHWC Action Agenda 2012-2015</vt:lpstr>
      <vt:lpstr>Important Program Needs</vt:lpstr>
      <vt:lpstr>Challenges</vt:lpstr>
      <vt:lpstr>PowerPoint Presentation</vt:lpstr>
      <vt:lpstr>College of Health</vt:lpstr>
      <vt:lpstr>UAA Programs in Other Colleges</vt:lpstr>
      <vt:lpstr>UAF Health Program Updates</vt:lpstr>
      <vt:lpstr>UAS Health Program Updates</vt:lpstr>
      <vt:lpstr>Office of Health Programs Development</vt:lpstr>
      <vt:lpstr>PowerPoint Presentation</vt:lpstr>
    </vt:vector>
  </TitlesOfParts>
  <Company>University of Alaska Anchorage</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UAA Health Update Spring 2012</dc:title>
  <dc:creator>itsdesktop</dc:creator>
  <cp:lastModifiedBy>Brandi R Berg</cp:lastModifiedBy>
  <cp:revision>105</cp:revision>
  <cp:lastPrinted>2012-04-27T22:11:32Z</cp:lastPrinted>
  <dcterms:created xsi:type="dcterms:W3CDTF">2012-04-17T05:40:26Z</dcterms:created>
  <dcterms:modified xsi:type="dcterms:W3CDTF">2012-06-06T00:22:52Z</dcterms:modified>
</cp:coreProperties>
</file>