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15" r:id="rId2"/>
    <p:sldId id="285" r:id="rId3"/>
    <p:sldId id="308" r:id="rId4"/>
    <p:sldId id="316" r:id="rId5"/>
    <p:sldId id="312" r:id="rId6"/>
    <p:sldId id="311" r:id="rId7"/>
    <p:sldId id="310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3" r:id="rId22"/>
    <p:sldId id="304" r:id="rId23"/>
    <p:sldId id="305" r:id="rId24"/>
    <p:sldId id="317" r:id="rId25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01" autoAdjust="0"/>
  </p:normalViewPr>
  <p:slideViewPr>
    <p:cSldViewPr>
      <p:cViewPr varScale="1">
        <p:scale>
          <a:sx n="54" d="100"/>
          <a:sy n="54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72EBD-724C-4FA0-B286-14C74E99D2FF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0DD3-CB1C-4106-90FC-BE9AA3FA1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0DD3-CB1C-4106-90FC-BE9AA3FA121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0DD3-CB1C-4106-90FC-BE9AA3FA121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0DD3-CB1C-4106-90FC-BE9AA3FA121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0DD3-CB1C-4106-90FC-BE9AA3FA121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4A1C52-3CA8-46D1-9B58-EF9860DBEEC5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FCA098-F64E-45B8-A229-A494F0FA1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A1C52-3CA8-46D1-9B58-EF9860DBEEC5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A098-F64E-45B8-A229-A494F0FA1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A1C52-3CA8-46D1-9B58-EF9860DBEEC5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A098-F64E-45B8-A229-A494F0FA1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A1C52-3CA8-46D1-9B58-EF9860DBEEC5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A098-F64E-45B8-A229-A494F0FA1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A1C52-3CA8-46D1-9B58-EF9860DBEEC5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A098-F64E-45B8-A229-A494F0FA1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A1C52-3CA8-46D1-9B58-EF9860DBEEC5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A098-F64E-45B8-A229-A494F0FA1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A1C52-3CA8-46D1-9B58-EF9860DBEEC5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A098-F64E-45B8-A229-A494F0FA1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A1C52-3CA8-46D1-9B58-EF9860DBEEC5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A098-F64E-45B8-A229-A494F0FA1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A1C52-3CA8-46D1-9B58-EF9860DBEEC5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A098-F64E-45B8-A229-A494F0FA1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14A1C52-3CA8-46D1-9B58-EF9860DBEEC5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CA098-F64E-45B8-A229-A494F0FA1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4A1C52-3CA8-46D1-9B58-EF9860DBEEC5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FCA098-F64E-45B8-A229-A494F0FA1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4A1C52-3CA8-46D1-9B58-EF9860DBEEC5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FCA098-F64E-45B8-A229-A494F0FA1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latin typeface="Calibri" pitchFamily="34" charset="0"/>
              </a:rPr>
              <a:t>UAS Highlights:</a:t>
            </a:r>
            <a:br>
              <a:rPr lang="en-US" sz="5400" dirty="0" smtClean="0">
                <a:latin typeface="Calibri" pitchFamily="34" charset="0"/>
              </a:rPr>
            </a:br>
            <a:r>
              <a:rPr lang="en-US" sz="5400" dirty="0" smtClean="0">
                <a:latin typeface="Calibri" pitchFamily="34" charset="0"/>
              </a:rPr>
              <a:t>A Focus on </a:t>
            </a:r>
            <a:r>
              <a:rPr lang="en-US" sz="5400" i="1" dirty="0" smtClean="0">
                <a:latin typeface="Calibri" pitchFamily="34" charset="0"/>
              </a:rPr>
              <a:t>Student Learning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7162800" cy="2362200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en-US" sz="3900" b="1" dirty="0" smtClean="0">
                <a:solidFill>
                  <a:schemeClr val="tx1"/>
                </a:solidFill>
                <a:latin typeface="Calibri" pitchFamily="34" charset="0"/>
              </a:rPr>
              <a:t>Presentation Overview</a:t>
            </a:r>
          </a:p>
          <a:p>
            <a:pPr algn="l"/>
            <a:r>
              <a:rPr lang="en-US" sz="3900" b="1" dirty="0" smtClean="0">
                <a:solidFill>
                  <a:schemeClr val="tx1"/>
                </a:solidFill>
                <a:latin typeface="Calibri" pitchFamily="34" charset="0"/>
              </a:rPr>
              <a:t>	1)  Mission and Core Themes</a:t>
            </a:r>
          </a:p>
          <a:p>
            <a:pPr algn="l"/>
            <a:r>
              <a:rPr lang="en-US" sz="3900" b="1" dirty="0" smtClean="0">
                <a:solidFill>
                  <a:schemeClr val="tx1"/>
                </a:solidFill>
                <a:latin typeface="Calibri" pitchFamily="34" charset="0"/>
              </a:rPr>
              <a:t>	2)  UAS at a Glance</a:t>
            </a:r>
          </a:p>
          <a:p>
            <a:pPr algn="l"/>
            <a:r>
              <a:rPr lang="en-US" sz="3900" b="1" dirty="0" smtClean="0">
                <a:solidFill>
                  <a:schemeClr val="tx1"/>
                </a:solidFill>
                <a:latin typeface="Calibri" pitchFamily="34" charset="0"/>
              </a:rPr>
              <a:t>	3)  Program Highlights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22 – 24, 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1DB3-33A9-4D93-87BF-4406511E2AC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287347"/>
            <a:ext cx="1447800" cy="1418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 smtClean="0">
                <a:latin typeface="Arial" pitchFamily="34" charset="0"/>
                <a:cs typeface="Arial" pitchFamily="34" charset="0"/>
              </a:rPr>
              <a:t>History of HIM Education in Alaska</a:t>
            </a:r>
            <a:endParaRPr lang="en-US" sz="3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83" t="16507" r="7981" b="16170"/>
          <a:stretch/>
        </p:blipFill>
        <p:spPr>
          <a:xfrm>
            <a:off x="533400" y="1295400"/>
            <a:ext cx="8001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Increased Enrollment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45" t="32873" r="18172" b="40931"/>
          <a:stretch/>
        </p:blipFill>
        <p:spPr>
          <a:xfrm>
            <a:off x="1066800" y="1371600"/>
            <a:ext cx="7010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1"/>
          </a:xfrm>
        </p:spPr>
        <p:txBody>
          <a:bodyPr/>
          <a:lstStyle/>
          <a:p>
            <a:endParaRPr lang="en-US" sz="3400" dirty="0" smtClean="0">
              <a:latin typeface="Calibri" pitchFamily="34" charset="0"/>
            </a:endParaRPr>
          </a:p>
          <a:p>
            <a:r>
              <a:rPr lang="en-US" sz="3400" dirty="0" smtClean="0">
                <a:latin typeface="Calibri" pitchFamily="34" charset="0"/>
              </a:rPr>
              <a:t>UAA Office of Health Program</a:t>
            </a:r>
          </a:p>
          <a:p>
            <a:r>
              <a:rPr lang="en-US" sz="3400" dirty="0" smtClean="0">
                <a:latin typeface="Calibri" pitchFamily="34" charset="0"/>
              </a:rPr>
              <a:t>The Denali Commission</a:t>
            </a:r>
          </a:p>
          <a:p>
            <a:r>
              <a:rPr lang="en-US" sz="3400" dirty="0" smtClean="0">
                <a:latin typeface="Calibri" pitchFamily="34" charset="0"/>
              </a:rPr>
              <a:t>Alaska eHealth Network</a:t>
            </a:r>
          </a:p>
          <a:p>
            <a:r>
              <a:rPr lang="en-US" sz="3400" dirty="0" smtClean="0">
                <a:latin typeface="Calibri" pitchFamily="34" charset="0"/>
              </a:rPr>
              <a:t>Alaska EHR Alliance</a:t>
            </a:r>
          </a:p>
          <a:p>
            <a:r>
              <a:rPr lang="en-US" sz="3400" dirty="0" smtClean="0">
                <a:latin typeface="Calibri" pitchFamily="34" charset="0"/>
              </a:rPr>
              <a:t>ANTHC – </a:t>
            </a:r>
            <a:r>
              <a:rPr lang="en-US" sz="3400" dirty="0" err="1" smtClean="0">
                <a:latin typeface="Calibri" pitchFamily="34" charset="0"/>
              </a:rPr>
              <a:t>Telehealth</a:t>
            </a:r>
            <a:endParaRPr lang="en-US" sz="3400" dirty="0" smtClean="0">
              <a:latin typeface="Calibri" pitchFamily="34" charset="0"/>
            </a:endParaRPr>
          </a:p>
          <a:p>
            <a:r>
              <a:rPr lang="en-US" sz="3400" dirty="0" smtClean="0">
                <a:latin typeface="Calibri" pitchFamily="34" charset="0"/>
              </a:rPr>
              <a:t>Dakota State University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Collaboration	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Serving Place-Based Students </a:t>
            </a:r>
            <a:b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</a:b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Across the State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4231178" cy="3276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33" t="24000" r="33667" b="23556"/>
          <a:stretch/>
        </p:blipFill>
        <p:spPr>
          <a:xfrm>
            <a:off x="5181600" y="1752600"/>
            <a:ext cx="3429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Calibri" pitchFamily="34" charset="0"/>
                <a:cs typeface="Arial" pitchFamily="34" charset="0"/>
              </a:rPr>
              <a:t>Expanded Opportunities for Students 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Arial" pitchFamily="34" charset="0"/>
              </a:rPr>
              <a:t>Electronic Medical Records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Arial" pitchFamily="34" charset="0"/>
              </a:rPr>
              <a:t>Health Information Technology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Arial" pitchFamily="34" charset="0"/>
              </a:rPr>
              <a:t>ICD-10 Changing Medical Record Keeping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Arial" pitchFamily="34" charset="0"/>
              </a:rPr>
              <a:t>Certificates and Degrees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Arial" pitchFamily="34" charset="0"/>
              </a:rPr>
              <a:t>Professional Development</a:t>
            </a:r>
          </a:p>
          <a:p>
            <a:pPr lvl="1"/>
            <a:endParaRPr lang="en-US" sz="2800" dirty="0" smtClean="0">
              <a:latin typeface="Calibri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Calibri" pitchFamily="34" charset="0"/>
                <a:cs typeface="Arial" pitchFamily="34" charset="0"/>
              </a:rPr>
              <a:t>Thank you—Questions?</a:t>
            </a:r>
            <a:endParaRPr lang="en-US" sz="28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Calibri" pitchFamily="34" charset="0"/>
                <a:cs typeface="Arial" pitchFamily="34" charset="0"/>
              </a:rPr>
              <a:t>HIM/HIT Serving Alaska</a:t>
            </a:r>
            <a:endParaRPr lang="en-US" sz="48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09799"/>
            <a:ext cx="7696200" cy="441960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latin typeface="Calibri" pitchFamily="34" charset="0"/>
                <a:cs typeface="Arial" pitchFamily="34" charset="0"/>
              </a:rPr>
              <a:t>Accountants &amp; Auditors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latin typeface="Calibri" pitchFamily="34" charset="0"/>
                <a:cs typeface="Arial" pitchFamily="34" charset="0"/>
              </a:rPr>
              <a:t>12.1% growth 2008 – 2018 </a:t>
            </a:r>
          </a:p>
          <a:p>
            <a:pPr lvl="2">
              <a:lnSpc>
                <a:spcPct val="90000"/>
              </a:lnSpc>
            </a:pPr>
            <a:r>
              <a:rPr lang="en-US" sz="2600" dirty="0" smtClean="0">
                <a:latin typeface="Calibri" pitchFamily="34" charset="0"/>
                <a:cs typeface="Arial" pitchFamily="34" charset="0"/>
              </a:rPr>
              <a:t>225 new openings &amp; 356 Replacement openings</a:t>
            </a:r>
          </a:p>
          <a:p>
            <a:pPr lvl="1">
              <a:lnSpc>
                <a:spcPct val="90000"/>
              </a:lnSpc>
              <a:buNone/>
            </a:pPr>
            <a:endParaRPr lang="en-US" sz="3200" dirty="0" smtClean="0">
              <a:latin typeface="Calibri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 smtClean="0">
                <a:latin typeface="Calibri" pitchFamily="34" charset="0"/>
                <a:cs typeface="Arial" pitchFamily="34" charset="0"/>
              </a:rPr>
              <a:t>Bookkeeping, Accounting, &amp; Auditing Clerks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latin typeface="Calibri" pitchFamily="34" charset="0"/>
                <a:cs typeface="Arial" pitchFamily="34" charset="0"/>
              </a:rPr>
              <a:t>9.8% growth 2008 – 2018</a:t>
            </a:r>
          </a:p>
          <a:p>
            <a:pPr lvl="2">
              <a:lnSpc>
                <a:spcPct val="90000"/>
              </a:lnSpc>
            </a:pPr>
            <a:r>
              <a:rPr lang="en-US" sz="2600" dirty="0" smtClean="0">
                <a:latin typeface="Calibri" pitchFamily="34" charset="0"/>
                <a:cs typeface="Arial" pitchFamily="34" charset="0"/>
              </a:rPr>
              <a:t>439 new openings &amp; 868 replacement openings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100" dirty="0" smtClean="0">
              <a:latin typeface="Calibri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100" dirty="0" smtClean="0">
              <a:latin typeface="Calibri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100" dirty="0" smtClean="0">
                <a:latin typeface="Calibri" pitchFamily="34" charset="0"/>
                <a:cs typeface="Arial" pitchFamily="34" charset="0"/>
              </a:rPr>
              <a:t>Source: Alaska Department of Labor &amp; Workforce Development/Research &amp; Analysis Section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chemeClr val="tx1"/>
                </a:solidFill>
              </a:rPr>
              <a:t>UAS School of Management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Accounting: Asst Prof Vickie Williams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700" dirty="0" smtClean="0">
                <a:latin typeface="Calibri" pitchFamily="34" charset="0"/>
                <a:cs typeface="Arial" pitchFamily="34" charset="0"/>
              </a:rPr>
              <a:t>Alaska Occupational Forecast </a:t>
            </a:r>
            <a:r>
              <a:rPr lang="en-US" sz="3100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n-US" sz="3100" dirty="0" smtClean="0">
                <a:latin typeface="Calibri" pitchFamily="34" charset="0"/>
                <a:cs typeface="Arial" pitchFamily="34" charset="0"/>
              </a:rPr>
            </a:br>
            <a:endParaRPr lang="en-US" sz="31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143000" y="609600"/>
          <a:ext cx="7162800" cy="4876800"/>
        </p:xfrm>
        <a:graphic>
          <a:graphicData uri="http://schemas.openxmlformats.org/presentationml/2006/ole">
            <p:oleObj spid="_x0000_s1026" name="Worksheet" r:id="rId3" imgW="6705410" imgH="5191077" progId="Excel.Sheet.8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600200" y="57912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08080"/>
                </a:solidFill>
                <a:latin typeface="MS Sans Serif" charset="0"/>
              </a:rPr>
              <a:t>Source: UA Decision Support Database (DSD); compiled from Banner SI closing extracts</a:t>
            </a:r>
            <a:endParaRPr lang="en-US" sz="1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1066800" y="990600"/>
          <a:ext cx="7162800" cy="4724400"/>
        </p:xfrm>
        <a:graphic>
          <a:graphicData uri="http://schemas.openxmlformats.org/presentationml/2006/ole">
            <p:oleObj spid="_x0000_s2050" name="Chart" r:id="rId4" imgW="6705600" imgH="4743450" progId="Excel.Sheet.8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447800" y="5435124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808080"/>
                </a:solidFill>
                <a:latin typeface="MS Sans Serif" charset="0"/>
              </a:rPr>
              <a:t>Source: UA Decision Support Database (DSD); compiled from Banner SI closing extracts</a:t>
            </a: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STUDENT HEADCOUNT INCREASING</a:t>
            </a:r>
            <a:endParaRPr lang="en-U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62600"/>
            <a:ext cx="7620000" cy="457199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13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Sources: UA Decision Support Database (DSD), compiled from Banner SI closing extracts.AY12 compiled from live Banner data, 9/14/2011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85800" y="1371600"/>
          <a:ext cx="7772400" cy="4571999"/>
        </p:xfrm>
        <a:graphic>
          <a:graphicData uri="http://schemas.openxmlformats.org/presentationml/2006/ole">
            <p:oleObj spid="_x0000_s3075" name="Chart" r:id="rId3" imgW="6734175" imgH="4714875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33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DIVERSE DELIVERY MODES MEET STUDENT NEEDS</a:t>
            </a:r>
          </a:p>
          <a:p>
            <a:pPr algn="ctr"/>
            <a:r>
              <a:rPr lang="en-US" sz="2800" b="1" dirty="0" smtClean="0">
                <a:latin typeface="Calibri" pitchFamily="34" charset="0"/>
              </a:rPr>
              <a:t>E-Learning/Face-to-face/In the workplace</a:t>
            </a:r>
            <a:endParaRPr lang="en-U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i="1" dirty="0" smtClean="0">
                <a:latin typeface="Calibri" pitchFamily="34" charset="0"/>
                <a:cs typeface="Arial" pitchFamily="34" charset="0"/>
              </a:rPr>
              <a:t>Tidal Echoes:  Asst Prof Emily Wall</a:t>
            </a:r>
            <a:endParaRPr lang="en-US" sz="46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  <p:pic>
        <p:nvPicPr>
          <p:cNvPr id="5" name="Content Placeholder 4" descr="Final Cover 2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295400"/>
            <a:ext cx="7239000" cy="471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86072"/>
          </a:xfrm>
        </p:spPr>
        <p:txBody>
          <a:bodyPr/>
          <a:lstStyle/>
          <a:p>
            <a:pPr>
              <a:spcBef>
                <a:spcPts val="800"/>
              </a:spcBef>
              <a:buNone/>
            </a:pPr>
            <a:r>
              <a:rPr lang="en-US" sz="3200" b="1" dirty="0" smtClean="0">
                <a:latin typeface="Calibri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800"/>
              </a:spcBef>
              <a:buNone/>
            </a:pPr>
            <a:r>
              <a:rPr lang="en-US" sz="3200" b="1" dirty="0" smtClean="0">
                <a:latin typeface="Calibri" pitchFamily="34" charset="0"/>
                <a:cs typeface="Arial" pitchFamily="34" charset="0"/>
              </a:rPr>
              <a:t>Approved Mission</a:t>
            </a:r>
          </a:p>
          <a:p>
            <a:pPr>
              <a:spcBef>
                <a:spcPts val="500"/>
              </a:spcBef>
              <a:buNone/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sz="3000" dirty="0" smtClean="0">
                <a:latin typeface="Calibri" pitchFamily="34" charset="0"/>
                <a:cs typeface="Arial" pitchFamily="34" charset="0"/>
              </a:rPr>
              <a:t>The mission of the University of Alaska Southeast is student learning enhanced by faculty scholarship, undergraduate research and creative activities, community engagement and the cultures and environment of Southeast Alaska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UAS Strategic and Assessment Plan</a:t>
            </a:r>
            <a:b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2010-2017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5562600" cy="4635691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Southeast Alaska Literary Journal</a:t>
            </a:r>
          </a:p>
          <a:p>
            <a:pPr>
              <a:spcBef>
                <a:spcPts val="300"/>
              </a:spcBef>
              <a:buNone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Partnership with Capital City Weekly</a:t>
            </a:r>
          </a:p>
          <a:p>
            <a:pPr>
              <a:spcBef>
                <a:spcPts val="300"/>
              </a:spcBef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Featured Writer/Artist</a:t>
            </a:r>
          </a:p>
          <a:p>
            <a:pPr>
              <a:spcBef>
                <a:spcPts val="300"/>
              </a:spcBef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Promote UAS Faculty &amp; Programs</a:t>
            </a:r>
          </a:p>
          <a:p>
            <a:pPr>
              <a:spcBef>
                <a:spcPts val="300"/>
              </a:spcBef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April Launch/Community </a:t>
            </a:r>
          </a:p>
          <a:p>
            <a:pPr>
              <a:spcBef>
                <a:spcPts val="300"/>
              </a:spcBef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UA Foundation Grant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i="1" u="sng" dirty="0" smtClean="0">
                <a:latin typeface="Calibri" pitchFamily="34" charset="0"/>
                <a:cs typeface="Arial" pitchFamily="34" charset="0"/>
              </a:rPr>
              <a:t>Tidal Echoes:  </a:t>
            </a:r>
            <a:r>
              <a:rPr lang="en-US" sz="4400" u="sng" dirty="0" smtClean="0">
                <a:latin typeface="Calibri" pitchFamily="34" charset="0"/>
                <a:cs typeface="Arial" pitchFamily="34" charset="0"/>
              </a:rPr>
              <a:t>Overview</a:t>
            </a:r>
            <a:endParaRPr lang="en-US" sz="44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Content Placeholder 5" descr="TE2010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905000"/>
            <a:ext cx="257266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768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>
                <a:latin typeface="Calibri" pitchFamily="34" charset="0"/>
                <a:cs typeface="Arial" pitchFamily="34" charset="0"/>
              </a:rPr>
              <a:t>Student Editors</a:t>
            </a:r>
          </a:p>
          <a:p>
            <a:endParaRPr lang="en-US" sz="2800" dirty="0" smtClean="0">
              <a:latin typeface="Calibri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Arial" pitchFamily="34" charset="0"/>
              </a:rPr>
              <a:t>Leadership/Mentoring</a:t>
            </a:r>
          </a:p>
          <a:p>
            <a:endParaRPr lang="en-US" sz="2800" dirty="0" smtClean="0">
              <a:latin typeface="Calibri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Arial" pitchFamily="34" charset="0"/>
              </a:rPr>
              <a:t>Experience in the field</a:t>
            </a:r>
          </a:p>
          <a:p>
            <a:endParaRPr lang="en-US" sz="2800" dirty="0" smtClean="0">
              <a:latin typeface="Calibri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Arial" pitchFamily="34" charset="0"/>
              </a:rPr>
              <a:t>Resume/Graduate School</a:t>
            </a: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u="sng" dirty="0" smtClean="0">
                <a:latin typeface="Calibri" pitchFamily="34" charset="0"/>
                <a:cs typeface="Arial" pitchFamily="34" charset="0"/>
              </a:rPr>
              <a:t>Tidal Echoes: </a:t>
            </a:r>
            <a:r>
              <a:rPr lang="en-US" sz="3600" u="sng" dirty="0" smtClean="0">
                <a:latin typeface="Calibri" pitchFamily="34" charset="0"/>
                <a:cs typeface="Arial" pitchFamily="34" charset="0"/>
              </a:rPr>
              <a:t>Undergraduate Research</a:t>
            </a:r>
            <a:endParaRPr lang="en-US" sz="36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  <p:pic>
        <p:nvPicPr>
          <p:cNvPr id="5" name="Content Placeholder 5" descr="TE2009_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600200"/>
            <a:ext cx="302843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/>
          <a:lstStyle/>
          <a:p>
            <a:pPr marL="457200" indent="-457200">
              <a:buNone/>
            </a:pPr>
            <a:endParaRPr lang="en-US" sz="3200" dirty="0" smtClean="0">
              <a:latin typeface="Calibri" pitchFamily="34" charset="0"/>
            </a:endParaRPr>
          </a:p>
          <a:p>
            <a:pPr marL="457200" indent="-457200"/>
            <a:r>
              <a:rPr lang="en-US" sz="3200" dirty="0" smtClean="0">
                <a:latin typeface="Calibri" pitchFamily="34" charset="0"/>
                <a:cs typeface="Arial" pitchFamily="34" charset="0"/>
              </a:rPr>
              <a:t>Experience as an intern/editor</a:t>
            </a:r>
          </a:p>
          <a:p>
            <a:pPr marL="457200" indent="-457200"/>
            <a:endParaRPr lang="en-US" sz="3200" dirty="0" smtClean="0">
              <a:latin typeface="Calibri" pitchFamily="34" charset="0"/>
              <a:cs typeface="Arial" pitchFamily="34" charset="0"/>
            </a:endParaRPr>
          </a:p>
          <a:p>
            <a:pPr marL="457200" indent="-457200"/>
            <a:r>
              <a:rPr lang="en-US" sz="3200" dirty="0" smtClean="0">
                <a:latin typeface="Calibri" pitchFamily="34" charset="0"/>
                <a:cs typeface="Arial" pitchFamily="34" charset="0"/>
              </a:rPr>
              <a:t>Value of a hands-on education</a:t>
            </a:r>
          </a:p>
          <a:p>
            <a:pPr marL="457200" indent="-457200"/>
            <a:endParaRPr lang="en-US" sz="3200" dirty="0" smtClean="0">
              <a:latin typeface="Calibri" pitchFamily="34" charset="0"/>
              <a:cs typeface="Arial" pitchFamily="34" charset="0"/>
            </a:endParaRPr>
          </a:p>
          <a:p>
            <a:pPr marL="457200" indent="-457200"/>
            <a:r>
              <a:rPr lang="en-US" sz="3200" dirty="0" smtClean="0">
                <a:latin typeface="Calibri" pitchFamily="34" charset="0"/>
                <a:cs typeface="Arial" pitchFamily="34" charset="0"/>
              </a:rPr>
              <a:t>Future aspirations (stepping stone)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Tidal Echoes</a:t>
            </a: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:  Student perspectives</a:t>
            </a:r>
            <a:b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</a:b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Tom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Calibri" pitchFamily="34" charset="0"/>
              </a:rPr>
              <a:t>Gaining insight to public relations, advertising, and other aspects crucial to the creation of a literary journal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Calibri" pitchFamily="34" charset="0"/>
              </a:rPr>
              <a:t>Creating contacts with prominent figures within the literary community of Southeast Alaska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Calibri" pitchFamily="34" charset="0"/>
              </a:rPr>
              <a:t>Real-time experience--pressures of a deadline and balancing school, work, and life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Tidal Echoes</a:t>
            </a: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:  Student perspectives </a:t>
            </a:r>
            <a:b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</a:br>
            <a:r>
              <a:rPr lang="en-US" sz="4400" u="sng" dirty="0" smtClean="0">
                <a:latin typeface="Calibri" pitchFamily="34" charset="0"/>
                <a:cs typeface="Arial" pitchFamily="34" charset="0"/>
              </a:rPr>
              <a:t>Jacque</a:t>
            </a:r>
            <a:endParaRPr lang="en-US" sz="44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latin typeface="Calibri" pitchFamily="34" charset="0"/>
              </a:rPr>
              <a:t>UAS Highlights:</a:t>
            </a:r>
            <a:br>
              <a:rPr lang="en-US" sz="5400" dirty="0" smtClean="0">
                <a:latin typeface="Calibri" pitchFamily="34" charset="0"/>
              </a:rPr>
            </a:br>
            <a:r>
              <a:rPr lang="en-US" sz="5400" dirty="0" smtClean="0">
                <a:latin typeface="Calibri" pitchFamily="34" charset="0"/>
              </a:rPr>
              <a:t>A Focus on </a:t>
            </a:r>
            <a:r>
              <a:rPr lang="en-US" sz="5400" i="1" dirty="0" smtClean="0">
                <a:latin typeface="Calibri" pitchFamily="34" charset="0"/>
              </a:rPr>
              <a:t>Student Learning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7696200" cy="1905000"/>
          </a:xfrm>
        </p:spPr>
        <p:txBody>
          <a:bodyPr>
            <a:normAutofit/>
          </a:bodyPr>
          <a:lstStyle/>
          <a:p>
            <a:pPr algn="l"/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Calibri" pitchFamily="34" charset="0"/>
              </a:rPr>
              <a:t>THANK YOU!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22 – 24, 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1DB3-33A9-4D93-87BF-4406511E2AC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287347"/>
            <a:ext cx="1447800" cy="1418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800" b="1" dirty="0" smtClean="0">
                <a:latin typeface="Calibri" pitchFamily="34" charset="0"/>
              </a:rPr>
              <a:t>Core Themes</a:t>
            </a:r>
          </a:p>
          <a:p>
            <a:pPr>
              <a:buNone/>
            </a:pPr>
            <a:endParaRPr lang="en-US" sz="1200" b="1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200" dirty="0" smtClean="0">
                <a:latin typeface="Calibri" pitchFamily="34" charset="0"/>
              </a:rPr>
              <a:t>Student Success</a:t>
            </a:r>
          </a:p>
          <a:p>
            <a:pPr>
              <a:spcBef>
                <a:spcPts val="600"/>
              </a:spcBef>
            </a:pPr>
            <a:r>
              <a:rPr lang="en-US" sz="3200" dirty="0" smtClean="0">
                <a:latin typeface="Calibri" pitchFamily="34" charset="0"/>
              </a:rPr>
              <a:t>Teaching and Learning</a:t>
            </a:r>
          </a:p>
          <a:p>
            <a:pPr>
              <a:spcBef>
                <a:spcPts val="600"/>
              </a:spcBef>
            </a:pPr>
            <a:r>
              <a:rPr lang="en-US" sz="3200" dirty="0" smtClean="0">
                <a:latin typeface="Calibri" pitchFamily="34" charset="0"/>
              </a:rPr>
              <a:t>Community Engagement</a:t>
            </a:r>
          </a:p>
          <a:p>
            <a:pPr>
              <a:spcBef>
                <a:spcPts val="600"/>
              </a:spcBef>
            </a:pPr>
            <a:r>
              <a:rPr lang="en-US" sz="3200" dirty="0" smtClean="0">
                <a:latin typeface="Calibri" pitchFamily="34" charset="0"/>
              </a:rPr>
              <a:t>Research and Creative Activity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UAS Strategic and Assessment Plan</a:t>
            </a:r>
            <a:b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2010-2017</a:t>
            </a:r>
            <a:endParaRPr lang="en-US" sz="4000" dirty="0"/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endParaRPr lang="en-US" sz="3000" b="1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b="1" dirty="0" smtClean="0">
                <a:latin typeface="Calibri" pitchFamily="34" charset="0"/>
              </a:rPr>
              <a:t> Three campuses, one regional university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b="1" dirty="0" smtClean="0">
                <a:latin typeface="Calibri" pitchFamily="34" charset="0"/>
              </a:rPr>
              <a:t> Broad mission</a:t>
            </a:r>
          </a:p>
          <a:p>
            <a:pPr lvl="3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</a:rPr>
              <a:t>Community college, undergraduate, graduate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3000" b="1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</a:rPr>
              <a:t>Building on our assets</a:t>
            </a:r>
          </a:p>
          <a:p>
            <a:pPr lvl="3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</a:rPr>
              <a:t>Talented faculty, dedicated staff, exceptional settings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b="1" dirty="0" smtClean="0">
                <a:latin typeface="Calibri" pitchFamily="34" charset="0"/>
              </a:rPr>
              <a:t> Serving SE Alaska and beyond</a:t>
            </a:r>
          </a:p>
          <a:p>
            <a:pPr lvl="3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</a:rPr>
              <a:t> Teacher Education, Marine Biology, Marine Transportation, Underground Mine Training, Diesel/Power Technology, Fisheries Technology, Health Information Management,  Accounting &amp; Business Administration</a:t>
            </a:r>
          </a:p>
          <a:p>
            <a:pPr lvl="3">
              <a:spcBef>
                <a:spcPts val="0"/>
              </a:spcBef>
              <a:buFont typeface="Wingdings" pitchFamily="2" charset="2"/>
              <a:buChar char="Ø"/>
            </a:pPr>
            <a:endParaRPr lang="en-US" sz="2400" b="1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</a:pPr>
            <a:endParaRPr lang="en-US" sz="2600" b="1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</a:pPr>
            <a:endParaRPr lang="en-US" sz="2400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UAS at a Glance</a:t>
            </a:r>
            <a:endParaRPr lang="en-US" sz="5400" dirty="0"/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4419601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1200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latin typeface="Calibri" pitchFamily="34" charset="0"/>
              </a:rPr>
              <a:t> Nearly 4,000 students Fall 2010</a:t>
            </a:r>
          </a:p>
          <a:p>
            <a:pPr lvl="3"/>
            <a:r>
              <a:rPr lang="en-US" sz="2400" b="1" dirty="0" smtClean="0">
                <a:latin typeface="Calibri" pitchFamily="34" charset="0"/>
              </a:rPr>
              <a:t>76% part-time</a:t>
            </a:r>
          </a:p>
          <a:p>
            <a:pPr lvl="3"/>
            <a:r>
              <a:rPr lang="en-US" sz="2400" b="1" dirty="0" smtClean="0">
                <a:latin typeface="Calibri" pitchFamily="34" charset="0"/>
              </a:rPr>
              <a:t>90% from Alaska; over 50% from Southeast</a:t>
            </a:r>
          </a:p>
          <a:p>
            <a:pPr lvl="3"/>
            <a:r>
              <a:rPr lang="en-US" sz="2400" b="1" dirty="0" smtClean="0">
                <a:latin typeface="Calibri" pitchFamily="34" charset="0"/>
              </a:rPr>
              <a:t>14% Alaska Native</a:t>
            </a:r>
          </a:p>
          <a:p>
            <a:pPr lvl="3"/>
            <a:r>
              <a:rPr lang="en-US" sz="2400" b="1" dirty="0" smtClean="0">
                <a:latin typeface="Calibri" pitchFamily="34" charset="0"/>
              </a:rPr>
              <a:t>66% female</a:t>
            </a:r>
          </a:p>
          <a:p>
            <a:pPr lvl="3"/>
            <a:r>
              <a:rPr lang="en-US" sz="2400" b="1" dirty="0" smtClean="0">
                <a:latin typeface="Calibri" pitchFamily="34" charset="0"/>
              </a:rPr>
              <a:t>8% first-time freshmen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b="1" dirty="0" smtClean="0">
                <a:latin typeface="Calibri" pitchFamily="34" charset="0"/>
              </a:rPr>
              <a:t> Staff and Faculty</a:t>
            </a:r>
          </a:p>
          <a:p>
            <a:pPr lvl="3"/>
            <a:r>
              <a:rPr lang="en-US" sz="2400" b="1" dirty="0" smtClean="0">
                <a:latin typeface="Calibri" pitchFamily="34" charset="0"/>
              </a:rPr>
              <a:t>231 (99 FTE) faculty-Fall 2010</a:t>
            </a:r>
          </a:p>
          <a:p>
            <a:pPr lvl="3"/>
            <a:r>
              <a:rPr lang="en-US" sz="2400" b="1" dirty="0" smtClean="0">
                <a:latin typeface="Calibri" pitchFamily="34" charset="0"/>
              </a:rPr>
              <a:t>316 full-time and 317 part-time staff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UAS at a Glance</a:t>
            </a:r>
            <a:endParaRPr lang="en-US" sz="5400" dirty="0">
              <a:latin typeface="Calibri" pitchFamily="34" charset="0"/>
            </a:endParaRPr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711891"/>
          </a:xfrm>
        </p:spPr>
        <p:txBody>
          <a:bodyPr>
            <a:normAutofit fontScale="25000" lnSpcReduction="20000"/>
          </a:bodyPr>
          <a:lstStyle/>
          <a:p>
            <a:endParaRPr lang="en-US" sz="9600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0" b="1" dirty="0" smtClean="0">
                <a:latin typeface="Calibri" pitchFamily="34" charset="0"/>
              </a:rPr>
              <a:t>  Fulfilling our Mission: Metrics</a:t>
            </a:r>
          </a:p>
          <a:p>
            <a:endParaRPr lang="en-US" sz="14400" b="1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4400" b="1" dirty="0" smtClean="0">
                <a:latin typeface="Calibri" pitchFamily="34" charset="0"/>
                <a:sym typeface="Wingdings"/>
              </a:rPr>
              <a:t></a:t>
            </a:r>
            <a:r>
              <a:rPr lang="en-US" sz="14400" b="1" dirty="0" smtClean="0">
                <a:latin typeface="Calibri" pitchFamily="34" charset="0"/>
              </a:rPr>
              <a:t>  7% 	Student Credit Hours</a:t>
            </a:r>
          </a:p>
          <a:p>
            <a:pPr lvl="1">
              <a:lnSpc>
                <a:spcPct val="120000"/>
              </a:lnSpc>
            </a:pPr>
            <a:r>
              <a:rPr lang="en-US" sz="14400" b="1" dirty="0" smtClean="0">
                <a:latin typeface="Calibri" pitchFamily="34" charset="0"/>
                <a:sym typeface="Wingdings"/>
              </a:rPr>
              <a:t></a:t>
            </a:r>
            <a:r>
              <a:rPr lang="en-US" sz="14400" b="1" dirty="0" smtClean="0">
                <a:latin typeface="Calibri" pitchFamily="34" charset="0"/>
              </a:rPr>
              <a:t>  8% 	Student Retention (FTFTF)</a:t>
            </a:r>
          </a:p>
          <a:p>
            <a:pPr lvl="1">
              <a:lnSpc>
                <a:spcPct val="120000"/>
              </a:lnSpc>
            </a:pPr>
            <a:r>
              <a:rPr lang="en-US" sz="14400" b="1" dirty="0" smtClean="0">
                <a:latin typeface="Calibri" pitchFamily="34" charset="0"/>
                <a:sym typeface="Wingdings"/>
              </a:rPr>
              <a:t></a:t>
            </a:r>
            <a:r>
              <a:rPr lang="en-US" sz="14400" b="1" dirty="0" smtClean="0">
                <a:latin typeface="Calibri" pitchFamily="34" charset="0"/>
              </a:rPr>
              <a:t>  37% 	High Demand Job Graduates</a:t>
            </a:r>
          </a:p>
          <a:p>
            <a:pPr lvl="1">
              <a:lnSpc>
                <a:spcPct val="120000"/>
              </a:lnSpc>
            </a:pPr>
            <a:r>
              <a:rPr lang="en-US" sz="14400" b="1" dirty="0" smtClean="0">
                <a:latin typeface="Calibri" pitchFamily="34" charset="0"/>
                <a:sym typeface="Wingdings"/>
              </a:rPr>
              <a:t></a:t>
            </a:r>
            <a:r>
              <a:rPr lang="en-US" sz="14400" b="1" dirty="0" smtClean="0">
                <a:latin typeface="Calibri" pitchFamily="34" charset="0"/>
              </a:rPr>
              <a:t>  19% 	Teacher Education Awards</a:t>
            </a:r>
          </a:p>
          <a:p>
            <a:pPr lvl="1">
              <a:lnSpc>
                <a:spcPct val="120000"/>
              </a:lnSpc>
            </a:pPr>
            <a:r>
              <a:rPr lang="en-US" sz="14400" b="1" dirty="0" smtClean="0">
                <a:latin typeface="Calibri" pitchFamily="34" charset="0"/>
                <a:sym typeface="Wingdings"/>
              </a:rPr>
              <a:t></a:t>
            </a:r>
            <a:r>
              <a:rPr lang="en-US" sz="14400" b="1" dirty="0" smtClean="0">
                <a:latin typeface="Calibri" pitchFamily="34" charset="0"/>
              </a:rPr>
              <a:t>  8% 	Alaska High School Grads</a:t>
            </a:r>
          </a:p>
          <a:p>
            <a:endParaRPr lang="en-US" sz="5900" dirty="0" smtClean="0">
              <a:latin typeface="Calibri" pitchFamily="34" charset="0"/>
            </a:endParaRPr>
          </a:p>
          <a:p>
            <a:endParaRPr lang="en-US" sz="9600" dirty="0" smtClean="0">
              <a:latin typeface="Calibri" pitchFamily="34" charset="0"/>
            </a:endParaRPr>
          </a:p>
          <a:p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UAS at a Glance</a:t>
            </a:r>
            <a:endParaRPr lang="en-US" sz="5400" dirty="0"/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495801"/>
          </a:xfrm>
        </p:spPr>
        <p:txBody>
          <a:bodyPr>
            <a:normAutofit lnSpcReduction="10000"/>
          </a:bodyPr>
          <a:lstStyle/>
          <a:p>
            <a:endParaRPr lang="en-US" sz="3000" b="1" dirty="0" smtClean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3000" b="1" dirty="0" smtClean="0">
                <a:latin typeface="Calibri" pitchFamily="34" charset="0"/>
              </a:rPr>
              <a:t>Accreditation and Continuous Improvement</a:t>
            </a:r>
          </a:p>
          <a:p>
            <a:pPr lvl="1">
              <a:spcBef>
                <a:spcPts val="624"/>
              </a:spcBef>
            </a:pPr>
            <a:r>
              <a:rPr lang="en-US" sz="2800" dirty="0" smtClean="0">
                <a:latin typeface="Calibri" pitchFamily="34" charset="0"/>
              </a:rPr>
              <a:t>Year One Report submitted to NWCCU--September</a:t>
            </a:r>
          </a:p>
          <a:p>
            <a:pPr lvl="1">
              <a:spcBef>
                <a:spcPts val="624"/>
              </a:spcBef>
            </a:pPr>
            <a:r>
              <a:rPr lang="en-US" sz="2800" dirty="0" smtClean="0">
                <a:latin typeface="Calibri" pitchFamily="34" charset="0"/>
              </a:rPr>
              <a:t>Focus on student retention and completion</a:t>
            </a:r>
          </a:p>
          <a:p>
            <a:pPr lvl="1">
              <a:spcBef>
                <a:spcPts val="624"/>
              </a:spcBef>
            </a:pPr>
            <a:r>
              <a:rPr lang="en-US" sz="2800" dirty="0" smtClean="0">
                <a:latin typeface="Calibri" pitchFamily="34" charset="0"/>
              </a:rPr>
              <a:t>Expanding residential student capacity in Juneau</a:t>
            </a:r>
          </a:p>
          <a:p>
            <a:pPr lvl="1">
              <a:spcBef>
                <a:spcPts val="624"/>
              </a:spcBef>
            </a:pPr>
            <a:r>
              <a:rPr lang="en-US" sz="2800" dirty="0" smtClean="0">
                <a:latin typeface="Calibri" pitchFamily="34" charset="0"/>
              </a:rPr>
              <a:t>Consistency in program assessments/program reviews</a:t>
            </a:r>
          </a:p>
          <a:p>
            <a:pPr lvl="1">
              <a:spcBef>
                <a:spcPts val="624"/>
              </a:spcBef>
            </a:pPr>
            <a:r>
              <a:rPr lang="en-US" sz="2800" dirty="0" smtClean="0">
                <a:latin typeface="Calibri" pitchFamily="34" charset="0"/>
              </a:rPr>
              <a:t>Expanding our partnerships—Mine Training</a:t>
            </a:r>
          </a:p>
          <a:p>
            <a:pPr lvl="1">
              <a:spcBef>
                <a:spcPts val="624"/>
              </a:spcBef>
            </a:pPr>
            <a:r>
              <a:rPr lang="en-US" sz="2800" dirty="0" smtClean="0">
                <a:latin typeface="Calibri" pitchFamily="34" charset="0"/>
              </a:rPr>
              <a:t>Establishing Honors program</a:t>
            </a:r>
          </a:p>
          <a:p>
            <a:pPr lvl="1">
              <a:spcBef>
                <a:spcPts val="624"/>
              </a:spcBef>
            </a:pPr>
            <a:r>
              <a:rPr lang="en-US" sz="2800" dirty="0" smtClean="0">
                <a:latin typeface="Calibri" pitchFamily="34" charset="0"/>
              </a:rPr>
              <a:t> Upgrading E-Learning options for students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UAS at a Glance</a:t>
            </a:r>
            <a:endParaRPr lang="en-US" sz="5400" dirty="0"/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Health Information Management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“Serving Place-Based Students”</a:t>
            </a:r>
          </a:p>
          <a:p>
            <a:pPr algn="ctr">
              <a:buNone/>
            </a:pPr>
            <a:endParaRPr lang="en-US" dirty="0" smtClean="0">
              <a:latin typeface="Calibri" pitchFamily="34" charset="0"/>
            </a:endParaRPr>
          </a:p>
          <a:p>
            <a:pPr algn="ctr">
              <a:buNone/>
            </a:pPr>
            <a:endParaRPr lang="en-US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en-US" sz="3200" b="1" dirty="0" smtClean="0">
                <a:latin typeface="Calibri" pitchFamily="34" charset="0"/>
                <a:cs typeface="Arial" pitchFamily="34" charset="0"/>
              </a:rPr>
              <a:t>Faculty: 	Leslie Gordon,  MS, RHIA</a:t>
            </a:r>
          </a:p>
          <a:p>
            <a:pPr algn="ctr">
              <a:buNone/>
            </a:pPr>
            <a:r>
              <a:rPr lang="en-US" sz="3200" b="1" dirty="0" smtClean="0">
                <a:latin typeface="Calibri" pitchFamily="34" charset="0"/>
                <a:cs typeface="Arial" pitchFamily="34" charset="0"/>
              </a:rPr>
              <a:t>			Rose Goeden, MBA, RHIA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alibri" pitchFamily="34" charset="0"/>
                <a:cs typeface="Arial" pitchFamily="34" charset="0"/>
              </a:rPr>
              <a:t>UAS Sitka Campus</a:t>
            </a:r>
            <a:endParaRPr lang="en-US" sz="54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>
            <a:noAutofit/>
          </a:bodyPr>
          <a:lstStyle/>
          <a:p>
            <a:pPr>
              <a:spcBef>
                <a:spcPts val="576"/>
              </a:spcBef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Aligned with Academic Master Plan Goals 4 &amp; 5</a:t>
            </a:r>
          </a:p>
          <a:p>
            <a:pPr lvl="1"/>
            <a:r>
              <a:rPr lang="en-US" sz="3000" dirty="0" smtClean="0">
                <a:latin typeface="Arial" pitchFamily="34" charset="0"/>
                <a:cs typeface="Arial" pitchFamily="34" charset="0"/>
              </a:rPr>
              <a:t>Responds to state needs</a:t>
            </a:r>
          </a:p>
          <a:p>
            <a:pPr lvl="1"/>
            <a:r>
              <a:rPr lang="en-US" sz="3000" dirty="0" smtClean="0">
                <a:latin typeface="Arial" pitchFamily="34" charset="0"/>
                <a:cs typeface="Arial" pitchFamily="34" charset="0"/>
              </a:rPr>
              <a:t>Collaboration across UA</a:t>
            </a:r>
          </a:p>
          <a:p>
            <a:pPr lvl="1"/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Health Information Management</a:t>
            </a:r>
          </a:p>
          <a:p>
            <a:pPr lvl="1"/>
            <a:r>
              <a:rPr lang="en-US" sz="3000" dirty="0" smtClean="0">
                <a:latin typeface="Arial" pitchFamily="34" charset="0"/>
                <a:cs typeface="Arial" pitchFamily="34" charset="0"/>
              </a:rPr>
              <a:t>History</a:t>
            </a:r>
          </a:p>
          <a:p>
            <a:pPr lvl="1"/>
            <a:r>
              <a:rPr lang="en-US" sz="3000" dirty="0" smtClean="0">
                <a:latin typeface="Arial" pitchFamily="34" charset="0"/>
                <a:cs typeface="Arial" pitchFamily="34" charset="0"/>
              </a:rPr>
              <a:t>Enrollment</a:t>
            </a:r>
          </a:p>
          <a:p>
            <a:pPr lvl="1"/>
            <a:r>
              <a:rPr lang="en-US" sz="3000" dirty="0" smtClean="0">
                <a:latin typeface="Arial" pitchFamily="34" charset="0"/>
                <a:cs typeface="Arial" pitchFamily="34" charset="0"/>
              </a:rPr>
              <a:t>Programs and Collaboration</a:t>
            </a:r>
          </a:p>
          <a:p>
            <a:pPr lvl="1"/>
            <a:r>
              <a:rPr lang="en-US" sz="3000" dirty="0" smtClean="0">
                <a:latin typeface="Arial" pitchFamily="34" charset="0"/>
                <a:cs typeface="Arial" pitchFamily="34" charset="0"/>
              </a:rPr>
              <a:t>Opportunities Across the State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Serving our Community and State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0"/>
            <a:ext cx="70008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658&quot;&gt;&lt;property id=&quot;20148&quot; value=&quot;5&quot;/&gt;&lt;property id=&quot;20300&quot; value=&quot;Slide 2 - &amp;quot;UAS Strategic and Assessment Plan&amp;#x0D;&amp;#x0A;2010-2017&amp;quot;&quot;/&gt;&lt;property id=&quot;20307&quot; value=&quot;285&quot;/&gt;&lt;/object&gt;&lt;object type=&quot;3&quot; unique_id=&quot;10703&quot;&gt;&lt;property id=&quot;20148&quot; value=&quot;5&quot;/&gt;&lt;property id=&quot;20300&quot; value=&quot;Slide 1 - &amp;quot;UAS Highlights:&amp;#x0D;&amp;#x0A;A Focus on Student Learning&amp;quot;&quot;/&gt;&lt;property id=&quot;20307&quot; value=&quot;315&quot;/&gt;&lt;/object&gt;&lt;object type=&quot;3&quot; unique_id=&quot;10704&quot;&gt;&lt;property id=&quot;20148&quot; value=&quot;5&quot;/&gt;&lt;property id=&quot;20300&quot; value=&quot;Slide 3 - &amp;quot;UAS Strategic and Assessment Plan&amp;#x0D;&amp;#x0A;2010-2017&amp;quot;&quot;/&gt;&lt;property id=&quot;20307&quot; value=&quot;308&quot;/&gt;&lt;/object&gt;&lt;object type=&quot;3&quot; unique_id=&quot;10705&quot;&gt;&lt;property id=&quot;20148&quot; value=&quot;5&quot;/&gt;&lt;property id=&quot;20300&quot; value=&quot;Slide 7 - &amp;quot;UAS at a Glance&amp;quot;&quot;/&gt;&lt;property id=&quot;20307&quot; value=&quot;310&quot;/&gt;&lt;/object&gt;&lt;object type=&quot;3&quot; unique_id=&quot;10706&quot;&gt;&lt;property id=&quot;20148&quot; value=&quot;5&quot;/&gt;&lt;property id=&quot;20300&quot; value=&quot;Slide 4 - &amp;quot;UAS at a Glance&amp;quot;&quot;/&gt;&lt;property id=&quot;20307&quot; value=&quot;316&quot;/&gt;&lt;/object&gt;&lt;object type=&quot;3&quot; unique_id=&quot;10707&quot;&gt;&lt;property id=&quot;20148&quot; value=&quot;5&quot;/&gt;&lt;property id=&quot;20300&quot; value=&quot;Slide 5 - &amp;quot;UAS at a Glance&amp;quot;&quot;/&gt;&lt;property id=&quot;20307&quot; value=&quot;312&quot;/&gt;&lt;/object&gt;&lt;object type=&quot;3&quot; unique_id=&quot;10708&quot;&gt;&lt;property id=&quot;20148&quot; value=&quot;5&quot;/&gt;&lt;property id=&quot;20300&quot; value=&quot;Slide 6 - &amp;quot;UAS at a Glance&amp;quot;&quot;/&gt;&lt;property id=&quot;20307&quot; value=&quot;311&quot;/&gt;&lt;/object&gt;&lt;object type=&quot;3&quot; unique_id=&quot;10712&quot;&gt;&lt;property id=&quot;20148&quot; value=&quot;5&quot;/&gt;&lt;property id=&quot;20300&quot; value=&quot;Slide 8 - &amp;quot;UAS Sitka Campus&amp;quot;&quot;/&gt;&lt;property id=&quot;20307&quot; value=&quot;289&quot;/&gt;&lt;/object&gt;&lt;object type=&quot;3&quot; unique_id=&quot;10713&quot;&gt;&lt;property id=&quot;20148&quot; value=&quot;5&quot;/&gt;&lt;property id=&quot;20300&quot; value=&quot;Slide 9 - &amp;quot;Serving our Community and State&amp;quot;&quot;/&gt;&lt;property id=&quot;20307&quot; value=&quot;290&quot;/&gt;&lt;/object&gt;&lt;object type=&quot;3&quot; unique_id=&quot;10714&quot;&gt;&lt;property id=&quot;20148&quot; value=&quot;5&quot;/&gt;&lt;property id=&quot;20300&quot; value=&quot;Slide 10 - &amp;quot;History of HIM Education in Alaska&amp;quot;&quot;/&gt;&lt;property id=&quot;20307&quot; value=&quot;291&quot;/&gt;&lt;/object&gt;&lt;object type=&quot;3&quot; unique_id=&quot;10715&quot;&gt;&lt;property id=&quot;20148&quot; value=&quot;5&quot;/&gt;&lt;property id=&quot;20300&quot; value=&quot;Slide 11 - &amp;quot;Increased Enrollment&amp;quot;&quot;/&gt;&lt;property id=&quot;20307&quot; value=&quot;292&quot;/&gt;&lt;/object&gt;&lt;object type=&quot;3&quot; unique_id=&quot;10716&quot;&gt;&lt;property id=&quot;20148&quot; value=&quot;5&quot;/&gt;&lt;property id=&quot;20300&quot; value=&quot;Slide 12 - &amp;quot;Collaboration&amp;amp;#x09;&amp;quot;&quot;/&gt;&lt;property id=&quot;20307&quot; value=&quot;293&quot;/&gt;&lt;/object&gt;&lt;object type=&quot;3&quot; unique_id=&quot;10717&quot;&gt;&lt;property id=&quot;20148&quot; value=&quot;5&quot;/&gt;&lt;property id=&quot;20300&quot; value=&quot;Slide 13 - &amp;quot;Serving Place-Based Students &amp;#x0D;&amp;#x0A;Across the State&amp;quot;&quot;/&gt;&lt;property id=&quot;20307&quot; value=&quot;294&quot;/&gt;&lt;/object&gt;&lt;object type=&quot;3&quot; unique_id=&quot;10718&quot;&gt;&lt;property id=&quot;20148&quot; value=&quot;5&quot;/&gt;&lt;property id=&quot;20300&quot; value=&quot;Slide 14 - &amp;quot;HIM/HIT Serving Alaska&amp;quot;&quot;/&gt;&lt;property id=&quot;20307&quot; value=&quot;295&quot;/&gt;&lt;/object&gt;&lt;object type=&quot;3&quot; unique_id=&quot;10719&quot;&gt;&lt;property id=&quot;20148&quot; value=&quot;5&quot;/&gt;&lt;property id=&quot;20300&quot; value=&quot;Slide 15 - &amp;quot;&amp;#x0D;&amp;#x0A;UAS School of Management&amp;#x0D;&amp;#x0A;Accounting: Asst Prof Vickie Williams&amp;#x0D;&amp;#x0A;Alaska Occupational Forecast &amp;#x0D;&amp;#x0A;&amp;quot;&quot;/&gt;&lt;property id=&quot;20307&quot; value=&quot;296&quot;/&gt;&lt;/object&gt;&lt;object type=&quot;3&quot; unique_id=&quot;10720&quot;&gt;&lt;property id=&quot;20148&quot; value=&quot;5&quot;/&gt;&lt;property id=&quot;20300&quot; value=&quot;Slide 16&quot;/&gt;&lt;property id=&quot;20307&quot; value=&quot;297&quot;/&gt;&lt;/object&gt;&lt;object type=&quot;3&quot; unique_id=&quot;10721&quot;&gt;&lt;property id=&quot;20148&quot; value=&quot;5&quot;/&gt;&lt;property id=&quot;20300&quot; value=&quot;Slide 17&quot;/&gt;&lt;property id=&quot;20307&quot; value=&quot;298&quot;/&gt;&lt;/object&gt;&lt;object type=&quot;3&quot; unique_id=&quot;10722&quot;&gt;&lt;property id=&quot;20148&quot; value=&quot;5&quot;/&gt;&lt;property id=&quot;20300&quot; value=&quot;Slide 18&quot;/&gt;&lt;property id=&quot;20307&quot; value=&quot;299&quot;/&gt;&lt;/object&gt;&lt;object type=&quot;3&quot; unique_id=&quot;10723&quot;&gt;&lt;property id=&quot;20148&quot; value=&quot;5&quot;/&gt;&lt;property id=&quot;20300&quot; value=&quot;Slide 19 - &amp;quot;Tidal Echoes:  Asst Prof Emily Wall&amp;quot;&quot;/&gt;&lt;property id=&quot;20307&quot; value=&quot;300&quot;/&gt;&lt;/object&gt;&lt;object type=&quot;3&quot; unique_id=&quot;10724&quot;&gt;&lt;property id=&quot;20148&quot; value=&quot;5&quot;/&gt;&lt;property id=&quot;20300&quot; value=&quot;Slide 20 - &amp;quot;Tidal Echoes:  Overview&amp;quot;&quot;/&gt;&lt;property id=&quot;20307&quot; value=&quot;301&quot;/&gt;&lt;/object&gt;&lt;object type=&quot;3&quot; unique_id=&quot;10725&quot;&gt;&lt;property id=&quot;20148&quot; value=&quot;5&quot;/&gt;&lt;property id=&quot;20300&quot; value=&quot;Slide 21 - &amp;quot;Tidal Echoes: Undergraduate Research&amp;quot;&quot;/&gt;&lt;property id=&quot;20307&quot; value=&quot;303&quot;/&gt;&lt;/object&gt;&lt;object type=&quot;3&quot; unique_id=&quot;10726&quot;&gt;&lt;property id=&quot;20148&quot; value=&quot;5&quot;/&gt;&lt;property id=&quot;20300&quot; value=&quot;Slide 22 - &amp;quot;Tidal Echoes:  Student perspectives&amp;#x0D;&amp;#x0A;Tom&amp;quot;&quot;/&gt;&lt;property id=&quot;20307&quot; value=&quot;304&quot;/&gt;&lt;/object&gt;&lt;object type=&quot;3&quot; unique_id=&quot;10727&quot;&gt;&lt;property id=&quot;20148&quot; value=&quot;5&quot;/&gt;&lt;property id=&quot;20300&quot; value=&quot;Slide 23 - &amp;quot;Tidal Echoes:  Student perspectives &amp;#x0D;&amp;#x0A;Jacque&amp;quot;&quot;/&gt;&lt;property id=&quot;20307&quot; value=&quot;305&quot;/&gt;&lt;/object&gt;&lt;object type=&quot;3&quot; unique_id=&quot;11091&quot;&gt;&lt;property id=&quot;20148&quot; value=&quot;5&quot;/&gt;&lt;property id=&quot;20300&quot; value=&quot;Slide 24 - &amp;quot;UAS Highlights:&amp;#x0D;&amp;#x0A;A Focus on Student Learning&amp;quot;&quot;/&gt;&lt;property id=&quot;20307&quot; value=&quot;31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657</TotalTime>
  <Words>565</Words>
  <Application>Microsoft Office PowerPoint</Application>
  <PresentationFormat>On-screen Show (4:3)</PresentationFormat>
  <Paragraphs>166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Concourse</vt:lpstr>
      <vt:lpstr>Worksheet</vt:lpstr>
      <vt:lpstr>Chart</vt:lpstr>
      <vt:lpstr>UAS Highlights: A Focus on Student Learning</vt:lpstr>
      <vt:lpstr>UAS Strategic and Assessment Plan 2010-2017</vt:lpstr>
      <vt:lpstr>UAS Strategic and Assessment Plan 2010-2017</vt:lpstr>
      <vt:lpstr>UAS at a Glance</vt:lpstr>
      <vt:lpstr>UAS at a Glance</vt:lpstr>
      <vt:lpstr>UAS at a Glance</vt:lpstr>
      <vt:lpstr>UAS at a Glance</vt:lpstr>
      <vt:lpstr>UAS Sitka Campus</vt:lpstr>
      <vt:lpstr>Serving our Community and State</vt:lpstr>
      <vt:lpstr>History of HIM Education in Alaska</vt:lpstr>
      <vt:lpstr>Increased Enrollment</vt:lpstr>
      <vt:lpstr>Collaboration </vt:lpstr>
      <vt:lpstr>Serving Place-Based Students  Across the State</vt:lpstr>
      <vt:lpstr>HIM/HIT Serving Alaska</vt:lpstr>
      <vt:lpstr> UAS School of Management Accounting: Asst Prof Vickie Williams Alaska Occupational Forecast  </vt:lpstr>
      <vt:lpstr>Slide 16</vt:lpstr>
      <vt:lpstr>Slide 17</vt:lpstr>
      <vt:lpstr>Slide 18</vt:lpstr>
      <vt:lpstr>Tidal Echoes:  Asst Prof Emily Wall</vt:lpstr>
      <vt:lpstr>Tidal Echoes:  Overview</vt:lpstr>
      <vt:lpstr>Tidal Echoes: Undergraduate Research</vt:lpstr>
      <vt:lpstr>Tidal Echoes:  Student perspectives Tom</vt:lpstr>
      <vt:lpstr>Tidal Echoes:  Student perspectives  Jacque</vt:lpstr>
      <vt:lpstr>UAS Highlights: A Focus on Student Learning</vt:lpstr>
    </vt:vector>
  </TitlesOfParts>
  <Company>University of Alaska Southeast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Alaska Southeast</dc:title>
  <dc:creator>Diane Meador</dc:creator>
  <cp:lastModifiedBy>Jeannie Phillips</cp:lastModifiedBy>
  <cp:revision>96</cp:revision>
  <dcterms:created xsi:type="dcterms:W3CDTF">2011-08-04T17:21:34Z</dcterms:created>
  <dcterms:modified xsi:type="dcterms:W3CDTF">2011-09-16T15:59:20Z</dcterms:modified>
</cp:coreProperties>
</file>