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31"/>
  </p:notesMasterIdLst>
  <p:handoutMasterIdLst>
    <p:handoutMasterId r:id="rId32"/>
  </p:handoutMasterIdLst>
  <p:sldIdLst>
    <p:sldId id="421" r:id="rId2"/>
    <p:sldId id="394" r:id="rId3"/>
    <p:sldId id="407" r:id="rId4"/>
    <p:sldId id="458" r:id="rId5"/>
    <p:sldId id="469" r:id="rId6"/>
    <p:sldId id="457" r:id="rId7"/>
    <p:sldId id="441" r:id="rId8"/>
    <p:sldId id="466" r:id="rId9"/>
    <p:sldId id="446" r:id="rId10"/>
    <p:sldId id="467" r:id="rId11"/>
    <p:sldId id="397" r:id="rId12"/>
    <p:sldId id="470" r:id="rId13"/>
    <p:sldId id="455" r:id="rId14"/>
    <p:sldId id="465" r:id="rId15"/>
    <p:sldId id="435" r:id="rId16"/>
    <p:sldId id="431" r:id="rId17"/>
    <p:sldId id="316" r:id="rId18"/>
    <p:sldId id="464" r:id="rId19"/>
    <p:sldId id="378" r:id="rId20"/>
    <p:sldId id="468" r:id="rId21"/>
    <p:sldId id="371" r:id="rId22"/>
    <p:sldId id="326" r:id="rId23"/>
    <p:sldId id="379" r:id="rId24"/>
    <p:sldId id="412" r:id="rId25"/>
    <p:sldId id="451" r:id="rId26"/>
    <p:sldId id="449" r:id="rId27"/>
    <p:sldId id="459" r:id="rId28"/>
    <p:sldId id="453" r:id="rId29"/>
    <p:sldId id="374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CCFFFF"/>
    <a:srgbClr val="000099"/>
    <a:srgbClr val="FFFFFF"/>
    <a:srgbClr val="000000"/>
    <a:srgbClr val="003366"/>
    <a:srgbClr val="00CC00"/>
    <a:srgbClr val="CC3300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9" autoAdjust="0"/>
    <p:restoredTop sz="94640" autoAdjust="0"/>
  </p:normalViewPr>
  <p:slideViewPr>
    <p:cSldViewPr>
      <p:cViewPr>
        <p:scale>
          <a:sx n="90" d="100"/>
          <a:sy n="90" d="100"/>
        </p:scale>
        <p:origin x="-1214" y="-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Dr. Herb Schroeder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UAA School of Engineering</a:t>
            </a: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8E9C713-3C96-4D29-ADCB-16A005C060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0179" name="Rectangle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28179B13-080B-4A13-A20C-2D62E7C0CC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anchor="b"/>
          <a:lstStyle/>
          <a:p>
            <a:pPr algn="r" eaLnBrk="0" hangingPunct="0"/>
            <a:fld id="{CB3896E7-17E1-401D-8EE5-C45B2B8B4A69}" type="slidenum">
              <a:rPr lang="en-US" sz="1200">
                <a:latin typeface="Times New Roman" pitchFamily="18" charset="0"/>
              </a:rPr>
              <a:pPr algn="r" eaLnBrk="0" hangingPunct="0"/>
              <a:t>1</a:t>
            </a:fld>
            <a:endParaRPr lang="en-US" sz="1200" dirty="0">
              <a:latin typeface="Times New Roman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56E64C-4459-4C31-B20E-2682D0A21AC9}" type="slidenum">
              <a:rPr lang="en-US" smtClean="0"/>
              <a:pPr/>
              <a:t>16</a:t>
            </a:fld>
            <a:endParaRPr lang="en-US" dirty="0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259C07-7465-4A0A-8BCC-C2BCFA4ADF41}" type="slidenum">
              <a:rPr lang="en-US" smtClean="0"/>
              <a:pPr/>
              <a:t>17</a:t>
            </a:fld>
            <a:endParaRPr lang="en-US" dirty="0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259C07-7465-4A0A-8BCC-C2BCFA4ADF41}" type="slidenum">
              <a:rPr lang="en-US" smtClean="0"/>
              <a:pPr/>
              <a:t>18</a:t>
            </a:fld>
            <a:endParaRPr lang="en-US" dirty="0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DE3632-304E-4B1E-A5D0-3B209B1F554F}" type="slidenum">
              <a:rPr lang="en-US" smtClean="0"/>
              <a:pPr/>
              <a:t>19</a:t>
            </a:fld>
            <a:endParaRPr lang="en-US" dirty="0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345573-921B-4BAD-ABB2-E0B9B1AFC4BB}" type="slidenum">
              <a:rPr lang="en-US" smtClean="0"/>
              <a:pPr/>
              <a:t>21</a:t>
            </a:fld>
            <a:endParaRPr lang="en-US" dirty="0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CF81E4-129D-415D-BAEE-8C134E589D96}" type="slidenum">
              <a:rPr lang="en-US" smtClean="0"/>
              <a:pPr/>
              <a:t>22</a:t>
            </a:fld>
            <a:endParaRPr lang="en-US" dirty="0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F9AFED-7A92-4549-95F0-9E7463585E3B}" type="slidenum">
              <a:rPr lang="en-US" smtClean="0"/>
              <a:pPr/>
              <a:t>23</a:t>
            </a:fld>
            <a:endParaRPr lang="en-US" dirty="0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5F9024-EC65-4E4C-A708-647F0C65EA81}" type="slidenum">
              <a:rPr lang="en-US" smtClean="0"/>
              <a:pPr/>
              <a:t>27</a:t>
            </a:fld>
            <a:endParaRPr lang="en-US" dirty="0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EBA79C-D8A9-44A5-BFAB-ED02C19CFAD7}" type="slidenum">
              <a:rPr lang="en-US" smtClean="0"/>
              <a:pPr/>
              <a:t>29</a:t>
            </a:fld>
            <a:endParaRPr lang="en-US" dirty="0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2584C3-B32C-4196-8B36-6478DD38710F}" type="slidenum">
              <a:rPr lang="en-US" smtClean="0"/>
              <a:pPr/>
              <a:t>4</a:t>
            </a:fld>
            <a:endParaRPr lang="en-US" dirty="0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1F586F-C8B4-4EE2-AC75-F230C0E35966}" type="slidenum">
              <a:rPr lang="en-US" smtClean="0"/>
              <a:pPr/>
              <a:t>6</a:t>
            </a:fld>
            <a:endParaRPr lang="en-US" dirty="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973ED5-7DEF-46DE-8711-1A28DFC16A0B}" type="slidenum">
              <a:rPr lang="en-US" smtClean="0"/>
              <a:pPr/>
              <a:t>8</a:t>
            </a:fld>
            <a:endParaRPr lang="en-US" dirty="0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973ED5-7DEF-46DE-8711-1A28DFC16A0B}" type="slidenum">
              <a:rPr lang="en-US" smtClean="0"/>
              <a:pPr/>
              <a:t>9</a:t>
            </a:fld>
            <a:endParaRPr lang="en-US" dirty="0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973ED5-7DEF-46DE-8711-1A28DFC16A0B}" type="slidenum">
              <a:rPr lang="en-US" smtClean="0"/>
              <a:pPr/>
              <a:t>10</a:t>
            </a:fld>
            <a:endParaRPr lang="en-US" dirty="0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87566F-4299-431B-B881-C4BD6E33F54B}" type="slidenum">
              <a:rPr lang="en-US" smtClean="0"/>
              <a:pPr/>
              <a:t>11</a:t>
            </a:fld>
            <a:endParaRPr lang="en-US" dirty="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0AB196-F2D6-4B38-BBD4-F9F5D9B8C29C}" type="slidenum">
              <a:rPr lang="en-US" smtClean="0"/>
              <a:pPr/>
              <a:t>14</a:t>
            </a:fld>
            <a:endParaRPr lang="en-US" dirty="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0AB196-F2D6-4B38-BBD4-F9F5D9B8C29C}" type="slidenum">
              <a:rPr lang="en-US" smtClean="0"/>
              <a:pPr/>
              <a:t>15</a:t>
            </a:fld>
            <a:endParaRPr lang="en-US" dirty="0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Building a National Model for Excellence in Native American Higher Education Programs</a:t>
            </a:r>
          </a:p>
          <a:p>
            <a:pPr>
              <a:defRPr/>
            </a:pPr>
            <a:r>
              <a:rPr lang="en-US" dirty="0"/>
              <a:t>Herb Schroeder, PhD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Building a National Model for Excellence in Native American Higher Education Programs</a:t>
            </a:r>
          </a:p>
          <a:p>
            <a:pPr>
              <a:defRPr/>
            </a:pPr>
            <a:r>
              <a:rPr lang="en-US" dirty="0"/>
              <a:t>Herb Schroeder, PhD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Building a National Model for Excellence in Native American Higher Education Programs</a:t>
            </a:r>
          </a:p>
          <a:p>
            <a:pPr>
              <a:defRPr/>
            </a:pPr>
            <a:r>
              <a:rPr lang="en-US" dirty="0"/>
              <a:t>Herb Schroeder, PhD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Building a National Model for Excellence in Native American Higher Education Programs</a:t>
            </a:r>
          </a:p>
          <a:p>
            <a:pPr>
              <a:defRPr/>
            </a:pPr>
            <a:r>
              <a:rPr lang="en-US" dirty="0"/>
              <a:t>Herb Schroeder, PhD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Building a National Model for Excellence in Native American Higher Education Programs</a:t>
            </a:r>
          </a:p>
          <a:p>
            <a:pPr>
              <a:defRPr/>
            </a:pPr>
            <a:r>
              <a:rPr lang="en-US" dirty="0"/>
              <a:t>Herb Schroeder, PhD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Building a National Model for Excellence in Native American Higher Education Programs</a:t>
            </a:r>
          </a:p>
          <a:p>
            <a:pPr>
              <a:defRPr/>
            </a:pPr>
            <a:r>
              <a:rPr lang="en-US" dirty="0"/>
              <a:t>Herb Schroeder, PhD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Building a National Model for Excellence in Native American Higher Education Programs</a:t>
            </a:r>
          </a:p>
          <a:p>
            <a:pPr>
              <a:defRPr/>
            </a:pPr>
            <a:r>
              <a:rPr lang="en-US" dirty="0"/>
              <a:t>Herb Schroeder, PhD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Building a National Model for Excellence in Native American Higher Education Programs</a:t>
            </a:r>
          </a:p>
          <a:p>
            <a:pPr>
              <a:defRPr/>
            </a:pPr>
            <a:r>
              <a:rPr lang="en-US" dirty="0"/>
              <a:t>Herb Schroeder, PhD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Building a National Model for Excellence in Native American Higher Education Programs</a:t>
            </a:r>
          </a:p>
          <a:p>
            <a:pPr>
              <a:defRPr/>
            </a:pPr>
            <a:r>
              <a:rPr lang="en-US" dirty="0"/>
              <a:t>Herb Schroeder, PhD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Building a National Model for Excellence in Native American Higher Education Programs</a:t>
            </a:r>
          </a:p>
          <a:p>
            <a:pPr>
              <a:defRPr/>
            </a:pPr>
            <a:r>
              <a:rPr lang="en-US" dirty="0"/>
              <a:t>Herb Schroeder, PhD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Building a National Model for Excellence in Native American Higher Education Programs</a:t>
            </a:r>
          </a:p>
          <a:p>
            <a:pPr>
              <a:defRPr/>
            </a:pPr>
            <a:r>
              <a:rPr lang="en-US" dirty="0"/>
              <a:t>Herb Schroeder, PhD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31129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11300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1130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103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31130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31130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311305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31130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311307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311308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311309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311310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311311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31131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31131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31131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31131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cs typeface="+mn-cs"/>
                </a:endParaRPr>
              </a:p>
            </p:txBody>
          </p:sp>
        </p:grpSp>
        <p:sp>
          <p:nvSpPr>
            <p:cNvPr id="311316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1131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1131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1131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1132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11321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1132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1132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1132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1132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1132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1045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311328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311329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311330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311331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311332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 dirty="0">
                  <a:cs typeface="+mn-cs"/>
                </a:endParaRPr>
              </a:p>
            </p:txBody>
          </p:sp>
        </p:grpSp>
        <p:sp>
          <p:nvSpPr>
            <p:cNvPr id="311333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11334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dirty="0">
                <a:cs typeface="+mn-cs"/>
              </a:endParaRPr>
            </a:p>
          </p:txBody>
        </p:sp>
      </p:grpSp>
      <p:sp>
        <p:nvSpPr>
          <p:cNvPr id="31133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1133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" y="6324600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00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Building a National Model for Excellence in Native American Higher Education Programs</a:t>
            </a:r>
          </a:p>
          <a:p>
            <a:pPr>
              <a:defRPr/>
            </a:pPr>
            <a:r>
              <a:rPr lang="en-US" dirty="0"/>
              <a:t>Herb Schroeder, PhD</a:t>
            </a:r>
          </a:p>
        </p:txBody>
      </p:sp>
      <p:sp>
        <p:nvSpPr>
          <p:cNvPr id="31133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Ilisaurri\Desktop\ComputerBuild%20-LongForm.wmv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Ilisaurri\Desktop\SummerBridge-LongForm-SD.wmv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1"/>
          <p:cNvSpPr>
            <a:spLocks noGrp="1" noChangeArrowheads="1"/>
          </p:cNvSpPr>
          <p:nvPr>
            <p:ph type="ftr" sz="quarter" idx="10"/>
          </p:nvPr>
        </p:nvSpPr>
        <p:spPr>
          <a:xfrm>
            <a:off x="304800" y="6400800"/>
            <a:ext cx="8534400" cy="457200"/>
          </a:xfrm>
        </p:spPr>
        <p:txBody>
          <a:bodyPr/>
          <a:lstStyle/>
          <a:p>
            <a:r>
              <a:rPr lang="en-US" dirty="0" smtClean="0"/>
              <a:t>Building a National Model for Excellence in Native American Higher Education Programs</a:t>
            </a:r>
          </a:p>
        </p:txBody>
      </p:sp>
      <p:pic>
        <p:nvPicPr>
          <p:cNvPr id="2051" name="Picture 9" descr="ANSEP 2003 Banquet 02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4692" y="228600"/>
            <a:ext cx="8866908" cy="6096000"/>
          </a:xfrm>
        </p:spPr>
      </p:pic>
      <p:sp>
        <p:nvSpPr>
          <p:cNvPr id="28570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429000" y="152400"/>
            <a:ext cx="5715000" cy="758825"/>
          </a:xfrm>
        </p:spPr>
        <p:txBody>
          <a:bodyPr anchorCtr="0"/>
          <a:lstStyle/>
          <a:p>
            <a:pPr algn="l" eaLnBrk="1" hangingPunct="1">
              <a:tabLst>
                <a:tab pos="233363" algn="l"/>
              </a:tabLst>
              <a:defRPr/>
            </a:pPr>
            <a:r>
              <a:rPr lang="en-US" sz="3200" dirty="0" smtClean="0">
                <a:latin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</a:rPr>
            </a:br>
            <a:r>
              <a:rPr lang="en-US" sz="2800" dirty="0" smtClean="0">
                <a:latin typeface="Times New Roman" pitchFamily="18" charset="0"/>
              </a:rPr>
              <a:t>ANSEP</a:t>
            </a:r>
            <a:r>
              <a:rPr lang="en-US" sz="1200" baseline="100000" dirty="0" smtClean="0">
                <a:latin typeface="Times New Roman" pitchFamily="18" charset="0"/>
              </a:rPr>
              <a:t>TM</a:t>
            </a:r>
            <a:r>
              <a:rPr lang="en-US" sz="2800" dirty="0" smtClean="0">
                <a:latin typeface="Times New Roman" pitchFamily="18" charset="0"/>
              </a:rPr>
              <a:t>: Alaska Native Science &amp; 			      Engineering Program</a:t>
            </a:r>
            <a:r>
              <a:rPr lang="en-US" sz="1200" baseline="100000" dirty="0" smtClean="0">
                <a:latin typeface="Times New Roman" pitchFamily="18" charset="0"/>
              </a:rPr>
              <a:t>TM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Ilisaurri\Pictures\additional report to the partner photos 2011\UAA 110721 ANSEP Summer Bridge-28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015487"/>
            <a:ext cx="8437907" cy="5613913"/>
          </a:xfrm>
          <a:prstGeom prst="rect">
            <a:avLst/>
          </a:prstGeom>
          <a:noFill/>
        </p:spPr>
      </p:pic>
      <p:sp>
        <p:nvSpPr>
          <p:cNvPr id="1024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pPr eaLnBrk="1" hangingPunct="1">
              <a:spcBef>
                <a:spcPts val="0"/>
              </a:spcBef>
              <a:defRPr/>
            </a:pPr>
            <a:r>
              <a:rPr lang="en-US" sz="3200" dirty="0" smtClean="0">
                <a:latin typeface="Times New Roman" pitchFamily="18" charset="0"/>
              </a:rPr>
              <a:t>ANSEP Pre-College Middle School Academy</a:t>
            </a:r>
            <a:r>
              <a:rPr lang="en-US" sz="4000" dirty="0" smtClean="0">
                <a:latin typeface="Times New Roman" pitchFamily="18" charset="0"/>
              </a:rPr>
              <a:t> </a:t>
            </a:r>
            <a:r>
              <a:rPr lang="en-US" sz="2400" i="1" dirty="0" smtClean="0">
                <a:effectLst/>
                <a:latin typeface="Times New Roman" pitchFamily="18" charset="0"/>
              </a:rPr>
              <a:t>Excitement and empowerment about careers in engineering &amp; science</a:t>
            </a: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2"/>
                </a:solidFill>
                <a:effectLst/>
              </a:rPr>
              <a:t>Building a National Model for Excellence in Native American Higher Education Programs</a:t>
            </a:r>
          </a:p>
          <a:p>
            <a:pPr algn="r">
              <a:defRPr/>
            </a:pPr>
            <a:endParaRPr lang="en-US" sz="1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03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1076726"/>
            <a:ext cx="7543800" cy="5666793"/>
          </a:xfrm>
          <a:prstGeom prst="rect">
            <a:avLst/>
          </a:prstGeom>
        </p:spPr>
      </p:pic>
      <p:sp>
        <p:nvSpPr>
          <p:cNvPr id="421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884238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latin typeface="Times New Roman" pitchFamily="18" charset="0"/>
              </a:rPr>
              <a:t>ANSEP Pre-College Computer Assembly</a:t>
            </a:r>
            <a:r>
              <a:rPr lang="en-US" sz="2400" dirty="0" smtClean="0">
                <a:latin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i="1" dirty="0" smtClean="0">
                <a:effectLst/>
                <a:latin typeface="Times New Roman" pitchFamily="18" charset="0"/>
              </a:rPr>
              <a:t>Excitement and empowerment about careers in engineering &amp; science</a:t>
            </a: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6096000" y="3581400"/>
            <a:ext cx="2895600" cy="2554545"/>
          </a:xfrm>
          <a:prstGeom prst="rect">
            <a:avLst/>
          </a:prstGeom>
          <a:solidFill>
            <a:schemeClr val="tx1">
              <a:lumMod val="50000"/>
              <a:alpha val="78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 1000+ computers so far</a:t>
            </a:r>
          </a:p>
          <a:p>
            <a:pPr marL="171450" indent="-171450" eaLnBrk="0" hangingPunct="0"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50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+%  have completed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trigonometry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,                    physics, and chemistry prior to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graduation</a:t>
            </a:r>
          </a:p>
          <a:p>
            <a:pPr marL="171450" indent="-171450" eaLnBrk="0" hangingPunct="0"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Some students complete calculus  2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Building a National Model for Excellence in Native American Higher Education </a:t>
            </a:r>
            <a:r>
              <a:rPr lang="en-US" dirty="0" smtClean="0"/>
              <a:t>Programs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Building a National Model for Excellence in Native American Higher Education Programs</a:t>
            </a:r>
          </a:p>
        </p:txBody>
      </p:sp>
      <p:pic>
        <p:nvPicPr>
          <p:cNvPr id="3" name="ComputerBuild -LongForm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28600" y="914400"/>
            <a:ext cx="8763000" cy="4929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4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Building a National Model for Excellence in Native American Higher Education Programs</a:t>
            </a:r>
          </a:p>
        </p:txBody>
      </p:sp>
      <p:pic>
        <p:nvPicPr>
          <p:cNvPr id="3" name="Picture 2" descr="C:\Users\Ilisaurri\Desktop\grads classes.jpg"/>
          <p:cNvPicPr>
            <a:picLocks noChangeAspect="1"/>
          </p:cNvPicPr>
          <p:nvPr/>
        </p:nvPicPr>
        <p:blipFill>
          <a:blip r:embed="rId2" cstate="print"/>
          <a:srcRect l="6410" t="9336" r="6250" b="9336"/>
          <a:stretch>
            <a:fillRect/>
          </a:stretch>
        </p:blipFill>
        <p:spPr bwMode="auto">
          <a:xfrm>
            <a:off x="533400" y="457200"/>
            <a:ext cx="8047653" cy="5788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Ilisaurri\Pictures\possible for report to partners\_MG_76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143000"/>
            <a:ext cx="8278813" cy="5518697"/>
          </a:xfrm>
          <a:prstGeom prst="rect">
            <a:avLst/>
          </a:prstGeom>
          <a:noFill/>
        </p:spPr>
      </p:pic>
      <p:sp>
        <p:nvSpPr>
          <p:cNvPr id="4" name="Rectangle 41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Building a National Model for Excellence in Native American Higher Education </a:t>
            </a:r>
            <a:r>
              <a:rPr lang="en-US" dirty="0" smtClean="0"/>
              <a:t>Programs</a:t>
            </a:r>
            <a:endParaRPr lang="en-US" dirty="0"/>
          </a:p>
        </p:txBody>
      </p:sp>
      <p:sp>
        <p:nvSpPr>
          <p:cNvPr id="175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884238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latin typeface="Times New Roman" pitchFamily="18" charset="0"/>
              </a:rPr>
              <a:t>ANSEP Pre-College Acceleration Academy</a:t>
            </a:r>
            <a:r>
              <a:rPr lang="en-US" sz="2400" dirty="0" smtClean="0">
                <a:latin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i="1" dirty="0" smtClean="0">
                <a:effectLst/>
                <a:latin typeface="Times New Roman" pitchFamily="18" charset="0"/>
              </a:rPr>
              <a:t>Excitement and empowerment about careers in engineering &amp; science</a:t>
            </a:r>
          </a:p>
        </p:txBody>
      </p:sp>
      <p:sp>
        <p:nvSpPr>
          <p:cNvPr id="20485" name="TextBox 5"/>
          <p:cNvSpPr txBox="1">
            <a:spLocks noChangeArrowheads="1"/>
          </p:cNvSpPr>
          <p:nvPr/>
        </p:nvSpPr>
        <p:spPr bwMode="auto">
          <a:xfrm>
            <a:off x="533400" y="1143000"/>
            <a:ext cx="37338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Starting summer after sophomore year in high school</a:t>
            </a:r>
            <a:endParaRPr lang="en-US" sz="2000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en-US" sz="2000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en-US" sz="20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6 weeks on campus</a:t>
            </a:r>
          </a:p>
          <a:p>
            <a:pPr eaLnBrk="0" hangingPunct="0"/>
            <a:endParaRPr lang="en-US" sz="2000" dirty="0" smtClean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en-US" sz="20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2 full courses for university credit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chemistry, physics, trigonometry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calculus 1, calculus 2</a:t>
            </a:r>
          </a:p>
          <a:p>
            <a:pPr eaLnBrk="0" hangingPunct="0">
              <a:buClr>
                <a:schemeClr val="tx1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Introduction  to Engineering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Introduction to Biology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Introduction to Geology</a:t>
            </a:r>
          </a:p>
          <a:p>
            <a:pPr eaLnBrk="0" hangingPunct="0">
              <a:buFont typeface="Arial" pitchFamily="34" charset="0"/>
              <a:buChar char="•"/>
            </a:pPr>
            <a:endParaRPr lang="en-US" sz="2000" dirty="0" smtClean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Hands on enrichment activities</a:t>
            </a:r>
          </a:p>
          <a:p>
            <a:pPr eaLnBrk="0" hangingPunct="0"/>
            <a:endParaRPr lang="en-US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en-US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Ilisaurri\Pictures\possible for report to partners\_MG_76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143000"/>
            <a:ext cx="8230364" cy="5486400"/>
          </a:xfrm>
          <a:prstGeom prst="rect">
            <a:avLst/>
          </a:prstGeom>
          <a:noFill/>
        </p:spPr>
      </p:pic>
      <p:sp>
        <p:nvSpPr>
          <p:cNvPr id="4" name="Rectangle 41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Building a National Model for Excellence in Native American Higher Education </a:t>
            </a:r>
            <a:r>
              <a:rPr lang="en-US" dirty="0" smtClean="0"/>
              <a:t>Programs</a:t>
            </a:r>
            <a:endParaRPr lang="en-US" dirty="0"/>
          </a:p>
        </p:txBody>
      </p:sp>
      <p:sp>
        <p:nvSpPr>
          <p:cNvPr id="175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884238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latin typeface="Times New Roman" pitchFamily="18" charset="0"/>
              </a:rPr>
              <a:t>ANSEP Pre-College Acceleration Academy</a:t>
            </a:r>
            <a:r>
              <a:rPr lang="en-US" sz="2400" dirty="0" smtClean="0">
                <a:latin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i="1" dirty="0" smtClean="0">
                <a:effectLst/>
                <a:latin typeface="Times New Roman" pitchFamily="18" charset="0"/>
              </a:rPr>
              <a:t>Excitement and empowerment about careers in engineering &amp; science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5" descr="C:\Users\Ilisaurri\Desktop\summer 2010\100630 ANSEP SUMMER BRIDGE-85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142999"/>
            <a:ext cx="8305800" cy="5527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1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2"/>
                </a:solidFill>
                <a:effectLst/>
              </a:rPr>
              <a:t>Building a National Model for Excellence in Native American Higher Education Programs</a:t>
            </a:r>
          </a:p>
          <a:p>
            <a:pPr algn="r">
              <a:defRPr/>
            </a:pPr>
            <a:endParaRPr lang="en-US" sz="1000" dirty="0">
              <a:solidFill>
                <a:schemeClr val="bg2"/>
              </a:solidFill>
            </a:endParaRPr>
          </a:p>
        </p:txBody>
      </p:sp>
      <p:sp>
        <p:nvSpPr>
          <p:cNvPr id="1751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884238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latin typeface="Times New Roman" pitchFamily="18" charset="0"/>
              </a:rPr>
              <a:t>ANSEP Pre-College Acceleration Academy</a:t>
            </a:r>
            <a:r>
              <a:rPr lang="en-US" sz="2400" dirty="0" smtClean="0">
                <a:latin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i="1" dirty="0" smtClean="0">
                <a:effectLst/>
                <a:latin typeface="Times New Roman" pitchFamily="18" charset="0"/>
              </a:rPr>
              <a:t>Excitement and empowerment about careers in engineering &amp; science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lisaurri\Desktop\additional report to the partner photos 2011\ANSEP Hansell Stephan_16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421756"/>
            <a:ext cx="7924800" cy="5273631"/>
          </a:xfrm>
          <a:prstGeom prst="rect">
            <a:avLst/>
          </a:prstGeom>
          <a:noFill/>
        </p:spPr>
      </p:pic>
      <p:sp>
        <p:nvSpPr>
          <p:cNvPr id="5" name="Rectangle 41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Building a National Model for Excellence in Native American Higher Education </a:t>
            </a:r>
            <a:r>
              <a:rPr lang="en-US" dirty="0" smtClean="0"/>
              <a:t>Programs</a:t>
            </a:r>
            <a:endParaRPr lang="en-US" dirty="0"/>
          </a:p>
        </p:txBody>
      </p:sp>
      <p:sp>
        <p:nvSpPr>
          <p:cNvPr id="175106" name="Rectangle 2"/>
          <p:cNvSpPr>
            <a:spLocks noChangeArrowheads="1"/>
          </p:cNvSpPr>
          <p:nvPr/>
        </p:nvSpPr>
        <p:spPr bwMode="auto">
          <a:xfrm>
            <a:off x="-76200" y="304800"/>
            <a:ext cx="91440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defRPr/>
            </a:pP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ANSEP </a:t>
            </a: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Summer Bridge</a:t>
            </a:r>
            <a:endParaRPr lang="en-US" sz="2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+mn-cs"/>
            </a:endParaRPr>
          </a:p>
          <a:p>
            <a:pPr algn="ctr">
              <a:defRPr/>
            </a:pPr>
            <a:r>
              <a:rPr lang="en-US" sz="24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Building </a:t>
            </a:r>
            <a:r>
              <a:rPr lang="en-US" sz="24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a Strong Foundation </a:t>
            </a:r>
            <a:r>
              <a:rPr lang="en-US" sz="24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for</a:t>
            </a:r>
          </a:p>
          <a:p>
            <a:pPr algn="ctr">
              <a:defRPr/>
            </a:pPr>
            <a:r>
              <a:rPr lang="en-US" sz="24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University and Professional Achievement</a:t>
            </a:r>
            <a:endParaRPr lang="en-US" sz="2400" i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lisaurri\Pictures\possible for report to partners\ANSEP Merculieff Tylyn_45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390" y="1422308"/>
            <a:ext cx="7824810" cy="5207092"/>
          </a:xfrm>
          <a:prstGeom prst="rect">
            <a:avLst/>
          </a:prstGeom>
          <a:noFill/>
        </p:spPr>
      </p:pic>
      <p:sp>
        <p:nvSpPr>
          <p:cNvPr id="5" name="Rectangle 41"/>
          <p:cNvSpPr>
            <a:spLocks noGrp="1" noChangeArrowheads="1"/>
          </p:cNvSpPr>
          <p:nvPr>
            <p:ph type="ftr" sz="quarter" idx="10"/>
          </p:nvPr>
        </p:nvSpPr>
        <p:spPr>
          <a:xfrm>
            <a:off x="304800" y="6324600"/>
            <a:ext cx="85344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Building a National Model for Excellence in Native American Higher Education </a:t>
            </a:r>
            <a:r>
              <a:rPr lang="en-US" dirty="0" smtClean="0"/>
              <a:t>Programs</a:t>
            </a:r>
            <a:endParaRPr lang="en-US" dirty="0"/>
          </a:p>
        </p:txBody>
      </p:sp>
      <p:sp>
        <p:nvSpPr>
          <p:cNvPr id="175106" name="Rectangle 2"/>
          <p:cNvSpPr>
            <a:spLocks noChangeArrowheads="1"/>
          </p:cNvSpPr>
          <p:nvPr/>
        </p:nvSpPr>
        <p:spPr bwMode="auto">
          <a:xfrm>
            <a:off x="-76200" y="304800"/>
            <a:ext cx="91440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defRPr/>
            </a:pP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ANSEP</a:t>
            </a:r>
            <a:r>
              <a:rPr lang="en-US" sz="3200" dirty="0" smtClean="0">
                <a:latin typeface="Times New Roman" pitchFamily="18" charset="0"/>
              </a:rPr>
              <a:t> </a:t>
            </a: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Summer Bridge</a:t>
            </a:r>
            <a:endParaRPr lang="en-US" sz="2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+mn-cs"/>
            </a:endParaRPr>
          </a:p>
          <a:p>
            <a:pPr algn="ctr">
              <a:defRPr/>
            </a:pPr>
            <a:r>
              <a:rPr lang="en-US" sz="24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Building </a:t>
            </a:r>
            <a:r>
              <a:rPr lang="en-US" sz="24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a Strong Foundation </a:t>
            </a:r>
            <a:r>
              <a:rPr lang="en-US" sz="24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for</a:t>
            </a:r>
          </a:p>
          <a:p>
            <a:pPr algn="ctr">
              <a:defRPr/>
            </a:pPr>
            <a:r>
              <a:rPr lang="en-US" sz="24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University </a:t>
            </a:r>
            <a:r>
              <a:rPr lang="en-US" sz="24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and Professional Achievement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5" descr="C:\Users\Ilisaurri\Desktop\summer 2010\100603 ANSEP GROUPS AND FIREARMS TRAINING -58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371600"/>
            <a:ext cx="8001000" cy="532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1"/>
          <p:cNvSpPr>
            <a:spLocks noGrp="1" noChangeArrowheads="1"/>
          </p:cNvSpPr>
          <p:nvPr>
            <p:ph type="ftr" sz="quarter" idx="10"/>
          </p:nvPr>
        </p:nvSpPr>
        <p:spPr>
          <a:xfrm>
            <a:off x="304800" y="6400800"/>
            <a:ext cx="85344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Building a National Model for Excellence in Native American Higher Education </a:t>
            </a:r>
            <a:r>
              <a:rPr lang="en-US" dirty="0" smtClean="0"/>
              <a:t>Programs</a:t>
            </a:r>
            <a:endParaRPr lang="en-US" dirty="0"/>
          </a:p>
        </p:txBody>
      </p:sp>
      <p:sp>
        <p:nvSpPr>
          <p:cNvPr id="175106" name="Rectangle 2"/>
          <p:cNvSpPr>
            <a:spLocks noChangeArrowheads="1"/>
          </p:cNvSpPr>
          <p:nvPr/>
        </p:nvSpPr>
        <p:spPr bwMode="auto">
          <a:xfrm>
            <a:off x="-76200" y="304800"/>
            <a:ext cx="91440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defRPr/>
            </a:pP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ANSEP </a:t>
            </a: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Summer 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Bridge</a:t>
            </a: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/>
            </a:r>
            <a:b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</a:b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 </a:t>
            </a:r>
            <a:r>
              <a:rPr lang="en-US" sz="24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Building a Strong Foundation for</a:t>
            </a:r>
            <a:br>
              <a:rPr lang="en-US" sz="24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</a:br>
            <a:r>
              <a:rPr lang="en-US" sz="24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 University and Professional Achievement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dancer 004"/>
          <p:cNvPicPr>
            <a:picLocks noChangeAspect="1" noChangeArrowheads="1"/>
          </p:cNvPicPr>
          <p:nvPr/>
        </p:nvPicPr>
        <p:blipFill>
          <a:blip r:embed="rId2" cstate="print">
            <a:lum bright="-20000" contrast="-50000"/>
          </a:blip>
          <a:srcRect/>
          <a:stretch>
            <a:fillRect/>
          </a:stretch>
        </p:blipFill>
        <p:spPr bwMode="auto">
          <a:xfrm>
            <a:off x="152400" y="533400"/>
            <a:ext cx="8842996" cy="584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28600" y="533400"/>
            <a:ext cx="4724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</a:pPr>
            <a:r>
              <a:rPr lang="en-US" sz="1750" dirty="0">
                <a:solidFill>
                  <a:srgbClr val="CCFFFF"/>
                </a:solidFill>
                <a:latin typeface="Times New Roman" pitchFamily="18" charset="0"/>
              </a:rPr>
              <a:t>ABR, Inc. - Environmental Research &amp; Services 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</a:pPr>
            <a:r>
              <a:rPr lang="en-US" sz="1750" dirty="0">
                <a:solidFill>
                  <a:srgbClr val="CCFFFF"/>
                </a:solidFill>
                <a:latin typeface="Times New Roman" pitchFamily="18" charset="0"/>
              </a:rPr>
              <a:t>Alaska Department of Fish </a:t>
            </a:r>
            <a:r>
              <a:rPr lang="en-US" sz="1750" dirty="0" smtClean="0">
                <a:solidFill>
                  <a:srgbClr val="CCFFFF"/>
                </a:solidFill>
                <a:latin typeface="Times New Roman" pitchFamily="18" charset="0"/>
              </a:rPr>
              <a:t>&amp; Game (ADF&amp;G) </a:t>
            </a:r>
            <a:endParaRPr lang="en-US" sz="1750" dirty="0">
              <a:solidFill>
                <a:srgbClr val="CCFFFF"/>
              </a:solidFill>
              <a:latin typeface="Times New Roman" pitchFamily="18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</a:pPr>
            <a:r>
              <a:rPr lang="en-US" sz="1750" dirty="0">
                <a:solidFill>
                  <a:srgbClr val="CCFFFF"/>
                </a:solidFill>
                <a:latin typeface="Times New Roman" pitchFamily="18" charset="0"/>
              </a:rPr>
              <a:t>Alaska Federation of </a:t>
            </a:r>
            <a:r>
              <a:rPr lang="en-US" sz="1750" dirty="0" smtClean="0">
                <a:solidFill>
                  <a:srgbClr val="CCFFFF"/>
                </a:solidFill>
                <a:latin typeface="Times New Roman" pitchFamily="18" charset="0"/>
              </a:rPr>
              <a:t>Natives (AFN) </a:t>
            </a:r>
            <a:endParaRPr lang="en-US" sz="1750" dirty="0">
              <a:solidFill>
                <a:srgbClr val="CCFFFF"/>
              </a:solidFill>
              <a:latin typeface="Times New Roman" pitchFamily="18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</a:pPr>
            <a:r>
              <a:rPr lang="en-US" sz="1750" dirty="0">
                <a:solidFill>
                  <a:srgbClr val="CCFFFF"/>
                </a:solidFill>
                <a:latin typeface="Times New Roman" pitchFamily="18" charset="0"/>
              </a:rPr>
              <a:t>Alaska Interstate Construction LLC (AIC) 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</a:pPr>
            <a:r>
              <a:rPr lang="en-US" sz="1750" dirty="0">
                <a:solidFill>
                  <a:srgbClr val="CCFFFF"/>
                </a:solidFill>
                <a:latin typeface="Times New Roman" pitchFamily="18" charset="0"/>
              </a:rPr>
              <a:t>Alaska Native Tribal Health </a:t>
            </a:r>
            <a:r>
              <a:rPr lang="en-US" sz="1750" dirty="0" smtClean="0">
                <a:solidFill>
                  <a:srgbClr val="CCFFFF"/>
                </a:solidFill>
                <a:latin typeface="Times New Roman" pitchFamily="18" charset="0"/>
              </a:rPr>
              <a:t>Consortium</a:t>
            </a:r>
            <a:endParaRPr lang="en-US" sz="1750" dirty="0">
              <a:solidFill>
                <a:srgbClr val="CCFFFF"/>
              </a:solidFill>
              <a:latin typeface="Times New Roman" pitchFamily="18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</a:pPr>
            <a:r>
              <a:rPr lang="en-US" sz="1750" dirty="0">
                <a:solidFill>
                  <a:srgbClr val="CCFFFF"/>
                </a:solidFill>
                <a:latin typeface="Times New Roman" pitchFamily="18" charset="0"/>
              </a:rPr>
              <a:t>Alfred P. Sloan Foundation 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</a:pPr>
            <a:r>
              <a:rPr lang="en-US" sz="1750" dirty="0">
                <a:solidFill>
                  <a:srgbClr val="CCFFFF"/>
                </a:solidFill>
                <a:latin typeface="Times New Roman" pitchFamily="18" charset="0"/>
              </a:rPr>
              <a:t>Alyeska Pipeline Service </a:t>
            </a:r>
            <a:r>
              <a:rPr lang="en-US" sz="1750" dirty="0" smtClean="0">
                <a:solidFill>
                  <a:srgbClr val="CCFFFF"/>
                </a:solidFill>
                <a:latin typeface="Times New Roman" pitchFamily="18" charset="0"/>
              </a:rPr>
              <a:t>Company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</a:pPr>
            <a:r>
              <a:rPr lang="en-US" sz="1750" dirty="0" smtClean="0">
                <a:solidFill>
                  <a:srgbClr val="CCFFFF"/>
                </a:solidFill>
                <a:latin typeface="Times New Roman" pitchFamily="18" charset="0"/>
              </a:rPr>
              <a:t>Anchorage Water &amp; Wastewater Utility</a:t>
            </a:r>
            <a:endParaRPr lang="en-US" sz="1750" dirty="0">
              <a:solidFill>
                <a:srgbClr val="CCFFFF"/>
              </a:solidFill>
              <a:latin typeface="Times New Roman" pitchFamily="18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</a:pPr>
            <a:r>
              <a:rPr lang="en-US" sz="1750" dirty="0">
                <a:solidFill>
                  <a:srgbClr val="CCFFFF"/>
                </a:solidFill>
                <a:latin typeface="Times New Roman" pitchFamily="18" charset="0"/>
              </a:rPr>
              <a:t>Anonymous 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</a:pPr>
            <a:r>
              <a:rPr lang="en-US" sz="1750" dirty="0" smtClean="0">
                <a:solidFill>
                  <a:srgbClr val="CCFFFF"/>
                </a:solidFill>
                <a:latin typeface="Times New Roman" pitchFamily="18" charset="0"/>
              </a:rPr>
              <a:t>ANSEP </a:t>
            </a:r>
            <a:r>
              <a:rPr lang="en-US" sz="1750" dirty="0">
                <a:solidFill>
                  <a:srgbClr val="CCFFFF"/>
                </a:solidFill>
                <a:latin typeface="Times New Roman" pitchFamily="18" charset="0"/>
              </a:rPr>
              <a:t>Alumni Scholarship Association 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</a:pPr>
            <a:r>
              <a:rPr lang="en-US" sz="1750" dirty="0" smtClean="0">
                <a:solidFill>
                  <a:srgbClr val="CCFFFF"/>
                </a:solidFill>
                <a:latin typeface="Times New Roman" pitchFamily="18" charset="0"/>
              </a:rPr>
              <a:t>ASRC Energy Services (AES)</a:t>
            </a:r>
            <a:endParaRPr lang="en-US" sz="1750" dirty="0">
              <a:solidFill>
                <a:srgbClr val="CCFFFF"/>
              </a:solidFill>
              <a:latin typeface="Times New Roman" pitchFamily="18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</a:pPr>
            <a:r>
              <a:rPr lang="en-US" sz="1750" dirty="0">
                <a:solidFill>
                  <a:srgbClr val="CCFFFF"/>
                </a:solidFill>
                <a:latin typeface="Times New Roman" pitchFamily="18" charset="0"/>
              </a:rPr>
              <a:t>Arctic-Yukon Kuskokwim Sustainable Salmon Initiative (AYK SSI) 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</a:pPr>
            <a:r>
              <a:rPr lang="en-US" sz="1750" dirty="0" smtClean="0">
                <a:solidFill>
                  <a:srgbClr val="CCFFFF"/>
                </a:solidFill>
                <a:latin typeface="Times New Roman" pitchFamily="18" charset="0"/>
              </a:rPr>
              <a:t>AT&amp;T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</a:pPr>
            <a:r>
              <a:rPr lang="en-US" sz="1750" dirty="0" smtClean="0">
                <a:solidFill>
                  <a:srgbClr val="CCFFFF"/>
                </a:solidFill>
                <a:latin typeface="Times New Roman" pitchFamily="18" charset="0"/>
              </a:rPr>
              <a:t>BP </a:t>
            </a:r>
            <a:r>
              <a:rPr lang="en-US" sz="1750" dirty="0">
                <a:solidFill>
                  <a:srgbClr val="CCFFFF"/>
                </a:solidFill>
                <a:latin typeface="Times New Roman" pitchFamily="18" charset="0"/>
              </a:rPr>
              <a:t>Exploration (Alaska), Inc. </a:t>
            </a:r>
            <a:endParaRPr lang="en-US" sz="1750" dirty="0" smtClean="0">
              <a:solidFill>
                <a:srgbClr val="CCFFFF"/>
              </a:solidFill>
              <a:latin typeface="Times New Roman" pitchFamily="18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</a:pPr>
            <a:r>
              <a:rPr lang="en-US" sz="1750" dirty="0" smtClean="0">
                <a:solidFill>
                  <a:srgbClr val="CCFFFF"/>
                </a:solidFill>
                <a:latin typeface="Times New Roman" pitchFamily="18" charset="0"/>
              </a:rPr>
              <a:t>Bristol Bay Native Association (BBNA)</a:t>
            </a:r>
            <a:endParaRPr lang="en-US" sz="1750" dirty="0">
              <a:solidFill>
                <a:srgbClr val="CCFFFF"/>
              </a:solidFill>
              <a:latin typeface="Times New Roman" pitchFamily="18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</a:pPr>
            <a:r>
              <a:rPr lang="en-US" sz="1750" dirty="0">
                <a:solidFill>
                  <a:srgbClr val="CCFFFF"/>
                </a:solidFill>
                <a:latin typeface="Times New Roman" pitchFamily="18" charset="0"/>
              </a:rPr>
              <a:t>Bristol Environmental </a:t>
            </a:r>
            <a:r>
              <a:rPr lang="en-US" sz="1750" dirty="0" smtClean="0">
                <a:solidFill>
                  <a:srgbClr val="CCFFFF"/>
                </a:solidFill>
                <a:latin typeface="Times New Roman" pitchFamily="18" charset="0"/>
              </a:rPr>
              <a:t>&amp; </a:t>
            </a:r>
            <a:r>
              <a:rPr lang="en-US" sz="1750" dirty="0">
                <a:solidFill>
                  <a:srgbClr val="CCFFFF"/>
                </a:solidFill>
                <a:latin typeface="Times New Roman" pitchFamily="18" charset="0"/>
              </a:rPr>
              <a:t>Engineering Services Corporation 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</a:pPr>
            <a:r>
              <a:rPr lang="en-US" sz="1750" dirty="0">
                <a:solidFill>
                  <a:srgbClr val="CCFFFF"/>
                </a:solidFill>
                <a:latin typeface="Times New Roman" pitchFamily="18" charset="0"/>
              </a:rPr>
              <a:t>Bureau of Land Management (BLM) 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</a:pPr>
            <a:r>
              <a:rPr lang="en-US" sz="1750" dirty="0">
                <a:solidFill>
                  <a:srgbClr val="CCFFFF"/>
                </a:solidFill>
                <a:latin typeface="Times New Roman" pitchFamily="18" charset="0"/>
              </a:rPr>
              <a:t>CH2M Hill </a:t>
            </a:r>
            <a:endParaRPr lang="en-US" sz="1750" dirty="0" smtClean="0">
              <a:solidFill>
                <a:srgbClr val="CCFFFF"/>
              </a:solidFill>
              <a:latin typeface="Times New Roman" pitchFamily="18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</a:pPr>
            <a:r>
              <a:rPr lang="en-US" sz="1750" dirty="0" smtClean="0">
                <a:solidFill>
                  <a:srgbClr val="CCFFFF"/>
                </a:solidFill>
                <a:latin typeface="Times New Roman" pitchFamily="18" charset="0"/>
              </a:rPr>
              <a:t>Chevron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</a:pPr>
            <a:r>
              <a:rPr lang="en-US" sz="1750" dirty="0" smtClean="0">
                <a:solidFill>
                  <a:srgbClr val="CCFFFF"/>
                </a:solidFill>
                <a:latin typeface="Times New Roman" pitchFamily="18" charset="0"/>
              </a:rPr>
              <a:t>Cook Inlet Region Incorporated (CIRI)</a:t>
            </a:r>
            <a:endParaRPr lang="en-US" sz="1750" dirty="0">
              <a:solidFill>
                <a:srgbClr val="CCFFFF"/>
              </a:solidFill>
              <a:latin typeface="Times New Roman" pitchFamily="18" charset="0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953000" y="546890"/>
            <a:ext cx="396240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</a:pPr>
            <a:r>
              <a:rPr lang="en-US" sz="1750" dirty="0" smtClean="0">
                <a:solidFill>
                  <a:schemeClr val="tx2"/>
                </a:solidFill>
                <a:latin typeface="Times New Roman" pitchFamily="18" charset="0"/>
              </a:rPr>
              <a:t>Cook Inlet Tribal Council (CITC)</a:t>
            </a:r>
          </a:p>
          <a:p>
            <a:pPr eaLnBrk="0" hangingPunct="0"/>
            <a:r>
              <a:rPr lang="en-US" sz="1750" dirty="0" smtClean="0">
                <a:solidFill>
                  <a:schemeClr val="tx2"/>
                </a:solidFill>
                <a:latin typeface="Times New Roman" pitchFamily="18" charset="0"/>
              </a:rPr>
              <a:t>ConocoPhillips </a:t>
            </a:r>
            <a:endParaRPr lang="en-US" sz="1750" dirty="0">
              <a:solidFill>
                <a:schemeClr val="tx2"/>
              </a:solidFill>
              <a:latin typeface="Times New Roman" pitchFamily="18" charset="0"/>
            </a:endParaRPr>
          </a:p>
          <a:p>
            <a:pPr eaLnBrk="0" hangingPunct="0"/>
            <a: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  <a:t>Denali Commission </a:t>
            </a:r>
          </a:p>
          <a:p>
            <a:pPr eaLnBrk="0" hangingPunct="0"/>
            <a: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  <a:t>Doyon Drilling, Inc. </a:t>
            </a:r>
            <a:endParaRPr lang="en-US" sz="1750" dirty="0" smtClean="0">
              <a:solidFill>
                <a:schemeClr val="tx2"/>
              </a:solidFill>
              <a:latin typeface="Times New Roman" pitchFamily="18" charset="0"/>
            </a:endParaRPr>
          </a:p>
          <a:p>
            <a:pPr eaLnBrk="0" hangingPunct="0"/>
            <a:r>
              <a:rPr lang="en-US" sz="1750" dirty="0" smtClean="0">
                <a:solidFill>
                  <a:schemeClr val="tx2"/>
                </a:solidFill>
                <a:latin typeface="Times New Roman" pitchFamily="18" charset="0"/>
              </a:rPr>
              <a:t>ExxonMobil</a:t>
            </a:r>
            <a:endParaRPr lang="en-US" sz="1750" dirty="0">
              <a:solidFill>
                <a:schemeClr val="tx2"/>
              </a:solidFill>
              <a:latin typeface="Times New Roman" pitchFamily="18" charset="0"/>
            </a:endParaRPr>
          </a:p>
          <a:p>
            <a:pPr eaLnBrk="0" hangingPunct="0"/>
            <a: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  <a:t>First Alaskans Institute </a:t>
            </a:r>
          </a:p>
          <a:p>
            <a:pPr eaLnBrk="0" hangingPunct="0"/>
            <a: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  <a:t>Ford Foundation  </a:t>
            </a:r>
          </a:p>
          <a:p>
            <a:pPr eaLnBrk="0" hangingPunct="0"/>
            <a: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  <a:t>Hawk Consultants LLC </a:t>
            </a:r>
          </a:p>
          <a:p>
            <a:pPr eaLnBrk="0" hangingPunct="0"/>
            <a: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  <a:t>HDR, Inc. </a:t>
            </a:r>
          </a:p>
          <a:p>
            <a:pPr eaLnBrk="0" hangingPunct="0"/>
            <a: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  <a:t>INBRE: Idea Networks of Biomedical </a:t>
            </a:r>
            <a:r>
              <a:rPr lang="en-US" sz="1750" dirty="0" smtClean="0">
                <a:solidFill>
                  <a:schemeClr val="tx2"/>
                </a:solidFill>
                <a:latin typeface="Times New Roman" pitchFamily="18" charset="0"/>
              </a:rPr>
              <a:t>National </a:t>
            </a:r>
            <a: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  <a:t>Institute of Health </a:t>
            </a:r>
          </a:p>
          <a:p>
            <a:pPr eaLnBrk="0" hangingPunct="0"/>
            <a: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  <a:t>JL Properties, Inc. </a:t>
            </a:r>
          </a:p>
          <a:p>
            <a:pPr eaLnBrk="0" hangingPunct="0"/>
            <a: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  <a:t>Jonathan Rubini </a:t>
            </a:r>
            <a:r>
              <a:rPr lang="en-US" sz="1750" dirty="0" smtClean="0">
                <a:solidFill>
                  <a:schemeClr val="tx2"/>
                </a:solidFill>
                <a:latin typeface="Times New Roman" pitchFamily="18" charset="0"/>
              </a:rPr>
              <a:t>&amp; </a:t>
            </a:r>
            <a: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  <a:t>Suzanne La Pierre </a:t>
            </a:r>
          </a:p>
          <a:p>
            <a:pPr eaLnBrk="0" hangingPunct="0"/>
            <a: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  <a:t>Kapiolani Community </a:t>
            </a:r>
            <a:r>
              <a:rPr lang="en-US" sz="1750" dirty="0" smtClean="0">
                <a:solidFill>
                  <a:schemeClr val="tx2"/>
                </a:solidFill>
                <a:latin typeface="Times New Roman" pitchFamily="18" charset="0"/>
              </a:rPr>
              <a:t>College (KCC) </a:t>
            </a:r>
            <a:endParaRPr lang="en-US" sz="1750" dirty="0">
              <a:solidFill>
                <a:schemeClr val="tx2"/>
              </a:solidFill>
              <a:latin typeface="Times New Roman" pitchFamily="18" charset="0"/>
            </a:endParaRPr>
          </a:p>
          <a:p>
            <a:pPr eaLnBrk="0" hangingPunct="0"/>
            <a: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  <a:t>Kuskokwim Community </a:t>
            </a:r>
            <a:r>
              <a:rPr lang="en-US" sz="1750" dirty="0" smtClean="0">
                <a:solidFill>
                  <a:schemeClr val="tx2"/>
                </a:solidFill>
                <a:latin typeface="Times New Roman" pitchFamily="18" charset="0"/>
              </a:rPr>
              <a:t>College</a:t>
            </a:r>
            <a:endParaRPr lang="en-US" sz="1750" dirty="0">
              <a:solidFill>
                <a:schemeClr val="tx2"/>
              </a:solidFill>
              <a:latin typeface="Times New Roman" pitchFamily="18" charset="0"/>
            </a:endParaRPr>
          </a:p>
          <a:p>
            <a:pPr eaLnBrk="0" hangingPunct="0"/>
            <a: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  <a:t>Kuskokwim Native Association (KNA) </a:t>
            </a:r>
          </a:p>
          <a:p>
            <a:pPr eaLnBrk="0" hangingPunct="0"/>
            <a: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  <a:t>Leonard </a:t>
            </a:r>
            <a:r>
              <a:rPr lang="en-US" sz="1750" dirty="0" smtClean="0">
                <a:solidFill>
                  <a:schemeClr val="tx2"/>
                </a:solidFill>
                <a:latin typeface="Times New Roman" pitchFamily="18" charset="0"/>
              </a:rPr>
              <a:t>&amp; </a:t>
            </a:r>
            <a: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  <a:t>Tannie </a:t>
            </a:r>
            <a:r>
              <a:rPr lang="en-US" sz="1750" dirty="0" smtClean="0">
                <a:solidFill>
                  <a:schemeClr val="tx2"/>
                </a:solidFill>
                <a:latin typeface="Times New Roman" pitchFamily="18" charset="0"/>
              </a:rPr>
              <a:t>Hyde</a:t>
            </a:r>
          </a:p>
          <a:p>
            <a:pPr eaLnBrk="0" hangingPunct="0"/>
            <a:r>
              <a:rPr lang="en-US" sz="1750" dirty="0" smtClean="0">
                <a:solidFill>
                  <a:schemeClr val="tx2"/>
                </a:solidFill>
                <a:latin typeface="Times New Roman" pitchFamily="18" charset="0"/>
              </a:rPr>
              <a:t>Microsoft</a:t>
            </a:r>
          </a:p>
          <a:p>
            <a:pPr eaLnBrk="0" hangingPunct="0"/>
            <a:r>
              <a:rPr lang="en-US" sz="1750" dirty="0" smtClean="0">
                <a:solidFill>
                  <a:schemeClr val="tx2"/>
                </a:solidFill>
                <a:latin typeface="Times New Roman" pitchFamily="18" charset="0"/>
              </a:rPr>
              <a:t>NANA Development</a:t>
            </a:r>
          </a:p>
          <a:p>
            <a:pPr eaLnBrk="0" hangingPunct="0"/>
            <a:r>
              <a:rPr lang="en-US" sz="1750" dirty="0" smtClean="0">
                <a:solidFill>
                  <a:schemeClr val="tx2"/>
                </a:solidFill>
                <a:latin typeface="Times New Roman" pitchFamily="18" charset="0"/>
              </a:rPr>
              <a:t>NANA /Dowl HKM</a:t>
            </a:r>
          </a:p>
          <a:p>
            <a:pPr eaLnBrk="0" hangingPunct="0"/>
            <a:r>
              <a:rPr lang="en-US" sz="1750" dirty="0" smtClean="0">
                <a:solidFill>
                  <a:schemeClr val="tx2"/>
                </a:solidFill>
                <a:latin typeface="Times New Roman" pitchFamily="18" charset="0"/>
              </a:rPr>
              <a:t>NANA Management Services (NMS)</a:t>
            </a:r>
            <a:endParaRPr lang="en-US" sz="175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0"/>
          </p:nvPr>
        </p:nvSpPr>
        <p:spPr>
          <a:xfrm>
            <a:off x="304800" y="6400800"/>
            <a:ext cx="85344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Building a National Model for Excellence in Native American Higher Education </a:t>
            </a:r>
            <a:r>
              <a:rPr lang="en-US" dirty="0" smtClean="0"/>
              <a:t>Programs</a:t>
            </a:r>
            <a:endParaRPr lang="en-US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57200" y="-76200"/>
            <a:ext cx="8229600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+mj-cs"/>
              </a:rPr>
              <a:t>70+ Partner Organizations: $</a:t>
            </a:r>
            <a:r>
              <a:rPr lang="en-US" sz="32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+mj-cs"/>
              </a:rPr>
              <a:t>30+ </a:t>
            </a: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+mj-cs"/>
              </a:rPr>
              <a:t>million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Building a National Model for Excellence in Native American Higher Education Programs</a:t>
            </a:r>
          </a:p>
        </p:txBody>
      </p:sp>
      <p:pic>
        <p:nvPicPr>
          <p:cNvPr id="6" name="SummerBridge-LongForm-SD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5128" y="966380"/>
            <a:ext cx="8876472" cy="49772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5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5" descr="Calhoun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" y="1143000"/>
            <a:ext cx="8229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1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Building a National Model for Excellence in Native American Higher Education </a:t>
            </a:r>
            <a:r>
              <a:rPr lang="en-US" dirty="0" smtClean="0"/>
              <a:t>Programs</a:t>
            </a:r>
            <a:endParaRPr lang="en-US" dirty="0"/>
          </a:p>
        </p:txBody>
      </p:sp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ANSEP University Success </a:t>
            </a:r>
            <a:r>
              <a:rPr lang="en-US" sz="3200" dirty="0" smtClean="0">
                <a:latin typeface="Times New Roman" pitchFamily="18" charset="0"/>
              </a:rPr>
              <a:t/>
            </a:r>
            <a:br>
              <a:rPr lang="en-US" sz="3200" dirty="0" smtClean="0">
                <a:latin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</a:rPr>
              <a:t>Study Groups</a:t>
            </a:r>
            <a:r>
              <a:rPr lang="en-US" sz="3600" dirty="0" smtClean="0">
                <a:latin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</a:rPr>
            </a:br>
            <a:endParaRPr lang="en-US" sz="2400" i="1" dirty="0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3" descr="6312_7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035050"/>
            <a:ext cx="8458200" cy="5673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1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Building a National Model for Excellence in Native American Higher Education </a:t>
            </a:r>
            <a:r>
              <a:rPr lang="en-US" dirty="0" smtClean="0"/>
              <a:t>Programs</a:t>
            </a:r>
            <a:endParaRPr lang="en-US" dirty="0"/>
          </a:p>
        </p:txBody>
      </p:sp>
      <p:sp>
        <p:nvSpPr>
          <p:cNvPr id="107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01725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ANSEP </a:t>
            </a:r>
            <a:r>
              <a:rPr lang="en-US" sz="3200" dirty="0" smtClean="0">
                <a:latin typeface="Times New Roman" pitchFamily="18" charset="0"/>
              </a:rPr>
              <a:t>University Success </a:t>
            </a:r>
            <a:r>
              <a:rPr lang="en-US" sz="3600" dirty="0" smtClean="0">
                <a:latin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</a:rPr>
              <a:t>Weekly Meetings: </a:t>
            </a:r>
            <a:r>
              <a:rPr kumimoji="1" lang="en-US" sz="2400" i="1" dirty="0" smtClean="0">
                <a:latin typeface="Times New Roman" pitchFamily="18" charset="0"/>
              </a:rPr>
              <a:t>Meaningful Connections with Each Other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5" descr="C:\Users\Ilisaurri\Desktop\summer 2010\chris ahrrend\_W2K92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90600"/>
            <a:ext cx="84582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1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effectLst/>
              </a:rPr>
              <a:t>Building a National Model for Excellence in Native American Higher Education </a:t>
            </a:r>
            <a:r>
              <a:rPr lang="en-US" dirty="0" smtClean="0">
                <a:solidFill>
                  <a:schemeClr val="tx1"/>
                </a:solidFill>
                <a:effectLst/>
              </a:rPr>
              <a:t>Programs</a:t>
            </a:r>
            <a:endParaRPr lang="en-US" dirty="0">
              <a:solidFill>
                <a:schemeClr val="tx1"/>
              </a:solidFill>
              <a:effectLst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57200" y="0"/>
            <a:ext cx="7772400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defRPr/>
            </a:pP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ANSEP </a:t>
            </a: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University 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Success </a:t>
            </a:r>
            <a:r>
              <a:rPr 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/>
            </a:r>
            <a:br>
              <a:rPr 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</a:b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Internships: </a:t>
            </a:r>
            <a:r>
              <a:rPr lang="en-US" sz="24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Career Vision &amp; Money for School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4" descr="DSC_06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964" y="1046162"/>
            <a:ext cx="8453384" cy="565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1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Building a National Model for Excellence in Native American Higher Education </a:t>
            </a:r>
            <a:r>
              <a:rPr lang="en-US" dirty="0" smtClean="0"/>
              <a:t>Programs</a:t>
            </a:r>
            <a:endParaRPr lang="en-US" dirty="0"/>
          </a:p>
        </p:txBody>
      </p:sp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457200" y="0"/>
            <a:ext cx="7772400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defRPr/>
            </a:pP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ANSEP</a:t>
            </a: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 University 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Success </a:t>
            </a:r>
            <a:r>
              <a:rPr 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/>
            </a:r>
            <a:br>
              <a:rPr 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</a:br>
            <a:r>
              <a:rPr lang="en-US" sz="2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Internships: </a:t>
            </a:r>
            <a:r>
              <a:rPr lang="en-US" sz="24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Career Vision &amp; Money for School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Building a National Model for Excellence in Native American Higher Education Programs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3810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Native STEM Enrollments &amp; BS Degrees</a:t>
            </a:r>
            <a:endParaRPr lang="en-US" sz="3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201" y="1828800"/>
            <a:ext cx="412022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6201" y="1828801"/>
            <a:ext cx="4126799" cy="289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2" descr="C:\Users\Ilisaurri\Desktop\Photos for Graham\Sloan Grad - Group Shot_4356.jpg"/>
          <p:cNvPicPr>
            <a:picLocks noChangeAspect="1" noChangeArrowheads="1"/>
          </p:cNvPicPr>
          <p:nvPr/>
        </p:nvPicPr>
        <p:blipFill>
          <a:blip r:embed="rId2" cstate="print"/>
          <a:srcRect r="4479"/>
          <a:stretch>
            <a:fillRect/>
          </a:stretch>
        </p:blipFill>
        <p:spPr bwMode="auto">
          <a:xfrm>
            <a:off x="152400" y="990600"/>
            <a:ext cx="8839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1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Building a National Model for Excellence in Native American Higher Education Programs</a:t>
            </a:r>
          </a:p>
          <a:p>
            <a:pPr algn="r">
              <a:defRPr/>
            </a:pPr>
            <a:endParaRPr lang="en-US" sz="1000" dirty="0"/>
          </a:p>
        </p:txBody>
      </p:sp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457200" y="0"/>
            <a:ext cx="7772400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defRPr/>
            </a:pP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ANSEP </a:t>
            </a:r>
            <a:r>
              <a:rPr lang="en-US" sz="32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Graduate </a:t>
            </a:r>
            <a:r>
              <a:rPr lang="en-US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Success </a:t>
            </a:r>
            <a:r>
              <a:rPr 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/>
            </a:r>
            <a:br>
              <a:rPr 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</a:br>
            <a:r>
              <a:rPr lang="en-US" sz="24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Extending Community into Graduate School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304800"/>
            <a:ext cx="75438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latin typeface="Times New Roman" pitchFamily="18" charset="0"/>
              </a:rPr>
              <a:t>2001:  Indigenous Alliance</a:t>
            </a:r>
            <a:br>
              <a:rPr lang="en-US" sz="3200" dirty="0" smtClean="0">
                <a:latin typeface="Times New Roman" pitchFamily="18" charset="0"/>
              </a:rPr>
            </a:br>
            <a:r>
              <a:rPr lang="en-US" sz="3200" dirty="0" smtClean="0">
                <a:latin typeface="Times New Roman" pitchFamily="18" charset="0"/>
              </a:rPr>
              <a:t>for Engineering and Science Education</a:t>
            </a:r>
          </a:p>
        </p:txBody>
      </p:sp>
      <p:pic>
        <p:nvPicPr>
          <p:cNvPr id="4099" name="Picture 6" descr="Copy of NSF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12" descr="DSC 7065 2 B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1371600"/>
            <a:ext cx="5334000" cy="354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Rectangle 8"/>
          <p:cNvSpPr>
            <a:spLocks noChangeArrowheads="1"/>
          </p:cNvSpPr>
          <p:nvPr/>
        </p:nvSpPr>
        <p:spPr bwMode="auto">
          <a:xfrm>
            <a:off x="152400" y="1066800"/>
            <a:ext cx="5029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</a:pPr>
            <a:endParaRPr lang="en-US" b="1" dirty="0">
              <a:solidFill>
                <a:srgbClr val="000000"/>
              </a:solidFill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endParaRPr lang="en-US" b="1" dirty="0" smtClean="0">
              <a:solidFill>
                <a:schemeClr val="tx2"/>
              </a:solidFill>
              <a:latin typeface="Times New Roman" pitchFamily="18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</a:rPr>
              <a:t>University 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</a:rPr>
              <a:t>of Alaska Anchorage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en-US" dirty="0">
                <a:solidFill>
                  <a:schemeClr val="tx2"/>
                </a:solidFill>
                <a:latin typeface="Times New Roman" pitchFamily="18" charset="0"/>
              </a:rPr>
              <a:t>University of Alaska Fairbanks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</a:pP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</a:rPr>
              <a:t>University of Arizona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</a:pP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</a:rPr>
              <a:t>University of Colorado Boulder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</a:pP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</a:rPr>
              <a:t>University 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</a:rPr>
              <a:t>of Hawai'i 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</a:rPr>
              <a:t>Manoa</a:t>
            </a:r>
            <a:endParaRPr lang="en-US" dirty="0">
              <a:solidFill>
                <a:schemeClr val="tx2"/>
              </a:solidFill>
              <a:latin typeface="Times New Roman" pitchFamily="18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en-US" dirty="0">
                <a:solidFill>
                  <a:schemeClr val="tx2"/>
                </a:solidFill>
                <a:latin typeface="Times New Roman" pitchFamily="18" charset="0"/>
              </a:rPr>
              <a:t>University of Idaho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</a:rPr>
              <a:t>University of Montana 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</a:rPr>
              <a:t>University 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</a:rPr>
              <a:t>of North Dakota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</a:rPr>
              <a:t>South Dakota School of Mines 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</a:rPr>
              <a:t>	and Technology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</a:rPr>
              <a:t>University </a:t>
            </a:r>
            <a:r>
              <a:rPr lang="en-US" dirty="0">
                <a:solidFill>
                  <a:schemeClr val="tx2"/>
                </a:solidFill>
                <a:latin typeface="Times New Roman" pitchFamily="18" charset="0"/>
              </a:rPr>
              <a:t>of 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</a:rPr>
              <a:t>Washington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</a:rPr>
              <a:t>Kapiolani Community College</a:t>
            </a:r>
            <a:endParaRPr lang="en-US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4102" name="Text Box 9"/>
          <p:cNvSpPr txBox="1">
            <a:spLocks noChangeArrowheads="1"/>
          </p:cNvSpPr>
          <p:nvPr/>
        </p:nvSpPr>
        <p:spPr bwMode="auto">
          <a:xfrm>
            <a:off x="3581400" y="4997450"/>
            <a:ext cx="5791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dirty="0">
                <a:solidFill>
                  <a:schemeClr val="tx2"/>
                </a:solidFill>
                <a:latin typeface="Times New Roman" pitchFamily="18" charset="0"/>
              </a:rPr>
              <a:t>Andy White and Mike Nabers (ASRC)</a:t>
            </a:r>
          </a:p>
          <a:p>
            <a:pPr algn="ctr" eaLnBrk="0" hangingPunct="0"/>
            <a:r>
              <a:rPr lang="en-US" dirty="0">
                <a:solidFill>
                  <a:schemeClr val="tx2"/>
                </a:solidFill>
                <a:latin typeface="Times New Roman" pitchFamily="18" charset="0"/>
              </a:rPr>
              <a:t>UAA Civil Engineering Graduates</a:t>
            </a: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Building a National Model for Excellence in Native American Higher Education </a:t>
            </a:r>
            <a:r>
              <a:rPr lang="en-US" dirty="0" smtClean="0"/>
              <a:t>Programs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Building a National Model for Excellence in Native American Higher Education Programs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596313" cy="581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112693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ANSEP</a:t>
            </a:r>
          </a:p>
          <a:p>
            <a:pPr algn="ctr"/>
            <a:r>
              <a:rPr lang="en-US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Alaska Native Professionals Managing Alaska’s Resources</a:t>
            </a:r>
            <a:endParaRPr lang="en-US" sz="2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Ilisaurri\Pictures\additional report to the partner photos 2011\_JEN03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143000"/>
            <a:ext cx="8188965" cy="54358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dancer 004"/>
          <p:cNvPicPr>
            <a:picLocks noChangeAspect="1" noChangeArrowheads="1"/>
          </p:cNvPicPr>
          <p:nvPr/>
        </p:nvPicPr>
        <p:blipFill>
          <a:blip r:embed="rId2" cstate="print">
            <a:lum bright="-20000" contrast="-50000"/>
          </a:blip>
          <a:srcRect/>
          <a:stretch>
            <a:fillRect/>
          </a:stretch>
        </p:blipFill>
        <p:spPr bwMode="auto">
          <a:xfrm>
            <a:off x="152400" y="533400"/>
            <a:ext cx="8842996" cy="584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228600" y="457200"/>
            <a:ext cx="4343400" cy="574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750" dirty="0" smtClean="0">
                <a:solidFill>
                  <a:schemeClr val="tx2"/>
                </a:solidFill>
                <a:latin typeface="Times New Roman" pitchFamily="18" charset="0"/>
              </a:rPr>
              <a:t>NANA Worley Parsons</a:t>
            </a:r>
            <a:endParaRPr lang="en-US" sz="1750" dirty="0">
              <a:solidFill>
                <a:schemeClr val="tx2"/>
              </a:solidFill>
              <a:latin typeface="Times New Roman" pitchFamily="18" charset="0"/>
            </a:endParaRPr>
          </a:p>
          <a:p>
            <a:pPr eaLnBrk="0" hangingPunct="0"/>
            <a:r>
              <a:rPr lang="en-US" sz="1750" dirty="0" smtClean="0">
                <a:solidFill>
                  <a:schemeClr val="tx2"/>
                </a:solidFill>
                <a:latin typeface="Times New Roman" pitchFamily="18" charset="0"/>
              </a:rPr>
              <a:t>NACME, Inc. </a:t>
            </a:r>
            <a: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  <a:t/>
            </a:r>
            <a:b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</a:br>
            <a: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  <a:t>National Fish </a:t>
            </a:r>
            <a:r>
              <a:rPr lang="en-US" sz="1750" dirty="0" smtClean="0">
                <a:solidFill>
                  <a:schemeClr val="tx2"/>
                </a:solidFill>
                <a:latin typeface="Times New Roman" pitchFamily="18" charset="0"/>
              </a:rPr>
              <a:t>&amp; </a:t>
            </a:r>
            <a: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  <a:t>Wildlife </a:t>
            </a:r>
            <a:r>
              <a:rPr lang="en-US" sz="1750" dirty="0" smtClean="0">
                <a:solidFill>
                  <a:schemeClr val="tx2"/>
                </a:solidFill>
                <a:latin typeface="Times New Roman" pitchFamily="18" charset="0"/>
              </a:rPr>
              <a:t>Foundation</a:t>
            </a:r>
            <a:endParaRPr lang="en-US" sz="1750" dirty="0">
              <a:solidFill>
                <a:schemeClr val="tx2"/>
              </a:solidFill>
              <a:latin typeface="Times New Roman" pitchFamily="18" charset="0"/>
            </a:endParaRPr>
          </a:p>
          <a:p>
            <a:pPr eaLnBrk="0" hangingPunct="0"/>
            <a: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  <a:t>National Science Foundation (NSF)</a:t>
            </a:r>
          </a:p>
          <a:p>
            <a:pPr eaLnBrk="0" hangingPunct="0"/>
            <a: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  <a:t>National Institute of Health (CAHDRE) </a:t>
            </a:r>
          </a:p>
          <a:p>
            <a:pPr eaLnBrk="0" hangingPunct="0"/>
            <a:r>
              <a:rPr lang="en-US" sz="1750" dirty="0" smtClean="0">
                <a:solidFill>
                  <a:schemeClr val="tx2"/>
                </a:solidFill>
                <a:latin typeface="Times New Roman" pitchFamily="18" charset="0"/>
              </a:rPr>
              <a:t>NOAA</a:t>
            </a:r>
          </a:p>
          <a:p>
            <a:pPr eaLnBrk="0" hangingPunct="0"/>
            <a:r>
              <a:rPr lang="en-US" sz="1750" dirty="0" smtClean="0">
                <a:solidFill>
                  <a:schemeClr val="tx2"/>
                </a:solidFill>
                <a:latin typeface="Times New Roman" pitchFamily="18" charset="0"/>
              </a:rPr>
              <a:t>Northern </a:t>
            </a:r>
            <a: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  <a:t>Dynasty </a:t>
            </a:r>
          </a:p>
          <a:p>
            <a:pPr eaLnBrk="0" hangingPunct="0"/>
            <a:r>
              <a:rPr lang="en-US" sz="1750" dirty="0" smtClean="0">
                <a:solidFill>
                  <a:schemeClr val="tx2"/>
                </a:solidFill>
                <a:latin typeface="Times New Roman" pitchFamily="18" charset="0"/>
              </a:rPr>
              <a:t>NSEDC</a:t>
            </a:r>
          </a:p>
          <a:p>
            <a:pPr eaLnBrk="0" hangingPunct="0"/>
            <a:r>
              <a:rPr lang="en-US" sz="1750" dirty="0" smtClean="0">
                <a:solidFill>
                  <a:schemeClr val="tx2"/>
                </a:solidFill>
                <a:latin typeface="Times New Roman" pitchFamily="18" charset="0"/>
              </a:rPr>
              <a:t>OAK Foundation</a:t>
            </a:r>
          </a:p>
          <a:p>
            <a:pPr eaLnBrk="0" hangingPunct="0"/>
            <a:r>
              <a:rPr lang="en-US" sz="1750" dirty="0" smtClean="0">
                <a:solidFill>
                  <a:schemeClr val="tx2"/>
                </a:solidFill>
                <a:latin typeface="Times New Roman" pitchFamily="18" charset="0"/>
              </a:rPr>
              <a:t>Peak </a:t>
            </a:r>
            <a: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  <a:t>Oilfield Services Co</a:t>
            </a:r>
            <a:r>
              <a:rPr lang="en-US" sz="1750" dirty="0" smtClean="0">
                <a:solidFill>
                  <a:schemeClr val="tx2"/>
                </a:solidFill>
                <a:latin typeface="Times New Roman" pitchFamily="18" charset="0"/>
              </a:rPr>
              <a:t>.</a:t>
            </a:r>
          </a:p>
          <a:p>
            <a:pPr eaLnBrk="0" hangingPunct="0"/>
            <a:r>
              <a:rPr lang="en-US" sz="1750" dirty="0" smtClean="0">
                <a:solidFill>
                  <a:schemeClr val="tx2"/>
                </a:solidFill>
                <a:latin typeface="Times New Roman" pitchFamily="18" charset="0"/>
              </a:rPr>
              <a:t>The Pebble Partnership </a:t>
            </a:r>
            <a:endParaRPr lang="en-US" sz="1750" dirty="0">
              <a:solidFill>
                <a:schemeClr val="tx2"/>
              </a:solidFill>
              <a:latin typeface="Times New Roman" pitchFamily="18" charset="0"/>
            </a:endParaRPr>
          </a:p>
          <a:p>
            <a:pPr eaLnBrk="0" hangingPunct="0"/>
            <a: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  <a:t>PND Engineers, Inc. </a:t>
            </a:r>
          </a:p>
          <a:p>
            <a:pPr eaLnBrk="0" hangingPunct="0"/>
            <a: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  <a:t>Rasmuson Foundation </a:t>
            </a:r>
          </a:p>
          <a:p>
            <a:pPr eaLnBrk="0" hangingPunct="0"/>
            <a: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  <a:t>SAIC </a:t>
            </a:r>
          </a:p>
          <a:p>
            <a:pPr eaLnBrk="0" hangingPunct="0"/>
            <a: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  <a:t>Schlumberger </a:t>
            </a:r>
          </a:p>
          <a:p>
            <a:pPr eaLnBrk="0" hangingPunct="0"/>
            <a:r>
              <a:rPr lang="en-US" sz="1750" dirty="0" smtClean="0">
                <a:solidFill>
                  <a:schemeClr val="tx2"/>
                </a:solidFill>
                <a:latin typeface="Times New Roman" pitchFamily="18" charset="0"/>
              </a:rPr>
              <a:t>Shell</a:t>
            </a:r>
            <a:endParaRPr lang="en-US" sz="1750" dirty="0">
              <a:solidFill>
                <a:schemeClr val="tx2"/>
              </a:solidFill>
              <a:latin typeface="Times New Roman" pitchFamily="18" charset="0"/>
            </a:endParaRPr>
          </a:p>
          <a:p>
            <a:pPr eaLnBrk="0" hangingPunct="0"/>
            <a: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  <a:t>Siemens Building Technologies </a:t>
            </a:r>
          </a:p>
          <a:p>
            <a:pPr eaLnBrk="0" hangingPunct="0"/>
            <a: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  <a:t>SKW, Eskimos Inc</a:t>
            </a:r>
            <a:r>
              <a:rPr lang="en-US" sz="1750" dirty="0" smtClean="0">
                <a:solidFill>
                  <a:schemeClr val="tx2"/>
                </a:solidFill>
                <a:latin typeface="Times New Roman" pitchFamily="18" charset="0"/>
              </a:rPr>
              <a:t>.</a:t>
            </a:r>
          </a:p>
          <a:p>
            <a:pPr eaLnBrk="0" hangingPunct="0"/>
            <a:r>
              <a:rPr lang="en-US" sz="1750" dirty="0" smtClean="0">
                <a:solidFill>
                  <a:schemeClr val="tx2"/>
                </a:solidFill>
                <a:latin typeface="Times New Roman" pitchFamily="18" charset="0"/>
              </a:rPr>
              <a:t>South Dakota School of Mines</a:t>
            </a:r>
          </a:p>
          <a:p>
            <a:pPr eaLnBrk="0" hangingPunct="0"/>
            <a:r>
              <a:rPr lang="en-US" sz="1750" dirty="0" smtClean="0">
                <a:solidFill>
                  <a:schemeClr val="tx2"/>
                </a:solidFill>
                <a:latin typeface="Times New Roman" pitchFamily="18" charset="0"/>
              </a:rPr>
              <a:t>Summit Consulting Services, Inc.</a:t>
            </a:r>
          </a:p>
          <a:p>
            <a:pPr eaLnBrk="0" hangingPunct="0"/>
            <a:r>
              <a:rPr lang="en-US" sz="1750" dirty="0" smtClean="0">
                <a:solidFill>
                  <a:schemeClr val="tx2"/>
                </a:solidFill>
                <a:latin typeface="Times New Roman" pitchFamily="18" charset="0"/>
              </a:rPr>
              <a:t>Teck</a:t>
            </a:r>
            <a:endParaRPr lang="en-US" sz="175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4953000" y="457200"/>
            <a:ext cx="3962400" cy="6855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750" dirty="0" smtClean="0">
                <a:solidFill>
                  <a:schemeClr val="tx2"/>
                </a:solidFill>
                <a:latin typeface="Times New Roman" pitchFamily="18" charset="0"/>
              </a:rPr>
              <a:t>The Nathan Cummings Foundation </a:t>
            </a:r>
          </a:p>
          <a:p>
            <a:pPr eaLnBrk="0" hangingPunct="0"/>
            <a:r>
              <a:rPr lang="en-US" sz="1750" dirty="0" smtClean="0">
                <a:solidFill>
                  <a:schemeClr val="tx2"/>
                </a:solidFill>
                <a:latin typeface="Times New Roman" pitchFamily="18" charset="0"/>
              </a:rPr>
              <a:t>Udelhoven </a:t>
            </a:r>
            <a: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  <a:t>Oilfield System </a:t>
            </a:r>
            <a:r>
              <a:rPr lang="en-US" sz="1750" dirty="0" smtClean="0">
                <a:solidFill>
                  <a:schemeClr val="tx2"/>
                </a:solidFill>
                <a:latin typeface="Times New Roman" pitchFamily="18" charset="0"/>
              </a:rPr>
              <a:t>Services</a:t>
            </a:r>
          </a:p>
          <a:p>
            <a:pPr marL="344488" indent="-344488" eaLnBrk="0" hangingPunct="0"/>
            <a:r>
              <a:rPr lang="en-US" sz="1750" dirty="0" smtClean="0">
                <a:solidFill>
                  <a:schemeClr val="tx2"/>
                </a:solidFill>
                <a:latin typeface="Times New Roman" pitchFamily="18" charset="0"/>
              </a:rPr>
              <a:t>U.S. Army Corps of Engineers (ERDC-CRREL)</a:t>
            </a:r>
          </a:p>
          <a:p>
            <a:pPr eaLnBrk="0" hangingPunct="0"/>
            <a:r>
              <a:rPr lang="en-US" sz="1750" dirty="0" smtClean="0">
                <a:solidFill>
                  <a:schemeClr val="tx2"/>
                </a:solidFill>
                <a:latin typeface="Times New Roman" pitchFamily="18" charset="0"/>
              </a:rPr>
              <a:t>U.S. Bureau of Land Management</a:t>
            </a:r>
            <a:endParaRPr lang="en-US" sz="1750" dirty="0">
              <a:solidFill>
                <a:schemeClr val="tx2"/>
              </a:solidFill>
            </a:endParaRPr>
          </a:p>
          <a:p>
            <a:pPr eaLnBrk="0" hangingPunct="0"/>
            <a: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  <a:t>U.S. Department of Commerce -EDA</a:t>
            </a:r>
          </a:p>
          <a:p>
            <a:pPr eaLnBrk="0" hangingPunct="0"/>
            <a: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  <a:t>U.S. Department of Education </a:t>
            </a:r>
          </a:p>
          <a:p>
            <a:pPr eaLnBrk="0" hangingPunct="0"/>
            <a:r>
              <a:rPr lang="en-US" sz="1750" dirty="0" smtClean="0">
                <a:solidFill>
                  <a:schemeClr val="tx2"/>
                </a:solidFill>
                <a:latin typeface="Times New Roman" pitchFamily="18" charset="0"/>
              </a:rPr>
              <a:t>U.S. Fish &amp; Wildlife Service</a:t>
            </a:r>
            <a:r>
              <a:rPr lang="en-US" sz="1750" dirty="0" smtClean="0">
                <a:solidFill>
                  <a:schemeClr val="tx2"/>
                </a:solidFill>
              </a:rPr>
              <a:t> </a:t>
            </a:r>
            <a:endParaRPr lang="en-US" sz="1750" dirty="0" smtClean="0">
              <a:solidFill>
                <a:schemeClr val="tx2"/>
              </a:solidFill>
              <a:latin typeface="Times New Roman" pitchFamily="18" charset="0"/>
            </a:endParaRPr>
          </a:p>
          <a:p>
            <a:pPr eaLnBrk="0" hangingPunct="0"/>
            <a:r>
              <a:rPr lang="en-US" sz="1750" dirty="0" smtClean="0">
                <a:solidFill>
                  <a:schemeClr val="tx2"/>
                </a:solidFill>
                <a:latin typeface="Times New Roman" pitchFamily="18" charset="0"/>
              </a:rPr>
              <a:t>U.S</a:t>
            </a:r>
            <a: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  <a:t>. Forest Service </a:t>
            </a:r>
          </a:p>
          <a:p>
            <a:pPr eaLnBrk="0" hangingPunct="0"/>
            <a: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  <a:t>University of Alaska </a:t>
            </a:r>
          </a:p>
          <a:p>
            <a:pPr eaLnBrk="0" hangingPunct="0"/>
            <a: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  <a:t>University of Alaska Anchorage </a:t>
            </a:r>
          </a:p>
          <a:p>
            <a:pPr eaLnBrk="0" hangingPunct="0"/>
            <a: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  <a:t>University of Alaska Fairbanks </a:t>
            </a:r>
          </a:p>
          <a:p>
            <a:pPr eaLnBrk="0" hangingPunct="0"/>
            <a:r>
              <a:rPr lang="en-US" sz="1750" dirty="0" smtClean="0">
                <a:solidFill>
                  <a:schemeClr val="tx2"/>
                </a:solidFill>
                <a:latin typeface="Times New Roman" pitchFamily="18" charset="0"/>
              </a:rPr>
              <a:t>University of Arizona</a:t>
            </a:r>
          </a:p>
          <a:p>
            <a:pPr eaLnBrk="0" hangingPunct="0"/>
            <a:r>
              <a:rPr lang="en-US" sz="1750" dirty="0" smtClean="0">
                <a:solidFill>
                  <a:schemeClr val="tx2"/>
                </a:solidFill>
                <a:latin typeface="Times New Roman" pitchFamily="18" charset="0"/>
              </a:rPr>
              <a:t>University </a:t>
            </a:r>
            <a: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  <a:t>of Colorado Boulder</a:t>
            </a:r>
          </a:p>
          <a:p>
            <a:pPr eaLnBrk="0" hangingPunct="0"/>
            <a: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  <a:t>University of Hawai'i Manoa</a:t>
            </a:r>
          </a:p>
          <a:p>
            <a:pPr eaLnBrk="0" hangingPunct="0"/>
            <a: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  <a:t>University of </a:t>
            </a:r>
            <a:r>
              <a:rPr lang="en-US" sz="1750" dirty="0" smtClean="0">
                <a:solidFill>
                  <a:schemeClr val="tx2"/>
                </a:solidFill>
                <a:latin typeface="Times New Roman" pitchFamily="18" charset="0"/>
              </a:rPr>
              <a:t>Idaho</a:t>
            </a:r>
          </a:p>
          <a:p>
            <a:pPr eaLnBrk="0" hangingPunct="0"/>
            <a:r>
              <a:rPr lang="en-US" sz="1750" dirty="0" smtClean="0">
                <a:solidFill>
                  <a:schemeClr val="tx2"/>
                </a:solidFill>
                <a:latin typeface="Times New Roman" pitchFamily="18" charset="0"/>
              </a:rPr>
              <a:t>University of Montana </a:t>
            </a:r>
            <a:endParaRPr lang="en-US" sz="1750" dirty="0">
              <a:solidFill>
                <a:schemeClr val="tx2"/>
              </a:solidFill>
              <a:latin typeface="Times New Roman" pitchFamily="18" charset="0"/>
            </a:endParaRPr>
          </a:p>
          <a:p>
            <a:pPr eaLnBrk="0" hangingPunct="0"/>
            <a:r>
              <a:rPr lang="en-US" sz="1750" dirty="0" smtClean="0">
                <a:solidFill>
                  <a:schemeClr val="tx2"/>
                </a:solidFill>
                <a:latin typeface="Times New Roman" pitchFamily="18" charset="0"/>
              </a:rPr>
              <a:t>University of North Dakota</a:t>
            </a:r>
          </a:p>
          <a:p>
            <a:pPr eaLnBrk="0" hangingPunct="0"/>
            <a:r>
              <a:rPr lang="en-US" sz="1750" dirty="0" smtClean="0">
                <a:solidFill>
                  <a:schemeClr val="tx2"/>
                </a:solidFill>
                <a:latin typeface="Times New Roman" pitchFamily="18" charset="0"/>
              </a:rPr>
              <a:t>University </a:t>
            </a:r>
            <a: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  <a:t>of Washington </a:t>
            </a:r>
          </a:p>
          <a:p>
            <a:pPr eaLnBrk="0" hangingPunct="0"/>
            <a: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  <a:t>USKH </a:t>
            </a:r>
          </a:p>
          <a:p>
            <a:pPr eaLnBrk="0" hangingPunct="0"/>
            <a:r>
              <a:rPr lang="en-US" sz="1750" dirty="0">
                <a:solidFill>
                  <a:schemeClr val="tx2"/>
                </a:solidFill>
                <a:latin typeface="Times New Roman" pitchFamily="18" charset="0"/>
              </a:rPr>
              <a:t>Wells Fargo </a:t>
            </a:r>
          </a:p>
          <a:p>
            <a:pPr eaLnBrk="0" hangingPunct="0"/>
            <a:r>
              <a:rPr lang="en-US" dirty="0">
                <a:solidFill>
                  <a:schemeClr val="tx2"/>
                </a:solidFill>
                <a:latin typeface="Times New Roman" pitchFamily="18" charset="0"/>
              </a:rPr>
              <a:t>Yukon Kuskokwim Health 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</a:rPr>
              <a:t>Consortium</a:t>
            </a:r>
          </a:p>
          <a:p>
            <a:pPr eaLnBrk="0" hangingPunct="0"/>
            <a:endParaRPr lang="en-US" dirty="0">
              <a:solidFill>
                <a:schemeClr val="tx2"/>
              </a:solidFill>
              <a:latin typeface="Times New Roman" pitchFamily="18" charset="0"/>
            </a:endParaRPr>
          </a:p>
          <a:p>
            <a:pPr eaLnBrk="0" hangingPunct="0"/>
            <a:endParaRPr lang="en-US" dirty="0">
              <a:solidFill>
                <a:schemeClr val="tx2"/>
              </a:solidFill>
            </a:endParaRPr>
          </a:p>
          <a:p>
            <a:pPr eaLnBrk="0" hangingPunct="0"/>
            <a:endParaRPr lang="en-US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Building a National Model for Excellence in Native American Higher Education </a:t>
            </a:r>
            <a:r>
              <a:rPr lang="en-US" dirty="0" smtClean="0"/>
              <a:t>Programs</a:t>
            </a:r>
            <a:endParaRPr lang="en-US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712788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latin typeface="Times New Roman" pitchFamily="18" charset="0"/>
              </a:rPr>
              <a:t>70+ Partner Organizations: $30+ million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066800"/>
            <a:ext cx="7924800" cy="528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1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Building a National Model for Excellence in Native American Higher Education Programs</a:t>
            </a:r>
          </a:p>
          <a:p>
            <a:pPr algn="r">
              <a:defRPr/>
            </a:pPr>
            <a:endParaRPr lang="en-US" sz="1000" dirty="0"/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31775"/>
            <a:ext cx="9144000" cy="682625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latin typeface="Times New Roman" pitchFamily="18" charset="0"/>
              </a:rPr>
              <a:t>ANSEP Building</a:t>
            </a:r>
            <a:r>
              <a:rPr lang="en-US" sz="3600" dirty="0" smtClean="0">
                <a:latin typeface="Times New Roman" pitchFamily="18" charset="0"/>
              </a:rPr>
              <a:t/>
            </a:r>
            <a:br>
              <a:rPr lang="en-US" sz="3600" dirty="0" smtClean="0">
                <a:latin typeface="Times New Roman" pitchFamily="18" charset="0"/>
              </a:rPr>
            </a:br>
            <a:r>
              <a:rPr lang="en-US" sz="2400" i="1" dirty="0" smtClean="0">
                <a:latin typeface="Times New Roman" pitchFamily="18" charset="0"/>
              </a:rPr>
              <a:t>A home for our students on campus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381000" y="533400"/>
            <a:ext cx="3581400" cy="2209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04800" y="6324600"/>
            <a:ext cx="8534400" cy="381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Building a National Model for Excellence in Native American Higher Education Programs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1154" r="21154"/>
          <a:stretch>
            <a:fillRect/>
          </a:stretch>
        </p:blipFill>
        <p:spPr bwMode="auto">
          <a:xfrm>
            <a:off x="4114800" y="762000"/>
            <a:ext cx="4572000" cy="528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 descr="Z:\Logos\NACME_Name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3276600"/>
            <a:ext cx="2710424" cy="1310226"/>
          </a:xfrm>
          <a:prstGeom prst="rect">
            <a:avLst/>
          </a:prstGeom>
          <a:noFill/>
        </p:spPr>
      </p:pic>
      <p:pic>
        <p:nvPicPr>
          <p:cNvPr id="2052" name="Picture 4" descr="Z:\Logos\AFN-logo-dwh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685800"/>
            <a:ext cx="1752600" cy="165766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667000" y="1066800"/>
            <a:ext cx="121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Denali Award</a:t>
            </a:r>
            <a:endParaRPr lang="en-US" sz="2400" dirty="0" smtClean="0"/>
          </a:p>
          <a:p>
            <a:r>
              <a:rPr lang="en-US" sz="2400" dirty="0" smtClean="0"/>
              <a:t>2005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257800" y="4495800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Reginald Jones Founder’s Award 2009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president 4"/>
          <p:cNvPicPr>
            <a:picLocks noChangeAspect="1" noChangeArrowheads="1"/>
          </p:cNvPicPr>
          <p:nvPr/>
        </p:nvPicPr>
        <p:blipFill>
          <a:blip r:embed="rId3" cstate="print"/>
          <a:srcRect l="20065" t="3885" r="16794" b="49152"/>
          <a:stretch>
            <a:fillRect/>
          </a:stretch>
        </p:blipFill>
        <p:spPr bwMode="auto">
          <a:xfrm>
            <a:off x="304800" y="1219200"/>
            <a:ext cx="8629434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1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Building a National Model for Excellence in Native American Higher Education Programs</a:t>
            </a:r>
          </a:p>
          <a:p>
            <a:pPr algn="r">
              <a:defRPr/>
            </a:pPr>
            <a:endParaRPr lang="en-US" sz="1000" dirty="0"/>
          </a:p>
        </p:txBody>
      </p:sp>
      <p:sp>
        <p:nvSpPr>
          <p:cNvPr id="337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latin typeface="Times New Roman" pitchFamily="18" charset="0"/>
              </a:rPr>
              <a:t>Presidential Award for Excellence in Science, Mathematics, and Engineering Mentoring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237" y="1127125"/>
            <a:ext cx="8268763" cy="550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04800" y="6324600"/>
            <a:ext cx="8534400" cy="533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Building a National Model for Excellence in Native American Higher Education Programs</a:t>
            </a:r>
          </a:p>
          <a:p>
            <a:pPr algn="r">
              <a:defRPr/>
            </a:pPr>
            <a:endParaRPr lang="en-US" sz="1000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884238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latin typeface="Times New Roman" pitchFamily="18" charset="0"/>
              </a:rPr>
              <a:t>ANSEP Programmatic Components</a:t>
            </a:r>
            <a:r>
              <a:rPr lang="en-US" sz="2400" dirty="0" smtClean="0">
                <a:latin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</a:rPr>
              <a:t> </a:t>
            </a:r>
            <a:r>
              <a:rPr lang="en-US" sz="2400" i="1" dirty="0" smtClean="0">
                <a:effectLst/>
                <a:latin typeface="Times New Roman" pitchFamily="18" charset="0"/>
              </a:rPr>
              <a:t>6</a:t>
            </a:r>
            <a:r>
              <a:rPr lang="en-US" sz="2400" i="1" baseline="30000" dirty="0" smtClean="0">
                <a:effectLst/>
                <a:latin typeface="Times New Roman" pitchFamily="18" charset="0"/>
              </a:rPr>
              <a:t>th</a:t>
            </a:r>
            <a:r>
              <a:rPr lang="en-US" sz="2400" i="1" dirty="0" smtClean="0">
                <a:effectLst/>
                <a:latin typeface="Times New Roman" pitchFamily="18" charset="0"/>
              </a:rPr>
              <a:t> Grade through the PhD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6200" y="1179016"/>
            <a:ext cx="28956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Pre-College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Middle School Academy</a:t>
            </a: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Computer Assembly</a:t>
            </a: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Acceleration Academy</a:t>
            </a: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Academies of Engineering</a:t>
            </a:r>
          </a:p>
          <a:p>
            <a:pPr eaLnBrk="0" hangingPunct="0"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Jump Start</a:t>
            </a:r>
            <a:endParaRPr lang="en-US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 typeface="Arial" pitchFamily="34" charset="0"/>
              <a:buChar char="•"/>
              <a:defRPr/>
            </a:pPr>
            <a:endParaRPr lang="en-US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Summer Bridging</a:t>
            </a:r>
          </a:p>
          <a:p>
            <a:pPr eaLnBrk="0" hangingPunct="0">
              <a:defRPr/>
            </a:pPr>
            <a:endParaRPr lang="en-US" sz="20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University Success</a:t>
            </a:r>
          </a:p>
          <a:p>
            <a:pPr eaLnBrk="0" hangingPunct="0">
              <a:defRPr/>
            </a:pPr>
            <a:endParaRPr lang="en-US" sz="20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Graduate Success</a:t>
            </a:r>
          </a:p>
          <a:p>
            <a:pPr eaLnBrk="0" hangingPunct="0">
              <a:defRPr/>
            </a:pPr>
            <a:endParaRPr 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Ilisaurri\Pictures\possible for report to partners\_MG_82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640" y="1143000"/>
            <a:ext cx="8230360" cy="5486399"/>
          </a:xfrm>
          <a:prstGeom prst="rect">
            <a:avLst/>
          </a:prstGeom>
          <a:noFill/>
        </p:spPr>
      </p:pic>
      <p:sp>
        <p:nvSpPr>
          <p:cNvPr id="1024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76200"/>
            <a:ext cx="9144000" cy="1143000"/>
          </a:xfrm>
        </p:spPr>
        <p:txBody>
          <a:bodyPr/>
          <a:lstStyle/>
          <a:p>
            <a:pPr eaLnBrk="1" hangingPunct="1">
              <a:spcBef>
                <a:spcPts val="0"/>
              </a:spcBef>
              <a:defRPr/>
            </a:pPr>
            <a:r>
              <a:rPr lang="en-US" sz="3200" dirty="0" smtClean="0">
                <a:latin typeface="Times New Roman" pitchFamily="18" charset="0"/>
              </a:rPr>
              <a:t>ANSEP Pre-College Middle School Academy</a:t>
            </a:r>
            <a:r>
              <a:rPr lang="en-US" sz="4000" dirty="0" smtClean="0">
                <a:latin typeface="Times New Roman" pitchFamily="18" charset="0"/>
              </a:rPr>
              <a:t> </a:t>
            </a:r>
            <a:r>
              <a:rPr lang="en-US" sz="2400" i="1" dirty="0" smtClean="0">
                <a:effectLst/>
                <a:latin typeface="Times New Roman" pitchFamily="18" charset="0"/>
              </a:rPr>
              <a:t>Excitement and empowerment about careers in engineering &amp; science</a:t>
            </a: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Building a National Model for Excellence in Native American Higher Education Programs</a:t>
            </a:r>
          </a:p>
          <a:p>
            <a:pPr algn="r">
              <a:defRPr/>
            </a:pPr>
            <a:endParaRPr lang="en-US" sz="1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lisaurri\Pictures\possible for report to partners\UAA 110721 ANSEP Summer Bridge-29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890" y="1066800"/>
            <a:ext cx="8475310" cy="5638799"/>
          </a:xfrm>
          <a:prstGeom prst="rect">
            <a:avLst/>
          </a:prstGeom>
          <a:noFill/>
        </p:spPr>
      </p:pic>
      <p:sp>
        <p:nvSpPr>
          <p:cNvPr id="1024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pPr eaLnBrk="1" hangingPunct="1">
              <a:spcBef>
                <a:spcPts val="0"/>
              </a:spcBef>
              <a:defRPr/>
            </a:pPr>
            <a:r>
              <a:rPr lang="en-US" sz="3200" dirty="0" smtClean="0">
                <a:latin typeface="Times New Roman" pitchFamily="18" charset="0"/>
              </a:rPr>
              <a:t>ANSEP Pre-College Middle School Academy</a:t>
            </a:r>
            <a:r>
              <a:rPr lang="en-US" sz="4000" dirty="0" smtClean="0">
                <a:latin typeface="Times New Roman" pitchFamily="18" charset="0"/>
              </a:rPr>
              <a:t> </a:t>
            </a:r>
            <a:r>
              <a:rPr lang="en-US" sz="2400" i="1" dirty="0" smtClean="0">
                <a:effectLst/>
                <a:latin typeface="Times New Roman" pitchFamily="18" charset="0"/>
              </a:rPr>
              <a:t>Excitement and empowerment about careers in engineering &amp; science</a:t>
            </a:r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Building a National Model for Excellence in Native American Higher Education Programs</a:t>
            </a:r>
          </a:p>
          <a:p>
            <a:pPr algn="r">
              <a:defRPr/>
            </a:pPr>
            <a:endParaRPr lang="en-US" sz="1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obe">
  <a:themeElements>
    <a:clrScheme name="Globe 7">
      <a:dk1>
        <a:srgbClr val="4C4E44"/>
      </a:dk1>
      <a:lt1>
        <a:srgbClr val="FFFFFF"/>
      </a:lt1>
      <a:dk2>
        <a:srgbClr val="686B5D"/>
      </a:dk2>
      <a:lt2>
        <a:srgbClr val="D6D5C6"/>
      </a:lt2>
      <a:accent1>
        <a:srgbClr val="898D79"/>
      </a:accent1>
      <a:accent2>
        <a:srgbClr val="4D4F45"/>
      </a:accent2>
      <a:accent3>
        <a:srgbClr val="B9BAB6"/>
      </a:accent3>
      <a:accent4>
        <a:srgbClr val="DADADA"/>
      </a:accent4>
      <a:accent5>
        <a:srgbClr val="C4C5BE"/>
      </a:accent5>
      <a:accent6>
        <a:srgbClr val="45473E"/>
      </a:accent6>
      <a:hlink>
        <a:srgbClr val="58BE67"/>
      </a:hlink>
      <a:folHlink>
        <a:srgbClr val="C0C640"/>
      </a:folHlink>
    </a:clrScheme>
    <a:fontScheme name="Glob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15966</TotalTime>
  <Words>939</Words>
  <Application>Microsoft Office PowerPoint</Application>
  <PresentationFormat>On-screen Show (4:3)</PresentationFormat>
  <Paragraphs>203</Paragraphs>
  <Slides>29</Slides>
  <Notes>18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Globe</vt:lpstr>
      <vt:lpstr> ANSEPTM: Alaska Native Science &amp;          Engineering ProgramTM</vt:lpstr>
      <vt:lpstr>Slide 2</vt:lpstr>
      <vt:lpstr>70+ Partner Organizations: $30+ million </vt:lpstr>
      <vt:lpstr>ANSEP Building A home for our students on campus</vt:lpstr>
      <vt:lpstr>Slide 5</vt:lpstr>
      <vt:lpstr>Presidential Award for Excellence in Science, Mathematics, and Engineering Mentoring </vt:lpstr>
      <vt:lpstr>ANSEP Programmatic Components  6th Grade through the PhD</vt:lpstr>
      <vt:lpstr>ANSEP Pre-College Middle School Academy Excitement and empowerment about careers in engineering &amp; science</vt:lpstr>
      <vt:lpstr>ANSEP Pre-College Middle School Academy Excitement and empowerment about careers in engineering &amp; science</vt:lpstr>
      <vt:lpstr>ANSEP Pre-College Middle School Academy Excitement and empowerment about careers in engineering &amp; science</vt:lpstr>
      <vt:lpstr>ANSEP Pre-College Computer Assembly  Excitement and empowerment about careers in engineering &amp; science</vt:lpstr>
      <vt:lpstr>Slide 12</vt:lpstr>
      <vt:lpstr>Slide 13</vt:lpstr>
      <vt:lpstr>ANSEP Pre-College Acceleration Academy  Excitement and empowerment about careers in engineering &amp; science</vt:lpstr>
      <vt:lpstr>ANSEP Pre-College Acceleration Academy  Excitement and empowerment about careers in engineering &amp; science</vt:lpstr>
      <vt:lpstr>ANSEP Pre-College Acceleration Academy  Excitement and empowerment about careers in engineering &amp; science</vt:lpstr>
      <vt:lpstr>Slide 17</vt:lpstr>
      <vt:lpstr>Slide 18</vt:lpstr>
      <vt:lpstr>Slide 19</vt:lpstr>
      <vt:lpstr>Slide 20</vt:lpstr>
      <vt:lpstr>ANSEP University Success  Study Groups </vt:lpstr>
      <vt:lpstr>ANSEP University Success  Weekly Meetings: Meaningful Connections with Each Other</vt:lpstr>
      <vt:lpstr>Slide 23</vt:lpstr>
      <vt:lpstr>Slide 24</vt:lpstr>
      <vt:lpstr>Slide 25</vt:lpstr>
      <vt:lpstr>Slide 26</vt:lpstr>
      <vt:lpstr>2001:  Indigenous Alliance for Engineering and Science Education</vt:lpstr>
      <vt:lpstr>Slide 28</vt:lpstr>
      <vt:lpstr>Slide 29</vt:lpstr>
    </vt:vector>
  </TitlesOfParts>
  <Company>UAA, School of Engineering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UAA School of Engineering VECO Alaska &amp; ASRC</dc:title>
  <dc:creator>Herbert P.  Schroeder, Ph.D.</dc:creator>
  <cp:lastModifiedBy>Ilisaurri</cp:lastModifiedBy>
  <cp:revision>484</cp:revision>
  <dcterms:created xsi:type="dcterms:W3CDTF">1999-06-14T18:13:56Z</dcterms:created>
  <dcterms:modified xsi:type="dcterms:W3CDTF">2011-09-20T20:28:50Z</dcterms:modified>
</cp:coreProperties>
</file>