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81" r:id="rId4"/>
    <p:sldId id="282" r:id="rId5"/>
    <p:sldId id="293" r:id="rId6"/>
    <p:sldId id="257" r:id="rId7"/>
    <p:sldId id="259" r:id="rId8"/>
    <p:sldId id="261" r:id="rId9"/>
    <p:sldId id="283" r:id="rId10"/>
    <p:sldId id="291" r:id="rId11"/>
    <p:sldId id="267" r:id="rId12"/>
    <p:sldId id="286" r:id="rId13"/>
    <p:sldId id="287" r:id="rId14"/>
    <p:sldId id="285" r:id="rId15"/>
    <p:sldId id="289" r:id="rId16"/>
    <p:sldId id="290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20" y="-9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jch1\Desktop\Alaska%20Health%20Workforce%20Coalition\Data%20Core\DATA%20COMMITTEE\Health%20Labor%20Market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jch1\Desktop\CURRENT%20HEALTH%20STUDENTS%20SPREADSHEET%2009-03-201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jch1\Desktop\Recent%20Presentations%20%20Publications%20%20and%20Graphics%202011\Health%20Majors%20by%20Race%20Fall%20201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jch1\Desktop\CURRENT%20HEALTH%20STUDENTS%20SPREADSHEET%2009-03-201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jch1\Desktop\CURRENT%20HEALTH%20STUDENTS%20SPREADSHEET%2009-03-20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/>
            </a:pPr>
            <a:r>
              <a:rPr lang="en-US" sz="900" dirty="0"/>
              <a:t>% Minimum</a:t>
            </a:r>
            <a:r>
              <a:rPr lang="en-US" sz="900" baseline="0" dirty="0"/>
              <a:t> Training Levels for </a:t>
            </a:r>
            <a:r>
              <a:rPr lang="en-US" sz="900" baseline="0" dirty="0" smtClean="0"/>
              <a:t>Alaska Health (Patient) Care  </a:t>
            </a:r>
            <a:r>
              <a:rPr lang="en-US" sz="900" baseline="0" dirty="0"/>
              <a:t>Occupations and Professions (N=51)</a:t>
            </a:r>
            <a:endParaRPr lang="en-US" sz="900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C00000"/>
            </a:solidFill>
          </c:spPr>
          <c:cat>
            <c:strRef>
              <c:f>tblIndOccsForXLS_roundedWithSup!$D$164:$X$164</c:f>
              <c:strCache>
                <c:ptCount val="7"/>
                <c:pt idx="0">
                  <c:v>STOJT</c:v>
                </c:pt>
                <c:pt idx="1">
                  <c:v>MTOJT</c:v>
                </c:pt>
                <c:pt idx="2">
                  <c:v>LTOJT</c:v>
                </c:pt>
                <c:pt idx="3">
                  <c:v>WKEXP</c:v>
                </c:pt>
                <c:pt idx="4">
                  <c:v>VOC</c:v>
                </c:pt>
                <c:pt idx="5">
                  <c:v>AA</c:v>
                </c:pt>
                <c:pt idx="6">
                  <c:v>BA+</c:v>
                </c:pt>
              </c:strCache>
            </c:strRef>
          </c:cat>
          <c:val>
            <c:numRef>
              <c:f>tblIndOccsForXLS_roundedWithSup!$D$165:$X$165</c:f>
              <c:numCache>
                <c:formatCode>0%</c:formatCode>
                <c:ptCount val="7"/>
                <c:pt idx="0">
                  <c:v>9.8039215686274522E-2</c:v>
                </c:pt>
                <c:pt idx="1">
                  <c:v>0.11764705882352944</c:v>
                </c:pt>
                <c:pt idx="2">
                  <c:v>1.9607843137254902E-2</c:v>
                </c:pt>
                <c:pt idx="3">
                  <c:v>0</c:v>
                </c:pt>
                <c:pt idx="4">
                  <c:v>0</c:v>
                </c:pt>
                <c:pt idx="5">
                  <c:v>0.21568627450980393</c:v>
                </c:pt>
                <c:pt idx="6">
                  <c:v>0.54901960784313764</c:v>
                </c:pt>
              </c:numCache>
            </c:numRef>
          </c:val>
        </c:ser>
        <c:dLbls/>
        <c:shape val="box"/>
        <c:axId val="110411776"/>
        <c:axId val="110413312"/>
        <c:axId val="0"/>
      </c:bar3DChart>
      <c:catAx>
        <c:axId val="110411776"/>
        <c:scaling>
          <c:orientation val="minMax"/>
        </c:scaling>
        <c:axPos val="b"/>
        <c:majorTickMark val="none"/>
        <c:tickLblPos val="nextTo"/>
        <c:crossAx val="110413312"/>
        <c:crosses val="autoZero"/>
        <c:auto val="1"/>
        <c:lblAlgn val="ctr"/>
        <c:lblOffset val="100"/>
      </c:catAx>
      <c:valAx>
        <c:axId val="11041331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% of</a:t>
                </a:r>
                <a:r>
                  <a:rPr lang="en-US" baseline="0" dirty="0" smtClean="0"/>
                  <a:t> Occupations</a:t>
                </a:r>
                <a:endParaRPr lang="en-US" dirty="0"/>
              </a:p>
            </c:rich>
          </c:tx>
          <c:layout/>
        </c:title>
        <c:numFmt formatCode="0%" sourceLinked="1"/>
        <c:majorTickMark val="none"/>
        <c:tickLblPos val="nextTo"/>
        <c:crossAx val="110411776"/>
        <c:crosses val="autoZero"/>
        <c:crossBetween val="between"/>
      </c:valAx>
    </c:plotArea>
    <c:plotVisOnly val="1"/>
    <c:dispBlanksAs val="gap"/>
  </c:chart>
  <c:spPr>
    <a:solidFill>
      <a:schemeClr val="bg2">
        <a:lumMod val="20000"/>
        <a:lumOff val="80000"/>
      </a:schemeClr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900" dirty="0"/>
              <a:t>Health Program Awards -  AY2002-2010</a:t>
            </a:r>
          </a:p>
        </c:rich>
      </c:tx>
    </c:title>
    <c:plotArea>
      <c:layout/>
      <c:lineChart>
        <c:grouping val="standard"/>
        <c:ser>
          <c:idx val="0"/>
          <c:order val="0"/>
          <c:cat>
            <c:strRef>
              <c:f>Awards!$B$1:$J$1</c:f>
              <c:strCache>
                <c:ptCount val="9"/>
                <c:pt idx="0">
                  <c:v>AY2002</c:v>
                </c:pt>
                <c:pt idx="1">
                  <c:v>AY2003</c:v>
                </c:pt>
                <c:pt idx="2">
                  <c:v>AY2004</c:v>
                </c:pt>
                <c:pt idx="3">
                  <c:v>AY2005</c:v>
                </c:pt>
                <c:pt idx="4">
                  <c:v>AY2006</c:v>
                </c:pt>
                <c:pt idx="5">
                  <c:v>AY2007</c:v>
                </c:pt>
                <c:pt idx="6">
                  <c:v>AY2008</c:v>
                </c:pt>
                <c:pt idx="7">
                  <c:v>AY2009</c:v>
                </c:pt>
                <c:pt idx="8">
                  <c:v>AY2010</c:v>
                </c:pt>
              </c:strCache>
            </c:strRef>
          </c:cat>
          <c:val>
            <c:numRef>
              <c:f>Awards!$B$2:$J$2</c:f>
              <c:numCache>
                <c:formatCode>#,##0</c:formatCode>
                <c:ptCount val="9"/>
                <c:pt idx="0">
                  <c:v>503</c:v>
                </c:pt>
                <c:pt idx="1">
                  <c:v>483</c:v>
                </c:pt>
                <c:pt idx="2">
                  <c:v>611</c:v>
                </c:pt>
                <c:pt idx="3">
                  <c:v>640</c:v>
                </c:pt>
                <c:pt idx="4">
                  <c:v>664</c:v>
                </c:pt>
                <c:pt idx="5">
                  <c:v>718</c:v>
                </c:pt>
                <c:pt idx="6">
                  <c:v>755</c:v>
                </c:pt>
                <c:pt idx="7">
                  <c:v>676</c:v>
                </c:pt>
                <c:pt idx="8">
                  <c:v>782</c:v>
                </c:pt>
              </c:numCache>
            </c:numRef>
          </c:val>
        </c:ser>
        <c:dLbls/>
        <c:marker val="1"/>
        <c:axId val="124304384"/>
        <c:axId val="124306176"/>
      </c:lineChart>
      <c:catAx>
        <c:axId val="12430438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24306176"/>
        <c:crosses val="autoZero"/>
        <c:auto val="1"/>
        <c:lblAlgn val="ctr"/>
        <c:lblOffset val="100"/>
      </c:catAx>
      <c:valAx>
        <c:axId val="12430617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900"/>
                </a:pPr>
                <a:r>
                  <a:rPr lang="en-US" sz="900"/>
                  <a:t>Awards</a:t>
                </a:r>
              </a:p>
            </c:rich>
          </c:tx>
        </c:title>
        <c:numFmt formatCode="#,##0" sourceLinked="1"/>
        <c:maj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24304384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900" b="1"/>
            </a:pPr>
            <a:r>
              <a:rPr lang="en-US" sz="900" b="1" dirty="0">
                <a:solidFill>
                  <a:schemeClr val="tx1"/>
                </a:solidFill>
              </a:rPr>
              <a:t>UA Health Program </a:t>
            </a:r>
            <a:r>
              <a:rPr lang="en-US" sz="900" b="1" dirty="0" smtClean="0">
                <a:solidFill>
                  <a:schemeClr val="tx1"/>
                </a:solidFill>
              </a:rPr>
              <a:t>Awards</a:t>
            </a:r>
          </a:p>
          <a:p>
            <a:pPr>
              <a:defRPr sz="900" b="1"/>
            </a:pPr>
            <a:r>
              <a:rPr lang="en-US" sz="900" b="1" dirty="0" smtClean="0">
                <a:solidFill>
                  <a:schemeClr val="tx1"/>
                </a:solidFill>
              </a:rPr>
              <a:t> </a:t>
            </a:r>
            <a:r>
              <a:rPr lang="en-US" sz="900" b="1" dirty="0">
                <a:solidFill>
                  <a:schemeClr val="tx1"/>
                </a:solidFill>
              </a:rPr>
              <a:t>Avg. 2006-2010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cat>
            <c:strRef>
              <c:f>Sheet1!$A$2:$A$4</c:f>
              <c:strCache>
                <c:ptCount val="3"/>
                <c:pt idx="0">
                  <c:v>Vocational</c:v>
                </c:pt>
                <c:pt idx="1">
                  <c:v>Associates</c:v>
                </c:pt>
                <c:pt idx="2">
                  <c:v>Bachelors+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214.2</c:v>
                </c:pt>
                <c:pt idx="1">
                  <c:v>287.8</c:v>
                </c:pt>
                <c:pt idx="2">
                  <c:v>395</c:v>
                </c:pt>
              </c:numCache>
            </c:numRef>
          </c:val>
        </c:ser>
        <c:dLbls/>
        <c:axId val="124405632"/>
        <c:axId val="124407168"/>
      </c:barChart>
      <c:catAx>
        <c:axId val="12440563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900">
                <a:solidFill>
                  <a:schemeClr val="tx1"/>
                </a:solidFill>
              </a:defRPr>
            </a:pPr>
            <a:endParaRPr lang="en-US"/>
          </a:p>
        </c:txPr>
        <c:crossAx val="124407168"/>
        <c:crosses val="autoZero"/>
        <c:auto val="1"/>
        <c:lblAlgn val="ctr"/>
        <c:lblOffset val="100"/>
      </c:catAx>
      <c:valAx>
        <c:axId val="12440716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r>
                  <a:rPr lang="en-US" sz="900" b="1" dirty="0">
                    <a:solidFill>
                      <a:schemeClr val="tx1"/>
                    </a:solidFill>
                  </a:rPr>
                  <a:t># of </a:t>
                </a:r>
                <a:r>
                  <a:rPr lang="en-US" sz="900" b="1" dirty="0" smtClean="0">
                    <a:solidFill>
                      <a:schemeClr val="tx1"/>
                    </a:solidFill>
                  </a:rPr>
                  <a:t>Awards</a:t>
                </a:r>
                <a:endParaRPr lang="en-US" sz="900" b="1" dirty="0">
                  <a:solidFill>
                    <a:schemeClr val="tx1"/>
                  </a:solidFill>
                </a:endParaRPr>
              </a:p>
            </c:rich>
          </c:tx>
        </c:title>
        <c:numFmt formatCode="0" sourceLinked="1"/>
        <c:majorTickMark val="none"/>
        <c:tickLblPos val="nextTo"/>
        <c:txPr>
          <a:bodyPr/>
          <a:lstStyle/>
          <a:p>
            <a:pPr>
              <a:defRPr sz="900">
                <a:solidFill>
                  <a:schemeClr val="tx1"/>
                </a:solidFill>
              </a:defRPr>
            </a:pPr>
            <a:endParaRPr lang="en-US"/>
          </a:p>
        </c:txPr>
        <c:crossAx val="124405632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</c:chart>
  <c:txPr>
    <a:bodyPr/>
    <a:lstStyle/>
    <a:p>
      <a:pPr>
        <a:defRPr b="0">
          <a:solidFill>
            <a:srgbClr val="FFCC00"/>
          </a:solidFill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900" dirty="0"/>
              <a:t>UA Alaska Native and American Indian</a:t>
            </a:r>
            <a:r>
              <a:rPr lang="en-US" sz="900" baseline="0" dirty="0"/>
              <a:t> </a:t>
            </a:r>
          </a:p>
          <a:p>
            <a:pPr>
              <a:defRPr/>
            </a:pPr>
            <a:r>
              <a:rPr lang="en-US" sz="900" baseline="0" dirty="0"/>
              <a:t>Health </a:t>
            </a:r>
            <a:r>
              <a:rPr lang="en-US" sz="900" baseline="0" dirty="0" smtClean="0"/>
              <a:t>Majors/Training Participants</a:t>
            </a:r>
            <a:endParaRPr lang="en-US" sz="900" baseline="0" dirty="0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Sheet2!$A$4</c:f>
              <c:strCache>
                <c:ptCount val="1"/>
                <c:pt idx="0">
                  <c:v>Majors</c:v>
                </c:pt>
              </c:strCache>
            </c:strRef>
          </c:tx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Val val="1"/>
          </c:dLbls>
          <c:cat>
            <c:strRef>
              <c:f>Sheet2!$B$3:$G$3</c:f>
              <c:strCache>
                <c:ptCount val="6"/>
                <c:pt idx="0">
                  <c:v>Fall 2005</c:v>
                </c:pt>
                <c:pt idx="1">
                  <c:v>Fall 2006</c:v>
                </c:pt>
                <c:pt idx="2">
                  <c:v>Fall 2007</c:v>
                </c:pt>
                <c:pt idx="3">
                  <c:v>Fall 2008</c:v>
                </c:pt>
                <c:pt idx="4">
                  <c:v>Fall 2009</c:v>
                </c:pt>
                <c:pt idx="5">
                  <c:v>Fall 2010</c:v>
                </c:pt>
              </c:strCache>
            </c:strRef>
          </c:cat>
          <c:val>
            <c:numRef>
              <c:f>Sheet2!$B$4:$G$4</c:f>
              <c:numCache>
                <c:formatCode>General</c:formatCode>
                <c:ptCount val="6"/>
                <c:pt idx="0">
                  <c:v>305</c:v>
                </c:pt>
                <c:pt idx="1">
                  <c:v>321</c:v>
                </c:pt>
                <c:pt idx="2">
                  <c:v>341</c:v>
                </c:pt>
                <c:pt idx="3">
                  <c:v>364</c:v>
                </c:pt>
                <c:pt idx="4">
                  <c:v>430</c:v>
                </c:pt>
                <c:pt idx="5">
                  <c:v>439</c:v>
                </c:pt>
              </c:numCache>
            </c:numRef>
          </c:val>
        </c:ser>
        <c:ser>
          <c:idx val="1"/>
          <c:order val="1"/>
          <c:tx>
            <c:strRef>
              <c:f>Sheet2!$A$5</c:f>
              <c:strCache>
                <c:ptCount val="1"/>
                <c:pt idx="0">
                  <c:v>Other Health</c:v>
                </c:pt>
              </c:strCache>
            </c:strRef>
          </c:tx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Val val="1"/>
          </c:dLbls>
          <c:cat>
            <c:strRef>
              <c:f>Sheet2!$B$3:$G$3</c:f>
              <c:strCache>
                <c:ptCount val="6"/>
                <c:pt idx="0">
                  <c:v>Fall 2005</c:v>
                </c:pt>
                <c:pt idx="1">
                  <c:v>Fall 2006</c:v>
                </c:pt>
                <c:pt idx="2">
                  <c:v>Fall 2007</c:v>
                </c:pt>
                <c:pt idx="3">
                  <c:v>Fall 2008</c:v>
                </c:pt>
                <c:pt idx="4">
                  <c:v>Fall 2009</c:v>
                </c:pt>
                <c:pt idx="5">
                  <c:v>Fall 2010</c:v>
                </c:pt>
              </c:strCache>
            </c:strRef>
          </c:cat>
          <c:val>
            <c:numRef>
              <c:f>Sheet2!$B$5:$G$5</c:f>
              <c:numCache>
                <c:formatCode>General</c:formatCode>
                <c:ptCount val="6"/>
                <c:pt idx="0">
                  <c:v>155</c:v>
                </c:pt>
                <c:pt idx="1">
                  <c:v>167</c:v>
                </c:pt>
                <c:pt idx="2">
                  <c:v>173</c:v>
                </c:pt>
                <c:pt idx="3">
                  <c:v>207</c:v>
                </c:pt>
                <c:pt idx="4">
                  <c:v>238</c:v>
                </c:pt>
                <c:pt idx="5">
                  <c:v>273</c:v>
                </c:pt>
              </c:numCache>
            </c:numRef>
          </c:val>
        </c:ser>
        <c:dLbls>
          <c:showVal val="1"/>
        </c:dLbls>
        <c:gapWidth val="75"/>
        <c:axId val="124433152"/>
        <c:axId val="124434688"/>
      </c:barChart>
      <c:catAx>
        <c:axId val="12443315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24434688"/>
        <c:crosses val="autoZero"/>
        <c:auto val="1"/>
        <c:lblAlgn val="ctr"/>
        <c:lblOffset val="100"/>
      </c:catAx>
      <c:valAx>
        <c:axId val="12443468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24433152"/>
        <c:crosses val="autoZero"/>
        <c:crossBetween val="between"/>
      </c:valAx>
    </c:plotArea>
    <c:legend>
      <c:legendPos val="b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900"/>
            </a:pPr>
            <a:r>
              <a:rPr lang="en-US" sz="900" b="1" dirty="0"/>
              <a:t>Health Degrees </a:t>
            </a:r>
            <a:r>
              <a:rPr lang="en-US" sz="900" b="1" dirty="0" smtClean="0"/>
              <a:t>  -  </a:t>
            </a:r>
            <a:r>
              <a:rPr lang="en-US" sz="900" b="1" dirty="0"/>
              <a:t>AY2010</a:t>
            </a:r>
          </a:p>
        </c:rich>
      </c:tx>
      <c:layout>
        <c:manualLayout>
          <c:xMode val="edge"/>
          <c:yMode val="edge"/>
          <c:x val="0.24785624873813852"/>
          <c:y val="0.15016178168605221"/>
        </c:manualLayout>
      </c:layout>
    </c:title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3188167104111984"/>
                  <c:y val="0.16319116360454938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Nursing</a:t>
                    </a:r>
                  </a:p>
                  <a:p>
                    <a:r>
                      <a:rPr lang="en-US" sz="800"/>
                      <a:t>225
28%</a:t>
                    </a:r>
                    <a:endParaRPr lang="en-US"/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0.12236220472440948"/>
                  <c:y val="-0.21771908719743377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Allied Health</a:t>
                    </a:r>
                  </a:p>
                  <a:p>
                    <a:r>
                      <a:rPr lang="en-US" sz="800"/>
                      <a:t>207
25%</a:t>
                    </a:r>
                    <a:endParaRPr lang="en-US"/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0.21806036745406826"/>
                  <c:y val="-1.3168926800816565E-2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Behavioral Health</a:t>
                    </a:r>
                  </a:p>
                  <a:p>
                    <a:r>
                      <a:rPr lang="en-US" sz="800"/>
                      <a:t>323
40%</a:t>
                    </a:r>
                    <a:endParaRPr lang="en-US"/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5.675881284070261E-2"/>
                  <c:y val="0.19329690527290874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Other</a:t>
                    </a:r>
                  </a:p>
                  <a:p>
                    <a:r>
                      <a:rPr lang="en-US" sz="800"/>
                      <a:t>61
7%</a:t>
                    </a:r>
                    <a:endParaRPr lang="en-US"/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Graphs!$B$41:$B$44</c:f>
              <c:strCache>
                <c:ptCount val="4"/>
                <c:pt idx="0">
                  <c:v>Nursing</c:v>
                </c:pt>
                <c:pt idx="1">
                  <c:v>Allied Health</c:v>
                </c:pt>
                <c:pt idx="2">
                  <c:v>Behavioral Health</c:v>
                </c:pt>
                <c:pt idx="3">
                  <c:v>Other</c:v>
                </c:pt>
              </c:strCache>
            </c:strRef>
          </c:cat>
          <c:val>
            <c:numRef>
              <c:f>Graphs!$C$41:$C$44</c:f>
              <c:numCache>
                <c:formatCode>General</c:formatCode>
                <c:ptCount val="4"/>
                <c:pt idx="0">
                  <c:v>225</c:v>
                </c:pt>
                <c:pt idx="1">
                  <c:v>207</c:v>
                </c:pt>
                <c:pt idx="2">
                  <c:v>323</c:v>
                </c:pt>
                <c:pt idx="3">
                  <c:v>61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900" dirty="0"/>
              <a:t>Health Majors - Fall 2000-2009</a:t>
            </a:r>
          </a:p>
        </c:rich>
      </c:tx>
    </c:title>
    <c:plotArea>
      <c:layout/>
      <c:lineChart>
        <c:grouping val="standard"/>
        <c:ser>
          <c:idx val="0"/>
          <c:order val="0"/>
          <c:cat>
            <c:strRef>
              <c:f>'Detail Info'!$F$183:$O$183</c:f>
              <c:strCache>
                <c:ptCount val="10"/>
                <c:pt idx="0">
                  <c:v>Fall 00</c:v>
                </c:pt>
                <c:pt idx="1">
                  <c:v>Fall 01</c:v>
                </c:pt>
                <c:pt idx="2">
                  <c:v>Fall 02</c:v>
                </c:pt>
                <c:pt idx="3">
                  <c:v>Fall 03</c:v>
                </c:pt>
                <c:pt idx="4">
                  <c:v>Fall 04</c:v>
                </c:pt>
                <c:pt idx="5">
                  <c:v>Fall 05</c:v>
                </c:pt>
                <c:pt idx="6">
                  <c:v>Fall 06</c:v>
                </c:pt>
                <c:pt idx="7">
                  <c:v>Fall 07</c:v>
                </c:pt>
                <c:pt idx="8">
                  <c:v>Fall 08</c:v>
                </c:pt>
                <c:pt idx="9">
                  <c:v>Fall 09</c:v>
                </c:pt>
              </c:strCache>
            </c:strRef>
          </c:cat>
          <c:val>
            <c:numRef>
              <c:f>'Detail Info'!$F$184:$O$184</c:f>
              <c:numCache>
                <c:formatCode>#,##0</c:formatCode>
                <c:ptCount val="10"/>
                <c:pt idx="0" formatCode="General">
                  <c:v>1413</c:v>
                </c:pt>
                <c:pt idx="1">
                  <c:v>1486</c:v>
                </c:pt>
                <c:pt idx="2">
                  <c:v>1647</c:v>
                </c:pt>
                <c:pt idx="3">
                  <c:v>1802</c:v>
                </c:pt>
                <c:pt idx="4">
                  <c:v>2016</c:v>
                </c:pt>
                <c:pt idx="5">
                  <c:v>2117</c:v>
                </c:pt>
                <c:pt idx="6">
                  <c:v>2242</c:v>
                </c:pt>
                <c:pt idx="7">
                  <c:v>2225</c:v>
                </c:pt>
                <c:pt idx="8">
                  <c:v>2250</c:v>
                </c:pt>
                <c:pt idx="9">
                  <c:v>2526</c:v>
                </c:pt>
              </c:numCache>
            </c:numRef>
          </c:val>
        </c:ser>
        <c:dLbls/>
        <c:marker val="1"/>
        <c:axId val="110559616"/>
        <c:axId val="110561152"/>
      </c:lineChart>
      <c:catAx>
        <c:axId val="11055961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10561152"/>
        <c:crosses val="autoZero"/>
        <c:auto val="1"/>
        <c:lblAlgn val="ctr"/>
        <c:lblOffset val="100"/>
      </c:catAx>
      <c:valAx>
        <c:axId val="11056115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900"/>
                </a:pPr>
                <a:r>
                  <a:rPr lang="en-US" sz="900"/>
                  <a:t>Majors</a:t>
                </a:r>
              </a:p>
            </c:rich>
          </c:tx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10559616"/>
        <c:crosses val="autoZero"/>
        <c:crossBetween val="between"/>
      </c:valAx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915DB0C-CB17-4D1B-B823-444CEBF190C5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3BC12BE-FE62-408D-9F53-56B9A63F9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0085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2FE7CA6-177A-4EEE-87A2-CBDB1E875AA5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DD55392-1CBB-4E39-9BEA-65CCBECF8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548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55392-1CBB-4E39-9BEA-65CCBECF8B6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7925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55392-1CBB-4E39-9BEA-65CCBECF8B6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7101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55392-1CBB-4E39-9BEA-65CCBECF8B6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8355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55392-1CBB-4E39-9BEA-65CCBECF8B6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2207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55392-1CBB-4E39-9BEA-65CCBECF8B6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3064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55392-1CBB-4E39-9BEA-65CCBECF8B6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1809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55392-1CBB-4E39-9BEA-65CCBECF8B6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6396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D5257-E256-4135-A9D5-39C96D62D2E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D5257-E256-4135-A9D5-39C96D62D2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1652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55392-1CBB-4E39-9BEA-65CCBECF8B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1424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55392-1CBB-4E39-9BEA-65CCBECF8B6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1908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55392-1CBB-4E39-9BEA-65CCBECF8B6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6485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55392-1CBB-4E39-9BEA-65CCBECF8B6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3768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55392-1CBB-4E39-9BEA-65CCBECF8B6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0420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9AD67CA-81F8-4020-8754-F1919C02E9E4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4768B8-BEB9-4EE1-A20A-79836FE233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67CA-81F8-4020-8754-F1919C02E9E4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68B8-BEB9-4EE1-A20A-79836FE23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67CA-81F8-4020-8754-F1919C02E9E4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64768B8-BEB9-4EE1-A20A-79836FE23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67CA-81F8-4020-8754-F1919C02E9E4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68B8-BEB9-4EE1-A20A-79836FE233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AD67CA-81F8-4020-8754-F1919C02E9E4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64768B8-BEB9-4EE1-A20A-79836FE233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67CA-81F8-4020-8754-F1919C02E9E4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68B8-BEB9-4EE1-A20A-79836FE233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67CA-81F8-4020-8754-F1919C02E9E4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68B8-BEB9-4EE1-A20A-79836FE233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67CA-81F8-4020-8754-F1919C02E9E4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68B8-BEB9-4EE1-A20A-79836FE233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67CA-81F8-4020-8754-F1919C02E9E4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68B8-BEB9-4EE1-A20A-79836FE23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67CA-81F8-4020-8754-F1919C02E9E4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4768B8-BEB9-4EE1-A20A-79836FE233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67CA-81F8-4020-8754-F1919C02E9E4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68B8-BEB9-4EE1-A20A-79836FE233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79AD67CA-81F8-4020-8754-F1919C02E9E4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164768B8-BEB9-4EE1-A20A-79836FE23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9.wmf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September 2011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Programs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493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Pharmacy</a:t>
            </a:r>
          </a:p>
          <a:p>
            <a:pPr lvl="1"/>
            <a:r>
              <a:rPr lang="en-US" dirty="0"/>
              <a:t>Creighton </a:t>
            </a:r>
            <a:r>
              <a:rPr lang="en-US" dirty="0" smtClean="0"/>
              <a:t>partnership</a:t>
            </a:r>
          </a:p>
          <a:p>
            <a:pPr marL="365760" lvl="1" indent="0">
              <a:buNone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Health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information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technology (HIT)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dirty="0"/>
              <a:t>Close collaboration across UA system and with Alaska e-Health Network, </a:t>
            </a:r>
            <a:r>
              <a:rPr lang="en-US" dirty="0" smtClean="0"/>
              <a:t>the Department of Health and Social Services, others</a:t>
            </a:r>
          </a:p>
          <a:p>
            <a:pPr lvl="1"/>
            <a:r>
              <a:rPr lang="en-US" dirty="0" smtClean="0"/>
              <a:t>UAS </a:t>
            </a:r>
            <a:r>
              <a:rPr lang="en-US" dirty="0"/>
              <a:t>Sitka is lead campus for this </a:t>
            </a:r>
            <a:r>
              <a:rPr lang="en-US" dirty="0" smtClean="0"/>
              <a:t>effort</a:t>
            </a:r>
          </a:p>
          <a:p>
            <a:pPr lvl="1"/>
            <a:r>
              <a:rPr lang="en-US" dirty="0" smtClean="0"/>
              <a:t>One </a:t>
            </a:r>
            <a:r>
              <a:rPr lang="en-US" dirty="0"/>
              <a:t>day seminar on </a:t>
            </a:r>
            <a:r>
              <a:rPr lang="en-US" dirty="0" smtClean="0"/>
              <a:t>Health Information Technology </a:t>
            </a:r>
            <a:r>
              <a:rPr lang="en-US" dirty="0"/>
              <a:t>– 9/28 in Anchorage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Veterinary medicine</a:t>
            </a:r>
            <a:endParaRPr lang="en-US" b="1" dirty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UAF partnership initiative </a:t>
            </a:r>
            <a:r>
              <a:rPr lang="en-US" dirty="0"/>
              <a:t>is </a:t>
            </a:r>
            <a:r>
              <a:rPr lang="en-US" dirty="0" smtClean="0"/>
              <a:t>progressing</a:t>
            </a: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Update, 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630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10358785"/>
              </p:ext>
            </p:extLst>
          </p:nvPr>
        </p:nvGraphicFramePr>
        <p:xfrm>
          <a:off x="5257800" y="1554030"/>
          <a:ext cx="35814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health students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210257006"/>
              </p:ext>
            </p:extLst>
          </p:nvPr>
        </p:nvGraphicFramePr>
        <p:xfrm>
          <a:off x="381000" y="4343400"/>
          <a:ext cx="2819400" cy="2179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44581110"/>
              </p:ext>
            </p:extLst>
          </p:nvPr>
        </p:nvGraphicFramePr>
        <p:xfrm>
          <a:off x="6019800" y="4191000"/>
          <a:ext cx="2743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 rot="20686585">
            <a:off x="2930677" y="3561580"/>
            <a:ext cx="2837315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C00"/>
                </a:solidFill>
              </a:rPr>
              <a:t>91% increase in UA health </a:t>
            </a:r>
          </a:p>
          <a:p>
            <a:pPr algn="ctr"/>
            <a:r>
              <a:rPr lang="en-US" b="1" dirty="0" smtClean="0">
                <a:solidFill>
                  <a:srgbClr val="FFCC00"/>
                </a:solidFill>
              </a:rPr>
              <a:t>majors in </a:t>
            </a:r>
            <a:r>
              <a:rPr lang="en-US" b="1" dirty="0">
                <a:solidFill>
                  <a:srgbClr val="FFCC00"/>
                </a:solidFill>
              </a:rPr>
              <a:t>a</a:t>
            </a:r>
            <a:r>
              <a:rPr lang="en-US" b="1" dirty="0" smtClean="0">
                <a:solidFill>
                  <a:srgbClr val="FFCC00"/>
                </a:solidFill>
              </a:rPr>
              <a:t> decade</a:t>
            </a:r>
            <a:endParaRPr lang="en-US" b="1" dirty="0">
              <a:solidFill>
                <a:srgbClr val="FFCC00"/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32451946"/>
              </p:ext>
            </p:extLst>
          </p:nvPr>
        </p:nvGraphicFramePr>
        <p:xfrm>
          <a:off x="3048000" y="4191000"/>
          <a:ext cx="3200400" cy="2447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39157513"/>
              </p:ext>
            </p:extLst>
          </p:nvPr>
        </p:nvGraphicFramePr>
        <p:xfrm>
          <a:off x="304800" y="1600200"/>
          <a:ext cx="3200400" cy="2316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49728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3810001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Synergies and collaboration</a:t>
            </a:r>
          </a:p>
          <a:p>
            <a:r>
              <a:rPr lang="en-US" dirty="0" smtClean="0"/>
              <a:t>Interdisciplinary opportunities</a:t>
            </a:r>
          </a:p>
          <a:p>
            <a:pPr lvl="1"/>
            <a:r>
              <a:rPr lang="en-US" dirty="0" smtClean="0"/>
              <a:t>Academic programs</a:t>
            </a:r>
          </a:p>
          <a:p>
            <a:pPr lvl="1"/>
            <a:r>
              <a:rPr lang="en-US" dirty="0" smtClean="0"/>
              <a:t>Research</a:t>
            </a:r>
          </a:p>
          <a:p>
            <a:pPr lvl="1"/>
            <a:r>
              <a:rPr lang="en-US" dirty="0" smtClean="0"/>
              <a:t>Teamwork and communication</a:t>
            </a:r>
          </a:p>
          <a:p>
            <a:pPr lvl="1"/>
            <a:r>
              <a:rPr lang="en-US" dirty="0" smtClean="0"/>
              <a:t>Clinical simulation/other technologies</a:t>
            </a:r>
          </a:p>
          <a:p>
            <a:r>
              <a:rPr lang="en-US" dirty="0" smtClean="0"/>
              <a:t>Student services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7410" y="3962400"/>
            <a:ext cx="3124200" cy="261359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010" y="4113607"/>
            <a:ext cx="2667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C00000"/>
                </a:solidFill>
                <a:latin typeface="Arial Black" pitchFamily="34" charset="0"/>
              </a:rPr>
              <a:t>Ethics</a:t>
            </a:r>
          </a:p>
          <a:p>
            <a:pPr algn="ctr"/>
            <a:r>
              <a:rPr lang="en-US" sz="800" dirty="0" smtClean="0">
                <a:solidFill>
                  <a:srgbClr val="C00000"/>
                </a:solidFill>
                <a:latin typeface="Arial Black" pitchFamily="34" charset="0"/>
              </a:rPr>
              <a:t>Teamwork</a:t>
            </a:r>
          </a:p>
          <a:p>
            <a:pPr algn="ctr"/>
            <a:r>
              <a:rPr lang="en-US" sz="800" dirty="0" smtClean="0">
                <a:solidFill>
                  <a:srgbClr val="C00000"/>
                </a:solidFill>
                <a:latin typeface="Arial Black" pitchFamily="34" charset="0"/>
              </a:rPr>
              <a:t>Communication</a:t>
            </a:r>
          </a:p>
          <a:p>
            <a:pPr algn="ctr"/>
            <a:r>
              <a:rPr lang="en-US" sz="800" dirty="0" smtClean="0">
                <a:solidFill>
                  <a:srgbClr val="C00000"/>
                </a:solidFill>
                <a:latin typeface="Arial Black" pitchFamily="34" charset="0"/>
              </a:rPr>
              <a:t>Lifestyle Choices</a:t>
            </a:r>
          </a:p>
          <a:p>
            <a:pPr algn="ctr"/>
            <a:r>
              <a:rPr lang="en-US" sz="800" dirty="0" smtClean="0">
                <a:solidFill>
                  <a:srgbClr val="C00000"/>
                </a:solidFill>
                <a:latin typeface="Arial Black" pitchFamily="34" charset="0"/>
              </a:rPr>
              <a:t>Professional Role</a:t>
            </a:r>
          </a:p>
          <a:p>
            <a:pPr algn="ctr"/>
            <a:r>
              <a:rPr lang="en-US" sz="800" dirty="0" smtClean="0">
                <a:solidFill>
                  <a:srgbClr val="C00000"/>
                </a:solidFill>
                <a:latin typeface="Arial Black" pitchFamily="34" charset="0"/>
              </a:rPr>
              <a:t>Patient/Family Focus</a:t>
            </a:r>
          </a:p>
          <a:p>
            <a:pPr algn="ctr"/>
            <a:r>
              <a:rPr lang="en-US" sz="800" dirty="0" smtClean="0">
                <a:solidFill>
                  <a:srgbClr val="C00000"/>
                </a:solidFill>
                <a:latin typeface="Arial Black" pitchFamily="34" charset="0"/>
              </a:rPr>
              <a:t>Population Orientation</a:t>
            </a:r>
          </a:p>
          <a:p>
            <a:pPr algn="ctr"/>
            <a:r>
              <a:rPr lang="en-US" sz="800" dirty="0" smtClean="0">
                <a:solidFill>
                  <a:srgbClr val="C00000"/>
                </a:solidFill>
                <a:latin typeface="Arial Black" pitchFamily="34" charset="0"/>
              </a:rPr>
              <a:t>Human Development Over the Life </a:t>
            </a:r>
            <a:r>
              <a:rPr lang="en-US" sz="900" dirty="0" smtClean="0">
                <a:solidFill>
                  <a:srgbClr val="C00000"/>
                </a:solidFill>
                <a:latin typeface="Arial Black" pitchFamily="34" charset="0"/>
              </a:rPr>
              <a:t>Span</a:t>
            </a:r>
            <a:endParaRPr lang="en-US" sz="900" dirty="0" smtClean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6010" y="5380625"/>
            <a:ext cx="2667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C00000"/>
                </a:solidFill>
                <a:latin typeface="Arial Black" pitchFamily="34" charset="0"/>
              </a:rPr>
              <a:t>Research Methods/Practice Evaluation</a:t>
            </a:r>
          </a:p>
          <a:p>
            <a:pPr algn="ctr"/>
            <a:r>
              <a:rPr lang="en-US" sz="800" dirty="0" smtClean="0">
                <a:solidFill>
                  <a:srgbClr val="C00000"/>
                </a:solidFill>
                <a:latin typeface="Arial Black" pitchFamily="34" charset="0"/>
              </a:rPr>
              <a:t>Evidence/Science Based Practice</a:t>
            </a:r>
          </a:p>
          <a:p>
            <a:pPr algn="ctr"/>
            <a:r>
              <a:rPr lang="en-US" sz="800" dirty="0" smtClean="0">
                <a:solidFill>
                  <a:srgbClr val="C00000"/>
                </a:solidFill>
                <a:latin typeface="Arial Black" pitchFamily="34" charset="0"/>
              </a:rPr>
              <a:t>Quality and Safety Improvement</a:t>
            </a:r>
          </a:p>
          <a:p>
            <a:pPr algn="ctr"/>
            <a:r>
              <a:rPr lang="en-US" sz="800" dirty="0" smtClean="0">
                <a:solidFill>
                  <a:srgbClr val="C00000"/>
                </a:solidFill>
                <a:latin typeface="Arial Black" pitchFamily="34" charset="0"/>
              </a:rPr>
              <a:t>Information Management</a:t>
            </a:r>
          </a:p>
          <a:p>
            <a:pPr algn="ctr"/>
            <a:r>
              <a:rPr lang="en-US" sz="800" dirty="0" smtClean="0">
                <a:solidFill>
                  <a:srgbClr val="C00000"/>
                </a:solidFill>
                <a:latin typeface="Arial Black" pitchFamily="34" charset="0"/>
              </a:rPr>
              <a:t>Interviewing Techniques</a:t>
            </a:r>
          </a:p>
          <a:p>
            <a:pPr algn="ctr"/>
            <a:r>
              <a:rPr lang="en-US" sz="800" dirty="0" smtClean="0">
                <a:solidFill>
                  <a:srgbClr val="C00000"/>
                </a:solidFill>
                <a:latin typeface="Arial Black" pitchFamily="34" charset="0"/>
              </a:rPr>
              <a:t>Simulation Technology</a:t>
            </a:r>
          </a:p>
          <a:p>
            <a:pPr algn="ctr"/>
            <a:r>
              <a:rPr lang="en-US" sz="800" dirty="0" smtClean="0">
                <a:solidFill>
                  <a:srgbClr val="C00000"/>
                </a:solidFill>
                <a:latin typeface="Arial Black" pitchFamily="34" charset="0"/>
              </a:rPr>
              <a:t>Case Management</a:t>
            </a:r>
          </a:p>
          <a:p>
            <a:pPr algn="ctr"/>
            <a:endParaRPr lang="en-US" sz="1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4991" y="1676400"/>
            <a:ext cx="1874519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5059" y="464127"/>
            <a:ext cx="2553726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4422852"/>
            <a:ext cx="2362200" cy="1915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http://greenandgold.uaa.alaska.edu/logos/COH/CollegeOfHealth_2colo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437744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4744549"/>
            <a:ext cx="1456424" cy="923330"/>
          </a:xfrm>
          <a:prstGeom prst="rect">
            <a:avLst/>
          </a:prstGeom>
          <a:solidFill>
            <a:srgbClr val="FFCC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Approved by </a:t>
            </a:r>
          </a:p>
          <a:p>
            <a:pPr algn="ctr"/>
            <a:r>
              <a:rPr lang="en-US" dirty="0" smtClean="0"/>
              <a:t>UA </a:t>
            </a:r>
            <a:r>
              <a:rPr lang="en-US" dirty="0" err="1" smtClean="0"/>
              <a:t>BoR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June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3722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9445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Health Sciences Building</a:t>
            </a:r>
            <a:endParaRPr lang="en-US" sz="3200" dirty="0"/>
          </a:p>
        </p:txBody>
      </p:sp>
      <p:pic>
        <p:nvPicPr>
          <p:cNvPr id="1026" name="Picture 2" descr="C:\Users\anjch1\Pictures\HSB\HSB JLH 08 30 2011 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8098" y="1709618"/>
            <a:ext cx="3124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jch1\Pictures\HSB\HSB JLH 08 30 2011 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5398" y="4191000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njch1\Pictures\HSB\HSB JLH 08 30 2011 0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407" y="1925708"/>
            <a:ext cx="2953796" cy="221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njch1\Pictures\HSB\HSB JLH 08 30 2011 0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052768"/>
            <a:ext cx="3118007" cy="233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20689291">
            <a:off x="2296410" y="3244085"/>
            <a:ext cx="42963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ct.7 Grand Opening</a:t>
            </a:r>
          </a:p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 PM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7196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47568" cy="8382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The Alaska area Health Education Center (</a:t>
            </a:r>
            <a:r>
              <a:rPr lang="en-US" sz="2800" dirty="0" err="1" smtClean="0"/>
              <a:t>ahec</a:t>
            </a:r>
            <a:r>
              <a:rPr lang="en-US" sz="2800" dirty="0" smtClean="0"/>
              <a:t>) System</a:t>
            </a:r>
          </a:p>
        </p:txBody>
      </p:sp>
      <p:pic>
        <p:nvPicPr>
          <p:cNvPr id="44034" name="Picture 2" descr="C:\Users\anjch1\Pictures\Maps, Diagrams,  Etc\AHEC Map NEW 2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90516"/>
            <a:ext cx="5730958" cy="4671179"/>
          </a:xfrm>
          <a:prstGeom prst="rect">
            <a:avLst/>
          </a:prstGeom>
          <a:noFill/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4724400" y="2078596"/>
            <a:ext cx="4080368" cy="215443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rgbClr val="006600"/>
                </a:solidFill>
              </a:rPr>
              <a:t>Goals</a:t>
            </a:r>
          </a:p>
          <a:p>
            <a:pPr algn="ctr"/>
            <a:endParaRPr lang="en-US" sz="800" b="1" u="sng" dirty="0">
              <a:solidFill>
                <a:srgbClr val="006600"/>
              </a:solidFill>
            </a:endParaRPr>
          </a:p>
          <a:p>
            <a:pPr lvl="1">
              <a:buFontTx/>
              <a:buAutoNum type="arabicPeriod"/>
            </a:pPr>
            <a:r>
              <a:rPr lang="en-US" b="1" dirty="0">
                <a:solidFill>
                  <a:srgbClr val="006600"/>
                </a:solidFill>
              </a:rPr>
              <a:t> Alaskans Into Health Careers</a:t>
            </a:r>
          </a:p>
          <a:p>
            <a:pPr lvl="1">
              <a:buFontTx/>
              <a:buAutoNum type="arabicPeriod"/>
            </a:pPr>
            <a:r>
              <a:rPr lang="en-US" b="1" dirty="0">
                <a:solidFill>
                  <a:srgbClr val="006600"/>
                </a:solidFill>
              </a:rPr>
              <a:t> Clinical </a:t>
            </a:r>
            <a:r>
              <a:rPr lang="en-US" b="1" dirty="0" smtClean="0">
                <a:solidFill>
                  <a:srgbClr val="006600"/>
                </a:solidFill>
              </a:rPr>
              <a:t> Student Rotations </a:t>
            </a:r>
            <a:r>
              <a:rPr lang="en-US" b="1" dirty="0">
                <a:solidFill>
                  <a:srgbClr val="006600"/>
                </a:solidFill>
              </a:rPr>
              <a:t>to Underserved </a:t>
            </a:r>
            <a:r>
              <a:rPr lang="en-US" b="1" dirty="0" smtClean="0">
                <a:solidFill>
                  <a:srgbClr val="006600"/>
                </a:solidFill>
              </a:rPr>
              <a:t>and Rural Areas</a:t>
            </a:r>
            <a:endParaRPr lang="en-US" b="1" dirty="0">
              <a:solidFill>
                <a:srgbClr val="006600"/>
              </a:solidFill>
            </a:endParaRPr>
          </a:p>
          <a:p>
            <a:pPr lvl="1">
              <a:buFontTx/>
              <a:buAutoNum type="arabicPeriod"/>
            </a:pP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smtClean="0">
                <a:solidFill>
                  <a:srgbClr val="006600"/>
                </a:solidFill>
              </a:rPr>
              <a:t>Continuing Education for Professionals in </a:t>
            </a:r>
            <a:r>
              <a:rPr lang="en-US" b="1" dirty="0">
                <a:solidFill>
                  <a:srgbClr val="006600"/>
                </a:solidFill>
              </a:rPr>
              <a:t>Underserved Areas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4191001"/>
            <a:ext cx="2556368" cy="191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114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3413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Policy, planning, development and advocacy for health programs across the UA system</a:t>
            </a:r>
          </a:p>
          <a:p>
            <a:pPr lvl="1"/>
            <a:r>
              <a:rPr lang="en-US" sz="1600" dirty="0"/>
              <a:t>Facilitate, coordinate and document</a:t>
            </a:r>
          </a:p>
          <a:p>
            <a:pPr lvl="1"/>
            <a:r>
              <a:rPr lang="en-US" sz="1600" dirty="0" smtClean="0"/>
              <a:t>Involve faculty, deans and directors from all MAUs, campuses</a:t>
            </a:r>
          </a:p>
          <a:p>
            <a:pPr lvl="1"/>
            <a:r>
              <a:rPr lang="en-US" sz="1600" dirty="0" smtClean="0"/>
              <a:t>Convene alliances, advisory councils, and work groups </a:t>
            </a:r>
          </a:p>
          <a:p>
            <a:pPr lvl="1"/>
            <a:r>
              <a:rPr lang="en-US" sz="1600" dirty="0" smtClean="0"/>
              <a:t>Maintain and update the </a:t>
            </a:r>
            <a:r>
              <a:rPr lang="en-US" sz="1600" i="1" dirty="0" smtClean="0"/>
              <a:t>UA Health Academic Plan</a:t>
            </a:r>
          </a:p>
          <a:p>
            <a:pPr lvl="1"/>
            <a:r>
              <a:rPr lang="en-US" sz="1600" dirty="0" smtClean="0"/>
              <a:t>Document program budget and other resource needs; seek resources</a:t>
            </a:r>
          </a:p>
          <a:p>
            <a:r>
              <a:rPr lang="en-US" dirty="0"/>
              <a:t>Provide an interactive bridge between external and internal </a:t>
            </a:r>
            <a:r>
              <a:rPr lang="en-US" dirty="0" smtClean="0"/>
              <a:t>stakeholders</a:t>
            </a:r>
          </a:p>
          <a:p>
            <a:r>
              <a:rPr lang="en-US" dirty="0" smtClean="0"/>
              <a:t>Work with others, including the Alaska Health Workforce Coalition, to identify and address Alaska’s health workforce needs</a:t>
            </a:r>
          </a:p>
          <a:p>
            <a:r>
              <a:rPr lang="en-US" dirty="0" smtClean="0"/>
              <a:t>Coordinate assessment and compilation of health workforce data and information</a:t>
            </a:r>
          </a:p>
          <a:p>
            <a:r>
              <a:rPr lang="en-US" dirty="0" smtClean="0"/>
              <a:t>Manage multi-campus externally funded health projects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of Health Programs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776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Questions/Comments?</a:t>
            </a:r>
            <a:endParaRPr lang="en-US" dirty="0"/>
          </a:p>
        </p:txBody>
      </p:sp>
      <p:pic>
        <p:nvPicPr>
          <p:cNvPr id="2050" name="Picture 2" descr="C:\Users\anjch1\Pictures\STUDENT PICTURES\SC AHEC Photo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2822607" cy="279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4446350"/>
            <a:ext cx="2139934" cy="1421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885950"/>
            <a:ext cx="2514600" cy="1885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1712" y="3920202"/>
            <a:ext cx="2607081" cy="25231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00" y="1676400"/>
            <a:ext cx="2640421" cy="19766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4446350"/>
            <a:ext cx="2655418" cy="199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330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Alaska health workforce coalition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29439">
            <a:off x="4526427" y="2429716"/>
            <a:ext cx="2939452" cy="3801782"/>
          </a:xfrm>
          <a:prstGeom prst="rect">
            <a:avLst/>
          </a:prstGeom>
        </p:spPr>
      </p:pic>
      <p:pic>
        <p:nvPicPr>
          <p:cNvPr id="5" name="Content Placeholder 5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21809">
            <a:off x="1814788" y="2004746"/>
            <a:ext cx="2881698" cy="372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227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" y="1717879"/>
            <a:ext cx="4607169" cy="43053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A </a:t>
            </a:r>
            <a:r>
              <a:rPr lang="en-US" dirty="0"/>
              <a:t>public-private partnership created to develop, implement, and support a statewide approach to ensure a robust workforce to address Alaska’s growing health care </a:t>
            </a:r>
            <a:r>
              <a:rPr lang="en-US" dirty="0" smtClean="0"/>
              <a:t>needs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1E44-8E31-4797-AEFA-56B364BF8D6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Alaska Health Workforce Coalition</a:t>
            </a:r>
            <a:br>
              <a:rPr lang="en-US" sz="2800" dirty="0" smtClean="0"/>
            </a:b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LEADERSHIP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4790049" y="1752599"/>
            <a:ext cx="685800" cy="4475285"/>
          </a:xfrm>
          <a:prstGeom prst="leftBrace">
            <a:avLst>
              <a:gd name="adj1" fmla="val 8333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91200" y="1704242"/>
            <a:ext cx="2743200" cy="228599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56532" y="1760156"/>
            <a:ext cx="238036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Industry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b="1" dirty="0" smtClean="0">
                <a:solidFill>
                  <a:schemeClr val="bg1"/>
                </a:solidFill>
              </a:rPr>
              <a:t>Alaska State Hospital and Nursing Home Association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b="1" dirty="0" smtClean="0">
                <a:solidFill>
                  <a:schemeClr val="bg1"/>
                </a:solidFill>
              </a:rPr>
              <a:t>Alaska Primary Care Association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b="1" dirty="0" smtClean="0">
                <a:solidFill>
                  <a:schemeClr val="bg1"/>
                </a:solidFill>
              </a:rPr>
              <a:t>Alaska Native Tribal Health Consortium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b="1" dirty="0" smtClean="0">
                <a:solidFill>
                  <a:schemeClr val="bg1"/>
                </a:solidFill>
              </a:rPr>
              <a:t>Alaska Workforce Investment Board</a:t>
            </a:r>
          </a:p>
        </p:txBody>
      </p:sp>
      <p:sp>
        <p:nvSpPr>
          <p:cNvPr id="11" name="Oval 10"/>
          <p:cNvSpPr/>
          <p:nvPr/>
        </p:nvSpPr>
        <p:spPr>
          <a:xfrm>
            <a:off x="5791200" y="4187207"/>
            <a:ext cx="2867026" cy="244177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72199" y="4343400"/>
            <a:ext cx="2057401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u="sng" dirty="0" smtClean="0">
                <a:solidFill>
                  <a:schemeClr val="bg1"/>
                </a:solidFill>
              </a:rPr>
              <a:t>State of Alaska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b="1" dirty="0" smtClean="0">
                <a:solidFill>
                  <a:schemeClr val="bg1"/>
                </a:solidFill>
              </a:rPr>
              <a:t>Alaska Mental Health Trust Authority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FFFF00"/>
                </a:solidFill>
              </a:rPr>
              <a:t>University of Alaska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b="1" dirty="0" smtClean="0">
                <a:solidFill>
                  <a:schemeClr val="bg1"/>
                </a:solidFill>
              </a:rPr>
              <a:t>Department of Health and Social 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b="1" dirty="0" smtClean="0">
                <a:solidFill>
                  <a:schemeClr val="bg1"/>
                </a:solidFill>
              </a:rPr>
              <a:t>Department of Labor and Workforce Development</a:t>
            </a:r>
            <a:endParaRPr lang="en-US" sz="1100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100" b="1" dirty="0" smtClean="0">
                <a:solidFill>
                  <a:schemeClr val="bg1"/>
                </a:solidFill>
              </a:rPr>
              <a:t>Department of Education and Early Development  </a:t>
            </a:r>
            <a:endParaRPr lang="en-US" sz="1100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000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1E44-8E31-4797-AEFA-56B364BF8D6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Agenda 2012-2015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04800" y="1752601"/>
            <a:ext cx="8504951" cy="4518195"/>
            <a:chOff x="694011" y="1884671"/>
            <a:chExt cx="8128503" cy="4384269"/>
          </a:xfrm>
        </p:grpSpPr>
        <p:sp>
          <p:nvSpPr>
            <p:cNvPr id="9" name="Freeform 8"/>
            <p:cNvSpPr/>
            <p:nvPr/>
          </p:nvSpPr>
          <p:spPr>
            <a:xfrm>
              <a:off x="694011" y="1884671"/>
              <a:ext cx="4078324" cy="4348985"/>
            </a:xfrm>
            <a:custGeom>
              <a:avLst/>
              <a:gdLst>
                <a:gd name="connsiteX0" fmla="*/ 0 w 4779382"/>
                <a:gd name="connsiteY0" fmla="*/ 2338728 h 4677456"/>
                <a:gd name="connsiteX1" fmla="*/ 2389691 w 4779382"/>
                <a:gd name="connsiteY1" fmla="*/ 0 h 4677456"/>
                <a:gd name="connsiteX2" fmla="*/ 4779382 w 4779382"/>
                <a:gd name="connsiteY2" fmla="*/ 2338728 h 4677456"/>
                <a:gd name="connsiteX3" fmla="*/ 2389691 w 4779382"/>
                <a:gd name="connsiteY3" fmla="*/ 4677456 h 4677456"/>
                <a:gd name="connsiteX4" fmla="*/ 0 w 4779382"/>
                <a:gd name="connsiteY4" fmla="*/ 2338728 h 467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9382" h="4677456">
                  <a:moveTo>
                    <a:pt x="0" y="2338728"/>
                  </a:moveTo>
                  <a:cubicBezTo>
                    <a:pt x="0" y="1047084"/>
                    <a:pt x="1069901" y="0"/>
                    <a:pt x="2389691" y="0"/>
                  </a:cubicBezTo>
                  <a:cubicBezTo>
                    <a:pt x="3709481" y="0"/>
                    <a:pt x="4779382" y="1047084"/>
                    <a:pt x="4779382" y="2338728"/>
                  </a:cubicBezTo>
                  <a:cubicBezTo>
                    <a:pt x="4779382" y="3630372"/>
                    <a:pt x="3709481" y="4677456"/>
                    <a:pt x="2389691" y="4677456"/>
                  </a:cubicBezTo>
                  <a:cubicBezTo>
                    <a:pt x="1069901" y="4677456"/>
                    <a:pt x="0" y="3630372"/>
                    <a:pt x="0" y="233872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667391" tIns="551573" rIns="1356312" bIns="551572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bg1"/>
                  </a:solidFill>
                </a:rPr>
                <a:t>          Occupational  Priorities</a:t>
              </a:r>
            </a:p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 smtClean="0">
                <a:solidFill>
                  <a:schemeClr val="bg1"/>
                </a:solidFill>
              </a:endParaRPr>
            </a:p>
            <a:p>
              <a:pPr marL="285750" lvl="0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US" sz="1400" kern="1200" dirty="0" smtClean="0"/>
                <a:t>Primary Care Providers  </a:t>
              </a:r>
            </a:p>
            <a:p>
              <a:pPr marL="285750" lvl="0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US" sz="1400" kern="1200" dirty="0" smtClean="0"/>
                <a:t>Direct Care Workers</a:t>
              </a:r>
            </a:p>
            <a:p>
              <a:pPr marL="285750" lvl="0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US" sz="1400" kern="1200" dirty="0" smtClean="0"/>
                <a:t>Behavioral Health Clinicians </a:t>
              </a:r>
            </a:p>
            <a:p>
              <a:pPr marL="285750" lvl="0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US" sz="1400" kern="1200" dirty="0" smtClean="0"/>
                <a:t>Physical Therapists/Assistants</a:t>
              </a:r>
            </a:p>
            <a:p>
              <a:pPr marL="285750" lvl="0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US" sz="1400" kern="1200" dirty="0" smtClean="0"/>
                <a:t>Nurses (Specialists, Educators)</a:t>
              </a:r>
            </a:p>
            <a:p>
              <a:pPr marL="285750" lvl="0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US" sz="1400" kern="1200" dirty="0" smtClean="0"/>
                <a:t>Pharmacists</a:t>
              </a:r>
              <a:endParaRPr lang="en-US" sz="14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553854" y="1884671"/>
              <a:ext cx="4268660" cy="4384269"/>
            </a:xfrm>
            <a:custGeom>
              <a:avLst/>
              <a:gdLst>
                <a:gd name="connsiteX0" fmla="*/ 0 w 3632242"/>
                <a:gd name="connsiteY0" fmla="*/ 1831659 h 3663318"/>
                <a:gd name="connsiteX1" fmla="*/ 1816121 w 3632242"/>
                <a:gd name="connsiteY1" fmla="*/ 0 h 3663318"/>
                <a:gd name="connsiteX2" fmla="*/ 3632242 w 3632242"/>
                <a:gd name="connsiteY2" fmla="*/ 1831659 h 3663318"/>
                <a:gd name="connsiteX3" fmla="*/ 1816121 w 3632242"/>
                <a:gd name="connsiteY3" fmla="*/ 3663318 h 3663318"/>
                <a:gd name="connsiteX4" fmla="*/ 0 w 3632242"/>
                <a:gd name="connsiteY4" fmla="*/ 1831659 h 3663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242" h="3663318">
                  <a:moveTo>
                    <a:pt x="0" y="1831659"/>
                  </a:moveTo>
                  <a:cubicBezTo>
                    <a:pt x="0" y="820062"/>
                    <a:pt x="813105" y="0"/>
                    <a:pt x="1816121" y="0"/>
                  </a:cubicBezTo>
                  <a:cubicBezTo>
                    <a:pt x="2819137" y="0"/>
                    <a:pt x="3632242" y="820062"/>
                    <a:pt x="3632242" y="1831659"/>
                  </a:cubicBezTo>
                  <a:cubicBezTo>
                    <a:pt x="3632242" y="2843256"/>
                    <a:pt x="2819137" y="3663318"/>
                    <a:pt x="1816121" y="3663318"/>
                  </a:cubicBezTo>
                  <a:cubicBezTo>
                    <a:pt x="813105" y="3663318"/>
                    <a:pt x="0" y="2843256"/>
                    <a:pt x="0" y="1831659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030771" tIns="431984" rIns="507205" bIns="431984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bg1"/>
                  </a:solidFill>
                </a:rPr>
                <a:t>System Change/Capacity Building</a:t>
              </a:r>
            </a:p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kern="1200" dirty="0" smtClean="0">
                <a:solidFill>
                  <a:schemeClr val="bg1"/>
                </a:solidFill>
              </a:endParaRPr>
            </a:p>
            <a:p>
              <a:pPr marL="285750" lvl="0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US" sz="1400" b="0" kern="1200" dirty="0" smtClean="0"/>
                <a:t>Health Profession Loan Repayment and Incentive Programs</a:t>
              </a:r>
            </a:p>
            <a:p>
              <a:pPr marL="285750" lvl="0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US" sz="1400" b="0" kern="1200" dirty="0" smtClean="0"/>
                <a:t>Training and Professional Development</a:t>
              </a:r>
            </a:p>
            <a:p>
              <a:pPr marL="285750" lvl="0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US" sz="1400" b="0" kern="1200" dirty="0" smtClean="0"/>
                <a:t>Aligning regulatory policies that impact the health workforce </a:t>
              </a:r>
            </a:p>
            <a:p>
              <a:pPr marL="285750" lvl="0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US" sz="1400" b="0" kern="1200" dirty="0" smtClean="0"/>
                <a:t>Engage and prepare Alaska youth for health careers</a:t>
              </a:r>
            </a:p>
            <a:p>
              <a:pPr marL="285750" lvl="0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US" sz="1400" b="0" kern="1200" dirty="0" smtClean="0"/>
                <a:t>Health workforce recruiting </a:t>
              </a:r>
            </a:p>
            <a:p>
              <a:pPr marL="285750" lvl="0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US" sz="1400" b="0" kern="1200" dirty="0" smtClean="0"/>
                <a:t>Health workforce </a:t>
              </a:r>
              <a:r>
                <a:rPr lang="en-US" sz="1400" dirty="0"/>
                <a:t>d</a:t>
              </a:r>
              <a:r>
                <a:rPr lang="en-US" sz="1400" b="0" kern="1200" dirty="0" smtClean="0"/>
                <a:t>ata </a:t>
              </a:r>
              <a:endParaRPr lang="en-US" sz="1400" b="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39440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For us the </a:t>
            </a:r>
            <a:r>
              <a:rPr lang="en-US" sz="2400" i="1" dirty="0"/>
              <a:t>Action Agenda </a:t>
            </a:r>
            <a:r>
              <a:rPr lang="en-US" sz="2400" dirty="0" smtClean="0"/>
              <a:t>serves</a:t>
            </a:r>
            <a:r>
              <a:rPr lang="en-US" sz="2400" i="1" dirty="0" smtClean="0"/>
              <a:t> </a:t>
            </a:r>
            <a:r>
              <a:rPr lang="en-US" sz="2400" dirty="0" smtClean="0"/>
              <a:t>as </a:t>
            </a:r>
            <a:r>
              <a:rPr lang="en-US" sz="2400" dirty="0"/>
              <a:t>a </a:t>
            </a:r>
            <a:r>
              <a:rPr lang="en-US" sz="2400" dirty="0" smtClean="0"/>
              <a:t>blueprint 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long </a:t>
            </a:r>
            <a:r>
              <a:rPr lang="en-US" sz="2400" dirty="0"/>
              <a:t>with </a:t>
            </a:r>
            <a:r>
              <a:rPr lang="en-US" sz="2400" dirty="0" smtClean="0"/>
              <a:t>2007 </a:t>
            </a:r>
            <a:r>
              <a:rPr lang="en-US" sz="2400" i="1" dirty="0" smtClean="0"/>
              <a:t>UA </a:t>
            </a:r>
            <a:r>
              <a:rPr lang="en-US" sz="2400" i="1" dirty="0"/>
              <a:t>Health Academic Plan</a:t>
            </a:r>
            <a:r>
              <a:rPr lang="en-US" sz="2400" dirty="0"/>
              <a:t> </a:t>
            </a:r>
            <a:r>
              <a:rPr lang="en-US" sz="2400" dirty="0" smtClean="0"/>
              <a:t>(to be updated </a:t>
            </a:r>
            <a:r>
              <a:rPr lang="en-US" sz="2400" dirty="0"/>
              <a:t>in FY2012) </a:t>
            </a:r>
            <a:endParaRPr lang="en-US" sz="2400" dirty="0" smtClean="0"/>
          </a:p>
          <a:p>
            <a:r>
              <a:rPr lang="en-US" sz="2400" dirty="0"/>
              <a:t>A</a:t>
            </a:r>
            <a:r>
              <a:rPr lang="en-US" sz="2400" dirty="0" smtClean="0"/>
              <a:t>nd </a:t>
            </a:r>
            <a:r>
              <a:rPr lang="en-US" sz="2400" dirty="0"/>
              <a:t>based on available </a:t>
            </a:r>
            <a:r>
              <a:rPr lang="en-US" sz="2400" dirty="0" smtClean="0"/>
              <a:t>evidence, to help us</a:t>
            </a:r>
            <a:endParaRPr lang="en-US" sz="2400" dirty="0"/>
          </a:p>
          <a:p>
            <a:pPr lvl="1"/>
            <a:r>
              <a:rPr lang="en-US" sz="2200" dirty="0"/>
              <a:t>Set priorities/guide work</a:t>
            </a:r>
          </a:p>
          <a:p>
            <a:pPr lvl="1"/>
            <a:r>
              <a:rPr lang="en-US" sz="2200" dirty="0"/>
              <a:t>Strengthen essential partnerships</a:t>
            </a:r>
          </a:p>
          <a:p>
            <a:pPr lvl="1"/>
            <a:r>
              <a:rPr lang="en-US" sz="2200" dirty="0" smtClean="0"/>
              <a:t>Develop coordinated </a:t>
            </a:r>
            <a:r>
              <a:rPr lang="en-US" sz="2200" dirty="0"/>
              <a:t>advocacy </a:t>
            </a:r>
            <a:r>
              <a:rPr lang="en-US" sz="2200" dirty="0" smtClean="0"/>
              <a:t>approaches</a:t>
            </a:r>
            <a:endParaRPr lang="en-US" sz="22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blueprint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937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demand for our graduates – drivers and considerations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752600"/>
            <a:ext cx="2819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191000"/>
            <a:ext cx="3089305" cy="234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xmlns="" val="2219170609"/>
              </p:ext>
            </p:extLst>
          </p:nvPr>
        </p:nvGraphicFramePr>
        <p:xfrm>
          <a:off x="2971800" y="2798303"/>
          <a:ext cx="28194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 cstate="print"/>
          <a:stretch>
            <a:fillRect/>
          </a:stretch>
        </p:blipFill>
        <p:spPr bwMode="auto">
          <a:xfrm>
            <a:off x="5747068" y="1752600"/>
            <a:ext cx="310446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59848939"/>
              </p:ext>
            </p:extLst>
          </p:nvPr>
        </p:nvGraphicFramePr>
        <p:xfrm>
          <a:off x="253790" y="4191001"/>
          <a:ext cx="2794210" cy="2341594"/>
        </p:xfrm>
        <a:graphic>
          <a:graphicData uri="http://schemas.openxmlformats.org/presentationml/2006/ole">
            <p:oleObj spid="_x0000_s1128" name="Presentation" r:id="rId8" imgW="5356800" imgH="33480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867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38400" y="1752600"/>
            <a:ext cx="64008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Many types of data are available – occupations projections, vacancies, industry, student – but the picture is incomplete</a:t>
            </a:r>
          </a:p>
          <a:p>
            <a:r>
              <a:rPr lang="en-US" sz="2400" dirty="0" smtClean="0"/>
              <a:t>Working on developing a more comprehensive and integrated set of data to allow for better prediction of critical needs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picture of health workforce</a:t>
            </a:r>
            <a:endParaRPr lang="en-US" dirty="0"/>
          </a:p>
        </p:txBody>
      </p:sp>
      <p:pic>
        <p:nvPicPr>
          <p:cNvPr id="1027" name="Picture 3" descr="C:\Users\anjch1\AppData\Local\Microsoft\Windows\Temporary Internet Files\Content.IE5\1JZ6AO0I\MP90042769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91312">
            <a:off x="782783" y="1965823"/>
            <a:ext cx="1371600" cy="171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njch1\AppData\Local\Microsoft\Windows\Temporary Internet Files\Content.IE5\1JZ6AO0I\MC90015495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72000"/>
            <a:ext cx="2103966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3416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447800"/>
            <a:ext cx="8407893" cy="5181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400" dirty="0" smtClean="0"/>
              <a:t>Criteria - </a:t>
            </a:r>
            <a:r>
              <a:rPr lang="en-US" sz="2400" dirty="0"/>
              <a:t>b</a:t>
            </a:r>
            <a:r>
              <a:rPr lang="en-US" sz="2400" dirty="0" smtClean="0"/>
              <a:t>alancing </a:t>
            </a:r>
            <a:r>
              <a:rPr lang="en-US" sz="2400" dirty="0"/>
              <a:t>pressures </a:t>
            </a:r>
            <a:r>
              <a:rPr lang="en-US" sz="2400" dirty="0" smtClean="0"/>
              <a:t>while collaboratively determining </a:t>
            </a:r>
            <a:r>
              <a:rPr lang="en-US" sz="2400" dirty="0"/>
              <a:t>which programs to </a:t>
            </a:r>
            <a:r>
              <a:rPr lang="en-US" sz="2400" dirty="0" smtClean="0"/>
              <a:t>consider for development/expansion/contraction</a:t>
            </a:r>
            <a:endParaRPr lang="en-US" sz="2400" dirty="0"/>
          </a:p>
          <a:p>
            <a:pPr lvl="1"/>
            <a:r>
              <a:rPr lang="en-US" dirty="0" smtClean="0"/>
              <a:t>Industry </a:t>
            </a:r>
            <a:r>
              <a:rPr lang="en-US" dirty="0"/>
              <a:t>demand = </a:t>
            </a:r>
            <a:r>
              <a:rPr lang="en-US" dirty="0" smtClean="0"/>
              <a:t>JOBS (current and projected)</a:t>
            </a:r>
          </a:p>
          <a:p>
            <a:pPr lvl="1"/>
            <a:r>
              <a:rPr lang="en-US" dirty="0" smtClean="0"/>
              <a:t>Criticality of occupation</a:t>
            </a:r>
          </a:p>
          <a:p>
            <a:pPr lvl="1"/>
            <a:r>
              <a:rPr lang="en-US" dirty="0"/>
              <a:t>Student </a:t>
            </a:r>
            <a:r>
              <a:rPr lang="en-US" dirty="0" smtClean="0"/>
              <a:t>demand/trends</a:t>
            </a:r>
            <a:endParaRPr lang="en-US" dirty="0"/>
          </a:p>
          <a:p>
            <a:pPr lvl="1"/>
            <a:r>
              <a:rPr lang="en-US" dirty="0"/>
              <a:t>Clinical sites/opportunities</a:t>
            </a:r>
          </a:p>
          <a:p>
            <a:pPr lvl="1"/>
            <a:r>
              <a:rPr lang="en-US" dirty="0"/>
              <a:t>Financial and other resources</a:t>
            </a:r>
          </a:p>
          <a:p>
            <a:pPr lvl="1"/>
            <a:r>
              <a:rPr lang="en-US" dirty="0"/>
              <a:t>Opportunity costs</a:t>
            </a:r>
          </a:p>
          <a:p>
            <a:pPr lvl="1"/>
            <a:r>
              <a:rPr lang="en-US" dirty="0"/>
              <a:t>Faculty availability</a:t>
            </a:r>
          </a:p>
          <a:p>
            <a:pPr lvl="1"/>
            <a:r>
              <a:rPr lang="en-US" dirty="0"/>
              <a:t>Educational </a:t>
            </a:r>
            <a:r>
              <a:rPr lang="en-US" dirty="0" smtClean="0"/>
              <a:t>space</a:t>
            </a:r>
            <a:endParaRPr lang="en-US" dirty="0"/>
          </a:p>
          <a:p>
            <a:pPr lvl="1"/>
            <a:r>
              <a:rPr lang="en-US" dirty="0"/>
              <a:t>Student preparation</a:t>
            </a:r>
          </a:p>
          <a:p>
            <a:pPr marL="4572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 development direction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2672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007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7921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Update on Initiatives related to action agenda priorities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Primary care</a:t>
            </a:r>
          </a:p>
          <a:p>
            <a:pPr lvl="1"/>
            <a:r>
              <a:rPr lang="en-US" dirty="0" smtClean="0"/>
              <a:t>Physicians </a:t>
            </a:r>
          </a:p>
          <a:p>
            <a:pPr lvl="1"/>
            <a:r>
              <a:rPr lang="en-US" dirty="0" smtClean="0"/>
              <a:t>Physician assistants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Nurse practitioners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program capacity support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Community health aides/practitioners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Direct care workers</a:t>
            </a:r>
          </a:p>
          <a:p>
            <a:pPr lvl="1"/>
            <a:r>
              <a:rPr lang="en-US" dirty="0"/>
              <a:t>Training </a:t>
            </a:r>
          </a:p>
          <a:p>
            <a:pPr lvl="1"/>
            <a:r>
              <a:rPr lang="en-US" dirty="0"/>
              <a:t>Continuing </a:t>
            </a:r>
            <a:r>
              <a:rPr lang="en-US" dirty="0" smtClean="0"/>
              <a:t>education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Behavioral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health clinicians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istance career pathway, articulation among </a:t>
            </a:r>
            <a:r>
              <a:rPr lang="en-US" dirty="0"/>
              <a:t>MAUs</a:t>
            </a:r>
          </a:p>
          <a:p>
            <a:pPr lvl="1"/>
            <a:r>
              <a:rPr lang="en-US" dirty="0"/>
              <a:t>Children’s </a:t>
            </a:r>
            <a:r>
              <a:rPr lang="en-US" dirty="0" smtClean="0"/>
              <a:t>mental health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Physical therapy careers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Physical therapists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Physical therapy assistants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Nursing</a:t>
            </a:r>
          </a:p>
          <a:p>
            <a:pPr lvl="1"/>
            <a:r>
              <a:rPr lang="en-US" dirty="0" smtClean="0"/>
              <a:t>Focus on AAS &gt; BS (distance) program</a:t>
            </a:r>
          </a:p>
          <a:p>
            <a:pPr lvl="1"/>
            <a:r>
              <a:rPr lang="en-US" dirty="0" smtClean="0"/>
              <a:t>Collaborate with industry on specialty education</a:t>
            </a:r>
          </a:p>
          <a:p>
            <a:pPr lvl="1"/>
            <a:r>
              <a:rPr lang="en-US" dirty="0" smtClean="0"/>
              <a:t>Nurse educators</a:t>
            </a:r>
          </a:p>
        </p:txBody>
      </p:sp>
    </p:spTree>
    <p:extLst>
      <p:ext uri="{BB962C8B-B14F-4D97-AF65-F5344CB8AC3E}">
        <p14:creationId xmlns:p14="http://schemas.microsoft.com/office/powerpoint/2010/main" xmlns="" val="3536018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id">
    <a:dk1>
      <a:sysClr val="windowText" lastClr="000000"/>
    </a:dk1>
    <a:lt1>
      <a:sysClr val="window" lastClr="FFFFFF"/>
    </a:lt1>
    <a:dk2>
      <a:srgbClr val="534949"/>
    </a:dk2>
    <a:lt2>
      <a:srgbClr val="CCD1B9"/>
    </a:lt2>
    <a:accent1>
      <a:srgbClr val="C66951"/>
    </a:accent1>
    <a:accent2>
      <a:srgbClr val="BF974D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1214</TotalTime>
  <Words>717</Words>
  <Application>Microsoft Office PowerPoint</Application>
  <PresentationFormat>On-screen Show (4:3)</PresentationFormat>
  <Paragraphs>172</Paragraphs>
  <Slides>16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Grid</vt:lpstr>
      <vt:lpstr>Presentation</vt:lpstr>
      <vt:lpstr>Health Programs Update</vt:lpstr>
      <vt:lpstr>Alaska health workforce coalition</vt:lpstr>
      <vt:lpstr>Alaska Health Workforce Coalition LEADERSHIP</vt:lpstr>
      <vt:lpstr>Action Agenda 2012-2015</vt:lpstr>
      <vt:lpstr>A blueprint</vt:lpstr>
      <vt:lpstr>demand for our graduates – drivers and considerations</vt:lpstr>
      <vt:lpstr>The picture of health workforce</vt:lpstr>
      <vt:lpstr>Program development direction</vt:lpstr>
      <vt:lpstr>Update on Initiatives related to action agenda priorities</vt:lpstr>
      <vt:lpstr>Update, continued</vt:lpstr>
      <vt:lpstr>Our health students</vt:lpstr>
      <vt:lpstr>Slide 12</vt:lpstr>
      <vt:lpstr>Health Sciences Building</vt:lpstr>
      <vt:lpstr>The Alaska area Health Education Center (ahec) System</vt:lpstr>
      <vt:lpstr>Office of Health Programs Development</vt:lpstr>
      <vt:lpstr>Questions/Comments?</vt:lpstr>
    </vt:vector>
  </TitlesOfParts>
  <Company>University of Alaska Anchorage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Programs Update</dc:title>
  <dc:creator>itsdesktop</dc:creator>
  <cp:lastModifiedBy>Jeannie Phillips</cp:lastModifiedBy>
  <cp:revision>112</cp:revision>
  <cp:lastPrinted>2011-09-12T07:21:44Z</cp:lastPrinted>
  <dcterms:created xsi:type="dcterms:W3CDTF">2011-08-24T12:03:27Z</dcterms:created>
  <dcterms:modified xsi:type="dcterms:W3CDTF">2011-09-27T00:45:51Z</dcterms:modified>
</cp:coreProperties>
</file>