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26"/>
  </p:handoutMasterIdLst>
  <p:sldIdLst>
    <p:sldId id="257" r:id="rId2"/>
    <p:sldId id="385" r:id="rId3"/>
    <p:sldId id="386" r:id="rId4"/>
    <p:sldId id="361" r:id="rId5"/>
    <p:sldId id="388" r:id="rId6"/>
    <p:sldId id="347" r:id="rId7"/>
    <p:sldId id="351" r:id="rId8"/>
    <p:sldId id="273" r:id="rId9"/>
    <p:sldId id="397" r:id="rId10"/>
    <p:sldId id="398" r:id="rId11"/>
    <p:sldId id="399" r:id="rId12"/>
    <p:sldId id="400" r:id="rId13"/>
    <p:sldId id="401" r:id="rId14"/>
    <p:sldId id="402" r:id="rId15"/>
    <p:sldId id="403" r:id="rId16"/>
    <p:sldId id="404" r:id="rId17"/>
    <p:sldId id="405" r:id="rId18"/>
    <p:sldId id="406" r:id="rId19"/>
    <p:sldId id="407" r:id="rId20"/>
    <p:sldId id="408" r:id="rId21"/>
    <p:sldId id="409" r:id="rId22"/>
    <p:sldId id="410" r:id="rId23"/>
    <p:sldId id="411" r:id="rId24"/>
    <p:sldId id="412" r:id="rId25"/>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192"/>
    <a:srgbClr val="010000"/>
    <a:srgbClr val="FF4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20747" autoAdjust="0"/>
    <p:restoredTop sz="94660"/>
  </p:normalViewPr>
  <p:slideViewPr>
    <p:cSldViewPr snapToGrid="0" snapToObjects="1">
      <p:cViewPr>
        <p:scale>
          <a:sx n="100" d="100"/>
          <a:sy n="100" d="100"/>
        </p:scale>
        <p:origin x="-416" y="6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2046" y="-96"/>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03" cy="465615"/>
          </a:xfrm>
          <a:prstGeom prst="rect">
            <a:avLst/>
          </a:prstGeom>
        </p:spPr>
        <p:txBody>
          <a:bodyPr vert="horz" lIns="91541" tIns="45770" rIns="91541" bIns="45770" rtlCol="0"/>
          <a:lstStyle>
            <a:lvl1pPr algn="l">
              <a:defRPr sz="1200"/>
            </a:lvl1pPr>
          </a:lstStyle>
          <a:p>
            <a:endParaRPr lang="en-US"/>
          </a:p>
        </p:txBody>
      </p:sp>
      <p:sp>
        <p:nvSpPr>
          <p:cNvPr id="3" name="Date Placeholder 2"/>
          <p:cNvSpPr>
            <a:spLocks noGrp="1"/>
          </p:cNvSpPr>
          <p:nvPr>
            <p:ph type="dt" sz="quarter" idx="1"/>
          </p:nvPr>
        </p:nvSpPr>
        <p:spPr>
          <a:xfrm>
            <a:off x="3975733" y="0"/>
            <a:ext cx="3042603" cy="465615"/>
          </a:xfrm>
          <a:prstGeom prst="rect">
            <a:avLst/>
          </a:prstGeom>
        </p:spPr>
        <p:txBody>
          <a:bodyPr vert="horz" lIns="91541" tIns="45770" rIns="91541" bIns="45770" rtlCol="0"/>
          <a:lstStyle>
            <a:lvl1pPr algn="r">
              <a:defRPr sz="1200"/>
            </a:lvl1pPr>
          </a:lstStyle>
          <a:p>
            <a:fld id="{E2378D0F-6E8D-467B-8891-16FD3827E87F}" type="datetimeFigureOut">
              <a:rPr lang="en-US" smtClean="0"/>
              <a:pPr/>
              <a:t>12/10/2012</a:t>
            </a:fld>
            <a:endParaRPr lang="en-US"/>
          </a:p>
        </p:txBody>
      </p:sp>
      <p:sp>
        <p:nvSpPr>
          <p:cNvPr id="4" name="Footer Placeholder 3"/>
          <p:cNvSpPr>
            <a:spLocks noGrp="1"/>
          </p:cNvSpPr>
          <p:nvPr>
            <p:ph type="ftr" sz="quarter" idx="2"/>
          </p:nvPr>
        </p:nvSpPr>
        <p:spPr>
          <a:xfrm>
            <a:off x="1" y="8838722"/>
            <a:ext cx="3042603" cy="465615"/>
          </a:xfrm>
          <a:prstGeom prst="rect">
            <a:avLst/>
          </a:prstGeom>
        </p:spPr>
        <p:txBody>
          <a:bodyPr vert="horz" lIns="91541" tIns="45770" rIns="91541" bIns="45770" rtlCol="0" anchor="b"/>
          <a:lstStyle>
            <a:lvl1pPr algn="l">
              <a:defRPr sz="1200"/>
            </a:lvl1pPr>
          </a:lstStyle>
          <a:p>
            <a:endParaRPr lang="en-US"/>
          </a:p>
        </p:txBody>
      </p:sp>
      <p:sp>
        <p:nvSpPr>
          <p:cNvPr id="5" name="Slide Number Placeholder 4"/>
          <p:cNvSpPr>
            <a:spLocks noGrp="1"/>
          </p:cNvSpPr>
          <p:nvPr>
            <p:ph type="sldNum" sz="quarter" idx="3"/>
          </p:nvPr>
        </p:nvSpPr>
        <p:spPr>
          <a:xfrm>
            <a:off x="3975733" y="8838722"/>
            <a:ext cx="3042603" cy="465615"/>
          </a:xfrm>
          <a:prstGeom prst="rect">
            <a:avLst/>
          </a:prstGeom>
        </p:spPr>
        <p:txBody>
          <a:bodyPr vert="horz" lIns="91541" tIns="45770" rIns="91541" bIns="45770" rtlCol="0" anchor="b"/>
          <a:lstStyle>
            <a:lvl1pPr algn="r">
              <a:defRPr sz="1200"/>
            </a:lvl1pPr>
          </a:lstStyle>
          <a:p>
            <a:fld id="{65E06E67-2A91-41E1-9C82-0F005A44606F}" type="slidenum">
              <a:rPr lang="en-US" smtClean="0"/>
              <a:pPr/>
              <a:t>‹#›</a:t>
            </a:fld>
            <a:endParaRPr lang="en-US"/>
          </a:p>
        </p:txBody>
      </p:sp>
    </p:spTree>
    <p:extLst>
      <p:ext uri="{BB962C8B-B14F-4D97-AF65-F5344CB8AC3E}">
        <p14:creationId xmlns:p14="http://schemas.microsoft.com/office/powerpoint/2010/main" val="24066185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02492"/>
            <a:ext cx="7772400" cy="1336386"/>
          </a:xfrm>
        </p:spPr>
        <p:txBody>
          <a:bodyPr>
            <a:normAutofit/>
          </a:bodyPr>
          <a:lstStyle>
            <a:lvl1pPr>
              <a:defRPr sz="4000" b="1" i="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573174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028ED5-8265-C842-8712-DAA74FFD4457}" type="datetimeFigureOut">
              <a:rPr lang="en-US" smtClean="0"/>
              <a:pPr/>
              <a:t>12/10/2012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F45C7BE-D853-AF41-AED7-AEEE7525064C}" type="slidenum">
              <a:rPr lang="en-US" smtClean="0"/>
              <a:pPr/>
              <a:t>‹#›</a:t>
            </a:fld>
            <a:endParaRPr lang="en-US"/>
          </a:p>
        </p:txBody>
      </p:sp>
    </p:spTree>
    <p:extLst>
      <p:ext uri="{BB962C8B-B14F-4D97-AF65-F5344CB8AC3E}">
        <p14:creationId xmlns:p14="http://schemas.microsoft.com/office/powerpoint/2010/main" val="1446329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column text w/bullets, 1 pictur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199"/>
            <a:ext cx="4114800" cy="4523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028ED5-8265-C842-8712-DAA74FFD4457}" type="datetimeFigureOut">
              <a:rPr lang="en-US" smtClean="0"/>
              <a:pPr/>
              <a:t>12/10/2012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F45C7BE-D853-AF41-AED7-AEEE7525064C}" type="slidenum">
              <a:rPr lang="en-US" smtClean="0"/>
              <a:pPr/>
              <a:t>‹#›</a:t>
            </a:fld>
            <a:endParaRPr lang="en-US"/>
          </a:p>
        </p:txBody>
      </p:sp>
      <p:sp>
        <p:nvSpPr>
          <p:cNvPr id="9" name="Picture Placeholder 8"/>
          <p:cNvSpPr>
            <a:spLocks noGrp="1"/>
          </p:cNvSpPr>
          <p:nvPr>
            <p:ph type="pic" sz="quarter" idx="13" hasCustomPrompt="1"/>
          </p:nvPr>
        </p:nvSpPr>
        <p:spPr>
          <a:xfrm>
            <a:off x="4800600" y="1600199"/>
            <a:ext cx="3886200" cy="4523260"/>
          </a:xfrm>
        </p:spPr>
        <p:txBody>
          <a:bodyPr>
            <a:normAutofit/>
          </a:bodyPr>
          <a:lstStyle>
            <a:lvl1pPr>
              <a:defRPr sz="2800"/>
            </a:lvl1pPr>
          </a:lstStyle>
          <a:p>
            <a:r>
              <a:rPr lang="en-US" dirty="0" smtClean="0"/>
              <a:t>Click icon to add picture</a:t>
            </a:r>
            <a:endParaRPr lang="en-US" dirty="0"/>
          </a:p>
        </p:txBody>
      </p:sp>
    </p:spTree>
    <p:extLst>
      <p:ext uri="{BB962C8B-B14F-4D97-AF65-F5344CB8AC3E}">
        <p14:creationId xmlns:p14="http://schemas.microsoft.com/office/powerpoint/2010/main" val="2724501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hasCustomPrompt="1"/>
          </p:nvPr>
        </p:nvSpPr>
        <p:spPr>
          <a:xfrm>
            <a:off x="457200" y="1600200"/>
            <a:ext cx="8229600" cy="4523259"/>
          </a:xfrm>
        </p:spPr>
        <p:txBody>
          <a:bodyPr/>
          <a:lstStyle>
            <a:lvl1pPr marL="0" indent="0">
              <a:buFontTx/>
              <a:buNone/>
              <a:defRPr/>
            </a:lvl1pPr>
          </a:lstStyle>
          <a:p>
            <a:r>
              <a:rPr lang="en-US" dirty="0" smtClean="0"/>
              <a:t>Click icon to add picture</a:t>
            </a:r>
            <a:endParaRPr lang="en-US" dirty="0"/>
          </a:p>
        </p:txBody>
      </p:sp>
    </p:spTree>
    <p:extLst>
      <p:ext uri="{BB962C8B-B14F-4D97-AF65-F5344CB8AC3E}">
        <p14:creationId xmlns:p14="http://schemas.microsoft.com/office/powerpoint/2010/main" val="37776482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03188" y="88900"/>
            <a:ext cx="8958262" cy="6130925"/>
          </a:xfrm>
        </p:spPr>
        <p:txBody>
          <a:bodyPr/>
          <a:lstStyle>
            <a:lvl1pPr marL="0" indent="0">
              <a:buFontTx/>
              <a:buNone/>
              <a:defRPr/>
            </a:lvl1pPr>
          </a:lstStyle>
          <a:p>
            <a:r>
              <a:rPr lang="en-US" dirty="0" smtClean="0"/>
              <a:t>Click icon to add picture</a:t>
            </a:r>
            <a:endParaRPr lang="en-US" dirty="0"/>
          </a:p>
        </p:txBody>
      </p:sp>
    </p:spTree>
    <p:extLst>
      <p:ext uri="{BB962C8B-B14F-4D97-AF65-F5344CB8AC3E}">
        <p14:creationId xmlns:p14="http://schemas.microsoft.com/office/powerpoint/2010/main" val="3465347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6E37F53-9E6B-5E4F-A4F1-7448049B55C6}" type="datetimeFigureOut">
              <a:rPr lang="en-US" smtClean="0"/>
              <a:pPr/>
              <a:t>12/10/2012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6945B76-C600-2444-B370-88E8A15566EB}" type="slidenum">
              <a:rPr lang="en-US" smtClean="0"/>
              <a:pPr/>
              <a:t>‹#›</a:t>
            </a:fld>
            <a:endParaRPr lang="en-US" dirty="0"/>
          </a:p>
        </p:txBody>
      </p:sp>
    </p:spTree>
    <p:extLst>
      <p:ext uri="{BB962C8B-B14F-4D97-AF65-F5344CB8AC3E}">
        <p14:creationId xmlns:p14="http://schemas.microsoft.com/office/powerpoint/2010/main" val="276484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lum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1600200"/>
            <a:ext cx="4005072" cy="45232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1728" y="1600200"/>
            <a:ext cx="4005072" cy="45232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302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11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11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userDrawn="1"/>
        </p:nvSpPr>
        <p:spPr>
          <a:xfrm>
            <a:off x="8610600" y="6611779"/>
            <a:ext cx="533400" cy="246221"/>
          </a:xfrm>
          <a:prstGeom prst="rect">
            <a:avLst/>
          </a:prstGeom>
          <a:noFill/>
        </p:spPr>
        <p:txBody>
          <a:bodyPr wrap="square" rtlCol="0">
            <a:spAutoFit/>
          </a:bodyPr>
          <a:lstStyle/>
          <a:p>
            <a:pPr algn="r"/>
            <a:fld id="{8B5EC967-BC2F-6145-A87A-ADCEAB32E955}" type="slidenum">
              <a:rPr lang="en-US" sz="1000" smtClean="0"/>
              <a:pPr algn="r"/>
              <a:t>‹#›</a:t>
            </a:fld>
            <a:endParaRPr lang="en-US" sz="1000" dirty="0"/>
          </a:p>
        </p:txBody>
      </p:sp>
    </p:spTree>
    <p:extLst>
      <p:ext uri="{BB962C8B-B14F-4D97-AF65-F5344CB8AC3E}">
        <p14:creationId xmlns:p14="http://schemas.microsoft.com/office/powerpoint/2010/main" val="857009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23619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3619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3619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23619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23619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hyperlink" Target="mailto:Gregory.Walker@gi.alaska.edu"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gif"/><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0800"/>
            <a:ext cx="8382000" cy="1615984"/>
          </a:xfrm>
        </p:spPr>
        <p:txBody>
          <a:bodyPr>
            <a:normAutofit/>
          </a:bodyPr>
          <a:lstStyle/>
          <a:p>
            <a:r>
              <a:rPr lang="en-US" sz="4000" b="1" cap="small" dirty="0" smtClean="0">
                <a:effectLst>
                  <a:outerShdw blurRad="38100" dist="38100" dir="2700000" algn="tl">
                    <a:srgbClr val="000000">
                      <a:alpha val="43137"/>
                    </a:srgbClr>
                  </a:outerShdw>
                </a:effectLst>
                <a:ea typeface="Arial" charset="0"/>
                <a:cs typeface="Arial" charset="0"/>
              </a:rPr>
              <a:t>Recent Alaska’s </a:t>
            </a:r>
            <a:br>
              <a:rPr lang="en-US" sz="4000" b="1" cap="small" dirty="0" smtClean="0">
                <a:effectLst>
                  <a:outerShdw blurRad="38100" dist="38100" dir="2700000" algn="tl">
                    <a:srgbClr val="000000">
                      <a:alpha val="43137"/>
                    </a:srgbClr>
                  </a:outerShdw>
                </a:effectLst>
                <a:ea typeface="Arial" charset="0"/>
                <a:cs typeface="Arial" charset="0"/>
              </a:rPr>
            </a:br>
            <a:r>
              <a:rPr lang="en-US" sz="4000" b="1" cap="small" dirty="0" smtClean="0">
                <a:effectLst>
                  <a:outerShdw blurRad="38100" dist="38100" dir="2700000" algn="tl">
                    <a:srgbClr val="000000">
                      <a:alpha val="43137"/>
                    </a:srgbClr>
                  </a:outerShdw>
                </a:effectLst>
                <a:ea typeface="Arial" charset="0"/>
                <a:cs typeface="Arial" charset="0"/>
              </a:rPr>
              <a:t>Unmanned Aircraft Research</a:t>
            </a:r>
            <a:endParaRPr lang="en-US" sz="4000" b="1" dirty="0">
              <a:effectLst>
                <a:outerShdw blurRad="38100" dist="38100" dir="2700000" algn="tl">
                  <a:srgbClr val="000000">
                    <a:alpha val="43137"/>
                  </a:srgbClr>
                </a:outerShdw>
              </a:effectLst>
              <a:ea typeface="Arial" charset="0"/>
              <a:cs typeface="Arial" charset="0"/>
            </a:endParaRPr>
          </a:p>
        </p:txBody>
      </p:sp>
      <p:sp>
        <p:nvSpPr>
          <p:cNvPr id="3" name="Content Placeholder 2"/>
          <p:cNvSpPr>
            <a:spLocks noGrp="1"/>
          </p:cNvSpPr>
          <p:nvPr>
            <p:ph idx="1"/>
          </p:nvPr>
        </p:nvSpPr>
        <p:spPr>
          <a:xfrm>
            <a:off x="-76200" y="4965701"/>
            <a:ext cx="3136900" cy="1524000"/>
          </a:xfrm>
        </p:spPr>
        <p:txBody>
          <a:bodyPr/>
          <a:lstStyle/>
          <a:p>
            <a:pPr algn="ctr">
              <a:buNone/>
            </a:pPr>
            <a:r>
              <a:rPr lang="en-US" sz="1600" dirty="0" smtClean="0">
                <a:solidFill>
                  <a:srgbClr val="000000"/>
                </a:solidFill>
                <a:latin typeface="Arial"/>
                <a:cs typeface="Arial"/>
              </a:rPr>
              <a:t>Gregory Walker</a:t>
            </a:r>
          </a:p>
          <a:p>
            <a:pPr algn="ctr">
              <a:buNone/>
            </a:pPr>
            <a:r>
              <a:rPr lang="en-US" sz="1600" dirty="0" smtClean="0">
                <a:solidFill>
                  <a:srgbClr val="000000"/>
                </a:solidFill>
                <a:latin typeface="Arial"/>
                <a:cs typeface="Arial"/>
                <a:hlinkClick r:id="rId2"/>
              </a:rPr>
              <a:t>Gregory.Walker@gi.alaska.edu</a:t>
            </a:r>
            <a:endParaRPr lang="en-US" sz="1600" dirty="0" smtClean="0">
              <a:solidFill>
                <a:srgbClr val="000000"/>
              </a:solidFill>
              <a:latin typeface="Arial"/>
              <a:cs typeface="Arial"/>
            </a:endParaRPr>
          </a:p>
          <a:p>
            <a:pPr algn="ctr">
              <a:buNone/>
            </a:pPr>
            <a:r>
              <a:rPr lang="en-US" sz="1600" dirty="0" smtClean="0">
                <a:solidFill>
                  <a:srgbClr val="000000"/>
                </a:solidFill>
                <a:latin typeface="Arial"/>
                <a:cs typeface="Arial"/>
              </a:rPr>
              <a:t>(907) 455-2102</a:t>
            </a:r>
          </a:p>
          <a:p>
            <a:pPr>
              <a:buNone/>
            </a:pPr>
            <a:endParaRPr lang="en-US" sz="1600" dirty="0" smtClean="0">
              <a:solidFill>
                <a:srgbClr val="000000"/>
              </a:solidFill>
              <a:latin typeface="Arial"/>
              <a:cs typeface="Arial"/>
            </a:endParaRPr>
          </a:p>
        </p:txBody>
      </p:sp>
      <p:pic>
        <p:nvPicPr>
          <p:cNvPr id="9" name="Picture 8"/>
          <p:cNvPicPr>
            <a:picLocks noChangeAspect="1"/>
          </p:cNvPicPr>
          <p:nvPr/>
        </p:nvPicPr>
        <p:blipFill>
          <a:blip r:embed="rId3"/>
          <a:stretch>
            <a:fillRect/>
          </a:stretch>
        </p:blipFill>
        <p:spPr>
          <a:xfrm>
            <a:off x="5435600" y="3427934"/>
            <a:ext cx="3657600" cy="2728964"/>
          </a:xfrm>
          <a:prstGeom prst="rect">
            <a:avLst/>
          </a:prstGeom>
          <a:ln w="25400">
            <a:solidFill>
              <a:schemeClr val="bg1"/>
            </a:solidFill>
          </a:ln>
        </p:spPr>
      </p:pic>
      <p:pic>
        <p:nvPicPr>
          <p:cNvPr id="7" name="Picture 6"/>
          <p:cNvPicPr>
            <a:picLocks noChangeAspect="1"/>
          </p:cNvPicPr>
          <p:nvPr/>
        </p:nvPicPr>
        <p:blipFill>
          <a:blip r:embed="rId4"/>
          <a:stretch>
            <a:fillRect/>
          </a:stretch>
        </p:blipFill>
        <p:spPr>
          <a:xfrm>
            <a:off x="4521200" y="1438978"/>
            <a:ext cx="4572000" cy="2369956"/>
          </a:xfrm>
          <a:prstGeom prst="rect">
            <a:avLst/>
          </a:prstGeom>
          <a:ln w="25400">
            <a:solidFill>
              <a:schemeClr val="bg1"/>
            </a:solidFill>
          </a:ln>
        </p:spPr>
      </p:pic>
      <p:pic>
        <p:nvPicPr>
          <p:cNvPr id="10" name="Picture 9"/>
          <p:cNvPicPr>
            <a:picLocks noChangeAspect="1"/>
          </p:cNvPicPr>
          <p:nvPr/>
        </p:nvPicPr>
        <p:blipFill>
          <a:blip r:embed="rId5"/>
          <a:stretch>
            <a:fillRect/>
          </a:stretch>
        </p:blipFill>
        <p:spPr>
          <a:xfrm>
            <a:off x="127000" y="1426278"/>
            <a:ext cx="3886200" cy="3119186"/>
          </a:xfrm>
          <a:prstGeom prst="rect">
            <a:avLst/>
          </a:prstGeom>
        </p:spPr>
      </p:pic>
      <p:pic>
        <p:nvPicPr>
          <p:cNvPr id="11" name="Picture 10"/>
          <p:cNvPicPr>
            <a:picLocks noChangeAspect="1"/>
          </p:cNvPicPr>
          <p:nvPr/>
        </p:nvPicPr>
        <p:blipFill>
          <a:blip r:embed="rId6"/>
          <a:stretch>
            <a:fillRect/>
          </a:stretch>
        </p:blipFill>
        <p:spPr>
          <a:xfrm>
            <a:off x="2952750" y="4072943"/>
            <a:ext cx="2743200" cy="1995055"/>
          </a:xfrm>
          <a:prstGeom prst="rect">
            <a:avLst/>
          </a:prstGeom>
          <a:ln w="25400">
            <a:solidFill>
              <a:schemeClr val="bg1"/>
            </a:solidFill>
          </a:ln>
        </p:spPr>
      </p:pic>
      <p:pic>
        <p:nvPicPr>
          <p:cNvPr id="8" name="Picture 7" descr="GI_logo-low.jpg"/>
          <p:cNvPicPr>
            <a:picLocks noChangeAspect="1"/>
          </p:cNvPicPr>
          <p:nvPr/>
        </p:nvPicPr>
        <p:blipFill>
          <a:blip r:embed="rId7"/>
          <a:stretch>
            <a:fillRect/>
          </a:stretch>
        </p:blipFill>
        <p:spPr>
          <a:xfrm>
            <a:off x="7687323" y="49530"/>
            <a:ext cx="1376748" cy="13767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b="1" dirty="0" smtClean="0">
                <a:effectLst>
                  <a:outerShdw blurRad="38100" dist="38100" dir="2700000" algn="tl">
                    <a:srgbClr val="000000">
                      <a:alpha val="43137"/>
                    </a:srgbClr>
                  </a:outerShdw>
                </a:effectLst>
              </a:rPr>
              <a:t>Ortho Image and Surface Models</a:t>
            </a:r>
            <a:endParaRPr lang="en-US" sz="4000" b="1"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7299"/>
            <a:ext cx="4572000" cy="339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77938"/>
            <a:ext cx="4572000"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22800" y="4668839"/>
            <a:ext cx="4356100" cy="1631216"/>
          </a:xfrm>
          <a:prstGeom prst="rect">
            <a:avLst/>
          </a:prstGeom>
        </p:spPr>
        <p:txBody>
          <a:bodyPr wrap="square">
            <a:spAutoFit/>
          </a:bodyPr>
          <a:lstStyle/>
          <a:p>
            <a:r>
              <a:rPr lang="en-US" sz="2000" b="1" dirty="0" smtClean="0">
                <a:solidFill>
                  <a:srgbClr val="236192"/>
                </a:solidFill>
                <a:latin typeface="Arial"/>
                <a:cs typeface="Arial"/>
              </a:rPr>
              <a:t>Weight:  2 kg (4.4 lb)</a:t>
            </a:r>
          </a:p>
          <a:p>
            <a:r>
              <a:rPr lang="en-US" sz="2000" b="1" dirty="0" smtClean="0">
                <a:solidFill>
                  <a:srgbClr val="236192"/>
                </a:solidFill>
                <a:latin typeface="Arial"/>
                <a:cs typeface="Arial"/>
              </a:rPr>
              <a:t>Wingspan:  100 cm (39 inch)</a:t>
            </a:r>
          </a:p>
          <a:p>
            <a:r>
              <a:rPr lang="en-US" sz="2000" b="1" dirty="0" smtClean="0">
                <a:solidFill>
                  <a:srgbClr val="236192"/>
                </a:solidFill>
                <a:latin typeface="Arial"/>
                <a:cs typeface="Arial"/>
              </a:rPr>
              <a:t>Flight Duration: 45 minutes</a:t>
            </a:r>
          </a:p>
          <a:p>
            <a:r>
              <a:rPr lang="en-US" sz="2000" b="1" dirty="0" smtClean="0">
                <a:solidFill>
                  <a:srgbClr val="236192"/>
                </a:solidFill>
                <a:latin typeface="Arial"/>
                <a:cs typeface="Arial"/>
              </a:rPr>
              <a:t>Speed:  75 km/hr (47 mph)</a:t>
            </a:r>
          </a:p>
          <a:p>
            <a:r>
              <a:rPr lang="en-US" sz="2000" b="1" dirty="0" smtClean="0">
                <a:solidFill>
                  <a:srgbClr val="236192"/>
                </a:solidFill>
                <a:latin typeface="Arial"/>
                <a:cs typeface="Arial"/>
              </a:rPr>
              <a:t>Up to 1.5 km</a:t>
            </a:r>
            <a:r>
              <a:rPr lang="en-US" sz="2000" b="1" baseline="30000" dirty="0" smtClean="0">
                <a:solidFill>
                  <a:srgbClr val="236192"/>
                </a:solidFill>
                <a:latin typeface="Arial"/>
                <a:cs typeface="Arial"/>
              </a:rPr>
              <a:t>2</a:t>
            </a:r>
            <a:r>
              <a:rPr lang="en-US" sz="2000" b="1" dirty="0" smtClean="0">
                <a:solidFill>
                  <a:srgbClr val="236192"/>
                </a:solidFill>
                <a:latin typeface="Arial"/>
                <a:cs typeface="Arial"/>
              </a:rPr>
              <a:t> mapped/flight</a:t>
            </a:r>
            <a:endParaRPr lang="en-US" sz="2000" b="1" dirty="0">
              <a:solidFill>
                <a:srgbClr val="236192"/>
              </a:solidFill>
              <a:latin typeface="Arial"/>
              <a:cs typeface="Arial"/>
            </a:endParaRPr>
          </a:p>
        </p:txBody>
      </p:sp>
      <p:pic>
        <p:nvPicPr>
          <p:cNvPr id="8" name="Picture 7"/>
          <p:cNvPicPr>
            <a:picLocks noChangeAspect="1"/>
          </p:cNvPicPr>
          <p:nvPr/>
        </p:nvPicPr>
        <p:blipFill>
          <a:blip r:embed="rId4"/>
          <a:stretch>
            <a:fillRect/>
          </a:stretch>
        </p:blipFill>
        <p:spPr>
          <a:xfrm>
            <a:off x="406400" y="4097485"/>
            <a:ext cx="3657600" cy="2709715"/>
          </a:xfrm>
          <a:prstGeom prst="rect">
            <a:avLst/>
          </a:prstGeom>
          <a:ln w="25400">
            <a:solidFill>
              <a:schemeClr val="bg1"/>
            </a:solidFill>
          </a:ln>
        </p:spPr>
      </p:pic>
      <p:sp>
        <p:nvSpPr>
          <p:cNvPr id="9" name="TextBox 8"/>
          <p:cNvSpPr txBox="1"/>
          <p:nvPr/>
        </p:nvSpPr>
        <p:spPr>
          <a:xfrm>
            <a:off x="2083219" y="4021285"/>
            <a:ext cx="1980781" cy="400110"/>
          </a:xfrm>
          <a:prstGeom prst="rect">
            <a:avLst/>
          </a:prstGeom>
          <a:noFill/>
        </p:spPr>
        <p:txBody>
          <a:bodyPr wrap="none" rtlCol="0">
            <a:spAutoFit/>
          </a:bodyPr>
          <a:lstStyle/>
          <a:p>
            <a:r>
              <a:rPr lang="en-US" sz="2000" b="1" dirty="0" smtClean="0">
                <a:solidFill>
                  <a:srgbClr val="236192"/>
                </a:solidFill>
                <a:latin typeface="Arial"/>
                <a:cs typeface="Arial"/>
              </a:rPr>
              <a:t>Gatewing x100</a:t>
            </a:r>
            <a:endParaRPr lang="en-US" sz="2000" b="1" dirty="0">
              <a:solidFill>
                <a:srgbClr val="236192"/>
              </a:solidFill>
              <a:latin typeface="Arial"/>
              <a:cs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11138"/>
            <a:ext cx="9144000" cy="1143000"/>
          </a:xfrm>
        </p:spPr>
        <p:txBody>
          <a:bodyPr>
            <a:noAutofit/>
          </a:bodyPr>
          <a:lstStyle/>
          <a:p>
            <a:pPr>
              <a:defRPr/>
            </a:pPr>
            <a:r>
              <a:rPr lang="en-US" sz="4000" b="1" dirty="0" smtClean="0">
                <a:effectLst>
                  <a:outerShdw blurRad="38100" dist="38100" dir="2700000" algn="tl">
                    <a:srgbClr val="000000">
                      <a:alpha val="43137"/>
                    </a:srgbClr>
                  </a:outerShdw>
                </a:effectLst>
              </a:rPr>
              <a:t>Shoreline Clean-up Assessment Technique (SCAT) Evaluation</a:t>
            </a:r>
            <a:endParaRPr lang="en-US" sz="4000" b="1" dirty="0">
              <a:effectLst>
                <a:outerShdw blurRad="38100" dist="38100" dir="2700000" algn="tl">
                  <a:srgbClr val="000000">
                    <a:alpha val="43137"/>
                  </a:srgbClr>
                </a:outerShdw>
              </a:effectLst>
            </a:endParaRPr>
          </a:p>
        </p:txBody>
      </p:sp>
      <p:pic>
        <p:nvPicPr>
          <p:cNvPr id="25603" name="Picture 4"/>
          <p:cNvPicPr>
            <a:picLocks noChangeAspect="1"/>
          </p:cNvPicPr>
          <p:nvPr/>
        </p:nvPicPr>
        <p:blipFill>
          <a:blip r:embed="rId2"/>
          <a:srcRect/>
          <a:stretch>
            <a:fillRect/>
          </a:stretch>
        </p:blipFill>
        <p:spPr bwMode="auto">
          <a:xfrm>
            <a:off x="311150" y="3830638"/>
            <a:ext cx="3657600" cy="2032000"/>
          </a:xfrm>
          <a:prstGeom prst="rect">
            <a:avLst/>
          </a:prstGeom>
          <a:noFill/>
          <a:ln w="9525">
            <a:noFill/>
            <a:miter lim="800000"/>
            <a:headEnd/>
            <a:tailEnd/>
          </a:ln>
        </p:spPr>
      </p:pic>
      <p:pic>
        <p:nvPicPr>
          <p:cNvPr id="25604" name="Picture 5"/>
          <p:cNvPicPr>
            <a:picLocks noChangeAspect="1"/>
          </p:cNvPicPr>
          <p:nvPr/>
        </p:nvPicPr>
        <p:blipFill>
          <a:blip r:embed="rId3"/>
          <a:srcRect/>
          <a:stretch>
            <a:fillRect/>
          </a:stretch>
        </p:blipFill>
        <p:spPr bwMode="auto">
          <a:xfrm>
            <a:off x="5002213" y="1543050"/>
            <a:ext cx="3657600" cy="2030413"/>
          </a:xfrm>
          <a:prstGeom prst="rect">
            <a:avLst/>
          </a:prstGeom>
          <a:noFill/>
          <a:ln w="9525">
            <a:noFill/>
            <a:miter lim="800000"/>
            <a:headEnd/>
            <a:tailEnd/>
          </a:ln>
        </p:spPr>
      </p:pic>
      <p:pic>
        <p:nvPicPr>
          <p:cNvPr id="25605" name="Picture 6"/>
          <p:cNvPicPr>
            <a:picLocks noChangeAspect="1"/>
          </p:cNvPicPr>
          <p:nvPr/>
        </p:nvPicPr>
        <p:blipFill>
          <a:blip r:embed="rId4"/>
          <a:srcRect/>
          <a:stretch>
            <a:fillRect/>
          </a:stretch>
        </p:blipFill>
        <p:spPr bwMode="auto">
          <a:xfrm>
            <a:off x="896938" y="1566863"/>
            <a:ext cx="3657600" cy="2008187"/>
          </a:xfrm>
          <a:prstGeom prst="rect">
            <a:avLst/>
          </a:prstGeom>
          <a:noFill/>
          <a:ln w="9525">
            <a:noFill/>
            <a:miter lim="800000"/>
            <a:headEnd/>
            <a:tailEnd/>
          </a:ln>
        </p:spPr>
      </p:pic>
      <p:pic>
        <p:nvPicPr>
          <p:cNvPr id="25606" name="Picture 7"/>
          <p:cNvPicPr>
            <a:picLocks noChangeAspect="1"/>
          </p:cNvPicPr>
          <p:nvPr/>
        </p:nvPicPr>
        <p:blipFill>
          <a:blip r:embed="rId5"/>
          <a:srcRect/>
          <a:stretch>
            <a:fillRect/>
          </a:stretch>
        </p:blipFill>
        <p:spPr bwMode="auto">
          <a:xfrm>
            <a:off x="4743450" y="3797300"/>
            <a:ext cx="3657600" cy="2065338"/>
          </a:xfrm>
          <a:prstGeom prst="rect">
            <a:avLst/>
          </a:prstGeom>
          <a:noFill/>
          <a:ln w="9525">
            <a:noFill/>
            <a:miter lim="800000"/>
            <a:headEnd/>
            <a:tailEnd/>
          </a:ln>
        </p:spPr>
      </p:pic>
      <p:sp>
        <p:nvSpPr>
          <p:cNvPr id="25607" name="Rectangle 8"/>
          <p:cNvSpPr>
            <a:spLocks noChangeArrowheads="1"/>
          </p:cNvSpPr>
          <p:nvPr/>
        </p:nvSpPr>
        <p:spPr bwMode="auto">
          <a:xfrm>
            <a:off x="-17462" y="5862638"/>
            <a:ext cx="9144000" cy="400110"/>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236192"/>
                </a:solidFill>
                <a:latin typeface="Arial"/>
                <a:ea typeface="Arial" charset="0"/>
                <a:cs typeface="Arial"/>
              </a:rPr>
              <a:t>BP Exploration (Alaska) Inc. Partnership</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9968"/>
            <a:ext cx="9144000" cy="1143000"/>
          </a:xfrm>
        </p:spPr>
        <p:txBody>
          <a:bodyPr>
            <a:normAutofit/>
          </a:bodyPr>
          <a:lstStyle/>
          <a:p>
            <a:r>
              <a:rPr lang="en-US" sz="3900" b="1" dirty="0" smtClean="0">
                <a:effectLst>
                  <a:outerShdw blurRad="38100" dist="38100" dir="2700000" algn="tl">
                    <a:srgbClr val="000000">
                      <a:alpha val="43137"/>
                    </a:srgbClr>
                  </a:outerShdw>
                </a:effectLst>
              </a:rPr>
              <a:t>Oil Infrastructure Monitoring Research</a:t>
            </a:r>
            <a:endParaRPr lang="en-US" sz="3900" b="1" dirty="0">
              <a:effectLst>
                <a:outerShdw blurRad="38100" dist="38100" dir="2700000" algn="tl">
                  <a:srgbClr val="000000">
                    <a:alpha val="43137"/>
                  </a:srgbClr>
                </a:outerShdw>
              </a:effectLst>
            </a:endParaRPr>
          </a:p>
        </p:txBody>
      </p:sp>
      <p:sp>
        <p:nvSpPr>
          <p:cNvPr id="5" name="TextBox 4"/>
          <p:cNvSpPr txBox="1"/>
          <p:nvPr/>
        </p:nvSpPr>
        <p:spPr>
          <a:xfrm>
            <a:off x="5808319" y="1168718"/>
            <a:ext cx="2892989" cy="1323439"/>
          </a:xfrm>
          <a:prstGeom prst="rect">
            <a:avLst/>
          </a:prstGeom>
          <a:noFill/>
        </p:spPr>
        <p:txBody>
          <a:bodyPr wrap="none" rtlCol="0">
            <a:spAutoFit/>
          </a:bodyPr>
          <a:lstStyle/>
          <a:p>
            <a:pPr>
              <a:buFontTx/>
              <a:buChar char="-"/>
            </a:pPr>
            <a:r>
              <a:rPr lang="en-US" sz="2000" b="1" dirty="0" smtClean="0">
                <a:solidFill>
                  <a:srgbClr val="236192"/>
                </a:solidFill>
                <a:latin typeface="Arial"/>
                <a:cs typeface="Arial"/>
              </a:rPr>
              <a:t> Flare Stacks</a:t>
            </a:r>
          </a:p>
          <a:p>
            <a:pPr>
              <a:buFontTx/>
              <a:buChar char="-"/>
            </a:pPr>
            <a:r>
              <a:rPr lang="en-US" sz="2000" b="1" dirty="0" smtClean="0">
                <a:solidFill>
                  <a:srgbClr val="236192"/>
                </a:solidFill>
                <a:latin typeface="Arial"/>
                <a:cs typeface="Arial"/>
              </a:rPr>
              <a:t> Pipelines</a:t>
            </a:r>
          </a:p>
          <a:p>
            <a:r>
              <a:rPr lang="en-US" sz="2000" b="1" dirty="0" smtClean="0">
                <a:solidFill>
                  <a:srgbClr val="236192"/>
                </a:solidFill>
                <a:latin typeface="Arial"/>
                <a:cs typeface="Arial"/>
              </a:rPr>
              <a:t>- Processing Facilities</a:t>
            </a:r>
          </a:p>
          <a:p>
            <a:r>
              <a:rPr lang="en-US" sz="2000" b="1" dirty="0" smtClean="0">
                <a:solidFill>
                  <a:srgbClr val="236192"/>
                </a:solidFill>
                <a:latin typeface="Arial"/>
                <a:cs typeface="Arial"/>
              </a:rPr>
              <a:t>- Access Roads</a:t>
            </a:r>
            <a:endParaRPr lang="en-US" sz="2000" b="1" dirty="0">
              <a:solidFill>
                <a:srgbClr val="236192"/>
              </a:solidFill>
              <a:latin typeface="Arial"/>
              <a:cs typeface="Arial"/>
            </a:endParaRPr>
          </a:p>
        </p:txBody>
      </p:sp>
      <p:sp>
        <p:nvSpPr>
          <p:cNvPr id="7" name="TextBox 6"/>
          <p:cNvSpPr txBox="1"/>
          <p:nvPr/>
        </p:nvSpPr>
        <p:spPr>
          <a:xfrm>
            <a:off x="584200" y="6286817"/>
            <a:ext cx="5097119" cy="400110"/>
          </a:xfrm>
          <a:prstGeom prst="rect">
            <a:avLst/>
          </a:prstGeom>
          <a:noFill/>
        </p:spPr>
        <p:txBody>
          <a:bodyPr wrap="none" rtlCol="0">
            <a:spAutoFit/>
          </a:bodyPr>
          <a:lstStyle/>
          <a:p>
            <a:r>
              <a:rPr lang="en-US" sz="2000" b="1" dirty="0" smtClean="0">
                <a:solidFill>
                  <a:srgbClr val="236192"/>
                </a:solidFill>
                <a:latin typeface="Arial"/>
                <a:cs typeface="Arial"/>
              </a:rPr>
              <a:t>BP Exploration (Alaska) Inc. Partnership</a:t>
            </a:r>
            <a:endParaRPr lang="en-US" sz="2000" b="1" dirty="0">
              <a:solidFill>
                <a:srgbClr val="236192"/>
              </a:solidFill>
              <a:latin typeface="Arial"/>
              <a:cs typeface="Arial"/>
            </a:endParaRPr>
          </a:p>
        </p:txBody>
      </p:sp>
      <p:pic>
        <p:nvPicPr>
          <p:cNvPr id="8" name="Picture 7"/>
          <p:cNvPicPr>
            <a:picLocks noChangeAspect="1"/>
          </p:cNvPicPr>
          <p:nvPr/>
        </p:nvPicPr>
        <p:blipFill>
          <a:blip r:embed="rId2"/>
          <a:stretch>
            <a:fillRect/>
          </a:stretch>
        </p:blipFill>
        <p:spPr>
          <a:xfrm>
            <a:off x="4762500" y="2603668"/>
            <a:ext cx="4297680" cy="3290133"/>
          </a:xfrm>
          <a:prstGeom prst="rect">
            <a:avLst/>
          </a:prstGeom>
        </p:spPr>
      </p:pic>
      <p:pic>
        <p:nvPicPr>
          <p:cNvPr id="10" name="Picture 9"/>
          <p:cNvPicPr>
            <a:picLocks noChangeAspect="1"/>
          </p:cNvPicPr>
          <p:nvPr/>
        </p:nvPicPr>
        <p:blipFill>
          <a:blip r:embed="rId3"/>
          <a:stretch>
            <a:fillRect/>
          </a:stretch>
        </p:blipFill>
        <p:spPr>
          <a:xfrm>
            <a:off x="50800" y="1768373"/>
            <a:ext cx="2743200" cy="4132236"/>
          </a:xfrm>
          <a:prstGeom prst="rect">
            <a:avLst/>
          </a:prstGeom>
        </p:spPr>
      </p:pic>
      <p:pic>
        <p:nvPicPr>
          <p:cNvPr id="12" name="Picture 11"/>
          <p:cNvPicPr>
            <a:picLocks noChangeAspect="1"/>
          </p:cNvPicPr>
          <p:nvPr/>
        </p:nvPicPr>
        <p:blipFill>
          <a:blip r:embed="rId4"/>
          <a:stretch>
            <a:fillRect/>
          </a:stretch>
        </p:blipFill>
        <p:spPr>
          <a:xfrm>
            <a:off x="2603500" y="4136017"/>
            <a:ext cx="2743200" cy="1770484"/>
          </a:xfrm>
          <a:prstGeom prst="rect">
            <a:avLst/>
          </a:prstGeom>
        </p:spPr>
      </p:pic>
      <p:pic>
        <p:nvPicPr>
          <p:cNvPr id="13" name="Picture 12"/>
          <p:cNvPicPr>
            <a:picLocks noChangeAspect="1"/>
          </p:cNvPicPr>
          <p:nvPr/>
        </p:nvPicPr>
        <p:blipFill>
          <a:blip r:embed="rId5"/>
          <a:stretch>
            <a:fillRect/>
          </a:stretch>
        </p:blipFill>
        <p:spPr>
          <a:xfrm>
            <a:off x="2794000" y="1054418"/>
            <a:ext cx="2743200" cy="2526816"/>
          </a:xfrm>
          <a:prstGeom prst="rect">
            <a:avLst/>
          </a:prstGeom>
        </p:spPr>
      </p:pic>
      <p:sp>
        <p:nvSpPr>
          <p:cNvPr id="9" name="Rectangle 8"/>
          <p:cNvSpPr>
            <a:spLocks noChangeArrowheads="1"/>
          </p:cNvSpPr>
          <p:nvPr/>
        </p:nvSpPr>
        <p:spPr bwMode="auto">
          <a:xfrm>
            <a:off x="-17462" y="5862638"/>
            <a:ext cx="9144000" cy="400110"/>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236192"/>
                </a:solidFill>
                <a:latin typeface="Arial"/>
                <a:ea typeface="Arial" charset="0"/>
                <a:cs typeface="Arial"/>
              </a:rPr>
              <a:t>BP Exploration (Alaska) Inc. Partnership</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74638"/>
            <a:ext cx="9144000" cy="1143000"/>
          </a:xfrm>
        </p:spPr>
        <p:txBody>
          <a:bodyPr>
            <a:noAutofit/>
          </a:bodyPr>
          <a:lstStyle/>
          <a:p>
            <a:r>
              <a:rPr lang="en-US" sz="4000" b="1" dirty="0" smtClean="0">
                <a:effectLst>
                  <a:outerShdw blurRad="38100" dist="38100" dir="2700000" algn="tl">
                    <a:srgbClr val="000000">
                      <a:alpha val="43137"/>
                    </a:srgbClr>
                  </a:outerShdw>
                </a:effectLst>
              </a:rPr>
              <a:t>High Arctic Ship Piloting Experiments</a:t>
            </a:r>
            <a:br>
              <a:rPr lang="en-US" sz="40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Aboard the Canadian CCGS LOUIS S. ST. LAURENT</a:t>
            </a:r>
            <a:endParaRPr lang="en-US" sz="2800" b="1" dirty="0">
              <a:effectLst>
                <a:outerShdw blurRad="38100" dist="38100" dir="2700000" algn="tl">
                  <a:srgbClr val="000000">
                    <a:alpha val="43137"/>
                  </a:srgbClr>
                </a:outerShdw>
              </a:effectLst>
            </a:endParaRPr>
          </a:p>
        </p:txBody>
      </p:sp>
      <p:sp>
        <p:nvSpPr>
          <p:cNvPr id="5" name="TextBox 4"/>
          <p:cNvSpPr txBox="1"/>
          <p:nvPr/>
        </p:nvSpPr>
        <p:spPr>
          <a:xfrm>
            <a:off x="4743450" y="4358862"/>
            <a:ext cx="4400550" cy="1938992"/>
          </a:xfrm>
          <a:prstGeom prst="rect">
            <a:avLst/>
          </a:prstGeom>
          <a:noFill/>
        </p:spPr>
        <p:txBody>
          <a:bodyPr wrap="square" rtlCol="0">
            <a:spAutoFit/>
          </a:bodyPr>
          <a:lstStyle/>
          <a:p>
            <a:r>
              <a:rPr lang="en-US" sz="2000" b="1" dirty="0" smtClean="0">
                <a:solidFill>
                  <a:srgbClr val="236192"/>
                </a:solidFill>
                <a:latin typeface="Arial"/>
                <a:cs typeface="Arial"/>
              </a:rPr>
              <a:t>Phase I Research conducted by Capt Stephen Wackowski (USAF)</a:t>
            </a:r>
          </a:p>
          <a:p>
            <a:endParaRPr lang="en-US" sz="2000" b="1" dirty="0" smtClean="0">
              <a:solidFill>
                <a:srgbClr val="236192"/>
              </a:solidFill>
              <a:latin typeface="Arial"/>
              <a:cs typeface="Arial"/>
            </a:endParaRPr>
          </a:p>
          <a:p>
            <a:r>
              <a:rPr lang="en-US" sz="2000" b="1" dirty="0" smtClean="0">
                <a:solidFill>
                  <a:srgbClr val="236192"/>
                </a:solidFill>
                <a:latin typeface="Arial"/>
                <a:cs typeface="Arial"/>
              </a:rPr>
              <a:t>Phase II Ongoing with UAF graduate students with recent Raven systems acquisition</a:t>
            </a:r>
          </a:p>
        </p:txBody>
      </p:sp>
      <p:pic>
        <p:nvPicPr>
          <p:cNvPr id="9" name="Picture 8"/>
          <p:cNvPicPr>
            <a:picLocks noChangeAspect="1"/>
          </p:cNvPicPr>
          <p:nvPr/>
        </p:nvPicPr>
        <p:blipFill>
          <a:blip r:embed="rId2"/>
          <a:stretch>
            <a:fillRect/>
          </a:stretch>
        </p:blipFill>
        <p:spPr>
          <a:xfrm>
            <a:off x="0" y="1452428"/>
            <a:ext cx="4572000" cy="2576234"/>
          </a:xfrm>
          <a:prstGeom prst="rect">
            <a:avLst/>
          </a:prstGeom>
        </p:spPr>
      </p:pic>
      <p:pic>
        <p:nvPicPr>
          <p:cNvPr id="7" name="Picture 6"/>
          <p:cNvPicPr>
            <a:picLocks noChangeAspect="1"/>
          </p:cNvPicPr>
          <p:nvPr/>
        </p:nvPicPr>
        <p:blipFill>
          <a:blip r:embed="rId3"/>
          <a:stretch>
            <a:fillRect/>
          </a:stretch>
        </p:blipFill>
        <p:spPr>
          <a:xfrm>
            <a:off x="171450" y="3083901"/>
            <a:ext cx="4572000" cy="2976761"/>
          </a:xfrm>
          <a:prstGeom prst="rect">
            <a:avLst/>
          </a:prstGeom>
          <a:ln w="25400">
            <a:solidFill>
              <a:schemeClr val="bg1"/>
            </a:solidFill>
          </a:ln>
        </p:spPr>
      </p:pic>
      <p:pic>
        <p:nvPicPr>
          <p:cNvPr id="8" name="Picture 7"/>
          <p:cNvPicPr>
            <a:picLocks noChangeAspect="1"/>
          </p:cNvPicPr>
          <p:nvPr/>
        </p:nvPicPr>
        <p:blipFill>
          <a:blip r:embed="rId4"/>
          <a:stretch>
            <a:fillRect/>
          </a:stretch>
        </p:blipFill>
        <p:spPr>
          <a:xfrm>
            <a:off x="4394200" y="1769784"/>
            <a:ext cx="4572000" cy="2563678"/>
          </a:xfrm>
          <a:prstGeom prst="rect">
            <a:avLst/>
          </a:prstGeom>
          <a:ln w="25400">
            <a:solidFill>
              <a:schemeClr val="bg1"/>
            </a:solidFill>
          </a:ln>
        </p:spPr>
      </p:pic>
    </p:spTree>
    <p:extLst>
      <p:ext uri="{BB962C8B-B14F-4D97-AF65-F5344CB8AC3E}">
        <p14:creationId xmlns:p14="http://schemas.microsoft.com/office/powerpoint/2010/main" val="1347898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000" b="1" dirty="0" smtClean="0">
                <a:effectLst>
                  <a:outerShdw blurRad="38100" dist="38100" dir="2700000" algn="tl">
                    <a:srgbClr val="000000">
                      <a:alpha val="43137"/>
                    </a:srgbClr>
                  </a:outerShdw>
                </a:effectLst>
              </a:rPr>
              <a:t>Imagery Used For Ship Piloting in Ice</a:t>
            </a:r>
            <a:br>
              <a:rPr lang="en-US" sz="40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Ship tracks superimposed (Sept 2011) </a:t>
            </a:r>
            <a:endParaRPr lang="en-US"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430339"/>
            <a:ext cx="9144000" cy="2379662"/>
          </a:xfrm>
        </p:spPr>
        <p:txBody>
          <a:bodyPr/>
          <a:lstStyle/>
          <a:p>
            <a:pPr>
              <a:buNone/>
            </a:pPr>
            <a:r>
              <a:rPr lang="en-US" sz="2000" b="1" dirty="0" smtClean="0">
                <a:latin typeface="Arial"/>
                <a:cs typeface="Arial"/>
              </a:rPr>
              <a:t>	Background Image:  National Ice Center highest resolution RADARSAT</a:t>
            </a:r>
          </a:p>
          <a:p>
            <a:pPr lvl="1"/>
            <a:r>
              <a:rPr lang="en-US" sz="2000" b="1" dirty="0" smtClean="0">
                <a:latin typeface="Arial"/>
                <a:cs typeface="Arial"/>
              </a:rPr>
              <a:t>Desired icebreaker track (green) </a:t>
            </a:r>
          </a:p>
          <a:p>
            <a:pPr lvl="1"/>
            <a:r>
              <a:rPr lang="en-US" sz="2000" b="1" dirty="0" smtClean="0">
                <a:latin typeface="Arial"/>
                <a:cs typeface="Arial"/>
              </a:rPr>
              <a:t>Actual navigation track (red)</a:t>
            </a:r>
          </a:p>
        </p:txBody>
      </p:sp>
      <p:pic>
        <p:nvPicPr>
          <p:cNvPr id="4" name="Picture 3"/>
          <p:cNvPicPr>
            <a:picLocks noChangeAspect="1"/>
          </p:cNvPicPr>
          <p:nvPr/>
        </p:nvPicPr>
        <p:blipFill>
          <a:blip r:embed="rId2"/>
          <a:stretch>
            <a:fillRect/>
          </a:stretch>
        </p:blipFill>
        <p:spPr>
          <a:xfrm>
            <a:off x="990600" y="2702048"/>
            <a:ext cx="7137400" cy="3534386"/>
          </a:xfrm>
          <a:prstGeom prst="rect">
            <a:avLst/>
          </a:prstGeom>
        </p:spPr>
      </p:pic>
    </p:spTree>
    <p:extLst>
      <p:ext uri="{BB962C8B-B14F-4D97-AF65-F5344CB8AC3E}">
        <p14:creationId xmlns:p14="http://schemas.microsoft.com/office/powerpoint/2010/main" val="1448021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effectLst>
                  <a:outerShdw blurRad="38100" dist="38100" dir="2700000" algn="tl">
                    <a:srgbClr val="000000">
                      <a:alpha val="43137"/>
                    </a:srgbClr>
                  </a:outerShdw>
                </a:effectLst>
              </a:rPr>
              <a:t>Small UAS Imagery of Ice Ridges</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latin typeface="Arial"/>
                <a:cs typeface="Arial"/>
              </a:rPr>
              <a:t>IR image from RAVEN UAS (Sept 2011)</a:t>
            </a:r>
            <a:endParaRPr lang="en-US" sz="40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473200" y="1597025"/>
            <a:ext cx="6049433" cy="4537075"/>
          </a:xfrm>
          <a:prstGeom prst="rect">
            <a:avLst/>
          </a:prstGeom>
        </p:spPr>
      </p:pic>
    </p:spTree>
    <p:extLst>
      <p:ext uri="{BB962C8B-B14F-4D97-AF65-F5344CB8AC3E}">
        <p14:creationId xmlns:p14="http://schemas.microsoft.com/office/powerpoint/2010/main" val="39836159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754327"/>
          </a:xfrm>
          <a:prstGeom prst="rect">
            <a:avLst/>
          </a:prstGeom>
        </p:spPr>
        <p:txBody>
          <a:bodyPr wrap="square">
            <a:spAutoFit/>
          </a:bodyPr>
          <a:lstStyle/>
          <a:p>
            <a:pPr lvl="0" algn="ctr">
              <a:spcBef>
                <a:spcPct val="0"/>
              </a:spcBef>
              <a:defRPr/>
            </a:pPr>
            <a:r>
              <a:rPr lang="en-US" sz="4000" b="1" dirty="0" smtClean="0">
                <a:solidFill>
                  <a:srgbClr val="236192"/>
                </a:solidFill>
                <a:effectLst>
                  <a:outerShdw blurRad="38100" dist="38100" dir="2700000" algn="tl">
                    <a:srgbClr val="000000">
                      <a:alpha val="43137"/>
                    </a:srgbClr>
                  </a:outerShdw>
                </a:effectLst>
                <a:latin typeface="Arial"/>
                <a:cs typeface="Arial"/>
              </a:rPr>
              <a:t>Navigating Sea Ice during the </a:t>
            </a:r>
          </a:p>
          <a:p>
            <a:pPr lvl="0" algn="ctr">
              <a:spcBef>
                <a:spcPct val="0"/>
              </a:spcBef>
              <a:defRPr/>
            </a:pPr>
            <a:r>
              <a:rPr lang="en-US" sz="4000" b="1" dirty="0" smtClean="0">
                <a:solidFill>
                  <a:srgbClr val="236192"/>
                </a:solidFill>
                <a:effectLst>
                  <a:outerShdw blurRad="38100" dist="38100" dir="2700000" algn="tl">
                    <a:srgbClr val="000000">
                      <a:alpha val="43137"/>
                    </a:srgbClr>
                  </a:outerShdw>
                </a:effectLst>
                <a:latin typeface="Arial"/>
                <a:cs typeface="Arial"/>
              </a:rPr>
              <a:t>Nome Fuel Delivery</a:t>
            </a:r>
          </a:p>
          <a:p>
            <a:pPr algn="ctr">
              <a:spcBef>
                <a:spcPct val="0"/>
              </a:spcBef>
            </a:pPr>
            <a:r>
              <a:rPr lang="en-US" sz="2800" b="1" dirty="0" smtClean="0">
                <a:solidFill>
                  <a:srgbClr val="236192"/>
                </a:solidFill>
                <a:effectLst>
                  <a:outerShdw blurRad="38100" dist="38100" dir="2700000" algn="tl">
                    <a:srgbClr val="000000">
                      <a:alpha val="43137"/>
                    </a:srgbClr>
                  </a:outerShdw>
                </a:effectLst>
                <a:latin typeface="Arial"/>
                <a:cs typeface="Arial"/>
              </a:rPr>
              <a:t>University Engagement and Decision Support</a:t>
            </a:r>
          </a:p>
        </p:txBody>
      </p:sp>
      <p:sp>
        <p:nvSpPr>
          <p:cNvPr id="10" name="Rectangle 9"/>
          <p:cNvSpPr/>
          <p:nvPr/>
        </p:nvSpPr>
        <p:spPr>
          <a:xfrm>
            <a:off x="787400" y="4787900"/>
            <a:ext cx="8248650" cy="1323439"/>
          </a:xfrm>
          <a:prstGeom prst="rect">
            <a:avLst/>
          </a:prstGeom>
        </p:spPr>
        <p:txBody>
          <a:bodyPr wrap="square">
            <a:spAutoFit/>
          </a:bodyPr>
          <a:lstStyle/>
          <a:p>
            <a:pPr marL="457200" indent="-457200"/>
            <a:r>
              <a:rPr lang="en-US" sz="2000" b="1" dirty="0" smtClean="0">
                <a:solidFill>
                  <a:srgbClr val="236192"/>
                </a:solidFill>
                <a:latin typeface="Arial"/>
                <a:cs typeface="Arial"/>
              </a:rPr>
              <a:t>Mission</a:t>
            </a:r>
          </a:p>
          <a:p>
            <a:pPr marL="457200" indent="-457200">
              <a:buAutoNum type="arabicPeriod"/>
            </a:pPr>
            <a:r>
              <a:rPr lang="en-US" sz="2000" b="1" dirty="0" smtClean="0">
                <a:solidFill>
                  <a:srgbClr val="236192"/>
                </a:solidFill>
                <a:latin typeface="Arial"/>
                <a:cs typeface="Arial"/>
              </a:rPr>
              <a:t>Identify potential safety concerns for those working on the ice </a:t>
            </a:r>
          </a:p>
          <a:p>
            <a:pPr marL="457200" indent="-457200">
              <a:buAutoNum type="arabicPeriod"/>
            </a:pPr>
            <a:r>
              <a:rPr lang="en-US" sz="2000" b="1" dirty="0" smtClean="0">
                <a:solidFill>
                  <a:srgbClr val="236192"/>
                </a:solidFill>
                <a:latin typeface="Arial"/>
                <a:cs typeface="Arial"/>
              </a:rPr>
              <a:t>Document the site for mission response activity </a:t>
            </a:r>
          </a:p>
          <a:p>
            <a:pPr marL="457200" indent="-457200">
              <a:buAutoNum type="arabicPeriod"/>
            </a:pPr>
            <a:r>
              <a:rPr lang="en-US" sz="2000" b="1" dirty="0" smtClean="0">
                <a:solidFill>
                  <a:srgbClr val="236192"/>
                </a:solidFill>
                <a:latin typeface="Arial"/>
                <a:cs typeface="Arial"/>
              </a:rPr>
              <a:t>Collect imagery for the USCG Public Affairs Officer</a:t>
            </a:r>
          </a:p>
        </p:txBody>
      </p:sp>
      <p:pic>
        <p:nvPicPr>
          <p:cNvPr id="6" name="Picture 5"/>
          <p:cNvPicPr>
            <a:picLocks noChangeAspect="1"/>
          </p:cNvPicPr>
          <p:nvPr/>
        </p:nvPicPr>
        <p:blipFill>
          <a:blip r:embed="rId2"/>
          <a:stretch>
            <a:fillRect/>
          </a:stretch>
        </p:blipFill>
        <p:spPr>
          <a:xfrm>
            <a:off x="4781550" y="1887732"/>
            <a:ext cx="4005408" cy="2743200"/>
          </a:xfrm>
          <a:prstGeom prst="rect">
            <a:avLst/>
          </a:prstGeom>
        </p:spPr>
      </p:pic>
      <p:pic>
        <p:nvPicPr>
          <p:cNvPr id="7" name="Picture 6"/>
          <p:cNvPicPr>
            <a:picLocks noChangeAspect="1"/>
          </p:cNvPicPr>
          <p:nvPr/>
        </p:nvPicPr>
        <p:blipFill>
          <a:blip r:embed="rId3"/>
          <a:stretch>
            <a:fillRect/>
          </a:stretch>
        </p:blipFill>
        <p:spPr>
          <a:xfrm>
            <a:off x="190500" y="1887732"/>
            <a:ext cx="4362756" cy="2743200"/>
          </a:xfrm>
          <a:prstGeom prst="rect">
            <a:avLst/>
          </a:prstGeom>
        </p:spPr>
      </p:pic>
    </p:spTree>
    <p:extLst>
      <p:ext uri="{BB962C8B-B14F-4D97-AF65-F5344CB8AC3E}">
        <p14:creationId xmlns:p14="http://schemas.microsoft.com/office/powerpoint/2010/main" val="914335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01600" y="1340794"/>
            <a:ext cx="3291840" cy="2062972"/>
          </a:xfrm>
          <a:prstGeom prst="rect">
            <a:avLst/>
          </a:prstGeom>
        </p:spPr>
      </p:pic>
      <p:pic>
        <p:nvPicPr>
          <p:cNvPr id="12" name="Picture 11"/>
          <p:cNvPicPr>
            <a:picLocks noChangeAspect="1"/>
          </p:cNvPicPr>
          <p:nvPr/>
        </p:nvPicPr>
        <p:blipFill>
          <a:blip r:embed="rId3"/>
          <a:stretch>
            <a:fillRect/>
          </a:stretch>
        </p:blipFill>
        <p:spPr>
          <a:xfrm>
            <a:off x="5257801" y="1252538"/>
            <a:ext cx="3657600" cy="2551209"/>
          </a:xfrm>
          <a:prstGeom prst="rect">
            <a:avLst/>
          </a:prstGeom>
        </p:spPr>
      </p:pic>
      <p:pic>
        <p:nvPicPr>
          <p:cNvPr id="8" name="Picture 7"/>
          <p:cNvPicPr>
            <a:picLocks noChangeAspect="1"/>
          </p:cNvPicPr>
          <p:nvPr/>
        </p:nvPicPr>
        <p:blipFill>
          <a:blip r:embed="rId4"/>
          <a:stretch>
            <a:fillRect/>
          </a:stretch>
        </p:blipFill>
        <p:spPr>
          <a:xfrm>
            <a:off x="2743193" y="2372280"/>
            <a:ext cx="3657600" cy="3485882"/>
          </a:xfrm>
          <a:prstGeom prst="rect">
            <a:avLst/>
          </a:prstGeom>
          <a:ln w="25400">
            <a:solidFill>
              <a:schemeClr val="bg1"/>
            </a:solidFill>
          </a:ln>
        </p:spPr>
      </p:pic>
      <p:sp>
        <p:nvSpPr>
          <p:cNvPr id="2" name="Title 1"/>
          <p:cNvSpPr>
            <a:spLocks noGrp="1"/>
          </p:cNvSpPr>
          <p:nvPr>
            <p:ph type="title"/>
          </p:nvPr>
        </p:nvSpPr>
        <p:spPr>
          <a:xfrm>
            <a:off x="0" y="109538"/>
            <a:ext cx="8734425" cy="1143000"/>
          </a:xfrm>
        </p:spPr>
        <p:txBody>
          <a:bodyPr/>
          <a:lstStyle/>
          <a:p>
            <a:r>
              <a:rPr lang="en-US" sz="4000" b="1" dirty="0" smtClean="0">
                <a:effectLst>
                  <a:outerShdw blurRad="38100" dist="38100" dir="2700000" algn="tl">
                    <a:srgbClr val="000000">
                      <a:alpha val="43137"/>
                    </a:srgbClr>
                  </a:outerShdw>
                </a:effectLst>
              </a:rPr>
              <a:t>UAS Survey of Marine Debris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Generated by 2011 Japanese Tsunami </a:t>
            </a:r>
            <a:endParaRPr lang="en-US" sz="2800" b="1" dirty="0">
              <a:effectLst>
                <a:outerShdw blurRad="38100" dist="38100" dir="2700000" algn="tl">
                  <a:srgbClr val="000000">
                    <a:alpha val="43137"/>
                  </a:srgbClr>
                </a:outerShdw>
              </a:effectLst>
            </a:endParaRPr>
          </a:p>
        </p:txBody>
      </p:sp>
      <p:sp>
        <p:nvSpPr>
          <p:cNvPr id="10" name="TextBox 9"/>
          <p:cNvSpPr txBox="1"/>
          <p:nvPr/>
        </p:nvSpPr>
        <p:spPr>
          <a:xfrm>
            <a:off x="0" y="3834368"/>
            <a:ext cx="2784195" cy="400110"/>
          </a:xfrm>
          <a:prstGeom prst="rect">
            <a:avLst/>
          </a:prstGeom>
          <a:noFill/>
        </p:spPr>
        <p:txBody>
          <a:bodyPr wrap="square" rtlCol="0">
            <a:spAutoFit/>
          </a:bodyPr>
          <a:lstStyle/>
          <a:p>
            <a:r>
              <a:rPr lang="en-US" sz="2000" b="1" dirty="0" smtClean="0">
                <a:solidFill>
                  <a:srgbClr val="236192"/>
                </a:solidFill>
                <a:latin typeface="Arial"/>
                <a:cs typeface="Arial"/>
              </a:rPr>
              <a:t>NOAA Funded Effort</a:t>
            </a:r>
            <a:endParaRPr lang="en-US" sz="2000" b="1" dirty="0">
              <a:solidFill>
                <a:srgbClr val="236192"/>
              </a:solidFill>
              <a:latin typeface="Arial"/>
              <a:cs typeface="Arial"/>
            </a:endParaRPr>
          </a:p>
        </p:txBody>
      </p:sp>
      <p:sp>
        <p:nvSpPr>
          <p:cNvPr id="11" name="TextBox 10"/>
          <p:cNvSpPr txBox="1"/>
          <p:nvPr/>
        </p:nvSpPr>
        <p:spPr>
          <a:xfrm>
            <a:off x="6565901" y="3835708"/>
            <a:ext cx="2349500" cy="1015663"/>
          </a:xfrm>
          <a:prstGeom prst="rect">
            <a:avLst/>
          </a:prstGeom>
          <a:noFill/>
        </p:spPr>
        <p:txBody>
          <a:bodyPr wrap="square" rtlCol="0">
            <a:spAutoFit/>
          </a:bodyPr>
          <a:lstStyle/>
          <a:p>
            <a:r>
              <a:rPr lang="en-US" sz="2000" b="1" dirty="0" smtClean="0">
                <a:solidFill>
                  <a:srgbClr val="236192"/>
                </a:solidFill>
                <a:latin typeface="Arial"/>
                <a:cs typeface="Arial"/>
              </a:rPr>
              <a:t>Partnering with a Wasilla Alaska based Company</a:t>
            </a:r>
            <a:endParaRPr lang="en-US" sz="2000" b="1" dirty="0">
              <a:solidFill>
                <a:srgbClr val="236192"/>
              </a:solidFill>
              <a:latin typeface="Arial"/>
              <a:cs typeface="Arial"/>
            </a:endParaRPr>
          </a:p>
        </p:txBody>
      </p:sp>
      <p:pic>
        <p:nvPicPr>
          <p:cNvPr id="13" name="Picture 12"/>
          <p:cNvPicPr>
            <a:picLocks noChangeAspect="1"/>
          </p:cNvPicPr>
          <p:nvPr/>
        </p:nvPicPr>
        <p:blipFill>
          <a:blip r:embed="rId5"/>
          <a:stretch>
            <a:fillRect/>
          </a:stretch>
        </p:blipFill>
        <p:spPr>
          <a:xfrm>
            <a:off x="6358578" y="4851371"/>
            <a:ext cx="2705492" cy="1463704"/>
          </a:xfrm>
          <a:prstGeom prst="rect">
            <a:avLst/>
          </a:prstGeom>
        </p:spPr>
      </p:pic>
      <p:pic>
        <p:nvPicPr>
          <p:cNvPr id="14" name="Picture 13"/>
          <p:cNvPicPr>
            <a:picLocks noChangeAspect="1"/>
          </p:cNvPicPr>
          <p:nvPr/>
        </p:nvPicPr>
        <p:blipFill>
          <a:blip r:embed="rId6"/>
          <a:stretch>
            <a:fillRect/>
          </a:stretch>
        </p:blipFill>
        <p:spPr>
          <a:xfrm>
            <a:off x="68122" y="4343539"/>
            <a:ext cx="3200400" cy="1855212"/>
          </a:xfrm>
          <a:prstGeom prst="rect">
            <a:avLst/>
          </a:prstGeom>
        </p:spPr>
      </p:pic>
    </p:spTree>
    <p:extLst>
      <p:ext uri="{BB962C8B-B14F-4D97-AF65-F5344CB8AC3E}">
        <p14:creationId xmlns:p14="http://schemas.microsoft.com/office/powerpoint/2010/main" val="3276275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0" y="67730"/>
            <a:ext cx="9144000" cy="1143000"/>
          </a:xfrm>
        </p:spPr>
        <p:txBody>
          <a:bodyPr/>
          <a:lstStyle/>
          <a:p>
            <a:r>
              <a:rPr lang="en-US" sz="4000" b="1" dirty="0" smtClean="0">
                <a:effectLst>
                  <a:outerShdw blurRad="38100" dist="38100" dir="2700000" algn="tl">
                    <a:srgbClr val="000000">
                      <a:alpha val="43137"/>
                    </a:srgbClr>
                  </a:outerShdw>
                </a:effectLst>
              </a:rPr>
              <a:t>iPASS</a:t>
            </a:r>
            <a:br>
              <a:rPr lang="en-US" sz="40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UAF’s Portable Airspace Surveillance System</a:t>
            </a:r>
            <a:endParaRPr lang="en-US" sz="2800" b="1" dirty="0">
              <a:effectLst>
                <a:outerShdw blurRad="38100" dist="38100" dir="2700000" algn="tl">
                  <a:srgbClr val="000000">
                    <a:alpha val="43137"/>
                  </a:srgbClr>
                </a:outerShdw>
              </a:effectLst>
            </a:endParaRPr>
          </a:p>
        </p:txBody>
      </p:sp>
      <p:sp>
        <p:nvSpPr>
          <p:cNvPr id="6" name="TextBox 5"/>
          <p:cNvSpPr txBox="1"/>
          <p:nvPr/>
        </p:nvSpPr>
        <p:spPr>
          <a:xfrm>
            <a:off x="0" y="1257754"/>
            <a:ext cx="9144000" cy="430887"/>
          </a:xfrm>
          <a:prstGeom prst="rect">
            <a:avLst/>
          </a:prstGeom>
          <a:noFill/>
        </p:spPr>
        <p:txBody>
          <a:bodyPr wrap="square" rtlCol="0">
            <a:spAutoFit/>
          </a:bodyPr>
          <a:lstStyle/>
          <a:p>
            <a:pPr algn="ctr"/>
            <a:r>
              <a:rPr lang="en-US" sz="2200" b="1" dirty="0" smtClean="0">
                <a:solidFill>
                  <a:srgbClr val="236192"/>
                </a:solidFill>
              </a:rPr>
              <a:t>Designed and built by UAF for Alaska’s airspace </a:t>
            </a:r>
            <a:r>
              <a:rPr lang="en-US" sz="2200" b="1" dirty="0">
                <a:solidFill>
                  <a:srgbClr val="236192"/>
                </a:solidFill>
              </a:rPr>
              <a:t>m</a:t>
            </a:r>
            <a:r>
              <a:rPr lang="en-US" sz="2200" b="1" dirty="0" smtClean="0">
                <a:solidFill>
                  <a:srgbClr val="236192"/>
                </a:solidFill>
              </a:rPr>
              <a:t>onitoring </a:t>
            </a:r>
            <a:r>
              <a:rPr lang="en-US" sz="2200" b="1" dirty="0">
                <a:solidFill>
                  <a:srgbClr val="236192"/>
                </a:solidFill>
              </a:rPr>
              <a:t>n</a:t>
            </a:r>
            <a:r>
              <a:rPr lang="en-US" sz="2200" b="1" dirty="0" smtClean="0">
                <a:solidFill>
                  <a:srgbClr val="236192"/>
                </a:solidFill>
              </a:rPr>
              <a:t>eeds</a:t>
            </a:r>
            <a:endParaRPr lang="en-US" sz="2200" b="1" dirty="0">
              <a:solidFill>
                <a:srgbClr val="236192"/>
              </a:solidFill>
            </a:endParaRPr>
          </a:p>
        </p:txBody>
      </p:sp>
      <p:pic>
        <p:nvPicPr>
          <p:cNvPr id="12" name="Picture 11" descr="radargui_v1.3_screenshot_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4020338"/>
            <a:ext cx="3657600" cy="206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stretch>
            <a:fillRect/>
          </a:stretch>
        </p:blipFill>
        <p:spPr>
          <a:xfrm>
            <a:off x="6077543" y="1688641"/>
            <a:ext cx="2743200" cy="1840278"/>
          </a:xfrm>
          <a:prstGeom prst="rect">
            <a:avLst/>
          </a:prstGeom>
        </p:spPr>
      </p:pic>
      <p:sp>
        <p:nvSpPr>
          <p:cNvPr id="15" name="Rectangle 14"/>
          <p:cNvSpPr/>
          <p:nvPr/>
        </p:nvSpPr>
        <p:spPr>
          <a:xfrm>
            <a:off x="3759200" y="3649496"/>
            <a:ext cx="5384800" cy="2665345"/>
          </a:xfrm>
          <a:prstGeom prst="rect">
            <a:avLst/>
          </a:prstGeom>
        </p:spPr>
        <p:txBody>
          <a:bodyPr wrap="square">
            <a:spAutoFit/>
          </a:bodyPr>
          <a:lstStyle/>
          <a:p>
            <a:pPr algn="ctr" eaLnBrk="0" hangingPunct="0">
              <a:spcBef>
                <a:spcPct val="20000"/>
              </a:spcBef>
            </a:pPr>
            <a:r>
              <a:rPr lang="en-US" sz="2000" b="1" dirty="0" smtClean="0">
                <a:solidFill>
                  <a:srgbClr val="236192"/>
                </a:solidFill>
                <a:latin typeface="Arial" charset="0"/>
                <a:cs typeface="Arial" charset="0"/>
              </a:rPr>
              <a:t>Airspace activity monitoring  </a:t>
            </a:r>
          </a:p>
          <a:p>
            <a:pPr algn="ctr" eaLnBrk="0" hangingPunct="0">
              <a:spcBef>
                <a:spcPct val="20000"/>
              </a:spcBef>
            </a:pPr>
            <a:r>
              <a:rPr lang="en-US" dirty="0" smtClean="0">
                <a:solidFill>
                  <a:srgbClr val="236192"/>
                </a:solidFill>
                <a:latin typeface="Arial" charset="0"/>
                <a:cs typeface="Arial" charset="0"/>
              </a:rPr>
              <a:t>Monitors airspace use patterns and validates traffic pattern assumptions</a:t>
            </a:r>
          </a:p>
          <a:p>
            <a:pPr eaLnBrk="0" hangingPunct="0">
              <a:spcBef>
                <a:spcPct val="20000"/>
              </a:spcBef>
            </a:pPr>
            <a:endParaRPr lang="en-US" sz="2000" dirty="0" smtClean="0">
              <a:solidFill>
                <a:srgbClr val="236192"/>
              </a:solidFill>
              <a:latin typeface="Arial" charset="0"/>
              <a:cs typeface="Arial" charset="0"/>
            </a:endParaRPr>
          </a:p>
          <a:p>
            <a:pPr algn="ctr" eaLnBrk="0" hangingPunct="0">
              <a:spcBef>
                <a:spcPct val="20000"/>
              </a:spcBef>
            </a:pPr>
            <a:r>
              <a:rPr lang="en-US" sz="2000" b="1" dirty="0" smtClean="0">
                <a:solidFill>
                  <a:srgbClr val="236192"/>
                </a:solidFill>
                <a:latin typeface="Arial" charset="0"/>
                <a:cs typeface="Arial" charset="0"/>
              </a:rPr>
              <a:t> Enhanced situational awareness during aircraft or spacecraft operations </a:t>
            </a:r>
          </a:p>
          <a:p>
            <a:pPr algn="ctr" eaLnBrk="0" hangingPunct="0">
              <a:spcBef>
                <a:spcPct val="20000"/>
              </a:spcBef>
            </a:pPr>
            <a:r>
              <a:rPr lang="en-US" dirty="0" smtClean="0">
                <a:solidFill>
                  <a:srgbClr val="236192"/>
                </a:solidFill>
                <a:latin typeface="Arial" charset="0"/>
                <a:cs typeface="Arial" charset="0"/>
              </a:rPr>
              <a:t>Provides real-time position and track of local airspace activity to assist in traffic avoidance</a:t>
            </a:r>
            <a:endParaRPr lang="en-US" dirty="0">
              <a:solidFill>
                <a:srgbClr val="236192"/>
              </a:solidFill>
              <a:latin typeface="Arial" charset="0"/>
              <a:cs typeface="Arial" charset="0"/>
            </a:endParaRPr>
          </a:p>
        </p:txBody>
      </p:sp>
      <p:sp>
        <p:nvSpPr>
          <p:cNvPr id="16" name="TextBox 23"/>
          <p:cNvSpPr txBox="1">
            <a:spLocks noChangeArrowheads="1"/>
          </p:cNvSpPr>
          <p:nvPr/>
        </p:nvSpPr>
        <p:spPr bwMode="auto">
          <a:xfrm>
            <a:off x="2895606" y="1802941"/>
            <a:ext cx="31226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ucida Sans Unicode" charset="0"/>
                <a:ea typeface="ＭＳ Ｐゴシック" charset="0"/>
                <a:cs typeface="ＭＳ Ｐゴシック" charset="0"/>
              </a:defRPr>
            </a:lvl1pPr>
            <a:lvl2pPr marL="37931725" indent="-37474525">
              <a:defRPr>
                <a:solidFill>
                  <a:schemeClr val="tx1"/>
                </a:solidFill>
                <a:latin typeface="Lucida Sans Unicode" charset="0"/>
                <a:ea typeface="ＭＳ Ｐゴシック" charset="0"/>
              </a:defRPr>
            </a:lvl2pPr>
            <a:lvl3pPr>
              <a:defRPr>
                <a:solidFill>
                  <a:schemeClr val="tx1"/>
                </a:solidFill>
                <a:latin typeface="Lucida Sans Unicode" charset="0"/>
                <a:ea typeface="ＭＳ Ｐゴシック" charset="0"/>
              </a:defRPr>
            </a:lvl3pPr>
            <a:lvl4pPr>
              <a:defRPr>
                <a:solidFill>
                  <a:schemeClr val="tx1"/>
                </a:solidFill>
                <a:latin typeface="Lucida Sans Unicode" charset="0"/>
                <a:ea typeface="ＭＳ Ｐゴシック" charset="0"/>
              </a:defRPr>
            </a:lvl4pPr>
            <a:lvl5pPr>
              <a:defRPr>
                <a:solidFill>
                  <a:schemeClr val="tx1"/>
                </a:solidFill>
                <a:latin typeface="Lucida Sans Unicode" charset="0"/>
                <a:ea typeface="ＭＳ Ｐゴシック" charset="0"/>
              </a:defRPr>
            </a:lvl5pPr>
            <a:lvl6pPr marL="457200" fontAlgn="base">
              <a:spcBef>
                <a:spcPct val="0"/>
              </a:spcBef>
              <a:spcAft>
                <a:spcPct val="0"/>
              </a:spcAft>
              <a:defRPr>
                <a:solidFill>
                  <a:schemeClr val="tx1"/>
                </a:solidFill>
                <a:latin typeface="Lucida Sans Unicode" charset="0"/>
                <a:ea typeface="ＭＳ Ｐゴシック" charset="0"/>
              </a:defRPr>
            </a:lvl6pPr>
            <a:lvl7pPr marL="914400" fontAlgn="base">
              <a:spcBef>
                <a:spcPct val="0"/>
              </a:spcBef>
              <a:spcAft>
                <a:spcPct val="0"/>
              </a:spcAft>
              <a:defRPr>
                <a:solidFill>
                  <a:schemeClr val="tx1"/>
                </a:solidFill>
                <a:latin typeface="Lucida Sans Unicode" charset="0"/>
                <a:ea typeface="ＭＳ Ｐゴシック" charset="0"/>
              </a:defRPr>
            </a:lvl7pPr>
            <a:lvl8pPr marL="1371600" fontAlgn="base">
              <a:spcBef>
                <a:spcPct val="0"/>
              </a:spcBef>
              <a:spcAft>
                <a:spcPct val="0"/>
              </a:spcAft>
              <a:defRPr>
                <a:solidFill>
                  <a:schemeClr val="tx1"/>
                </a:solidFill>
                <a:latin typeface="Lucida Sans Unicode" charset="0"/>
                <a:ea typeface="ＭＳ Ｐゴシック" charset="0"/>
              </a:defRPr>
            </a:lvl8pPr>
            <a:lvl9pPr marL="1828800" fontAlgn="base">
              <a:spcBef>
                <a:spcPct val="0"/>
              </a:spcBef>
              <a:spcAft>
                <a:spcPct val="0"/>
              </a:spcAft>
              <a:defRPr>
                <a:solidFill>
                  <a:schemeClr val="tx1"/>
                </a:solidFill>
                <a:latin typeface="Lucida Sans Unicode" charset="0"/>
                <a:ea typeface="ＭＳ Ｐゴシック" charset="0"/>
              </a:defRPr>
            </a:lvl9pPr>
          </a:lstStyle>
          <a:p>
            <a:pPr algn="ctr"/>
            <a:r>
              <a:rPr lang="en-US" sz="2000" b="1" dirty="0" smtClean="0">
                <a:solidFill>
                  <a:srgbClr val="236192"/>
                </a:solidFill>
                <a:latin typeface="Arial"/>
                <a:cs typeface="Arial"/>
              </a:rPr>
              <a:t>Status</a:t>
            </a:r>
          </a:p>
          <a:p>
            <a:pPr algn="ctr"/>
            <a:r>
              <a:rPr lang="en-US" sz="2000" dirty="0" smtClean="0">
                <a:solidFill>
                  <a:srgbClr val="236192"/>
                </a:solidFill>
                <a:latin typeface="Arial"/>
                <a:cs typeface="Arial"/>
              </a:rPr>
              <a:t>Operational, used in Canada and NASA Certified</a:t>
            </a:r>
            <a:endParaRPr lang="en-US" sz="2000" dirty="0">
              <a:solidFill>
                <a:srgbClr val="236192"/>
              </a:solidFill>
              <a:latin typeface="Arial"/>
              <a:cs typeface="Arial"/>
            </a:endParaRPr>
          </a:p>
        </p:txBody>
      </p:sp>
      <p:pic>
        <p:nvPicPr>
          <p:cNvPr id="9" name="Picture 8"/>
          <p:cNvPicPr>
            <a:picLocks noChangeAspect="1"/>
          </p:cNvPicPr>
          <p:nvPr/>
        </p:nvPicPr>
        <p:blipFill>
          <a:blip r:embed="rId4"/>
          <a:stretch>
            <a:fillRect/>
          </a:stretch>
        </p:blipFill>
        <p:spPr>
          <a:xfrm>
            <a:off x="426726" y="1810057"/>
            <a:ext cx="2468880" cy="1839439"/>
          </a:xfrm>
          <a:prstGeom prst="rect">
            <a:avLst/>
          </a:prstGeom>
        </p:spPr>
      </p:pic>
    </p:spTree>
    <p:extLst>
      <p:ext uri="{BB962C8B-B14F-4D97-AF65-F5344CB8AC3E}">
        <p14:creationId xmlns:p14="http://schemas.microsoft.com/office/powerpoint/2010/main" val="127596572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709737"/>
            <a:ext cx="9153525" cy="5148263"/>
            <a:chOff x="0" y="1709737"/>
            <a:chExt cx="9153525" cy="5148263"/>
          </a:xfrm>
        </p:grpSpPr>
        <p:pic>
          <p:nvPicPr>
            <p:cNvPr id="5" name="Picture 24"/>
            <p:cNvPicPr>
              <a:picLocks noChangeAspect="1"/>
            </p:cNvPicPr>
            <p:nvPr/>
          </p:nvPicPr>
          <p:blipFill>
            <a:blip r:embed="rId2"/>
            <a:srcRect/>
            <a:stretch>
              <a:fillRect/>
            </a:stretch>
          </p:blipFill>
          <p:spPr bwMode="auto">
            <a:xfrm>
              <a:off x="0" y="1709737"/>
              <a:ext cx="9153525" cy="5148263"/>
            </a:xfrm>
            <a:prstGeom prst="rect">
              <a:avLst/>
            </a:prstGeom>
            <a:noFill/>
            <a:ln w="9525">
              <a:noFill/>
              <a:miter lim="800000"/>
              <a:headEnd/>
              <a:tailEnd/>
            </a:ln>
          </p:spPr>
        </p:pic>
        <p:sp>
          <p:nvSpPr>
            <p:cNvPr id="6" name="Oval 5"/>
            <p:cNvSpPr/>
            <p:nvPr/>
          </p:nvSpPr>
          <p:spPr bwMode="auto">
            <a:xfrm rot="2880000">
              <a:off x="4089400" y="3517900"/>
              <a:ext cx="368300" cy="6604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dirty="0">
                <a:solidFill>
                  <a:prstClr val="black"/>
                </a:solidFill>
                <a:effectLst>
                  <a:outerShdw blurRad="38100" dist="38100" dir="2700000" algn="tl">
                    <a:srgbClr val="000000">
                      <a:alpha val="43137"/>
                    </a:srgbClr>
                  </a:outerShdw>
                </a:effectLst>
                <a:latin typeface="Arial" pitchFamily="-106" charset="0"/>
              </a:endParaRPr>
            </a:p>
          </p:txBody>
        </p:sp>
      </p:grpSp>
      <p:sp>
        <p:nvSpPr>
          <p:cNvPr id="7" name="Title 1"/>
          <p:cNvSpPr>
            <a:spLocks noGrp="1"/>
          </p:cNvSpPr>
          <p:nvPr>
            <p:ph type="title"/>
          </p:nvPr>
        </p:nvSpPr>
        <p:spPr>
          <a:xfrm>
            <a:off x="0" y="0"/>
            <a:ext cx="9144000" cy="1625600"/>
          </a:xfrm>
        </p:spPr>
        <p:txBody>
          <a:bodyPr/>
          <a:lstStyle/>
          <a:p>
            <a:r>
              <a:rPr lang="en-US" sz="3900" b="1" dirty="0">
                <a:effectLst>
                  <a:outerShdw blurRad="38100" dist="38100" dir="2700000" algn="tl">
                    <a:srgbClr val="000000">
                      <a:alpha val="43137"/>
                    </a:srgbClr>
                  </a:outerShdw>
                </a:effectLst>
              </a:rPr>
              <a:t>L</a:t>
            </a:r>
            <a:r>
              <a:rPr lang="en-US" sz="3900" b="1" dirty="0" smtClean="0">
                <a:effectLst>
                  <a:outerShdw blurRad="38100" dist="38100" dir="2700000" algn="tl">
                    <a:srgbClr val="000000">
                      <a:alpha val="43137"/>
                    </a:srgbClr>
                  </a:outerShdw>
                </a:effectLst>
              </a:rPr>
              <a:t>ow-altitude, over-the-pole capability</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F</a:t>
            </a:r>
            <a:r>
              <a:rPr lang="en-US" sz="2800" b="1" dirty="0" smtClean="0">
                <a:effectLst>
                  <a:outerShdw blurRad="38100" dist="38100" dir="2700000" algn="tl">
                    <a:srgbClr val="000000">
                      <a:alpha val="43137"/>
                    </a:srgbClr>
                  </a:outerShdw>
                </a:effectLst>
              </a:rPr>
              <a:t>uel-injected, Iridium-communication-enhanced, long-endurance, small unmanned aircraft</a:t>
            </a:r>
            <a:endParaRPr lang="en-US" sz="2800" b="1" dirty="0">
              <a:effectLst>
                <a:outerShdw blurRad="38100" dist="38100" dir="2700000" algn="tl">
                  <a:srgbClr val="000000">
                    <a:alpha val="43137"/>
                  </a:srgbClr>
                </a:outerShdw>
              </a:effectLst>
            </a:endParaRPr>
          </a:p>
        </p:txBody>
      </p:sp>
      <p:sp>
        <p:nvSpPr>
          <p:cNvPr id="8" name="TextBox 5"/>
          <p:cNvSpPr txBox="1">
            <a:spLocks noChangeArrowheads="1"/>
          </p:cNvSpPr>
          <p:nvPr/>
        </p:nvSpPr>
        <p:spPr bwMode="auto">
          <a:xfrm>
            <a:off x="-1587" y="1765300"/>
            <a:ext cx="3278187" cy="1015663"/>
          </a:xfrm>
          <a:prstGeom prst="rect">
            <a:avLst/>
          </a:prstGeom>
          <a:noFill/>
          <a:ln w="9525">
            <a:noFill/>
            <a:miter lim="800000"/>
            <a:headEnd/>
            <a:tailEnd/>
          </a:ln>
        </p:spPr>
        <p:txBody>
          <a:bodyPr wrap="square">
            <a:prstTxWarp prst="textNoShape">
              <a:avLst/>
            </a:prstTxWarp>
            <a:spAutoFit/>
          </a:bodyPr>
          <a:lstStyle/>
          <a:p>
            <a:r>
              <a:rPr lang="en-US" sz="2000" b="1" dirty="0">
                <a:solidFill>
                  <a:srgbClr val="FFFFFF"/>
                </a:solidFill>
                <a:latin typeface="Arial"/>
                <a:ea typeface="Helvetica" charset="0"/>
                <a:cs typeface="Arial"/>
              </a:rPr>
              <a:t>Climate modelers need repeated measurements at defined </a:t>
            </a:r>
            <a:r>
              <a:rPr lang="en-US" sz="2000" b="1" dirty="0" smtClean="0">
                <a:solidFill>
                  <a:srgbClr val="FFFFFF"/>
                </a:solidFill>
                <a:latin typeface="Arial"/>
                <a:ea typeface="Helvetica" charset="0"/>
                <a:cs typeface="Arial"/>
              </a:rPr>
              <a:t>points</a:t>
            </a:r>
          </a:p>
        </p:txBody>
      </p:sp>
      <p:sp>
        <p:nvSpPr>
          <p:cNvPr id="9" name="TextBox 6"/>
          <p:cNvSpPr txBox="1">
            <a:spLocks noChangeArrowheads="1"/>
          </p:cNvSpPr>
          <p:nvPr/>
        </p:nvSpPr>
        <p:spPr bwMode="auto">
          <a:xfrm>
            <a:off x="4873625" y="5226784"/>
            <a:ext cx="4279900" cy="1631216"/>
          </a:xfrm>
          <a:prstGeom prst="rect">
            <a:avLst/>
          </a:prstGeom>
          <a:noFill/>
          <a:ln w="9525">
            <a:noFill/>
            <a:miter lim="800000"/>
            <a:headEnd/>
            <a:tailEnd/>
          </a:ln>
        </p:spPr>
        <p:txBody>
          <a:bodyPr wrap="square">
            <a:prstTxWarp prst="textNoShape">
              <a:avLst/>
            </a:prstTxWarp>
            <a:spAutoFit/>
          </a:bodyPr>
          <a:lstStyle/>
          <a:p>
            <a:r>
              <a:rPr lang="en-US" sz="2000" b="1" dirty="0" smtClean="0">
                <a:solidFill>
                  <a:srgbClr val="FFFFFF"/>
                </a:solidFill>
                <a:latin typeface="Arial"/>
                <a:ea typeface="Helvetica" charset="0"/>
                <a:cs typeface="Arial"/>
              </a:rPr>
              <a:t>Custom designed by UAF – successfully executed flight test on September 29 and 30 2012.  UAF is the only University in the world with this capability.</a:t>
            </a:r>
            <a:endParaRPr lang="en-US" sz="2000" b="1" dirty="0">
              <a:solidFill>
                <a:srgbClr val="FFFFFF"/>
              </a:solidFill>
              <a:latin typeface="Arial"/>
              <a:ea typeface="Helvetica" charset="0"/>
              <a:cs typeface="Arial"/>
            </a:endParaRPr>
          </a:p>
        </p:txBody>
      </p:sp>
      <p:sp>
        <p:nvSpPr>
          <p:cNvPr id="10" name="TextBox 9"/>
          <p:cNvSpPr txBox="1"/>
          <p:nvPr/>
        </p:nvSpPr>
        <p:spPr>
          <a:xfrm>
            <a:off x="0" y="4919008"/>
            <a:ext cx="4330700" cy="1938992"/>
          </a:xfrm>
          <a:prstGeom prst="rect">
            <a:avLst/>
          </a:prstGeom>
          <a:noFill/>
        </p:spPr>
        <p:txBody>
          <a:bodyPr wrap="square">
            <a:spAutoFit/>
          </a:bodyPr>
          <a:lstStyle/>
          <a:p>
            <a:pPr>
              <a:defRPr/>
            </a:pPr>
            <a:r>
              <a:rPr lang="en-US" sz="2000" b="1" dirty="0">
                <a:solidFill>
                  <a:srgbClr val="FFFFFF"/>
                </a:solidFill>
                <a:latin typeface="Arial"/>
                <a:cs typeface="Arial"/>
              </a:rPr>
              <a:t>The</a:t>
            </a:r>
            <a:r>
              <a:rPr lang="en-US" sz="2000" b="1" dirty="0" smtClean="0">
                <a:solidFill>
                  <a:srgbClr val="FFFFFF"/>
                </a:solidFill>
                <a:latin typeface="Arial"/>
                <a:cs typeface="Arial"/>
              </a:rPr>
              <a:t> capability combines a scientific payload, polar satellite communications, and 30+ hour endurance in a 20 kg aircraft that could fly from Alaska to Norway at altitudes below 300 m.</a:t>
            </a:r>
          </a:p>
        </p:txBody>
      </p:sp>
      <p:sp>
        <p:nvSpPr>
          <p:cNvPr id="11" name="Rectangle 10"/>
          <p:cNvSpPr/>
          <p:nvPr/>
        </p:nvSpPr>
        <p:spPr>
          <a:xfrm>
            <a:off x="5956300" y="1749336"/>
            <a:ext cx="3187700" cy="1015663"/>
          </a:xfrm>
          <a:prstGeom prst="rect">
            <a:avLst/>
          </a:prstGeom>
        </p:spPr>
        <p:txBody>
          <a:bodyPr wrap="square">
            <a:spAutoFit/>
          </a:bodyPr>
          <a:lstStyle/>
          <a:p>
            <a:r>
              <a:rPr lang="en-US" sz="2000" b="1" dirty="0" smtClean="0">
                <a:solidFill>
                  <a:srgbClr val="FFFFFF"/>
                </a:solidFill>
                <a:latin typeface="Arial"/>
                <a:ea typeface="Helvetica" charset="0"/>
                <a:cs typeface="Arial"/>
              </a:rPr>
              <a:t>Presently there are few methods to collect this data in the Arctic</a:t>
            </a:r>
            <a:endParaRPr lang="en-US" sz="2000" b="1" dirty="0">
              <a:solidFill>
                <a:srgbClr val="FFFFFF"/>
              </a:solidFill>
              <a:latin typeface="Arial"/>
              <a:ea typeface="Helvetica" charset="0"/>
              <a:cs typeface="Arial"/>
            </a:endParaRPr>
          </a:p>
        </p:txBody>
      </p:sp>
    </p:spTree>
    <p:extLst>
      <p:ext uri="{BB962C8B-B14F-4D97-AF65-F5344CB8AC3E}">
        <p14:creationId xmlns:p14="http://schemas.microsoft.com/office/powerpoint/2010/main" val="3221311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6997700" y="1206501"/>
            <a:ext cx="2113279" cy="1490896"/>
          </a:xfrm>
          <a:prstGeom prst="rect">
            <a:avLst/>
          </a:prstGeom>
        </p:spPr>
      </p:pic>
      <p:sp>
        <p:nvSpPr>
          <p:cNvPr id="2" name="Title 1"/>
          <p:cNvSpPr>
            <a:spLocks noGrp="1"/>
          </p:cNvSpPr>
          <p:nvPr>
            <p:ph type="title"/>
          </p:nvPr>
        </p:nvSpPr>
        <p:spPr>
          <a:xfrm>
            <a:off x="1" y="274638"/>
            <a:ext cx="9110978" cy="1143000"/>
          </a:xfrm>
        </p:spPr>
        <p:txBody>
          <a:bodyPr>
            <a:normAutofit/>
          </a:bodyPr>
          <a:lstStyle/>
          <a:p>
            <a:r>
              <a:rPr lang="en-US" sz="4000" b="1" dirty="0" smtClean="0">
                <a:effectLst>
                  <a:outerShdw blurRad="38100" dist="38100" dir="2700000" algn="tl">
                    <a:srgbClr val="000000">
                      <a:alpha val="43137"/>
                    </a:srgbClr>
                  </a:outerShdw>
                </a:effectLst>
              </a:rPr>
              <a:t>History of Unmanned Aircraft at UAF</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3200" y="1417638"/>
            <a:ext cx="8940800" cy="4525963"/>
          </a:xfrm>
        </p:spPr>
        <p:txBody>
          <a:bodyPr/>
          <a:lstStyle/>
          <a:p>
            <a:r>
              <a:rPr lang="en-US" sz="2000" b="1" dirty="0" smtClean="0">
                <a:latin typeface="Arial"/>
                <a:cs typeface="Arial"/>
              </a:rPr>
              <a:t>2001 - Partnership with New Mexico State University</a:t>
            </a:r>
          </a:p>
          <a:p>
            <a:pPr lvl="1"/>
            <a:r>
              <a:rPr lang="en-US" sz="1800" b="1" dirty="0" smtClean="0">
                <a:latin typeface="Arial"/>
                <a:cs typeface="Arial"/>
              </a:rPr>
              <a:t>Tasked to develop an application focus </a:t>
            </a:r>
          </a:p>
          <a:p>
            <a:r>
              <a:rPr lang="en-US" sz="2000" b="1" dirty="0" smtClean="0">
                <a:latin typeface="Arial"/>
                <a:cs typeface="Arial"/>
              </a:rPr>
              <a:t>2003/2004 - Funded to work with USAF and USCG</a:t>
            </a:r>
          </a:p>
          <a:p>
            <a:pPr lvl="1"/>
            <a:r>
              <a:rPr lang="en-US" sz="1800" b="1" dirty="0" smtClean="0">
                <a:latin typeface="Arial"/>
                <a:cs typeface="Arial"/>
              </a:rPr>
              <a:t>Maritime domain awareness </a:t>
            </a:r>
          </a:p>
          <a:p>
            <a:pPr lvl="1"/>
            <a:r>
              <a:rPr lang="en-US" sz="1800" b="1" dirty="0" smtClean="0">
                <a:latin typeface="Arial"/>
                <a:cs typeface="Arial"/>
              </a:rPr>
              <a:t>Wildfires in the Interior of Alaska </a:t>
            </a:r>
          </a:p>
          <a:p>
            <a:r>
              <a:rPr lang="en-US" sz="2000" b="1" dirty="0" smtClean="0">
                <a:latin typeface="Arial"/>
                <a:cs typeface="Arial"/>
              </a:rPr>
              <a:t>2006 - Acquired first ScanEagle with 50% loan from Foundation</a:t>
            </a:r>
          </a:p>
          <a:p>
            <a:r>
              <a:rPr lang="en-US" sz="2000" b="1" dirty="0" smtClean="0">
                <a:latin typeface="Arial"/>
                <a:cs typeface="Arial"/>
              </a:rPr>
              <a:t>2007 to present - Multiple missions for science, emergency response, humanitarian needs, and engineering development</a:t>
            </a:r>
          </a:p>
          <a:p>
            <a:pPr>
              <a:buNone/>
            </a:pPr>
            <a:endParaRPr lang="en-US" sz="2000" b="1" dirty="0" smtClean="0">
              <a:latin typeface="Arial"/>
              <a:cs typeface="Arial"/>
            </a:endParaRPr>
          </a:p>
          <a:p>
            <a:r>
              <a:rPr lang="en-US" sz="2000" b="1" dirty="0" smtClean="0">
                <a:latin typeface="Arial"/>
                <a:cs typeface="Arial"/>
              </a:rPr>
              <a:t>Today the UAF unmanned aircraft fleet is diverse and growing</a:t>
            </a:r>
          </a:p>
          <a:p>
            <a:pPr lvl="1"/>
            <a:r>
              <a:rPr lang="en-US" sz="1800" b="1" dirty="0" smtClean="0">
                <a:latin typeface="Arial"/>
                <a:cs typeface="Arial"/>
              </a:rPr>
              <a:t>Existing fixed wing systems</a:t>
            </a:r>
          </a:p>
          <a:p>
            <a:pPr lvl="1"/>
            <a:r>
              <a:rPr lang="en-US" sz="1800" b="1" dirty="0" smtClean="0">
                <a:latin typeface="Arial"/>
                <a:cs typeface="Arial"/>
              </a:rPr>
              <a:t>Existing rotor systems</a:t>
            </a:r>
          </a:p>
          <a:p>
            <a:pPr lvl="1"/>
            <a:r>
              <a:rPr lang="en-US" sz="1800" b="1" dirty="0" smtClean="0">
                <a:latin typeface="Arial"/>
                <a:cs typeface="Arial"/>
              </a:rPr>
              <a:t>Developing our own systems</a:t>
            </a:r>
          </a:p>
        </p:txBody>
      </p:sp>
      <p:grpSp>
        <p:nvGrpSpPr>
          <p:cNvPr id="14" name="Group 13"/>
          <p:cNvGrpSpPr/>
          <p:nvPr/>
        </p:nvGrpSpPr>
        <p:grpSpPr>
          <a:xfrm>
            <a:off x="4316100" y="5001785"/>
            <a:ext cx="4757054" cy="1750765"/>
            <a:chOff x="4206150" y="5001785"/>
            <a:chExt cx="4867004" cy="1750765"/>
          </a:xfrm>
        </p:grpSpPr>
        <p:pic>
          <p:nvPicPr>
            <p:cNvPr id="13" name="Picture 12"/>
            <p:cNvPicPr>
              <a:picLocks noChangeAspect="1"/>
            </p:cNvPicPr>
            <p:nvPr/>
          </p:nvPicPr>
          <p:blipFill>
            <a:blip r:embed="rId3"/>
            <a:stretch>
              <a:fillRect/>
            </a:stretch>
          </p:blipFill>
          <p:spPr>
            <a:xfrm>
              <a:off x="4226834" y="5001785"/>
              <a:ext cx="4846320" cy="1750765"/>
            </a:xfrm>
            <a:prstGeom prst="rect">
              <a:avLst/>
            </a:prstGeom>
          </p:spPr>
        </p:pic>
        <p:sp>
          <p:nvSpPr>
            <p:cNvPr id="7" name="Text Box 19"/>
            <p:cNvSpPr txBox="1">
              <a:spLocks noChangeArrowheads="1"/>
            </p:cNvSpPr>
            <p:nvPr/>
          </p:nvSpPr>
          <p:spPr bwMode="auto">
            <a:xfrm>
              <a:off x="4206150" y="5056863"/>
              <a:ext cx="4772773" cy="400109"/>
            </a:xfrm>
            <a:prstGeom prst="rect">
              <a:avLst/>
            </a:prstGeom>
            <a:noFill/>
            <a:ln w="9525">
              <a:noFill/>
              <a:miter lim="800000"/>
              <a:headEnd/>
              <a:tailEnd/>
            </a:ln>
            <a:effectLst/>
          </p:spPr>
          <p:txBody>
            <a:bodyPr wrap="square">
              <a:prstTxWarp prst="textNoShape">
                <a:avLst/>
              </a:prstTxWarp>
              <a:spAutoFit/>
            </a:bodyPr>
            <a:lstStyle/>
            <a:p>
              <a:r>
                <a:rPr lang="en-US" sz="2000" b="1" dirty="0">
                  <a:solidFill>
                    <a:srgbClr val="236192"/>
                  </a:solidFill>
                  <a:latin typeface="Arial"/>
                  <a:cs typeface="Arial"/>
                </a:rPr>
                <a:t>Altair “</a:t>
              </a:r>
              <a:r>
                <a:rPr lang="en-US" sz="2000" b="1" i="1" dirty="0">
                  <a:solidFill>
                    <a:srgbClr val="236192"/>
                  </a:solidFill>
                  <a:latin typeface="Arial"/>
                  <a:cs typeface="Arial"/>
                </a:rPr>
                <a:t>Mariner</a:t>
              </a:r>
              <a:r>
                <a:rPr lang="en-US" sz="2000" b="1" dirty="0">
                  <a:solidFill>
                    <a:srgbClr val="236192"/>
                  </a:solidFill>
                  <a:latin typeface="Arial"/>
                  <a:cs typeface="Arial"/>
                </a:rPr>
                <a:t>” Alaska July 2004</a:t>
              </a:r>
            </a:p>
          </p:txBody>
        </p:sp>
      </p:grpSp>
      <p:sp>
        <p:nvSpPr>
          <p:cNvPr id="16" name="TextBox 15"/>
          <p:cNvSpPr txBox="1"/>
          <p:nvPr/>
        </p:nvSpPr>
        <p:spPr>
          <a:xfrm>
            <a:off x="7195842" y="1217583"/>
            <a:ext cx="1880231" cy="400110"/>
          </a:xfrm>
          <a:prstGeom prst="rect">
            <a:avLst/>
          </a:prstGeom>
          <a:noFill/>
        </p:spPr>
        <p:txBody>
          <a:bodyPr wrap="square" rtlCol="0">
            <a:spAutoFit/>
          </a:bodyPr>
          <a:lstStyle/>
          <a:p>
            <a:r>
              <a:rPr lang="en-US" sz="2000" b="1" i="1" dirty="0" smtClean="0">
                <a:solidFill>
                  <a:srgbClr val="236192"/>
                </a:solidFill>
                <a:latin typeface="Arial"/>
                <a:cs typeface="Arial"/>
              </a:rPr>
              <a:t>June 2007</a:t>
            </a:r>
            <a:endParaRPr lang="en-US" sz="2000" b="1" i="1" dirty="0">
              <a:solidFill>
                <a:srgbClr val="236192"/>
              </a:solidFill>
              <a:latin typeface="Arial"/>
              <a:cs typeface="Arial"/>
            </a:endParaRPr>
          </a:p>
        </p:txBody>
      </p:sp>
      <p:sp>
        <p:nvSpPr>
          <p:cNvPr id="17" name="TextBox 16"/>
          <p:cNvSpPr txBox="1"/>
          <p:nvPr/>
        </p:nvSpPr>
        <p:spPr>
          <a:xfrm>
            <a:off x="6997700" y="2553464"/>
            <a:ext cx="2148449" cy="369332"/>
          </a:xfrm>
          <a:prstGeom prst="rect">
            <a:avLst/>
          </a:prstGeom>
          <a:solidFill>
            <a:schemeClr val="bg1">
              <a:alpha val="90000"/>
            </a:schemeClr>
          </a:solidFill>
        </p:spPr>
        <p:txBody>
          <a:bodyPr wrap="square" rtlCol="0">
            <a:spAutoFit/>
          </a:bodyPr>
          <a:lstStyle/>
          <a:p>
            <a:r>
              <a:rPr lang="en-US" b="1" i="1" dirty="0" smtClean="0">
                <a:solidFill>
                  <a:srgbClr val="236192"/>
                </a:solidFill>
                <a:latin typeface="Arial"/>
                <a:cs typeface="Arial"/>
              </a:rPr>
              <a:t>First UAF Launch</a:t>
            </a:r>
            <a:endParaRPr lang="en-US" b="1" i="1" dirty="0">
              <a:solidFill>
                <a:srgbClr val="236192"/>
              </a:solidFill>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1143000"/>
          </a:xfrm>
        </p:spPr>
        <p:txBody>
          <a:bodyPr/>
          <a:lstStyle/>
          <a:p>
            <a:r>
              <a:rPr lang="en-US" sz="4000" b="1" dirty="0" smtClean="0">
                <a:solidFill>
                  <a:srgbClr val="236192"/>
                </a:solidFill>
                <a:effectLst>
                  <a:outerShdw blurRad="38100" dist="38100" dir="2700000" algn="tl">
                    <a:srgbClr val="000000">
                      <a:alpha val="43137"/>
                    </a:srgbClr>
                  </a:outerShdw>
                </a:effectLst>
              </a:rPr>
              <a:t>2012 FAA Modernization Reform Act </a:t>
            </a:r>
            <a:r>
              <a:rPr lang="en-US" sz="3200" b="1" dirty="0" smtClean="0">
                <a:solidFill>
                  <a:srgbClr val="236192"/>
                </a:solidFill>
                <a:effectLst>
                  <a:outerShdw blurRad="38100" dist="38100" dir="2700000" algn="tl">
                    <a:srgbClr val="000000">
                      <a:alpha val="43137"/>
                    </a:srgbClr>
                  </a:outerShdw>
                </a:effectLst>
              </a:rPr>
              <a:t/>
            </a:r>
            <a:br>
              <a:rPr lang="en-US" sz="3200" b="1" dirty="0" smtClean="0">
                <a:solidFill>
                  <a:srgbClr val="236192"/>
                </a:solidFill>
                <a:effectLst>
                  <a:outerShdw blurRad="38100" dist="38100" dir="2700000" algn="tl">
                    <a:srgbClr val="000000">
                      <a:alpha val="43137"/>
                    </a:srgbClr>
                  </a:outerShdw>
                </a:effectLst>
              </a:rPr>
            </a:br>
            <a:r>
              <a:rPr lang="en-US" sz="2800" b="1" dirty="0" smtClean="0">
                <a:solidFill>
                  <a:srgbClr val="236192"/>
                </a:solidFill>
                <a:effectLst>
                  <a:outerShdw blurRad="38100" dist="38100" dir="2700000" algn="tl">
                    <a:srgbClr val="000000">
                      <a:alpha val="43137"/>
                    </a:srgbClr>
                  </a:outerShdw>
                </a:effectLst>
              </a:rPr>
              <a:t>Unmanned Aircraft Language – Permanent Arctic</a:t>
            </a:r>
            <a:endParaRPr lang="en-US" sz="2800" b="1" dirty="0">
              <a:solidFill>
                <a:srgbClr val="236192"/>
              </a:solidFill>
              <a:effectLst>
                <a:outerShdw blurRad="38100" dist="38100" dir="2700000" algn="tl">
                  <a:srgbClr val="000000">
                    <a:alpha val="43137"/>
                  </a:srgbClr>
                </a:outerShdw>
              </a:effectLst>
            </a:endParaRPr>
          </a:p>
        </p:txBody>
      </p:sp>
      <p:sp>
        <p:nvSpPr>
          <p:cNvPr id="11" name="TextBox 10"/>
          <p:cNvSpPr txBox="1"/>
          <p:nvPr/>
        </p:nvSpPr>
        <p:spPr>
          <a:xfrm>
            <a:off x="321733" y="1655231"/>
            <a:ext cx="8356599" cy="4401205"/>
          </a:xfrm>
          <a:prstGeom prst="rect">
            <a:avLst/>
          </a:prstGeom>
          <a:noFill/>
        </p:spPr>
        <p:txBody>
          <a:bodyPr wrap="square" rtlCol="0">
            <a:spAutoFit/>
          </a:bodyPr>
          <a:lstStyle/>
          <a:p>
            <a:r>
              <a:rPr lang="en-US" sz="2000" dirty="0" smtClean="0">
                <a:solidFill>
                  <a:srgbClr val="236192"/>
                </a:solidFill>
                <a:latin typeface="Arial"/>
                <a:cs typeface="Arial"/>
              </a:rPr>
              <a:t>“</a:t>
            </a:r>
            <a:r>
              <a:rPr lang="en-US" sz="2000" i="1" dirty="0">
                <a:solidFill>
                  <a:srgbClr val="236192"/>
                </a:solidFill>
                <a:latin typeface="Arial"/>
                <a:cs typeface="Arial"/>
              </a:rPr>
              <a:t>P</a:t>
            </a:r>
            <a:r>
              <a:rPr lang="en-US" sz="2000" i="1" dirty="0" smtClean="0">
                <a:solidFill>
                  <a:srgbClr val="236192"/>
                </a:solidFill>
                <a:latin typeface="Arial"/>
                <a:cs typeface="Arial"/>
              </a:rPr>
              <a:t>ermanent area in the Arctic where small unmanned aircraft may operate 24 hours per day for </a:t>
            </a:r>
            <a:r>
              <a:rPr lang="en-US" sz="2000" b="1" i="1" dirty="0" smtClean="0">
                <a:solidFill>
                  <a:srgbClr val="236192"/>
                </a:solidFill>
                <a:latin typeface="Arial"/>
                <a:cs typeface="Arial"/>
              </a:rPr>
              <a:t>research and commercial purposes </a:t>
            </a:r>
            <a:r>
              <a:rPr lang="en-US" sz="2000" i="1" dirty="0" smtClean="0">
                <a:solidFill>
                  <a:srgbClr val="236192"/>
                </a:solidFill>
                <a:latin typeface="Arial"/>
                <a:cs typeface="Arial"/>
              </a:rPr>
              <a:t>below 2,000 feet in altitude.</a:t>
            </a:r>
            <a:r>
              <a:rPr lang="en-US" sz="2000" dirty="0" smtClean="0">
                <a:solidFill>
                  <a:srgbClr val="236192"/>
                </a:solidFill>
                <a:latin typeface="Arial"/>
                <a:cs typeface="Arial"/>
              </a:rPr>
              <a:t>” </a:t>
            </a:r>
          </a:p>
          <a:p>
            <a:endParaRPr lang="en-US" sz="2000" dirty="0" smtClean="0">
              <a:solidFill>
                <a:srgbClr val="236192"/>
              </a:solidFill>
              <a:latin typeface="Arial"/>
              <a:cs typeface="Arial"/>
            </a:endParaRPr>
          </a:p>
          <a:p>
            <a:r>
              <a:rPr lang="en-US" sz="2000" dirty="0" smtClean="0">
                <a:solidFill>
                  <a:srgbClr val="236192"/>
                </a:solidFill>
                <a:latin typeface="Arial"/>
                <a:cs typeface="Arial"/>
              </a:rPr>
              <a:t>Calls for a process to facilitate safe operations over water</a:t>
            </a:r>
          </a:p>
          <a:p>
            <a:r>
              <a:rPr lang="en-US" sz="2000" dirty="0" smtClean="0">
                <a:solidFill>
                  <a:srgbClr val="236192"/>
                </a:solidFill>
                <a:latin typeface="Arial"/>
                <a:cs typeface="Arial"/>
              </a:rPr>
              <a:t>	</a:t>
            </a:r>
          </a:p>
          <a:p>
            <a:r>
              <a:rPr lang="en-US" sz="2000" dirty="0" smtClean="0">
                <a:solidFill>
                  <a:srgbClr val="236192"/>
                </a:solidFill>
                <a:latin typeface="Arial"/>
                <a:cs typeface="Arial"/>
              </a:rPr>
              <a:t>The University is helping the  FAA UAS</a:t>
            </a:r>
          </a:p>
          <a:p>
            <a:r>
              <a:rPr lang="en-US" sz="2000" dirty="0" smtClean="0">
                <a:solidFill>
                  <a:srgbClr val="236192"/>
                </a:solidFill>
                <a:latin typeface="Arial"/>
                <a:cs typeface="Arial"/>
              </a:rPr>
              <a:t>Integration Office develop this process</a:t>
            </a:r>
          </a:p>
          <a:p>
            <a:endParaRPr lang="en-US" sz="2000" dirty="0" smtClean="0">
              <a:solidFill>
                <a:srgbClr val="236192"/>
              </a:solidFill>
              <a:latin typeface="Arial"/>
              <a:cs typeface="Arial"/>
            </a:endParaRPr>
          </a:p>
          <a:p>
            <a:r>
              <a:rPr lang="en-US" sz="2000" b="1" dirty="0" smtClean="0">
                <a:solidFill>
                  <a:srgbClr val="236192"/>
                </a:solidFill>
                <a:latin typeface="Arial"/>
                <a:cs typeface="Arial"/>
              </a:rPr>
              <a:t>UAF will build products to meet this need</a:t>
            </a:r>
          </a:p>
          <a:p>
            <a:endParaRPr lang="en-US" sz="2000" b="1" dirty="0" smtClean="0">
              <a:solidFill>
                <a:srgbClr val="236192"/>
              </a:solidFill>
              <a:latin typeface="Arial"/>
              <a:cs typeface="Arial"/>
            </a:endParaRPr>
          </a:p>
          <a:p>
            <a:r>
              <a:rPr lang="en-US" sz="2000" b="1" dirty="0" smtClean="0">
                <a:solidFill>
                  <a:srgbClr val="236192"/>
                </a:solidFill>
                <a:latin typeface="Arial"/>
                <a:cs typeface="Arial"/>
              </a:rPr>
              <a:t>UAF will provide services for the users</a:t>
            </a:r>
          </a:p>
          <a:p>
            <a:endParaRPr lang="en-US" sz="2000" dirty="0" smtClean="0">
              <a:solidFill>
                <a:srgbClr val="236192"/>
              </a:solidFill>
              <a:latin typeface="Arial"/>
              <a:cs typeface="Arial"/>
            </a:endParaRPr>
          </a:p>
          <a:p>
            <a:endParaRPr lang="en-US" sz="2000" dirty="0">
              <a:solidFill>
                <a:srgbClr val="236192"/>
              </a:solidFill>
              <a:latin typeface="Arial"/>
              <a:cs typeface="Arial"/>
            </a:endParaRPr>
          </a:p>
        </p:txBody>
      </p:sp>
      <p:pic>
        <p:nvPicPr>
          <p:cNvPr id="4" name="Picture 2" descr="Arctic Workbench for Cliff with sites"/>
          <p:cNvPicPr>
            <a:picLocks noChangeAspect="1" noChangeArrowheads="1"/>
          </p:cNvPicPr>
          <p:nvPr/>
        </p:nvPicPr>
        <p:blipFill>
          <a:blip r:embed="rId2"/>
          <a:srcRect/>
          <a:stretch>
            <a:fillRect/>
          </a:stretch>
        </p:blipFill>
        <p:spPr bwMode="auto">
          <a:xfrm>
            <a:off x="5427131" y="3404145"/>
            <a:ext cx="3716870" cy="2872830"/>
          </a:xfrm>
          <a:prstGeom prst="rect">
            <a:avLst/>
          </a:prstGeom>
          <a:noFill/>
        </p:spPr>
      </p:pic>
    </p:spTree>
    <p:extLst>
      <p:ext uri="{BB962C8B-B14F-4D97-AF65-F5344CB8AC3E}">
        <p14:creationId xmlns:p14="http://schemas.microsoft.com/office/powerpoint/2010/main" val="198745254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500" y="1582738"/>
            <a:ext cx="7708900" cy="4324261"/>
          </a:xfrm>
          <a:prstGeom prst="rect">
            <a:avLst/>
          </a:prstGeom>
          <a:noFill/>
        </p:spPr>
        <p:txBody>
          <a:bodyPr wrap="square" rtlCol="0">
            <a:spAutoFit/>
          </a:bodyPr>
          <a:lstStyle/>
          <a:p>
            <a:r>
              <a:rPr lang="en-US" sz="2000" dirty="0" smtClean="0">
                <a:solidFill>
                  <a:srgbClr val="236192"/>
                </a:solidFill>
                <a:latin typeface="Arial"/>
                <a:cs typeface="Arial"/>
              </a:rPr>
              <a:t>“</a:t>
            </a:r>
            <a:r>
              <a:rPr lang="en-US" sz="2000" i="1" dirty="0" smtClean="0">
                <a:solidFill>
                  <a:srgbClr val="236192"/>
                </a:solidFill>
                <a:latin typeface="Arial"/>
                <a:cs typeface="Arial"/>
              </a:rPr>
              <a:t>… to integrate unmanned aircraft systems into the national airspace… to provide for verification of the safety of unmanned aircraft systems and related navigation procedures…In determining the location the Administrator shall (A) take into consideration </a:t>
            </a:r>
            <a:r>
              <a:rPr lang="en-US" sz="2000" b="1" i="1" dirty="0" smtClean="0">
                <a:solidFill>
                  <a:srgbClr val="236192"/>
                </a:solidFill>
                <a:latin typeface="Arial"/>
                <a:cs typeface="Arial"/>
              </a:rPr>
              <a:t>geographic and climatic diversity</a:t>
            </a:r>
            <a:r>
              <a:rPr lang="en-US" sz="2000" i="1" dirty="0" smtClean="0">
                <a:solidFill>
                  <a:srgbClr val="236192"/>
                </a:solidFill>
                <a:latin typeface="Arial"/>
                <a:cs typeface="Arial"/>
              </a:rPr>
              <a:t>; (B) take into consideration the location of ground infrastructure and </a:t>
            </a:r>
            <a:r>
              <a:rPr lang="en-US" sz="2000" b="1" i="1" dirty="0" smtClean="0">
                <a:solidFill>
                  <a:srgbClr val="236192"/>
                </a:solidFill>
                <a:latin typeface="Arial"/>
                <a:cs typeface="Arial"/>
              </a:rPr>
              <a:t>research needs</a:t>
            </a:r>
            <a:r>
              <a:rPr lang="en-US" sz="2000" dirty="0" smtClean="0">
                <a:solidFill>
                  <a:srgbClr val="236192"/>
                </a:solidFill>
                <a:latin typeface="Arial"/>
                <a:cs typeface="Arial"/>
              </a:rPr>
              <a:t>”. </a:t>
            </a:r>
          </a:p>
          <a:p>
            <a:r>
              <a:rPr lang="en-US" sz="2000" dirty="0" smtClean="0">
                <a:solidFill>
                  <a:srgbClr val="236192"/>
                </a:solidFill>
                <a:latin typeface="Arial"/>
                <a:cs typeface="Arial"/>
              </a:rPr>
              <a:t> </a:t>
            </a:r>
          </a:p>
          <a:p>
            <a:pPr marL="457200" indent="-457200">
              <a:spcAft>
                <a:spcPts val="600"/>
              </a:spcAft>
              <a:buFont typeface="Arial"/>
              <a:buChar char="•"/>
            </a:pPr>
            <a:r>
              <a:rPr lang="en-US" sz="2000" dirty="0" smtClean="0">
                <a:solidFill>
                  <a:srgbClr val="236192"/>
                </a:solidFill>
                <a:latin typeface="Arial"/>
                <a:cs typeface="Arial"/>
              </a:rPr>
              <a:t>Alaska will </a:t>
            </a:r>
            <a:r>
              <a:rPr lang="en-US" sz="2000" b="1" dirty="0" smtClean="0">
                <a:solidFill>
                  <a:srgbClr val="236192"/>
                </a:solidFill>
                <a:latin typeface="Arial"/>
                <a:cs typeface="Arial"/>
              </a:rPr>
              <a:t>extend </a:t>
            </a:r>
            <a:r>
              <a:rPr lang="en-US" sz="2000" dirty="0" smtClean="0">
                <a:solidFill>
                  <a:srgbClr val="236192"/>
                </a:solidFill>
                <a:latin typeface="Arial"/>
                <a:cs typeface="Arial"/>
              </a:rPr>
              <a:t>the University pilot program with the FAA</a:t>
            </a:r>
          </a:p>
          <a:p>
            <a:pPr marL="457200" indent="-457200">
              <a:spcAft>
                <a:spcPts val="600"/>
              </a:spcAft>
              <a:buFont typeface="Arial"/>
              <a:buChar char="•"/>
            </a:pPr>
            <a:r>
              <a:rPr lang="en-US" sz="2000" dirty="0" smtClean="0">
                <a:solidFill>
                  <a:srgbClr val="236192"/>
                </a:solidFill>
                <a:latin typeface="Arial"/>
                <a:cs typeface="Arial"/>
              </a:rPr>
              <a:t>Alaska will </a:t>
            </a:r>
            <a:r>
              <a:rPr lang="en-US" sz="2000" b="1" dirty="0" smtClean="0">
                <a:solidFill>
                  <a:srgbClr val="236192"/>
                </a:solidFill>
                <a:latin typeface="Arial"/>
                <a:cs typeface="Arial"/>
              </a:rPr>
              <a:t>compete </a:t>
            </a:r>
            <a:r>
              <a:rPr lang="en-US" sz="2000" dirty="0" smtClean="0">
                <a:solidFill>
                  <a:srgbClr val="236192"/>
                </a:solidFill>
                <a:latin typeface="Arial"/>
                <a:cs typeface="Arial"/>
              </a:rPr>
              <a:t>for one of the six FAA test ranges</a:t>
            </a:r>
          </a:p>
          <a:p>
            <a:pPr marL="457200" indent="-457200">
              <a:spcAft>
                <a:spcPts val="600"/>
              </a:spcAft>
              <a:buFont typeface="Arial"/>
              <a:buChar char="•"/>
            </a:pPr>
            <a:r>
              <a:rPr lang="en-US" sz="2000" dirty="0" smtClean="0">
                <a:solidFill>
                  <a:srgbClr val="236192"/>
                </a:solidFill>
                <a:latin typeface="Arial"/>
                <a:cs typeface="Arial"/>
              </a:rPr>
              <a:t>The University of Alaska will </a:t>
            </a:r>
            <a:r>
              <a:rPr lang="en-US" sz="2000" b="1" dirty="0" smtClean="0">
                <a:solidFill>
                  <a:srgbClr val="236192"/>
                </a:solidFill>
                <a:latin typeface="Arial"/>
                <a:cs typeface="Arial"/>
              </a:rPr>
              <a:t>lead </a:t>
            </a:r>
            <a:r>
              <a:rPr lang="en-US" sz="2000" dirty="0" smtClean="0">
                <a:solidFill>
                  <a:srgbClr val="236192"/>
                </a:solidFill>
                <a:latin typeface="Arial"/>
                <a:cs typeface="Arial"/>
              </a:rPr>
              <a:t>the Alaska team</a:t>
            </a:r>
          </a:p>
          <a:p>
            <a:pPr marL="457200" indent="-457200">
              <a:spcAft>
                <a:spcPts val="600"/>
              </a:spcAft>
              <a:buFont typeface="Arial"/>
              <a:buChar char="•"/>
            </a:pPr>
            <a:r>
              <a:rPr lang="en-US" sz="2000" dirty="0" smtClean="0">
                <a:solidFill>
                  <a:srgbClr val="236192"/>
                </a:solidFill>
                <a:latin typeface="Arial"/>
                <a:cs typeface="Arial"/>
              </a:rPr>
              <a:t>Alaska is investigating </a:t>
            </a:r>
            <a:r>
              <a:rPr lang="en-US" sz="2000" b="1" dirty="0" smtClean="0">
                <a:solidFill>
                  <a:srgbClr val="236192"/>
                </a:solidFill>
                <a:latin typeface="Arial"/>
                <a:cs typeface="Arial"/>
              </a:rPr>
              <a:t>partnering </a:t>
            </a:r>
            <a:r>
              <a:rPr lang="en-US" sz="2000" dirty="0" smtClean="0">
                <a:solidFill>
                  <a:srgbClr val="236192"/>
                </a:solidFill>
                <a:latin typeface="Arial"/>
                <a:cs typeface="Arial"/>
              </a:rPr>
              <a:t>(leading) with Hawaii, Oregon, Washington and Idaho</a:t>
            </a:r>
          </a:p>
        </p:txBody>
      </p:sp>
      <p:sp>
        <p:nvSpPr>
          <p:cNvPr id="7" name="Title 1"/>
          <p:cNvSpPr>
            <a:spLocks noGrp="1"/>
          </p:cNvSpPr>
          <p:nvPr>
            <p:ph type="title"/>
          </p:nvPr>
        </p:nvSpPr>
        <p:spPr>
          <a:xfrm>
            <a:off x="0" y="274638"/>
            <a:ext cx="9144000" cy="1143000"/>
          </a:xfrm>
        </p:spPr>
        <p:txBody>
          <a:bodyPr/>
          <a:lstStyle/>
          <a:p>
            <a:pPr lvl="0"/>
            <a:r>
              <a:rPr lang="en-US" sz="4000" b="1" dirty="0" smtClean="0">
                <a:effectLst>
                  <a:outerShdw blurRad="38100" dist="38100" dir="2700000" algn="tl">
                    <a:srgbClr val="000000">
                      <a:alpha val="43137"/>
                    </a:srgbClr>
                  </a:outerShdw>
                </a:effectLst>
              </a:rPr>
              <a:t>2012 FAA Modernization Reform Act </a:t>
            </a:r>
            <a:r>
              <a:rPr lang="en-US" sz="3200" b="1" dirty="0" smtClean="0">
                <a:solidFill>
                  <a:srgbClr val="000000"/>
                </a:solidFill>
                <a:effectLst>
                  <a:outerShdw blurRad="38100" dist="38100" dir="2700000" algn="tl">
                    <a:srgbClr val="000000">
                      <a:alpha val="43137"/>
                    </a:srgbClr>
                  </a:outerShdw>
                </a:effectLst>
              </a:rPr>
              <a:t/>
            </a:r>
            <a:br>
              <a:rPr lang="en-US" sz="3200" b="1" dirty="0" smtClean="0">
                <a:solidFill>
                  <a:srgbClr val="000000"/>
                </a:solidFill>
                <a:effectLst>
                  <a:outerShdw blurRad="38100" dist="38100" dir="2700000" algn="tl">
                    <a:srgbClr val="000000">
                      <a:alpha val="43137"/>
                    </a:srgbClr>
                  </a:outerShdw>
                </a:effectLst>
              </a:rPr>
            </a:br>
            <a:r>
              <a:rPr lang="en-US" sz="2800" b="1" dirty="0" smtClean="0">
                <a:solidFill>
                  <a:srgbClr val="236192"/>
                </a:solidFill>
                <a:effectLst>
                  <a:outerShdw blurRad="38100" dist="38100" dir="2700000" algn="tl">
                    <a:srgbClr val="000000">
                      <a:alpha val="43137"/>
                    </a:srgbClr>
                  </a:outerShdw>
                </a:effectLst>
              </a:rPr>
              <a:t>Unmanned Aircraft Language – Six Test Ranges</a:t>
            </a:r>
            <a:endParaRPr lang="en-US" sz="2800" b="1" dirty="0">
              <a:solidFill>
                <a:srgbClr val="23619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2295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8" cy="1143000"/>
          </a:xfrm>
        </p:spPr>
        <p:txBody>
          <a:bodyPr/>
          <a:lstStyle/>
          <a:p>
            <a:r>
              <a:rPr lang="en-US" sz="4000" b="1" dirty="0" smtClean="0">
                <a:effectLst>
                  <a:outerShdw blurRad="38100" dist="38100" dir="2700000" algn="tl">
                    <a:srgbClr val="000000">
                      <a:alpha val="43137"/>
                    </a:srgbClr>
                  </a:outerShdw>
                </a:effectLst>
              </a:rPr>
              <a:t>Economic Impact in Alaska</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Not Waiting for the Expected Economic Impact of a Test Range</a:t>
            </a:r>
            <a:endParaRPr lang="en-US" sz="2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5714707"/>
            <a:ext cx="9143999" cy="964843"/>
          </a:xfrm>
        </p:spPr>
        <p:txBody>
          <a:bodyPr/>
          <a:lstStyle/>
          <a:p>
            <a:pPr algn="ctr">
              <a:buNone/>
            </a:pPr>
            <a:r>
              <a:rPr lang="en-US" sz="2000" b="1" dirty="0" smtClean="0">
                <a:latin typeface="Arial"/>
                <a:cs typeface="Arial"/>
              </a:rPr>
              <a:t>Not customers but Alaska-based development partners</a:t>
            </a:r>
          </a:p>
        </p:txBody>
      </p:sp>
      <p:grpSp>
        <p:nvGrpSpPr>
          <p:cNvPr id="17" name="Group 16"/>
          <p:cNvGrpSpPr/>
          <p:nvPr/>
        </p:nvGrpSpPr>
        <p:grpSpPr>
          <a:xfrm>
            <a:off x="392113" y="1613300"/>
            <a:ext cx="1652587" cy="1885355"/>
            <a:chOff x="392113" y="1816500"/>
            <a:chExt cx="1652587" cy="1885355"/>
          </a:xfrm>
        </p:grpSpPr>
        <p:pic>
          <p:nvPicPr>
            <p:cNvPr id="4" name="Picture 3" descr="NESlogo.jpg"/>
            <p:cNvPicPr>
              <a:picLocks noChangeAspect="1"/>
            </p:cNvPicPr>
            <p:nvPr/>
          </p:nvPicPr>
          <p:blipFill>
            <a:blip r:embed="rId2"/>
            <a:stretch>
              <a:fillRect/>
            </a:stretch>
          </p:blipFill>
          <p:spPr>
            <a:xfrm>
              <a:off x="658813" y="1816500"/>
              <a:ext cx="1095375" cy="962025"/>
            </a:xfrm>
            <a:prstGeom prst="rect">
              <a:avLst/>
            </a:prstGeom>
          </p:spPr>
        </p:pic>
        <p:sp>
          <p:nvSpPr>
            <p:cNvPr id="5" name="TextBox 4"/>
            <p:cNvSpPr txBox="1"/>
            <p:nvPr/>
          </p:nvSpPr>
          <p:spPr>
            <a:xfrm>
              <a:off x="392113" y="2778525"/>
              <a:ext cx="1652587" cy="923330"/>
            </a:xfrm>
            <a:prstGeom prst="rect">
              <a:avLst/>
            </a:prstGeom>
            <a:noFill/>
          </p:spPr>
          <p:txBody>
            <a:bodyPr wrap="square" rtlCol="0">
              <a:spAutoFit/>
            </a:bodyPr>
            <a:lstStyle/>
            <a:p>
              <a:pPr algn="ctr"/>
              <a:r>
                <a:rPr lang="en-US" b="1" dirty="0" smtClean="0">
                  <a:solidFill>
                    <a:srgbClr val="0000FF"/>
                  </a:solidFill>
                  <a:latin typeface="Monaco"/>
                  <a:cs typeface="Monaco"/>
                </a:rPr>
                <a:t>Northern Embedded Solutions</a:t>
              </a:r>
              <a:endParaRPr lang="en-US" b="1" dirty="0">
                <a:solidFill>
                  <a:srgbClr val="0000FF"/>
                </a:solidFill>
                <a:latin typeface="Monaco"/>
                <a:cs typeface="Monaco"/>
              </a:endParaRPr>
            </a:p>
          </p:txBody>
        </p:sp>
      </p:grpSp>
      <p:pic>
        <p:nvPicPr>
          <p:cNvPr id="6" name="Picture 5" descr="AtAero.gif"/>
          <p:cNvPicPr>
            <a:picLocks noChangeAspect="1"/>
          </p:cNvPicPr>
          <p:nvPr/>
        </p:nvPicPr>
        <p:blipFill>
          <a:blip r:embed="rId3"/>
          <a:stretch>
            <a:fillRect/>
          </a:stretch>
        </p:blipFill>
        <p:spPr>
          <a:xfrm>
            <a:off x="2870200" y="2778525"/>
            <a:ext cx="2743200" cy="920271"/>
          </a:xfrm>
          <a:prstGeom prst="rect">
            <a:avLst/>
          </a:prstGeom>
        </p:spPr>
      </p:pic>
      <p:grpSp>
        <p:nvGrpSpPr>
          <p:cNvPr id="8" name="Group 14"/>
          <p:cNvGrpSpPr/>
          <p:nvPr/>
        </p:nvGrpSpPr>
        <p:grpSpPr>
          <a:xfrm>
            <a:off x="4241800" y="3949181"/>
            <a:ext cx="2819400" cy="895053"/>
            <a:chOff x="5410200" y="3426518"/>
            <a:chExt cx="2819400" cy="895053"/>
          </a:xfrm>
        </p:grpSpPr>
        <p:sp>
          <p:nvSpPr>
            <p:cNvPr id="9" name="Oval 8"/>
            <p:cNvSpPr/>
            <p:nvPr/>
          </p:nvSpPr>
          <p:spPr>
            <a:xfrm>
              <a:off x="5410200" y="3426518"/>
              <a:ext cx="2819400" cy="895053"/>
            </a:xfrm>
            <a:prstGeom prst="ellipse">
              <a:avLst/>
            </a:prstGeom>
            <a:solidFill>
              <a:srgbClr val="78D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651500" y="3490018"/>
              <a:ext cx="2339102" cy="646331"/>
            </a:xfrm>
            <a:prstGeom prst="rect">
              <a:avLst/>
            </a:prstGeom>
            <a:noFill/>
          </p:spPr>
          <p:txBody>
            <a:bodyPr wrap="none" rtlCol="0">
              <a:spAutoFit/>
            </a:bodyPr>
            <a:lstStyle/>
            <a:p>
              <a:r>
                <a:rPr lang="en-US" sz="3600" b="1" dirty="0" smtClean="0">
                  <a:solidFill>
                    <a:prstClr val="white"/>
                  </a:solidFill>
                  <a:cs typeface="Microsoft Sans Serif"/>
                </a:rPr>
                <a:t>Polartronix</a:t>
              </a:r>
              <a:endParaRPr lang="en-US" sz="3600" b="1" dirty="0">
                <a:solidFill>
                  <a:prstClr val="white"/>
                </a:solidFill>
                <a:cs typeface="Microsoft Sans Serif"/>
              </a:endParaRPr>
            </a:p>
          </p:txBody>
        </p:sp>
      </p:grpSp>
      <p:pic>
        <p:nvPicPr>
          <p:cNvPr id="12" name="Picture 11"/>
          <p:cNvPicPr>
            <a:picLocks noChangeAspect="1"/>
          </p:cNvPicPr>
          <p:nvPr/>
        </p:nvPicPr>
        <p:blipFill>
          <a:blip r:embed="rId4"/>
          <a:stretch>
            <a:fillRect/>
          </a:stretch>
        </p:blipFill>
        <p:spPr>
          <a:xfrm>
            <a:off x="2425700" y="1555086"/>
            <a:ext cx="4114800" cy="889128"/>
          </a:xfrm>
          <a:prstGeom prst="rect">
            <a:avLst/>
          </a:prstGeom>
        </p:spPr>
      </p:pic>
      <p:pic>
        <p:nvPicPr>
          <p:cNvPr id="13" name="Picture 12"/>
          <p:cNvPicPr>
            <a:picLocks noChangeAspect="1"/>
          </p:cNvPicPr>
          <p:nvPr/>
        </p:nvPicPr>
        <p:blipFill>
          <a:blip r:embed="rId5"/>
          <a:stretch>
            <a:fillRect/>
          </a:stretch>
        </p:blipFill>
        <p:spPr>
          <a:xfrm>
            <a:off x="0" y="3949181"/>
            <a:ext cx="3657600" cy="1816144"/>
          </a:xfrm>
          <a:prstGeom prst="rect">
            <a:avLst/>
          </a:prstGeom>
        </p:spPr>
      </p:pic>
      <p:pic>
        <p:nvPicPr>
          <p:cNvPr id="14" name="Picture 13"/>
          <p:cNvPicPr>
            <a:picLocks noChangeAspect="1"/>
          </p:cNvPicPr>
          <p:nvPr/>
        </p:nvPicPr>
        <p:blipFill>
          <a:blip r:embed="rId6"/>
          <a:stretch>
            <a:fillRect/>
          </a:stretch>
        </p:blipFill>
        <p:spPr>
          <a:xfrm>
            <a:off x="5029200" y="5123099"/>
            <a:ext cx="3657600" cy="489900"/>
          </a:xfrm>
          <a:prstGeom prst="rect">
            <a:avLst/>
          </a:prstGeom>
        </p:spPr>
      </p:pic>
      <p:pic>
        <p:nvPicPr>
          <p:cNvPr id="16" name="Picture 15"/>
          <p:cNvPicPr>
            <a:picLocks noChangeAspect="1"/>
          </p:cNvPicPr>
          <p:nvPr/>
        </p:nvPicPr>
        <p:blipFill>
          <a:blip r:embed="rId7"/>
          <a:stretch>
            <a:fillRect/>
          </a:stretch>
        </p:blipFill>
        <p:spPr>
          <a:xfrm>
            <a:off x="6985000" y="1529686"/>
            <a:ext cx="1828800" cy="2380639"/>
          </a:xfrm>
          <a:prstGeom prst="rect">
            <a:avLst/>
          </a:prstGeom>
        </p:spPr>
      </p:pic>
    </p:spTree>
    <p:extLst>
      <p:ext uri="{BB962C8B-B14F-4D97-AF65-F5344CB8AC3E}">
        <p14:creationId xmlns:p14="http://schemas.microsoft.com/office/powerpoint/2010/main" val="3273846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effectLst>
                  <a:outerShdw blurRad="38100" dist="38100" dir="2700000" algn="tl">
                    <a:srgbClr val="000000">
                      <a:alpha val="43137"/>
                    </a:srgbClr>
                  </a:outerShdw>
                </a:effectLst>
              </a:rPr>
              <a:t>Volcanic Ash Analysis and Detection</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USAF Small Business Innovative Research</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79400" y="1498600"/>
            <a:ext cx="8432800" cy="4525963"/>
          </a:xfrm>
        </p:spPr>
        <p:txBody>
          <a:bodyPr/>
          <a:lstStyle/>
          <a:p>
            <a:r>
              <a:rPr lang="en-US" sz="2000" dirty="0" smtClean="0">
                <a:latin typeface="Arial"/>
                <a:cs typeface="Arial"/>
              </a:rPr>
              <a:t>Collaboration between UAF researchers and new industry</a:t>
            </a:r>
          </a:p>
          <a:p>
            <a:pPr lvl="1"/>
            <a:r>
              <a:rPr lang="en-US" sz="2000" dirty="0" smtClean="0">
                <a:latin typeface="Arial"/>
                <a:cs typeface="Arial"/>
              </a:rPr>
              <a:t>Conflict of Interest resolved </a:t>
            </a:r>
          </a:p>
          <a:p>
            <a:r>
              <a:rPr lang="en-US" sz="2000" dirty="0" smtClean="0">
                <a:latin typeface="Arial"/>
                <a:cs typeface="Arial"/>
              </a:rPr>
              <a:t>Provided opportunity and assisting in launching a business to capitalize on USAF funding with UAF IP</a:t>
            </a:r>
          </a:p>
          <a:p>
            <a:pPr marL="0" indent="0">
              <a:buNone/>
            </a:pPr>
            <a:endParaRPr lang="en-US" sz="2000" dirty="0" smtClean="0">
              <a:latin typeface="Arial"/>
              <a:cs typeface="Arial"/>
            </a:endParaRPr>
          </a:p>
          <a:p>
            <a:pPr marL="0" indent="0">
              <a:buNone/>
            </a:pPr>
            <a:endParaRPr lang="en-US" sz="2000" dirty="0" smtClean="0">
              <a:latin typeface="Arial"/>
              <a:cs typeface="Arial"/>
            </a:endParaRPr>
          </a:p>
          <a:p>
            <a:endParaRPr lang="en-US" sz="2000" dirty="0">
              <a:latin typeface="Arial"/>
              <a:cs typeface="Aria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48623"/>
            <a:ext cx="5943600" cy="319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49500" y="5427831"/>
            <a:ext cx="5118100" cy="707886"/>
          </a:xfrm>
          <a:prstGeom prst="rect">
            <a:avLst/>
          </a:prstGeom>
          <a:solidFill>
            <a:schemeClr val="bg1">
              <a:alpha val="50000"/>
            </a:schemeClr>
          </a:solidFill>
        </p:spPr>
        <p:txBody>
          <a:bodyPr wrap="square" rtlCol="0">
            <a:spAutoFit/>
          </a:bodyPr>
          <a:lstStyle/>
          <a:p>
            <a:pPr algn="ctr"/>
            <a:r>
              <a:rPr lang="en-US" sz="2000" b="1" dirty="0" smtClean="0">
                <a:solidFill>
                  <a:srgbClr val="236192"/>
                </a:solidFill>
                <a:latin typeface="Arial"/>
                <a:cs typeface="Arial"/>
              </a:rPr>
              <a:t>Validating A Better Volcanic Ash Transport &amp; Dispersion Model</a:t>
            </a:r>
          </a:p>
        </p:txBody>
      </p:sp>
    </p:spTree>
    <p:extLst>
      <p:ext uri="{BB962C8B-B14F-4D97-AF65-F5344CB8AC3E}">
        <p14:creationId xmlns:p14="http://schemas.microsoft.com/office/powerpoint/2010/main" val="379651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effectLst>
                  <a:outerShdw blurRad="38100" dist="38100" dir="2700000" algn="tl">
                    <a:srgbClr val="000000">
                      <a:alpha val="43137"/>
                    </a:srgbClr>
                  </a:outerShdw>
                </a:effectLst>
              </a:rPr>
              <a:t>Vision</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7000" y="1227138"/>
            <a:ext cx="8877300" cy="4525963"/>
          </a:xfrm>
        </p:spPr>
        <p:txBody>
          <a:bodyPr/>
          <a:lstStyle/>
          <a:p>
            <a:pPr marL="164592">
              <a:buNone/>
            </a:pPr>
            <a:r>
              <a:rPr lang="en-US" sz="2000" b="1" dirty="0" smtClean="0">
                <a:latin typeface="Arial"/>
                <a:cs typeface="Arial"/>
              </a:rPr>
              <a:t>	</a:t>
            </a:r>
            <a:endParaRPr lang="en-US" sz="2400" b="1" dirty="0" smtClean="0">
              <a:latin typeface="Arial"/>
              <a:cs typeface="Arial"/>
            </a:endParaRPr>
          </a:p>
          <a:p>
            <a:pPr>
              <a:buNone/>
            </a:pPr>
            <a:r>
              <a:rPr lang="en-US" sz="2400" b="1" dirty="0" smtClean="0">
                <a:latin typeface="Arial"/>
                <a:cs typeface="Arial"/>
              </a:rPr>
              <a:t>	Develop, test, and ultimately exploit emerging unmanned aircraft technology and its uses to create a positive economic and social benefit within the State of Alaska.</a:t>
            </a:r>
          </a:p>
          <a:p>
            <a:pPr>
              <a:buNone/>
            </a:pPr>
            <a:endParaRPr lang="en-US" sz="2400" b="1" dirty="0" smtClean="0">
              <a:latin typeface="Arial"/>
              <a:cs typeface="Arial"/>
            </a:endParaRPr>
          </a:p>
          <a:p>
            <a:pPr>
              <a:buNone/>
            </a:pPr>
            <a:endParaRPr lang="en-US" sz="2400" b="1" dirty="0" smtClean="0">
              <a:latin typeface="Arial"/>
              <a:cs typeface="Arial"/>
            </a:endParaRPr>
          </a:p>
          <a:p>
            <a:pPr>
              <a:buNone/>
            </a:pPr>
            <a:r>
              <a:rPr lang="en-US" sz="2400" b="1" dirty="0" smtClean="0">
                <a:latin typeface="Arial"/>
                <a:cs typeface="Arial"/>
              </a:rPr>
              <a:t>	When the cost of the hardware is no longer a factor what will people do with the capability?</a:t>
            </a:r>
          </a:p>
          <a:p>
            <a:pPr lvl="2"/>
            <a:r>
              <a:rPr lang="en-US" sz="2400" b="1" dirty="0" smtClean="0">
                <a:latin typeface="Arial"/>
                <a:cs typeface="Arial"/>
              </a:rPr>
              <a:t>Plan that way today to prepare for the future</a:t>
            </a:r>
          </a:p>
          <a:p>
            <a:pPr lvl="2"/>
            <a:r>
              <a:rPr lang="en-US" sz="2400" b="1" dirty="0" smtClean="0">
                <a:latin typeface="Arial"/>
                <a:cs typeface="Arial"/>
              </a:rPr>
              <a:t>Develop what is needed to expedite this concept</a:t>
            </a:r>
          </a:p>
          <a:p>
            <a:pPr>
              <a:buNone/>
            </a:pPr>
            <a:endParaRPr lang="en-US" sz="2000" b="1" dirty="0">
              <a:latin typeface="Arial"/>
              <a:cs typeface="Arial"/>
            </a:endParaRPr>
          </a:p>
        </p:txBody>
      </p:sp>
    </p:spTree>
    <p:extLst>
      <p:ext uri="{BB962C8B-B14F-4D97-AF65-F5344CB8AC3E}">
        <p14:creationId xmlns:p14="http://schemas.microsoft.com/office/powerpoint/2010/main" val="2520576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6232685" y="3013359"/>
            <a:ext cx="2560320" cy="1693333"/>
          </a:xfrm>
          <a:prstGeom prst="rect">
            <a:avLst/>
          </a:prstGeom>
        </p:spPr>
      </p:pic>
      <p:pic>
        <p:nvPicPr>
          <p:cNvPr id="19" name="Picture 18"/>
          <p:cNvPicPr>
            <a:picLocks noChangeAspect="1"/>
          </p:cNvPicPr>
          <p:nvPr/>
        </p:nvPicPr>
        <p:blipFill>
          <a:blip r:embed="rId3"/>
          <a:stretch>
            <a:fillRect/>
          </a:stretch>
        </p:blipFill>
        <p:spPr>
          <a:xfrm>
            <a:off x="6346985" y="4744711"/>
            <a:ext cx="2743200" cy="2062174"/>
          </a:xfrm>
          <a:prstGeom prst="rect">
            <a:avLst/>
          </a:prstGeom>
        </p:spPr>
      </p:pic>
      <p:pic>
        <p:nvPicPr>
          <p:cNvPr id="18" name="Picture 17"/>
          <p:cNvPicPr>
            <a:picLocks noChangeAspect="1"/>
          </p:cNvPicPr>
          <p:nvPr/>
        </p:nvPicPr>
        <p:blipFill>
          <a:blip r:embed="rId4"/>
          <a:stretch>
            <a:fillRect/>
          </a:stretch>
        </p:blipFill>
        <p:spPr>
          <a:xfrm>
            <a:off x="3225801" y="3522391"/>
            <a:ext cx="2377440" cy="2189907"/>
          </a:xfrm>
          <a:prstGeom prst="rect">
            <a:avLst/>
          </a:prstGeom>
        </p:spPr>
      </p:pic>
      <p:pic>
        <p:nvPicPr>
          <p:cNvPr id="16" name="Picture 15"/>
          <p:cNvPicPr>
            <a:picLocks noChangeAspect="1"/>
          </p:cNvPicPr>
          <p:nvPr/>
        </p:nvPicPr>
        <p:blipFill>
          <a:blip r:embed="rId5"/>
          <a:stretch>
            <a:fillRect/>
          </a:stretch>
        </p:blipFill>
        <p:spPr>
          <a:xfrm>
            <a:off x="181541" y="3176601"/>
            <a:ext cx="2743200" cy="2312768"/>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sz="4000" b="1" dirty="0" smtClean="0">
                <a:effectLst>
                  <a:outerShdw blurRad="38100" dist="38100" dir="2700000" algn="tl">
                    <a:srgbClr val="000000">
                      <a:alpha val="43137"/>
                    </a:srgbClr>
                  </a:outerShdw>
                </a:effectLst>
              </a:rPr>
              <a:t>Alaskan Requirements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43563"/>
            <a:ext cx="8229600" cy="4525963"/>
          </a:xfrm>
        </p:spPr>
        <p:txBody>
          <a:bodyPr/>
          <a:lstStyle/>
          <a:p>
            <a:r>
              <a:rPr lang="en-US" sz="2000" b="1" dirty="0" smtClean="0">
                <a:latin typeface="Arial"/>
                <a:cs typeface="Arial"/>
              </a:rPr>
              <a:t>Research</a:t>
            </a:r>
          </a:p>
          <a:p>
            <a:pPr lvl="1"/>
            <a:r>
              <a:rPr lang="en-US" sz="2000" b="1" dirty="0" smtClean="0">
                <a:latin typeface="Arial"/>
                <a:cs typeface="Arial"/>
              </a:rPr>
              <a:t>Science</a:t>
            </a:r>
          </a:p>
          <a:p>
            <a:pPr lvl="1"/>
            <a:r>
              <a:rPr lang="en-US" sz="2000" b="1" dirty="0" smtClean="0">
                <a:latin typeface="Arial"/>
                <a:cs typeface="Arial"/>
              </a:rPr>
              <a:t>Engineering</a:t>
            </a:r>
          </a:p>
          <a:p>
            <a:r>
              <a:rPr lang="en-US" sz="2000" b="1" dirty="0" smtClean="0">
                <a:latin typeface="Arial"/>
                <a:cs typeface="Arial"/>
              </a:rPr>
              <a:t>Public Safety / Emergency Response</a:t>
            </a:r>
          </a:p>
          <a:p>
            <a:r>
              <a:rPr lang="en-US" sz="2000" b="1" dirty="0" smtClean="0">
                <a:latin typeface="Arial"/>
                <a:cs typeface="Arial"/>
              </a:rPr>
              <a:t>Natural Resource Management</a:t>
            </a:r>
          </a:p>
          <a:p>
            <a:pPr>
              <a:buNone/>
            </a:pPr>
            <a:endParaRPr lang="en-US" sz="2000" b="1" dirty="0">
              <a:latin typeface="Arial"/>
              <a:cs typeface="Arial"/>
            </a:endParaRPr>
          </a:p>
        </p:txBody>
      </p:sp>
      <p:sp>
        <p:nvSpPr>
          <p:cNvPr id="8" name="TextBox 7"/>
          <p:cNvSpPr txBox="1"/>
          <p:nvPr/>
        </p:nvSpPr>
        <p:spPr>
          <a:xfrm>
            <a:off x="181541" y="3176601"/>
            <a:ext cx="825992" cy="369332"/>
          </a:xfrm>
          <a:prstGeom prst="rect">
            <a:avLst/>
          </a:prstGeom>
          <a:noFill/>
        </p:spPr>
        <p:txBody>
          <a:bodyPr wrap="none" rtlCol="0">
            <a:spAutoFit/>
          </a:bodyPr>
          <a:lstStyle/>
          <a:p>
            <a:r>
              <a:rPr lang="en-US" b="1" dirty="0" smtClean="0">
                <a:solidFill>
                  <a:srgbClr val="236192"/>
                </a:solidFill>
                <a:latin typeface="Arial"/>
                <a:cs typeface="Arial"/>
              </a:rPr>
              <a:t>Nome</a:t>
            </a:r>
            <a:endParaRPr lang="en-US" b="1" dirty="0">
              <a:solidFill>
                <a:srgbClr val="236192"/>
              </a:solidFill>
              <a:latin typeface="Arial"/>
              <a:cs typeface="Arial"/>
            </a:endParaRPr>
          </a:p>
        </p:txBody>
      </p:sp>
      <p:sp>
        <p:nvSpPr>
          <p:cNvPr id="9" name="TextBox 8"/>
          <p:cNvSpPr txBox="1"/>
          <p:nvPr/>
        </p:nvSpPr>
        <p:spPr>
          <a:xfrm>
            <a:off x="3225801" y="3557601"/>
            <a:ext cx="1633781" cy="369332"/>
          </a:xfrm>
          <a:prstGeom prst="rect">
            <a:avLst/>
          </a:prstGeom>
          <a:noFill/>
        </p:spPr>
        <p:txBody>
          <a:bodyPr wrap="none" rtlCol="0">
            <a:spAutoFit/>
          </a:bodyPr>
          <a:lstStyle/>
          <a:p>
            <a:r>
              <a:rPr lang="en-US" b="1" dirty="0" smtClean="0">
                <a:solidFill>
                  <a:srgbClr val="236192"/>
                </a:solidFill>
                <a:latin typeface="Arial"/>
                <a:cs typeface="Arial"/>
              </a:rPr>
              <a:t>Prudhoe Bay</a:t>
            </a:r>
            <a:endParaRPr lang="en-US" b="1" dirty="0">
              <a:solidFill>
                <a:srgbClr val="236192"/>
              </a:solidFill>
              <a:latin typeface="Arial"/>
              <a:cs typeface="Arial"/>
            </a:endParaRPr>
          </a:p>
        </p:txBody>
      </p:sp>
      <p:sp>
        <p:nvSpPr>
          <p:cNvPr id="10" name="TextBox 9"/>
          <p:cNvSpPr txBox="1"/>
          <p:nvPr/>
        </p:nvSpPr>
        <p:spPr>
          <a:xfrm>
            <a:off x="6232685" y="3013359"/>
            <a:ext cx="826218" cy="369332"/>
          </a:xfrm>
          <a:prstGeom prst="rect">
            <a:avLst/>
          </a:prstGeom>
          <a:noFill/>
        </p:spPr>
        <p:txBody>
          <a:bodyPr wrap="none" rtlCol="0">
            <a:spAutoFit/>
          </a:bodyPr>
          <a:lstStyle/>
          <a:p>
            <a:r>
              <a:rPr lang="en-US" b="1" dirty="0" smtClean="0">
                <a:solidFill>
                  <a:srgbClr val="236192"/>
                </a:solidFill>
                <a:latin typeface="Arial"/>
                <a:cs typeface="Arial"/>
              </a:rPr>
              <a:t>Circle</a:t>
            </a:r>
            <a:endParaRPr lang="en-US" b="1" dirty="0">
              <a:solidFill>
                <a:srgbClr val="236192"/>
              </a:solidFill>
              <a:latin typeface="Arial"/>
              <a:cs typeface="Arial"/>
            </a:endParaRPr>
          </a:p>
        </p:txBody>
      </p:sp>
      <p:sp>
        <p:nvSpPr>
          <p:cNvPr id="13" name="TextBox 12"/>
          <p:cNvSpPr txBox="1"/>
          <p:nvPr/>
        </p:nvSpPr>
        <p:spPr>
          <a:xfrm>
            <a:off x="6350000" y="4751401"/>
            <a:ext cx="1223637" cy="369332"/>
          </a:xfrm>
          <a:prstGeom prst="rect">
            <a:avLst/>
          </a:prstGeom>
          <a:noFill/>
        </p:spPr>
        <p:txBody>
          <a:bodyPr wrap="none" rtlCol="0">
            <a:spAutoFit/>
          </a:bodyPr>
          <a:lstStyle/>
          <a:p>
            <a:r>
              <a:rPr lang="en-US" b="1" dirty="0" smtClean="0">
                <a:solidFill>
                  <a:srgbClr val="236192"/>
                </a:solidFill>
                <a:latin typeface="Arial"/>
                <a:cs typeface="Arial"/>
              </a:rPr>
              <a:t>Aleutians</a:t>
            </a:r>
            <a:endParaRPr lang="en-US" b="1" dirty="0">
              <a:solidFill>
                <a:srgbClr val="236192"/>
              </a:solidFill>
              <a:latin typeface="Arial"/>
              <a:cs typeface="Arial"/>
            </a:endParaRPr>
          </a:p>
        </p:txBody>
      </p:sp>
      <p:pic>
        <p:nvPicPr>
          <p:cNvPr id="17" name="Picture 16"/>
          <p:cNvPicPr>
            <a:picLocks noChangeAspect="1"/>
          </p:cNvPicPr>
          <p:nvPr/>
        </p:nvPicPr>
        <p:blipFill>
          <a:blip r:embed="rId6"/>
          <a:stretch>
            <a:fillRect/>
          </a:stretch>
        </p:blipFill>
        <p:spPr>
          <a:xfrm>
            <a:off x="1134533" y="5299103"/>
            <a:ext cx="2286000" cy="1417053"/>
          </a:xfrm>
          <a:prstGeom prst="rect">
            <a:avLst/>
          </a:prstGeom>
          <a:ln w="25400">
            <a:solidFill>
              <a:schemeClr val="bg1"/>
            </a:solidFill>
          </a:ln>
        </p:spPr>
      </p:pic>
      <p:sp>
        <p:nvSpPr>
          <p:cNvPr id="15" name="TextBox 14"/>
          <p:cNvSpPr txBox="1"/>
          <p:nvPr/>
        </p:nvSpPr>
        <p:spPr>
          <a:xfrm>
            <a:off x="2309777" y="5304703"/>
            <a:ext cx="916024" cy="369332"/>
          </a:xfrm>
          <a:prstGeom prst="rect">
            <a:avLst/>
          </a:prstGeom>
          <a:noFill/>
        </p:spPr>
        <p:txBody>
          <a:bodyPr wrap="none" rtlCol="0">
            <a:spAutoFit/>
          </a:bodyPr>
          <a:lstStyle/>
          <a:p>
            <a:r>
              <a:rPr lang="en-US" b="1" dirty="0" smtClean="0">
                <a:solidFill>
                  <a:srgbClr val="236192"/>
                </a:solidFill>
                <a:latin typeface="Arial"/>
                <a:cs typeface="Arial"/>
              </a:rPr>
              <a:t>Valdez</a:t>
            </a:r>
            <a:endParaRPr lang="en-US" b="1" dirty="0">
              <a:solidFill>
                <a:srgbClr val="236192"/>
              </a:solidFill>
              <a:latin typeface="Arial"/>
              <a:cs typeface="Arial"/>
            </a:endParaRPr>
          </a:p>
        </p:txBody>
      </p:sp>
      <p:pic>
        <p:nvPicPr>
          <p:cNvPr id="21" name="Picture 20"/>
          <p:cNvPicPr>
            <a:picLocks noChangeAspect="1"/>
          </p:cNvPicPr>
          <p:nvPr/>
        </p:nvPicPr>
        <p:blipFill>
          <a:blip r:embed="rId7"/>
          <a:stretch>
            <a:fillRect/>
          </a:stretch>
        </p:blipFill>
        <p:spPr>
          <a:xfrm>
            <a:off x="5762785" y="1191203"/>
            <a:ext cx="3200400" cy="1879135"/>
          </a:xfrm>
          <a:prstGeom prst="rect">
            <a:avLst/>
          </a:prstGeom>
        </p:spPr>
      </p:pic>
      <p:sp>
        <p:nvSpPr>
          <p:cNvPr id="11" name="TextBox 10"/>
          <p:cNvSpPr txBox="1"/>
          <p:nvPr/>
        </p:nvSpPr>
        <p:spPr>
          <a:xfrm>
            <a:off x="5825072" y="1203902"/>
            <a:ext cx="1464732" cy="369332"/>
          </a:xfrm>
          <a:prstGeom prst="rect">
            <a:avLst/>
          </a:prstGeom>
          <a:noFill/>
        </p:spPr>
        <p:txBody>
          <a:bodyPr wrap="square" rtlCol="0">
            <a:spAutoFit/>
          </a:bodyPr>
          <a:lstStyle/>
          <a:p>
            <a:r>
              <a:rPr lang="en-US" b="1" dirty="0" smtClean="0">
                <a:solidFill>
                  <a:srgbClr val="236192"/>
                </a:solidFill>
                <a:latin typeface="Arial"/>
                <a:cs typeface="Arial"/>
              </a:rPr>
              <a:t>Bering Sea</a:t>
            </a:r>
            <a:endParaRPr lang="en-US" b="1" dirty="0">
              <a:solidFill>
                <a:srgbClr val="236192"/>
              </a:solidFill>
              <a:latin typeface="Arial"/>
              <a:cs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2722878"/>
            <a:ext cx="9144000" cy="3114989"/>
          </a:xfrm>
          <a:prstGeom prst="rect">
            <a:avLst/>
          </a:prstGeom>
        </p:spPr>
      </p:pic>
      <p:sp>
        <p:nvSpPr>
          <p:cNvPr id="11" name="Rectangle 5"/>
          <p:cNvSpPr>
            <a:spLocks noChangeArrowheads="1"/>
          </p:cNvSpPr>
          <p:nvPr/>
        </p:nvSpPr>
        <p:spPr bwMode="auto">
          <a:xfrm>
            <a:off x="0" y="1111250"/>
            <a:ext cx="9144000" cy="2246769"/>
          </a:xfrm>
          <a:prstGeom prst="rect">
            <a:avLst/>
          </a:prstGeom>
          <a:noFill/>
          <a:ln w="9525">
            <a:noFill/>
            <a:miter lim="800000"/>
            <a:headEnd/>
            <a:tailEnd/>
          </a:ln>
        </p:spPr>
        <p:txBody>
          <a:bodyPr wrap="square">
            <a:prstTxWarp prst="textNoShape">
              <a:avLst/>
            </a:prstTxWarp>
            <a:spAutoFit/>
          </a:bodyPr>
          <a:lstStyle/>
          <a:p>
            <a:pPr algn="ctr"/>
            <a:r>
              <a:rPr lang="en-US" sz="2400" b="1" dirty="0">
                <a:solidFill>
                  <a:srgbClr val="236192"/>
                </a:solidFill>
                <a:latin typeface="Arial"/>
                <a:cs typeface="Arial"/>
              </a:rPr>
              <a:t>A research center for small, unmanned aircraft systems providing integration of unique payloads and supporting pathfinder missions within government and science communities, with a special emphasis on the arctic region</a:t>
            </a:r>
            <a:r>
              <a:rPr lang="en-US" sz="2400" b="1" dirty="0" smtClean="0">
                <a:solidFill>
                  <a:srgbClr val="236192"/>
                </a:solidFill>
                <a:latin typeface="Arial"/>
                <a:cs typeface="Arial"/>
              </a:rPr>
              <a:t>.</a:t>
            </a:r>
          </a:p>
          <a:p>
            <a:pPr algn="ctr"/>
            <a:endParaRPr lang="en-US" sz="2200" b="1" dirty="0" smtClean="0">
              <a:latin typeface="Arial"/>
              <a:cs typeface="Arial"/>
            </a:endParaRPr>
          </a:p>
          <a:p>
            <a:pPr algn="ctr"/>
            <a:endParaRPr lang="en-US" sz="2200" b="1" dirty="0" smtClean="0">
              <a:latin typeface="Arial"/>
              <a:cs typeface="Arial"/>
            </a:endParaRPr>
          </a:p>
        </p:txBody>
      </p:sp>
      <p:sp>
        <p:nvSpPr>
          <p:cNvPr id="19" name="Title 1"/>
          <p:cNvSpPr>
            <a:spLocks noGrp="1"/>
          </p:cNvSpPr>
          <p:nvPr>
            <p:ph type="title"/>
          </p:nvPr>
        </p:nvSpPr>
        <p:spPr>
          <a:xfrm>
            <a:off x="0" y="0"/>
            <a:ext cx="9144000" cy="1143000"/>
          </a:xfrm>
        </p:spPr>
        <p:txBody>
          <a:bodyPr>
            <a:normAutofit/>
          </a:bodyPr>
          <a:lstStyle/>
          <a:p>
            <a:r>
              <a:rPr lang="en-US" sz="4000" b="1" dirty="0" smtClean="0">
                <a:effectLst>
                  <a:outerShdw blurRad="38100" dist="38100" dir="2700000" algn="tl">
                    <a:srgbClr val="000000">
                      <a:alpha val="43000"/>
                    </a:srgbClr>
                  </a:outerShdw>
                </a:effectLst>
              </a:rPr>
              <a:t>Mission Statement</a:t>
            </a:r>
            <a:endParaRPr lang="en-US" sz="4000" b="1" dirty="0">
              <a:effectLst>
                <a:outerShdw blurRad="38100" dist="38100" dir="2700000" algn="tl">
                  <a:srgbClr val="000000">
                    <a:alpha val="43000"/>
                  </a:srgbClr>
                </a:outerShdw>
              </a:effectLst>
            </a:endParaRPr>
          </a:p>
        </p:txBody>
      </p:sp>
      <p:sp>
        <p:nvSpPr>
          <p:cNvPr id="12" name="TextBox 11"/>
          <p:cNvSpPr txBox="1"/>
          <p:nvPr/>
        </p:nvSpPr>
        <p:spPr>
          <a:xfrm>
            <a:off x="0" y="5856887"/>
            <a:ext cx="9143999" cy="400110"/>
          </a:xfrm>
          <a:prstGeom prst="rect">
            <a:avLst/>
          </a:prstGeom>
          <a:noFill/>
        </p:spPr>
        <p:txBody>
          <a:bodyPr wrap="square" rtlCol="0">
            <a:spAutoFit/>
          </a:bodyPr>
          <a:lstStyle/>
          <a:p>
            <a:pPr algn="ctr"/>
            <a:r>
              <a:rPr lang="en-US" sz="2000" b="1" dirty="0" smtClean="0">
                <a:solidFill>
                  <a:srgbClr val="236192"/>
                </a:solidFill>
                <a:latin typeface="Arial"/>
                <a:cs typeface="Arial"/>
              </a:rPr>
              <a:t>Conducted over 150 mission flight days worldwide in 2012</a:t>
            </a:r>
            <a:endParaRPr lang="en-US" sz="2000" b="1" dirty="0">
              <a:solidFill>
                <a:srgbClr val="236192"/>
              </a:solidFill>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r>
              <a:rPr lang="en-US" sz="4800" b="1" dirty="0" smtClean="0">
                <a:effectLst>
                  <a:outerShdw blurRad="38100" dist="38100" dir="2700000" algn="tl">
                    <a:srgbClr val="000000">
                      <a:alpha val="43137"/>
                    </a:srgbClr>
                  </a:outerShdw>
                </a:effectLst>
              </a:rPr>
              <a:t>Successes</a:t>
            </a:r>
            <a:endParaRPr lang="en-US" sz="4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lstStyle/>
          <a:p>
            <a:pPr eaLnBrk="1" hangingPunct="1">
              <a:defRPr/>
            </a:pPr>
            <a:r>
              <a:rPr lang="en-US" sz="4000" b="1" dirty="0" smtClean="0">
                <a:effectLst>
                  <a:outerShdw blurRad="38100" dist="38100" dir="2700000" algn="tl">
                    <a:srgbClr val="000000">
                      <a:alpha val="43137"/>
                    </a:srgbClr>
                  </a:outerShdw>
                </a:effectLst>
              </a:rPr>
              <a:t>Augmenting Steller Sea Lion Surveys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 Western Aleutians</a:t>
            </a:r>
            <a:endParaRPr lang="en-US" sz="2800" b="1" dirty="0">
              <a:effectLst>
                <a:outerShdw blurRad="38100" dist="38100" dir="2700000" algn="tl">
                  <a:srgbClr val="000000">
                    <a:alpha val="43137"/>
                  </a:srgbClr>
                </a:outerShdw>
              </a:effectLst>
            </a:endParaRPr>
          </a:p>
        </p:txBody>
      </p:sp>
      <p:sp>
        <p:nvSpPr>
          <p:cNvPr id="5" name="Content Placeholder 2"/>
          <p:cNvSpPr txBox="1">
            <a:spLocks/>
          </p:cNvSpPr>
          <p:nvPr/>
        </p:nvSpPr>
        <p:spPr bwMode="auto">
          <a:xfrm>
            <a:off x="241300" y="1384300"/>
            <a:ext cx="8382000" cy="4525963"/>
          </a:xfrm>
          <a:prstGeom prst="rect">
            <a:avLst/>
          </a:prstGeom>
          <a:noFill/>
          <a:ln w="9525">
            <a:noFill/>
            <a:miter lim="800000"/>
            <a:headEnd/>
            <a:tailEnd/>
          </a:ln>
        </p:spPr>
        <p:txBody>
          <a:bodyPr>
            <a:prstTxWarp prst="textNoShape">
              <a:avLst/>
            </a:prstTxWarp>
          </a:bodyPr>
          <a:lstStyle/>
          <a:p>
            <a:pPr marL="571500" indent="-279400" eaLnBrk="0" hangingPunct="0">
              <a:spcBef>
                <a:spcPts val="1200"/>
              </a:spcBef>
              <a:buFont typeface="Arial"/>
              <a:buChar char="•"/>
              <a:defRPr/>
            </a:pPr>
            <a:r>
              <a:rPr lang="en-US" sz="2000" b="1" kern="0" dirty="0" smtClean="0">
                <a:solidFill>
                  <a:srgbClr val="236192"/>
                </a:solidFill>
                <a:latin typeface="Arial"/>
                <a:ea typeface="ＭＳ Ｐゴシック" pitchFamily="1" charset="-128"/>
                <a:cs typeface="Arial"/>
              </a:rPr>
              <a:t>Problem:  </a:t>
            </a:r>
            <a:r>
              <a:rPr lang="en-US" sz="2000" kern="0" dirty="0" smtClean="0">
                <a:solidFill>
                  <a:srgbClr val="236192"/>
                </a:solidFill>
                <a:latin typeface="Arial"/>
                <a:ea typeface="ＭＳ Ｐゴシック" pitchFamily="1" charset="-128"/>
                <a:cs typeface="Arial"/>
              </a:rPr>
              <a:t>Biological opinion, based on few observations, eliminated a commercial fishery</a:t>
            </a:r>
          </a:p>
          <a:p>
            <a:pPr marL="571500" indent="-228600" eaLnBrk="0" hangingPunct="0">
              <a:spcBef>
                <a:spcPts val="1200"/>
              </a:spcBef>
              <a:buFont typeface="Arial"/>
              <a:buChar char="•"/>
              <a:defRPr/>
            </a:pPr>
            <a:r>
              <a:rPr lang="en-US" sz="2000" b="1" kern="0" dirty="0" smtClean="0">
                <a:solidFill>
                  <a:srgbClr val="236192"/>
                </a:solidFill>
                <a:latin typeface="Arial"/>
                <a:ea typeface="ＭＳ Ｐゴシック" pitchFamily="1" charset="-128"/>
                <a:cs typeface="Arial"/>
              </a:rPr>
              <a:t>Goal</a:t>
            </a:r>
            <a:r>
              <a:rPr lang="en-US" sz="2000" kern="0" dirty="0" smtClean="0">
                <a:solidFill>
                  <a:srgbClr val="236192"/>
                </a:solidFill>
                <a:latin typeface="Arial"/>
                <a:ea typeface="ＭＳ Ｐゴシック" pitchFamily="1" charset="-128"/>
                <a:cs typeface="Arial"/>
              </a:rPr>
              <a:t>:  Demonstrate a method to collect high quality imagery for population surveys in hard to observe areas </a:t>
            </a:r>
          </a:p>
          <a:p>
            <a:pPr marL="571500" indent="-228600" eaLnBrk="0" hangingPunct="0">
              <a:spcBef>
                <a:spcPts val="1200"/>
              </a:spcBef>
              <a:buFont typeface="Arial"/>
              <a:buChar char="•"/>
              <a:defRPr/>
            </a:pPr>
            <a:r>
              <a:rPr lang="en-US" sz="2000" b="1" kern="0" dirty="0" smtClean="0">
                <a:solidFill>
                  <a:srgbClr val="236192"/>
                </a:solidFill>
                <a:latin typeface="Arial"/>
                <a:ea typeface="ＭＳ Ｐゴシック" pitchFamily="1" charset="-128"/>
                <a:cs typeface="Arial"/>
              </a:rPr>
              <a:t>Possible Benefit</a:t>
            </a:r>
            <a:r>
              <a:rPr lang="en-US" sz="2000" kern="0" dirty="0" smtClean="0">
                <a:solidFill>
                  <a:srgbClr val="236192"/>
                </a:solidFill>
                <a:latin typeface="Arial"/>
                <a:ea typeface="ＭＳ Ｐゴシック" pitchFamily="1" charset="-128"/>
                <a:cs typeface="Arial"/>
              </a:rPr>
              <a:t>: Improved understanding of animal use of and movement through their habitat</a:t>
            </a:r>
          </a:p>
          <a:p>
            <a:pPr marL="342900" eaLnBrk="0" hangingPunct="0">
              <a:spcBef>
                <a:spcPts val="1200"/>
              </a:spcBef>
              <a:defRPr/>
            </a:pPr>
            <a:endParaRPr lang="en-US" sz="2000" kern="0" dirty="0" smtClean="0">
              <a:latin typeface="Arial"/>
              <a:ea typeface="ＭＳ Ｐゴシック" pitchFamily="1" charset="-128"/>
              <a:cs typeface="Arial"/>
            </a:endParaRPr>
          </a:p>
          <a:p>
            <a:pPr marL="342900" indent="-342900" eaLnBrk="0" hangingPunct="0">
              <a:spcBef>
                <a:spcPct val="20000"/>
              </a:spcBef>
              <a:defRPr/>
            </a:pPr>
            <a:r>
              <a:rPr lang="en-US" sz="2000" b="1" kern="0" dirty="0">
                <a:latin typeface="Arial"/>
                <a:ea typeface="ＭＳ Ｐゴシック" pitchFamily="1" charset="-128"/>
                <a:cs typeface="Arial"/>
              </a:rPr>
              <a:t>	</a:t>
            </a:r>
            <a:endParaRPr lang="en-US" sz="2000" kern="0" dirty="0">
              <a:latin typeface="Arial"/>
              <a:ea typeface="ＭＳ Ｐゴシック" pitchFamily="1" charset="-128"/>
              <a:cs typeface="Arial"/>
            </a:endParaRPr>
          </a:p>
        </p:txBody>
      </p:sp>
      <p:grpSp>
        <p:nvGrpSpPr>
          <p:cNvPr id="3" name="Group 2"/>
          <p:cNvGrpSpPr/>
          <p:nvPr/>
        </p:nvGrpSpPr>
        <p:grpSpPr>
          <a:xfrm>
            <a:off x="2011628" y="3893344"/>
            <a:ext cx="5421959" cy="2357437"/>
            <a:chOff x="76200" y="4038601"/>
            <a:chExt cx="6041084" cy="2819400"/>
          </a:xfrm>
        </p:grpSpPr>
        <p:pic>
          <p:nvPicPr>
            <p:cNvPr id="6" name="Picture 4" descr="SSL Range.jpg"/>
            <p:cNvPicPr>
              <a:picLocks noChangeAspect="1"/>
            </p:cNvPicPr>
            <p:nvPr/>
          </p:nvPicPr>
          <p:blipFill>
            <a:blip r:embed="rId2"/>
            <a:srcRect/>
            <a:stretch>
              <a:fillRect/>
            </a:stretch>
          </p:blipFill>
          <p:spPr bwMode="auto">
            <a:xfrm>
              <a:off x="76200" y="4038601"/>
              <a:ext cx="6041084" cy="2819400"/>
            </a:xfrm>
            <a:prstGeom prst="rect">
              <a:avLst/>
            </a:prstGeom>
            <a:noFill/>
            <a:ln w="9525">
              <a:noFill/>
              <a:miter lim="800000"/>
              <a:headEnd/>
              <a:tailEnd/>
            </a:ln>
          </p:spPr>
        </p:pic>
        <p:sp>
          <p:nvSpPr>
            <p:cNvPr id="7" name="Oval 6"/>
            <p:cNvSpPr/>
            <p:nvPr/>
          </p:nvSpPr>
          <p:spPr bwMode="auto">
            <a:xfrm>
              <a:off x="2514600" y="5842000"/>
              <a:ext cx="457200" cy="228600"/>
            </a:xfrm>
            <a:prstGeom prst="ellipse">
              <a:avLst/>
            </a:prstGeom>
            <a:noFill/>
            <a:ln w="50800" cap="flat" cmpd="sng" algn="ctr">
              <a:solidFill>
                <a:srgbClr val="008000"/>
              </a:solidFill>
              <a:prstDash val="solid"/>
              <a:round/>
              <a:headEnd type="none" w="med" len="med"/>
              <a:tailEnd type="none" w="med" len="med"/>
            </a:ln>
            <a:effectLst/>
          </p:spPr>
          <p:txBody>
            <a:bodyPr>
              <a:prstTxWarp prst="textNoShape">
                <a:avLst/>
              </a:prstTxWarp>
            </a:bodyPr>
            <a:lstStyle/>
            <a:p>
              <a:pPr>
                <a:defRPr/>
              </a:pPr>
              <a:endParaRPr lang="en-US" sz="1800" dirty="0">
                <a:effectLst>
                  <a:outerShdw blurRad="38100" dist="38100" dir="2700000" algn="tl">
                    <a:srgbClr val="000000">
                      <a:alpha val="43137"/>
                    </a:srgbClr>
                  </a:outerShdw>
                </a:effectLst>
                <a:latin typeface="Arial" pitchFamily="-106" charset="0"/>
              </a:endParaRPr>
            </a:p>
          </p:txBody>
        </p:sp>
        <p:sp>
          <p:nvSpPr>
            <p:cNvPr id="8" name="TextBox 6"/>
            <p:cNvSpPr txBox="1">
              <a:spLocks noChangeArrowheads="1"/>
            </p:cNvSpPr>
            <p:nvPr/>
          </p:nvSpPr>
          <p:spPr bwMode="auto">
            <a:xfrm>
              <a:off x="3568700" y="6396038"/>
              <a:ext cx="2336800" cy="461962"/>
            </a:xfrm>
            <a:prstGeom prst="rect">
              <a:avLst/>
            </a:prstGeom>
            <a:noFill/>
            <a:ln w="9525">
              <a:noFill/>
              <a:miter lim="800000"/>
              <a:headEnd/>
              <a:tailEnd/>
            </a:ln>
          </p:spPr>
          <p:txBody>
            <a:bodyPr>
              <a:prstTxWarp prst="textNoShape">
                <a:avLst/>
              </a:prstTxWarp>
              <a:spAutoFit/>
            </a:bodyPr>
            <a:lstStyle/>
            <a:p>
              <a:r>
                <a:rPr lang="en-US" b="1" dirty="0">
                  <a:solidFill>
                    <a:srgbClr val="008000"/>
                  </a:solidFill>
                </a:rPr>
                <a:t>Problem Area</a:t>
              </a:r>
            </a:p>
          </p:txBody>
        </p:sp>
        <p:cxnSp>
          <p:nvCxnSpPr>
            <p:cNvPr id="9" name="Straight Arrow Connector 8"/>
            <p:cNvCxnSpPr>
              <a:cxnSpLocks noChangeShapeType="1"/>
              <a:stCxn id="8" idx="1"/>
              <a:endCxn id="7" idx="5"/>
            </p:cNvCxnSpPr>
            <p:nvPr/>
          </p:nvCxnSpPr>
          <p:spPr bwMode="auto">
            <a:xfrm rot="10800000">
              <a:off x="2904846" y="6037123"/>
              <a:ext cx="663855" cy="589897"/>
            </a:xfrm>
            <a:prstGeom prst="straightConnector1">
              <a:avLst/>
            </a:prstGeom>
            <a:noFill/>
            <a:ln w="50800">
              <a:solidFill>
                <a:srgbClr val="008000"/>
              </a:solidFill>
              <a:round/>
              <a:headEnd/>
              <a:tailEnd type="stealth" w="med" len="lg"/>
            </a:ln>
          </p:spPr>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311900" y="1229460"/>
            <a:ext cx="2743200" cy="1937141"/>
          </a:xfrm>
          <a:prstGeom prst="rect">
            <a:avLst/>
          </a:prstGeom>
        </p:spPr>
      </p:pic>
      <p:sp>
        <p:nvSpPr>
          <p:cNvPr id="4" name="Title 1"/>
          <p:cNvSpPr>
            <a:spLocks noGrp="1"/>
          </p:cNvSpPr>
          <p:nvPr>
            <p:ph type="title"/>
          </p:nvPr>
        </p:nvSpPr>
        <p:spPr>
          <a:xfrm>
            <a:off x="76200" y="223836"/>
            <a:ext cx="9017000" cy="1143000"/>
          </a:xfrm>
        </p:spPr>
        <p:txBody>
          <a:bodyPr>
            <a:normAutofit/>
          </a:bodyPr>
          <a:lstStyle/>
          <a:p>
            <a:r>
              <a:rPr lang="en-US" sz="4000" b="1" dirty="0" smtClean="0">
                <a:effectLst>
                  <a:outerShdw blurRad="38100" dist="38100" dir="2700000" algn="tl">
                    <a:srgbClr val="000000">
                      <a:alpha val="43137"/>
                    </a:srgbClr>
                  </a:outerShdw>
                </a:effectLst>
              </a:rPr>
              <a:t>Steller Sea Lion Habitat Monitoring</a:t>
            </a:r>
            <a:endParaRPr lang="en-US" sz="4000" b="1"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stretch>
            <a:fillRect/>
          </a:stretch>
        </p:blipFill>
        <p:spPr>
          <a:xfrm>
            <a:off x="76200" y="4040708"/>
            <a:ext cx="4572000" cy="2110524"/>
          </a:xfrm>
          <a:prstGeom prst="rect">
            <a:avLst/>
          </a:prstGeom>
        </p:spPr>
      </p:pic>
      <p:pic>
        <p:nvPicPr>
          <p:cNvPr id="9" name="Picture 8"/>
          <p:cNvPicPr>
            <a:picLocks noChangeAspect="1"/>
          </p:cNvPicPr>
          <p:nvPr/>
        </p:nvPicPr>
        <p:blipFill>
          <a:blip r:embed="rId4"/>
          <a:stretch>
            <a:fillRect/>
          </a:stretch>
        </p:blipFill>
        <p:spPr>
          <a:xfrm>
            <a:off x="76200" y="1165960"/>
            <a:ext cx="3657600" cy="3082060"/>
          </a:xfrm>
          <a:prstGeom prst="rect">
            <a:avLst/>
          </a:prstGeom>
          <a:ln w="25400">
            <a:solidFill>
              <a:schemeClr val="bg1"/>
            </a:solidFill>
          </a:ln>
        </p:spPr>
      </p:pic>
      <p:pic>
        <p:nvPicPr>
          <p:cNvPr id="10" name="Picture 9"/>
          <p:cNvPicPr>
            <a:picLocks noChangeAspect="1"/>
          </p:cNvPicPr>
          <p:nvPr/>
        </p:nvPicPr>
        <p:blipFill>
          <a:blip r:embed="rId5"/>
          <a:stretch>
            <a:fillRect/>
          </a:stretch>
        </p:blipFill>
        <p:spPr>
          <a:xfrm>
            <a:off x="4521200" y="3307187"/>
            <a:ext cx="4572000" cy="2844045"/>
          </a:xfrm>
          <a:prstGeom prst="rect">
            <a:avLst/>
          </a:prstGeom>
        </p:spPr>
      </p:pic>
      <p:sp>
        <p:nvSpPr>
          <p:cNvPr id="11" name="Rectangle 10"/>
          <p:cNvSpPr/>
          <p:nvPr/>
        </p:nvSpPr>
        <p:spPr>
          <a:xfrm>
            <a:off x="3695700" y="1447271"/>
            <a:ext cx="4572000" cy="1015663"/>
          </a:xfrm>
          <a:prstGeom prst="rect">
            <a:avLst/>
          </a:prstGeom>
        </p:spPr>
        <p:txBody>
          <a:bodyPr>
            <a:spAutoFit/>
          </a:bodyPr>
          <a:lstStyle/>
          <a:p>
            <a:r>
              <a:rPr lang="en-US" sz="2000" b="1" dirty="0" smtClean="0">
                <a:solidFill>
                  <a:srgbClr val="236192"/>
                </a:solidFill>
                <a:latin typeface="Arial"/>
                <a:cs typeface="Arial"/>
              </a:rPr>
              <a:t>Preliminary Findings </a:t>
            </a:r>
          </a:p>
          <a:p>
            <a:r>
              <a:rPr lang="en-US" sz="2000" b="1" dirty="0" smtClean="0">
                <a:solidFill>
                  <a:srgbClr val="236192"/>
                </a:solidFill>
                <a:latin typeface="Arial"/>
                <a:cs typeface="Arial"/>
              </a:rPr>
              <a:t> - Migration</a:t>
            </a:r>
          </a:p>
          <a:p>
            <a:r>
              <a:rPr lang="en-US" sz="2000" b="1" dirty="0" smtClean="0">
                <a:solidFill>
                  <a:srgbClr val="236192"/>
                </a:solidFill>
                <a:latin typeface="Arial"/>
                <a:cs typeface="Arial"/>
              </a:rPr>
              <a:t> - Transient Killer Whales</a:t>
            </a:r>
            <a:endParaRPr lang="en-US" sz="2000" b="1" dirty="0">
              <a:solidFill>
                <a:srgbClr val="236192"/>
              </a:solidFill>
              <a:latin typeface="Arial"/>
              <a:cs typeface="Arial"/>
            </a:endParaRPr>
          </a:p>
        </p:txBody>
      </p:sp>
      <p:pic>
        <p:nvPicPr>
          <p:cNvPr id="13" name="Picture 12"/>
          <p:cNvPicPr>
            <a:picLocks noChangeAspect="1"/>
          </p:cNvPicPr>
          <p:nvPr/>
        </p:nvPicPr>
        <p:blipFill>
          <a:blip r:embed="rId6"/>
          <a:stretch>
            <a:fillRect/>
          </a:stretch>
        </p:blipFill>
        <p:spPr>
          <a:xfrm>
            <a:off x="3695700" y="4680930"/>
            <a:ext cx="1828800" cy="1443089"/>
          </a:xfrm>
          <a:prstGeom prst="rect">
            <a:avLst/>
          </a:prstGeom>
          <a:ln w="25400">
            <a:solidFill>
              <a:schemeClr val="bg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effectLst>
                  <a:outerShdw blurRad="38100" dist="38100" dir="2700000" algn="tl">
                    <a:srgbClr val="000000">
                      <a:alpha val="43137"/>
                    </a:srgbClr>
                  </a:outerShdw>
                </a:effectLst>
              </a:rPr>
              <a:t>Crazy Mountain Wildfire </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Alaska Fire Service Incident Command Team Support</a:t>
            </a:r>
            <a:endParaRPr lang="en-US" sz="2800" b="1" dirty="0">
              <a:effectLst>
                <a:outerShdw blurRad="38100" dist="38100" dir="2700000" algn="tl">
                  <a:srgbClr val="000000">
                    <a:alpha val="43137"/>
                  </a:srgbClr>
                </a:outerShdw>
              </a:effectLst>
            </a:endParaRPr>
          </a:p>
        </p:txBody>
      </p:sp>
      <p:sp>
        <p:nvSpPr>
          <p:cNvPr id="9" name="Content Placeholder 8"/>
          <p:cNvSpPr>
            <a:spLocks noGrp="1"/>
          </p:cNvSpPr>
          <p:nvPr>
            <p:ph idx="1"/>
          </p:nvPr>
        </p:nvSpPr>
        <p:spPr>
          <a:xfrm>
            <a:off x="114300" y="1523997"/>
            <a:ext cx="8496300" cy="4525963"/>
          </a:xfrm>
        </p:spPr>
        <p:txBody>
          <a:bodyPr/>
          <a:lstStyle/>
          <a:p>
            <a:r>
              <a:rPr lang="en-US" sz="2000" b="1" dirty="0" smtClean="0">
                <a:latin typeface="Arial"/>
                <a:ea typeface="ＭＳ Ｐゴシック" charset="-128"/>
                <a:cs typeface="Arial"/>
              </a:rPr>
              <a:t>Tasked by Alaska Fire Service Incident </a:t>
            </a:r>
          </a:p>
          <a:p>
            <a:pPr>
              <a:buNone/>
            </a:pPr>
            <a:r>
              <a:rPr lang="en-US" sz="2000" b="1" dirty="0" smtClean="0">
                <a:latin typeface="Arial"/>
                <a:ea typeface="ＭＳ Ｐゴシック" charset="-128"/>
                <a:cs typeface="Arial"/>
              </a:rPr>
              <a:t>	Command Team</a:t>
            </a:r>
          </a:p>
          <a:p>
            <a:r>
              <a:rPr lang="en-US" sz="2000" b="1" dirty="0" smtClean="0">
                <a:latin typeface="Arial"/>
                <a:ea typeface="ＭＳ Ｐゴシック" charset="-128"/>
                <a:cs typeface="Arial"/>
              </a:rPr>
              <a:t>Manned aviation not flown for (5) days </a:t>
            </a:r>
          </a:p>
          <a:p>
            <a:pPr>
              <a:buNone/>
            </a:pPr>
            <a:r>
              <a:rPr lang="en-US" sz="2000" b="1" dirty="0" smtClean="0">
                <a:latin typeface="Arial"/>
                <a:ea typeface="ＭＳ Ｐゴシック" charset="-128"/>
                <a:cs typeface="Arial"/>
              </a:rPr>
              <a:t>	due to the smoke and limited visibility</a:t>
            </a:r>
          </a:p>
          <a:p>
            <a:r>
              <a:rPr lang="en-US" sz="2000" b="1" dirty="0" smtClean="0">
                <a:latin typeface="Arial"/>
                <a:ea typeface="ＭＳ Ｐゴシック" charset="-128"/>
                <a:cs typeface="Arial"/>
              </a:rPr>
              <a:t>Satellite imagery (MODUS) incapable </a:t>
            </a:r>
          </a:p>
          <a:p>
            <a:pPr>
              <a:buNone/>
            </a:pPr>
            <a:r>
              <a:rPr lang="en-US" sz="2000" b="1" dirty="0" smtClean="0">
                <a:latin typeface="Arial"/>
                <a:ea typeface="ＭＳ Ｐゴシック" charset="-128"/>
                <a:cs typeface="Arial"/>
              </a:rPr>
              <a:t>	of showing critical activity</a:t>
            </a:r>
          </a:p>
          <a:p>
            <a:endParaRPr lang="en-US" sz="2000" b="1" dirty="0">
              <a:latin typeface="Arial"/>
              <a:cs typeface="Arial"/>
            </a:endParaRPr>
          </a:p>
        </p:txBody>
      </p:sp>
      <p:pic>
        <p:nvPicPr>
          <p:cNvPr id="8" name="Picture 7"/>
          <p:cNvPicPr>
            <a:picLocks noChangeAspect="1"/>
          </p:cNvPicPr>
          <p:nvPr/>
        </p:nvPicPr>
        <p:blipFill>
          <a:blip r:embed="rId2"/>
          <a:stretch>
            <a:fillRect/>
          </a:stretch>
        </p:blipFill>
        <p:spPr>
          <a:xfrm>
            <a:off x="0" y="3782621"/>
            <a:ext cx="2743200" cy="2267339"/>
          </a:xfrm>
          <a:prstGeom prst="rect">
            <a:avLst/>
          </a:prstGeom>
        </p:spPr>
      </p:pic>
      <p:pic>
        <p:nvPicPr>
          <p:cNvPr id="12" name="Picture 11"/>
          <p:cNvPicPr>
            <a:picLocks noChangeAspect="1"/>
          </p:cNvPicPr>
          <p:nvPr/>
        </p:nvPicPr>
        <p:blipFill>
          <a:blip r:embed="rId3"/>
          <a:stretch>
            <a:fillRect/>
          </a:stretch>
        </p:blipFill>
        <p:spPr>
          <a:xfrm>
            <a:off x="2171700" y="4387100"/>
            <a:ext cx="3657600" cy="1662860"/>
          </a:xfrm>
          <a:prstGeom prst="rect">
            <a:avLst/>
          </a:prstGeom>
          <a:ln w="25400">
            <a:solidFill>
              <a:schemeClr val="bg1"/>
            </a:solidFill>
          </a:ln>
        </p:spPr>
      </p:pic>
      <p:pic>
        <p:nvPicPr>
          <p:cNvPr id="11" name="Picture 10"/>
          <p:cNvPicPr>
            <a:picLocks noChangeAspect="1"/>
          </p:cNvPicPr>
          <p:nvPr/>
        </p:nvPicPr>
        <p:blipFill>
          <a:blip r:embed="rId4"/>
          <a:stretch>
            <a:fillRect/>
          </a:stretch>
        </p:blipFill>
        <p:spPr>
          <a:xfrm>
            <a:off x="5915025" y="4184117"/>
            <a:ext cx="3037841" cy="2009154"/>
          </a:xfrm>
          <a:prstGeom prst="rect">
            <a:avLst/>
          </a:prstGeom>
        </p:spPr>
      </p:pic>
      <p:pic>
        <p:nvPicPr>
          <p:cNvPr id="13" name="Picture 12"/>
          <p:cNvPicPr>
            <a:picLocks noChangeAspect="1"/>
          </p:cNvPicPr>
          <p:nvPr/>
        </p:nvPicPr>
        <p:blipFill>
          <a:blip r:embed="rId5"/>
          <a:stretch>
            <a:fillRect/>
          </a:stretch>
        </p:blipFill>
        <p:spPr>
          <a:xfrm>
            <a:off x="5429884" y="1379538"/>
            <a:ext cx="3657600" cy="272738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8900" y="4251751"/>
            <a:ext cx="3383280" cy="2328548"/>
          </a:xfrm>
          <a:prstGeom prst="rect">
            <a:avLst/>
          </a:prstGeom>
        </p:spPr>
      </p:pic>
      <p:sp>
        <p:nvSpPr>
          <p:cNvPr id="2" name="Title 1"/>
          <p:cNvSpPr>
            <a:spLocks noGrp="1"/>
          </p:cNvSpPr>
          <p:nvPr>
            <p:ph type="title"/>
          </p:nvPr>
        </p:nvSpPr>
        <p:spPr>
          <a:xfrm>
            <a:off x="457200" y="173038"/>
            <a:ext cx="8229600" cy="1143000"/>
          </a:xfrm>
        </p:spPr>
        <p:txBody>
          <a:bodyPr>
            <a:normAutofit/>
          </a:bodyPr>
          <a:lstStyle/>
          <a:p>
            <a:r>
              <a:rPr lang="en-US" sz="4000" b="1" dirty="0" smtClean="0">
                <a:effectLst>
                  <a:outerShdw blurRad="38100" dist="38100" dir="2700000" algn="tl">
                    <a:srgbClr val="000000">
                      <a:alpha val="43000"/>
                    </a:srgbClr>
                  </a:outerShdw>
                </a:effectLst>
                <a:ea typeface="ＭＳ Ｐゴシック" charset="-128"/>
                <a:cs typeface="ＭＳ Ｐゴシック" charset="-128"/>
              </a:rPr>
              <a:t>Ice Seal Population Study</a:t>
            </a:r>
            <a:endParaRPr lang="en-US" sz="4000" b="1" dirty="0">
              <a:effectLst>
                <a:outerShdw blurRad="38100" dist="38100" dir="2700000" algn="tl">
                  <a:srgbClr val="000000">
                    <a:alpha val="43000"/>
                  </a:srgbClr>
                </a:outerShdw>
              </a:effectLst>
            </a:endParaRPr>
          </a:p>
        </p:txBody>
      </p:sp>
      <p:sp>
        <p:nvSpPr>
          <p:cNvPr id="4" name="Content Placeholder 2"/>
          <p:cNvSpPr>
            <a:spLocks noGrp="1"/>
          </p:cNvSpPr>
          <p:nvPr>
            <p:ph idx="1"/>
          </p:nvPr>
        </p:nvSpPr>
        <p:spPr>
          <a:xfrm>
            <a:off x="38100" y="1262063"/>
            <a:ext cx="9144000" cy="5202237"/>
          </a:xfrm>
        </p:spPr>
        <p:txBody>
          <a:bodyPr/>
          <a:lstStyle/>
          <a:p>
            <a:r>
              <a:rPr lang="en-US" sz="2000" b="1" dirty="0" smtClean="0">
                <a:latin typeface="Arial"/>
                <a:ea typeface="ＭＳ Ｐゴシック" charset="-128"/>
                <a:cs typeface="Arial"/>
              </a:rPr>
              <a:t>Scientific Need</a:t>
            </a:r>
          </a:p>
          <a:p>
            <a:pPr lvl="1"/>
            <a:r>
              <a:rPr lang="en-US" sz="2000" dirty="0" smtClean="0">
                <a:latin typeface="Arial"/>
                <a:cs typeface="Arial"/>
              </a:rPr>
              <a:t>Marine Mammal Protection Act mandated</a:t>
            </a:r>
            <a:endParaRPr lang="en-US" sz="2000" dirty="0" smtClean="0">
              <a:latin typeface="Arial"/>
              <a:cs typeface="Arial"/>
              <a:sym typeface="Wingdings" charset="2"/>
            </a:endParaRPr>
          </a:p>
          <a:p>
            <a:r>
              <a:rPr lang="en-US" sz="2000" b="1" dirty="0" smtClean="0">
                <a:latin typeface="Arial"/>
                <a:ea typeface="ＭＳ Ｐゴシック" charset="-128"/>
                <a:cs typeface="Arial"/>
                <a:sym typeface="Wingdings" charset="2"/>
              </a:rPr>
              <a:t>Relevance</a:t>
            </a:r>
          </a:p>
          <a:p>
            <a:pPr lvl="1"/>
            <a:r>
              <a:rPr lang="en-US" sz="2000" dirty="0" smtClean="0">
                <a:latin typeface="Arial"/>
                <a:cs typeface="Arial"/>
                <a:sym typeface="Wingdings" charset="2"/>
              </a:rPr>
              <a:t>Large-scale, systematic ship-based survey</a:t>
            </a:r>
          </a:p>
          <a:p>
            <a:r>
              <a:rPr lang="en-US" sz="2000" b="1" dirty="0" smtClean="0">
                <a:latin typeface="Arial"/>
                <a:ea typeface="ＭＳ Ｐゴシック" charset="-128"/>
                <a:cs typeface="Arial"/>
                <a:sym typeface="Wingdings" charset="2"/>
              </a:rPr>
              <a:t>Outcome</a:t>
            </a:r>
          </a:p>
          <a:p>
            <a:pPr lvl="1"/>
            <a:r>
              <a:rPr lang="en-US" sz="2000" u="sng" dirty="0" smtClean="0">
                <a:latin typeface="Arial"/>
                <a:cs typeface="Arial"/>
                <a:sym typeface="Wingdings" charset="2"/>
              </a:rPr>
              <a:t>Safer</a:t>
            </a:r>
            <a:r>
              <a:rPr lang="en-US" sz="2000" dirty="0" smtClean="0">
                <a:latin typeface="Arial"/>
                <a:cs typeface="Arial"/>
                <a:sym typeface="Wingdings" charset="2"/>
              </a:rPr>
              <a:t> (than manned aviation) </a:t>
            </a:r>
          </a:p>
          <a:p>
            <a:pPr lvl="1"/>
            <a:r>
              <a:rPr lang="en-US" sz="2000" u="sng" dirty="0" smtClean="0">
                <a:latin typeface="Arial"/>
                <a:cs typeface="Arial"/>
                <a:sym typeface="Wingdings" charset="2"/>
              </a:rPr>
              <a:t>More effective</a:t>
            </a:r>
            <a:r>
              <a:rPr lang="en-US" sz="2000" dirty="0" smtClean="0">
                <a:latin typeface="Arial"/>
                <a:cs typeface="Arial"/>
                <a:sym typeface="Wingdings" charset="2"/>
              </a:rPr>
              <a:t> (they do not startle seals) </a:t>
            </a:r>
          </a:p>
          <a:p>
            <a:pPr lvl="2"/>
            <a:r>
              <a:rPr lang="en-US" sz="1800" dirty="0" smtClean="0">
                <a:latin typeface="Arial"/>
                <a:cs typeface="Arial"/>
                <a:sym typeface="Wingdings" charset="2"/>
              </a:rPr>
              <a:t>vs. manned fixed wing or helicopters</a:t>
            </a:r>
          </a:p>
        </p:txBody>
      </p:sp>
      <p:pic>
        <p:nvPicPr>
          <p:cNvPr id="5" name="Picture 14"/>
          <p:cNvPicPr>
            <a:picLocks noChangeAspect="1"/>
          </p:cNvPicPr>
          <p:nvPr/>
        </p:nvPicPr>
        <p:blipFill>
          <a:blip r:embed="rId3"/>
          <a:srcRect/>
          <a:stretch>
            <a:fillRect/>
          </a:stretch>
        </p:blipFill>
        <p:spPr bwMode="auto">
          <a:xfrm>
            <a:off x="5892800" y="1195388"/>
            <a:ext cx="3171271" cy="2037383"/>
          </a:xfrm>
          <a:prstGeom prst="rect">
            <a:avLst/>
          </a:prstGeom>
          <a:noFill/>
          <a:ln w="38100">
            <a:solidFill>
              <a:schemeClr val="tx1"/>
            </a:solidFill>
            <a:miter lim="800000"/>
            <a:headEnd/>
            <a:tailEnd/>
          </a:ln>
        </p:spPr>
      </p:pic>
      <p:sp>
        <p:nvSpPr>
          <p:cNvPr id="9" name="TextBox 8"/>
          <p:cNvSpPr txBox="1"/>
          <p:nvPr/>
        </p:nvSpPr>
        <p:spPr>
          <a:xfrm>
            <a:off x="3416300" y="5754377"/>
            <a:ext cx="4250658" cy="400110"/>
          </a:xfrm>
          <a:prstGeom prst="rect">
            <a:avLst/>
          </a:prstGeom>
          <a:noFill/>
        </p:spPr>
        <p:txBody>
          <a:bodyPr wrap="none" rtlCol="0">
            <a:spAutoFit/>
          </a:bodyPr>
          <a:lstStyle/>
          <a:p>
            <a:r>
              <a:rPr lang="en-US" sz="2000" b="1" dirty="0" smtClean="0">
                <a:solidFill>
                  <a:srgbClr val="236192"/>
                </a:solidFill>
                <a:latin typeface="Arial"/>
                <a:cs typeface="Arial"/>
              </a:rPr>
              <a:t>Joint NOAA and US Navy Funded</a:t>
            </a:r>
            <a:endParaRPr lang="en-US" sz="2000" b="1" dirty="0">
              <a:solidFill>
                <a:srgbClr val="236192"/>
              </a:solidFill>
              <a:latin typeface="Arial"/>
              <a:cs typeface="Arial"/>
            </a:endParaRPr>
          </a:p>
        </p:txBody>
      </p:sp>
      <p:sp>
        <p:nvSpPr>
          <p:cNvPr id="10" name="TextBox 9"/>
          <p:cNvSpPr txBox="1"/>
          <p:nvPr/>
        </p:nvSpPr>
        <p:spPr>
          <a:xfrm>
            <a:off x="3441700" y="5122691"/>
            <a:ext cx="4249881" cy="707886"/>
          </a:xfrm>
          <a:prstGeom prst="rect">
            <a:avLst/>
          </a:prstGeom>
          <a:noFill/>
        </p:spPr>
        <p:txBody>
          <a:bodyPr wrap="none" rtlCol="0">
            <a:spAutoFit/>
          </a:bodyPr>
          <a:lstStyle/>
          <a:p>
            <a:r>
              <a:rPr lang="en-US" sz="2000" b="1" dirty="0" smtClean="0">
                <a:solidFill>
                  <a:srgbClr val="236192"/>
                </a:solidFill>
                <a:latin typeface="Arial"/>
                <a:cs typeface="Arial"/>
              </a:rPr>
              <a:t>2009 First Deployment</a:t>
            </a:r>
          </a:p>
          <a:p>
            <a:r>
              <a:rPr lang="en-US" sz="2000" b="1" dirty="0" smtClean="0">
                <a:solidFill>
                  <a:srgbClr val="236192"/>
                </a:solidFill>
                <a:latin typeface="Arial"/>
                <a:cs typeface="Arial"/>
              </a:rPr>
              <a:t>2014 Proposed Expanded Survey</a:t>
            </a:r>
            <a:endParaRPr lang="en-US" sz="2000" b="1" dirty="0">
              <a:solidFill>
                <a:srgbClr val="236192"/>
              </a:solidFill>
              <a:latin typeface="Arial"/>
              <a:cs typeface="Arial"/>
            </a:endParaRPr>
          </a:p>
        </p:txBody>
      </p:sp>
      <p:pic>
        <p:nvPicPr>
          <p:cNvPr id="11" name="Picture 10"/>
          <p:cNvPicPr>
            <a:picLocks noChangeAspect="1"/>
          </p:cNvPicPr>
          <p:nvPr/>
        </p:nvPicPr>
        <p:blipFill>
          <a:blip r:embed="rId4"/>
          <a:stretch>
            <a:fillRect/>
          </a:stretch>
        </p:blipFill>
        <p:spPr>
          <a:xfrm>
            <a:off x="5892800" y="3312183"/>
            <a:ext cx="3200400" cy="187913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UAF_2012">
  <a:themeElements>
    <a:clrScheme name="UAF colors">
      <a:dk1>
        <a:sysClr val="windowText" lastClr="000000"/>
      </a:dk1>
      <a:lt1>
        <a:sysClr val="window" lastClr="FFFFFF"/>
      </a:lt1>
      <a:dk2>
        <a:srgbClr val="236192"/>
      </a:dk2>
      <a:lt2>
        <a:srgbClr val="C7C9C7"/>
      </a:lt2>
      <a:accent1>
        <a:srgbClr val="236192"/>
      </a:accent1>
      <a:accent2>
        <a:srgbClr val="A6192E"/>
      </a:accent2>
      <a:accent3>
        <a:srgbClr val="719949"/>
      </a:accent3>
      <a:accent4>
        <a:srgbClr val="642667"/>
      </a:accent4>
      <a:accent5>
        <a:srgbClr val="007681"/>
      </a:accent5>
      <a:accent6>
        <a:srgbClr val="FFCD00"/>
      </a:accent6>
      <a:hlink>
        <a:srgbClr val="0000FF"/>
      </a:hlink>
      <a:folHlink>
        <a:srgbClr val="800080"/>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UAF_template_2012</Template>
  <TotalTime>2325</TotalTime>
  <Words>836</Words>
  <Application>Microsoft Office PowerPoint</Application>
  <PresentationFormat>On-screen Show (4:3)</PresentationFormat>
  <Paragraphs>151</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UAF_2012</vt:lpstr>
      <vt:lpstr>Recent Alaska’s  Unmanned Aircraft Research</vt:lpstr>
      <vt:lpstr>History of Unmanned Aircraft at UAF</vt:lpstr>
      <vt:lpstr>Alaskan Requirements</vt:lpstr>
      <vt:lpstr>Mission Statement</vt:lpstr>
      <vt:lpstr>Successes</vt:lpstr>
      <vt:lpstr>Augmenting Steller Sea Lion Surveys   Western Aleutians</vt:lpstr>
      <vt:lpstr>Steller Sea Lion Habitat Monitoring</vt:lpstr>
      <vt:lpstr>Crazy Mountain Wildfire  Alaska Fire Service Incident Command Team Support</vt:lpstr>
      <vt:lpstr>Ice Seal Population Study</vt:lpstr>
      <vt:lpstr>Ortho Image and Surface Models</vt:lpstr>
      <vt:lpstr>Shoreline Clean-up Assessment Technique (SCAT) Evaluation</vt:lpstr>
      <vt:lpstr>Oil Infrastructure Monitoring Research</vt:lpstr>
      <vt:lpstr>High Arctic Ship Piloting Experiments Aboard the Canadian CCGS LOUIS S. ST. LAURENT</vt:lpstr>
      <vt:lpstr>Imagery Used For Ship Piloting in Ice Ship tracks superimposed (Sept 2011) </vt:lpstr>
      <vt:lpstr>Small UAS Imagery of Ice Ridges IR image from RAVEN UAS (Sept 2011)</vt:lpstr>
      <vt:lpstr>PowerPoint Presentation</vt:lpstr>
      <vt:lpstr>UAS Survey of Marine Debris  Generated by 2011 Japanese Tsunami </vt:lpstr>
      <vt:lpstr>iPASS UAF’s Portable Airspace Surveillance System</vt:lpstr>
      <vt:lpstr>Low-altitude, over-the-pole capability Fuel-injected, Iridium-communication-enhanced, long-endurance, small unmanned aircraft</vt:lpstr>
      <vt:lpstr>2012 FAA Modernization Reform Act  Unmanned Aircraft Language – Permanent Arctic</vt:lpstr>
      <vt:lpstr>2012 FAA Modernization Reform Act  Unmanned Aircraft Language – Six Test Ranges</vt:lpstr>
      <vt:lpstr>Economic Impact in Alaska Not Waiting for the Expected Economic Impact of a Test Range</vt:lpstr>
      <vt:lpstr>Volcanic Ash Analysis and Detection USAF Small Business Innovative Research</vt:lpstr>
      <vt:lpstr>Vision</vt:lpstr>
    </vt:vector>
  </TitlesOfParts>
  <Company>University of Alaska Fairbanks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Walker</dc:creator>
  <cp:lastModifiedBy>Brandi R Berg</cp:lastModifiedBy>
  <cp:revision>124</cp:revision>
  <cp:lastPrinted>2012-11-30T20:28:40Z</cp:lastPrinted>
  <dcterms:created xsi:type="dcterms:W3CDTF">2012-12-04T15:35:25Z</dcterms:created>
  <dcterms:modified xsi:type="dcterms:W3CDTF">2012-12-11T00:54:31Z</dcterms:modified>
</cp:coreProperties>
</file>