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604" r:id="rId2"/>
    <p:sldId id="1587" r:id="rId3"/>
    <p:sldId id="1576" r:id="rId4"/>
    <p:sldId id="1585" r:id="rId5"/>
    <p:sldId id="1588" r:id="rId6"/>
    <p:sldId id="1589" r:id="rId7"/>
    <p:sldId id="1590" r:id="rId8"/>
    <p:sldId id="1601" r:id="rId9"/>
    <p:sldId id="1591" r:id="rId10"/>
    <p:sldId id="1577" r:id="rId11"/>
    <p:sldId id="1586" r:id="rId12"/>
    <p:sldId id="1581" r:id="rId13"/>
    <p:sldId id="1600" r:id="rId14"/>
    <p:sldId id="1603" r:id="rId15"/>
    <p:sldId id="1468" r:id="rId16"/>
    <p:sldId id="1602" r:id="rId17"/>
    <p:sldId id="1474" r:id="rId18"/>
    <p:sldId id="1476" r:id="rId19"/>
    <p:sldId id="1477" r:id="rId20"/>
    <p:sldId id="1584" r:id="rId21"/>
    <p:sldId id="1598" r:id="rId22"/>
    <p:sldId id="1597" r:id="rId23"/>
    <p:sldId id="1594" r:id="rId24"/>
    <p:sldId id="1596" r:id="rId25"/>
    <p:sldId id="1552" r:id="rId26"/>
    <p:sldId id="1553" r:id="rId27"/>
    <p:sldId id="1554" r:id="rId28"/>
    <p:sldId id="1604" r:id="rId29"/>
  </p:sldIdLst>
  <p:sldSz cx="15544800" cy="100584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5000" b="1" kern="1200" baseline="-25000">
        <a:solidFill>
          <a:schemeClr val="tx2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5000" b="1" kern="1200" baseline="-25000">
        <a:solidFill>
          <a:schemeClr val="tx2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5000" b="1" kern="1200" baseline="-25000">
        <a:solidFill>
          <a:schemeClr val="tx2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5000" b="1" kern="1200" baseline="-25000">
        <a:solidFill>
          <a:schemeClr val="tx2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5000" b="1" kern="1200" baseline="-25000">
        <a:solidFill>
          <a:schemeClr val="tx2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5000" b="1" kern="1200" baseline="-25000">
        <a:solidFill>
          <a:schemeClr val="tx2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5000" b="1" kern="1200" baseline="-25000">
        <a:solidFill>
          <a:schemeClr val="tx2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5000" b="1" kern="1200" baseline="-25000">
        <a:solidFill>
          <a:schemeClr val="tx2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5000" b="1" kern="1200" baseline="-25000">
        <a:solidFill>
          <a:schemeClr val="tx2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5FF46"/>
    <a:srgbClr val="C7E91B"/>
    <a:srgbClr val="DEF27A"/>
    <a:srgbClr val="A9C713"/>
    <a:srgbClr val="005C97"/>
    <a:srgbClr val="000000"/>
    <a:srgbClr val="CADDEE"/>
    <a:srgbClr val="C86071"/>
    <a:srgbClr val="8394E9"/>
    <a:srgbClr val="91AB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51" autoAdjust="0"/>
    <p:restoredTop sz="97278" autoAdjust="0"/>
  </p:normalViewPr>
  <p:slideViewPr>
    <p:cSldViewPr snapToGrid="0">
      <p:cViewPr varScale="1">
        <p:scale>
          <a:sx n="27" d="100"/>
          <a:sy n="27" d="100"/>
        </p:scale>
        <p:origin x="-1028" y="-60"/>
      </p:cViewPr>
      <p:guideLst>
        <p:guide orient="horz" pos="2882"/>
        <p:guide orient="horz" pos="513"/>
        <p:guide orient="horz" pos="4878"/>
        <p:guide orient="horz" pos="2847"/>
        <p:guide orient="horz" pos="3458"/>
        <p:guide orient="horz" pos="3413"/>
        <p:guide pos="4896"/>
        <p:guide pos="6413"/>
        <p:guide pos="1630"/>
        <p:guide pos="210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57" d="100"/>
          <a:sy n="57" d="100"/>
        </p:scale>
        <p:origin x="-2166" y="-102"/>
      </p:cViewPr>
      <p:guideLst>
        <p:guide orient="horz" pos="3025"/>
        <p:guide pos="2305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3725286557160093E-2"/>
          <c:y val="5.3217440497660896E-2"/>
          <c:w val="0.52277611621560005"/>
          <c:h val="0.82394609404379271"/>
        </c:manualLayout>
      </c:layout>
      <c:pieChart>
        <c:varyColors val="1"/>
        <c:ser>
          <c:idx val="2"/>
          <c:order val="2"/>
          <c:dPt>
            <c:idx val="0"/>
            <c:bubble3D val="0"/>
            <c:spPr>
              <a:solidFill>
                <a:schemeClr val="tx2">
                  <a:lumMod val="20000"/>
                  <a:lumOff val="80000"/>
                </a:schemeClr>
              </a:solidFill>
            </c:spPr>
          </c:dPt>
          <c:dPt>
            <c:idx val="1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2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</c:spPr>
          </c:dPt>
          <c:dPt>
            <c:idx val="3"/>
            <c:bubble3D val="0"/>
            <c:spPr>
              <a:solidFill>
                <a:schemeClr val="accent3">
                  <a:lumMod val="75000"/>
                </a:schemeClr>
              </a:solidFill>
            </c:spPr>
          </c:dPt>
          <c:dPt>
            <c:idx val="4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</c:spPr>
          </c:dPt>
          <c:dPt>
            <c:idx val="5"/>
            <c:bubble3D val="0"/>
            <c:spPr>
              <a:solidFill>
                <a:schemeClr val="accent2">
                  <a:lumMod val="75000"/>
                </a:schemeClr>
              </a:solidFill>
            </c:spPr>
          </c:dPt>
          <c:dPt>
            <c:idx val="6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</c:dPt>
          <c:dPt>
            <c:idx val="7"/>
            <c:bubble3D val="0"/>
            <c:spPr>
              <a:solidFill>
                <a:schemeClr val="accent4">
                  <a:lumMod val="75000"/>
                </a:schemeClr>
              </a:solidFill>
            </c:spPr>
          </c:dPt>
          <c:dLbls>
            <c:delete val="1"/>
          </c:dLbls>
          <c:cat>
            <c:strRef>
              <c:f>'2021 Enrollment Ketchikan Pie'!$B$40:$B$47</c:f>
              <c:strCache>
                <c:ptCount val="8"/>
                <c:pt idx="0">
                  <c:v>Arts and Sciences E-learning</c:v>
                </c:pt>
                <c:pt idx="1">
                  <c:v>Arts and Sciences Face to Face</c:v>
                </c:pt>
                <c:pt idx="2">
                  <c:v>Career Education E-learning</c:v>
                </c:pt>
                <c:pt idx="3">
                  <c:v>Career Education  Face to Face</c:v>
                </c:pt>
                <c:pt idx="4">
                  <c:v>Education  E-learning</c:v>
                </c:pt>
                <c:pt idx="5">
                  <c:v>Education  Face to Face</c:v>
                </c:pt>
                <c:pt idx="6">
                  <c:v>Management E-learning</c:v>
                </c:pt>
                <c:pt idx="7">
                  <c:v>Management Face to Face</c:v>
                </c:pt>
              </c:strCache>
            </c:strRef>
          </c:cat>
          <c:val>
            <c:numRef>
              <c:f>'2021 Enrollment Ketchikan Pie'!$D$40:$D$47</c:f>
              <c:numCache>
                <c:formatCode>#,##0_);[Red]\(#,##0\)</c:formatCode>
                <c:ptCount val="8"/>
                <c:pt idx="0" formatCode="0.00">
                  <c:v>163</c:v>
                </c:pt>
                <c:pt idx="1">
                  <c:v>66</c:v>
                </c:pt>
                <c:pt idx="2" formatCode="0.00">
                  <c:v>0</c:v>
                </c:pt>
                <c:pt idx="3">
                  <c:v>56</c:v>
                </c:pt>
                <c:pt idx="4">
                  <c:v>9</c:v>
                </c:pt>
                <c:pt idx="5">
                  <c:v>9</c:v>
                </c:pt>
                <c:pt idx="6" formatCode="0.00">
                  <c:v>16</c:v>
                </c:pt>
                <c:pt idx="7">
                  <c:v>0</c:v>
                </c:pt>
              </c:numCache>
            </c:numRef>
          </c:val>
        </c:ser>
        <c:ser>
          <c:idx val="3"/>
          <c:order val="3"/>
          <c:tx>
            <c:v>face to face</c:v>
          </c:tx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'2021 Enrollment Ketchikan Pie'!$B$40:$B$47</c:f>
              <c:strCache>
                <c:ptCount val="8"/>
                <c:pt idx="0">
                  <c:v>Arts and Sciences E-learning</c:v>
                </c:pt>
                <c:pt idx="1">
                  <c:v>Arts and Sciences Face to Face</c:v>
                </c:pt>
                <c:pt idx="2">
                  <c:v>Career Education E-learning</c:v>
                </c:pt>
                <c:pt idx="3">
                  <c:v>Career Education  Face to Face</c:v>
                </c:pt>
                <c:pt idx="4">
                  <c:v>Education  E-learning</c:v>
                </c:pt>
                <c:pt idx="5">
                  <c:v>Education  Face to Face</c:v>
                </c:pt>
                <c:pt idx="6">
                  <c:v>Management E-learning</c:v>
                </c:pt>
                <c:pt idx="7">
                  <c:v>Management Face to Face</c:v>
                </c:pt>
              </c:strCache>
            </c:strRef>
          </c:cat>
          <c:val>
            <c:numRef>
              <c:f>'2021 Enrollment Ketchikan Pie'!$F$40:$F$46</c:f>
              <c:numCache>
                <c:formatCode>General</c:formatCode>
                <c:ptCount val="7"/>
              </c:numCache>
            </c:numRef>
          </c:val>
        </c:ser>
        <c:ser>
          <c:idx val="0"/>
          <c:order val="0"/>
          <c:dPt>
            <c:idx val="1"/>
            <c:bubble3D val="0"/>
            <c:spPr>
              <a:solidFill>
                <a:srgbClr val="FFC000"/>
              </a:solidFill>
            </c:spPr>
          </c:dPt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'2021 Enrollment Ketchikan Pie'!$B$40:$B$47</c:f>
              <c:strCache>
                <c:ptCount val="8"/>
                <c:pt idx="0">
                  <c:v>Arts and Sciences E-learning</c:v>
                </c:pt>
                <c:pt idx="1">
                  <c:v>Arts and Sciences Face to Face</c:v>
                </c:pt>
                <c:pt idx="2">
                  <c:v>Career Education E-learning</c:v>
                </c:pt>
                <c:pt idx="3">
                  <c:v>Career Education  Face to Face</c:v>
                </c:pt>
                <c:pt idx="4">
                  <c:v>Education  E-learning</c:v>
                </c:pt>
                <c:pt idx="5">
                  <c:v>Education  Face to Face</c:v>
                </c:pt>
                <c:pt idx="6">
                  <c:v>Management E-learning</c:v>
                </c:pt>
                <c:pt idx="7">
                  <c:v>Management Face to Face</c:v>
                </c:pt>
              </c:strCache>
            </c:strRef>
          </c:cat>
          <c:val>
            <c:numRef>
              <c:f>'2021 Enrollment Ketchikan Pie'!$D$40:$D$46</c:f>
              <c:numCache>
                <c:formatCode>#,##0_);[Red]\(#,##0\)</c:formatCode>
                <c:ptCount val="7"/>
                <c:pt idx="0" formatCode="0.00">
                  <c:v>163</c:v>
                </c:pt>
                <c:pt idx="1">
                  <c:v>66</c:v>
                </c:pt>
                <c:pt idx="2" formatCode="0.00">
                  <c:v>0</c:v>
                </c:pt>
                <c:pt idx="3">
                  <c:v>56</c:v>
                </c:pt>
                <c:pt idx="4">
                  <c:v>9</c:v>
                </c:pt>
                <c:pt idx="5">
                  <c:v>9</c:v>
                </c:pt>
                <c:pt idx="6" formatCode="0.00">
                  <c:v>16</c:v>
                </c:pt>
              </c:numCache>
            </c:numRef>
          </c:val>
        </c:ser>
        <c:ser>
          <c:idx val="1"/>
          <c:order val="1"/>
          <c:tx>
            <c:v>face to face</c:v>
          </c:tx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'2021 Enrollment Ketchikan Pie'!$B$40:$B$47</c:f>
              <c:strCache>
                <c:ptCount val="8"/>
                <c:pt idx="0">
                  <c:v>Arts and Sciences E-learning</c:v>
                </c:pt>
                <c:pt idx="1">
                  <c:v>Arts and Sciences Face to Face</c:v>
                </c:pt>
                <c:pt idx="2">
                  <c:v>Career Education E-learning</c:v>
                </c:pt>
                <c:pt idx="3">
                  <c:v>Career Education  Face to Face</c:v>
                </c:pt>
                <c:pt idx="4">
                  <c:v>Education  E-learning</c:v>
                </c:pt>
                <c:pt idx="5">
                  <c:v>Education  Face to Face</c:v>
                </c:pt>
                <c:pt idx="6">
                  <c:v>Management E-learning</c:v>
                </c:pt>
                <c:pt idx="7">
                  <c:v>Management Face to Face</c:v>
                </c:pt>
              </c:strCache>
            </c:strRef>
          </c:cat>
          <c:val>
            <c:numRef>
              <c:f>'2021 Enrollment Ketchikan Pie'!$F$40:$F$46</c:f>
              <c:numCache>
                <c:formatCode>General</c:formatCode>
                <c:ptCount val="7"/>
              </c:numCache>
            </c:numRef>
          </c:val>
        </c:ser>
        <c:ser>
          <c:idx val="4"/>
          <c:order val="4"/>
          <c:tx>
            <c:v>Arts &amp; Sciences Fact to Face</c:v>
          </c:tx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'2021 Enrollment Ketchikan Pie'!$B$40:$B$47</c:f>
              <c:strCache>
                <c:ptCount val="8"/>
                <c:pt idx="0">
                  <c:v>Arts and Sciences E-learning</c:v>
                </c:pt>
                <c:pt idx="1">
                  <c:v>Arts and Sciences Face to Face</c:v>
                </c:pt>
                <c:pt idx="2">
                  <c:v>Career Education E-learning</c:v>
                </c:pt>
                <c:pt idx="3">
                  <c:v>Career Education  Face to Face</c:v>
                </c:pt>
                <c:pt idx="4">
                  <c:v>Education  E-learning</c:v>
                </c:pt>
                <c:pt idx="5">
                  <c:v>Education  Face to Face</c:v>
                </c:pt>
                <c:pt idx="6">
                  <c:v>Management E-learning</c:v>
                </c:pt>
                <c:pt idx="7">
                  <c:v>Management Face to Face</c:v>
                </c:pt>
              </c:strCache>
            </c:strRef>
          </c:cat>
          <c:val>
            <c:numRef>
              <c:f>'2021 Enrollment Ketchikan Pie'!$F$40</c:f>
              <c:numCache>
                <c:formatCode>General</c:formatCode>
                <c:ptCount val="1"/>
              </c:numCache>
            </c:numRef>
          </c:val>
        </c:ser>
        <c:ser>
          <c:idx val="5"/>
          <c:order val="5"/>
          <c:tx>
            <c:v>Sitka Enrollment</c:v>
          </c:tx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val>
            <c:numLit>
              <c:formatCode>General</c:formatCode>
              <c:ptCount val="1"/>
              <c:pt idx="0">
                <c:v>1</c:v>
              </c:pt>
            </c:numLit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3725286557160093E-2"/>
          <c:y val="5.3217440497660896E-2"/>
          <c:w val="0.52277611621560005"/>
          <c:h val="0.82394609404379271"/>
        </c:manualLayout>
      </c:layout>
      <c:pieChart>
        <c:varyColors val="1"/>
        <c:ser>
          <c:idx val="2"/>
          <c:order val="0"/>
          <c:dPt>
            <c:idx val="0"/>
            <c:bubble3D val="0"/>
            <c:spPr>
              <a:solidFill>
                <a:schemeClr val="tx2">
                  <a:lumMod val="20000"/>
                  <a:lumOff val="80000"/>
                </a:schemeClr>
              </a:solidFill>
            </c:spPr>
          </c:dPt>
          <c:dPt>
            <c:idx val="1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2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</c:spPr>
          </c:dPt>
          <c:dPt>
            <c:idx val="3"/>
            <c:bubble3D val="0"/>
            <c:spPr>
              <a:solidFill>
                <a:schemeClr val="accent3">
                  <a:lumMod val="75000"/>
                </a:schemeClr>
              </a:solidFill>
            </c:spPr>
          </c:dPt>
          <c:dPt>
            <c:idx val="4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</c:spPr>
          </c:dPt>
          <c:dPt>
            <c:idx val="5"/>
            <c:bubble3D val="0"/>
            <c:spPr>
              <a:solidFill>
                <a:schemeClr val="accent2">
                  <a:lumMod val="75000"/>
                </a:schemeClr>
              </a:solidFill>
            </c:spPr>
          </c:dPt>
          <c:dPt>
            <c:idx val="6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</c:dPt>
          <c:dPt>
            <c:idx val="7"/>
            <c:bubble3D val="0"/>
            <c:spPr>
              <a:solidFill>
                <a:schemeClr val="accent4">
                  <a:lumMod val="75000"/>
                </a:schemeClr>
              </a:solidFill>
            </c:spPr>
          </c:dPt>
          <c:dLbls>
            <c:dLbl>
              <c:idx val="2"/>
              <c:layout>
                <c:manualLayout>
                  <c:x val="-0.11223365930074468"/>
                  <c:y val="-5.7831117036342028E-2"/>
                </c:manualLayout>
              </c:layout>
              <c:showLegendKey val="1"/>
              <c:showVal val="0"/>
              <c:showCatName val="0"/>
              <c:showSerName val="0"/>
              <c:showPercent val="1"/>
              <c:showBubbleSize val="0"/>
              <c:separator>
</c:separator>
            </c:dLbl>
            <c:txPr>
              <a:bodyPr/>
              <a:lstStyle/>
              <a:p>
                <a:pPr>
                  <a:defRPr sz="2800"/>
                </a:pPr>
                <a:endParaRPr lang="en-US"/>
              </a:p>
            </c:txPr>
            <c:showLegendKey val="1"/>
            <c:showVal val="0"/>
            <c:showCatName val="0"/>
            <c:showSerName val="0"/>
            <c:showPercent val="1"/>
            <c:showBubbleSize val="0"/>
            <c:separator>
</c:separator>
            <c:showLeaderLines val="1"/>
          </c:dLbls>
          <c:cat>
            <c:strRef>
              <c:f>'2021 Enroll Juneau EL vs FTF'!$C$50:$C$51</c:f>
              <c:strCache>
                <c:ptCount val="2"/>
                <c:pt idx="0">
                  <c:v>Total FTE E-Learning</c:v>
                </c:pt>
                <c:pt idx="1">
                  <c:v>Total FTE Face to Face</c:v>
                </c:pt>
              </c:strCache>
            </c:strRef>
          </c:cat>
          <c:val>
            <c:numRef>
              <c:f>'2021 Enroll Juneau EL vs FTF'!$D$50:$D$51</c:f>
              <c:numCache>
                <c:formatCode>#,##0_);[Red]\(#,##0\)</c:formatCode>
                <c:ptCount val="2"/>
                <c:pt idx="0">
                  <c:v>486.49975704889539</c:v>
                </c:pt>
                <c:pt idx="1">
                  <c:v>994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4337081065364079"/>
          <c:y val="0.46358468176796658"/>
          <c:w val="0.4119989668092543"/>
          <c:h val="0.53328794392178358"/>
        </c:manualLayout>
      </c:layout>
      <c:overlay val="0"/>
      <c:txPr>
        <a:bodyPr/>
        <a:lstStyle/>
        <a:p>
          <a:pPr rtl="0">
            <a:defRPr sz="2800"/>
          </a:pPr>
          <a:endParaRPr lang="en-US"/>
        </a:p>
      </c:txPr>
    </c:legend>
    <c:plotVisOnly val="1"/>
    <c:dispBlanksAs val="zero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3725286557160093E-2"/>
          <c:y val="5.3217440497660896E-2"/>
          <c:w val="0.52277611621560005"/>
          <c:h val="0.82394609404379271"/>
        </c:manualLayout>
      </c:layout>
      <c:pieChart>
        <c:varyColors val="1"/>
        <c:ser>
          <c:idx val="2"/>
          <c:order val="0"/>
          <c:dPt>
            <c:idx val="0"/>
            <c:bubble3D val="0"/>
            <c:spPr>
              <a:solidFill>
                <a:schemeClr val="tx2">
                  <a:lumMod val="20000"/>
                  <a:lumOff val="80000"/>
                </a:schemeClr>
              </a:solidFill>
            </c:spPr>
          </c:dPt>
          <c:dPt>
            <c:idx val="1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2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</c:spPr>
          </c:dPt>
          <c:dPt>
            <c:idx val="3"/>
            <c:bubble3D val="0"/>
            <c:spPr>
              <a:solidFill>
                <a:schemeClr val="accent3">
                  <a:lumMod val="75000"/>
                </a:schemeClr>
              </a:solidFill>
            </c:spPr>
          </c:dPt>
          <c:dPt>
            <c:idx val="4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</c:spPr>
          </c:dPt>
          <c:dPt>
            <c:idx val="5"/>
            <c:bubble3D val="0"/>
            <c:spPr>
              <a:solidFill>
                <a:schemeClr val="accent2">
                  <a:lumMod val="75000"/>
                </a:schemeClr>
              </a:solidFill>
            </c:spPr>
          </c:dPt>
          <c:dPt>
            <c:idx val="6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</c:spPr>
          </c:dPt>
          <c:dPt>
            <c:idx val="7"/>
            <c:bubble3D val="0"/>
            <c:spPr>
              <a:solidFill>
                <a:schemeClr val="accent4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-0.14737687603021957"/>
                  <c:y val="-0.21043809914740513"/>
                </c:manualLayout>
              </c:layout>
              <c:showLegendKey val="1"/>
              <c:showVal val="0"/>
              <c:showCatName val="0"/>
              <c:showSerName val="0"/>
              <c:showPercent val="1"/>
              <c:showBubbleSize val="0"/>
              <c:separator>
</c:separator>
            </c:dLbl>
            <c:dLbl>
              <c:idx val="1"/>
              <c:layout>
                <c:manualLayout>
                  <c:x val="-5.7824445223650107E-2"/>
                  <c:y val="0.1055886693024637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separator>
</c:separator>
            </c:dLbl>
            <c:txPr>
              <a:bodyPr/>
              <a:lstStyle/>
              <a:p>
                <a:pPr>
                  <a:defRPr sz="2800"/>
                </a:pPr>
                <a:endParaRPr lang="en-US"/>
              </a:p>
            </c:txPr>
            <c:showLegendKey val="1"/>
            <c:showVal val="0"/>
            <c:showCatName val="0"/>
            <c:showSerName val="0"/>
            <c:showPercent val="1"/>
            <c:showBubbleSize val="0"/>
            <c:separator>
</c:separator>
            <c:showLeaderLines val="1"/>
          </c:dLbls>
          <c:cat>
            <c:strRef>
              <c:f>'2021 Enrol Sitka EL VS FTF'!$C$50:$C$51</c:f>
              <c:strCache>
                <c:ptCount val="2"/>
                <c:pt idx="0">
                  <c:v>Total FTE E-Learning</c:v>
                </c:pt>
                <c:pt idx="1">
                  <c:v>Total FTE Face to Face</c:v>
                </c:pt>
              </c:strCache>
            </c:strRef>
          </c:cat>
          <c:val>
            <c:numRef>
              <c:f>'2021 Enrol Sitka EL VS FTF'!$D$50:$D$51</c:f>
              <c:numCache>
                <c:formatCode>#,##0_);[Red]\(#,##0\)</c:formatCode>
                <c:ptCount val="2"/>
                <c:pt idx="0">
                  <c:v>451</c:v>
                </c:pt>
                <c:pt idx="1">
                  <c:v>87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3725286557160093E-2"/>
          <c:y val="5.3217440497660896E-2"/>
          <c:w val="0.52277611621560005"/>
          <c:h val="0.82394609404379271"/>
        </c:manualLayout>
      </c:layout>
      <c:pieChart>
        <c:varyColors val="1"/>
        <c:ser>
          <c:idx val="2"/>
          <c:order val="0"/>
          <c:dPt>
            <c:idx val="0"/>
            <c:bubble3D val="0"/>
            <c:spPr>
              <a:solidFill>
                <a:schemeClr val="tx2">
                  <a:lumMod val="20000"/>
                  <a:lumOff val="80000"/>
                </a:schemeClr>
              </a:solidFill>
            </c:spPr>
          </c:dPt>
          <c:dPt>
            <c:idx val="1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2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</c:spPr>
          </c:dPt>
          <c:dPt>
            <c:idx val="3"/>
            <c:bubble3D val="0"/>
            <c:spPr>
              <a:solidFill>
                <a:schemeClr val="accent3">
                  <a:lumMod val="75000"/>
                </a:schemeClr>
              </a:solidFill>
            </c:spPr>
          </c:dPt>
          <c:dPt>
            <c:idx val="4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</c:spPr>
          </c:dPt>
          <c:dPt>
            <c:idx val="5"/>
            <c:bubble3D val="0"/>
            <c:spPr>
              <a:solidFill>
                <a:schemeClr val="accent2">
                  <a:lumMod val="75000"/>
                </a:schemeClr>
              </a:solidFill>
            </c:spPr>
          </c:dPt>
          <c:dPt>
            <c:idx val="6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</c:dPt>
          <c:dPt>
            <c:idx val="7"/>
            <c:bubble3D val="0"/>
            <c:spPr>
              <a:solidFill>
                <a:schemeClr val="accent4">
                  <a:lumMod val="75000"/>
                </a:schemeClr>
              </a:solidFill>
            </c:spPr>
          </c:dPt>
          <c:dLbls>
            <c:delete val="1"/>
          </c:dLbls>
          <c:cat>
            <c:strRef>
              <c:f>'2021 Enroll Ketc Ele vs ftf'!$C$50:$C$51</c:f>
              <c:strCache>
                <c:ptCount val="2"/>
                <c:pt idx="0">
                  <c:v>Total FTE E-Learning</c:v>
                </c:pt>
                <c:pt idx="1">
                  <c:v>Total FTE Face to Face</c:v>
                </c:pt>
              </c:strCache>
            </c:strRef>
          </c:cat>
          <c:val>
            <c:numRef>
              <c:f>'2021 Enroll Ketc Ele vs ftf'!$D$50:$D$51</c:f>
              <c:numCache>
                <c:formatCode>#,##0_);[Red]\(#,##0\)</c:formatCode>
                <c:ptCount val="2"/>
                <c:pt idx="0">
                  <c:v>188</c:v>
                </c:pt>
                <c:pt idx="1">
                  <c:v>131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2400"/>
              <a:t>Juneau</a:t>
            </a:r>
            <a:r>
              <a:rPr lang="en-US" sz="2400" baseline="0"/>
              <a:t> Auke Lake Housing </a:t>
            </a:r>
          </a:p>
          <a:p>
            <a:pPr>
              <a:defRPr/>
            </a:pPr>
            <a:r>
              <a:rPr lang="en-US" sz="2400" baseline="0"/>
              <a:t>2011  compared with 2021 goal</a:t>
            </a:r>
            <a:endParaRPr lang="en-US" sz="2400"/>
          </a:p>
        </c:rich>
      </c:tx>
      <c:layout>
        <c:manualLayout>
          <c:xMode val="edge"/>
          <c:yMode val="edge"/>
          <c:x val="0.15555968051522145"/>
          <c:y val="1.4383313725214833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5.2363036369503443E-2"/>
          <c:y val="0.18425749710408448"/>
          <c:w val="0.60795664800455074"/>
          <c:h val="0.63774412560551696"/>
        </c:manualLayout>
      </c:layout>
      <c:barChart>
        <c:barDir val="col"/>
        <c:grouping val="stacked"/>
        <c:varyColors val="0"/>
        <c:ser>
          <c:idx val="0"/>
          <c:order val="0"/>
          <c:tx>
            <c:v>First Year/ Freshman Housing</c:v>
          </c:tx>
          <c:spPr>
            <a:solidFill>
              <a:srgbClr val="8394E9"/>
            </a:solidFill>
          </c:spPr>
          <c:invertIfNegative val="0"/>
          <c:dLbls>
            <c:txPr>
              <a:bodyPr/>
              <a:lstStyle/>
              <a:p>
                <a:pPr>
                  <a:defRPr sz="18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Sheet5!$D$1:$E$1</c:f>
              <c:strCache>
                <c:ptCount val="2"/>
                <c:pt idx="0">
                  <c:v>2011 Housing Capacity</c:v>
                </c:pt>
                <c:pt idx="1">
                  <c:v>2021 Goal Housing Capacity</c:v>
                </c:pt>
              </c:strCache>
            </c:strRef>
          </c:cat>
          <c:val>
            <c:numRef>
              <c:f>Sheet5!$D$4:$E$4</c:f>
              <c:numCache>
                <c:formatCode>General</c:formatCode>
                <c:ptCount val="2"/>
                <c:pt idx="0">
                  <c:v>76</c:v>
                </c:pt>
                <c:pt idx="1">
                  <c:v>150</c:v>
                </c:pt>
              </c:numCache>
            </c:numRef>
          </c:val>
        </c:ser>
        <c:ser>
          <c:idx val="1"/>
          <c:order val="1"/>
          <c:tx>
            <c:v>Upper Classmen Housing</c:v>
          </c:tx>
          <c:spPr>
            <a:solidFill>
              <a:srgbClr val="C86071"/>
            </a:solidFill>
          </c:spPr>
          <c:invertIfNegative val="0"/>
          <c:dLbls>
            <c:txPr>
              <a:bodyPr/>
              <a:lstStyle/>
              <a:p>
                <a:pPr>
                  <a:defRPr sz="18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Sheet5!$D$1:$E$1</c:f>
              <c:strCache>
                <c:ptCount val="2"/>
                <c:pt idx="0">
                  <c:v>2011 Housing Capacity</c:v>
                </c:pt>
                <c:pt idx="1">
                  <c:v>2021 Goal Housing Capacity</c:v>
                </c:pt>
              </c:strCache>
            </c:strRef>
          </c:cat>
          <c:val>
            <c:numRef>
              <c:f>Sheet5!$D$5:$E$5</c:f>
              <c:numCache>
                <c:formatCode>General</c:formatCode>
                <c:ptCount val="2"/>
                <c:pt idx="0">
                  <c:v>180</c:v>
                </c:pt>
                <c:pt idx="1">
                  <c:v>220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36288768"/>
        <c:axId val="36503552"/>
      </c:barChart>
      <c:catAx>
        <c:axId val="36288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36503552"/>
        <c:crosses val="autoZero"/>
        <c:auto val="1"/>
        <c:lblAlgn val="ctr"/>
        <c:lblOffset val="100"/>
        <c:noMultiLvlLbl val="0"/>
      </c:catAx>
      <c:valAx>
        <c:axId val="3650355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362887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439714902108061"/>
          <c:y val="0.14334993953339942"/>
          <c:w val="0.3232101924759414"/>
          <c:h val="0.48866323067799994"/>
        </c:manualLayout>
      </c:layout>
      <c:overlay val="0"/>
      <c:txPr>
        <a:bodyPr/>
        <a:lstStyle/>
        <a:p>
          <a:pPr>
            <a:defRPr sz="28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" y="10"/>
            <a:ext cx="3167742" cy="481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328" tIns="48165" rIns="96328" bIns="48165" numCol="1" anchor="t" anchorCtr="0" compatLnSpc="1">
            <a:prstTxWarp prst="textNoShape">
              <a:avLst/>
            </a:prstTxWarp>
          </a:bodyPr>
          <a:lstStyle>
            <a:lvl1pPr algn="l" defTabSz="965740">
              <a:defRPr sz="1400" b="0" baseline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7466" y="10"/>
            <a:ext cx="3166533" cy="481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328" tIns="48165" rIns="96328" bIns="48165" numCol="1" anchor="t" anchorCtr="0" compatLnSpc="1">
            <a:prstTxWarp prst="textNoShape">
              <a:avLst/>
            </a:prstTxWarp>
          </a:bodyPr>
          <a:lstStyle>
            <a:lvl1pPr algn="r" defTabSz="965740">
              <a:defRPr sz="1400" b="0" baseline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4" y="9119900"/>
            <a:ext cx="3167742" cy="479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328" tIns="48165" rIns="96328" bIns="48165" numCol="1" anchor="b" anchorCtr="0" compatLnSpc="1">
            <a:prstTxWarp prst="textNoShape">
              <a:avLst/>
            </a:prstTxWarp>
          </a:bodyPr>
          <a:lstStyle>
            <a:lvl1pPr algn="l" defTabSz="965740">
              <a:defRPr sz="1400" b="0" baseline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7466" y="9119900"/>
            <a:ext cx="3166533" cy="479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328" tIns="48165" rIns="96328" bIns="48165" numCol="1" anchor="b" anchorCtr="0" compatLnSpc="1">
            <a:prstTxWarp prst="textNoShape">
              <a:avLst/>
            </a:prstTxWarp>
          </a:bodyPr>
          <a:lstStyle>
            <a:lvl1pPr algn="r" defTabSz="965740">
              <a:defRPr sz="1400" b="0" baseline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0E2F6D1F-C1C4-434F-BE20-CA14B2C457B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117968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" y="10"/>
            <a:ext cx="3167742" cy="481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328" tIns="48165" rIns="96328" bIns="48165" numCol="1" anchor="t" anchorCtr="0" compatLnSpc="1">
            <a:prstTxWarp prst="textNoShape">
              <a:avLst/>
            </a:prstTxWarp>
          </a:bodyPr>
          <a:lstStyle>
            <a:lvl1pPr algn="l" defTabSz="965740">
              <a:defRPr sz="1400" b="0" baseline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7466" y="10"/>
            <a:ext cx="3166533" cy="481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328" tIns="48165" rIns="96328" bIns="48165" numCol="1" anchor="t" anchorCtr="0" compatLnSpc="1">
            <a:prstTxWarp prst="textNoShape">
              <a:avLst/>
            </a:prstTxWarp>
          </a:bodyPr>
          <a:lstStyle>
            <a:lvl1pPr algn="r" defTabSz="965740">
              <a:defRPr sz="1400" b="0" baseline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82650" y="720725"/>
            <a:ext cx="5559425" cy="3597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765" y="4560998"/>
            <a:ext cx="5851676" cy="431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328" tIns="48165" rIns="96328" bIns="481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4" y="9119900"/>
            <a:ext cx="3167742" cy="479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328" tIns="48165" rIns="96328" bIns="48165" numCol="1" anchor="b" anchorCtr="0" compatLnSpc="1">
            <a:prstTxWarp prst="textNoShape">
              <a:avLst/>
            </a:prstTxWarp>
          </a:bodyPr>
          <a:lstStyle>
            <a:lvl1pPr algn="l" defTabSz="965740">
              <a:defRPr sz="1400" b="0" baseline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7466" y="9119900"/>
            <a:ext cx="3166533" cy="479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328" tIns="48165" rIns="96328" bIns="48165" numCol="1" anchor="b" anchorCtr="0" compatLnSpc="1">
            <a:prstTxWarp prst="textNoShape">
              <a:avLst/>
            </a:prstTxWarp>
          </a:bodyPr>
          <a:lstStyle>
            <a:lvl1pPr algn="r" defTabSz="965740">
              <a:defRPr sz="1400" b="0" baseline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E02B8002-783F-439D-B147-FF6F4DE388A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38741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2514"/>
            <a:fld id="{34A5D9FC-291E-4A95-BBFA-3A4481273468}" type="slidenum">
              <a:rPr lang="en-US" smtClean="0">
                <a:latin typeface="Arial" charset="0"/>
              </a:rPr>
              <a:pPr defTabSz="962514"/>
              <a:t>1</a:t>
            </a:fld>
            <a:endParaRPr lang="en-US" dirty="0" smtClean="0">
              <a:latin typeface="Arial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02B8002-783F-439D-B147-FF6F4DE388A2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02B8002-783F-439D-B147-FF6F4DE388A2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02B8002-783F-439D-B147-FF6F4DE388A2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1817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B8002-783F-439D-B147-FF6F4DE388A2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9310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02B8002-783F-439D-B147-FF6F4DE388A2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2514"/>
            <a:fld id="{34A5D9FC-291E-4A95-BBFA-3A4481273468}" type="slidenum">
              <a:rPr lang="en-US" smtClean="0">
                <a:latin typeface="Arial" charset="0"/>
              </a:rPr>
              <a:pPr defTabSz="962514"/>
              <a:t>15</a:t>
            </a:fld>
            <a:endParaRPr lang="en-US" dirty="0" smtClean="0">
              <a:latin typeface="Arial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02B8002-783F-439D-B147-FF6F4DE388A2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2514"/>
            <a:fld id="{34A5D9FC-291E-4A95-BBFA-3A4481273468}" type="slidenum">
              <a:rPr lang="en-US" smtClean="0">
                <a:latin typeface="Arial" charset="0"/>
              </a:rPr>
              <a:pPr defTabSz="962514"/>
              <a:t>17</a:t>
            </a:fld>
            <a:endParaRPr lang="en-US" dirty="0" smtClean="0">
              <a:latin typeface="Arial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2514"/>
            <a:fld id="{34A5D9FC-291E-4A95-BBFA-3A4481273468}" type="slidenum">
              <a:rPr lang="en-US" smtClean="0">
                <a:latin typeface="Arial" charset="0"/>
              </a:rPr>
              <a:pPr defTabSz="962514"/>
              <a:t>18</a:t>
            </a:fld>
            <a:endParaRPr lang="en-US" dirty="0" smtClean="0">
              <a:latin typeface="Arial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2514"/>
            <a:fld id="{34A5D9FC-291E-4A95-BBFA-3A4481273468}" type="slidenum">
              <a:rPr lang="en-US" smtClean="0">
                <a:latin typeface="Arial" charset="0"/>
              </a:rPr>
              <a:pPr defTabSz="962514"/>
              <a:t>19</a:t>
            </a:fld>
            <a:endParaRPr lang="en-US" dirty="0" smtClean="0">
              <a:latin typeface="Arial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02B8002-783F-439D-B147-FF6F4DE388A2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02B8002-783F-439D-B147-FF6F4DE388A2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2705"/>
            <a:fld id="{34A5D9FC-291E-4A95-BBFA-3A4481273468}" type="slidenum">
              <a:rPr lang="en-US" smtClean="0">
                <a:latin typeface="Arial" charset="0"/>
              </a:rPr>
              <a:pPr defTabSz="962705"/>
              <a:t>21</a:t>
            </a:fld>
            <a:endParaRPr lang="en-US" dirty="0" smtClean="0">
              <a:latin typeface="Arial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2705"/>
            <a:fld id="{34A5D9FC-291E-4A95-BBFA-3A4481273468}" type="slidenum">
              <a:rPr lang="en-US" smtClean="0">
                <a:latin typeface="Arial" charset="0"/>
              </a:rPr>
              <a:pPr defTabSz="962705"/>
              <a:t>22</a:t>
            </a:fld>
            <a:endParaRPr lang="en-US" dirty="0" smtClean="0">
              <a:latin typeface="Arial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2705"/>
            <a:fld id="{34A5D9FC-291E-4A95-BBFA-3A4481273468}" type="slidenum">
              <a:rPr lang="en-US" smtClean="0">
                <a:latin typeface="Arial" charset="0"/>
              </a:rPr>
              <a:pPr defTabSz="962705"/>
              <a:t>23</a:t>
            </a:fld>
            <a:endParaRPr lang="en-US" dirty="0" smtClean="0">
              <a:latin typeface="Arial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2705"/>
            <a:fld id="{34A5D9FC-291E-4A95-BBFA-3A4481273468}" type="slidenum">
              <a:rPr lang="en-US" smtClean="0">
                <a:latin typeface="Arial" charset="0"/>
              </a:rPr>
              <a:pPr defTabSz="962705"/>
              <a:t>24</a:t>
            </a:fld>
            <a:endParaRPr lang="en-US" dirty="0" smtClean="0">
              <a:latin typeface="Arial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02B8002-783F-439D-B147-FF6F4DE388A2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02B8002-783F-439D-B147-FF6F4DE388A2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02B8002-783F-439D-B147-FF6F4DE388A2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02B8002-783F-439D-B147-FF6F4DE388A2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357"/>
            <a:fld id="{34A5D9FC-291E-4A95-BBFA-3A4481273468}" type="slidenum">
              <a:rPr lang="en-US" smtClean="0">
                <a:latin typeface="Arial" charset="0"/>
              </a:rPr>
              <a:pPr defTabSz="963357"/>
              <a:t>3</a:t>
            </a:fld>
            <a:endParaRPr lang="en-US" dirty="0" smtClean="0">
              <a:latin typeface="Arial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02B8002-783F-439D-B147-FF6F4DE388A2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02B8002-783F-439D-B147-FF6F4DE388A2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02B8002-783F-439D-B147-FF6F4DE388A2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02B8002-783F-439D-B147-FF6F4DE388A2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02B8002-783F-439D-B147-FF6F4DE388A2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02B8002-783F-439D-B147-FF6F4DE388A2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6089" y="746124"/>
            <a:ext cx="4602162" cy="8321676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pic>
        <p:nvPicPr>
          <p:cNvPr id="4" name="Picture 3" descr="Title page image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334000" y="568692"/>
            <a:ext cx="9602787" cy="85641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ttom footer image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06853" y="9209875"/>
            <a:ext cx="6821837" cy="483031"/>
          </a:xfrm>
          <a:prstGeom prst="rect">
            <a:avLst/>
          </a:prstGeom>
        </p:spPr>
      </p:pic>
      <p:pic>
        <p:nvPicPr>
          <p:cNvPr id="3" name="Picture 2" descr="Left Footer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800441" y="9213037"/>
            <a:ext cx="6720840" cy="5090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ttom footer image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33700" y="9341549"/>
            <a:ext cx="6821837" cy="483031"/>
          </a:xfrm>
          <a:prstGeom prst="rect">
            <a:avLst/>
          </a:prstGeom>
        </p:spPr>
      </p:pic>
      <p:pic>
        <p:nvPicPr>
          <p:cNvPr id="3" name="Picture 2" descr="Left Footer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734605" y="9337396"/>
            <a:ext cx="6720840" cy="5090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7932" y="6463454"/>
            <a:ext cx="13213080" cy="1997710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7932" y="4263180"/>
            <a:ext cx="13213080" cy="2200274"/>
          </a:xfrm>
        </p:spPr>
        <p:txBody>
          <a:bodyPr anchor="b"/>
          <a:lstStyle>
            <a:lvl1pPr marL="0" indent="0">
              <a:buNone/>
              <a:defRPr sz="4800"/>
            </a:lvl1pPr>
            <a:lvl2pPr marL="731520" indent="0">
              <a:buNone/>
              <a:defRPr sz="2900"/>
            </a:lvl2pPr>
            <a:lvl3pPr marL="1463040" indent="0">
              <a:buNone/>
              <a:defRPr sz="2600"/>
            </a:lvl3pPr>
            <a:lvl4pPr marL="2194560" indent="0">
              <a:buNone/>
              <a:defRPr sz="2200"/>
            </a:lvl4pPr>
            <a:lvl5pPr marL="2926080" indent="0">
              <a:buNone/>
              <a:defRPr sz="2200"/>
            </a:lvl5pPr>
            <a:lvl6pPr marL="3657600" indent="0">
              <a:buNone/>
              <a:defRPr sz="2200"/>
            </a:lvl6pPr>
            <a:lvl7pPr marL="4389120" indent="0">
              <a:buNone/>
              <a:defRPr sz="2200"/>
            </a:lvl7pPr>
            <a:lvl8pPr marL="5120640" indent="0">
              <a:buNone/>
              <a:defRPr sz="2200"/>
            </a:lvl8pPr>
            <a:lvl9pPr marL="5852160" indent="0">
              <a:buNone/>
              <a:defRPr sz="2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5" name="Picture 4" descr="bottom footer image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45003" y="9422473"/>
            <a:ext cx="6916119" cy="483031"/>
          </a:xfrm>
          <a:prstGeom prst="rect">
            <a:avLst/>
          </a:prstGeom>
        </p:spPr>
      </p:pic>
      <p:pic>
        <p:nvPicPr>
          <p:cNvPr id="6" name="Picture 5" descr="Left Footer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744968" y="9416796"/>
            <a:ext cx="6720840" cy="50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17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-129540" y="447040"/>
            <a:ext cx="15674340" cy="81258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37000">
                <a:schemeClr val="bg1">
                  <a:lumMod val="5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46304" tIns="73152" rIns="146304" bIns="73152"/>
          <a:lstStyle/>
          <a:p>
            <a:pPr algn="l"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5" name="Title 1"/>
          <p:cNvSpPr txBox="1">
            <a:spLocks/>
          </p:cNvSpPr>
          <p:nvPr userDrawn="1"/>
        </p:nvSpPr>
        <p:spPr bwMode="auto">
          <a:xfrm>
            <a:off x="582931" y="649607"/>
            <a:ext cx="10368598" cy="721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6304" tIns="73152" rIns="146304" bIns="73152" anchor="b"/>
          <a:lstStyle>
            <a:lvl1pPr eaLnBrk="0" hangingPunct="0">
              <a:defRPr>
                <a:solidFill>
                  <a:schemeClr val="tx1"/>
                </a:solidFill>
                <a:latin typeface="TradeGothic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adeGothic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adeGothic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adeGothic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adeGothic" pitchFamily="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adeGothic" pitchFamily="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adeGothic" pitchFamily="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adeGothic" pitchFamily="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adeGothic" pitchFamily="2" charset="0"/>
              </a:defRPr>
            </a:lvl9pPr>
          </a:lstStyle>
          <a:p>
            <a:pPr algn="l"/>
            <a:endParaRPr lang="en-US" sz="3800" b="1" dirty="0">
              <a:solidFill>
                <a:srgbClr val="5F5F5F"/>
              </a:solidFill>
              <a:latin typeface="TradeGothic Bold" pitchFamily="2" charset="0"/>
            </a:endParaRPr>
          </a:p>
        </p:txBody>
      </p:sp>
      <p:pic>
        <p:nvPicPr>
          <p:cNvPr id="6" name="Picture 8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3206" y="9439064"/>
            <a:ext cx="2132013" cy="128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82951" y="495293"/>
            <a:ext cx="10369737" cy="721783"/>
          </a:xfrm>
          <a:prstGeom prst="rect">
            <a:avLst/>
          </a:prstGeom>
        </p:spPr>
        <p:txBody>
          <a:bodyPr anchor="b"/>
          <a:lstStyle>
            <a:lvl1pPr algn="l">
              <a:defRPr sz="38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7" name="Picture 6" descr="bottom footer image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162737" y="9156677"/>
            <a:ext cx="6821837" cy="483031"/>
          </a:xfrm>
          <a:prstGeom prst="rect">
            <a:avLst/>
          </a:prstGeom>
        </p:spPr>
      </p:pic>
      <p:pic>
        <p:nvPicPr>
          <p:cNvPr id="8" name="Picture 7" descr="Left Footer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7963231" y="9162735"/>
            <a:ext cx="6720840" cy="50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303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7875" y="403225"/>
            <a:ext cx="1398905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46304" tIns="73152" rIns="146304" bIns="7315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7875" y="2346325"/>
            <a:ext cx="13989050" cy="663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46304" tIns="73152" rIns="146304" bIns="73152" numCol="1" anchor="t" anchorCtr="0" compatLnSpc="1">
            <a:prstTxWarp prst="textNoShape">
              <a:avLst/>
            </a:prstTxWarp>
          </a:bodyPr>
          <a:lstStyle/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831572" y="9570615"/>
            <a:ext cx="516438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46BCDD5-9216-485B-AF8D-9CB9EF5A5422}" type="slidenum">
              <a:rPr lang="en-US" sz="2000" smtClean="0">
                <a:solidFill>
                  <a:schemeClr val="bg2"/>
                </a:solidFill>
              </a:rPr>
              <a:pPr algn="r"/>
              <a:t>‹#›</a:t>
            </a:fld>
            <a:endParaRPr lang="en-US" sz="2000" dirty="0">
              <a:solidFill>
                <a:schemeClr val="bg2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5" r:id="rId3"/>
    <p:sldLayoutId id="2147483663" r:id="rId4"/>
    <p:sldLayoutId id="2147483664" r:id="rId5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1463675" rtl="0" eaLnBrk="1" fontAlgn="base" hangingPunct="1">
        <a:spcBef>
          <a:spcPct val="0"/>
        </a:spcBef>
        <a:spcAft>
          <a:spcPct val="0"/>
        </a:spcAft>
        <a:defRPr sz="45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1463675" rtl="0" eaLnBrk="1" fontAlgn="base" hangingPunct="1">
        <a:spcBef>
          <a:spcPct val="0"/>
        </a:spcBef>
        <a:spcAft>
          <a:spcPct val="0"/>
        </a:spcAft>
        <a:defRPr sz="4500" b="1">
          <a:solidFill>
            <a:schemeClr val="tx2"/>
          </a:solidFill>
          <a:latin typeface="TradeGothic" pitchFamily="2" charset="0"/>
        </a:defRPr>
      </a:lvl2pPr>
      <a:lvl3pPr algn="l" defTabSz="1463675" rtl="0" eaLnBrk="1" fontAlgn="base" hangingPunct="1">
        <a:spcBef>
          <a:spcPct val="0"/>
        </a:spcBef>
        <a:spcAft>
          <a:spcPct val="0"/>
        </a:spcAft>
        <a:defRPr sz="4500" b="1">
          <a:solidFill>
            <a:schemeClr val="tx2"/>
          </a:solidFill>
          <a:latin typeface="TradeGothic" pitchFamily="2" charset="0"/>
        </a:defRPr>
      </a:lvl3pPr>
      <a:lvl4pPr algn="l" defTabSz="1463675" rtl="0" eaLnBrk="1" fontAlgn="base" hangingPunct="1">
        <a:spcBef>
          <a:spcPct val="0"/>
        </a:spcBef>
        <a:spcAft>
          <a:spcPct val="0"/>
        </a:spcAft>
        <a:defRPr sz="4500" b="1">
          <a:solidFill>
            <a:schemeClr val="tx2"/>
          </a:solidFill>
          <a:latin typeface="TradeGothic" pitchFamily="2" charset="0"/>
        </a:defRPr>
      </a:lvl4pPr>
      <a:lvl5pPr algn="l" defTabSz="1463675" rtl="0" eaLnBrk="1" fontAlgn="base" hangingPunct="1">
        <a:spcBef>
          <a:spcPct val="0"/>
        </a:spcBef>
        <a:spcAft>
          <a:spcPct val="0"/>
        </a:spcAft>
        <a:defRPr sz="4500" b="1">
          <a:solidFill>
            <a:schemeClr val="tx2"/>
          </a:solidFill>
          <a:latin typeface="TradeGothic" pitchFamily="2" charset="0"/>
        </a:defRPr>
      </a:lvl5pPr>
      <a:lvl6pPr marL="457200" algn="l" defTabSz="1463675" rtl="0" eaLnBrk="1" fontAlgn="base" hangingPunct="1">
        <a:spcBef>
          <a:spcPct val="0"/>
        </a:spcBef>
        <a:spcAft>
          <a:spcPct val="0"/>
        </a:spcAft>
        <a:defRPr sz="4500" b="1">
          <a:solidFill>
            <a:schemeClr val="tx2"/>
          </a:solidFill>
          <a:latin typeface="TradeGothic" pitchFamily="2" charset="0"/>
        </a:defRPr>
      </a:lvl6pPr>
      <a:lvl7pPr marL="914400" algn="l" defTabSz="1463675" rtl="0" eaLnBrk="1" fontAlgn="base" hangingPunct="1">
        <a:spcBef>
          <a:spcPct val="0"/>
        </a:spcBef>
        <a:spcAft>
          <a:spcPct val="0"/>
        </a:spcAft>
        <a:defRPr sz="4500" b="1">
          <a:solidFill>
            <a:schemeClr val="tx2"/>
          </a:solidFill>
          <a:latin typeface="TradeGothic" pitchFamily="2" charset="0"/>
        </a:defRPr>
      </a:lvl7pPr>
      <a:lvl8pPr marL="1371600" algn="l" defTabSz="1463675" rtl="0" eaLnBrk="1" fontAlgn="base" hangingPunct="1">
        <a:spcBef>
          <a:spcPct val="0"/>
        </a:spcBef>
        <a:spcAft>
          <a:spcPct val="0"/>
        </a:spcAft>
        <a:defRPr sz="4500" b="1">
          <a:solidFill>
            <a:schemeClr val="tx2"/>
          </a:solidFill>
          <a:latin typeface="TradeGothic" pitchFamily="2" charset="0"/>
        </a:defRPr>
      </a:lvl8pPr>
      <a:lvl9pPr marL="1828800" algn="l" defTabSz="1463675" rtl="0" eaLnBrk="1" fontAlgn="base" hangingPunct="1">
        <a:spcBef>
          <a:spcPct val="0"/>
        </a:spcBef>
        <a:spcAft>
          <a:spcPct val="0"/>
        </a:spcAft>
        <a:defRPr sz="4500" b="1">
          <a:solidFill>
            <a:schemeClr val="tx2"/>
          </a:solidFill>
          <a:latin typeface="TradeGothic" pitchFamily="2" charset="0"/>
        </a:defRPr>
      </a:lvl9pPr>
    </p:titleStyle>
    <p:bodyStyle>
      <a:lvl1pPr marL="549275" indent="-549275" algn="l" defTabSz="1463675" rtl="0" eaLnBrk="1" fontAlgn="base" hangingPunct="1">
        <a:spcBef>
          <a:spcPct val="20000"/>
        </a:spcBef>
        <a:spcAft>
          <a:spcPct val="0"/>
        </a:spcAft>
        <a:buChar char="•"/>
        <a:defRPr sz="5100">
          <a:solidFill>
            <a:schemeClr val="tx1"/>
          </a:solidFill>
          <a:latin typeface="+mn-lt"/>
          <a:ea typeface="+mn-ea"/>
          <a:cs typeface="+mn-cs"/>
        </a:defRPr>
      </a:lvl1pPr>
      <a:lvl2pPr marL="1189038" indent="-457200" algn="l" defTabSz="1463675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 Black" pitchFamily="34" charset="0"/>
        </a:defRPr>
      </a:lvl2pPr>
      <a:lvl3pPr marL="1828800" indent="-365125" algn="l" defTabSz="1463675" rtl="0" eaLnBrk="1" fontAlgn="base" hangingPunct="1">
        <a:spcBef>
          <a:spcPct val="20000"/>
        </a:spcBef>
        <a:spcAft>
          <a:spcPct val="0"/>
        </a:spcAft>
        <a:buFont typeface="Arial Black" pitchFamily="34" charset="0"/>
        <a:buChar char="―"/>
        <a:defRPr sz="2400">
          <a:solidFill>
            <a:schemeClr val="tx1"/>
          </a:solidFill>
          <a:latin typeface="Arial Black" pitchFamily="34" charset="0"/>
        </a:defRPr>
      </a:lvl3pPr>
      <a:lvl4pPr marL="2560638" indent="-366713" algn="l" defTabSz="1463675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Arial Black" pitchFamily="34" charset="0"/>
        </a:defRPr>
      </a:lvl4pPr>
      <a:lvl5pPr marL="3292475" indent="-366713" algn="l" defTabSz="1463675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Arial Black" pitchFamily="34" charset="0"/>
        </a:defRPr>
      </a:lvl5pPr>
      <a:lvl6pPr marL="3749675" indent="-366713" algn="l" defTabSz="1463675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Arial Black" pitchFamily="34" charset="0"/>
        </a:defRPr>
      </a:lvl6pPr>
      <a:lvl7pPr marL="4206875" indent="-366713" algn="l" defTabSz="1463675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Arial Black" pitchFamily="34" charset="0"/>
        </a:defRPr>
      </a:lvl7pPr>
      <a:lvl8pPr marL="4664075" indent="-366713" algn="l" defTabSz="1463675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Arial Black" pitchFamily="34" charset="0"/>
        </a:defRPr>
      </a:lvl8pPr>
      <a:lvl9pPr marL="5121275" indent="-366713" algn="l" defTabSz="1463675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Arial Black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228845" y="562099"/>
            <a:ext cx="497254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UAS Campus Masterplan</a:t>
            </a:r>
          </a:p>
          <a:p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80014" y="7540305"/>
            <a:ext cx="50807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/>
              <a:t>December 2012</a:t>
            </a:r>
          </a:p>
          <a:p>
            <a:pPr algn="ctr"/>
            <a:r>
              <a:rPr lang="en-US" sz="7200" dirty="0" smtClean="0"/>
              <a:t>Draft</a:t>
            </a:r>
            <a:endParaRPr lang="en-US" sz="7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23558" y="7886700"/>
            <a:ext cx="14668792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1463675">
              <a:spcBef>
                <a:spcPct val="50000"/>
              </a:spcBef>
              <a:defRPr/>
            </a:pPr>
            <a:r>
              <a:rPr lang="en-US" sz="3600" baseline="0" dirty="0" smtClean="0">
                <a:solidFill>
                  <a:srgbClr val="005C97"/>
                </a:solidFill>
              </a:rPr>
              <a:t>Enrollment Assumptions   -   E-Learning vs. Face to Face</a:t>
            </a:r>
            <a:endParaRPr lang="en-US" sz="3600" baseline="0" dirty="0" smtClean="0">
              <a:solidFill>
                <a:srgbClr val="C00000"/>
              </a:solidFill>
              <a:cs typeface="Arial" pitchFamily="34" charset="0"/>
            </a:endParaRPr>
          </a:p>
          <a:p>
            <a:pPr algn="ctr" defTabSz="1463675">
              <a:spcBef>
                <a:spcPct val="50000"/>
              </a:spcBef>
              <a:defRPr/>
            </a:pPr>
            <a:endParaRPr lang="en-US" sz="3600" baseline="0" dirty="0">
              <a:solidFill>
                <a:srgbClr val="C00000"/>
              </a:solidFill>
              <a:latin typeface="+mn-lt"/>
              <a:cs typeface="Arial" pitchFamily="34" charset="0"/>
            </a:endParaRP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4144511"/>
              </p:ext>
            </p:extLst>
          </p:nvPr>
        </p:nvGraphicFramePr>
        <p:xfrm>
          <a:off x="-724256" y="4816714"/>
          <a:ext cx="8900583" cy="12070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726036" y="6115163"/>
            <a:ext cx="3406283" cy="1097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sz="1600" baseline="0" dirty="0" smtClean="0">
                <a:solidFill>
                  <a:prstClr val="black"/>
                </a:solidFill>
              </a:rPr>
              <a:t>E-Learners </a:t>
            </a:r>
            <a:r>
              <a:rPr lang="en-US" sz="1600" baseline="0" dirty="0">
                <a:solidFill>
                  <a:prstClr val="black"/>
                </a:solidFill>
              </a:rPr>
              <a:t>vs. Face to Face</a:t>
            </a:r>
          </a:p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sz="1600" baseline="0" dirty="0" smtClean="0">
                <a:solidFill>
                  <a:prstClr val="black"/>
                </a:solidFill>
              </a:rPr>
              <a:t>Total </a:t>
            </a:r>
            <a:r>
              <a:rPr lang="en-US" sz="1600" baseline="0" dirty="0">
                <a:solidFill>
                  <a:prstClr val="black"/>
                </a:solidFill>
              </a:rPr>
              <a:t>Projected FTE= </a:t>
            </a:r>
            <a:r>
              <a:rPr lang="en-US" sz="1600" baseline="0" dirty="0" smtClean="0">
                <a:solidFill>
                  <a:prstClr val="black"/>
                </a:solidFill>
              </a:rPr>
              <a:t>538</a:t>
            </a:r>
            <a:endParaRPr lang="en-US" sz="1600" baseline="0" dirty="0">
              <a:solidFill>
                <a:prstClr val="black"/>
              </a:solidFill>
            </a:endParaRPr>
          </a:p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96621" y="6126481"/>
            <a:ext cx="3269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600" baseline="0" dirty="0" smtClean="0">
                <a:solidFill>
                  <a:sysClr val="windowText" lastClr="000000"/>
                </a:solidFill>
              </a:rPr>
              <a:t>E-Learners </a:t>
            </a:r>
            <a:r>
              <a:rPr lang="en-US" sz="1600" baseline="0" dirty="0">
                <a:solidFill>
                  <a:sysClr val="windowText" lastClr="000000"/>
                </a:solidFill>
              </a:rPr>
              <a:t>vs. Face to Face</a:t>
            </a:r>
          </a:p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sz="1600" baseline="0" dirty="0" smtClean="0">
                <a:solidFill>
                  <a:prstClr val="black"/>
                </a:solidFill>
              </a:rPr>
              <a:t>Total Projected FTE= 319</a:t>
            </a:r>
            <a:endParaRPr lang="en-US" dirty="0"/>
          </a:p>
        </p:txBody>
      </p:sp>
      <p:graphicFrame>
        <p:nvGraphicFramePr>
          <p:cNvPr id="17" name="Chart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8008721"/>
              </p:ext>
            </p:extLst>
          </p:nvPr>
        </p:nvGraphicFramePr>
        <p:xfrm>
          <a:off x="6840160" y="1325818"/>
          <a:ext cx="8900583" cy="54726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9" name="Chart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3034704"/>
              </p:ext>
            </p:extLst>
          </p:nvPr>
        </p:nvGraphicFramePr>
        <p:xfrm>
          <a:off x="3399464" y="4010297"/>
          <a:ext cx="5130581" cy="21048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1" name="Chart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4851471"/>
              </p:ext>
            </p:extLst>
          </p:nvPr>
        </p:nvGraphicFramePr>
        <p:xfrm>
          <a:off x="1506371" y="4618070"/>
          <a:ext cx="1955286" cy="16390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79254" y="4612714"/>
            <a:ext cx="1634769" cy="1343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1800" b="0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sz="2400" b="0" baseline="0" dirty="0">
                <a:solidFill>
                  <a:prstClr val="black"/>
                </a:solidFill>
              </a:rPr>
              <a:t>
41%</a:t>
            </a:r>
          </a:p>
          <a:p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682008" y="4998053"/>
            <a:ext cx="1634769" cy="1343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1800" b="0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sz="2400" b="0" baseline="0" dirty="0">
                <a:solidFill>
                  <a:prstClr val="black"/>
                </a:solidFill>
              </a:rPr>
              <a:t>
59%</a:t>
            </a:r>
          </a:p>
          <a:p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7884091" y="6142806"/>
            <a:ext cx="3406283" cy="1343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600" baseline="0" dirty="0" smtClean="0">
                <a:solidFill>
                  <a:sysClr val="windowText" lastClr="000000"/>
                </a:solidFill>
              </a:rPr>
              <a:t>E-Learners </a:t>
            </a:r>
            <a:r>
              <a:rPr lang="en-US" sz="1600" baseline="0" dirty="0">
                <a:solidFill>
                  <a:sysClr val="windowText" lastClr="000000"/>
                </a:solidFill>
              </a:rPr>
              <a:t>vs. Face to Face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600" baseline="0" dirty="0" smtClean="0">
                <a:solidFill>
                  <a:sysClr val="windowText" lastClr="000000"/>
                </a:solidFill>
              </a:rPr>
              <a:t>Total </a:t>
            </a:r>
            <a:r>
              <a:rPr lang="en-US" sz="1600" baseline="0" dirty="0">
                <a:solidFill>
                  <a:sysClr val="windowText" lastClr="000000"/>
                </a:solidFill>
              </a:rPr>
              <a:t>Projected FTE= </a:t>
            </a:r>
            <a:r>
              <a:rPr lang="en-US" sz="1600" baseline="0" dirty="0" smtClean="0">
                <a:solidFill>
                  <a:sysClr val="windowText" lastClr="000000"/>
                </a:solidFill>
              </a:rPr>
              <a:t>1617</a:t>
            </a:r>
            <a:endParaRPr lang="en-US" sz="1600" baseline="0" dirty="0">
              <a:solidFill>
                <a:sysClr val="windowText" lastClr="000000"/>
              </a:solidFill>
            </a:endParaRPr>
          </a:p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endParaRPr lang="en-US" sz="1600" baseline="0" dirty="0">
              <a:solidFill>
                <a:prstClr val="black"/>
              </a:solidFill>
            </a:endParaRPr>
          </a:p>
          <a:p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497511" y="3037513"/>
            <a:ext cx="28677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2400" baseline="0" dirty="0">
                <a:solidFill>
                  <a:sysClr val="windowText" lastClr="000000"/>
                </a:solidFill>
              </a:rPr>
              <a:t>Fall 2021 Ketchikan  </a:t>
            </a:r>
            <a:r>
              <a:rPr lang="en-US" sz="2400" baseline="0" dirty="0" smtClean="0">
                <a:solidFill>
                  <a:sysClr val="windowText" lastClr="000000"/>
                </a:solidFill>
              </a:rPr>
              <a:t>Projected Enrollment</a:t>
            </a:r>
            <a:endParaRPr lang="en-US" sz="2400" baseline="0" dirty="0">
              <a:solidFill>
                <a:sysClr val="windowText" lastClr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566160" y="2571405"/>
            <a:ext cx="30202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sz="2400" baseline="0" dirty="0">
                <a:solidFill>
                  <a:prstClr val="black"/>
                </a:solidFill>
              </a:rPr>
              <a:t>Fall 2021 Sitka </a:t>
            </a:r>
            <a:r>
              <a:rPr lang="en-US" sz="2400" baseline="0" dirty="0" smtClean="0">
                <a:solidFill>
                  <a:prstClr val="black"/>
                </a:solidFill>
              </a:rPr>
              <a:t> Projected Enrollment</a:t>
            </a:r>
            <a:endParaRPr lang="en-US" sz="2400" dirty="0"/>
          </a:p>
        </p:txBody>
      </p:sp>
      <p:sp>
        <p:nvSpPr>
          <p:cNvPr id="27" name="TextBox 26"/>
          <p:cNvSpPr txBox="1"/>
          <p:nvPr/>
        </p:nvSpPr>
        <p:spPr>
          <a:xfrm>
            <a:off x="8077087" y="279863"/>
            <a:ext cx="30202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sz="2400" baseline="0" dirty="0">
                <a:solidFill>
                  <a:prstClr val="black"/>
                </a:solidFill>
              </a:rPr>
              <a:t>Fall 2021 </a:t>
            </a:r>
            <a:r>
              <a:rPr lang="en-US" sz="2400" baseline="0" dirty="0" smtClean="0">
                <a:solidFill>
                  <a:prstClr val="black"/>
                </a:solidFill>
              </a:rPr>
              <a:t>Juneau Projected Enrollment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1370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F per FTE Peers compar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6964" y="1809750"/>
            <a:ext cx="14648080" cy="6572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720037" y="647700"/>
            <a:ext cx="791951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defTabSz="1463675">
              <a:spcBef>
                <a:spcPct val="50000"/>
              </a:spcBef>
              <a:defRPr/>
            </a:pPr>
            <a:r>
              <a:rPr lang="en-US" sz="3600" baseline="0" dirty="0" smtClean="0">
                <a:solidFill>
                  <a:srgbClr val="005C97"/>
                </a:solidFill>
                <a:latin typeface="+mn-lt"/>
              </a:rPr>
              <a:t>Juneau Student Housing Needs</a:t>
            </a:r>
            <a:endParaRPr lang="en-US" sz="3600" baseline="0" dirty="0">
              <a:solidFill>
                <a:srgbClr val="005C97"/>
              </a:solidFill>
              <a:latin typeface="+mn-lt"/>
              <a:cs typeface="Arial" pitchFamily="34" charset="0"/>
            </a:endParaRPr>
          </a:p>
        </p:txBody>
      </p:sp>
      <p:sp>
        <p:nvSpPr>
          <p:cNvPr id="10" name="Rectangle 13"/>
          <p:cNvSpPr txBox="1">
            <a:spLocks noChangeArrowheads="1"/>
          </p:cNvSpPr>
          <p:nvPr/>
        </p:nvSpPr>
        <p:spPr>
          <a:xfrm>
            <a:off x="919686" y="6762750"/>
            <a:ext cx="9786414" cy="1885950"/>
          </a:xfrm>
          <a:prstGeom prst="rect">
            <a:avLst/>
          </a:prstGeom>
          <a:noFill/>
        </p:spPr>
        <p:txBody>
          <a:bodyPr/>
          <a:lstStyle/>
          <a:p>
            <a:pPr marL="571500" lvl="1" indent="-342900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Clr>
                <a:srgbClr val="ADD425"/>
              </a:buClr>
              <a:buSzPct val="90000"/>
              <a:buFont typeface="Wingdings" pitchFamily="2" charset="2"/>
              <a:buChar char="§"/>
              <a:tabLst>
                <a:tab pos="571500" algn="l"/>
                <a:tab pos="742950" algn="l"/>
                <a:tab pos="914400" algn="l"/>
              </a:tabLst>
              <a:defRPr/>
            </a:pPr>
            <a:r>
              <a:rPr lang="en-US" sz="2000" kern="0" baseline="0" dirty="0" smtClean="0">
                <a:solidFill>
                  <a:srgbClr val="000000"/>
                </a:solidFill>
                <a:cs typeface="Arial" pitchFamily="34" charset="0"/>
              </a:rPr>
              <a:t>Affordable student housing in Juneau is extremely difficult to find.</a:t>
            </a:r>
          </a:p>
          <a:p>
            <a:pPr marL="571500" lvl="1" indent="-342900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Clr>
                <a:srgbClr val="ADD425"/>
              </a:buClr>
              <a:buSzPct val="90000"/>
              <a:buFont typeface="Wingdings" pitchFamily="2" charset="2"/>
              <a:buChar char="§"/>
              <a:tabLst>
                <a:tab pos="571500" algn="l"/>
                <a:tab pos="742950" algn="l"/>
                <a:tab pos="914400" algn="l"/>
              </a:tabLst>
              <a:defRPr/>
            </a:pPr>
            <a:r>
              <a:rPr lang="en-US" sz="2000" i="1" kern="0" baseline="0" dirty="0" smtClean="0">
                <a:solidFill>
                  <a:srgbClr val="000000"/>
                </a:solidFill>
                <a:cs typeface="Arial" pitchFamily="34" charset="0"/>
              </a:rPr>
              <a:t>35% </a:t>
            </a:r>
            <a:r>
              <a:rPr lang="en-US" sz="2000" kern="0" baseline="0" dirty="0" smtClean="0">
                <a:solidFill>
                  <a:srgbClr val="000000"/>
                </a:solidFill>
                <a:cs typeface="Arial" pitchFamily="34" charset="0"/>
              </a:rPr>
              <a:t>of total FTE at  Auke Lake Campus will be housed on campus </a:t>
            </a:r>
          </a:p>
          <a:p>
            <a:pPr marL="571500" lvl="1" indent="-342900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Clr>
                <a:srgbClr val="ADD425"/>
              </a:buClr>
              <a:buSzPct val="90000"/>
              <a:buFont typeface="Wingdings" pitchFamily="2" charset="2"/>
              <a:buChar char="§"/>
              <a:tabLst>
                <a:tab pos="571500" algn="l"/>
                <a:tab pos="742950" algn="l"/>
                <a:tab pos="914400" algn="l"/>
              </a:tabLst>
              <a:defRPr/>
            </a:pPr>
            <a:r>
              <a:rPr lang="en-US" sz="2000" kern="0" baseline="0" dirty="0" smtClean="0">
                <a:solidFill>
                  <a:srgbClr val="000000"/>
                </a:solidFill>
                <a:cs typeface="Arial" pitchFamily="34" charset="0"/>
              </a:rPr>
              <a:t>50% of new incoming freshmen will be housed on campus by 2021 </a:t>
            </a:r>
          </a:p>
        </p:txBody>
      </p:sp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564277"/>
              </p:ext>
            </p:extLst>
          </p:nvPr>
        </p:nvGraphicFramePr>
        <p:xfrm>
          <a:off x="1302193" y="1924473"/>
          <a:ext cx="13581300" cy="48985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409580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26712" y="8576231"/>
            <a:ext cx="1563945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463675">
              <a:spcBef>
                <a:spcPct val="50000"/>
              </a:spcBef>
              <a:defRPr/>
            </a:pPr>
            <a:r>
              <a:rPr lang="en-US" sz="3600" baseline="0" dirty="0" smtClean="0">
                <a:solidFill>
                  <a:srgbClr val="C00000"/>
                </a:solidFill>
              </a:rPr>
              <a:t>Classroom Station Utilization by Room and Enrollment Capacity</a:t>
            </a:r>
            <a:endParaRPr lang="en-US" sz="3600" baseline="0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14837" y="391300"/>
            <a:ext cx="1282683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463675">
              <a:spcBef>
                <a:spcPct val="50000"/>
              </a:spcBef>
              <a:defRPr/>
            </a:pPr>
            <a:r>
              <a:rPr lang="en-US" sz="2800" baseline="0" dirty="0" smtClean="0">
                <a:solidFill>
                  <a:srgbClr val="000000"/>
                </a:solidFill>
                <a:latin typeface="+mn-lt"/>
              </a:rPr>
              <a:t>Juneau Campus</a:t>
            </a:r>
            <a:endParaRPr lang="en-US" sz="2800" baseline="0" dirty="0">
              <a:solidFill>
                <a:srgbClr val="000000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808" y="201295"/>
            <a:ext cx="10986868" cy="8410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23788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1 asf varianc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400300"/>
            <a:ext cx="7537168" cy="4357116"/>
          </a:xfrm>
          <a:prstGeom prst="rect">
            <a:avLst/>
          </a:prstGeom>
        </p:spPr>
      </p:pic>
      <p:pic>
        <p:nvPicPr>
          <p:cNvPr id="4" name="Picture 3" descr="2021 asf variance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58540" y="2560320"/>
            <a:ext cx="7371376" cy="42633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14900" y="971550"/>
            <a:ext cx="5348212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Space deficit / surplus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B aerial view central campu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97530" y="174288"/>
            <a:ext cx="12447270" cy="69626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831572" y="9570615"/>
            <a:ext cx="516438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BB4C6BE-5592-4A65-8AEE-95D4DEA5F30D}" type="slidenum">
              <a:rPr lang="en-US" sz="2000" smtClean="0">
                <a:solidFill>
                  <a:schemeClr val="bg2"/>
                </a:solidFill>
              </a:rPr>
              <a:pPr algn="r"/>
              <a:t>15</a:t>
            </a:fld>
            <a:endParaRPr lang="en-US" sz="2000" dirty="0">
              <a:solidFill>
                <a:schemeClr val="bg2"/>
              </a:solidFill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36390" y="0"/>
            <a:ext cx="7631260" cy="4370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463675">
              <a:spcBef>
                <a:spcPts val="1200"/>
              </a:spcBef>
              <a:defRPr/>
            </a:pPr>
            <a:r>
              <a:rPr lang="en-US" sz="3600" baseline="0" dirty="0" smtClean="0">
                <a:solidFill>
                  <a:srgbClr val="005C97"/>
                </a:solidFill>
              </a:rPr>
              <a:t>Juneau Auke Lake - Strategy</a:t>
            </a:r>
          </a:p>
          <a:p>
            <a:pPr marL="0" lvl="2" defTabSz="1463675">
              <a:spcBef>
                <a:spcPts val="1200"/>
              </a:spcBef>
              <a:defRPr/>
            </a:pPr>
            <a:r>
              <a:rPr lang="en-US" sz="3200" kern="0" baseline="0" dirty="0" smtClean="0">
                <a:solidFill>
                  <a:srgbClr val="000000"/>
                </a:solidFill>
                <a:cs typeface="Arial" pitchFamily="34" charset="0"/>
              </a:rPr>
              <a:t>Orient new development around campus center</a:t>
            </a:r>
          </a:p>
          <a:p>
            <a:pPr defTabSz="1463675">
              <a:spcBef>
                <a:spcPct val="50000"/>
              </a:spcBef>
              <a:defRPr/>
            </a:pPr>
            <a:endParaRPr lang="en-US" sz="3600" baseline="0" dirty="0">
              <a:solidFill>
                <a:srgbClr val="005C97"/>
              </a:solidFill>
            </a:endParaRPr>
          </a:p>
          <a:p>
            <a:pPr defTabSz="1463675">
              <a:spcBef>
                <a:spcPct val="50000"/>
              </a:spcBef>
              <a:defRPr/>
            </a:pPr>
            <a:endParaRPr lang="en-US" sz="3600" baseline="0" dirty="0" smtClean="0">
              <a:solidFill>
                <a:srgbClr val="C00000"/>
              </a:solidFill>
              <a:cs typeface="Arial" pitchFamily="34" charset="0"/>
            </a:endParaRPr>
          </a:p>
          <a:p>
            <a:pPr defTabSz="1463675">
              <a:spcBef>
                <a:spcPct val="50000"/>
              </a:spcBef>
              <a:defRPr/>
            </a:pPr>
            <a:endParaRPr lang="en-US" sz="3600" baseline="0" dirty="0">
              <a:solidFill>
                <a:srgbClr val="C00000"/>
              </a:solidFill>
              <a:latin typeface="+mn-lt"/>
              <a:cs typeface="Arial" pitchFamily="34" charset="0"/>
            </a:endParaRPr>
          </a:p>
        </p:txBody>
      </p:sp>
      <p:sp>
        <p:nvSpPr>
          <p:cNvPr id="9" name="Rectangle 13"/>
          <p:cNvSpPr txBox="1">
            <a:spLocks noChangeArrowheads="1"/>
          </p:cNvSpPr>
          <p:nvPr/>
        </p:nvSpPr>
        <p:spPr>
          <a:xfrm>
            <a:off x="0" y="6435090"/>
            <a:ext cx="14029884" cy="2708910"/>
          </a:xfrm>
          <a:prstGeom prst="rect">
            <a:avLst/>
          </a:prstGeom>
          <a:noFill/>
        </p:spPr>
        <p:txBody>
          <a:bodyPr/>
          <a:lstStyle/>
          <a:p>
            <a:pPr marL="457200" lvl="2" indent="-342900">
              <a:spcBef>
                <a:spcPts val="600"/>
              </a:spcBef>
              <a:spcAft>
                <a:spcPts val="1200"/>
              </a:spcAft>
              <a:buClr>
                <a:srgbClr val="ADD425"/>
              </a:buClr>
              <a:buSzPct val="90000"/>
              <a:buFont typeface="Wingdings" pitchFamily="2" charset="2"/>
              <a:buChar char="§"/>
              <a:tabLst>
                <a:tab pos="571500" algn="l"/>
                <a:tab pos="742950" algn="l"/>
                <a:tab pos="914400" algn="l"/>
              </a:tabLst>
              <a:defRPr/>
            </a:pPr>
            <a:r>
              <a:rPr lang="en-US" sz="2000" kern="0" baseline="0" dirty="0" smtClean="0">
                <a:solidFill>
                  <a:srgbClr val="000000"/>
                </a:solidFill>
                <a:cs typeface="Arial" pitchFamily="34" charset="0"/>
              </a:rPr>
              <a:t>Create a physical home for environmental </a:t>
            </a:r>
            <a:r>
              <a:rPr lang="en-US" sz="2000" kern="0" baseline="0" dirty="0">
                <a:solidFill>
                  <a:srgbClr val="000000"/>
                </a:solidFill>
                <a:cs typeface="Arial" pitchFamily="34" charset="0"/>
              </a:rPr>
              <a:t>sciences </a:t>
            </a:r>
          </a:p>
          <a:p>
            <a:pPr marL="457200" lvl="2" indent="-342900">
              <a:spcBef>
                <a:spcPts val="600"/>
              </a:spcBef>
              <a:spcAft>
                <a:spcPts val="1200"/>
              </a:spcAft>
              <a:buClr>
                <a:srgbClr val="ADD425"/>
              </a:buClr>
              <a:buSzPct val="90000"/>
              <a:buFont typeface="Wingdings" pitchFamily="2" charset="2"/>
              <a:buChar char="§"/>
              <a:tabLst>
                <a:tab pos="571500" algn="l"/>
                <a:tab pos="742950" algn="l"/>
                <a:tab pos="914400" algn="l"/>
              </a:tabLst>
              <a:defRPr/>
            </a:pPr>
            <a:r>
              <a:rPr lang="en-US" sz="2000" kern="0" baseline="0" dirty="0" smtClean="0">
                <a:solidFill>
                  <a:srgbClr val="000000"/>
                </a:solidFill>
                <a:cs typeface="Arial" pitchFamily="34" charset="0"/>
              </a:rPr>
              <a:t>Replace Facilities Services at a new site </a:t>
            </a:r>
          </a:p>
          <a:p>
            <a:pPr marL="457200" lvl="2" indent="-342900">
              <a:spcBef>
                <a:spcPts val="600"/>
              </a:spcBef>
              <a:spcAft>
                <a:spcPts val="1200"/>
              </a:spcAft>
              <a:buClr>
                <a:srgbClr val="ADD425"/>
              </a:buClr>
              <a:buSzPct val="90000"/>
              <a:buFont typeface="Wingdings" pitchFamily="2" charset="2"/>
              <a:buChar char="§"/>
              <a:tabLst>
                <a:tab pos="571500" algn="l"/>
                <a:tab pos="742950" algn="l"/>
                <a:tab pos="914400" algn="l"/>
              </a:tabLst>
              <a:defRPr/>
            </a:pPr>
            <a:r>
              <a:rPr lang="en-US" sz="2000" kern="0" baseline="0" dirty="0" smtClean="0">
                <a:solidFill>
                  <a:srgbClr val="000000"/>
                </a:solidFill>
                <a:cs typeface="Arial" pitchFamily="34" charset="0"/>
              </a:rPr>
              <a:t>Build a student center with cafeteria &amp; bookstore</a:t>
            </a:r>
          </a:p>
          <a:p>
            <a:pPr marL="457200" lvl="2" indent="-342900">
              <a:spcBef>
                <a:spcPts val="600"/>
              </a:spcBef>
              <a:spcAft>
                <a:spcPts val="1200"/>
              </a:spcAft>
              <a:buClr>
                <a:srgbClr val="ADD425"/>
              </a:buClr>
              <a:buSzPct val="90000"/>
              <a:buFont typeface="Wingdings" pitchFamily="2" charset="2"/>
              <a:buChar char="§"/>
              <a:tabLst>
                <a:tab pos="571500" algn="l"/>
                <a:tab pos="742950" algn="l"/>
                <a:tab pos="914400" algn="l"/>
              </a:tabLst>
              <a:defRPr/>
            </a:pPr>
            <a:r>
              <a:rPr lang="en-US" sz="2000" kern="0" baseline="0" dirty="0" smtClean="0">
                <a:solidFill>
                  <a:srgbClr val="000000"/>
                </a:solidFill>
                <a:cs typeface="Arial" pitchFamily="34" charset="0"/>
              </a:rPr>
              <a:t>Phased demolition of annexes as additional academic buildings are built</a:t>
            </a:r>
          </a:p>
          <a:p>
            <a:pPr marL="1028700" lvl="2" indent="-342900">
              <a:spcBef>
                <a:spcPts val="600"/>
              </a:spcBef>
              <a:spcAft>
                <a:spcPts val="600"/>
              </a:spcAft>
              <a:buClr>
                <a:srgbClr val="ADD425"/>
              </a:buClr>
              <a:buSzPct val="90000"/>
              <a:buFont typeface="Wingdings" pitchFamily="2" charset="2"/>
              <a:buChar char="§"/>
              <a:tabLst>
                <a:tab pos="571500" algn="l"/>
                <a:tab pos="742950" algn="l"/>
                <a:tab pos="914400" algn="l"/>
              </a:tabLst>
              <a:defRPr/>
            </a:pPr>
            <a:endParaRPr lang="en-US" sz="1200" kern="0" baseline="0" dirty="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1771650"/>
            <a:ext cx="5212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2" indent="-342900">
              <a:spcBef>
                <a:spcPts val="600"/>
              </a:spcBef>
              <a:spcAft>
                <a:spcPts val="1200"/>
              </a:spcAft>
              <a:buClr>
                <a:srgbClr val="ADD425"/>
              </a:buClr>
              <a:buSzPct val="90000"/>
              <a:buFont typeface="Wingdings" pitchFamily="2" charset="2"/>
              <a:buChar char="§"/>
              <a:tabLst>
                <a:tab pos="571500" algn="l"/>
                <a:tab pos="742950" algn="l"/>
                <a:tab pos="914400" algn="l"/>
              </a:tabLst>
              <a:defRPr/>
            </a:pPr>
            <a:r>
              <a:rPr lang="en-US" sz="2000" kern="0" baseline="0" dirty="0" smtClean="0">
                <a:solidFill>
                  <a:srgbClr val="000000"/>
                </a:solidFill>
                <a:cs typeface="Arial" pitchFamily="34" charset="0"/>
              </a:rPr>
              <a:t>Locate freshman housing in center of campus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2400300"/>
            <a:ext cx="42062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2" indent="-342900">
              <a:spcBef>
                <a:spcPts val="600"/>
              </a:spcBef>
              <a:spcAft>
                <a:spcPts val="1200"/>
              </a:spcAft>
              <a:buClr>
                <a:srgbClr val="ADD425"/>
              </a:buClr>
              <a:buSzPct val="90000"/>
              <a:buFont typeface="Wingdings" pitchFamily="2" charset="2"/>
              <a:buChar char="§"/>
              <a:tabLst>
                <a:tab pos="571500" algn="l"/>
                <a:tab pos="742950" algn="l"/>
                <a:tab pos="914400" algn="l"/>
              </a:tabLst>
              <a:defRPr/>
            </a:pPr>
            <a:r>
              <a:rPr lang="en-US" sz="2000" kern="0" baseline="0" dirty="0" smtClean="0">
                <a:solidFill>
                  <a:srgbClr val="000000"/>
                </a:solidFill>
                <a:cs typeface="Arial" pitchFamily="34" charset="0"/>
              </a:rPr>
              <a:t>Locate Cultural Arts Center at the campus entry to create a signature campus gateway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3417570"/>
            <a:ext cx="40347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2" indent="-342900">
              <a:spcBef>
                <a:spcPts val="600"/>
              </a:spcBef>
              <a:spcAft>
                <a:spcPts val="1200"/>
              </a:spcAft>
              <a:buClr>
                <a:srgbClr val="ADD425"/>
              </a:buClr>
              <a:buSzPct val="90000"/>
              <a:buFont typeface="Wingdings" pitchFamily="2" charset="2"/>
              <a:buChar char="§"/>
              <a:tabLst>
                <a:tab pos="571500" algn="l"/>
                <a:tab pos="742950" algn="l"/>
                <a:tab pos="914400" algn="l"/>
              </a:tabLst>
              <a:defRPr/>
            </a:pPr>
            <a:r>
              <a:rPr lang="en-US" sz="2000" kern="0" baseline="0" dirty="0" smtClean="0">
                <a:solidFill>
                  <a:srgbClr val="000000"/>
                </a:solidFill>
                <a:cs typeface="Arial" pitchFamily="34" charset="0"/>
              </a:rPr>
              <a:t>Create field house/ soccer field on under utilized parking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4400550"/>
            <a:ext cx="3474720" cy="1682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2" indent="-342900">
              <a:spcBef>
                <a:spcPts val="600"/>
              </a:spcBef>
              <a:spcAft>
                <a:spcPts val="1200"/>
              </a:spcAft>
              <a:buClr>
                <a:srgbClr val="ADD425"/>
              </a:buClr>
              <a:buSzPct val="90000"/>
              <a:buFont typeface="Wingdings" pitchFamily="2" charset="2"/>
              <a:buChar char="§"/>
              <a:tabLst>
                <a:tab pos="571500" algn="l"/>
                <a:tab pos="742950" algn="l"/>
                <a:tab pos="914400" algn="l"/>
              </a:tabLst>
              <a:defRPr/>
            </a:pPr>
            <a:r>
              <a:rPr lang="en-US" sz="2000" kern="0" baseline="0" dirty="0" smtClean="0">
                <a:solidFill>
                  <a:srgbClr val="000000"/>
                </a:solidFill>
                <a:cs typeface="Arial" pitchFamily="34" charset="0"/>
              </a:rPr>
              <a:t>Move Heath Sciences/ UAA Nursing programs to Auke Lake Campus</a:t>
            </a:r>
          </a:p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5360670"/>
            <a:ext cx="5440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2" indent="-342900">
              <a:spcBef>
                <a:spcPts val="600"/>
              </a:spcBef>
              <a:spcAft>
                <a:spcPts val="1200"/>
              </a:spcAft>
              <a:buClr>
                <a:srgbClr val="ADD425"/>
              </a:buClr>
              <a:buSzPct val="90000"/>
              <a:buFont typeface="Wingdings" pitchFamily="2" charset="2"/>
              <a:buChar char="§"/>
              <a:tabLst>
                <a:tab pos="571500" algn="l"/>
                <a:tab pos="742950" algn="l"/>
                <a:tab pos="914400" algn="l"/>
              </a:tabLst>
              <a:defRPr/>
            </a:pPr>
            <a:r>
              <a:rPr lang="en-US" sz="2000" kern="0" baseline="0" dirty="0" smtClean="0">
                <a:solidFill>
                  <a:srgbClr val="000000"/>
                </a:solidFill>
                <a:cs typeface="Arial" pitchFamily="34" charset="0"/>
              </a:rPr>
              <a:t>Lease or Sell Natural Sciences Research Lab (NSRL) building and move  programs  to new science space</a:t>
            </a:r>
            <a:endParaRPr lang="en-US" sz="2000" kern="0" baseline="0" dirty="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30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419" y="-991641"/>
            <a:ext cx="7652029" cy="118258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309860" y="6986677"/>
            <a:ext cx="44691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342900">
              <a:spcBef>
                <a:spcPts val="600"/>
              </a:spcBef>
              <a:spcAft>
                <a:spcPts val="1200"/>
              </a:spcAft>
              <a:buClr>
                <a:srgbClr val="ADD425"/>
              </a:buClr>
              <a:buSzPct val="90000"/>
              <a:tabLst>
                <a:tab pos="571500" algn="l"/>
                <a:tab pos="742950" algn="l"/>
                <a:tab pos="914400" algn="l"/>
              </a:tabLst>
              <a:defRPr/>
            </a:pPr>
            <a:r>
              <a:rPr lang="en-US" sz="2400" kern="0" baseline="0" dirty="0" smtClean="0">
                <a:solidFill>
                  <a:srgbClr val="000000"/>
                </a:solidFill>
                <a:cs typeface="Arial" pitchFamily="34" charset="0"/>
              </a:rPr>
              <a:t>Field House / soccer field </a:t>
            </a:r>
          </a:p>
        </p:txBody>
      </p:sp>
      <p:cxnSp>
        <p:nvCxnSpPr>
          <p:cNvPr id="5" name="Straight Arrow Connector 4"/>
          <p:cNvCxnSpPr/>
          <p:nvPr/>
        </p:nvCxnSpPr>
        <p:spPr bwMode="auto">
          <a:xfrm flipH="1">
            <a:off x="6972300" y="6800850"/>
            <a:ext cx="3280410" cy="720090"/>
          </a:xfrm>
          <a:prstGeom prst="straightConnector1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" name="Straight Arrow Connector 6"/>
          <p:cNvCxnSpPr/>
          <p:nvPr/>
        </p:nvCxnSpPr>
        <p:spPr bwMode="auto">
          <a:xfrm>
            <a:off x="10252710" y="6777990"/>
            <a:ext cx="914400" cy="914400"/>
          </a:xfrm>
          <a:prstGeom prst="straightConnector1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flipH="1">
            <a:off x="8526780" y="6777990"/>
            <a:ext cx="1794510" cy="777240"/>
          </a:xfrm>
          <a:prstGeom prst="straightConnector1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Rectangle 10"/>
          <p:cNvSpPr/>
          <p:nvPr/>
        </p:nvSpPr>
        <p:spPr>
          <a:xfrm>
            <a:off x="171450" y="5196185"/>
            <a:ext cx="32607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342900">
              <a:spcBef>
                <a:spcPts val="600"/>
              </a:spcBef>
              <a:spcAft>
                <a:spcPts val="1200"/>
              </a:spcAft>
              <a:buClr>
                <a:srgbClr val="ADD425"/>
              </a:buClr>
              <a:buSzPct val="90000"/>
              <a:tabLst>
                <a:tab pos="571500" algn="l"/>
                <a:tab pos="742950" algn="l"/>
                <a:tab pos="914400" algn="l"/>
              </a:tabLst>
              <a:defRPr/>
            </a:pPr>
            <a:r>
              <a:rPr lang="en-US" sz="2400" kern="0" baseline="0" dirty="0" smtClean="0">
                <a:solidFill>
                  <a:srgbClr val="000000"/>
                </a:solidFill>
                <a:cs typeface="Arial" pitchFamily="34" charset="0"/>
              </a:rPr>
              <a:t>Cultural Arts Center </a:t>
            </a:r>
          </a:p>
        </p:txBody>
      </p:sp>
      <p:cxnSp>
        <p:nvCxnSpPr>
          <p:cNvPr id="13" name="Straight Arrow Connector 12"/>
          <p:cNvCxnSpPr/>
          <p:nvPr/>
        </p:nvCxnSpPr>
        <p:spPr bwMode="auto">
          <a:xfrm flipV="1">
            <a:off x="2823210" y="6537960"/>
            <a:ext cx="2823210" cy="445770"/>
          </a:xfrm>
          <a:prstGeom prst="straightConnector1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2663190" y="6389370"/>
            <a:ext cx="3040380" cy="114300"/>
          </a:xfrm>
          <a:prstGeom prst="straightConnector1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>
            <a:off x="12778740" y="3223260"/>
            <a:ext cx="914400" cy="914400"/>
          </a:xfrm>
          <a:prstGeom prst="straightConnector1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Rectangle 17"/>
          <p:cNvSpPr/>
          <p:nvPr/>
        </p:nvSpPr>
        <p:spPr>
          <a:xfrm>
            <a:off x="137160" y="7240875"/>
            <a:ext cx="36872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2" indent="-342900">
              <a:spcBef>
                <a:spcPts val="600"/>
              </a:spcBef>
              <a:spcAft>
                <a:spcPts val="1200"/>
              </a:spcAft>
              <a:buClr>
                <a:srgbClr val="ADD425"/>
              </a:buClr>
              <a:buSzPct val="90000"/>
              <a:tabLst>
                <a:tab pos="571500" algn="l"/>
                <a:tab pos="742950" algn="l"/>
                <a:tab pos="914400" algn="l"/>
              </a:tabLst>
              <a:defRPr/>
            </a:pPr>
            <a:r>
              <a:rPr lang="en-US" sz="2400" kern="0" baseline="0" dirty="0" smtClean="0">
                <a:solidFill>
                  <a:srgbClr val="000000"/>
                </a:solidFill>
                <a:cs typeface="Arial" pitchFamily="34" charset="0"/>
              </a:rPr>
              <a:t>New Facilities Services</a:t>
            </a:r>
          </a:p>
        </p:txBody>
      </p:sp>
      <p:cxnSp>
        <p:nvCxnSpPr>
          <p:cNvPr id="20" name="Straight Arrow Connector 19"/>
          <p:cNvCxnSpPr/>
          <p:nvPr/>
        </p:nvCxnSpPr>
        <p:spPr bwMode="auto">
          <a:xfrm flipV="1">
            <a:off x="11338560" y="5326380"/>
            <a:ext cx="1463040" cy="320040"/>
          </a:xfrm>
          <a:prstGeom prst="straightConnector1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 flipV="1">
            <a:off x="11018520" y="3920490"/>
            <a:ext cx="1805940" cy="240030"/>
          </a:xfrm>
          <a:prstGeom prst="straightConnector1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 flipV="1">
            <a:off x="2971800" y="5074920"/>
            <a:ext cx="9361170" cy="468630"/>
          </a:xfrm>
          <a:prstGeom prst="straightConnector1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>
            <a:off x="297180" y="342900"/>
            <a:ext cx="1257300" cy="2868930"/>
          </a:xfrm>
          <a:prstGeom prst="straightConnector1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>
            <a:off x="11327130" y="1908810"/>
            <a:ext cx="2434590" cy="114300"/>
          </a:xfrm>
          <a:prstGeom prst="line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Arrow Connector 29"/>
          <p:cNvCxnSpPr>
            <a:stCxn id="11" idx="3"/>
          </p:cNvCxnSpPr>
          <p:nvPr/>
        </p:nvCxnSpPr>
        <p:spPr bwMode="auto">
          <a:xfrm>
            <a:off x="3432155" y="5427018"/>
            <a:ext cx="2191405" cy="1053792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18" idx="3"/>
          </p:cNvCxnSpPr>
          <p:nvPr/>
        </p:nvCxnSpPr>
        <p:spPr bwMode="auto">
          <a:xfrm>
            <a:off x="3824388" y="7471708"/>
            <a:ext cx="2244942" cy="152102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3" idx="1"/>
          </p:cNvCxnSpPr>
          <p:nvPr/>
        </p:nvCxnSpPr>
        <p:spPr bwMode="auto">
          <a:xfrm flipH="1">
            <a:off x="7052310" y="7217510"/>
            <a:ext cx="3257550" cy="2920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10584180" y="4783425"/>
            <a:ext cx="25058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2" indent="-342900">
              <a:spcBef>
                <a:spcPts val="600"/>
              </a:spcBef>
              <a:spcAft>
                <a:spcPts val="1200"/>
              </a:spcAft>
              <a:buClr>
                <a:srgbClr val="ADD425"/>
              </a:buClr>
              <a:buSzPct val="90000"/>
              <a:tabLst>
                <a:tab pos="571500" algn="l"/>
                <a:tab pos="742950" algn="l"/>
                <a:tab pos="914400" algn="l"/>
              </a:tabLst>
              <a:defRPr/>
            </a:pPr>
            <a:r>
              <a:rPr lang="en-US" sz="2400" kern="0" baseline="0" dirty="0" smtClean="0">
                <a:solidFill>
                  <a:srgbClr val="000000"/>
                </a:solidFill>
                <a:cs typeface="Arial" pitchFamily="34" charset="0"/>
              </a:rPr>
              <a:t>Student Center</a:t>
            </a:r>
          </a:p>
        </p:txBody>
      </p:sp>
      <p:cxnSp>
        <p:nvCxnSpPr>
          <p:cNvPr id="42" name="Straight Arrow Connector 41"/>
          <p:cNvCxnSpPr>
            <a:stCxn id="41" idx="1"/>
          </p:cNvCxnSpPr>
          <p:nvPr/>
        </p:nvCxnSpPr>
        <p:spPr bwMode="auto">
          <a:xfrm flipH="1">
            <a:off x="6320790" y="5014258"/>
            <a:ext cx="4263390" cy="1500842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683" y="-408710"/>
            <a:ext cx="7702091" cy="119032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831572" y="9570615"/>
            <a:ext cx="516438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BB4C6BE-5592-4A65-8AEE-95D4DEA5F30D}" type="slidenum">
              <a:rPr lang="en-US" sz="2000" smtClean="0">
                <a:solidFill>
                  <a:schemeClr val="bg2"/>
                </a:solidFill>
              </a:rPr>
              <a:pPr algn="r"/>
              <a:t>17</a:t>
            </a:fld>
            <a:endParaRPr lang="en-US" sz="2000" dirty="0">
              <a:solidFill>
                <a:schemeClr val="bg2"/>
              </a:solidFill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70978" y="285750"/>
            <a:ext cx="6806122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463675">
              <a:spcBef>
                <a:spcPts val="1000"/>
              </a:spcBef>
              <a:defRPr/>
            </a:pPr>
            <a:r>
              <a:rPr lang="en-US" sz="3600" baseline="0" dirty="0" smtClean="0">
                <a:solidFill>
                  <a:srgbClr val="005C97"/>
                </a:solidFill>
              </a:rPr>
              <a:t>Juneau Auke Lake- Green Space</a:t>
            </a:r>
            <a:endParaRPr lang="en-US" sz="3600" baseline="0" dirty="0">
              <a:solidFill>
                <a:srgbClr val="005C97"/>
              </a:solidFill>
            </a:endParaRPr>
          </a:p>
          <a:p>
            <a:pPr defTabSz="1463675">
              <a:spcBef>
                <a:spcPct val="50000"/>
              </a:spcBef>
              <a:defRPr/>
            </a:pPr>
            <a:endParaRPr lang="en-US" sz="3600" baseline="0" dirty="0" smtClean="0">
              <a:solidFill>
                <a:srgbClr val="C00000"/>
              </a:solidFill>
              <a:cs typeface="Arial" pitchFamily="34" charset="0"/>
            </a:endParaRPr>
          </a:p>
          <a:p>
            <a:pPr defTabSz="1463675">
              <a:spcBef>
                <a:spcPct val="50000"/>
              </a:spcBef>
              <a:defRPr/>
            </a:pPr>
            <a:endParaRPr lang="en-US" sz="3600" baseline="0" dirty="0">
              <a:solidFill>
                <a:srgbClr val="C00000"/>
              </a:solidFill>
              <a:latin typeface="+mn-lt"/>
              <a:cs typeface="Arial" pitchFamily="34" charset="0"/>
            </a:endParaRPr>
          </a:p>
        </p:txBody>
      </p:sp>
      <p:sp>
        <p:nvSpPr>
          <p:cNvPr id="8" name="Rectangle 13"/>
          <p:cNvSpPr txBox="1">
            <a:spLocks noChangeArrowheads="1"/>
          </p:cNvSpPr>
          <p:nvPr/>
        </p:nvSpPr>
        <p:spPr>
          <a:xfrm>
            <a:off x="154746" y="1504950"/>
            <a:ext cx="7711063" cy="7901940"/>
          </a:xfrm>
          <a:prstGeom prst="rect">
            <a:avLst/>
          </a:prstGeom>
          <a:noFill/>
        </p:spPr>
        <p:txBody>
          <a:bodyPr/>
          <a:lstStyle/>
          <a:p>
            <a:pPr marL="457200" lvl="2" indent="-342900">
              <a:spcBef>
                <a:spcPts val="1800"/>
              </a:spcBef>
              <a:spcAft>
                <a:spcPts val="1800"/>
              </a:spcAft>
              <a:buClr>
                <a:srgbClr val="ADD425"/>
              </a:buClr>
              <a:buSzPct val="90000"/>
              <a:buFont typeface="Wingdings" pitchFamily="2" charset="2"/>
              <a:buChar char="§"/>
              <a:tabLst>
                <a:tab pos="571500" algn="l"/>
                <a:tab pos="742950" algn="l"/>
                <a:tab pos="914400" algn="l"/>
              </a:tabLst>
              <a:defRPr/>
            </a:pPr>
            <a:r>
              <a:rPr lang="en-US" sz="2400" kern="0" baseline="0" dirty="0" smtClean="0">
                <a:solidFill>
                  <a:srgbClr val="000000"/>
                </a:solidFill>
                <a:cs typeface="Arial" pitchFamily="34" charset="0"/>
              </a:rPr>
              <a:t>Orient new development around campus center</a:t>
            </a:r>
          </a:p>
          <a:p>
            <a:pPr marL="457200" lvl="2" indent="-342900">
              <a:spcBef>
                <a:spcPts val="1800"/>
              </a:spcBef>
              <a:spcAft>
                <a:spcPts val="1800"/>
              </a:spcAft>
              <a:buClr>
                <a:srgbClr val="ADD425"/>
              </a:buClr>
              <a:buSzPct val="90000"/>
              <a:buFont typeface="Wingdings" pitchFamily="2" charset="2"/>
              <a:buChar char="§"/>
              <a:tabLst>
                <a:tab pos="571500" algn="l"/>
                <a:tab pos="742950" algn="l"/>
                <a:tab pos="914400" algn="l"/>
              </a:tabLst>
              <a:defRPr/>
            </a:pPr>
            <a:r>
              <a:rPr lang="en-US" sz="2400" kern="0" baseline="0" dirty="0" smtClean="0">
                <a:solidFill>
                  <a:srgbClr val="000000"/>
                </a:solidFill>
                <a:cs typeface="Arial" pitchFamily="34" charset="0"/>
              </a:rPr>
              <a:t>Design development to maximize access to Auke Lake and vistas of surrounding mountains and glaciers</a:t>
            </a:r>
          </a:p>
          <a:p>
            <a:pPr marL="457200" lvl="2" indent="-342900">
              <a:spcBef>
                <a:spcPts val="1800"/>
              </a:spcBef>
              <a:spcAft>
                <a:spcPts val="1800"/>
              </a:spcAft>
              <a:buClr>
                <a:srgbClr val="ADD425"/>
              </a:buClr>
              <a:buSzPct val="90000"/>
              <a:buFont typeface="Wingdings" pitchFamily="2" charset="2"/>
              <a:buChar char="§"/>
              <a:tabLst>
                <a:tab pos="571500" algn="l"/>
                <a:tab pos="742950" algn="l"/>
                <a:tab pos="914400" algn="l"/>
              </a:tabLst>
              <a:defRPr/>
            </a:pPr>
            <a:r>
              <a:rPr lang="en-US" sz="2400" kern="0" baseline="0" dirty="0" smtClean="0">
                <a:solidFill>
                  <a:srgbClr val="000000"/>
                </a:solidFill>
                <a:cs typeface="Arial" pitchFamily="34" charset="0"/>
              </a:rPr>
              <a:t>Recognize and interpret Tlingit cultural heritage of Auke Lake area </a:t>
            </a:r>
          </a:p>
          <a:p>
            <a:pPr marL="457200" lvl="2" indent="-342900">
              <a:spcBef>
                <a:spcPts val="1800"/>
              </a:spcBef>
              <a:spcAft>
                <a:spcPts val="1800"/>
              </a:spcAft>
              <a:buClr>
                <a:srgbClr val="ADD425"/>
              </a:buClr>
              <a:buSzPct val="90000"/>
              <a:buFont typeface="Wingdings" pitchFamily="2" charset="2"/>
              <a:buChar char="§"/>
              <a:tabLst>
                <a:tab pos="571500" algn="l"/>
                <a:tab pos="742950" algn="l"/>
                <a:tab pos="914400" algn="l"/>
              </a:tabLst>
              <a:defRPr/>
            </a:pPr>
            <a:r>
              <a:rPr lang="en-US" sz="2400" kern="0" baseline="0" dirty="0" smtClean="0">
                <a:solidFill>
                  <a:srgbClr val="000000"/>
                </a:solidFill>
                <a:cs typeface="Arial" pitchFamily="34" charset="0"/>
              </a:rPr>
              <a:t>Increase  Auke </a:t>
            </a:r>
            <a:r>
              <a:rPr lang="en-US" sz="2400" kern="0" baseline="0" dirty="0">
                <a:solidFill>
                  <a:srgbClr val="000000"/>
                </a:solidFill>
                <a:cs typeface="Arial" pitchFamily="34" charset="0"/>
              </a:rPr>
              <a:t>Lake </a:t>
            </a:r>
            <a:r>
              <a:rPr lang="en-US" sz="2400" kern="0" baseline="0" dirty="0" smtClean="0">
                <a:solidFill>
                  <a:srgbClr val="000000"/>
                </a:solidFill>
                <a:cs typeface="Arial" pitchFamily="34" charset="0"/>
              </a:rPr>
              <a:t>Campus visibility </a:t>
            </a:r>
            <a:r>
              <a:rPr lang="en-US" sz="2400" kern="0" baseline="0" dirty="0">
                <a:solidFill>
                  <a:srgbClr val="000000"/>
                </a:solidFill>
                <a:cs typeface="Arial" pitchFamily="34" charset="0"/>
              </a:rPr>
              <a:t>along Glacier Highway</a:t>
            </a:r>
            <a:r>
              <a:rPr lang="en-US" sz="2400" kern="0" baseline="0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400" kern="0" baseline="0" dirty="0">
                <a:solidFill>
                  <a:srgbClr val="000000"/>
                </a:solidFill>
                <a:cs typeface="Arial" pitchFamily="34" charset="0"/>
              </a:rPr>
              <a:t>corridor </a:t>
            </a:r>
            <a:r>
              <a:rPr lang="en-US" sz="2400" kern="0" baseline="0" dirty="0" smtClean="0">
                <a:solidFill>
                  <a:srgbClr val="000000"/>
                </a:solidFill>
                <a:cs typeface="Arial" pitchFamily="34" charset="0"/>
              </a:rPr>
              <a:t> through </a:t>
            </a:r>
            <a:r>
              <a:rPr lang="en-US" sz="2400" kern="0" baseline="0" dirty="0">
                <a:solidFill>
                  <a:srgbClr val="000000"/>
                </a:solidFill>
                <a:cs typeface="Arial" pitchFamily="34" charset="0"/>
              </a:rPr>
              <a:t>streetscape enhancements including signage and light-pole banner/ </a:t>
            </a:r>
            <a:r>
              <a:rPr lang="en-US" sz="2400" kern="0" baseline="0" dirty="0" smtClean="0">
                <a:solidFill>
                  <a:srgbClr val="000000"/>
                </a:solidFill>
                <a:cs typeface="Arial" pitchFamily="34" charset="0"/>
              </a:rPr>
              <a:t>artwork</a:t>
            </a:r>
            <a:endParaRPr lang="en-US" sz="2400" kern="0" baseline="0" dirty="0">
              <a:solidFill>
                <a:srgbClr val="000000"/>
              </a:solidFill>
              <a:cs typeface="Arial" pitchFamily="34" charset="0"/>
            </a:endParaRPr>
          </a:p>
          <a:p>
            <a:pPr marL="457200" lvl="2" indent="-342900">
              <a:spcBef>
                <a:spcPts val="600"/>
              </a:spcBef>
              <a:spcAft>
                <a:spcPts val="600"/>
              </a:spcAft>
              <a:buClr>
                <a:srgbClr val="ADD425"/>
              </a:buClr>
              <a:buSzPct val="90000"/>
              <a:buFont typeface="Wingdings" pitchFamily="2" charset="2"/>
              <a:buChar char="§"/>
              <a:tabLst>
                <a:tab pos="571500" algn="l"/>
                <a:tab pos="742950" algn="l"/>
                <a:tab pos="914400" algn="l"/>
              </a:tabLst>
              <a:defRPr/>
            </a:pPr>
            <a:endParaRPr lang="en-US" sz="2400" kern="0" baseline="0" dirty="0">
              <a:solidFill>
                <a:srgbClr val="000000"/>
              </a:solidFill>
              <a:cs typeface="Arial" pitchFamily="34" charset="0"/>
            </a:endParaRPr>
          </a:p>
          <a:p>
            <a:pPr marL="1028700" lvl="2" indent="-342900">
              <a:spcBef>
                <a:spcPct val="50000"/>
              </a:spcBef>
              <a:spcAft>
                <a:spcPts val="1500"/>
              </a:spcAft>
              <a:buClr>
                <a:srgbClr val="ADD425"/>
              </a:buClr>
              <a:buSzPct val="90000"/>
              <a:buFont typeface="Wingdings" pitchFamily="2" charset="2"/>
              <a:buChar char="§"/>
              <a:tabLst>
                <a:tab pos="571500" algn="l"/>
                <a:tab pos="742950" algn="l"/>
                <a:tab pos="914400" algn="l"/>
              </a:tabLst>
              <a:defRPr/>
            </a:pPr>
            <a:endParaRPr lang="en-US" sz="1400" kern="0" baseline="0" dirty="0" smtClean="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26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684" y="-408709"/>
            <a:ext cx="7702090" cy="119032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831572" y="9570615"/>
            <a:ext cx="516438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BB4C6BE-5592-4A65-8AEE-95D4DEA5F30D}" type="slidenum">
              <a:rPr lang="en-US" sz="2000" smtClean="0">
                <a:solidFill>
                  <a:schemeClr val="bg2"/>
                </a:solidFill>
              </a:rPr>
              <a:pPr algn="r"/>
              <a:t>18</a:t>
            </a:fld>
            <a:endParaRPr lang="en-US" sz="2000" dirty="0">
              <a:solidFill>
                <a:schemeClr val="bg2"/>
              </a:solidFill>
            </a:endParaRPr>
          </a:p>
        </p:txBody>
      </p:sp>
      <p:sp>
        <p:nvSpPr>
          <p:cNvPr id="11" name="Rectangle 13"/>
          <p:cNvSpPr txBox="1">
            <a:spLocks noChangeArrowheads="1"/>
          </p:cNvSpPr>
          <p:nvPr/>
        </p:nvSpPr>
        <p:spPr>
          <a:xfrm>
            <a:off x="154746" y="1600201"/>
            <a:ext cx="7684938" cy="7239000"/>
          </a:xfrm>
          <a:prstGeom prst="rect">
            <a:avLst/>
          </a:prstGeom>
          <a:noFill/>
        </p:spPr>
        <p:txBody>
          <a:bodyPr/>
          <a:lstStyle/>
          <a:p>
            <a:pPr marL="640080" lvl="2" indent="-342900">
              <a:spcBef>
                <a:spcPct val="50000"/>
              </a:spcBef>
              <a:spcAft>
                <a:spcPts val="1800"/>
              </a:spcAft>
              <a:buClr>
                <a:srgbClr val="ADD425"/>
              </a:buClr>
              <a:buSzPct val="90000"/>
              <a:buFont typeface="Wingdings" pitchFamily="2" charset="2"/>
              <a:buChar char="§"/>
              <a:tabLst>
                <a:tab pos="571500" algn="l"/>
                <a:tab pos="742950" algn="l"/>
                <a:tab pos="914400" algn="l"/>
              </a:tabLst>
              <a:defRPr/>
            </a:pPr>
            <a:r>
              <a:rPr lang="en-US" sz="2800" kern="0" baseline="0" dirty="0" smtClean="0">
                <a:solidFill>
                  <a:srgbClr val="000000"/>
                </a:solidFill>
                <a:cs typeface="Arial" pitchFamily="34" charset="0"/>
              </a:rPr>
              <a:t>Connect Anderson Building and Main Campus with new pedestrian path and Bridge</a:t>
            </a:r>
          </a:p>
          <a:p>
            <a:pPr marL="640080" lvl="2" indent="-342900">
              <a:spcBef>
                <a:spcPct val="50000"/>
              </a:spcBef>
              <a:spcAft>
                <a:spcPts val="1800"/>
              </a:spcAft>
              <a:buClr>
                <a:srgbClr val="ADD425"/>
              </a:buClr>
              <a:buSzPct val="90000"/>
              <a:buFont typeface="Wingdings" pitchFamily="2" charset="2"/>
              <a:buChar char="§"/>
              <a:tabLst>
                <a:tab pos="571500" algn="l"/>
                <a:tab pos="742950" algn="l"/>
                <a:tab pos="914400" algn="l"/>
              </a:tabLst>
              <a:defRPr/>
            </a:pPr>
            <a:r>
              <a:rPr lang="en-US" sz="2800" kern="0" baseline="0" dirty="0" smtClean="0">
                <a:solidFill>
                  <a:srgbClr val="000000"/>
                </a:solidFill>
                <a:cs typeface="Arial" pitchFamily="34" charset="0"/>
              </a:rPr>
              <a:t>Limit vehicular circulation through campus center</a:t>
            </a:r>
          </a:p>
          <a:p>
            <a:pPr marL="640080" lvl="2" indent="-342900">
              <a:spcBef>
                <a:spcPct val="50000"/>
              </a:spcBef>
              <a:spcAft>
                <a:spcPts val="1800"/>
              </a:spcAft>
              <a:buClr>
                <a:srgbClr val="ADD425"/>
              </a:buClr>
              <a:buSzPct val="90000"/>
              <a:buFont typeface="Wingdings" pitchFamily="2" charset="2"/>
              <a:buChar char="§"/>
              <a:tabLst>
                <a:tab pos="571500" algn="l"/>
                <a:tab pos="742950" algn="l"/>
                <a:tab pos="914400" algn="l"/>
              </a:tabLst>
              <a:defRPr/>
            </a:pPr>
            <a:r>
              <a:rPr lang="en-US" sz="2800" kern="0" baseline="0" dirty="0" smtClean="0">
                <a:solidFill>
                  <a:srgbClr val="000000"/>
                </a:solidFill>
                <a:cs typeface="Arial" pitchFamily="34" charset="0"/>
              </a:rPr>
              <a:t>Connect facilities services to main campus via limited access road.</a:t>
            </a:r>
          </a:p>
          <a:p>
            <a:pPr marL="640080" lvl="2" indent="-342900">
              <a:spcBef>
                <a:spcPct val="50000"/>
              </a:spcBef>
              <a:spcAft>
                <a:spcPts val="1800"/>
              </a:spcAft>
              <a:buClr>
                <a:srgbClr val="ADD425"/>
              </a:buClr>
              <a:buSzPct val="90000"/>
              <a:buFont typeface="Wingdings" pitchFamily="2" charset="2"/>
              <a:buChar char="§"/>
              <a:tabLst>
                <a:tab pos="571500" algn="l"/>
                <a:tab pos="742950" algn="l"/>
                <a:tab pos="914400" algn="l"/>
              </a:tabLst>
              <a:defRPr/>
            </a:pPr>
            <a:r>
              <a:rPr lang="en-US" sz="2800" kern="0" baseline="0" dirty="0" smtClean="0">
                <a:solidFill>
                  <a:srgbClr val="000000"/>
                </a:solidFill>
                <a:cs typeface="Arial" pitchFamily="34" charset="0"/>
              </a:rPr>
              <a:t>Coordinate Bus Stop locations and schedules with Capital Transit.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47650" y="0"/>
            <a:ext cx="7772400" cy="299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463675">
              <a:spcBef>
                <a:spcPts val="1000"/>
              </a:spcBef>
              <a:defRPr/>
            </a:pPr>
            <a:r>
              <a:rPr lang="en-US" sz="3600" baseline="0" dirty="0" smtClean="0">
                <a:solidFill>
                  <a:srgbClr val="005C97"/>
                </a:solidFill>
              </a:rPr>
              <a:t>Juneau Auke Lake- </a:t>
            </a:r>
          </a:p>
          <a:p>
            <a:pPr defTabSz="1463675">
              <a:spcBef>
                <a:spcPts val="1000"/>
              </a:spcBef>
              <a:defRPr/>
            </a:pPr>
            <a:r>
              <a:rPr lang="en-US" sz="3600" baseline="0" dirty="0" smtClean="0">
                <a:solidFill>
                  <a:srgbClr val="005C97"/>
                </a:solidFill>
              </a:rPr>
              <a:t>Circulation/ Parking</a:t>
            </a:r>
            <a:endParaRPr lang="en-US" sz="3600" baseline="0" dirty="0">
              <a:solidFill>
                <a:srgbClr val="005C97"/>
              </a:solidFill>
            </a:endParaRPr>
          </a:p>
          <a:p>
            <a:pPr defTabSz="1463675">
              <a:spcBef>
                <a:spcPct val="50000"/>
              </a:spcBef>
              <a:defRPr/>
            </a:pPr>
            <a:endParaRPr lang="en-US" sz="3600" baseline="0" dirty="0" smtClean="0">
              <a:solidFill>
                <a:srgbClr val="C00000"/>
              </a:solidFill>
              <a:cs typeface="Arial" pitchFamily="34" charset="0"/>
            </a:endParaRPr>
          </a:p>
          <a:p>
            <a:pPr defTabSz="1463675">
              <a:spcBef>
                <a:spcPct val="50000"/>
              </a:spcBef>
              <a:defRPr/>
            </a:pPr>
            <a:endParaRPr lang="en-US" sz="3600" baseline="0" dirty="0">
              <a:solidFill>
                <a:srgbClr val="C00000"/>
              </a:solidFill>
              <a:latin typeface="+mn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27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831572" y="9570615"/>
            <a:ext cx="516438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BB4C6BE-5592-4A65-8AEE-95D4DEA5F30D}" type="slidenum">
              <a:rPr lang="en-US" sz="2000" smtClean="0">
                <a:solidFill>
                  <a:schemeClr val="bg2"/>
                </a:solidFill>
              </a:rPr>
              <a:pPr algn="r"/>
              <a:t>19</a:t>
            </a:fld>
            <a:endParaRPr lang="en-US" sz="2000" dirty="0">
              <a:solidFill>
                <a:schemeClr val="bg2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278" y="-9235440"/>
            <a:ext cx="14214885" cy="21968460"/>
          </a:xfrm>
          <a:prstGeom prst="rect">
            <a:avLst/>
          </a:prstGeom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0" y="804202"/>
            <a:ext cx="11294304" cy="2926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463675">
              <a:spcBef>
                <a:spcPts val="500"/>
              </a:spcBef>
              <a:defRPr/>
            </a:pPr>
            <a:r>
              <a:rPr lang="en-US" sz="3600" baseline="0" dirty="0" smtClean="0">
                <a:solidFill>
                  <a:srgbClr val="005C97"/>
                </a:solidFill>
              </a:rPr>
              <a:t>Juneau Auke Lake </a:t>
            </a:r>
          </a:p>
          <a:p>
            <a:pPr defTabSz="1463675">
              <a:spcBef>
                <a:spcPts val="500"/>
              </a:spcBef>
              <a:defRPr/>
            </a:pPr>
            <a:r>
              <a:rPr lang="en-US" sz="3600" baseline="0" dirty="0" smtClean="0">
                <a:solidFill>
                  <a:srgbClr val="005C97"/>
                </a:solidFill>
              </a:rPr>
              <a:t>Enlarged Circulation/ Parking</a:t>
            </a:r>
            <a:endParaRPr lang="en-US" sz="3600" baseline="0" dirty="0">
              <a:solidFill>
                <a:srgbClr val="005C97"/>
              </a:solidFill>
            </a:endParaRPr>
          </a:p>
          <a:p>
            <a:pPr defTabSz="1463675">
              <a:spcBef>
                <a:spcPct val="50000"/>
              </a:spcBef>
              <a:defRPr/>
            </a:pPr>
            <a:endParaRPr lang="en-US" sz="3600" baseline="0" dirty="0" smtClean="0">
              <a:solidFill>
                <a:srgbClr val="C00000"/>
              </a:solidFill>
              <a:cs typeface="Arial" pitchFamily="34" charset="0"/>
            </a:endParaRPr>
          </a:p>
          <a:p>
            <a:pPr defTabSz="1463675">
              <a:spcBef>
                <a:spcPct val="50000"/>
              </a:spcBef>
              <a:defRPr/>
            </a:pPr>
            <a:endParaRPr lang="en-US" sz="3600" baseline="0" dirty="0">
              <a:solidFill>
                <a:srgbClr val="C00000"/>
              </a:solidFill>
              <a:latin typeface="+mn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14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7432" y="914400"/>
            <a:ext cx="13213080" cy="1257300"/>
          </a:xfrm>
        </p:spPr>
        <p:txBody>
          <a:bodyPr/>
          <a:lstStyle/>
          <a:p>
            <a:pPr algn="ctr"/>
            <a:r>
              <a:rPr lang="en-US" sz="4800" dirty="0" smtClean="0"/>
              <a:t>Prior Work - inputs</a:t>
            </a:r>
            <a:endParaRPr lang="en-US" sz="4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632" y="2266950"/>
            <a:ext cx="13213080" cy="5129954"/>
          </a:xfrm>
        </p:spPr>
        <p:txBody>
          <a:bodyPr/>
          <a:lstStyle/>
          <a:p>
            <a:r>
              <a:rPr lang="en-US" dirty="0" smtClean="0"/>
              <a:t>2002-2003 –UAS Masterplan</a:t>
            </a:r>
          </a:p>
          <a:p>
            <a:r>
              <a:rPr lang="en-US" dirty="0" smtClean="0"/>
              <a:t>2009 – Accreditation Review</a:t>
            </a:r>
          </a:p>
          <a:p>
            <a:r>
              <a:rPr lang="en-US" dirty="0" smtClean="0"/>
              <a:t>2010 – UAS Strategic &amp; Assessment Planning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1079833"/>
            <a:ext cx="607695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463675">
              <a:spcBef>
                <a:spcPct val="50000"/>
              </a:spcBef>
              <a:defRPr/>
            </a:pPr>
            <a:r>
              <a:rPr lang="en-US" sz="3600" baseline="0" dirty="0" smtClean="0">
                <a:solidFill>
                  <a:srgbClr val="005C97"/>
                </a:solidFill>
              </a:rPr>
              <a:t>Property Acquisition Plan</a:t>
            </a:r>
            <a:endParaRPr lang="en-US" sz="3600" baseline="0" dirty="0">
              <a:solidFill>
                <a:srgbClr val="005C97"/>
              </a:solidFill>
            </a:endParaRPr>
          </a:p>
          <a:p>
            <a:pPr defTabSz="1463675">
              <a:spcBef>
                <a:spcPct val="50000"/>
              </a:spcBef>
              <a:defRPr/>
            </a:pPr>
            <a:endParaRPr lang="en-US" sz="3600" baseline="0" dirty="0" smtClean="0">
              <a:solidFill>
                <a:srgbClr val="C00000"/>
              </a:solidFill>
              <a:cs typeface="Arial" pitchFamily="34" charset="0"/>
            </a:endParaRPr>
          </a:p>
          <a:p>
            <a:pPr defTabSz="1463675">
              <a:spcBef>
                <a:spcPct val="50000"/>
              </a:spcBef>
              <a:defRPr/>
            </a:pPr>
            <a:endParaRPr lang="en-US" sz="3600" baseline="0" dirty="0">
              <a:solidFill>
                <a:srgbClr val="C00000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082" y="0"/>
            <a:ext cx="7691718" cy="11887200"/>
          </a:xfrm>
          <a:prstGeom prst="rect">
            <a:avLst/>
          </a:prstGeom>
        </p:spPr>
      </p:pic>
      <p:pic>
        <p:nvPicPr>
          <p:cNvPr id="4" name="Picture 3" descr="land acq legen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97508" y="2608326"/>
            <a:ext cx="4355592" cy="508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73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3"/>
          <p:cNvSpPr txBox="1">
            <a:spLocks noChangeArrowheads="1"/>
          </p:cNvSpPr>
          <p:nvPr/>
        </p:nvSpPr>
        <p:spPr>
          <a:xfrm>
            <a:off x="147844" y="1028700"/>
            <a:ext cx="7705120" cy="8000999"/>
          </a:xfrm>
          <a:prstGeom prst="rect">
            <a:avLst/>
          </a:prstGeom>
          <a:noFill/>
        </p:spPr>
        <p:txBody>
          <a:bodyPr/>
          <a:lstStyle/>
          <a:p>
            <a:pPr marL="228600" lvl="1">
              <a:spcBef>
                <a:spcPct val="50000"/>
              </a:spcBef>
              <a:spcAft>
                <a:spcPts val="1500"/>
              </a:spcAft>
              <a:buClr>
                <a:srgbClr val="ADD425"/>
              </a:buClr>
              <a:buSzPct val="90000"/>
              <a:tabLst>
                <a:tab pos="571500" algn="l"/>
                <a:tab pos="742950" algn="l"/>
                <a:tab pos="914400" algn="l"/>
              </a:tabLst>
              <a:defRPr/>
            </a:pPr>
            <a:r>
              <a:rPr lang="en-US" sz="3200" kern="0" baseline="0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 </a:t>
            </a:r>
          </a:p>
          <a:p>
            <a:pPr marL="640080" lvl="2" indent="-342900">
              <a:spcBef>
                <a:spcPts val="1200"/>
              </a:spcBef>
              <a:spcAft>
                <a:spcPts val="1500"/>
              </a:spcAft>
              <a:buClr>
                <a:srgbClr val="ADD425"/>
              </a:buClr>
              <a:buSzPct val="90000"/>
              <a:buFont typeface="Wingdings" pitchFamily="2" charset="2"/>
              <a:buChar char="§"/>
              <a:tabLst>
                <a:tab pos="571500" algn="l"/>
                <a:tab pos="742950" algn="l"/>
                <a:tab pos="914400" algn="l"/>
              </a:tabLst>
              <a:defRPr/>
            </a:pPr>
            <a:r>
              <a:rPr lang="en-US" sz="2800" kern="0" baseline="0" dirty="0" smtClean="0">
                <a:solidFill>
                  <a:srgbClr val="000000"/>
                </a:solidFill>
                <a:cs typeface="Arial" pitchFamily="34" charset="0"/>
              </a:rPr>
              <a:t>Create a </a:t>
            </a:r>
            <a:r>
              <a:rPr lang="en-US" sz="2800" kern="0" baseline="0" dirty="0" smtClean="0">
                <a:solidFill>
                  <a:srgbClr val="005C97"/>
                </a:solidFill>
                <a:cs typeface="Arial" pitchFamily="34" charset="0"/>
              </a:rPr>
              <a:t>central entrance and hub </a:t>
            </a:r>
            <a:r>
              <a:rPr lang="en-US" sz="2800" kern="0" baseline="0" dirty="0" smtClean="0">
                <a:solidFill>
                  <a:srgbClr val="000000"/>
                </a:solidFill>
                <a:cs typeface="Arial" pitchFamily="34" charset="0"/>
              </a:rPr>
              <a:t>for student services at the  </a:t>
            </a:r>
            <a:r>
              <a:rPr lang="en-US" sz="2800" kern="0" baseline="0" dirty="0">
                <a:solidFill>
                  <a:srgbClr val="000000"/>
                </a:solidFill>
                <a:cs typeface="Arial" pitchFamily="34" charset="0"/>
              </a:rPr>
              <a:t>Ziegler and Paul </a:t>
            </a:r>
            <a:r>
              <a:rPr lang="en-US" sz="2800" kern="0" baseline="0" dirty="0" smtClean="0">
                <a:solidFill>
                  <a:srgbClr val="000000"/>
                </a:solidFill>
                <a:cs typeface="Arial" pitchFamily="34" charset="0"/>
              </a:rPr>
              <a:t>buildings </a:t>
            </a:r>
          </a:p>
          <a:p>
            <a:pPr marL="640080" lvl="2" indent="-342900">
              <a:spcBef>
                <a:spcPts val="1200"/>
              </a:spcBef>
              <a:spcAft>
                <a:spcPts val="1500"/>
              </a:spcAft>
              <a:buClr>
                <a:srgbClr val="ADD425"/>
              </a:buClr>
              <a:buSzPct val="90000"/>
              <a:buFont typeface="Wingdings" pitchFamily="2" charset="2"/>
              <a:buChar char="§"/>
              <a:tabLst>
                <a:tab pos="571500" algn="l"/>
                <a:tab pos="742950" algn="l"/>
                <a:tab pos="914400" algn="l"/>
              </a:tabLst>
              <a:defRPr/>
            </a:pPr>
            <a:r>
              <a:rPr lang="en-US" sz="2800" kern="0" baseline="0" dirty="0" smtClean="0">
                <a:solidFill>
                  <a:srgbClr val="000000"/>
                </a:solidFill>
                <a:cs typeface="Arial" pitchFamily="34" charset="0"/>
              </a:rPr>
              <a:t>Adapt </a:t>
            </a:r>
            <a:r>
              <a:rPr lang="en-US" sz="2800" kern="0" baseline="0" dirty="0">
                <a:solidFill>
                  <a:srgbClr val="000000"/>
                </a:solidFill>
                <a:cs typeface="Arial" pitchFamily="34" charset="0"/>
              </a:rPr>
              <a:t>existing and future classrooms for </a:t>
            </a:r>
            <a:r>
              <a:rPr lang="en-US" sz="2800" kern="0" baseline="0" dirty="0">
                <a:solidFill>
                  <a:srgbClr val="005C97"/>
                </a:solidFill>
                <a:cs typeface="Arial" pitchFamily="34" charset="0"/>
              </a:rPr>
              <a:t>hybrid learning </a:t>
            </a:r>
            <a:endParaRPr lang="en-US" sz="2800" kern="0" baseline="0" dirty="0" smtClean="0">
              <a:solidFill>
                <a:srgbClr val="005C97"/>
              </a:solidFill>
              <a:cs typeface="Arial" pitchFamily="34" charset="0"/>
            </a:endParaRPr>
          </a:p>
          <a:p>
            <a:pPr marL="640080" lvl="2" indent="-342900">
              <a:spcBef>
                <a:spcPts val="1200"/>
              </a:spcBef>
              <a:spcAft>
                <a:spcPts val="1500"/>
              </a:spcAft>
              <a:buClr>
                <a:srgbClr val="ADD425"/>
              </a:buClr>
              <a:buSzPct val="90000"/>
              <a:buFont typeface="Wingdings" pitchFamily="2" charset="2"/>
              <a:buChar char="§"/>
              <a:tabLst>
                <a:tab pos="571500" algn="l"/>
                <a:tab pos="742950" algn="l"/>
                <a:tab pos="914400" algn="l"/>
              </a:tabLst>
              <a:defRPr/>
            </a:pPr>
            <a:r>
              <a:rPr lang="en-US" sz="2800" kern="0" baseline="0" dirty="0" smtClean="0">
                <a:solidFill>
                  <a:srgbClr val="005C97"/>
                </a:solidFill>
                <a:cs typeface="Arial" pitchFamily="34" charset="0"/>
              </a:rPr>
              <a:t>Cluster future development </a:t>
            </a:r>
            <a:r>
              <a:rPr lang="en-US" sz="2800" kern="0" baseline="0" dirty="0" smtClean="0">
                <a:solidFill>
                  <a:srgbClr val="000000"/>
                </a:solidFill>
                <a:cs typeface="Arial" pitchFamily="34" charset="0"/>
              </a:rPr>
              <a:t>for ‘upper campus’ between Ziegler and Paul buildings</a:t>
            </a:r>
          </a:p>
          <a:p>
            <a:pPr marL="640080" lvl="2" indent="-342900">
              <a:spcBef>
                <a:spcPts val="1200"/>
              </a:spcBef>
              <a:spcAft>
                <a:spcPts val="1500"/>
              </a:spcAft>
              <a:buClr>
                <a:srgbClr val="ADD425"/>
              </a:buClr>
              <a:buSzPct val="90000"/>
              <a:buFont typeface="Wingdings" pitchFamily="2" charset="2"/>
              <a:buChar char="§"/>
              <a:tabLst>
                <a:tab pos="571500" algn="l"/>
                <a:tab pos="742950" algn="l"/>
                <a:tab pos="914400" algn="l"/>
              </a:tabLst>
              <a:defRPr/>
            </a:pPr>
            <a:r>
              <a:rPr lang="en-US" sz="2800" kern="0" baseline="0" dirty="0">
                <a:solidFill>
                  <a:srgbClr val="000000"/>
                </a:solidFill>
                <a:cs typeface="Arial" pitchFamily="34" charset="0"/>
              </a:rPr>
              <a:t>Improve integration of services in Ziegler/ Paul and Robertson buildings through </a:t>
            </a:r>
            <a:r>
              <a:rPr lang="en-US" sz="2800" kern="0" baseline="0" dirty="0">
                <a:solidFill>
                  <a:srgbClr val="005C97"/>
                </a:solidFill>
                <a:cs typeface="Arial" pitchFamily="34" charset="0"/>
              </a:rPr>
              <a:t>display kiosks </a:t>
            </a:r>
            <a:r>
              <a:rPr lang="en-US" sz="2800" kern="0" baseline="0" dirty="0">
                <a:solidFill>
                  <a:srgbClr val="000000"/>
                </a:solidFill>
                <a:cs typeface="Arial" pitchFamily="34" charset="0"/>
              </a:rPr>
              <a:t>and smart </a:t>
            </a:r>
            <a:r>
              <a:rPr lang="en-US" sz="2800" kern="0" baseline="0" dirty="0" smtClean="0">
                <a:solidFill>
                  <a:srgbClr val="000000"/>
                </a:solidFill>
                <a:cs typeface="Arial" pitchFamily="34" charset="0"/>
              </a:rPr>
              <a:t>signs</a:t>
            </a:r>
          </a:p>
          <a:p>
            <a:pPr marL="1028700" lvl="2" indent="-342900">
              <a:spcBef>
                <a:spcPct val="50000"/>
              </a:spcBef>
              <a:spcAft>
                <a:spcPts val="1500"/>
              </a:spcAft>
              <a:buClr>
                <a:srgbClr val="ADD425"/>
              </a:buClr>
              <a:buSzPct val="90000"/>
              <a:buFont typeface="Wingdings" pitchFamily="2" charset="2"/>
              <a:buChar char="§"/>
              <a:tabLst>
                <a:tab pos="571500" algn="l"/>
                <a:tab pos="742950" algn="l"/>
                <a:tab pos="914400" algn="l"/>
              </a:tabLst>
              <a:defRPr/>
            </a:pPr>
            <a:endParaRPr lang="en-US" sz="1800" kern="0" baseline="0" dirty="0">
              <a:solidFill>
                <a:srgbClr val="000000"/>
              </a:solidFill>
              <a:cs typeface="Arial" pitchFamily="34" charset="0"/>
            </a:endParaRPr>
          </a:p>
          <a:p>
            <a:pPr marL="1028700" lvl="2" indent="-342900">
              <a:spcBef>
                <a:spcPct val="50000"/>
              </a:spcBef>
              <a:spcAft>
                <a:spcPts val="1500"/>
              </a:spcAft>
              <a:buClr>
                <a:srgbClr val="ADD425"/>
              </a:buClr>
              <a:buSzPct val="90000"/>
              <a:buFont typeface="Wingdings" pitchFamily="2" charset="2"/>
              <a:buChar char="§"/>
              <a:tabLst>
                <a:tab pos="571500" algn="l"/>
                <a:tab pos="742950" algn="l"/>
                <a:tab pos="914400" algn="l"/>
              </a:tabLst>
              <a:defRPr/>
            </a:pPr>
            <a:endParaRPr lang="en-US" sz="1800" kern="0" baseline="0" dirty="0">
              <a:solidFill>
                <a:srgbClr val="000000"/>
              </a:solidFill>
              <a:cs typeface="Arial" pitchFamily="34" charset="0"/>
            </a:endParaRPr>
          </a:p>
          <a:p>
            <a:pPr marL="1028700" lvl="2" indent="-342900">
              <a:spcBef>
                <a:spcPct val="50000"/>
              </a:spcBef>
              <a:spcAft>
                <a:spcPts val="1500"/>
              </a:spcAft>
              <a:buClr>
                <a:srgbClr val="ADD425"/>
              </a:buClr>
              <a:buSzPct val="90000"/>
              <a:buFont typeface="Wingdings" pitchFamily="2" charset="2"/>
              <a:buChar char="§"/>
              <a:tabLst>
                <a:tab pos="571500" algn="l"/>
                <a:tab pos="742950" algn="l"/>
                <a:tab pos="914400" algn="l"/>
              </a:tabLst>
              <a:defRPr/>
            </a:pPr>
            <a:endParaRPr lang="en-US" sz="2800" kern="0" baseline="0" dirty="0" smtClean="0">
              <a:solidFill>
                <a:srgbClr val="000000"/>
              </a:solidFill>
              <a:cs typeface="Arial" pitchFamily="34" charset="0"/>
            </a:endParaRPr>
          </a:p>
          <a:p>
            <a:pPr marL="1028700" lvl="2" indent="-342900">
              <a:spcBef>
                <a:spcPct val="50000"/>
              </a:spcBef>
              <a:spcAft>
                <a:spcPts val="1500"/>
              </a:spcAft>
              <a:buClr>
                <a:srgbClr val="ADD425"/>
              </a:buClr>
              <a:buSzPct val="90000"/>
              <a:buFont typeface="Wingdings" pitchFamily="2" charset="2"/>
              <a:buChar char="§"/>
              <a:tabLst>
                <a:tab pos="571500" algn="l"/>
                <a:tab pos="742950" algn="l"/>
                <a:tab pos="914400" algn="l"/>
              </a:tabLst>
              <a:defRPr/>
            </a:pPr>
            <a:endParaRPr lang="en-US" sz="2800" kern="0" baseline="0" dirty="0" smtClean="0">
              <a:solidFill>
                <a:srgbClr val="000000"/>
              </a:solidFill>
              <a:latin typeface="+mn-lt"/>
              <a:cs typeface="Arial" pitchFamily="34" charset="0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0" y="0"/>
            <a:ext cx="7906903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463675">
              <a:spcBef>
                <a:spcPct val="50000"/>
              </a:spcBef>
              <a:defRPr/>
            </a:pPr>
            <a:r>
              <a:rPr lang="en-US" sz="3600" baseline="0" dirty="0" smtClean="0">
                <a:solidFill>
                  <a:srgbClr val="005C97"/>
                </a:solidFill>
              </a:rPr>
              <a:t>Ketchikan Campus- Building Strategies</a:t>
            </a:r>
            <a:endParaRPr lang="en-US" sz="3600" baseline="0" dirty="0">
              <a:solidFill>
                <a:srgbClr val="005C97"/>
              </a:solidFill>
            </a:endParaRPr>
          </a:p>
          <a:p>
            <a:pPr defTabSz="1463675">
              <a:spcBef>
                <a:spcPct val="50000"/>
              </a:spcBef>
              <a:defRPr/>
            </a:pPr>
            <a:endParaRPr lang="en-US" sz="3600" baseline="0" dirty="0" smtClean="0">
              <a:solidFill>
                <a:srgbClr val="C00000"/>
              </a:solidFill>
              <a:cs typeface="Arial" pitchFamily="34" charset="0"/>
            </a:endParaRPr>
          </a:p>
          <a:p>
            <a:pPr defTabSz="1463675">
              <a:spcBef>
                <a:spcPct val="50000"/>
              </a:spcBef>
              <a:defRPr/>
            </a:pPr>
            <a:endParaRPr lang="en-US" sz="3600" baseline="0" dirty="0">
              <a:solidFill>
                <a:srgbClr val="C00000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963" y="-388005"/>
            <a:ext cx="7685672" cy="118778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831572" y="9570615"/>
            <a:ext cx="516438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BB4C6BE-5592-4A65-8AEE-95D4DEA5F30D}" type="slidenum">
              <a:rPr lang="en-US" sz="2000" smtClean="0">
                <a:solidFill>
                  <a:schemeClr val="bg2"/>
                </a:solidFill>
              </a:rPr>
              <a:pPr algn="r"/>
              <a:t>21</a:t>
            </a:fld>
            <a:endParaRPr lang="en-US" sz="2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58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831572" y="9570615"/>
            <a:ext cx="516438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BB4C6BE-5592-4A65-8AEE-95D4DEA5F30D}" type="slidenum">
              <a:rPr lang="en-US" sz="2000" smtClean="0">
                <a:solidFill>
                  <a:schemeClr val="bg2"/>
                </a:solidFill>
              </a:rPr>
              <a:pPr algn="r"/>
              <a:t>22</a:t>
            </a:fld>
            <a:endParaRPr lang="en-US" sz="2000" dirty="0">
              <a:solidFill>
                <a:schemeClr val="bg2"/>
              </a:solidFill>
            </a:endParaRPr>
          </a:p>
        </p:txBody>
      </p:sp>
      <p:sp>
        <p:nvSpPr>
          <p:cNvPr id="8" name="Rectangle 13"/>
          <p:cNvSpPr txBox="1">
            <a:spLocks noChangeArrowheads="1"/>
          </p:cNvSpPr>
          <p:nvPr/>
        </p:nvSpPr>
        <p:spPr>
          <a:xfrm>
            <a:off x="130629" y="2647949"/>
            <a:ext cx="7692056" cy="5294483"/>
          </a:xfrm>
          <a:prstGeom prst="rect">
            <a:avLst/>
          </a:prstGeom>
          <a:noFill/>
        </p:spPr>
        <p:txBody>
          <a:bodyPr/>
          <a:lstStyle/>
          <a:p>
            <a:pPr marL="1028700" lvl="2" indent="-342900">
              <a:spcBef>
                <a:spcPct val="50000"/>
              </a:spcBef>
              <a:spcAft>
                <a:spcPts val="1500"/>
              </a:spcAft>
              <a:buClr>
                <a:srgbClr val="ADD425"/>
              </a:buClr>
              <a:buSzPct val="90000"/>
              <a:buFont typeface="Wingdings" pitchFamily="2" charset="2"/>
              <a:buChar char="§"/>
              <a:tabLst>
                <a:tab pos="571500" algn="l"/>
                <a:tab pos="742950" algn="l"/>
                <a:tab pos="914400" algn="l"/>
              </a:tabLst>
              <a:defRPr/>
            </a:pPr>
            <a:r>
              <a:rPr lang="en-US" sz="2800" kern="0" baseline="0" dirty="0" smtClean="0">
                <a:solidFill>
                  <a:srgbClr val="000000"/>
                </a:solidFill>
                <a:cs typeface="Arial" pitchFamily="34" charset="0"/>
              </a:rPr>
              <a:t>Create </a:t>
            </a:r>
            <a:r>
              <a:rPr lang="en-US" sz="2800" kern="0" baseline="0" dirty="0">
                <a:solidFill>
                  <a:srgbClr val="005C97"/>
                </a:solidFill>
                <a:cs typeface="Arial" pitchFamily="34" charset="0"/>
              </a:rPr>
              <a:t>clear pedestrian circulation </a:t>
            </a:r>
            <a:r>
              <a:rPr lang="en-US" sz="2800" kern="0" baseline="0" dirty="0">
                <a:solidFill>
                  <a:srgbClr val="000000"/>
                </a:solidFill>
                <a:cs typeface="Arial" pitchFamily="34" charset="0"/>
              </a:rPr>
              <a:t>from </a:t>
            </a:r>
            <a:r>
              <a:rPr lang="en-US" sz="2800" kern="0" baseline="0" dirty="0" smtClean="0">
                <a:solidFill>
                  <a:srgbClr val="000000"/>
                </a:solidFill>
                <a:cs typeface="Arial" pitchFamily="34" charset="0"/>
              </a:rPr>
              <a:t>parking to building entries</a:t>
            </a:r>
          </a:p>
          <a:p>
            <a:pPr marL="1028700" lvl="2" indent="-342900">
              <a:spcBef>
                <a:spcPct val="50000"/>
              </a:spcBef>
              <a:spcAft>
                <a:spcPts val="1500"/>
              </a:spcAft>
              <a:buClr>
                <a:srgbClr val="ADD425"/>
              </a:buClr>
              <a:buSzPct val="90000"/>
              <a:buFont typeface="Wingdings" pitchFamily="2" charset="2"/>
              <a:buChar char="§"/>
              <a:tabLst>
                <a:tab pos="571500" algn="l"/>
                <a:tab pos="742950" algn="l"/>
                <a:tab pos="914400" algn="l"/>
              </a:tabLst>
              <a:defRPr/>
            </a:pPr>
            <a:r>
              <a:rPr lang="en-US" sz="2800" kern="0" baseline="0" dirty="0">
                <a:solidFill>
                  <a:srgbClr val="000000"/>
                </a:solidFill>
                <a:cs typeface="Arial" pitchFamily="34" charset="0"/>
              </a:rPr>
              <a:t>Enhance </a:t>
            </a:r>
            <a:r>
              <a:rPr lang="en-US" sz="2800" kern="0" baseline="0" dirty="0" smtClean="0">
                <a:solidFill>
                  <a:srgbClr val="005C97"/>
                </a:solidFill>
                <a:cs typeface="Arial" pitchFamily="34" charset="0"/>
              </a:rPr>
              <a:t>campus </a:t>
            </a:r>
            <a:r>
              <a:rPr lang="en-US" sz="2800" kern="0" baseline="0" dirty="0">
                <a:solidFill>
                  <a:srgbClr val="005C97"/>
                </a:solidFill>
                <a:cs typeface="Arial" pitchFamily="34" charset="0"/>
              </a:rPr>
              <a:t>visibility </a:t>
            </a:r>
            <a:r>
              <a:rPr lang="en-US" sz="2800" kern="0" baseline="0" dirty="0">
                <a:solidFill>
                  <a:srgbClr val="000000"/>
                </a:solidFill>
                <a:cs typeface="Arial" pitchFamily="34" charset="0"/>
              </a:rPr>
              <a:t>through signage and light-pole banner/ artwork  program</a:t>
            </a:r>
            <a:endParaRPr lang="en-US" sz="2800" dirty="0"/>
          </a:p>
          <a:p>
            <a:pPr marL="1028700" lvl="2" indent="-342900">
              <a:spcBef>
                <a:spcPct val="50000"/>
              </a:spcBef>
              <a:spcAft>
                <a:spcPts val="1500"/>
              </a:spcAft>
              <a:buClr>
                <a:srgbClr val="ADD425"/>
              </a:buClr>
              <a:buSzPct val="90000"/>
              <a:buFont typeface="Wingdings" pitchFamily="2" charset="2"/>
              <a:buChar char="§"/>
              <a:tabLst>
                <a:tab pos="571500" algn="l"/>
                <a:tab pos="742950" algn="l"/>
                <a:tab pos="914400" algn="l"/>
              </a:tabLst>
              <a:defRPr/>
            </a:pPr>
            <a:endParaRPr lang="en-US" sz="2800" kern="0" baseline="0" dirty="0" smtClean="0">
              <a:solidFill>
                <a:srgbClr val="000000"/>
              </a:solidFill>
              <a:cs typeface="Arial" pitchFamily="34" charset="0"/>
            </a:endParaRPr>
          </a:p>
          <a:p>
            <a:pPr marL="1028700" lvl="2" indent="-342900">
              <a:spcBef>
                <a:spcPct val="50000"/>
              </a:spcBef>
              <a:spcAft>
                <a:spcPts val="1500"/>
              </a:spcAft>
              <a:buClr>
                <a:srgbClr val="ADD425"/>
              </a:buClr>
              <a:buSzPct val="90000"/>
              <a:buFont typeface="Wingdings" pitchFamily="2" charset="2"/>
              <a:buChar char="§"/>
              <a:tabLst>
                <a:tab pos="571500" algn="l"/>
                <a:tab pos="742950" algn="l"/>
                <a:tab pos="914400" algn="l"/>
              </a:tabLst>
              <a:defRPr/>
            </a:pPr>
            <a:endParaRPr lang="en-US" sz="2800" kern="0" baseline="0" dirty="0" smtClean="0">
              <a:solidFill>
                <a:srgbClr val="000000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963" y="-388005"/>
            <a:ext cx="7685672" cy="11877858"/>
          </a:xfrm>
          <a:prstGeom prst="rect">
            <a:avLst/>
          </a:prstGeom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0" y="0"/>
            <a:ext cx="1690007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463675">
              <a:spcBef>
                <a:spcPts val="1000"/>
              </a:spcBef>
              <a:defRPr/>
            </a:pPr>
            <a:r>
              <a:rPr lang="en-US" sz="3600" baseline="0" dirty="0" smtClean="0">
                <a:solidFill>
                  <a:srgbClr val="005C97"/>
                </a:solidFill>
              </a:rPr>
              <a:t>Ketchikan Campus- Site Strategies</a:t>
            </a:r>
            <a:endParaRPr lang="en-US" sz="3600" baseline="0" dirty="0">
              <a:solidFill>
                <a:srgbClr val="C00000"/>
              </a:solidFill>
              <a:latin typeface="+mn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77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0" y="0"/>
            <a:ext cx="7341429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463675">
              <a:spcBef>
                <a:spcPct val="50000"/>
              </a:spcBef>
              <a:defRPr/>
            </a:pPr>
            <a:r>
              <a:rPr lang="en-US" sz="3600" baseline="0" dirty="0" smtClean="0">
                <a:solidFill>
                  <a:srgbClr val="005C97"/>
                </a:solidFill>
              </a:rPr>
              <a:t>Sitka Campus- Building Strategies</a:t>
            </a:r>
            <a:endParaRPr lang="en-US" sz="3600" baseline="0" dirty="0">
              <a:solidFill>
                <a:srgbClr val="005C97"/>
              </a:solidFill>
            </a:endParaRPr>
          </a:p>
          <a:p>
            <a:pPr defTabSz="1463675">
              <a:spcBef>
                <a:spcPct val="50000"/>
              </a:spcBef>
              <a:defRPr/>
            </a:pPr>
            <a:endParaRPr lang="en-US" sz="3600" baseline="0" dirty="0" smtClean="0">
              <a:solidFill>
                <a:srgbClr val="C00000"/>
              </a:solidFill>
              <a:cs typeface="Arial" pitchFamily="34" charset="0"/>
            </a:endParaRPr>
          </a:p>
          <a:p>
            <a:pPr defTabSz="1463675">
              <a:spcBef>
                <a:spcPct val="50000"/>
              </a:spcBef>
              <a:defRPr/>
            </a:pPr>
            <a:endParaRPr lang="en-US" sz="3600" baseline="0" dirty="0">
              <a:solidFill>
                <a:srgbClr val="C00000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963" y="-435586"/>
            <a:ext cx="7685673" cy="118778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831572" y="9570615"/>
            <a:ext cx="516438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BB4C6BE-5592-4A65-8AEE-95D4DEA5F30D}" type="slidenum">
              <a:rPr lang="en-US" sz="2000" smtClean="0">
                <a:solidFill>
                  <a:schemeClr val="bg2"/>
                </a:solidFill>
              </a:rPr>
              <a:pPr algn="r"/>
              <a:t>23</a:t>
            </a:fld>
            <a:endParaRPr lang="en-US" sz="2000" dirty="0">
              <a:solidFill>
                <a:schemeClr val="bg2"/>
              </a:solidFill>
            </a:endParaRPr>
          </a:p>
        </p:txBody>
      </p:sp>
      <p:sp>
        <p:nvSpPr>
          <p:cNvPr id="11" name="Rectangle 13"/>
          <p:cNvSpPr txBox="1">
            <a:spLocks noChangeArrowheads="1"/>
          </p:cNvSpPr>
          <p:nvPr/>
        </p:nvSpPr>
        <p:spPr>
          <a:xfrm>
            <a:off x="141682" y="1710046"/>
            <a:ext cx="7711281" cy="7094319"/>
          </a:xfrm>
          <a:prstGeom prst="rect">
            <a:avLst/>
          </a:prstGeom>
          <a:noFill/>
        </p:spPr>
        <p:txBody>
          <a:bodyPr/>
          <a:lstStyle/>
          <a:p>
            <a:pPr marL="1028700" lvl="2" indent="-342900">
              <a:spcBef>
                <a:spcPct val="50000"/>
              </a:spcBef>
              <a:spcAft>
                <a:spcPts val="1500"/>
              </a:spcAft>
              <a:buClr>
                <a:srgbClr val="ADD425"/>
              </a:buClr>
              <a:buSzPct val="90000"/>
              <a:buFont typeface="Wingdings" pitchFamily="2" charset="2"/>
              <a:buChar char="§"/>
              <a:tabLst>
                <a:tab pos="571500" algn="l"/>
                <a:tab pos="742950" algn="l"/>
                <a:tab pos="914400" algn="l"/>
              </a:tabLst>
              <a:defRPr/>
            </a:pPr>
            <a:r>
              <a:rPr lang="en-US" sz="2800" kern="0" baseline="0" dirty="0" smtClean="0">
                <a:solidFill>
                  <a:srgbClr val="005C97"/>
                </a:solidFill>
                <a:cs typeface="Arial" pitchFamily="34" charset="0"/>
              </a:rPr>
              <a:t>Consolidate uses </a:t>
            </a:r>
            <a:r>
              <a:rPr lang="en-US" sz="2800" kern="0" baseline="0" dirty="0" smtClean="0">
                <a:solidFill>
                  <a:srgbClr val="000000"/>
                </a:solidFill>
                <a:cs typeface="Arial" pitchFamily="34" charset="0"/>
              </a:rPr>
              <a:t>within Sitka Campus main building (hangar) </a:t>
            </a:r>
          </a:p>
          <a:p>
            <a:pPr marL="1028700" lvl="2" indent="-342900">
              <a:spcBef>
                <a:spcPct val="50000"/>
              </a:spcBef>
              <a:spcAft>
                <a:spcPts val="1500"/>
              </a:spcAft>
              <a:buClr>
                <a:srgbClr val="ADD425"/>
              </a:buClr>
              <a:buSzPct val="90000"/>
              <a:buFont typeface="Wingdings" pitchFamily="2" charset="2"/>
              <a:buChar char="§"/>
              <a:tabLst>
                <a:tab pos="571500" algn="l"/>
                <a:tab pos="742950" algn="l"/>
                <a:tab pos="914400" algn="l"/>
              </a:tabLst>
              <a:defRPr/>
            </a:pPr>
            <a:r>
              <a:rPr lang="en-US" sz="2800" kern="0" baseline="0" dirty="0" smtClean="0">
                <a:solidFill>
                  <a:srgbClr val="000000"/>
                </a:solidFill>
                <a:cs typeface="Arial" pitchFamily="34" charset="0"/>
              </a:rPr>
              <a:t>Adapt existing and future classrooms for </a:t>
            </a:r>
            <a:r>
              <a:rPr lang="en-US" sz="2800" kern="0" baseline="0" dirty="0" smtClean="0">
                <a:solidFill>
                  <a:srgbClr val="005C97"/>
                </a:solidFill>
                <a:cs typeface="Arial" pitchFamily="34" charset="0"/>
              </a:rPr>
              <a:t>hybrid learning </a:t>
            </a:r>
          </a:p>
          <a:p>
            <a:pPr marL="1028700" lvl="2" indent="-342900">
              <a:spcBef>
                <a:spcPct val="50000"/>
              </a:spcBef>
              <a:spcAft>
                <a:spcPts val="1500"/>
              </a:spcAft>
              <a:buClr>
                <a:srgbClr val="ADD425"/>
              </a:buClr>
              <a:buSzPct val="90000"/>
              <a:buFont typeface="Wingdings" pitchFamily="2" charset="2"/>
              <a:buChar char="§"/>
              <a:tabLst>
                <a:tab pos="571500" algn="l"/>
                <a:tab pos="742950" algn="l"/>
                <a:tab pos="914400" algn="l"/>
              </a:tabLst>
              <a:defRPr/>
            </a:pPr>
            <a:r>
              <a:rPr lang="en-US" sz="2800" kern="0" baseline="0" dirty="0" smtClean="0">
                <a:solidFill>
                  <a:srgbClr val="000000"/>
                </a:solidFill>
                <a:cs typeface="Arial" pitchFamily="34" charset="0"/>
              </a:rPr>
              <a:t>Create </a:t>
            </a:r>
            <a:r>
              <a:rPr lang="en-US" sz="2800" kern="0" baseline="0" dirty="0" smtClean="0">
                <a:solidFill>
                  <a:srgbClr val="005C97"/>
                </a:solidFill>
                <a:cs typeface="Arial" pitchFamily="34" charset="0"/>
              </a:rPr>
              <a:t>clear circulation zones </a:t>
            </a:r>
            <a:r>
              <a:rPr lang="en-US" sz="2800" kern="0" baseline="0" dirty="0" smtClean="0">
                <a:solidFill>
                  <a:srgbClr val="000000"/>
                </a:solidFill>
                <a:cs typeface="Arial" pitchFamily="34" charset="0"/>
              </a:rPr>
              <a:t>within the building</a:t>
            </a:r>
          </a:p>
          <a:p>
            <a:pPr marL="1028700" lvl="2" indent="-342900">
              <a:spcBef>
                <a:spcPct val="50000"/>
              </a:spcBef>
              <a:spcAft>
                <a:spcPts val="1500"/>
              </a:spcAft>
              <a:buClr>
                <a:srgbClr val="ADD425"/>
              </a:buClr>
              <a:buSzPct val="90000"/>
              <a:buFont typeface="Wingdings" pitchFamily="2" charset="2"/>
              <a:buChar char="§"/>
              <a:tabLst>
                <a:tab pos="571500" algn="l"/>
                <a:tab pos="742950" algn="l"/>
                <a:tab pos="914400" algn="l"/>
              </a:tabLst>
              <a:defRPr/>
            </a:pPr>
            <a:r>
              <a:rPr lang="en-US" sz="2800" kern="0" baseline="0" dirty="0" smtClean="0">
                <a:solidFill>
                  <a:srgbClr val="000000"/>
                </a:solidFill>
                <a:cs typeface="Arial" pitchFamily="34" charset="0"/>
              </a:rPr>
              <a:t>Bring </a:t>
            </a:r>
            <a:r>
              <a:rPr lang="en-US" sz="2800" kern="0" baseline="0" dirty="0" smtClean="0">
                <a:solidFill>
                  <a:srgbClr val="005C97"/>
                </a:solidFill>
                <a:cs typeface="Arial" pitchFamily="34" charset="0"/>
              </a:rPr>
              <a:t>public functions to the forefront </a:t>
            </a:r>
            <a:r>
              <a:rPr lang="en-US" sz="2800" kern="0" baseline="0" dirty="0" smtClean="0">
                <a:solidFill>
                  <a:srgbClr val="000000"/>
                </a:solidFill>
                <a:cs typeface="Arial" pitchFamily="34" charset="0"/>
              </a:rPr>
              <a:t>in support of student success</a:t>
            </a:r>
          </a:p>
          <a:p>
            <a:pPr marL="1028700" lvl="2" indent="-342900">
              <a:spcBef>
                <a:spcPct val="50000"/>
              </a:spcBef>
              <a:spcAft>
                <a:spcPts val="1500"/>
              </a:spcAft>
              <a:buClr>
                <a:srgbClr val="ADD425"/>
              </a:buClr>
              <a:buSzPct val="90000"/>
              <a:buFont typeface="Wingdings" pitchFamily="2" charset="2"/>
              <a:buChar char="§"/>
              <a:tabLst>
                <a:tab pos="571500" algn="l"/>
                <a:tab pos="742950" algn="l"/>
                <a:tab pos="914400" algn="l"/>
              </a:tabLst>
              <a:defRPr/>
            </a:pPr>
            <a:r>
              <a:rPr lang="en-US" sz="2800" kern="0" baseline="0" dirty="0" smtClean="0">
                <a:solidFill>
                  <a:srgbClr val="005C97"/>
                </a:solidFill>
                <a:cs typeface="Arial" pitchFamily="34" charset="0"/>
              </a:rPr>
              <a:t>Improve public displays</a:t>
            </a:r>
            <a:r>
              <a:rPr lang="en-US" sz="2800" kern="0" baseline="0" dirty="0" smtClean="0">
                <a:solidFill>
                  <a:srgbClr val="000000"/>
                </a:solidFill>
                <a:cs typeface="Arial" pitchFamily="34" charset="0"/>
              </a:rPr>
              <a:t> of student learning and creativity</a:t>
            </a:r>
          </a:p>
          <a:p>
            <a:pPr marL="1028700" lvl="2" indent="-342900">
              <a:spcBef>
                <a:spcPct val="50000"/>
              </a:spcBef>
              <a:spcAft>
                <a:spcPts val="1500"/>
              </a:spcAft>
              <a:buClr>
                <a:srgbClr val="ADD425"/>
              </a:buClr>
              <a:buSzPct val="90000"/>
              <a:buFont typeface="Wingdings" pitchFamily="2" charset="2"/>
              <a:buChar char="§"/>
              <a:tabLst>
                <a:tab pos="571500" algn="l"/>
                <a:tab pos="742950" algn="l"/>
                <a:tab pos="914400" algn="l"/>
              </a:tabLst>
              <a:defRPr/>
            </a:pPr>
            <a:endParaRPr lang="en-US" sz="2200" kern="0" baseline="0" dirty="0" smtClean="0">
              <a:solidFill>
                <a:srgbClr val="000000"/>
              </a:solidFill>
              <a:latin typeface="+mn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76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831572" y="9570615"/>
            <a:ext cx="516438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BB4C6BE-5592-4A65-8AEE-95D4DEA5F30D}" type="slidenum">
              <a:rPr lang="en-US" sz="2000" smtClean="0">
                <a:solidFill>
                  <a:schemeClr val="bg2"/>
                </a:solidFill>
              </a:rPr>
              <a:pPr algn="r"/>
              <a:t>24</a:t>
            </a:fld>
            <a:endParaRPr lang="en-US" sz="2000" dirty="0">
              <a:solidFill>
                <a:schemeClr val="bg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799"/>
          <a:stretch/>
        </p:blipFill>
        <p:spPr>
          <a:xfrm>
            <a:off x="7852963" y="-414428"/>
            <a:ext cx="7685672" cy="11545272"/>
          </a:xfrm>
          <a:prstGeom prst="rect">
            <a:avLst/>
          </a:prstGeom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0" y="0"/>
            <a:ext cx="8773341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463675">
              <a:spcBef>
                <a:spcPts val="1000"/>
              </a:spcBef>
              <a:defRPr/>
            </a:pPr>
            <a:r>
              <a:rPr lang="en-US" sz="3600" baseline="0" dirty="0" smtClean="0">
                <a:solidFill>
                  <a:srgbClr val="005C97"/>
                </a:solidFill>
              </a:rPr>
              <a:t>Sitka </a:t>
            </a:r>
            <a:r>
              <a:rPr lang="en-US" sz="3600" baseline="0" dirty="0">
                <a:solidFill>
                  <a:srgbClr val="005C97"/>
                </a:solidFill>
              </a:rPr>
              <a:t>Campus- </a:t>
            </a:r>
            <a:r>
              <a:rPr lang="en-US" sz="3600" baseline="0" dirty="0" smtClean="0">
                <a:solidFill>
                  <a:srgbClr val="005C97"/>
                </a:solidFill>
              </a:rPr>
              <a:t>Site Strategies</a:t>
            </a:r>
            <a:endParaRPr lang="en-US" sz="3600" baseline="0" dirty="0" smtClean="0">
              <a:solidFill>
                <a:srgbClr val="005C97"/>
              </a:solidFill>
              <a:cs typeface="Arial" pitchFamily="34" charset="0"/>
            </a:endParaRPr>
          </a:p>
          <a:p>
            <a:pPr defTabSz="1463675">
              <a:spcBef>
                <a:spcPct val="50000"/>
              </a:spcBef>
              <a:defRPr/>
            </a:pPr>
            <a:endParaRPr lang="en-US" sz="3200" baseline="0" dirty="0">
              <a:solidFill>
                <a:srgbClr val="C00000"/>
              </a:solidFill>
              <a:latin typeface="+mn-lt"/>
              <a:cs typeface="Arial" pitchFamily="34" charset="0"/>
            </a:endParaRPr>
          </a:p>
        </p:txBody>
      </p:sp>
      <p:sp>
        <p:nvSpPr>
          <p:cNvPr id="4" name="Rectangle 13"/>
          <p:cNvSpPr txBox="1">
            <a:spLocks noChangeArrowheads="1"/>
          </p:cNvSpPr>
          <p:nvPr/>
        </p:nvSpPr>
        <p:spPr>
          <a:xfrm>
            <a:off x="143692" y="1085850"/>
            <a:ext cx="7709272" cy="7905750"/>
          </a:xfrm>
          <a:prstGeom prst="rect">
            <a:avLst/>
          </a:prstGeom>
          <a:noFill/>
        </p:spPr>
        <p:txBody>
          <a:bodyPr/>
          <a:lstStyle/>
          <a:p>
            <a:pPr marL="457200" lvl="2" indent="-342900">
              <a:spcBef>
                <a:spcPts val="600"/>
              </a:spcBef>
              <a:spcAft>
                <a:spcPts val="600"/>
              </a:spcAft>
              <a:buClr>
                <a:srgbClr val="ADD425"/>
              </a:buClr>
              <a:buSzPct val="90000"/>
              <a:buFont typeface="Wingdings" pitchFamily="2" charset="2"/>
              <a:buChar char="§"/>
              <a:tabLst>
                <a:tab pos="571500" algn="l"/>
                <a:tab pos="742950" algn="l"/>
                <a:tab pos="914400" algn="l"/>
              </a:tabLst>
              <a:defRPr/>
            </a:pPr>
            <a:r>
              <a:rPr lang="en-US" sz="2400" kern="0" baseline="0" dirty="0" smtClean="0">
                <a:solidFill>
                  <a:srgbClr val="005C97"/>
                </a:solidFill>
                <a:cs typeface="Arial" pitchFamily="34" charset="0"/>
              </a:rPr>
              <a:t>Enhance</a:t>
            </a:r>
            <a:r>
              <a:rPr lang="en-US" sz="2400" kern="0" baseline="0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400" kern="0" baseline="0" dirty="0">
                <a:solidFill>
                  <a:srgbClr val="000000"/>
                </a:solidFill>
                <a:cs typeface="Arial" pitchFamily="34" charset="0"/>
              </a:rPr>
              <a:t>quality of </a:t>
            </a:r>
            <a:r>
              <a:rPr lang="en-US" sz="2400" kern="0" baseline="0" dirty="0">
                <a:solidFill>
                  <a:srgbClr val="005C97"/>
                </a:solidFill>
                <a:cs typeface="Arial" pitchFamily="34" charset="0"/>
              </a:rPr>
              <a:t>green space </a:t>
            </a:r>
            <a:r>
              <a:rPr lang="en-US" sz="2400" kern="0" baseline="0" dirty="0">
                <a:solidFill>
                  <a:srgbClr val="000000"/>
                </a:solidFill>
                <a:cs typeface="Arial" pitchFamily="34" charset="0"/>
              </a:rPr>
              <a:t>and pedestrian circulation adjacent to Sitka Campus building</a:t>
            </a:r>
          </a:p>
          <a:p>
            <a:pPr marL="457200" lvl="2" indent="-342900">
              <a:spcBef>
                <a:spcPts val="600"/>
              </a:spcBef>
              <a:spcAft>
                <a:spcPts val="600"/>
              </a:spcAft>
              <a:buClr>
                <a:srgbClr val="ADD425"/>
              </a:buClr>
              <a:buSzPct val="90000"/>
              <a:buFont typeface="Wingdings" pitchFamily="2" charset="2"/>
              <a:buChar char="§"/>
              <a:tabLst>
                <a:tab pos="571500" algn="l"/>
                <a:tab pos="742950" algn="l"/>
                <a:tab pos="914400" algn="l"/>
              </a:tabLst>
              <a:defRPr/>
            </a:pPr>
            <a:r>
              <a:rPr lang="en-US" sz="2400" kern="0" baseline="0" dirty="0">
                <a:solidFill>
                  <a:srgbClr val="000000"/>
                </a:solidFill>
                <a:cs typeface="Arial" pitchFamily="34" charset="0"/>
              </a:rPr>
              <a:t>Use </a:t>
            </a:r>
            <a:r>
              <a:rPr lang="en-US" sz="2400" kern="0" baseline="0" dirty="0" smtClean="0">
                <a:solidFill>
                  <a:srgbClr val="000000"/>
                </a:solidFill>
                <a:cs typeface="Arial" pitchFamily="34" charset="0"/>
              </a:rPr>
              <a:t>green </a:t>
            </a:r>
            <a:r>
              <a:rPr lang="en-US" sz="2400" kern="0" baseline="0" dirty="0">
                <a:solidFill>
                  <a:srgbClr val="000000"/>
                </a:solidFill>
                <a:cs typeface="Arial" pitchFamily="34" charset="0"/>
              </a:rPr>
              <a:t>space improvements to </a:t>
            </a:r>
            <a:r>
              <a:rPr lang="en-US" sz="2400" kern="0" baseline="0" dirty="0">
                <a:solidFill>
                  <a:srgbClr val="005C97"/>
                </a:solidFill>
                <a:cs typeface="Arial" pitchFamily="34" charset="0"/>
              </a:rPr>
              <a:t>clarify drive lanes</a:t>
            </a:r>
          </a:p>
          <a:p>
            <a:pPr marL="457200" lvl="2" indent="-342900">
              <a:spcBef>
                <a:spcPts val="600"/>
              </a:spcBef>
              <a:spcAft>
                <a:spcPts val="600"/>
              </a:spcAft>
              <a:buClr>
                <a:srgbClr val="ADD425"/>
              </a:buClr>
              <a:buSzPct val="90000"/>
              <a:buFont typeface="Wingdings" pitchFamily="2" charset="2"/>
              <a:buChar char="§"/>
              <a:tabLst>
                <a:tab pos="571500" algn="l"/>
                <a:tab pos="742950" algn="l"/>
                <a:tab pos="914400" algn="l"/>
              </a:tabLst>
              <a:defRPr/>
            </a:pPr>
            <a:r>
              <a:rPr lang="en-US" sz="2400" kern="0" baseline="0" dirty="0">
                <a:solidFill>
                  <a:srgbClr val="000000"/>
                </a:solidFill>
                <a:cs typeface="Arial" pitchFamily="34" charset="0"/>
              </a:rPr>
              <a:t>Maximize benefits from </a:t>
            </a:r>
            <a:r>
              <a:rPr lang="en-US" sz="2400" kern="0" baseline="0" dirty="0">
                <a:solidFill>
                  <a:srgbClr val="005C97"/>
                </a:solidFill>
                <a:cs typeface="Arial" pitchFamily="34" charset="0"/>
              </a:rPr>
              <a:t>proximity to Mt. Edgecumbe High </a:t>
            </a:r>
            <a:r>
              <a:rPr lang="en-US" sz="2400" kern="0" baseline="0" dirty="0">
                <a:solidFill>
                  <a:srgbClr val="000000"/>
                </a:solidFill>
                <a:cs typeface="Arial" pitchFamily="34" charset="0"/>
              </a:rPr>
              <a:t>School in support of collaboration and secondary-postsecondary links </a:t>
            </a:r>
          </a:p>
          <a:p>
            <a:pPr marL="457200" lvl="2" indent="-342900">
              <a:spcBef>
                <a:spcPts val="600"/>
              </a:spcBef>
              <a:spcAft>
                <a:spcPts val="600"/>
              </a:spcAft>
              <a:buClr>
                <a:srgbClr val="ADD425"/>
              </a:buClr>
              <a:buSzPct val="90000"/>
              <a:buFont typeface="Wingdings" pitchFamily="2" charset="2"/>
              <a:buChar char="§"/>
              <a:tabLst>
                <a:tab pos="571500" algn="l"/>
                <a:tab pos="742950" algn="l"/>
                <a:tab pos="914400" algn="l"/>
              </a:tabLst>
              <a:defRPr/>
            </a:pPr>
            <a:r>
              <a:rPr lang="en-US" sz="2400" kern="0" baseline="0" dirty="0" smtClean="0">
                <a:solidFill>
                  <a:srgbClr val="005C97"/>
                </a:solidFill>
                <a:cs typeface="Arial" pitchFamily="34" charset="0"/>
              </a:rPr>
              <a:t>Make </a:t>
            </a:r>
            <a:r>
              <a:rPr lang="en-US" sz="2400" kern="0" baseline="0" dirty="0">
                <a:solidFill>
                  <a:srgbClr val="005C97"/>
                </a:solidFill>
                <a:cs typeface="Arial" pitchFamily="34" charset="0"/>
              </a:rPr>
              <a:t>use of community facilities </a:t>
            </a:r>
            <a:r>
              <a:rPr lang="en-US" sz="2400" kern="0" baseline="0" dirty="0" smtClean="0">
                <a:solidFill>
                  <a:srgbClr val="000000"/>
                </a:solidFill>
                <a:cs typeface="Arial" pitchFamily="34" charset="0"/>
              </a:rPr>
              <a:t>supporting </a:t>
            </a:r>
            <a:r>
              <a:rPr lang="en-US" sz="2400" kern="0" baseline="0" dirty="0">
                <a:solidFill>
                  <a:srgbClr val="000000"/>
                </a:solidFill>
                <a:cs typeface="Arial" pitchFamily="34" charset="0"/>
              </a:rPr>
              <a:t>UAS programs (e.g. Sitka Sound Science Center, Public Safety Training Academy, Sitka Fine Arts facilities</a:t>
            </a:r>
            <a:r>
              <a:rPr lang="en-US" sz="2400" kern="0" baseline="0" dirty="0" smtClean="0">
                <a:solidFill>
                  <a:srgbClr val="000000"/>
                </a:solidFill>
                <a:cs typeface="Arial" pitchFamily="34" charset="0"/>
              </a:rPr>
              <a:t>.)</a:t>
            </a:r>
          </a:p>
          <a:p>
            <a:pPr marL="457200" lvl="2" indent="-342900">
              <a:spcBef>
                <a:spcPts val="600"/>
              </a:spcBef>
              <a:spcAft>
                <a:spcPts val="600"/>
              </a:spcAft>
              <a:buClr>
                <a:srgbClr val="ADD425"/>
              </a:buClr>
              <a:buSzPct val="90000"/>
              <a:buFont typeface="Wingdings" pitchFamily="2" charset="2"/>
              <a:buChar char="§"/>
              <a:tabLst>
                <a:tab pos="571500" algn="l"/>
                <a:tab pos="742950" algn="l"/>
                <a:tab pos="914400" algn="l"/>
              </a:tabLst>
              <a:defRPr/>
            </a:pPr>
            <a:r>
              <a:rPr lang="en-US" sz="2400" kern="0" baseline="0" dirty="0" smtClean="0">
                <a:solidFill>
                  <a:srgbClr val="005C97"/>
                </a:solidFill>
                <a:cs typeface="Arial" pitchFamily="34" charset="0"/>
              </a:rPr>
              <a:t>Increase Campus visibility </a:t>
            </a:r>
            <a:r>
              <a:rPr lang="en-US" sz="2400" kern="0" baseline="0" dirty="0" smtClean="0">
                <a:solidFill>
                  <a:srgbClr val="000000"/>
                </a:solidFill>
                <a:cs typeface="Arial" pitchFamily="34" charset="0"/>
              </a:rPr>
              <a:t>through streetscape enhancements including signage and light-pole banner</a:t>
            </a:r>
            <a:r>
              <a:rPr lang="en-US" sz="2400" kern="0" baseline="0" dirty="0">
                <a:solidFill>
                  <a:srgbClr val="000000"/>
                </a:solidFill>
                <a:cs typeface="Arial" pitchFamily="34" charset="0"/>
              </a:rPr>
              <a:t>/ </a:t>
            </a:r>
            <a:r>
              <a:rPr lang="en-US" sz="2400" kern="0" baseline="0" dirty="0" smtClean="0">
                <a:solidFill>
                  <a:srgbClr val="000000"/>
                </a:solidFill>
                <a:cs typeface="Arial" pitchFamily="34" charset="0"/>
              </a:rPr>
              <a:t>artwork</a:t>
            </a:r>
          </a:p>
          <a:p>
            <a:pPr marL="457200" lvl="2" indent="-342900">
              <a:spcBef>
                <a:spcPts val="600"/>
              </a:spcBef>
              <a:spcAft>
                <a:spcPts val="600"/>
              </a:spcAft>
              <a:buClr>
                <a:srgbClr val="ADD425"/>
              </a:buClr>
              <a:buSzPct val="90000"/>
              <a:buFont typeface="Wingdings" pitchFamily="2" charset="2"/>
              <a:buChar char="§"/>
              <a:tabLst>
                <a:tab pos="571500" algn="l"/>
                <a:tab pos="742950" algn="l"/>
                <a:tab pos="914400" algn="l"/>
              </a:tabLst>
              <a:defRPr/>
            </a:pPr>
            <a:r>
              <a:rPr lang="en-US" sz="2400" kern="0" baseline="0" dirty="0" smtClean="0">
                <a:solidFill>
                  <a:srgbClr val="000000"/>
                </a:solidFill>
                <a:cs typeface="Arial" pitchFamily="34" charset="0"/>
              </a:rPr>
              <a:t>Connect with future trail system to create outdoor gathering spaces and connection to the water</a:t>
            </a:r>
          </a:p>
          <a:p>
            <a:pPr marL="228600" lvl="1">
              <a:spcBef>
                <a:spcPct val="50000"/>
              </a:spcBef>
              <a:spcAft>
                <a:spcPts val="1500"/>
              </a:spcAft>
              <a:buClr>
                <a:srgbClr val="ADD425"/>
              </a:buClr>
              <a:buSzPct val="90000"/>
              <a:tabLst>
                <a:tab pos="571500" algn="l"/>
                <a:tab pos="742950" algn="l"/>
                <a:tab pos="914400" algn="l"/>
              </a:tabLst>
              <a:defRPr/>
            </a:pPr>
            <a:endParaRPr lang="en-US" sz="2000" kern="0" baseline="0" dirty="0" smtClean="0">
              <a:solidFill>
                <a:srgbClr val="000000"/>
              </a:solidFill>
              <a:cs typeface="Arial" pitchFamily="34" charset="0"/>
            </a:endParaRPr>
          </a:p>
          <a:p>
            <a:pPr marL="1028700" lvl="2" indent="-342900">
              <a:spcBef>
                <a:spcPct val="50000"/>
              </a:spcBef>
              <a:spcAft>
                <a:spcPts val="1500"/>
              </a:spcAft>
              <a:buClr>
                <a:srgbClr val="ADD425"/>
              </a:buClr>
              <a:buSzPct val="90000"/>
              <a:buFont typeface="Wingdings" pitchFamily="2" charset="2"/>
              <a:buChar char="§"/>
              <a:tabLst>
                <a:tab pos="571500" algn="l"/>
                <a:tab pos="742950" algn="l"/>
                <a:tab pos="914400" algn="l"/>
              </a:tabLst>
              <a:defRPr/>
            </a:pPr>
            <a:endParaRPr lang="en-US" sz="2200" kern="0" baseline="0" dirty="0" smtClean="0">
              <a:solidFill>
                <a:srgbClr val="000000"/>
              </a:solidFill>
              <a:latin typeface="+mn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21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42" b="12474"/>
          <a:stretch/>
        </p:blipFill>
        <p:spPr>
          <a:xfrm>
            <a:off x="5486400" y="-229276"/>
            <a:ext cx="10058400" cy="9588587"/>
          </a:xfrm>
          <a:prstGeom prst="rect">
            <a:avLst/>
          </a:prstGeom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593766" y="6546667"/>
            <a:ext cx="5290338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463675">
              <a:spcBef>
                <a:spcPts val="0"/>
              </a:spcBef>
              <a:defRPr/>
            </a:pPr>
            <a:r>
              <a:rPr lang="en-US" sz="3600" baseline="0" dirty="0">
                <a:solidFill>
                  <a:srgbClr val="005C97"/>
                </a:solidFill>
              </a:rPr>
              <a:t>Juneau </a:t>
            </a:r>
            <a:r>
              <a:rPr lang="en-US" sz="3600" baseline="0" dirty="0" err="1">
                <a:solidFill>
                  <a:srgbClr val="005C97"/>
                </a:solidFill>
              </a:rPr>
              <a:t>Auke</a:t>
            </a:r>
            <a:r>
              <a:rPr lang="en-US" sz="3600" baseline="0" dirty="0">
                <a:solidFill>
                  <a:srgbClr val="005C97"/>
                </a:solidFill>
              </a:rPr>
              <a:t> Lake </a:t>
            </a:r>
          </a:p>
          <a:p>
            <a:pPr defTabSz="1463675">
              <a:spcBef>
                <a:spcPts val="0"/>
              </a:spcBef>
              <a:defRPr/>
            </a:pPr>
            <a:r>
              <a:rPr lang="en-US" sz="3600" baseline="0" dirty="0" smtClean="0">
                <a:solidFill>
                  <a:srgbClr val="005C97"/>
                </a:solidFill>
              </a:rPr>
              <a:t>Short Term</a:t>
            </a:r>
            <a:endParaRPr lang="en-US" sz="3600" baseline="0" dirty="0" smtClean="0">
              <a:solidFill>
                <a:srgbClr val="C00000"/>
              </a:solidFill>
              <a:cs typeface="Arial" pitchFamily="34" charset="0"/>
            </a:endParaRPr>
          </a:p>
          <a:p>
            <a:pPr defTabSz="1463675">
              <a:spcBef>
                <a:spcPct val="50000"/>
              </a:spcBef>
              <a:defRPr/>
            </a:pPr>
            <a:endParaRPr lang="en-US" sz="3600" baseline="0" dirty="0">
              <a:solidFill>
                <a:srgbClr val="C00000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6" t="4574" r="5895" b="83509"/>
          <a:stretch/>
        </p:blipFill>
        <p:spPr>
          <a:xfrm>
            <a:off x="407282" y="0"/>
            <a:ext cx="5330578" cy="600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187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7270567"/>
            <a:ext cx="15221242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463675">
              <a:spcBef>
                <a:spcPts val="0"/>
              </a:spcBef>
              <a:defRPr/>
            </a:pPr>
            <a:r>
              <a:rPr lang="en-US" sz="3600" baseline="0" dirty="0">
                <a:solidFill>
                  <a:srgbClr val="005C97"/>
                </a:solidFill>
              </a:rPr>
              <a:t>Juneau </a:t>
            </a:r>
            <a:r>
              <a:rPr lang="en-US" sz="3600" baseline="0" dirty="0" err="1">
                <a:solidFill>
                  <a:srgbClr val="005C97"/>
                </a:solidFill>
              </a:rPr>
              <a:t>Auke</a:t>
            </a:r>
            <a:r>
              <a:rPr lang="en-US" sz="3600" baseline="0" dirty="0">
                <a:solidFill>
                  <a:srgbClr val="005C97"/>
                </a:solidFill>
              </a:rPr>
              <a:t> Lake </a:t>
            </a:r>
          </a:p>
          <a:p>
            <a:pPr defTabSz="1463675">
              <a:spcBef>
                <a:spcPts val="0"/>
              </a:spcBef>
              <a:defRPr/>
            </a:pPr>
            <a:r>
              <a:rPr lang="en-US" sz="3600" baseline="0" dirty="0" smtClean="0">
                <a:solidFill>
                  <a:srgbClr val="005C97"/>
                </a:solidFill>
              </a:rPr>
              <a:t>Mid Term 2012-2019</a:t>
            </a:r>
            <a:endParaRPr lang="en-US" sz="3600" baseline="0" dirty="0" smtClean="0">
              <a:solidFill>
                <a:srgbClr val="C00000"/>
              </a:solidFill>
              <a:cs typeface="Arial" pitchFamily="34" charset="0"/>
            </a:endParaRPr>
          </a:p>
          <a:p>
            <a:pPr defTabSz="1463675">
              <a:spcBef>
                <a:spcPct val="50000"/>
              </a:spcBef>
              <a:defRPr/>
            </a:pPr>
            <a:endParaRPr lang="en-US" sz="3600" baseline="0" dirty="0">
              <a:solidFill>
                <a:srgbClr val="C00000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0" t="25485" b="12115"/>
          <a:stretch/>
        </p:blipFill>
        <p:spPr>
          <a:xfrm>
            <a:off x="6069454" y="0"/>
            <a:ext cx="9450912" cy="96998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49" t="4871" r="5983" b="81519"/>
          <a:stretch/>
        </p:blipFill>
        <p:spPr>
          <a:xfrm>
            <a:off x="422910" y="0"/>
            <a:ext cx="5296310" cy="710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479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0" y="7442017"/>
            <a:ext cx="15221242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463675">
              <a:spcBef>
                <a:spcPts val="0"/>
              </a:spcBef>
              <a:defRPr/>
            </a:pPr>
            <a:r>
              <a:rPr lang="en-US" sz="3600" baseline="0" dirty="0" smtClean="0">
                <a:solidFill>
                  <a:srgbClr val="005C97"/>
                </a:solidFill>
              </a:rPr>
              <a:t>Juneau </a:t>
            </a:r>
            <a:r>
              <a:rPr lang="en-US" sz="3600" baseline="0" dirty="0" err="1" smtClean="0">
                <a:solidFill>
                  <a:srgbClr val="005C97"/>
                </a:solidFill>
              </a:rPr>
              <a:t>Auke</a:t>
            </a:r>
            <a:r>
              <a:rPr lang="en-US" sz="3600" baseline="0" dirty="0" smtClean="0">
                <a:solidFill>
                  <a:srgbClr val="005C97"/>
                </a:solidFill>
              </a:rPr>
              <a:t> Lake </a:t>
            </a:r>
          </a:p>
          <a:p>
            <a:pPr defTabSz="1463675">
              <a:spcBef>
                <a:spcPts val="0"/>
              </a:spcBef>
              <a:defRPr/>
            </a:pPr>
            <a:r>
              <a:rPr lang="en-US" sz="3600" baseline="0" dirty="0" smtClean="0">
                <a:solidFill>
                  <a:srgbClr val="005C97"/>
                </a:solidFill>
              </a:rPr>
              <a:t>Long Term - 2019 &amp; beyond</a:t>
            </a:r>
            <a:endParaRPr lang="en-US" sz="3600" baseline="0" dirty="0" smtClean="0">
              <a:solidFill>
                <a:srgbClr val="C00000"/>
              </a:solidFill>
              <a:cs typeface="Arial" pitchFamily="34" charset="0"/>
            </a:endParaRPr>
          </a:p>
          <a:p>
            <a:pPr defTabSz="1463675">
              <a:spcBef>
                <a:spcPct val="50000"/>
              </a:spcBef>
              <a:defRPr/>
            </a:pPr>
            <a:endParaRPr lang="en-US" sz="3600" baseline="0" dirty="0">
              <a:solidFill>
                <a:srgbClr val="C00000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2" t="25346" b="12424"/>
          <a:stretch/>
        </p:blipFill>
        <p:spPr>
          <a:xfrm>
            <a:off x="6063916" y="-308759"/>
            <a:ext cx="9480884" cy="96733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47" t="4857" r="5597" b="81963"/>
          <a:stretch/>
        </p:blipFill>
        <p:spPr>
          <a:xfrm>
            <a:off x="0" y="0"/>
            <a:ext cx="5411032" cy="669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71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09160" y="834390"/>
            <a:ext cx="3703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Next Steps</a:t>
            </a:r>
            <a:endParaRPr lang="en-US" sz="6000" dirty="0"/>
          </a:p>
        </p:txBody>
      </p:sp>
      <p:sp>
        <p:nvSpPr>
          <p:cNvPr id="3" name="TextBox 2"/>
          <p:cNvSpPr txBox="1"/>
          <p:nvPr/>
        </p:nvSpPr>
        <p:spPr>
          <a:xfrm>
            <a:off x="2468880" y="3120390"/>
            <a:ext cx="12441226" cy="2708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4800" dirty="0" smtClean="0"/>
              <a:t>February 2013 – comments on draft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endParaRPr lang="en-US" sz="4800" dirty="0" smtClean="0"/>
          </a:p>
          <a:p>
            <a:pPr>
              <a:spcBef>
                <a:spcPts val="12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4800" dirty="0" smtClean="0"/>
              <a:t>April 2013 – presentation of final report – request for approval</a:t>
            </a:r>
          </a:p>
          <a:p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3"/>
          <p:cNvSpPr txBox="1">
            <a:spLocks noChangeArrowheads="1"/>
          </p:cNvSpPr>
          <p:nvPr/>
        </p:nvSpPr>
        <p:spPr>
          <a:xfrm>
            <a:off x="1181921" y="1755458"/>
            <a:ext cx="5866228" cy="6891225"/>
          </a:xfrm>
          <a:prstGeom prst="rect">
            <a:avLst/>
          </a:prstGeom>
          <a:noFill/>
        </p:spPr>
        <p:txBody>
          <a:bodyPr/>
          <a:lstStyle/>
          <a:p>
            <a:pPr marL="457200" indent="-457200">
              <a:buClr>
                <a:srgbClr val="C8E923"/>
              </a:buClr>
              <a:buFont typeface="Wingdings" pitchFamily="2" charset="2"/>
              <a:buChar char="§"/>
              <a:defRPr/>
            </a:pPr>
            <a:r>
              <a:rPr lang="en-US" sz="2800" baseline="0" dirty="0" smtClean="0">
                <a:solidFill>
                  <a:srgbClr val="000000"/>
                </a:solidFill>
              </a:rPr>
              <a:t>Enrollment Projections &amp; other Factors which:</a:t>
            </a:r>
          </a:p>
          <a:p>
            <a:pPr marL="914400" lvl="1" indent="-457200">
              <a:buClr>
                <a:srgbClr val="C8E923"/>
              </a:buClr>
              <a:buFont typeface="Wingdings" pitchFamily="2" charset="2"/>
              <a:buChar char="§"/>
              <a:defRPr/>
            </a:pPr>
            <a:r>
              <a:rPr lang="en-US" sz="2400" baseline="0" dirty="0" smtClean="0">
                <a:solidFill>
                  <a:srgbClr val="000000"/>
                </a:solidFill>
              </a:rPr>
              <a:t>Impact Facilities</a:t>
            </a:r>
          </a:p>
          <a:p>
            <a:pPr marL="1371600" lvl="2" indent="-457200">
              <a:buClr>
                <a:srgbClr val="C8E923"/>
              </a:buClr>
              <a:buFont typeface="Wingdings" pitchFamily="2" charset="2"/>
              <a:buChar char="§"/>
              <a:defRPr/>
            </a:pPr>
            <a:r>
              <a:rPr lang="en-US" sz="2000" baseline="0" dirty="0" smtClean="0">
                <a:solidFill>
                  <a:srgbClr val="000000"/>
                </a:solidFill>
              </a:rPr>
              <a:t>Demolition</a:t>
            </a:r>
          </a:p>
          <a:p>
            <a:pPr marL="1371600" lvl="2" indent="-457200">
              <a:buClr>
                <a:srgbClr val="C8E923"/>
              </a:buClr>
              <a:buFont typeface="Wingdings" pitchFamily="2" charset="2"/>
              <a:buChar char="§"/>
              <a:defRPr/>
            </a:pPr>
            <a:r>
              <a:rPr lang="en-US" sz="2000" baseline="0" dirty="0" smtClean="0">
                <a:solidFill>
                  <a:srgbClr val="000000"/>
                </a:solidFill>
              </a:rPr>
              <a:t>Renovation</a:t>
            </a:r>
          </a:p>
          <a:p>
            <a:pPr marL="1371600" lvl="2" indent="-457200">
              <a:buClr>
                <a:srgbClr val="C8E923"/>
              </a:buClr>
              <a:buFont typeface="Wingdings" pitchFamily="2" charset="2"/>
              <a:buChar char="§"/>
              <a:defRPr/>
            </a:pPr>
            <a:r>
              <a:rPr lang="en-US" sz="2000" baseline="0" dirty="0" smtClean="0">
                <a:solidFill>
                  <a:srgbClr val="000000"/>
                </a:solidFill>
              </a:rPr>
              <a:t>New construction</a:t>
            </a:r>
          </a:p>
          <a:p>
            <a:pPr marL="914400" lvl="1" indent="-457200">
              <a:buClr>
                <a:srgbClr val="C8E923"/>
              </a:buClr>
              <a:buFont typeface="Wingdings" pitchFamily="2" charset="2"/>
              <a:buChar char="§"/>
              <a:defRPr/>
            </a:pPr>
            <a:r>
              <a:rPr lang="en-US" sz="2400" baseline="0" dirty="0" smtClean="0">
                <a:solidFill>
                  <a:srgbClr val="000000"/>
                </a:solidFill>
              </a:rPr>
              <a:t>Impact Infrastructure</a:t>
            </a:r>
          </a:p>
          <a:p>
            <a:pPr marL="1371600" lvl="2" indent="-457200">
              <a:buClr>
                <a:srgbClr val="C8E923"/>
              </a:buClr>
              <a:buFont typeface="Wingdings" pitchFamily="2" charset="2"/>
              <a:buChar char="§"/>
              <a:defRPr/>
            </a:pPr>
            <a:r>
              <a:rPr lang="en-US" sz="2000" baseline="0" dirty="0" smtClean="0">
                <a:solidFill>
                  <a:srgbClr val="000000"/>
                </a:solidFill>
              </a:rPr>
              <a:t>Roads</a:t>
            </a:r>
          </a:p>
          <a:p>
            <a:pPr marL="1371600" lvl="2" indent="-457200">
              <a:buClr>
                <a:srgbClr val="C8E923"/>
              </a:buClr>
              <a:buFont typeface="Wingdings" pitchFamily="2" charset="2"/>
              <a:buChar char="§"/>
              <a:defRPr/>
            </a:pPr>
            <a:r>
              <a:rPr lang="en-US" sz="2000" baseline="0" dirty="0" smtClean="0">
                <a:solidFill>
                  <a:srgbClr val="000000"/>
                </a:solidFill>
              </a:rPr>
              <a:t>Parking</a:t>
            </a:r>
          </a:p>
          <a:p>
            <a:pPr marL="1371600" lvl="2" indent="-457200">
              <a:buClr>
                <a:srgbClr val="C8E923"/>
              </a:buClr>
              <a:buFont typeface="Wingdings" pitchFamily="2" charset="2"/>
              <a:buChar char="§"/>
              <a:defRPr/>
            </a:pPr>
            <a:r>
              <a:rPr lang="en-US" sz="2000" baseline="0" dirty="0" smtClean="0">
                <a:solidFill>
                  <a:srgbClr val="000000"/>
                </a:solidFill>
              </a:rPr>
              <a:t>Pedestrian circulation</a:t>
            </a:r>
          </a:p>
          <a:p>
            <a:pPr marL="1371600" lvl="2" indent="-457200">
              <a:buClr>
                <a:srgbClr val="C8E923"/>
              </a:buClr>
              <a:buFont typeface="Wingdings" pitchFamily="2" charset="2"/>
              <a:buChar char="§"/>
              <a:defRPr/>
            </a:pPr>
            <a:r>
              <a:rPr lang="en-US" sz="2000" baseline="0" dirty="0" smtClean="0">
                <a:solidFill>
                  <a:srgbClr val="000000"/>
                </a:solidFill>
              </a:rPr>
              <a:t>Utilities</a:t>
            </a:r>
          </a:p>
          <a:p>
            <a:pPr marL="800100" lvl="1" indent="-342900">
              <a:buClr>
                <a:srgbClr val="C8E923"/>
              </a:buClr>
              <a:buFont typeface="Wingdings" pitchFamily="2" charset="2"/>
              <a:buChar char="§"/>
              <a:defRPr/>
            </a:pPr>
            <a:endParaRPr lang="en-US" sz="2400" baseline="0" dirty="0" smtClean="0">
              <a:solidFill>
                <a:srgbClr val="000000"/>
              </a:solidFill>
            </a:endParaRPr>
          </a:p>
          <a:p>
            <a:pPr marL="457200" indent="-457200">
              <a:buClr>
                <a:srgbClr val="C8E923"/>
              </a:buClr>
              <a:buFont typeface="Wingdings" pitchFamily="2" charset="2"/>
              <a:buChar char="§"/>
              <a:defRPr/>
            </a:pPr>
            <a:r>
              <a:rPr lang="en-US" sz="2800" baseline="0" dirty="0" smtClean="0">
                <a:solidFill>
                  <a:srgbClr val="000000"/>
                </a:solidFill>
              </a:rPr>
              <a:t>Proposed areas for Land Acquisition/ disposal</a:t>
            </a:r>
          </a:p>
          <a:p>
            <a:pPr marL="457200" indent="-457200">
              <a:buClr>
                <a:srgbClr val="C8E923"/>
              </a:buClr>
              <a:buFont typeface="Wingdings" pitchFamily="2" charset="2"/>
              <a:buChar char="§"/>
              <a:defRPr/>
            </a:pPr>
            <a:endParaRPr lang="en-US" sz="2800" baseline="0" dirty="0" smtClean="0">
              <a:solidFill>
                <a:srgbClr val="000000"/>
              </a:solidFill>
            </a:endParaRPr>
          </a:p>
          <a:p>
            <a:pPr marL="457200" indent="-457200">
              <a:buClr>
                <a:srgbClr val="C8E923"/>
              </a:buClr>
              <a:buFont typeface="Wingdings" pitchFamily="2" charset="2"/>
              <a:buChar char="§"/>
              <a:defRPr/>
            </a:pPr>
            <a:r>
              <a:rPr lang="en-US" sz="2800" baseline="0" dirty="0" smtClean="0">
                <a:solidFill>
                  <a:srgbClr val="000000"/>
                </a:solidFill>
              </a:rPr>
              <a:t>Landscaping / Signage Guidelines</a:t>
            </a:r>
          </a:p>
          <a:p>
            <a:pPr marL="457200" indent="-457200">
              <a:buClr>
                <a:srgbClr val="C8E923"/>
              </a:buClr>
              <a:buFont typeface="Wingdings" pitchFamily="2" charset="2"/>
              <a:buChar char="§"/>
              <a:defRPr/>
            </a:pPr>
            <a:endParaRPr lang="en-US" sz="2800" baseline="0" dirty="0" smtClean="0">
              <a:solidFill>
                <a:srgbClr val="000000"/>
              </a:solidFill>
            </a:endParaRPr>
          </a:p>
          <a:p>
            <a:pPr marL="457200" indent="-457200">
              <a:buClr>
                <a:srgbClr val="C8E923"/>
              </a:buClr>
              <a:buFont typeface="Wingdings" pitchFamily="2" charset="2"/>
              <a:buChar char="§"/>
              <a:defRPr/>
            </a:pPr>
            <a:r>
              <a:rPr lang="en-US" sz="2800" baseline="0" dirty="0" smtClean="0">
                <a:solidFill>
                  <a:srgbClr val="000000"/>
                </a:solidFill>
              </a:rPr>
              <a:t>Architectural Guidelines</a:t>
            </a:r>
          </a:p>
          <a:p>
            <a:pPr>
              <a:defRPr/>
            </a:pPr>
            <a:endParaRPr lang="en-US" sz="2000" baseline="0" dirty="0">
              <a:solidFill>
                <a:srgbClr val="005C97"/>
              </a:solidFill>
            </a:endParaRPr>
          </a:p>
          <a:p>
            <a:pPr marL="1025525" lvl="2" indent="-339725">
              <a:spcBef>
                <a:spcPct val="50000"/>
              </a:spcBef>
              <a:spcAft>
                <a:spcPct val="100000"/>
              </a:spcAft>
              <a:buClr>
                <a:srgbClr val="ADD425"/>
              </a:buClr>
              <a:buSzPct val="90000"/>
              <a:buFont typeface="Wingdings 3" pitchFamily="18" charset="2"/>
              <a:buChar char="Þ"/>
              <a:tabLst>
                <a:tab pos="571500" algn="l"/>
                <a:tab pos="742950" algn="l"/>
                <a:tab pos="914400" algn="l"/>
              </a:tabLst>
              <a:defRPr/>
            </a:pPr>
            <a:endParaRPr lang="en-US" sz="1200" kern="0" baseline="0" dirty="0">
              <a:solidFill>
                <a:schemeClr val="bg2"/>
              </a:solidFill>
              <a:latin typeface="+mn-lt"/>
              <a:cs typeface="+mn-cs"/>
            </a:endParaRPr>
          </a:p>
          <a:p>
            <a:pPr marL="568325" lvl="1" indent="-339725">
              <a:spcBef>
                <a:spcPct val="50000"/>
              </a:spcBef>
              <a:spcAft>
                <a:spcPct val="100000"/>
              </a:spcAft>
              <a:buClr>
                <a:srgbClr val="ADD425"/>
              </a:buClr>
              <a:buSzPct val="90000"/>
              <a:buFont typeface="Wingdings 3" pitchFamily="18" charset="2"/>
              <a:buChar char="Þ"/>
              <a:tabLst>
                <a:tab pos="571500" algn="l"/>
                <a:tab pos="742950" algn="l"/>
                <a:tab pos="914400" algn="l"/>
              </a:tabLst>
              <a:defRPr/>
            </a:pPr>
            <a:endParaRPr lang="en-US" sz="1200" kern="0" baseline="0" dirty="0">
              <a:solidFill>
                <a:schemeClr val="bg2"/>
              </a:solidFill>
              <a:latin typeface="+mn-lt"/>
              <a:cs typeface="+mn-cs"/>
            </a:endParaRPr>
          </a:p>
          <a:p>
            <a:pPr marL="568325" lvl="1" indent="-339725">
              <a:spcBef>
                <a:spcPct val="50000"/>
              </a:spcBef>
              <a:spcAft>
                <a:spcPct val="100000"/>
              </a:spcAft>
              <a:buClr>
                <a:srgbClr val="ADD425"/>
              </a:buClr>
              <a:buSzPct val="90000"/>
              <a:tabLst>
                <a:tab pos="571500" algn="l"/>
                <a:tab pos="742950" algn="l"/>
                <a:tab pos="914400" algn="l"/>
              </a:tabLst>
              <a:defRPr/>
            </a:pPr>
            <a:endParaRPr lang="en-US" sz="1200" kern="0" baseline="0" dirty="0">
              <a:solidFill>
                <a:schemeClr val="bg2"/>
              </a:solidFill>
              <a:latin typeface="+mn-lt"/>
              <a:cs typeface="+mn-cs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454441" y="490905"/>
            <a:ext cx="1282683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1463675">
              <a:spcBef>
                <a:spcPct val="50000"/>
              </a:spcBef>
              <a:defRPr/>
            </a:pPr>
            <a:r>
              <a:rPr lang="en-US" sz="3600" baseline="0" dirty="0" smtClean="0">
                <a:ln w="18415" cmpd="sng">
                  <a:noFill/>
                  <a:prstDash val="solid"/>
                </a:ln>
                <a:solidFill>
                  <a:srgbClr val="005C97"/>
                </a:solidFill>
                <a:latin typeface="+mn-lt"/>
              </a:rPr>
              <a:t>University of Alaska Board of Regents Requirements</a:t>
            </a:r>
            <a:endParaRPr lang="en-US" sz="3600" baseline="0" dirty="0">
              <a:solidFill>
                <a:srgbClr val="005C97"/>
              </a:solidFill>
              <a:latin typeface="+mn-lt"/>
              <a:cs typeface="Arial" pitchFamily="34" charset="0"/>
            </a:endParaRPr>
          </a:p>
        </p:txBody>
      </p:sp>
      <p:sp>
        <p:nvSpPr>
          <p:cNvPr id="11" name="Rectangle 13"/>
          <p:cNvSpPr txBox="1">
            <a:spLocks noChangeArrowheads="1"/>
          </p:cNvSpPr>
          <p:nvPr/>
        </p:nvSpPr>
        <p:spPr>
          <a:xfrm>
            <a:off x="6983922" y="2047196"/>
            <a:ext cx="7441810" cy="6891225"/>
          </a:xfrm>
          <a:prstGeom prst="rect">
            <a:avLst/>
          </a:prstGeom>
          <a:noFill/>
        </p:spPr>
        <p:txBody>
          <a:bodyPr/>
          <a:lstStyle/>
          <a:p>
            <a:pPr marL="457200" indent="-457200">
              <a:buClr>
                <a:srgbClr val="C8E923"/>
              </a:buClr>
              <a:buFont typeface="Wingdings" pitchFamily="2" charset="2"/>
              <a:buChar char="§"/>
              <a:defRPr/>
            </a:pPr>
            <a:r>
              <a:rPr lang="en-US" sz="2800" baseline="0" dirty="0" smtClean="0">
                <a:solidFill>
                  <a:srgbClr val="000000"/>
                </a:solidFill>
              </a:rPr>
              <a:t>Location and intent of open spaces</a:t>
            </a:r>
          </a:p>
          <a:p>
            <a:pPr marL="457200" indent="-457200">
              <a:buClr>
                <a:srgbClr val="C8E923"/>
              </a:buClr>
              <a:buFont typeface="Wingdings" pitchFamily="2" charset="2"/>
              <a:buChar char="§"/>
              <a:defRPr/>
            </a:pPr>
            <a:endParaRPr lang="en-US" sz="2800" baseline="0" dirty="0" smtClean="0">
              <a:solidFill>
                <a:srgbClr val="000000"/>
              </a:solidFill>
            </a:endParaRPr>
          </a:p>
          <a:p>
            <a:pPr marL="457200" indent="-457200">
              <a:buClr>
                <a:srgbClr val="C8E923"/>
              </a:buClr>
              <a:buFont typeface="Wingdings" pitchFamily="2" charset="2"/>
              <a:buChar char="§"/>
              <a:defRPr/>
            </a:pPr>
            <a:r>
              <a:rPr lang="en-US" sz="2800" baseline="0" dirty="0" smtClean="0">
                <a:solidFill>
                  <a:srgbClr val="000000"/>
                </a:solidFill>
              </a:rPr>
              <a:t>ADA access &amp; energy conservation</a:t>
            </a:r>
          </a:p>
          <a:p>
            <a:pPr marL="457200" indent="-457200">
              <a:buClr>
                <a:srgbClr val="C8E923"/>
              </a:buClr>
              <a:buFont typeface="Wingdings" pitchFamily="2" charset="2"/>
              <a:buChar char="§"/>
              <a:defRPr/>
            </a:pPr>
            <a:endParaRPr lang="en-US" sz="2800" baseline="0" dirty="0" smtClean="0">
              <a:solidFill>
                <a:srgbClr val="000000"/>
              </a:solidFill>
            </a:endParaRPr>
          </a:p>
          <a:p>
            <a:pPr marL="457200" indent="-457200">
              <a:buClr>
                <a:srgbClr val="C8E923"/>
              </a:buClr>
              <a:buFont typeface="Wingdings" pitchFamily="2" charset="2"/>
              <a:buChar char="§"/>
              <a:defRPr/>
            </a:pPr>
            <a:r>
              <a:rPr lang="en-US" sz="2800" baseline="0" dirty="0" smtClean="0">
                <a:solidFill>
                  <a:srgbClr val="000000"/>
                </a:solidFill>
              </a:rPr>
              <a:t>Environmental &amp; cultural issues</a:t>
            </a:r>
          </a:p>
          <a:p>
            <a:pPr marL="457200" indent="-457200">
              <a:buClr>
                <a:srgbClr val="C8E923"/>
              </a:buClr>
              <a:defRPr/>
            </a:pPr>
            <a:endParaRPr lang="en-US" sz="2800" baseline="0" dirty="0">
              <a:solidFill>
                <a:srgbClr val="000000"/>
              </a:solidFill>
            </a:endParaRPr>
          </a:p>
          <a:p>
            <a:pPr marL="457200" indent="-457200">
              <a:buClr>
                <a:srgbClr val="C8E923"/>
              </a:buClr>
              <a:buFont typeface="Wingdings" pitchFamily="2" charset="2"/>
              <a:buChar char="§"/>
              <a:defRPr/>
            </a:pPr>
            <a:r>
              <a:rPr lang="en-US" sz="2800" baseline="0" dirty="0" smtClean="0">
                <a:solidFill>
                  <a:srgbClr val="000000"/>
                </a:solidFill>
              </a:rPr>
              <a:t>Relationship between campuses and surrounding communities</a:t>
            </a:r>
          </a:p>
          <a:p>
            <a:pPr marL="457200" indent="-457200">
              <a:buClr>
                <a:srgbClr val="C8E923"/>
              </a:buClr>
              <a:buFont typeface="Wingdings" pitchFamily="2" charset="2"/>
              <a:buChar char="§"/>
              <a:defRPr/>
            </a:pPr>
            <a:endParaRPr lang="en-US" sz="2800" baseline="0" dirty="0" smtClean="0">
              <a:solidFill>
                <a:srgbClr val="000000"/>
              </a:solidFill>
            </a:endParaRPr>
          </a:p>
          <a:p>
            <a:pPr marL="457200" indent="-457200">
              <a:buClr>
                <a:srgbClr val="C8E923"/>
              </a:buClr>
              <a:buFont typeface="Wingdings" pitchFamily="2" charset="2"/>
              <a:buChar char="§"/>
              <a:defRPr/>
            </a:pPr>
            <a:r>
              <a:rPr lang="en-US" sz="2800" baseline="0" dirty="0" smtClean="0">
                <a:solidFill>
                  <a:srgbClr val="000000"/>
                </a:solidFill>
              </a:rPr>
              <a:t>Location, size &amp; purpose of new buildings and </a:t>
            </a:r>
            <a:r>
              <a:rPr lang="en-US" sz="2800" baseline="0" dirty="0" err="1" smtClean="0">
                <a:solidFill>
                  <a:srgbClr val="000000"/>
                </a:solidFill>
              </a:rPr>
              <a:t>infrastrucure</a:t>
            </a:r>
            <a:endParaRPr lang="en-US" sz="2800" baseline="0" dirty="0" smtClean="0">
              <a:solidFill>
                <a:srgbClr val="000000"/>
              </a:solidFill>
            </a:endParaRPr>
          </a:p>
          <a:p>
            <a:pPr marL="457200" indent="-457200">
              <a:buClr>
                <a:srgbClr val="C8E923"/>
              </a:buClr>
              <a:buFont typeface="Wingdings" pitchFamily="2" charset="2"/>
              <a:buChar char="§"/>
              <a:defRPr/>
            </a:pPr>
            <a:endParaRPr lang="en-US" sz="2800" baseline="0" dirty="0">
              <a:solidFill>
                <a:srgbClr val="000000"/>
              </a:solidFill>
            </a:endParaRPr>
          </a:p>
          <a:p>
            <a:pPr marL="457200" indent="-457200">
              <a:buClr>
                <a:srgbClr val="C8E923"/>
              </a:buClr>
              <a:buFont typeface="Wingdings" pitchFamily="2" charset="2"/>
              <a:buChar char="§"/>
              <a:defRPr/>
            </a:pPr>
            <a:r>
              <a:rPr lang="en-US" sz="2800" baseline="0" dirty="0" smtClean="0">
                <a:solidFill>
                  <a:srgbClr val="000000"/>
                </a:solidFill>
              </a:rPr>
              <a:t>Priorities for Capital Projects</a:t>
            </a:r>
            <a:endParaRPr lang="en-US" sz="1200" kern="0" baseline="0" dirty="0">
              <a:solidFill>
                <a:srgbClr val="000000"/>
              </a:solidFill>
              <a:latin typeface="+mn-lt"/>
            </a:endParaRPr>
          </a:p>
          <a:p>
            <a:pPr marL="568325" lvl="1" indent="-339725">
              <a:spcBef>
                <a:spcPct val="50000"/>
              </a:spcBef>
              <a:spcAft>
                <a:spcPct val="100000"/>
              </a:spcAft>
              <a:buClr>
                <a:srgbClr val="ADD425"/>
              </a:buClr>
              <a:buSzPct val="90000"/>
              <a:buFont typeface="Wingdings 3" pitchFamily="18" charset="2"/>
              <a:buChar char="Þ"/>
              <a:tabLst>
                <a:tab pos="571500" algn="l"/>
                <a:tab pos="742950" algn="l"/>
                <a:tab pos="914400" algn="l"/>
              </a:tabLst>
              <a:defRPr/>
            </a:pPr>
            <a:endParaRPr lang="en-US" sz="1200" kern="0" baseline="0" dirty="0">
              <a:solidFill>
                <a:srgbClr val="005C97"/>
              </a:solidFill>
              <a:latin typeface="+mn-lt"/>
              <a:cs typeface="+mn-cs"/>
            </a:endParaRPr>
          </a:p>
          <a:p>
            <a:pPr marL="568325" lvl="1" indent="-339725">
              <a:spcBef>
                <a:spcPct val="50000"/>
              </a:spcBef>
              <a:spcAft>
                <a:spcPct val="100000"/>
              </a:spcAft>
              <a:buClr>
                <a:srgbClr val="ADD425"/>
              </a:buClr>
              <a:buSzPct val="90000"/>
              <a:tabLst>
                <a:tab pos="571500" algn="l"/>
                <a:tab pos="742950" algn="l"/>
                <a:tab pos="914400" algn="l"/>
              </a:tabLst>
              <a:defRPr/>
            </a:pPr>
            <a:endParaRPr lang="en-US" sz="1200" kern="0" baseline="0" dirty="0">
              <a:solidFill>
                <a:srgbClr val="005C97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028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NAL Power point_Final for Distribution 8-22-12_Page_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5544800" cy="1005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smtClean="0"/>
              <a:t>The </a:t>
            </a:r>
            <a:r>
              <a:rPr lang="en-US" sz="5400" b="1" i="1" dirty="0" smtClean="0"/>
              <a:t>mission</a:t>
            </a:r>
            <a:r>
              <a:rPr lang="en-US" sz="5400" i="1" dirty="0" smtClean="0"/>
              <a:t> </a:t>
            </a:r>
            <a:r>
              <a:rPr lang="en-US" i="1" dirty="0" smtClean="0"/>
              <a:t>of the University of Alaska Southeast is student learning enhanced by faculty scholarship, undergraduate research and creative activities, community engagement, and the cultures and environment of Southeast Alaska.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14550" y="1200150"/>
            <a:ext cx="11353800" cy="5562600"/>
          </a:xfrm>
        </p:spPr>
        <p:txBody>
          <a:bodyPr/>
          <a:lstStyle/>
          <a:p>
            <a:r>
              <a:rPr lang="en-US" b="1" dirty="0" smtClean="0"/>
              <a:t>CORE THEMES </a:t>
            </a:r>
          </a:p>
          <a:p>
            <a:pPr>
              <a:spcAft>
                <a:spcPts val="1800"/>
              </a:spcAft>
              <a:buFont typeface="Arial" pitchFamily="34" charset="0"/>
              <a:buChar char="•"/>
            </a:pPr>
            <a:r>
              <a:rPr lang="en-US" i="1" dirty="0" smtClean="0"/>
              <a:t>Student Success </a:t>
            </a:r>
          </a:p>
          <a:p>
            <a:pPr>
              <a:spcAft>
                <a:spcPts val="1800"/>
              </a:spcAft>
              <a:buFont typeface="Arial" pitchFamily="34" charset="0"/>
              <a:buChar char="•"/>
            </a:pPr>
            <a:r>
              <a:rPr lang="en-US" i="1" dirty="0" smtClean="0"/>
              <a:t>Teaching and Learning </a:t>
            </a:r>
          </a:p>
          <a:p>
            <a:pPr>
              <a:spcAft>
                <a:spcPts val="1800"/>
              </a:spcAft>
              <a:buFont typeface="Arial" pitchFamily="34" charset="0"/>
              <a:buChar char="•"/>
            </a:pPr>
            <a:r>
              <a:rPr lang="en-US" i="1" dirty="0" smtClean="0"/>
              <a:t>Community Engagement </a:t>
            </a:r>
          </a:p>
          <a:p>
            <a:pPr>
              <a:spcAft>
                <a:spcPts val="1800"/>
              </a:spcAft>
              <a:buFont typeface="Arial" pitchFamily="34" charset="0"/>
              <a:buChar char="•"/>
            </a:pPr>
            <a:r>
              <a:rPr lang="en-US" i="1" dirty="0" smtClean="0"/>
              <a:t>Research and Creative Expression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 txBox="1">
            <a:spLocks noGrp="1"/>
          </p:cNvSpPr>
          <p:nvPr>
            <p:ph type="body" idx="1"/>
          </p:nvPr>
        </p:nvSpPr>
        <p:spPr>
          <a:xfrm>
            <a:off x="1151905" y="1398268"/>
            <a:ext cx="13240987" cy="6795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baseline="0" dirty="0" smtClean="0"/>
              <a:t>SDI THEMES 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Student Achievement and Attainment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Productive Partnerships with Alaska’s schools</a:t>
            </a:r>
            <a:endParaRPr lang="en-US" sz="4800" baseline="0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Productive Partnerships with Alaska’s Public and Private Industries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Research and Development to Sustain Alaska’s communities and Economic Growth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Accountability to the People of Alaska</a:t>
            </a:r>
            <a:endParaRPr 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046220" y="457200"/>
            <a:ext cx="6080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UAS Values</a:t>
            </a:r>
            <a:endParaRPr lang="en-US" sz="6000" dirty="0"/>
          </a:p>
        </p:txBody>
      </p:sp>
      <p:sp>
        <p:nvSpPr>
          <p:cNvPr id="6" name="Text Placeholder 5"/>
          <p:cNvSpPr txBox="1">
            <a:spLocks noGrp="1"/>
          </p:cNvSpPr>
          <p:nvPr>
            <p:ph type="body" idx="1"/>
          </p:nvPr>
        </p:nvSpPr>
        <p:spPr>
          <a:xfrm>
            <a:off x="1920240" y="1403830"/>
            <a:ext cx="12401550" cy="7934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 smtClean="0"/>
          </a:p>
          <a:p>
            <a:endParaRPr lang="en-US" sz="2800" b="1" dirty="0" smtClean="0"/>
          </a:p>
          <a:p>
            <a:pPr>
              <a:spcAft>
                <a:spcPts val="600"/>
              </a:spcAft>
            </a:pPr>
            <a:r>
              <a:rPr lang="en-US" sz="4000" b="1" dirty="0" smtClean="0"/>
              <a:t>EXCELLENCE—continuous improvement</a:t>
            </a:r>
          </a:p>
          <a:p>
            <a:pPr>
              <a:spcAft>
                <a:spcPts val="600"/>
              </a:spcAft>
            </a:pPr>
            <a:r>
              <a:rPr lang="en-US" sz="4000" b="1" dirty="0" smtClean="0"/>
              <a:t>DIVERSITY—respect &amp; understanding</a:t>
            </a:r>
          </a:p>
          <a:p>
            <a:pPr>
              <a:spcAft>
                <a:spcPts val="600"/>
              </a:spcAft>
            </a:pPr>
            <a:r>
              <a:rPr lang="en-US" sz="4000" b="1" dirty="0" smtClean="0"/>
              <a:t>ACCESS—innovative &amp; inviting</a:t>
            </a:r>
          </a:p>
          <a:p>
            <a:pPr>
              <a:spcAft>
                <a:spcPts val="600"/>
              </a:spcAft>
            </a:pPr>
            <a:r>
              <a:rPr lang="en-US" sz="4000" b="1" dirty="0" smtClean="0"/>
              <a:t>COLLABORATION—dynamic partnerships</a:t>
            </a:r>
          </a:p>
          <a:p>
            <a:pPr>
              <a:spcAft>
                <a:spcPts val="600"/>
              </a:spcAft>
            </a:pPr>
            <a:r>
              <a:rPr lang="en-US" sz="4000" b="1" dirty="0" smtClean="0"/>
              <a:t>SUSTAINABILITY—educating for the future</a:t>
            </a:r>
          </a:p>
          <a:p>
            <a:pPr>
              <a:spcAft>
                <a:spcPts val="600"/>
              </a:spcAft>
            </a:pPr>
            <a:r>
              <a:rPr lang="en-US" sz="4000" b="1" dirty="0" smtClean="0"/>
              <a:t>STEWARDSHIP—responsible &amp; accountable </a:t>
            </a:r>
          </a:p>
          <a:p>
            <a:endParaRPr lang="en-US" sz="2800" b="1" dirty="0" smtClean="0">
              <a:solidFill>
                <a:srgbClr val="FF0000"/>
              </a:solidFill>
            </a:endParaRPr>
          </a:p>
          <a:p>
            <a:endParaRPr lang="en-US" sz="2800" b="1" dirty="0" smtClean="0">
              <a:solidFill>
                <a:srgbClr val="FF0000"/>
              </a:solidFill>
            </a:endParaRPr>
          </a:p>
          <a:p>
            <a:endParaRPr lang="en-US" sz="2800" b="1" dirty="0" smtClean="0">
              <a:solidFill>
                <a:srgbClr val="FF0000"/>
              </a:solidFill>
            </a:endParaRPr>
          </a:p>
          <a:p>
            <a:endParaRPr lang="en-US" sz="28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38600" y="361950"/>
            <a:ext cx="74430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chemeClr val="tx1"/>
                </a:solidFill>
              </a:rPr>
              <a:t>3 campus locations - 1 university</a:t>
            </a:r>
            <a:endParaRPr lang="en-US" sz="5400" dirty="0">
              <a:solidFill>
                <a:schemeClr val="tx1"/>
              </a:solidFill>
            </a:endParaRPr>
          </a:p>
        </p:txBody>
      </p:sp>
      <p:pic>
        <p:nvPicPr>
          <p:cNvPr id="5" name="Picture 4" descr="100_41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0472" y="4062843"/>
            <a:ext cx="6741622" cy="5056217"/>
          </a:xfrm>
          <a:prstGeom prst="rect">
            <a:avLst/>
          </a:prstGeom>
        </p:spPr>
      </p:pic>
      <p:pic>
        <p:nvPicPr>
          <p:cNvPr id="3" name="Picture 2" descr="sitka front entry with new sign (replace photo 3.1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62924" y="1165415"/>
            <a:ext cx="5461000" cy="4095750"/>
          </a:xfrm>
          <a:prstGeom prst="rect">
            <a:avLst/>
          </a:prstGeom>
        </p:spPr>
      </p:pic>
      <p:pic>
        <p:nvPicPr>
          <p:cNvPr id="4" name="Picture 3" descr="JNU view towards campus Kwaa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17031" y="2250336"/>
            <a:ext cx="7721600" cy="51819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hatanooga stealing fil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radeGothic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146304" tIns="73152" rIns="146304" bIns="73152" numCol="1" anchor="t" anchorCtr="0" compatLnSpc="1">
        <a:prstTxWarp prst="textNoShape">
          <a:avLst/>
        </a:prstTxWarp>
      </a:bodyPr>
      <a:lstStyle>
        <a:defPPr marL="0" marR="0" indent="0" algn="ctr" defTabSz="146367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000" b="1" i="0" u="none" strike="noStrike" cap="none" normalizeH="0" baseline="-25000" smtClean="0">
            <a:ln>
              <a:noFill/>
            </a:ln>
            <a:solidFill>
              <a:schemeClr val="tx2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146304" tIns="73152" rIns="146304" bIns="73152" numCol="1" anchor="t" anchorCtr="0" compatLnSpc="1">
        <a:prstTxWarp prst="textNoShape">
          <a:avLst/>
        </a:prstTxWarp>
      </a:bodyPr>
      <a:lstStyle>
        <a:defPPr marL="0" marR="0" indent="0" algn="ctr" defTabSz="146367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000" b="1" i="0" u="none" strike="noStrike" cap="none" normalizeH="0" baseline="-25000" smtClean="0">
            <a:ln>
              <a:noFill/>
            </a:ln>
            <a:solidFill>
              <a:schemeClr val="tx2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22155</TotalTime>
  <Words>860</Words>
  <Application>Microsoft Office PowerPoint</Application>
  <PresentationFormat>Custom</PresentationFormat>
  <Paragraphs>184</Paragraphs>
  <Slides>28</Slides>
  <Notes>28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chatanooga stealing file</vt:lpstr>
      <vt:lpstr>PowerPoint Presentation</vt:lpstr>
      <vt:lpstr>Prior Work - inputs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Perkins+Will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Nelson, Susan</dc:creator>
  <cp:lastModifiedBy>Brandi R Berg</cp:lastModifiedBy>
  <cp:revision>963</cp:revision>
  <cp:lastPrinted>2012-09-10T14:33:07Z</cp:lastPrinted>
  <dcterms:created xsi:type="dcterms:W3CDTF">2012-02-08T21:45:10Z</dcterms:created>
  <dcterms:modified xsi:type="dcterms:W3CDTF">2012-12-07T01:32:55Z</dcterms:modified>
</cp:coreProperties>
</file>