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4" r:id="rId3"/>
    <p:sldId id="257" r:id="rId4"/>
    <p:sldId id="258" r:id="rId5"/>
    <p:sldId id="259" r:id="rId6"/>
    <p:sldId id="261" r:id="rId7"/>
    <p:sldId id="262" r:id="rId8"/>
    <p:sldId id="265" r:id="rId9"/>
    <p:sldId id="273" r:id="rId10"/>
    <p:sldId id="266" r:id="rId11"/>
    <p:sldId id="280" r:id="rId12"/>
    <p:sldId id="281" r:id="rId13"/>
    <p:sldId id="270" r:id="rId14"/>
    <p:sldId id="271" r:id="rId15"/>
    <p:sldId id="278" r:id="rId16"/>
    <p:sldId id="302" r:id="rId17"/>
    <p:sldId id="282" r:id="rId18"/>
    <p:sldId id="300" r:id="rId19"/>
    <p:sldId id="283" r:id="rId20"/>
    <p:sldId id="299" r:id="rId21"/>
    <p:sldId id="284" r:id="rId22"/>
    <p:sldId id="301" r:id="rId23"/>
    <p:sldId id="285" r:id="rId24"/>
    <p:sldId id="323" r:id="rId25"/>
    <p:sldId id="324" r:id="rId26"/>
    <p:sldId id="303" r:id="rId27"/>
    <p:sldId id="292" r:id="rId28"/>
    <p:sldId id="293" r:id="rId29"/>
    <p:sldId id="321" r:id="rId30"/>
    <p:sldId id="322"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000">
                <a:solidFill>
                  <a:schemeClr val="bg2"/>
                </a:solidFill>
              </a:defRPr>
            </a:pPr>
            <a:r>
              <a:rPr lang="en-US" sz="2000" dirty="0">
                <a:solidFill>
                  <a:schemeClr val="bg2"/>
                </a:solidFill>
              </a:rPr>
              <a:t>FY12 Federally</a:t>
            </a:r>
            <a:r>
              <a:rPr lang="en-US" sz="2000" baseline="0" dirty="0">
                <a:solidFill>
                  <a:schemeClr val="bg2"/>
                </a:solidFill>
              </a:rPr>
              <a:t> </a:t>
            </a:r>
            <a:r>
              <a:rPr lang="en-US" sz="2000" dirty="0">
                <a:solidFill>
                  <a:schemeClr val="bg2"/>
                </a:solidFill>
              </a:rPr>
              <a:t>Sponsored </a:t>
            </a:r>
            <a:r>
              <a:rPr lang="en-US" sz="2000" dirty="0" smtClean="0">
                <a:solidFill>
                  <a:schemeClr val="bg2"/>
                </a:solidFill>
              </a:rPr>
              <a:t>Research Expenditures </a:t>
            </a:r>
          </a:p>
          <a:p>
            <a:pPr>
              <a:defRPr sz="2000">
                <a:solidFill>
                  <a:schemeClr val="bg2"/>
                </a:solidFill>
              </a:defRPr>
            </a:pPr>
            <a:r>
              <a:rPr lang="en-US" sz="2000" dirty="0" smtClean="0">
                <a:solidFill>
                  <a:schemeClr val="bg2"/>
                </a:solidFill>
              </a:rPr>
              <a:t>by </a:t>
            </a:r>
            <a:r>
              <a:rPr lang="en-US" sz="2000" dirty="0">
                <a:solidFill>
                  <a:schemeClr val="bg2"/>
                </a:solidFill>
              </a:rPr>
              <a:t>MAU (Millions of $)</a:t>
            </a:r>
          </a:p>
        </c:rich>
      </c:tx>
      <c:layout>
        <c:manualLayout>
          <c:xMode val="edge"/>
          <c:yMode val="edge"/>
          <c:x val="0.16126942257217847"/>
          <c:y val="2.6581269732587773E-2"/>
        </c:manualLayout>
      </c:layout>
      <c:overlay val="0"/>
    </c:title>
    <c:autoTitleDeleted val="0"/>
    <c:plotArea>
      <c:layout/>
      <c:pieChart>
        <c:varyColors val="1"/>
        <c:ser>
          <c:idx val="0"/>
          <c:order val="0"/>
          <c:dPt>
            <c:idx val="0"/>
            <c:bubble3D val="0"/>
            <c:spPr>
              <a:solidFill>
                <a:srgbClr val="003399"/>
              </a:solidFill>
            </c:spPr>
          </c:dPt>
          <c:dPt>
            <c:idx val="1"/>
            <c:bubble3D val="0"/>
            <c:spPr>
              <a:solidFill>
                <a:srgbClr val="006600"/>
              </a:solidFill>
            </c:spPr>
          </c:dPt>
          <c:dPt>
            <c:idx val="2"/>
            <c:bubble3D val="0"/>
            <c:spPr>
              <a:solidFill>
                <a:schemeClr val="tx1"/>
              </a:solidFill>
              <a:ln>
                <a:solidFill>
                  <a:schemeClr val="accent1"/>
                </a:solidFill>
              </a:ln>
            </c:spPr>
          </c:dPt>
          <c:dLbls>
            <c:dLbl>
              <c:idx val="2"/>
              <c:numFmt formatCode="&quot;$&quot;#,##0" sourceLinked="0"/>
              <c:spPr/>
              <c:txPr>
                <a:bodyPr/>
                <a:lstStyle/>
                <a:p>
                  <a:pPr>
                    <a:defRPr sz="2000">
                      <a:solidFill>
                        <a:schemeClr val="bg2"/>
                      </a:solidFill>
                    </a:defRPr>
                  </a:pPr>
                  <a:endParaRPr lang="en-US"/>
                </a:p>
              </c:txPr>
              <c:showLegendKey val="0"/>
              <c:showVal val="1"/>
              <c:showCatName val="0"/>
              <c:showSerName val="0"/>
              <c:showPercent val="0"/>
              <c:showBubbleSize val="0"/>
            </c:dLbl>
            <c:numFmt formatCode="&quot;$&quot;#,##0" sourceLinked="0"/>
            <c:txPr>
              <a:bodyPr/>
              <a:lstStyle/>
              <a:p>
                <a:pPr>
                  <a:defRPr sz="2000">
                    <a:solidFill>
                      <a:schemeClr val="tx1"/>
                    </a:solidFill>
                  </a:defRPr>
                </a:pPr>
                <a:endParaRPr lang="en-US"/>
              </a:p>
            </c:txPr>
            <c:showLegendKey val="0"/>
            <c:showVal val="1"/>
            <c:showCatName val="0"/>
            <c:showSerName val="0"/>
            <c:showPercent val="0"/>
            <c:showBubbleSize val="0"/>
            <c:showLeaderLines val="1"/>
          </c:dLbls>
          <c:cat>
            <c:strRef>
              <c:f>'UAF Research Expenditures'!$F$29:$F$31</c:f>
              <c:strCache>
                <c:ptCount val="3"/>
                <c:pt idx="0">
                  <c:v>UAF </c:v>
                </c:pt>
                <c:pt idx="1">
                  <c:v>UAA</c:v>
                </c:pt>
                <c:pt idx="2">
                  <c:v>UAS</c:v>
                </c:pt>
              </c:strCache>
            </c:strRef>
          </c:cat>
          <c:val>
            <c:numRef>
              <c:f>'UAF Research Expenditures'!$I$29:$I$31</c:f>
              <c:numCache>
                <c:formatCode>#,##0.00</c:formatCode>
                <c:ptCount val="3"/>
                <c:pt idx="0">
                  <c:v>107.3185</c:v>
                </c:pt>
                <c:pt idx="1">
                  <c:v>10.760299999999999</c:v>
                </c:pt>
                <c:pt idx="2">
                  <c:v>1.0028999999999999</c:v>
                </c:pt>
              </c:numCache>
            </c:numRef>
          </c:val>
        </c:ser>
        <c:dLbls>
          <c:showLegendKey val="0"/>
          <c:showVal val="0"/>
          <c:showCatName val="1"/>
          <c:showSerName val="0"/>
          <c:showPercent val="1"/>
          <c:showBubbleSize val="0"/>
          <c:showLeaderLines val="1"/>
        </c:dLbls>
        <c:firstSliceAng val="0"/>
      </c:pieChart>
    </c:plotArea>
    <c:legend>
      <c:legendPos val="r"/>
      <c:layout>
        <c:manualLayout>
          <c:xMode val="edge"/>
          <c:yMode val="edge"/>
          <c:x val="0.7915649606299211"/>
          <c:y val="0.42158583437939823"/>
          <c:w val="8.0101706036745407E-2"/>
          <c:h val="0.16607953897067215"/>
        </c:manualLayout>
      </c:layout>
      <c:overlay val="0"/>
      <c:txPr>
        <a:bodyPr/>
        <a:lstStyle/>
        <a:p>
          <a:pPr>
            <a:defRPr sz="1600">
              <a:solidFill>
                <a:schemeClr val="bg2"/>
              </a:solidFill>
            </a:defRPr>
          </a:pPr>
          <a:endParaRPr lang="en-US"/>
        </a:p>
      </c:txPr>
    </c:legend>
    <c:plotVisOnly val="1"/>
    <c:dispBlanksAs val="gap"/>
    <c:showDLblsOverMax val="0"/>
  </c:chart>
  <c:spPr>
    <a:solidFill>
      <a:schemeClr val="tx1"/>
    </a:solidFill>
  </c:spPr>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FY12 Master's Degrees Awarded</a:t>
            </a:r>
          </a:p>
        </c:rich>
      </c:tx>
      <c:layout>
        <c:manualLayout>
          <c:xMode val="edge"/>
          <c:yMode val="edge"/>
          <c:x val="0.14985215278941197"/>
          <c:y val="1.4909487417014049E-2"/>
        </c:manualLayout>
      </c:layout>
      <c:overlay val="0"/>
    </c:title>
    <c:autoTitleDeleted val="0"/>
    <c:plotArea>
      <c:layout/>
      <c:pieChart>
        <c:varyColors val="1"/>
        <c:ser>
          <c:idx val="0"/>
          <c:order val="0"/>
          <c:spPr>
            <a:ln>
              <a:solidFill>
                <a:schemeClr val="tx1"/>
              </a:solidFill>
            </a:ln>
          </c:spPr>
          <c:explosion val="1"/>
          <c:dPt>
            <c:idx val="0"/>
            <c:bubble3D val="0"/>
            <c:spPr>
              <a:solidFill>
                <a:srgbClr val="006600"/>
              </a:solidFill>
              <a:ln>
                <a:solidFill>
                  <a:schemeClr val="tx1"/>
                </a:solidFill>
              </a:ln>
            </c:spPr>
          </c:dPt>
          <c:dPt>
            <c:idx val="1"/>
            <c:bubble3D val="0"/>
            <c:spPr>
              <a:solidFill>
                <a:srgbClr val="00B050"/>
              </a:solidFill>
              <a:ln>
                <a:solidFill>
                  <a:schemeClr val="tx1"/>
                </a:solidFill>
              </a:ln>
            </c:spPr>
          </c:dPt>
          <c:dPt>
            <c:idx val="2"/>
            <c:bubble3D val="0"/>
            <c:spPr>
              <a:solidFill>
                <a:srgbClr val="030CBD"/>
              </a:solidFill>
              <a:ln>
                <a:solidFill>
                  <a:schemeClr val="tx1"/>
                </a:solidFill>
              </a:ln>
            </c:spPr>
          </c:dPt>
          <c:dPt>
            <c:idx val="3"/>
            <c:bubble3D val="0"/>
            <c:spPr>
              <a:solidFill>
                <a:srgbClr val="636AFD"/>
              </a:solidFill>
              <a:ln>
                <a:solidFill>
                  <a:schemeClr val="tx1"/>
                </a:solidFill>
              </a:ln>
            </c:spPr>
          </c:dPt>
          <c:dPt>
            <c:idx val="4"/>
            <c:bubble3D val="0"/>
            <c:spPr>
              <a:solidFill>
                <a:srgbClr val="08CDE2"/>
              </a:solidFill>
              <a:ln>
                <a:solidFill>
                  <a:schemeClr val="tx1"/>
                </a:solidFill>
              </a:ln>
            </c:spPr>
          </c:dPt>
          <c:dLbls>
            <c:dLblPos val="ctr"/>
            <c:showLegendKey val="0"/>
            <c:showVal val="1"/>
            <c:showCatName val="0"/>
            <c:showSerName val="0"/>
            <c:showPercent val="0"/>
            <c:showBubbleSize val="0"/>
            <c:showLeaderLines val="1"/>
          </c:dLbls>
          <c:cat>
            <c:strRef>
              <c:f>'Masters Report'!$A$3:$A$7</c:f>
              <c:strCache>
                <c:ptCount val="5"/>
                <c:pt idx="0">
                  <c:v>UAA Project/Capstone</c:v>
                </c:pt>
                <c:pt idx="1">
                  <c:v>UAA Thesis</c:v>
                </c:pt>
                <c:pt idx="2">
                  <c:v>UAF Project/Capstone</c:v>
                </c:pt>
                <c:pt idx="3">
                  <c:v>UAF Thesis</c:v>
                </c:pt>
                <c:pt idx="4">
                  <c:v>UAS Project/Capstone</c:v>
                </c:pt>
              </c:strCache>
            </c:strRef>
          </c:cat>
          <c:val>
            <c:numRef>
              <c:f>'Masters Report'!$F$3:$F$7</c:f>
              <c:numCache>
                <c:formatCode>General</c:formatCode>
                <c:ptCount val="5"/>
                <c:pt idx="0">
                  <c:v>193</c:v>
                </c:pt>
                <c:pt idx="1">
                  <c:v>83</c:v>
                </c:pt>
                <c:pt idx="2">
                  <c:v>93</c:v>
                </c:pt>
                <c:pt idx="3">
                  <c:v>152</c:v>
                </c:pt>
                <c:pt idx="4">
                  <c:v>129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FF"/>
                </a:solidFill>
              </a:defRPr>
            </a:pPr>
            <a:r>
              <a:rPr lang="en-US" sz="2800" dirty="0">
                <a:solidFill>
                  <a:srgbClr val="0000FF"/>
                </a:solidFill>
              </a:rPr>
              <a:t>UAF</a:t>
            </a:r>
          </a:p>
          <a:p>
            <a:pPr>
              <a:defRPr>
                <a:solidFill>
                  <a:srgbClr val="0000FF"/>
                </a:solidFill>
              </a:defRPr>
            </a:pPr>
            <a:r>
              <a:rPr lang="en-US" sz="1400" dirty="0">
                <a:solidFill>
                  <a:srgbClr val="0000FF"/>
                </a:solidFill>
              </a:rPr>
              <a:t>Compared with Peers </a:t>
            </a:r>
          </a:p>
        </c:rich>
      </c:tx>
      <c:layout>
        <c:manualLayout>
          <c:xMode val="edge"/>
          <c:yMode val="edge"/>
          <c:x val="0.78464023667864458"/>
          <c:y val="8.5264744411420845E-2"/>
        </c:manualLayout>
      </c:layout>
      <c:overlay val="0"/>
    </c:title>
    <c:autoTitleDeleted val="0"/>
    <c:plotArea>
      <c:layout>
        <c:manualLayout>
          <c:layoutTarget val="inner"/>
          <c:xMode val="edge"/>
          <c:yMode val="edge"/>
          <c:x val="8.8850184250659436E-2"/>
          <c:y val="7.2391385859376267E-2"/>
          <c:w val="0.5963632912469482"/>
          <c:h val="0.86805008069643463"/>
        </c:manualLayout>
      </c:layout>
      <c:scatterChart>
        <c:scatterStyle val="lineMarker"/>
        <c:varyColors val="0"/>
        <c:ser>
          <c:idx val="1"/>
          <c:order val="0"/>
          <c:tx>
            <c:v>Citations per Publication</c:v>
          </c:tx>
          <c:spPr>
            <a:ln w="28575">
              <a:noFill/>
            </a:ln>
          </c:spPr>
          <c:marker>
            <c:symbol val="square"/>
            <c:size val="7"/>
          </c:marker>
          <c:dPt>
            <c:idx val="11"/>
            <c:marker>
              <c:spPr>
                <a:solidFill>
                  <a:srgbClr val="FFFF00"/>
                </a:solidFill>
                <a:ln w="19050">
                  <a:solidFill>
                    <a:srgbClr val="0000CC"/>
                  </a:solidFill>
                </a:ln>
              </c:spPr>
            </c:marker>
            <c:bubble3D val="0"/>
            <c:spPr>
              <a:ln w="19050">
                <a:noFill/>
              </a:ln>
            </c:spPr>
          </c:dPt>
          <c:xVal>
            <c:numRef>
              <c:f>(charts!$E$2,charts!$E$4:$E$15)</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xVal>
          <c:yVal>
            <c:numRef>
              <c:f>(charts!$F$2,charts!$F$4:$F$15)</c:f>
              <c:numCache>
                <c:formatCode>General</c:formatCode>
                <c:ptCount val="13"/>
                <c:pt idx="0">
                  <c:v>5.67</c:v>
                </c:pt>
                <c:pt idx="1">
                  <c:v>7.39</c:v>
                </c:pt>
                <c:pt idx="2">
                  <c:v>7.69</c:v>
                </c:pt>
                <c:pt idx="3">
                  <c:v>7.94</c:v>
                </c:pt>
                <c:pt idx="4">
                  <c:v>8.42</c:v>
                </c:pt>
                <c:pt idx="5" formatCode="0.00">
                  <c:v>8.81</c:v>
                </c:pt>
                <c:pt idx="6">
                  <c:v>9.5</c:v>
                </c:pt>
                <c:pt idx="7" formatCode="0.00">
                  <c:v>9.5484561011904763</c:v>
                </c:pt>
                <c:pt idx="8">
                  <c:v>9.6199999999999992</c:v>
                </c:pt>
                <c:pt idx="9">
                  <c:v>9.76</c:v>
                </c:pt>
                <c:pt idx="10">
                  <c:v>9.9600000000000009</c:v>
                </c:pt>
                <c:pt idx="11" formatCode="0.00">
                  <c:v>9.7938718662952642</c:v>
                </c:pt>
                <c:pt idx="12">
                  <c:v>10.67</c:v>
                </c:pt>
              </c:numCache>
            </c:numRef>
          </c:yVal>
          <c:smooth val="0"/>
        </c:ser>
        <c:ser>
          <c:idx val="0"/>
          <c:order val="1"/>
          <c:tx>
            <c:v>Publications per Faculty</c:v>
          </c:tx>
          <c:spPr>
            <a:ln w="28575">
              <a:noFill/>
            </a:ln>
          </c:spPr>
          <c:dPt>
            <c:idx val="6"/>
            <c:marker>
              <c:symbol val="diamond"/>
              <c:size val="10"/>
              <c:spPr>
                <a:solidFill>
                  <a:srgbClr val="FFFF00"/>
                </a:solidFill>
                <a:ln w="19050">
                  <a:solidFill>
                    <a:srgbClr val="0000CC"/>
                  </a:solidFill>
                </a:ln>
              </c:spPr>
            </c:marker>
            <c:bubble3D val="0"/>
          </c:dPt>
          <c:xVal>
            <c:numRef>
              <c:f>(charts!$J$2,charts!$J$4:$J$15)</c:f>
              <c:numCache>
                <c:formatCode>General</c:formatCode>
                <c:ptCount val="13"/>
                <c:pt idx="0">
                  <c:v>2</c:v>
                </c:pt>
                <c:pt idx="1">
                  <c:v>2</c:v>
                </c:pt>
                <c:pt idx="2">
                  <c:v>2</c:v>
                </c:pt>
                <c:pt idx="3">
                  <c:v>2</c:v>
                </c:pt>
                <c:pt idx="4">
                  <c:v>2</c:v>
                </c:pt>
                <c:pt idx="5">
                  <c:v>2</c:v>
                </c:pt>
                <c:pt idx="6">
                  <c:v>2</c:v>
                </c:pt>
                <c:pt idx="7">
                  <c:v>2</c:v>
                </c:pt>
                <c:pt idx="8">
                  <c:v>2</c:v>
                </c:pt>
                <c:pt idx="9">
                  <c:v>2</c:v>
                </c:pt>
                <c:pt idx="10">
                  <c:v>2</c:v>
                </c:pt>
                <c:pt idx="11">
                  <c:v>2</c:v>
                </c:pt>
                <c:pt idx="12">
                  <c:v>2</c:v>
                </c:pt>
              </c:numCache>
            </c:numRef>
          </c:xVal>
          <c:yVal>
            <c:numRef>
              <c:f>(charts!$K$2,charts!$K$4:$K$15)</c:f>
              <c:numCache>
                <c:formatCode>0.0</c:formatCode>
                <c:ptCount val="13"/>
                <c:pt idx="0">
                  <c:v>7.6797642436149314</c:v>
                </c:pt>
                <c:pt idx="1">
                  <c:v>6.610787172011662</c:v>
                </c:pt>
                <c:pt idx="2">
                  <c:v>6.8311444652908069</c:v>
                </c:pt>
                <c:pt idx="3">
                  <c:v>7.412796697626419</c:v>
                </c:pt>
                <c:pt idx="4">
                  <c:v>6.9929906542056077</c:v>
                </c:pt>
                <c:pt idx="5">
                  <c:v>5.8700361010830324</c:v>
                </c:pt>
                <c:pt idx="6">
                  <c:v>8.5621621621621617</c:v>
                </c:pt>
                <c:pt idx="7">
                  <c:v>13.423220973782772</c:v>
                </c:pt>
                <c:pt idx="8">
                  <c:v>6.9538714991762767</c:v>
                </c:pt>
                <c:pt idx="9">
                  <c:v>6.7874762808349143</c:v>
                </c:pt>
                <c:pt idx="10">
                  <c:v>10.533799533799534</c:v>
                </c:pt>
                <c:pt idx="11">
                  <c:v>8.6091127098321341</c:v>
                </c:pt>
                <c:pt idx="12">
                  <c:v>5.6572008113590266</c:v>
                </c:pt>
              </c:numCache>
            </c:numRef>
          </c:yVal>
          <c:smooth val="0"/>
        </c:ser>
        <c:dLbls>
          <c:showLegendKey val="0"/>
          <c:showVal val="0"/>
          <c:showCatName val="0"/>
          <c:showSerName val="0"/>
          <c:showPercent val="0"/>
          <c:showBubbleSize val="0"/>
        </c:dLbls>
        <c:axId val="93661824"/>
        <c:axId val="93663616"/>
      </c:scatterChart>
      <c:scatterChart>
        <c:scatterStyle val="lineMarker"/>
        <c:varyColors val="0"/>
        <c:ser>
          <c:idx val="2"/>
          <c:order val="2"/>
          <c:tx>
            <c:v>Thousand $ per Faculty</c:v>
          </c:tx>
          <c:spPr>
            <a:ln w="28575">
              <a:noFill/>
            </a:ln>
          </c:spPr>
          <c:marker>
            <c:spPr>
              <a:solidFill>
                <a:srgbClr val="00B050"/>
              </a:solidFill>
              <a:ln>
                <a:solidFill>
                  <a:srgbClr val="00B050"/>
                </a:solidFill>
              </a:ln>
            </c:spPr>
          </c:marker>
          <c:dPt>
            <c:idx val="1"/>
            <c:bubble3D val="0"/>
          </c:dPt>
          <c:dPt>
            <c:idx val="11"/>
            <c:marker>
              <c:symbol val="triangle"/>
              <c:size val="10"/>
              <c:spPr>
                <a:solidFill>
                  <a:srgbClr val="FFFF00"/>
                </a:solidFill>
                <a:ln w="19050">
                  <a:solidFill>
                    <a:srgbClr val="0000CC"/>
                  </a:solidFill>
                </a:ln>
              </c:spPr>
            </c:marker>
            <c:bubble3D val="0"/>
          </c:dPt>
          <c:dPt>
            <c:idx val="12"/>
            <c:marker>
              <c:symbol val="triangle"/>
              <c:size val="7"/>
              <c:spPr>
                <a:solidFill>
                  <a:srgbClr val="00B050"/>
                </a:solidFill>
                <a:ln w="19050">
                  <a:solidFill>
                    <a:srgbClr val="00B050"/>
                  </a:solidFill>
                </a:ln>
              </c:spPr>
            </c:marker>
            <c:bubble3D val="0"/>
          </c:dPt>
          <c:xVal>
            <c:numRef>
              <c:f>(charts!$N$2,charts!$N$4:$N$15)</c:f>
              <c:numCache>
                <c:formatCode>0</c:formatCode>
                <c:ptCount val="13"/>
                <c:pt idx="0">
                  <c:v>4</c:v>
                </c:pt>
                <c:pt idx="1">
                  <c:v>4</c:v>
                </c:pt>
                <c:pt idx="2">
                  <c:v>4</c:v>
                </c:pt>
                <c:pt idx="3">
                  <c:v>4</c:v>
                </c:pt>
                <c:pt idx="4">
                  <c:v>4</c:v>
                </c:pt>
                <c:pt idx="5">
                  <c:v>4</c:v>
                </c:pt>
                <c:pt idx="6">
                  <c:v>4</c:v>
                </c:pt>
                <c:pt idx="7">
                  <c:v>4</c:v>
                </c:pt>
                <c:pt idx="8">
                  <c:v>4</c:v>
                </c:pt>
                <c:pt idx="9">
                  <c:v>4</c:v>
                </c:pt>
                <c:pt idx="10">
                  <c:v>4</c:v>
                </c:pt>
                <c:pt idx="11">
                  <c:v>4</c:v>
                </c:pt>
                <c:pt idx="12">
                  <c:v>4</c:v>
                </c:pt>
              </c:numCache>
            </c:numRef>
          </c:xVal>
          <c:yVal>
            <c:numRef>
              <c:f>(charts!$O$2,charts!$O$4:$O$15)</c:f>
              <c:numCache>
                <c:formatCode>_("$"* #,##0_);_("$"* \(#,##0\);_("$"* "-"??_);_(@_)</c:formatCode>
                <c:ptCount val="13"/>
                <c:pt idx="0">
                  <c:v>139.66797642436148</c:v>
                </c:pt>
                <c:pt idx="1">
                  <c:v>190.21720116618076</c:v>
                </c:pt>
                <c:pt idx="2">
                  <c:v>132.84427767354597</c:v>
                </c:pt>
                <c:pt idx="3">
                  <c:v>126.04747162022704</c:v>
                </c:pt>
                <c:pt idx="4">
                  <c:v>180.95327102803739</c:v>
                </c:pt>
                <c:pt idx="5">
                  <c:v>239.64259927797835</c:v>
                </c:pt>
                <c:pt idx="6">
                  <c:v>119.16396396396397</c:v>
                </c:pt>
                <c:pt idx="7">
                  <c:v>241.26841448189762</c:v>
                </c:pt>
                <c:pt idx="8">
                  <c:v>86.224052718286657</c:v>
                </c:pt>
                <c:pt idx="9">
                  <c:v>198.3111954459203</c:v>
                </c:pt>
                <c:pt idx="10">
                  <c:v>141.71678321678323</c:v>
                </c:pt>
                <c:pt idx="11">
                  <c:v>283.04556354916065</c:v>
                </c:pt>
                <c:pt idx="12">
                  <c:v>95.5578093306288</c:v>
                </c:pt>
              </c:numCache>
            </c:numRef>
          </c:yVal>
          <c:smooth val="0"/>
        </c:ser>
        <c:dLbls>
          <c:showLegendKey val="0"/>
          <c:showVal val="0"/>
          <c:showCatName val="0"/>
          <c:showSerName val="0"/>
          <c:showPercent val="0"/>
          <c:showBubbleSize val="0"/>
        </c:dLbls>
        <c:axId val="93782400"/>
        <c:axId val="93665536"/>
      </c:scatterChart>
      <c:valAx>
        <c:axId val="93661824"/>
        <c:scaling>
          <c:orientation val="minMax"/>
        </c:scaling>
        <c:delete val="0"/>
        <c:axPos val="b"/>
        <c:numFmt formatCode="0" sourceLinked="1"/>
        <c:majorTickMark val="out"/>
        <c:minorTickMark val="none"/>
        <c:tickLblPos val="nextTo"/>
        <c:txPr>
          <a:bodyPr/>
          <a:lstStyle/>
          <a:p>
            <a:pPr>
              <a:defRPr>
                <a:solidFill>
                  <a:schemeClr val="tx1"/>
                </a:solidFill>
              </a:defRPr>
            </a:pPr>
            <a:endParaRPr lang="en-US"/>
          </a:p>
        </c:txPr>
        <c:crossAx val="93663616"/>
        <c:crosses val="autoZero"/>
        <c:crossBetween val="midCat"/>
      </c:valAx>
      <c:valAx>
        <c:axId val="93663616"/>
        <c:scaling>
          <c:orientation val="minMax"/>
          <c:max val="16"/>
        </c:scaling>
        <c:delete val="0"/>
        <c:axPos val="l"/>
        <c:majorGridlines>
          <c:spPr>
            <a:ln>
              <a:solidFill>
                <a:schemeClr val="bg1"/>
              </a:solidFill>
            </a:ln>
          </c:spPr>
        </c:majorGridlines>
        <c:title>
          <c:tx>
            <c:rich>
              <a:bodyPr rot="-5400000" vert="horz"/>
              <a:lstStyle/>
              <a:p>
                <a:pPr>
                  <a:defRPr/>
                </a:pPr>
                <a:r>
                  <a:rPr lang="en-US"/>
                  <a:t>Citations/Publication OR Publications/Faculty Member</a:t>
                </a:r>
              </a:p>
            </c:rich>
          </c:tx>
          <c:layout/>
          <c:overlay val="0"/>
        </c:title>
        <c:numFmt formatCode="General" sourceLinked="1"/>
        <c:majorTickMark val="out"/>
        <c:minorTickMark val="none"/>
        <c:tickLblPos val="nextTo"/>
        <c:crossAx val="93661824"/>
        <c:crosses val="autoZero"/>
        <c:crossBetween val="midCat"/>
      </c:valAx>
      <c:valAx>
        <c:axId val="93665536"/>
        <c:scaling>
          <c:orientation val="minMax"/>
        </c:scaling>
        <c:delete val="0"/>
        <c:axPos val="r"/>
        <c:title>
          <c:tx>
            <c:rich>
              <a:bodyPr rot="-5400000" vert="horz"/>
              <a:lstStyle/>
              <a:p>
                <a:pPr>
                  <a:defRPr/>
                </a:pPr>
                <a:r>
                  <a:rPr lang="en-US"/>
                  <a:t>FY 12 Research Expenditures</a:t>
                </a:r>
              </a:p>
              <a:p>
                <a:pPr>
                  <a:defRPr/>
                </a:pPr>
                <a:r>
                  <a:rPr lang="en-US"/>
                  <a:t> (Thousand $/Faculty Member)</a:t>
                </a:r>
              </a:p>
            </c:rich>
          </c:tx>
          <c:layout>
            <c:manualLayout>
              <c:xMode val="edge"/>
              <c:yMode val="edge"/>
              <c:x val="0.76420405018180071"/>
              <c:y val="0.3064662713225248"/>
            </c:manualLayout>
          </c:layout>
          <c:overlay val="0"/>
        </c:title>
        <c:numFmt formatCode="_(&quot;$&quot;* #,##0_);_(&quot;$&quot;* \(#,##0\);_(&quot;$&quot;* &quot;-&quot;??_);_(@_)" sourceLinked="1"/>
        <c:majorTickMark val="out"/>
        <c:minorTickMark val="none"/>
        <c:tickLblPos val="nextTo"/>
        <c:crossAx val="93782400"/>
        <c:crosses val="max"/>
        <c:crossBetween val="midCat"/>
      </c:valAx>
      <c:valAx>
        <c:axId val="93782400"/>
        <c:scaling>
          <c:orientation val="minMax"/>
        </c:scaling>
        <c:delete val="1"/>
        <c:axPos val="b"/>
        <c:numFmt formatCode="0" sourceLinked="1"/>
        <c:majorTickMark val="out"/>
        <c:minorTickMark val="none"/>
        <c:tickLblPos val="nextTo"/>
        <c:crossAx val="93665536"/>
        <c:crosses val="autoZero"/>
        <c:crossBetween val="midCat"/>
      </c:valAx>
      <c:spPr>
        <a:ln w="19050">
          <a:solidFill>
            <a:schemeClr val="bg1"/>
          </a:solidFill>
        </a:ln>
      </c:spPr>
    </c:plotArea>
    <c:legend>
      <c:legendPos val="r"/>
      <c:layout>
        <c:manualLayout>
          <c:xMode val="edge"/>
          <c:yMode val="edge"/>
          <c:x val="0.83367779142286114"/>
          <c:y val="0.32896895938097181"/>
          <c:w val="0.16179603484726504"/>
          <c:h val="0.31677414205156379"/>
        </c:manualLayout>
      </c:layout>
      <c:overlay val="0"/>
    </c:legend>
    <c:plotVisOnly val="1"/>
    <c:dispBlanksAs val="gap"/>
    <c:showDLblsOverMax val="0"/>
  </c:chart>
  <c:spPr>
    <a:solidFill>
      <a:schemeClr val="tx1"/>
    </a:solidFill>
  </c:spPr>
  <c:txPr>
    <a:bodyPr/>
    <a:lstStyle/>
    <a:p>
      <a:pPr>
        <a:defRPr sz="1400">
          <a:solidFill>
            <a:schemeClr val="bg1"/>
          </a:solidFill>
          <a:latin typeface="+mn-lt"/>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B050"/>
                </a:solidFill>
              </a:defRPr>
            </a:pPr>
            <a:r>
              <a:rPr lang="en-US" sz="2800" dirty="0">
                <a:solidFill>
                  <a:srgbClr val="00B050"/>
                </a:solidFill>
              </a:rPr>
              <a:t>UAA</a:t>
            </a:r>
          </a:p>
          <a:p>
            <a:pPr>
              <a:defRPr>
                <a:solidFill>
                  <a:srgbClr val="00B050"/>
                </a:solidFill>
              </a:defRPr>
            </a:pPr>
            <a:r>
              <a:rPr lang="en-US" sz="1400" dirty="0">
                <a:solidFill>
                  <a:srgbClr val="00B050"/>
                </a:solidFill>
              </a:rPr>
              <a:t>Compared with Peers</a:t>
            </a:r>
          </a:p>
        </c:rich>
      </c:tx>
      <c:layout>
        <c:manualLayout>
          <c:xMode val="edge"/>
          <c:yMode val="edge"/>
          <c:x val="0.77455588675210862"/>
          <c:y val="6.4516116893645864E-2"/>
        </c:manualLayout>
      </c:layout>
      <c:overlay val="0"/>
    </c:title>
    <c:autoTitleDeleted val="0"/>
    <c:plotArea>
      <c:layout>
        <c:manualLayout>
          <c:layoutTarget val="inner"/>
          <c:xMode val="edge"/>
          <c:yMode val="edge"/>
          <c:x val="9.3440410728663048E-2"/>
          <c:y val="3.8476742306749391E-2"/>
          <c:w val="0.59290792774297996"/>
          <c:h val="0.91361011606692144"/>
        </c:manualLayout>
      </c:layout>
      <c:scatterChart>
        <c:scatterStyle val="lineMarker"/>
        <c:varyColors val="0"/>
        <c:ser>
          <c:idx val="0"/>
          <c:order val="0"/>
          <c:tx>
            <c:v>Citations per Publication</c:v>
          </c:tx>
          <c:spPr>
            <a:ln w="28575">
              <a:noFill/>
            </a:ln>
          </c:spPr>
          <c:marker>
            <c:symbol val="square"/>
            <c:size val="7"/>
            <c:spPr>
              <a:solidFill>
                <a:srgbClr val="C00000"/>
              </a:solidFill>
              <a:ln>
                <a:solidFill>
                  <a:srgbClr val="C00000"/>
                </a:solidFill>
              </a:ln>
            </c:spPr>
          </c:marker>
          <c:dPt>
            <c:idx val="0"/>
            <c:marker>
              <c:symbol val="square"/>
              <c:size val="10"/>
              <c:spPr>
                <a:solidFill>
                  <a:srgbClr val="FFFF00"/>
                </a:solidFill>
                <a:ln w="19050">
                  <a:solidFill>
                    <a:srgbClr val="00B050"/>
                  </a:solidFill>
                </a:ln>
              </c:spPr>
            </c:marker>
            <c:bubble3D val="0"/>
          </c:dPt>
          <c:xVal>
            <c:numRef>
              <c:f>charts!$E$34:$E$44</c:f>
              <c:numCache>
                <c:formatCode>0</c:formatCode>
                <c:ptCount val="11"/>
                <c:pt idx="0">
                  <c:v>1</c:v>
                </c:pt>
                <c:pt idx="1">
                  <c:v>1</c:v>
                </c:pt>
                <c:pt idx="2">
                  <c:v>1</c:v>
                </c:pt>
                <c:pt idx="3">
                  <c:v>1</c:v>
                </c:pt>
                <c:pt idx="4">
                  <c:v>1</c:v>
                </c:pt>
                <c:pt idx="5">
                  <c:v>1</c:v>
                </c:pt>
                <c:pt idx="6">
                  <c:v>1</c:v>
                </c:pt>
                <c:pt idx="7">
                  <c:v>1</c:v>
                </c:pt>
                <c:pt idx="8">
                  <c:v>1</c:v>
                </c:pt>
                <c:pt idx="9">
                  <c:v>1</c:v>
                </c:pt>
                <c:pt idx="10">
                  <c:v>1</c:v>
                </c:pt>
              </c:numCache>
            </c:numRef>
          </c:xVal>
          <c:yVal>
            <c:numRef>
              <c:f>charts!$F$34:$F$44</c:f>
              <c:numCache>
                <c:formatCode>0.000</c:formatCode>
                <c:ptCount val="11"/>
                <c:pt idx="0">
                  <c:v>7.36</c:v>
                </c:pt>
                <c:pt idx="1">
                  <c:v>6.75</c:v>
                </c:pt>
                <c:pt idx="2">
                  <c:v>5.37</c:v>
                </c:pt>
                <c:pt idx="3">
                  <c:v>5.13</c:v>
                </c:pt>
                <c:pt idx="4">
                  <c:v>3.89</c:v>
                </c:pt>
                <c:pt idx="5">
                  <c:v>7.15</c:v>
                </c:pt>
                <c:pt idx="6">
                  <c:v>5.07</c:v>
                </c:pt>
                <c:pt idx="7">
                  <c:v>7.5988919667590027</c:v>
                </c:pt>
                <c:pt idx="8">
                  <c:v>7.49</c:v>
                </c:pt>
                <c:pt idx="9">
                  <c:v>6.27</c:v>
                </c:pt>
                <c:pt idx="10">
                  <c:v>4</c:v>
                </c:pt>
              </c:numCache>
            </c:numRef>
          </c:yVal>
          <c:smooth val="0"/>
        </c:ser>
        <c:ser>
          <c:idx val="1"/>
          <c:order val="1"/>
          <c:tx>
            <c:v>Publications per Faculty</c:v>
          </c:tx>
          <c:spPr>
            <a:ln w="28575">
              <a:noFill/>
            </a:ln>
          </c:spPr>
          <c:marker>
            <c:symbol val="diamond"/>
            <c:size val="7"/>
            <c:spPr>
              <a:solidFill>
                <a:srgbClr val="0070C0"/>
              </a:solidFill>
              <a:ln>
                <a:solidFill>
                  <a:srgbClr val="0070C0"/>
                </a:solidFill>
              </a:ln>
            </c:spPr>
          </c:marker>
          <c:dPt>
            <c:idx val="0"/>
            <c:marker>
              <c:symbol val="diamond"/>
              <c:size val="12"/>
              <c:spPr>
                <a:solidFill>
                  <a:srgbClr val="FFFF00"/>
                </a:solidFill>
                <a:ln w="19050">
                  <a:solidFill>
                    <a:srgbClr val="00B050"/>
                  </a:solidFill>
                </a:ln>
              </c:spPr>
            </c:marker>
            <c:bubble3D val="0"/>
          </c:dPt>
          <c:xVal>
            <c:numRef>
              <c:f>charts!$K$34:$K$44</c:f>
              <c:numCache>
                <c:formatCode>General</c:formatCode>
                <c:ptCount val="11"/>
                <c:pt idx="0">
                  <c:v>2</c:v>
                </c:pt>
                <c:pt idx="1">
                  <c:v>2</c:v>
                </c:pt>
                <c:pt idx="2">
                  <c:v>2</c:v>
                </c:pt>
                <c:pt idx="3">
                  <c:v>2</c:v>
                </c:pt>
                <c:pt idx="4">
                  <c:v>2</c:v>
                </c:pt>
                <c:pt idx="5">
                  <c:v>2</c:v>
                </c:pt>
                <c:pt idx="6">
                  <c:v>2</c:v>
                </c:pt>
                <c:pt idx="7">
                  <c:v>2</c:v>
                </c:pt>
                <c:pt idx="8">
                  <c:v>2</c:v>
                </c:pt>
                <c:pt idx="9">
                  <c:v>2</c:v>
                </c:pt>
                <c:pt idx="10">
                  <c:v>2</c:v>
                </c:pt>
              </c:numCache>
            </c:numRef>
          </c:xVal>
          <c:yVal>
            <c:numRef>
              <c:f>charts!$L$34:$L$44</c:f>
              <c:numCache>
                <c:formatCode>0.0</c:formatCode>
                <c:ptCount val="11"/>
                <c:pt idx="0">
                  <c:v>1.7549999999999999</c:v>
                </c:pt>
                <c:pt idx="1">
                  <c:v>2.7563559322033897</c:v>
                </c:pt>
                <c:pt idx="2">
                  <c:v>3.638949671772429</c:v>
                </c:pt>
                <c:pt idx="3">
                  <c:v>1.6546762589928057</c:v>
                </c:pt>
                <c:pt idx="4">
                  <c:v>3.6916666666666669</c:v>
                </c:pt>
                <c:pt idx="5">
                  <c:v>4.1309523809523814</c:v>
                </c:pt>
                <c:pt idx="6">
                  <c:v>4.0344827586206895</c:v>
                </c:pt>
                <c:pt idx="7">
                  <c:v>6.0367892976588626</c:v>
                </c:pt>
                <c:pt idx="8">
                  <c:v>4.2245989304812834</c:v>
                </c:pt>
                <c:pt idx="9">
                  <c:v>3.801038062283737</c:v>
                </c:pt>
                <c:pt idx="10">
                  <c:v>1.77</c:v>
                </c:pt>
              </c:numCache>
            </c:numRef>
          </c:yVal>
          <c:smooth val="0"/>
        </c:ser>
        <c:dLbls>
          <c:showLegendKey val="0"/>
          <c:showVal val="0"/>
          <c:showCatName val="0"/>
          <c:showSerName val="0"/>
          <c:showPercent val="0"/>
          <c:showBubbleSize val="0"/>
        </c:dLbls>
        <c:axId val="93910912"/>
        <c:axId val="93912448"/>
      </c:scatterChart>
      <c:scatterChart>
        <c:scatterStyle val="lineMarker"/>
        <c:varyColors val="0"/>
        <c:ser>
          <c:idx val="2"/>
          <c:order val="2"/>
          <c:tx>
            <c:v>Thousand $ per Faculty</c:v>
          </c:tx>
          <c:spPr>
            <a:ln w="28575">
              <a:noFill/>
            </a:ln>
          </c:spPr>
          <c:marker>
            <c:spPr>
              <a:solidFill>
                <a:srgbClr val="00B050"/>
              </a:solidFill>
              <a:ln>
                <a:solidFill>
                  <a:srgbClr val="00B050"/>
                </a:solidFill>
              </a:ln>
            </c:spPr>
          </c:marker>
          <c:dPt>
            <c:idx val="0"/>
            <c:marker>
              <c:symbol val="triangle"/>
              <c:size val="17"/>
              <c:spPr>
                <a:solidFill>
                  <a:srgbClr val="FFFF00"/>
                </a:solidFill>
                <a:ln w="19050">
                  <a:solidFill>
                    <a:srgbClr val="00B050"/>
                  </a:solidFill>
                </a:ln>
              </c:spPr>
            </c:marker>
            <c:bubble3D val="0"/>
          </c:dPt>
          <c:dPt>
            <c:idx val="7"/>
            <c:marker>
              <c:symbol val="triangle"/>
              <c:size val="7"/>
            </c:marker>
            <c:bubble3D val="0"/>
          </c:dPt>
          <c:xVal>
            <c:numRef>
              <c:f>charts!$N$34:$N$44</c:f>
              <c:numCache>
                <c:formatCode>0</c:formatCode>
                <c:ptCount val="11"/>
                <c:pt idx="0">
                  <c:v>4</c:v>
                </c:pt>
                <c:pt idx="1">
                  <c:v>4</c:v>
                </c:pt>
                <c:pt idx="2">
                  <c:v>4</c:v>
                </c:pt>
                <c:pt idx="3">
                  <c:v>4</c:v>
                </c:pt>
                <c:pt idx="4">
                  <c:v>4</c:v>
                </c:pt>
                <c:pt idx="5">
                  <c:v>4</c:v>
                </c:pt>
                <c:pt idx="6">
                  <c:v>4</c:v>
                </c:pt>
                <c:pt idx="7">
                  <c:v>4</c:v>
                </c:pt>
                <c:pt idx="8">
                  <c:v>4</c:v>
                </c:pt>
                <c:pt idx="9">
                  <c:v>4</c:v>
                </c:pt>
                <c:pt idx="10">
                  <c:v>4</c:v>
                </c:pt>
              </c:numCache>
            </c:numRef>
          </c:xVal>
          <c:yVal>
            <c:numRef>
              <c:f>charts!$O$34:$O$44</c:f>
              <c:numCache>
                <c:formatCode>_("$"* #,##0_);_("$"* \(#,##0\);_("$"* "-"??_);_(@_)</c:formatCode>
                <c:ptCount val="11"/>
                <c:pt idx="0">
                  <c:v>28.767499999999998</c:v>
                </c:pt>
                <c:pt idx="1">
                  <c:v>33.230932203389834</c:v>
                </c:pt>
                <c:pt idx="2">
                  <c:v>69.925601750547045</c:v>
                </c:pt>
                <c:pt idx="3">
                  <c:v>17.528776978417266</c:v>
                </c:pt>
                <c:pt idx="4">
                  <c:v>134.01666666666668</c:v>
                </c:pt>
                <c:pt idx="5">
                  <c:v>81.95</c:v>
                </c:pt>
                <c:pt idx="6">
                  <c:v>26.919540229885058</c:v>
                </c:pt>
                <c:pt idx="7">
                  <c:v>27.46153846153846</c:v>
                </c:pt>
                <c:pt idx="8">
                  <c:v>19.866310160427808</c:v>
                </c:pt>
                <c:pt idx="9">
                  <c:v>36.724913494809691</c:v>
                </c:pt>
                <c:pt idx="10">
                  <c:v>46.53</c:v>
                </c:pt>
              </c:numCache>
            </c:numRef>
          </c:yVal>
          <c:smooth val="0"/>
        </c:ser>
        <c:dLbls>
          <c:showLegendKey val="0"/>
          <c:showVal val="0"/>
          <c:showCatName val="0"/>
          <c:showSerName val="0"/>
          <c:showPercent val="0"/>
          <c:showBubbleSize val="0"/>
        </c:dLbls>
        <c:axId val="93920640"/>
        <c:axId val="93918720"/>
      </c:scatterChart>
      <c:valAx>
        <c:axId val="93910912"/>
        <c:scaling>
          <c:orientation val="minMax"/>
        </c:scaling>
        <c:delete val="0"/>
        <c:axPos val="b"/>
        <c:numFmt formatCode="0" sourceLinked="1"/>
        <c:majorTickMark val="out"/>
        <c:minorTickMark val="none"/>
        <c:tickLblPos val="nextTo"/>
        <c:txPr>
          <a:bodyPr/>
          <a:lstStyle/>
          <a:p>
            <a:pPr>
              <a:defRPr>
                <a:solidFill>
                  <a:schemeClr val="tx1"/>
                </a:solidFill>
              </a:defRPr>
            </a:pPr>
            <a:endParaRPr lang="en-US"/>
          </a:p>
        </c:txPr>
        <c:crossAx val="93912448"/>
        <c:crosses val="autoZero"/>
        <c:crossBetween val="midCat"/>
      </c:valAx>
      <c:valAx>
        <c:axId val="93912448"/>
        <c:scaling>
          <c:orientation val="minMax"/>
          <c:max val="16"/>
        </c:scaling>
        <c:delete val="0"/>
        <c:axPos val="l"/>
        <c:majorGridlines>
          <c:spPr>
            <a:ln>
              <a:solidFill>
                <a:schemeClr val="bg1"/>
              </a:solidFill>
            </a:ln>
          </c:spPr>
        </c:majorGridlines>
        <c:title>
          <c:tx>
            <c:rich>
              <a:bodyPr rot="-5400000" vert="horz"/>
              <a:lstStyle/>
              <a:p>
                <a:pPr>
                  <a:defRPr/>
                </a:pPr>
                <a:r>
                  <a:rPr lang="en-US"/>
                  <a:t>Citations/Publication or Publications/Faculty Member</a:t>
                </a:r>
              </a:p>
            </c:rich>
          </c:tx>
          <c:layout/>
          <c:overlay val="0"/>
        </c:title>
        <c:numFmt formatCode="0" sourceLinked="0"/>
        <c:majorTickMark val="out"/>
        <c:minorTickMark val="none"/>
        <c:tickLblPos val="nextTo"/>
        <c:crossAx val="93910912"/>
        <c:crosses val="autoZero"/>
        <c:crossBetween val="midCat"/>
      </c:valAx>
      <c:valAx>
        <c:axId val="93918720"/>
        <c:scaling>
          <c:orientation val="minMax"/>
          <c:max val="300"/>
        </c:scaling>
        <c:delete val="0"/>
        <c:axPos val="r"/>
        <c:title>
          <c:tx>
            <c:rich>
              <a:bodyPr rot="-5400000" vert="horz"/>
              <a:lstStyle/>
              <a:p>
                <a:pPr>
                  <a:defRPr/>
                </a:pPr>
                <a:r>
                  <a:rPr lang="en-US"/>
                  <a:t>FY12 Research Expenditures </a:t>
                </a:r>
              </a:p>
              <a:p>
                <a:pPr>
                  <a:defRPr/>
                </a:pPr>
                <a:r>
                  <a:rPr lang="en-US"/>
                  <a:t>(Thousand $/Faculty Member)</a:t>
                </a:r>
              </a:p>
            </c:rich>
          </c:tx>
          <c:layout/>
          <c:overlay val="0"/>
        </c:title>
        <c:numFmt formatCode="_(&quot;$&quot;* #,##0_);_(&quot;$&quot;* \(#,##0\);_(&quot;$&quot;* &quot;-&quot;??_);_(@_)" sourceLinked="1"/>
        <c:majorTickMark val="out"/>
        <c:minorTickMark val="none"/>
        <c:tickLblPos val="nextTo"/>
        <c:crossAx val="93920640"/>
        <c:crosses val="max"/>
        <c:crossBetween val="midCat"/>
      </c:valAx>
      <c:valAx>
        <c:axId val="93920640"/>
        <c:scaling>
          <c:orientation val="minMax"/>
        </c:scaling>
        <c:delete val="1"/>
        <c:axPos val="b"/>
        <c:numFmt formatCode="0" sourceLinked="1"/>
        <c:majorTickMark val="out"/>
        <c:minorTickMark val="none"/>
        <c:tickLblPos val="nextTo"/>
        <c:crossAx val="93918720"/>
        <c:crosses val="autoZero"/>
        <c:crossBetween val="midCat"/>
      </c:valAx>
      <c:spPr>
        <a:ln w="19050">
          <a:solidFill>
            <a:schemeClr val="bg1"/>
          </a:solidFill>
        </a:ln>
      </c:spPr>
    </c:plotArea>
    <c:legend>
      <c:legendPos val="r"/>
      <c:layout>
        <c:manualLayout>
          <c:xMode val="edge"/>
          <c:yMode val="edge"/>
          <c:x val="0.83524011042183266"/>
          <c:y val="0.32767432851215372"/>
          <c:w val="0.13962838345647322"/>
          <c:h val="0.30264184666632893"/>
        </c:manualLayout>
      </c:layout>
      <c:overlay val="0"/>
    </c:legend>
    <c:plotVisOnly val="1"/>
    <c:dispBlanksAs val="gap"/>
    <c:showDLblsOverMax val="0"/>
  </c:chart>
  <c:spPr>
    <a:solidFill>
      <a:schemeClr val="tx1"/>
    </a:solidFill>
  </c:spPr>
  <c:txPr>
    <a:bodyPr/>
    <a:lstStyle/>
    <a:p>
      <a:pPr>
        <a:defRPr sz="1400">
          <a:solidFill>
            <a:schemeClr val="bg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FF"/>
                </a:solidFill>
              </a:defRPr>
            </a:pPr>
            <a:r>
              <a:rPr lang="en-US" sz="2800" dirty="0">
                <a:solidFill>
                  <a:srgbClr val="0000FF"/>
                </a:solidFill>
              </a:rPr>
              <a:t>UAF </a:t>
            </a:r>
          </a:p>
          <a:p>
            <a:pPr>
              <a:defRPr>
                <a:solidFill>
                  <a:srgbClr val="0000FF"/>
                </a:solidFill>
              </a:defRPr>
            </a:pPr>
            <a:r>
              <a:rPr lang="en-US" sz="1400" dirty="0">
                <a:solidFill>
                  <a:srgbClr val="0000FF"/>
                </a:solidFill>
              </a:rPr>
              <a:t>Compared with Leading </a:t>
            </a:r>
          </a:p>
          <a:p>
            <a:pPr>
              <a:defRPr>
                <a:solidFill>
                  <a:srgbClr val="0000FF"/>
                </a:solidFill>
              </a:defRPr>
            </a:pPr>
            <a:r>
              <a:rPr lang="en-US" sz="1400" dirty="0">
                <a:solidFill>
                  <a:srgbClr val="0000FF"/>
                </a:solidFill>
              </a:rPr>
              <a:t>Research Universities </a:t>
            </a:r>
          </a:p>
          <a:p>
            <a:pPr>
              <a:defRPr>
                <a:solidFill>
                  <a:srgbClr val="0000FF"/>
                </a:solidFill>
              </a:defRPr>
            </a:pPr>
            <a:r>
              <a:rPr lang="en-US" sz="1400" dirty="0">
                <a:solidFill>
                  <a:srgbClr val="0000FF"/>
                </a:solidFill>
              </a:rPr>
              <a:t>in the West</a:t>
            </a:r>
          </a:p>
        </c:rich>
      </c:tx>
      <c:layout>
        <c:manualLayout>
          <c:xMode val="edge"/>
          <c:yMode val="edge"/>
          <c:x val="0.78687753338244626"/>
          <c:y val="5.6511591429557362E-2"/>
        </c:manualLayout>
      </c:layout>
      <c:overlay val="0"/>
    </c:title>
    <c:autoTitleDeleted val="0"/>
    <c:plotArea>
      <c:layout>
        <c:manualLayout>
          <c:layoutTarget val="inner"/>
          <c:xMode val="edge"/>
          <c:yMode val="edge"/>
          <c:x val="8.8594741343056907E-2"/>
          <c:y val="3.5479299264807092E-2"/>
          <c:w val="0.55549207017409574"/>
          <c:h val="0.91168553297926369"/>
        </c:manualLayout>
      </c:layout>
      <c:scatterChart>
        <c:scatterStyle val="lineMarker"/>
        <c:varyColors val="0"/>
        <c:ser>
          <c:idx val="0"/>
          <c:order val="0"/>
          <c:tx>
            <c:v>Citations per Publication</c:v>
          </c:tx>
          <c:spPr>
            <a:ln w="28575">
              <a:noFill/>
            </a:ln>
          </c:spPr>
          <c:marker>
            <c:symbol val="square"/>
            <c:size val="7"/>
            <c:spPr>
              <a:solidFill>
                <a:srgbClr val="C00000"/>
              </a:solidFill>
              <a:ln>
                <a:solidFill>
                  <a:srgbClr val="C00000"/>
                </a:solidFill>
              </a:ln>
            </c:spPr>
          </c:marker>
          <c:dPt>
            <c:idx val="0"/>
            <c:marker>
              <c:symbol val="square"/>
              <c:size val="10"/>
              <c:spPr>
                <a:solidFill>
                  <a:srgbClr val="FFFF00"/>
                </a:solidFill>
                <a:ln w="19050">
                  <a:solidFill>
                    <a:srgbClr val="0033CC"/>
                  </a:solidFill>
                </a:ln>
              </c:spPr>
            </c:marker>
            <c:bubble3D val="0"/>
          </c:dPt>
          <c:dPt>
            <c:idx val="1"/>
            <c:marker>
              <c:spPr>
                <a:solidFill>
                  <a:schemeClr val="bg1">
                    <a:alpha val="0"/>
                  </a:schemeClr>
                </a:solidFill>
                <a:ln>
                  <a:noFill/>
                </a:ln>
              </c:spPr>
            </c:marker>
            <c:bubble3D val="0"/>
          </c:dPt>
          <c:dPt>
            <c:idx val="5"/>
            <c:marker>
              <c:symbol val="square"/>
              <c:size val="6"/>
            </c:marker>
            <c:bubble3D val="0"/>
          </c:dPt>
          <c:xVal>
            <c:numRef>
              <c:f>charts!$E$50:$E$59</c:f>
              <c:numCache>
                <c:formatCode>General</c:formatCode>
                <c:ptCount val="10"/>
                <c:pt idx="0">
                  <c:v>1</c:v>
                </c:pt>
                <c:pt idx="1">
                  <c:v>1</c:v>
                </c:pt>
                <c:pt idx="2">
                  <c:v>1</c:v>
                </c:pt>
                <c:pt idx="3">
                  <c:v>1</c:v>
                </c:pt>
                <c:pt idx="4">
                  <c:v>1</c:v>
                </c:pt>
                <c:pt idx="5">
                  <c:v>1</c:v>
                </c:pt>
                <c:pt idx="6">
                  <c:v>1</c:v>
                </c:pt>
                <c:pt idx="7">
                  <c:v>1</c:v>
                </c:pt>
                <c:pt idx="8">
                  <c:v>1</c:v>
                </c:pt>
                <c:pt idx="9">
                  <c:v>1</c:v>
                </c:pt>
              </c:numCache>
            </c:numRef>
          </c:xVal>
          <c:yVal>
            <c:numRef>
              <c:f>charts!$F$50:$F$59</c:f>
              <c:numCache>
                <c:formatCode>General</c:formatCode>
                <c:ptCount val="10"/>
                <c:pt idx="0" formatCode="0.00">
                  <c:v>2.3535660091047039</c:v>
                </c:pt>
                <c:pt idx="1">
                  <c:v>2.23</c:v>
                </c:pt>
                <c:pt idx="2">
                  <c:v>3.4</c:v>
                </c:pt>
                <c:pt idx="3">
                  <c:v>2.78</c:v>
                </c:pt>
                <c:pt idx="4">
                  <c:v>1.91</c:v>
                </c:pt>
                <c:pt idx="5">
                  <c:v>2.33</c:v>
                </c:pt>
                <c:pt idx="6">
                  <c:v>3.19</c:v>
                </c:pt>
                <c:pt idx="7">
                  <c:v>3.93</c:v>
                </c:pt>
                <c:pt idx="8">
                  <c:v>4.57</c:v>
                </c:pt>
                <c:pt idx="9">
                  <c:v>3.8</c:v>
                </c:pt>
              </c:numCache>
            </c:numRef>
          </c:yVal>
          <c:smooth val="0"/>
        </c:ser>
        <c:ser>
          <c:idx val="1"/>
          <c:order val="1"/>
          <c:tx>
            <c:v>Publications per Faculty</c:v>
          </c:tx>
          <c:spPr>
            <a:ln w="28575">
              <a:noFill/>
            </a:ln>
          </c:spPr>
          <c:marker>
            <c:symbol val="diamond"/>
            <c:size val="7"/>
            <c:spPr>
              <a:solidFill>
                <a:srgbClr val="0070C0"/>
              </a:solidFill>
              <a:ln>
                <a:solidFill>
                  <a:srgbClr val="0070C0"/>
                </a:solidFill>
              </a:ln>
            </c:spPr>
          </c:marker>
          <c:dPt>
            <c:idx val="0"/>
            <c:marker>
              <c:symbol val="diamond"/>
              <c:size val="13"/>
              <c:spPr>
                <a:solidFill>
                  <a:srgbClr val="FFFF00"/>
                </a:solidFill>
                <a:ln w="19050">
                  <a:solidFill>
                    <a:srgbClr val="0033CC"/>
                  </a:solidFill>
                </a:ln>
              </c:spPr>
            </c:marker>
            <c:bubble3D val="0"/>
          </c:dPt>
          <c:dPt>
            <c:idx val="1"/>
            <c:marker>
              <c:spPr>
                <a:solidFill>
                  <a:schemeClr val="tx1"/>
                </a:solidFill>
                <a:ln>
                  <a:solidFill>
                    <a:schemeClr val="tx1"/>
                  </a:solidFill>
                </a:ln>
              </c:spPr>
            </c:marker>
            <c:bubble3D val="0"/>
            <c:spPr>
              <a:ln w="28575">
                <a:solidFill>
                  <a:schemeClr val="tx1"/>
                </a:solidFill>
              </a:ln>
            </c:spPr>
          </c:dPt>
          <c:xVal>
            <c:numRef>
              <c:f>charts!$K$50:$K$59</c:f>
              <c:numCache>
                <c:formatCode>General</c:formatCode>
                <c:ptCount val="10"/>
                <c:pt idx="0">
                  <c:v>2</c:v>
                </c:pt>
                <c:pt idx="1">
                  <c:v>2</c:v>
                </c:pt>
                <c:pt idx="2">
                  <c:v>2</c:v>
                </c:pt>
                <c:pt idx="3">
                  <c:v>2</c:v>
                </c:pt>
                <c:pt idx="4">
                  <c:v>2</c:v>
                </c:pt>
                <c:pt idx="5">
                  <c:v>2</c:v>
                </c:pt>
                <c:pt idx="6">
                  <c:v>2</c:v>
                </c:pt>
                <c:pt idx="7">
                  <c:v>2</c:v>
                </c:pt>
                <c:pt idx="8">
                  <c:v>2</c:v>
                </c:pt>
                <c:pt idx="9">
                  <c:v>2</c:v>
                </c:pt>
              </c:numCache>
            </c:numRef>
          </c:xVal>
          <c:yVal>
            <c:numRef>
              <c:f>charts!$L$50:$L$59</c:f>
              <c:numCache>
                <c:formatCode>0.0</c:formatCode>
                <c:ptCount val="10"/>
                <c:pt idx="0">
                  <c:v>1.5803357314148681</c:v>
                </c:pt>
                <c:pt idx="1">
                  <c:v>0.42249999999999999</c:v>
                </c:pt>
                <c:pt idx="2">
                  <c:v>6.4996304508499634</c:v>
                </c:pt>
                <c:pt idx="3">
                  <c:v>1.5360360360360361</c:v>
                </c:pt>
                <c:pt idx="4">
                  <c:v>1.9571865443425076</c:v>
                </c:pt>
                <c:pt idx="5">
                  <c:v>2.219725343320849</c:v>
                </c:pt>
                <c:pt idx="6">
                  <c:v>2.7646657571623465</c:v>
                </c:pt>
                <c:pt idx="7">
                  <c:v>6.9377952755905508</c:v>
                </c:pt>
                <c:pt idx="8">
                  <c:v>5.466221232368226</c:v>
                </c:pt>
                <c:pt idx="9">
                  <c:v>6.3580246913580245</c:v>
                </c:pt>
              </c:numCache>
            </c:numRef>
          </c:yVal>
          <c:smooth val="0"/>
        </c:ser>
        <c:dLbls>
          <c:showLegendKey val="0"/>
          <c:showVal val="0"/>
          <c:showCatName val="0"/>
          <c:showSerName val="0"/>
          <c:showPercent val="0"/>
          <c:showBubbleSize val="0"/>
        </c:dLbls>
        <c:axId val="98588928"/>
        <c:axId val="98603008"/>
      </c:scatterChart>
      <c:scatterChart>
        <c:scatterStyle val="lineMarker"/>
        <c:varyColors val="0"/>
        <c:ser>
          <c:idx val="2"/>
          <c:order val="2"/>
          <c:tx>
            <c:v>Thousand $ per Faculty</c:v>
          </c:tx>
          <c:spPr>
            <a:ln w="28575">
              <a:noFill/>
            </a:ln>
          </c:spPr>
          <c:marker>
            <c:spPr>
              <a:solidFill>
                <a:srgbClr val="00B050"/>
              </a:solidFill>
              <a:ln>
                <a:solidFill>
                  <a:srgbClr val="00B050"/>
                </a:solidFill>
              </a:ln>
            </c:spPr>
          </c:marker>
          <c:dPt>
            <c:idx val="0"/>
            <c:marker>
              <c:symbol val="triangle"/>
              <c:size val="14"/>
              <c:spPr>
                <a:solidFill>
                  <a:srgbClr val="FFFF00"/>
                </a:solidFill>
                <a:ln w="19050">
                  <a:solidFill>
                    <a:srgbClr val="0033CC"/>
                  </a:solidFill>
                </a:ln>
              </c:spPr>
            </c:marker>
            <c:bubble3D val="0"/>
          </c:dPt>
          <c:dPt>
            <c:idx val="1"/>
            <c:marker>
              <c:spPr>
                <a:solidFill>
                  <a:schemeClr val="tx1"/>
                </a:solidFill>
                <a:ln>
                  <a:solidFill>
                    <a:schemeClr val="tx1"/>
                  </a:solidFill>
                </a:ln>
              </c:spPr>
            </c:marker>
            <c:bubble3D val="0"/>
          </c:dPt>
          <c:xVal>
            <c:numRef>
              <c:f>charts!$N$50:$N$59</c:f>
              <c:numCache>
                <c:formatCode>0</c:formatCode>
                <c:ptCount val="10"/>
                <c:pt idx="0">
                  <c:v>4</c:v>
                </c:pt>
                <c:pt idx="1">
                  <c:v>4</c:v>
                </c:pt>
                <c:pt idx="2">
                  <c:v>4</c:v>
                </c:pt>
                <c:pt idx="3">
                  <c:v>4</c:v>
                </c:pt>
                <c:pt idx="4">
                  <c:v>4</c:v>
                </c:pt>
                <c:pt idx="5">
                  <c:v>4</c:v>
                </c:pt>
                <c:pt idx="6">
                  <c:v>4</c:v>
                </c:pt>
                <c:pt idx="7">
                  <c:v>4</c:v>
                </c:pt>
                <c:pt idx="8">
                  <c:v>4</c:v>
                </c:pt>
                <c:pt idx="9">
                  <c:v>4</c:v>
                </c:pt>
              </c:numCache>
            </c:numRef>
          </c:xVal>
          <c:yVal>
            <c:numRef>
              <c:f>charts!$O$50:$O$59</c:f>
              <c:numCache>
                <c:formatCode>_("$"* #,##0_);_("$"* \(#,##0\);_("$"* "-"??_);_(@_)</c:formatCode>
                <c:ptCount val="10"/>
                <c:pt idx="0">
                  <c:v>283.04556354916065</c:v>
                </c:pt>
                <c:pt idx="1">
                  <c:v>28.767499999999998</c:v>
                </c:pt>
                <c:pt idx="2">
                  <c:v>723.75018477457502</c:v>
                </c:pt>
                <c:pt idx="3">
                  <c:v>125.64264264264264</c:v>
                </c:pt>
                <c:pt idx="4">
                  <c:v>196.18450560652394</c:v>
                </c:pt>
                <c:pt idx="5">
                  <c:v>241.26841448189762</c:v>
                </c:pt>
                <c:pt idx="6">
                  <c:v>279.88813096862208</c:v>
                </c:pt>
                <c:pt idx="7">
                  <c:v>598.94566929133862</c:v>
                </c:pt>
                <c:pt idx="8">
                  <c:v>425.75278396436528</c:v>
                </c:pt>
                <c:pt idx="9">
                  <c:v>733.73809523809518</c:v>
                </c:pt>
              </c:numCache>
            </c:numRef>
          </c:yVal>
          <c:smooth val="0"/>
        </c:ser>
        <c:dLbls>
          <c:showLegendKey val="0"/>
          <c:showVal val="0"/>
          <c:showCatName val="0"/>
          <c:showSerName val="0"/>
          <c:showPercent val="0"/>
          <c:showBubbleSize val="0"/>
        </c:dLbls>
        <c:axId val="98611200"/>
        <c:axId val="98604928"/>
      </c:scatterChart>
      <c:valAx>
        <c:axId val="98588928"/>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en-US"/>
          </a:p>
        </c:txPr>
        <c:crossAx val="98603008"/>
        <c:crosses val="autoZero"/>
        <c:crossBetween val="midCat"/>
      </c:valAx>
      <c:valAx>
        <c:axId val="98603008"/>
        <c:scaling>
          <c:orientation val="minMax"/>
        </c:scaling>
        <c:delete val="0"/>
        <c:axPos val="l"/>
        <c:majorGridlines>
          <c:spPr>
            <a:ln>
              <a:solidFill>
                <a:schemeClr val="bg1"/>
              </a:solidFill>
            </a:ln>
          </c:spPr>
        </c:majorGridlines>
        <c:title>
          <c:tx>
            <c:rich>
              <a:bodyPr rot="-5400000" vert="horz"/>
              <a:lstStyle/>
              <a:p>
                <a:pPr>
                  <a:defRPr/>
                </a:pPr>
                <a:r>
                  <a:rPr lang="en-US"/>
                  <a:t>Citations/Publication OR Publications/Faculty</a:t>
                </a:r>
              </a:p>
            </c:rich>
          </c:tx>
          <c:layout>
            <c:manualLayout>
              <c:xMode val="edge"/>
              <c:yMode val="edge"/>
              <c:x val="2.1018041031626817E-2"/>
              <c:y val="0.23270844309018335"/>
            </c:manualLayout>
          </c:layout>
          <c:overlay val="0"/>
        </c:title>
        <c:numFmt formatCode="0" sourceLinked="0"/>
        <c:majorTickMark val="out"/>
        <c:minorTickMark val="none"/>
        <c:tickLblPos val="nextTo"/>
        <c:crossAx val="98588928"/>
        <c:crosses val="autoZero"/>
        <c:crossBetween val="midCat"/>
      </c:valAx>
      <c:valAx>
        <c:axId val="98604928"/>
        <c:scaling>
          <c:orientation val="minMax"/>
        </c:scaling>
        <c:delete val="0"/>
        <c:axPos val="r"/>
        <c:title>
          <c:tx>
            <c:rich>
              <a:bodyPr rot="-5400000" vert="horz"/>
              <a:lstStyle/>
              <a:p>
                <a:pPr>
                  <a:defRPr/>
                </a:pPr>
                <a:r>
                  <a:rPr lang="en-US"/>
                  <a:t>FY10 Research Expenditures</a:t>
                </a:r>
              </a:p>
              <a:p>
                <a:pPr>
                  <a:defRPr/>
                </a:pPr>
                <a:r>
                  <a:rPr lang="en-US"/>
                  <a:t> (Thousand $/Faculty Member)</a:t>
                </a:r>
              </a:p>
            </c:rich>
          </c:tx>
          <c:layout/>
          <c:overlay val="0"/>
        </c:title>
        <c:numFmt formatCode="_(&quot;$&quot;* #,##0_);_(&quot;$&quot;* \(#,##0\);_(&quot;$&quot;* &quot;-&quot;??_);_(@_)" sourceLinked="1"/>
        <c:majorTickMark val="out"/>
        <c:minorTickMark val="none"/>
        <c:tickLblPos val="nextTo"/>
        <c:crossAx val="98611200"/>
        <c:crosses val="max"/>
        <c:crossBetween val="midCat"/>
      </c:valAx>
      <c:valAx>
        <c:axId val="98611200"/>
        <c:scaling>
          <c:orientation val="minMax"/>
        </c:scaling>
        <c:delete val="1"/>
        <c:axPos val="b"/>
        <c:numFmt formatCode="0" sourceLinked="1"/>
        <c:majorTickMark val="out"/>
        <c:minorTickMark val="none"/>
        <c:tickLblPos val="nextTo"/>
        <c:crossAx val="98604928"/>
        <c:crosses val="autoZero"/>
        <c:crossBetween val="midCat"/>
      </c:valAx>
      <c:spPr>
        <a:ln w="19050">
          <a:solidFill>
            <a:schemeClr val="bg1"/>
          </a:solidFill>
        </a:ln>
      </c:spPr>
    </c:plotArea>
    <c:legend>
      <c:legendPos val="r"/>
      <c:layout>
        <c:manualLayout>
          <c:xMode val="edge"/>
          <c:yMode val="edge"/>
          <c:x val="0.80949767670292727"/>
          <c:y val="0.35985130344762689"/>
          <c:w val="0.1678210758284619"/>
          <c:h val="0.28124039275967"/>
        </c:manualLayout>
      </c:layout>
      <c:overlay val="0"/>
    </c:legend>
    <c:plotVisOnly val="1"/>
    <c:dispBlanksAs val="gap"/>
    <c:showDLblsOverMax val="0"/>
  </c:chart>
  <c:spPr>
    <a:solidFill>
      <a:schemeClr val="tx1"/>
    </a:solidFill>
  </c:spPr>
  <c:txPr>
    <a:bodyPr/>
    <a:lstStyle/>
    <a:p>
      <a:pPr>
        <a:defRPr sz="1400">
          <a:solidFill>
            <a:schemeClr val="bg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a:t>UAF Invention Disclosures</a:t>
            </a:r>
          </a:p>
        </c:rich>
      </c:tx>
      <c:layout/>
      <c:overlay val="0"/>
    </c:title>
    <c:autoTitleDeleted val="0"/>
    <c:plotArea>
      <c:layout/>
      <c:barChart>
        <c:barDir val="col"/>
        <c:grouping val="clustered"/>
        <c:varyColors val="0"/>
        <c:ser>
          <c:idx val="0"/>
          <c:order val="0"/>
          <c:invertIfNegative val="0"/>
          <c:cat>
            <c:numRef>
              <c:f>Disclosures!$D$1:$H$1</c:f>
              <c:numCache>
                <c:formatCode>General</c:formatCode>
                <c:ptCount val="5"/>
                <c:pt idx="0">
                  <c:v>2008</c:v>
                </c:pt>
                <c:pt idx="1">
                  <c:v>2009</c:v>
                </c:pt>
                <c:pt idx="2">
                  <c:v>2010</c:v>
                </c:pt>
                <c:pt idx="3">
                  <c:v>2011</c:v>
                </c:pt>
                <c:pt idx="4">
                  <c:v>2012</c:v>
                </c:pt>
              </c:numCache>
            </c:numRef>
          </c:cat>
          <c:val>
            <c:numRef>
              <c:f>Disclosures!$D$2:$H$2</c:f>
              <c:numCache>
                <c:formatCode>General</c:formatCode>
                <c:ptCount val="5"/>
                <c:pt idx="0">
                  <c:v>2</c:v>
                </c:pt>
                <c:pt idx="1">
                  <c:v>2</c:v>
                </c:pt>
                <c:pt idx="2">
                  <c:v>6</c:v>
                </c:pt>
                <c:pt idx="3">
                  <c:v>4</c:v>
                </c:pt>
                <c:pt idx="4">
                  <c:v>32</c:v>
                </c:pt>
              </c:numCache>
            </c:numRef>
          </c:val>
        </c:ser>
        <c:dLbls>
          <c:showLegendKey val="0"/>
          <c:showVal val="0"/>
          <c:showCatName val="0"/>
          <c:showSerName val="0"/>
          <c:showPercent val="0"/>
          <c:showBubbleSize val="0"/>
        </c:dLbls>
        <c:gapWidth val="150"/>
        <c:axId val="100979072"/>
        <c:axId val="100980608"/>
      </c:barChart>
      <c:catAx>
        <c:axId val="100979072"/>
        <c:scaling>
          <c:orientation val="minMax"/>
        </c:scaling>
        <c:delete val="0"/>
        <c:axPos val="b"/>
        <c:numFmt formatCode="General" sourceLinked="1"/>
        <c:majorTickMark val="out"/>
        <c:minorTickMark val="none"/>
        <c:tickLblPos val="nextTo"/>
        <c:crossAx val="100980608"/>
        <c:crosses val="autoZero"/>
        <c:auto val="1"/>
        <c:lblAlgn val="ctr"/>
        <c:lblOffset val="100"/>
        <c:noMultiLvlLbl val="0"/>
      </c:catAx>
      <c:valAx>
        <c:axId val="100980608"/>
        <c:scaling>
          <c:orientation val="minMax"/>
        </c:scaling>
        <c:delete val="0"/>
        <c:axPos val="l"/>
        <c:majorGridlines/>
        <c:title>
          <c:tx>
            <c:rich>
              <a:bodyPr rot="-5400000" vert="horz"/>
              <a:lstStyle/>
              <a:p>
                <a:pPr>
                  <a:defRPr/>
                </a:pPr>
                <a:r>
                  <a:rPr lang="en-US"/>
                  <a:t>Number of Disclosures</a:t>
                </a:r>
              </a:p>
            </c:rich>
          </c:tx>
          <c:layout/>
          <c:overlay val="0"/>
        </c:title>
        <c:numFmt formatCode="General" sourceLinked="1"/>
        <c:majorTickMark val="out"/>
        <c:minorTickMark val="none"/>
        <c:tickLblPos val="nextTo"/>
        <c:crossAx val="100979072"/>
        <c:crosses val="autoZero"/>
        <c:crossBetween val="between"/>
      </c:valAx>
    </c:plotArea>
    <c:plotVisOnly val="1"/>
    <c:dispBlanksAs val="gap"/>
    <c:showDLblsOverMax val="0"/>
  </c:chart>
  <c:spPr>
    <a:solidFill>
      <a:sysClr val="window" lastClr="FFFFFF"/>
    </a:solidFill>
  </c:spPr>
  <c:txPr>
    <a:bodyPr/>
    <a:lstStyle/>
    <a:p>
      <a:pPr>
        <a:defRPr sz="1600">
          <a:solidFill>
            <a:schemeClr val="tx1"/>
          </a:solidFil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UAS FY12 Federal Research Expenditures by Source</a:t>
            </a:r>
          </a:p>
          <a:p>
            <a:pPr>
              <a:defRPr/>
            </a:pPr>
            <a:r>
              <a:rPr lang="en-US"/>
              <a:t>(Millions of $)</a:t>
            </a:r>
          </a:p>
        </c:rich>
      </c:tx>
      <c:layout/>
      <c:overlay val="0"/>
    </c:title>
    <c:autoTitleDeleted val="0"/>
    <c:plotArea>
      <c:layout/>
      <c:pieChart>
        <c:varyColors val="1"/>
        <c:ser>
          <c:idx val="0"/>
          <c:order val="0"/>
          <c:dLbls>
            <c:dLbl>
              <c:idx val="1"/>
              <c:layout>
                <c:manualLayout>
                  <c:x val="-1.7617660806097867E-5"/>
                  <c:y val="5.3964975689514217E-3"/>
                </c:manualLayout>
              </c:layout>
              <c:dLblPos val="bestFit"/>
              <c:showLegendKey val="0"/>
              <c:showVal val="1"/>
              <c:showCatName val="0"/>
              <c:showSerName val="0"/>
              <c:showPercent val="0"/>
              <c:showBubbleSize val="0"/>
            </c:dLbl>
            <c:dLbl>
              <c:idx val="4"/>
              <c:layout>
                <c:manualLayout>
                  <c:x val="2.0492215870276491E-3"/>
                  <c:y val="-1.3623338066348264E-2"/>
                </c:manualLayout>
              </c:layout>
              <c:dLblPos val="bestFit"/>
              <c:showLegendKey val="0"/>
              <c:showVal val="1"/>
              <c:showCatName val="0"/>
              <c:showSerName val="0"/>
              <c:showPercent val="0"/>
              <c:showBubbleSize val="0"/>
            </c:dLbl>
            <c:dLbl>
              <c:idx val="5"/>
              <c:layout>
                <c:manualLayout>
                  <c:x val="6.5610236220472445E-3"/>
                  <c:y val="-4.8305170035263809E-3"/>
                </c:manualLayout>
              </c:layout>
              <c:dLblPos val="bestFit"/>
              <c:showLegendKey val="0"/>
              <c:showVal val="1"/>
              <c:showCatName val="0"/>
              <c:showSerName val="0"/>
              <c:showPercent val="0"/>
              <c:showBubbleSize val="0"/>
            </c:dLbl>
            <c:dLbl>
              <c:idx val="8"/>
              <c:layout>
                <c:manualLayout>
                  <c:x val="8.4274440010067234E-3"/>
                  <c:y val="-1.7899401919022418E-3"/>
                </c:manualLayout>
              </c:layout>
              <c:dLblPos val="bestFit"/>
              <c:showLegendKey val="0"/>
              <c:showVal val="1"/>
              <c:showCatName val="0"/>
              <c:showSerName val="0"/>
              <c:showPercent val="0"/>
              <c:showBubbleSize val="0"/>
            </c:dLbl>
            <c:numFmt formatCode="&quot;$&quot;#,##0.00" sourceLinked="0"/>
            <c:dLblPos val="bestFit"/>
            <c:showLegendKey val="0"/>
            <c:showVal val="1"/>
            <c:showCatName val="0"/>
            <c:showSerName val="0"/>
            <c:showPercent val="0"/>
            <c:showBubbleSize val="0"/>
            <c:showLeaderLines val="1"/>
          </c:dLbls>
          <c:cat>
            <c:strRef>
              <c:f>'UAS Res Exp'!$B$17:$B$26</c:f>
              <c:strCache>
                <c:ptCount val="10"/>
                <c:pt idx="0">
                  <c:v>NSF</c:v>
                </c:pt>
                <c:pt idx="1">
                  <c:v>NASA</c:v>
                </c:pt>
                <c:pt idx="2">
                  <c:v>DoI</c:v>
                </c:pt>
                <c:pt idx="3">
                  <c:v>DoD</c:v>
                </c:pt>
                <c:pt idx="4">
                  <c:v>DHHS</c:v>
                </c:pt>
                <c:pt idx="5">
                  <c:v>DoC</c:v>
                </c:pt>
                <c:pt idx="6">
                  <c:v>DoE</c:v>
                </c:pt>
                <c:pt idx="7">
                  <c:v>DoA</c:v>
                </c:pt>
                <c:pt idx="8">
                  <c:v>DoT</c:v>
                </c:pt>
                <c:pt idx="9">
                  <c:v>Other</c:v>
                </c:pt>
              </c:strCache>
            </c:strRef>
          </c:cat>
          <c:val>
            <c:numRef>
              <c:f>'UAS Res Exp'!$C$17:$C$26</c:f>
              <c:numCache>
                <c:formatCode>General</c:formatCode>
                <c:ptCount val="10"/>
                <c:pt idx="0">
                  <c:v>0.49869999999999998</c:v>
                </c:pt>
                <c:pt idx="1">
                  <c:v>9.1000000000000004E-3</c:v>
                </c:pt>
                <c:pt idx="2">
                  <c:v>0.154</c:v>
                </c:pt>
                <c:pt idx="4">
                  <c:v>4.4899999999999995E-2</c:v>
                </c:pt>
                <c:pt idx="5">
                  <c:v>4.2599999999999999E-2</c:v>
                </c:pt>
                <c:pt idx="7">
                  <c:v>0.1424</c:v>
                </c:pt>
                <c:pt idx="8">
                  <c:v>1.5900000000000001E-2</c:v>
                </c:pt>
                <c:pt idx="9">
                  <c:v>9.5400000000000013E-2</c:v>
                </c:pt>
              </c:numCache>
            </c:numRef>
          </c:val>
        </c:ser>
        <c:dLbls>
          <c:dLblPos val="bestFit"/>
          <c:showLegendKey val="0"/>
          <c:showVal val="1"/>
          <c:showCatName val="0"/>
          <c:showSerName val="0"/>
          <c:showPercent val="0"/>
          <c:showBubbleSize val="0"/>
          <c:showLeaderLines val="1"/>
        </c:dLbls>
        <c:firstSliceAng val="0"/>
      </c:pieChart>
    </c:plotArea>
    <c:legend>
      <c:legendPos val="r"/>
      <c:legendEntry>
        <c:idx val="3"/>
        <c:delete val="1"/>
      </c:legendEntry>
      <c:legendEntry>
        <c:idx val="6"/>
        <c:delete val="1"/>
      </c:legendEntry>
      <c:layout/>
      <c:overlay val="0"/>
    </c:legend>
    <c:plotVisOnly val="1"/>
    <c:dispBlanksAs val="gap"/>
    <c:showDLblsOverMax val="0"/>
  </c:chart>
  <c:txPr>
    <a:bodyPr/>
    <a:lstStyle/>
    <a:p>
      <a:pPr>
        <a:defRPr sz="16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UAS FY12 Research Expenditures by Source Type </a:t>
            </a:r>
          </a:p>
          <a:p>
            <a:pPr>
              <a:defRPr/>
            </a:pPr>
            <a:r>
              <a:rPr lang="en-US"/>
              <a:t>(Millions of $)</a:t>
            </a:r>
          </a:p>
        </c:rich>
      </c:tx>
      <c:layout>
        <c:manualLayout>
          <c:xMode val="edge"/>
          <c:yMode val="edge"/>
          <c:x val="8.0437228762246321E-2"/>
          <c:y val="1.2987012987012988E-2"/>
        </c:manualLayout>
      </c:layout>
      <c:overlay val="0"/>
    </c:title>
    <c:autoTitleDeleted val="0"/>
    <c:plotArea>
      <c:layout/>
      <c:pieChart>
        <c:varyColors val="1"/>
        <c:ser>
          <c:idx val="0"/>
          <c:order val="0"/>
          <c:dPt>
            <c:idx val="0"/>
            <c:bubble3D val="0"/>
            <c:spPr>
              <a:solidFill>
                <a:schemeClr val="bg2">
                  <a:lumMod val="60000"/>
                  <a:lumOff val="40000"/>
                </a:schemeClr>
              </a:solidFill>
            </c:spPr>
          </c:dPt>
          <c:dPt>
            <c:idx val="1"/>
            <c:bubble3D val="0"/>
            <c:spPr>
              <a:solidFill>
                <a:srgbClr val="22522D"/>
              </a:solidFill>
            </c:spPr>
          </c:dPt>
          <c:dPt>
            <c:idx val="2"/>
            <c:bubble3D val="0"/>
            <c:spPr>
              <a:solidFill>
                <a:schemeClr val="accent6">
                  <a:lumMod val="75000"/>
                </a:schemeClr>
              </a:solidFill>
            </c:spPr>
          </c:dPt>
          <c:dPt>
            <c:idx val="3"/>
            <c:bubble3D val="0"/>
            <c:spPr>
              <a:solidFill>
                <a:schemeClr val="tx1">
                  <a:lumMod val="50000"/>
                </a:schemeClr>
              </a:solidFill>
            </c:spPr>
          </c:dPt>
          <c:dLbls>
            <c:dLbl>
              <c:idx val="0"/>
              <c:layout>
                <c:manualLayout>
                  <c:x val="-9.7274606843298819E-2"/>
                  <c:y val="-7.7849616624008952E-2"/>
                </c:manualLayout>
              </c:layout>
              <c:dLblPos val="bestFit"/>
              <c:showLegendKey val="0"/>
              <c:showVal val="1"/>
              <c:showCatName val="0"/>
              <c:showSerName val="0"/>
              <c:showPercent val="0"/>
              <c:showBubbleSize val="0"/>
            </c:dLbl>
            <c:dLbl>
              <c:idx val="1"/>
              <c:layout>
                <c:manualLayout>
                  <c:x val="-3.3056066996600547E-3"/>
                  <c:y val="-1.1728316569124512E-2"/>
                </c:manualLayout>
              </c:layout>
              <c:dLblPos val="bestFit"/>
              <c:showLegendKey val="0"/>
              <c:showVal val="1"/>
              <c:showCatName val="0"/>
              <c:showSerName val="0"/>
              <c:showPercent val="0"/>
              <c:showBubbleSize val="0"/>
            </c:dLbl>
            <c:dLbl>
              <c:idx val="2"/>
              <c:layout>
                <c:manualLayout>
                  <c:x val="5.2963528812629255E-4"/>
                  <c:y val="-7.2736560103900056E-3"/>
                </c:manualLayout>
              </c:layout>
              <c:dLblPos val="bestFit"/>
              <c:showLegendKey val="0"/>
              <c:showVal val="1"/>
              <c:showCatName val="0"/>
              <c:showSerName val="0"/>
              <c:showPercent val="0"/>
              <c:showBubbleSize val="0"/>
            </c:dLbl>
            <c:dLbl>
              <c:idx val="3"/>
              <c:layout>
                <c:manualLayout>
                  <c:x val="8.2553636019378179E-2"/>
                  <c:y val="9.906044353151508E-2"/>
                </c:manualLayout>
              </c:layout>
              <c:dLblPos val="bestFit"/>
              <c:showLegendKey val="0"/>
              <c:showVal val="1"/>
              <c:showCatName val="0"/>
              <c:showSerName val="0"/>
              <c:showPercent val="0"/>
              <c:showBubbleSize val="0"/>
            </c:dLbl>
            <c:numFmt formatCode="&quot;$&quot;#,##0.00" sourceLinked="0"/>
            <c:dLblPos val="bestFit"/>
            <c:showLegendKey val="0"/>
            <c:showVal val="1"/>
            <c:showCatName val="0"/>
            <c:showSerName val="0"/>
            <c:showPercent val="0"/>
            <c:showBubbleSize val="0"/>
            <c:showLeaderLines val="1"/>
          </c:dLbls>
          <c:cat>
            <c:strRef>
              <c:f>('UAS Res Exp'!$A$3:$A$5,'UAS Res Exp'!$A$9)</c:f>
              <c:strCache>
                <c:ptCount val="4"/>
                <c:pt idx="0">
                  <c:v>Federal</c:v>
                </c:pt>
                <c:pt idx="1">
                  <c:v>State/Local </c:v>
                </c:pt>
                <c:pt idx="2">
                  <c:v>Non-Profit</c:v>
                </c:pt>
                <c:pt idx="3">
                  <c:v>Institutional</c:v>
                </c:pt>
              </c:strCache>
            </c:strRef>
          </c:cat>
          <c:val>
            <c:numRef>
              <c:f>('UAS Res Exp'!$B$3:$B$5,'UAS Res Exp'!$B$9)</c:f>
              <c:numCache>
                <c:formatCode>0.00</c:formatCode>
                <c:ptCount val="4"/>
                <c:pt idx="0">
                  <c:v>1.0028999999999999</c:v>
                </c:pt>
                <c:pt idx="1">
                  <c:v>6.8699999999999997E-2</c:v>
                </c:pt>
                <c:pt idx="2">
                  <c:v>6.7799999999999999E-2</c:v>
                </c:pt>
                <c:pt idx="3">
                  <c:v>0.3407</c:v>
                </c:pt>
              </c:numCache>
            </c:numRef>
          </c:val>
        </c:ser>
        <c:dLbls>
          <c:dLblPos val="bestFit"/>
          <c:showLegendKey val="0"/>
          <c:showVal val="1"/>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Research Funding Sources, UA Peers</a:t>
            </a:r>
          </a:p>
        </c:rich>
      </c:tx>
      <c:layout>
        <c:manualLayout>
          <c:xMode val="edge"/>
          <c:yMode val="edge"/>
          <c:x val="0.24834120734908136"/>
          <c:y val="1.3157897008892286E-2"/>
        </c:manualLayout>
      </c:layout>
      <c:overlay val="0"/>
    </c:title>
    <c:autoTitleDeleted val="0"/>
    <c:plotArea>
      <c:layout>
        <c:manualLayout>
          <c:layoutTarget val="inner"/>
          <c:xMode val="edge"/>
          <c:yMode val="edge"/>
          <c:x val="0.12285528550417266"/>
          <c:y val="0.10071217796804526"/>
          <c:w val="0.51152079547748841"/>
          <c:h val="0.76358096985449631"/>
        </c:manualLayout>
      </c:layout>
      <c:lineChart>
        <c:grouping val="standard"/>
        <c:varyColors val="0"/>
        <c:ser>
          <c:idx val="1"/>
          <c:order val="1"/>
          <c:tx>
            <c:v>% Federal</c:v>
          </c:tx>
          <c:spPr>
            <a:ln>
              <a:solidFill>
                <a:srgbClr val="002060"/>
              </a:solidFill>
            </a:ln>
          </c:spPr>
          <c:marker>
            <c:symbol val="none"/>
          </c:marker>
          <c:dPt>
            <c:idx val="1"/>
            <c:marker>
              <c:symbol val="diamond"/>
              <c:size val="10"/>
              <c:spPr>
                <a:solidFill>
                  <a:srgbClr val="030CBD"/>
                </a:solidFill>
                <a:ln>
                  <a:solidFill>
                    <a:srgbClr val="030CBD"/>
                  </a:solidFill>
                </a:ln>
              </c:spPr>
            </c:marker>
            <c:bubble3D val="0"/>
          </c:dPt>
          <c:dPt>
            <c:idx val="18"/>
            <c:marker>
              <c:symbol val="circle"/>
              <c:size val="7"/>
              <c:spPr>
                <a:solidFill>
                  <a:srgbClr val="297F2B"/>
                </a:solidFill>
                <a:ln>
                  <a:solidFill>
                    <a:srgbClr val="297F2B"/>
                  </a:solidFill>
                </a:ln>
              </c:spPr>
            </c:marker>
            <c:bubble3D val="0"/>
          </c:dPt>
          <c:cat>
            <c:numRef>
              <c:f>Sheet2!$A$2:$A$25</c:f>
              <c:numCache>
                <c:formatCode>General</c:formatCode>
                <c:ptCount val="24"/>
                <c:pt idx="0">
                  <c:v>94</c:v>
                </c:pt>
                <c:pt idx="1">
                  <c:v>111</c:v>
                </c:pt>
                <c:pt idx="2">
                  <c:v>112</c:v>
                </c:pt>
                <c:pt idx="3">
                  <c:v>114</c:v>
                </c:pt>
                <c:pt idx="4">
                  <c:v>117</c:v>
                </c:pt>
                <c:pt idx="5">
                  <c:v>118</c:v>
                </c:pt>
                <c:pt idx="6">
                  <c:v>123</c:v>
                </c:pt>
                <c:pt idx="7">
                  <c:v>128</c:v>
                </c:pt>
                <c:pt idx="8">
                  <c:v>136</c:v>
                </c:pt>
                <c:pt idx="9">
                  <c:v>146</c:v>
                </c:pt>
                <c:pt idx="10">
                  <c:v>151</c:v>
                </c:pt>
                <c:pt idx="11">
                  <c:v>173</c:v>
                </c:pt>
                <c:pt idx="12">
                  <c:v>181</c:v>
                </c:pt>
                <c:pt idx="13">
                  <c:v>183</c:v>
                </c:pt>
                <c:pt idx="14">
                  <c:v>220</c:v>
                </c:pt>
                <c:pt idx="15">
                  <c:v>257</c:v>
                </c:pt>
                <c:pt idx="16">
                  <c:v>269</c:v>
                </c:pt>
                <c:pt idx="17">
                  <c:v>273</c:v>
                </c:pt>
                <c:pt idx="18">
                  <c:v>279</c:v>
                </c:pt>
                <c:pt idx="19">
                  <c:v>280</c:v>
                </c:pt>
                <c:pt idx="20">
                  <c:v>289</c:v>
                </c:pt>
                <c:pt idx="21">
                  <c:v>324</c:v>
                </c:pt>
                <c:pt idx="22">
                  <c:v>361</c:v>
                </c:pt>
                <c:pt idx="23">
                  <c:v>370</c:v>
                </c:pt>
              </c:numCache>
            </c:numRef>
          </c:cat>
          <c:val>
            <c:numRef>
              <c:f>Sheet2!$H$2:$H$25</c:f>
              <c:numCache>
                <c:formatCode>0</c:formatCode>
                <c:ptCount val="24"/>
                <c:pt idx="0">
                  <c:v>63</c:v>
                </c:pt>
                <c:pt idx="1">
                  <c:v>62</c:v>
                </c:pt>
                <c:pt idx="2">
                  <c:v>43</c:v>
                </c:pt>
                <c:pt idx="3">
                  <c:v>62</c:v>
                </c:pt>
                <c:pt idx="4">
                  <c:v>69</c:v>
                </c:pt>
                <c:pt idx="5">
                  <c:v>61</c:v>
                </c:pt>
                <c:pt idx="6">
                  <c:v>69</c:v>
                </c:pt>
                <c:pt idx="7">
                  <c:v>41</c:v>
                </c:pt>
                <c:pt idx="8">
                  <c:v>45</c:v>
                </c:pt>
                <c:pt idx="9">
                  <c:v>61</c:v>
                </c:pt>
                <c:pt idx="10">
                  <c:v>53</c:v>
                </c:pt>
                <c:pt idx="11">
                  <c:v>64</c:v>
                </c:pt>
                <c:pt idx="12">
                  <c:v>43</c:v>
                </c:pt>
                <c:pt idx="13">
                  <c:v>82</c:v>
                </c:pt>
                <c:pt idx="14">
                  <c:v>73</c:v>
                </c:pt>
                <c:pt idx="15">
                  <c:v>87</c:v>
                </c:pt>
                <c:pt idx="16">
                  <c:v>78</c:v>
                </c:pt>
                <c:pt idx="17">
                  <c:v>62</c:v>
                </c:pt>
                <c:pt idx="18">
                  <c:v>56</c:v>
                </c:pt>
                <c:pt idx="19">
                  <c:v>56</c:v>
                </c:pt>
                <c:pt idx="20">
                  <c:v>49</c:v>
                </c:pt>
                <c:pt idx="21">
                  <c:v>67</c:v>
                </c:pt>
                <c:pt idx="22">
                  <c:v>43</c:v>
                </c:pt>
                <c:pt idx="23">
                  <c:v>75</c:v>
                </c:pt>
              </c:numCache>
            </c:numRef>
          </c:val>
          <c:smooth val="0"/>
        </c:ser>
        <c:ser>
          <c:idx val="4"/>
          <c:order val="2"/>
          <c:tx>
            <c:v>% Institutional</c:v>
          </c:tx>
          <c:spPr>
            <a:ln>
              <a:solidFill>
                <a:schemeClr val="bg1">
                  <a:lumMod val="50000"/>
                </a:schemeClr>
              </a:solidFill>
              <a:prstDash val="sysDot"/>
            </a:ln>
          </c:spPr>
          <c:marker>
            <c:symbol val="none"/>
          </c:marker>
          <c:dPt>
            <c:idx val="1"/>
            <c:marker>
              <c:symbol val="diamond"/>
              <c:size val="10"/>
              <c:spPr>
                <a:solidFill>
                  <a:srgbClr val="030CBD"/>
                </a:solidFill>
                <a:ln>
                  <a:solidFill>
                    <a:srgbClr val="030CBD"/>
                  </a:solidFill>
                </a:ln>
              </c:spPr>
            </c:marker>
            <c:bubble3D val="0"/>
          </c:dPt>
          <c:dPt>
            <c:idx val="18"/>
            <c:marker>
              <c:symbol val="circle"/>
              <c:size val="7"/>
              <c:spPr>
                <a:solidFill>
                  <a:srgbClr val="297F2B"/>
                </a:solidFill>
                <a:ln>
                  <a:solidFill>
                    <a:srgbClr val="297F2B"/>
                  </a:solidFill>
                </a:ln>
              </c:spPr>
            </c:marker>
            <c:bubble3D val="0"/>
          </c:dPt>
          <c:val>
            <c:numRef>
              <c:f>Sheet2!$S$2:$S$25</c:f>
              <c:numCache>
                <c:formatCode>General</c:formatCode>
                <c:ptCount val="24"/>
                <c:pt idx="0">
                  <c:v>10.8</c:v>
                </c:pt>
                <c:pt idx="1">
                  <c:v>27.1</c:v>
                </c:pt>
                <c:pt idx="2">
                  <c:v>24</c:v>
                </c:pt>
                <c:pt idx="3">
                  <c:v>15.9</c:v>
                </c:pt>
                <c:pt idx="4">
                  <c:v>20.7</c:v>
                </c:pt>
                <c:pt idx="5">
                  <c:v>12.5</c:v>
                </c:pt>
                <c:pt idx="6">
                  <c:v>22.6</c:v>
                </c:pt>
                <c:pt idx="7">
                  <c:v>25.3</c:v>
                </c:pt>
                <c:pt idx="8">
                  <c:v>30.4</c:v>
                </c:pt>
                <c:pt idx="9">
                  <c:v>30.7</c:v>
                </c:pt>
                <c:pt idx="10">
                  <c:v>18.8</c:v>
                </c:pt>
                <c:pt idx="11">
                  <c:v>25.9</c:v>
                </c:pt>
                <c:pt idx="12">
                  <c:v>39</c:v>
                </c:pt>
                <c:pt idx="13">
                  <c:v>5.4</c:v>
                </c:pt>
                <c:pt idx="14">
                  <c:v>6.7</c:v>
                </c:pt>
                <c:pt idx="15">
                  <c:v>5.4</c:v>
                </c:pt>
                <c:pt idx="16">
                  <c:v>16.3</c:v>
                </c:pt>
                <c:pt idx="17">
                  <c:v>9.4</c:v>
                </c:pt>
                <c:pt idx="18">
                  <c:v>31.1</c:v>
                </c:pt>
                <c:pt idx="19">
                  <c:v>14.7</c:v>
                </c:pt>
                <c:pt idx="20">
                  <c:v>43.9</c:v>
                </c:pt>
                <c:pt idx="21">
                  <c:v>17</c:v>
                </c:pt>
                <c:pt idx="22">
                  <c:v>30.9</c:v>
                </c:pt>
                <c:pt idx="23">
                  <c:v>16.399999999999999</c:v>
                </c:pt>
              </c:numCache>
            </c:numRef>
          </c:val>
          <c:smooth val="0"/>
        </c:ser>
        <c:ser>
          <c:idx val="3"/>
          <c:order val="3"/>
          <c:tx>
            <c:v>% State &amp; Local Gvmt.</c:v>
          </c:tx>
          <c:spPr>
            <a:ln>
              <a:solidFill>
                <a:srgbClr val="00B050"/>
              </a:solidFill>
            </a:ln>
          </c:spPr>
          <c:marker>
            <c:symbol val="none"/>
          </c:marker>
          <c:dPt>
            <c:idx val="1"/>
            <c:marker>
              <c:symbol val="diamond"/>
              <c:size val="10"/>
              <c:spPr>
                <a:solidFill>
                  <a:srgbClr val="030CBD"/>
                </a:solidFill>
                <a:ln>
                  <a:solidFill>
                    <a:srgbClr val="030CBD"/>
                  </a:solidFill>
                </a:ln>
              </c:spPr>
            </c:marker>
            <c:bubble3D val="0"/>
          </c:dPt>
          <c:dPt>
            <c:idx val="18"/>
            <c:marker>
              <c:symbol val="circle"/>
              <c:size val="7"/>
              <c:spPr>
                <a:solidFill>
                  <a:srgbClr val="297F2B"/>
                </a:solidFill>
                <a:ln>
                  <a:solidFill>
                    <a:srgbClr val="297F2B"/>
                  </a:solidFill>
                </a:ln>
              </c:spPr>
            </c:marker>
            <c:bubble3D val="0"/>
          </c:dPt>
          <c:val>
            <c:numRef>
              <c:f>Sheet2!$K$2:$K$25</c:f>
              <c:numCache>
                <c:formatCode>General</c:formatCode>
                <c:ptCount val="24"/>
                <c:pt idx="0">
                  <c:v>16.7</c:v>
                </c:pt>
                <c:pt idx="1">
                  <c:v>5.4</c:v>
                </c:pt>
                <c:pt idx="2">
                  <c:v>25</c:v>
                </c:pt>
                <c:pt idx="3">
                  <c:v>11.4</c:v>
                </c:pt>
                <c:pt idx="4">
                  <c:v>4.0999999999999996</c:v>
                </c:pt>
                <c:pt idx="5">
                  <c:v>18.100000000000001</c:v>
                </c:pt>
                <c:pt idx="6">
                  <c:v>2.7</c:v>
                </c:pt>
                <c:pt idx="7">
                  <c:v>30.6</c:v>
                </c:pt>
                <c:pt idx="8">
                  <c:v>17.7</c:v>
                </c:pt>
                <c:pt idx="9">
                  <c:v>5.2</c:v>
                </c:pt>
                <c:pt idx="10">
                  <c:v>24.8</c:v>
                </c:pt>
                <c:pt idx="11">
                  <c:v>3.6</c:v>
                </c:pt>
                <c:pt idx="12">
                  <c:v>6.5</c:v>
                </c:pt>
                <c:pt idx="13">
                  <c:v>7.6</c:v>
                </c:pt>
                <c:pt idx="14">
                  <c:v>6.9</c:v>
                </c:pt>
                <c:pt idx="15">
                  <c:v>2.1</c:v>
                </c:pt>
                <c:pt idx="16">
                  <c:v>2.4</c:v>
                </c:pt>
                <c:pt idx="17">
                  <c:v>23.9</c:v>
                </c:pt>
                <c:pt idx="18">
                  <c:v>7.7</c:v>
                </c:pt>
                <c:pt idx="19">
                  <c:v>15.2</c:v>
                </c:pt>
                <c:pt idx="20">
                  <c:v>1.9</c:v>
                </c:pt>
                <c:pt idx="21">
                  <c:v>7.3</c:v>
                </c:pt>
                <c:pt idx="22">
                  <c:v>14.2</c:v>
                </c:pt>
                <c:pt idx="23">
                  <c:v>2.5</c:v>
                </c:pt>
              </c:numCache>
            </c:numRef>
          </c:val>
          <c:smooth val="0"/>
        </c:ser>
        <c:ser>
          <c:idx val="2"/>
          <c:order val="4"/>
          <c:tx>
            <c:v>% Business</c:v>
          </c:tx>
          <c:spPr>
            <a:ln>
              <a:solidFill>
                <a:srgbClr val="C00000"/>
              </a:solidFill>
            </a:ln>
          </c:spPr>
          <c:marker>
            <c:symbol val="none"/>
          </c:marker>
          <c:dPt>
            <c:idx val="1"/>
            <c:marker>
              <c:symbol val="diamond"/>
              <c:size val="10"/>
              <c:spPr>
                <a:solidFill>
                  <a:srgbClr val="030CBD"/>
                </a:solidFill>
                <a:ln>
                  <a:solidFill>
                    <a:srgbClr val="030CBD"/>
                  </a:solidFill>
                </a:ln>
              </c:spPr>
            </c:marker>
            <c:bubble3D val="0"/>
          </c:dPt>
          <c:dPt>
            <c:idx val="18"/>
            <c:marker>
              <c:symbol val="circle"/>
              <c:size val="7"/>
              <c:spPr>
                <a:solidFill>
                  <a:srgbClr val="297F2B"/>
                </a:solidFill>
                <a:ln>
                  <a:solidFill>
                    <a:srgbClr val="297F2B"/>
                  </a:solidFill>
                </a:ln>
              </c:spPr>
            </c:marker>
            <c:bubble3D val="0"/>
          </c:dPt>
          <c:cat>
            <c:numRef>
              <c:f>Sheet2!$A$2:$A$25</c:f>
              <c:numCache>
                <c:formatCode>General</c:formatCode>
                <c:ptCount val="24"/>
                <c:pt idx="0">
                  <c:v>94</c:v>
                </c:pt>
                <c:pt idx="1">
                  <c:v>111</c:v>
                </c:pt>
                <c:pt idx="2">
                  <c:v>112</c:v>
                </c:pt>
                <c:pt idx="3">
                  <c:v>114</c:v>
                </c:pt>
                <c:pt idx="4">
                  <c:v>117</c:v>
                </c:pt>
                <c:pt idx="5">
                  <c:v>118</c:v>
                </c:pt>
                <c:pt idx="6">
                  <c:v>123</c:v>
                </c:pt>
                <c:pt idx="7">
                  <c:v>128</c:v>
                </c:pt>
                <c:pt idx="8">
                  <c:v>136</c:v>
                </c:pt>
                <c:pt idx="9">
                  <c:v>146</c:v>
                </c:pt>
                <c:pt idx="10">
                  <c:v>151</c:v>
                </c:pt>
                <c:pt idx="11">
                  <c:v>173</c:v>
                </c:pt>
                <c:pt idx="12">
                  <c:v>181</c:v>
                </c:pt>
                <c:pt idx="13">
                  <c:v>183</c:v>
                </c:pt>
                <c:pt idx="14">
                  <c:v>220</c:v>
                </c:pt>
                <c:pt idx="15">
                  <c:v>257</c:v>
                </c:pt>
                <c:pt idx="16">
                  <c:v>269</c:v>
                </c:pt>
                <c:pt idx="17">
                  <c:v>273</c:v>
                </c:pt>
                <c:pt idx="18">
                  <c:v>279</c:v>
                </c:pt>
                <c:pt idx="19">
                  <c:v>280</c:v>
                </c:pt>
                <c:pt idx="20">
                  <c:v>289</c:v>
                </c:pt>
                <c:pt idx="21">
                  <c:v>324</c:v>
                </c:pt>
                <c:pt idx="22">
                  <c:v>361</c:v>
                </c:pt>
                <c:pt idx="23">
                  <c:v>370</c:v>
                </c:pt>
              </c:numCache>
            </c:numRef>
          </c:cat>
          <c:val>
            <c:numRef>
              <c:f>Sheet2!$N$2:$N$25</c:f>
              <c:numCache>
                <c:formatCode>0.0</c:formatCode>
                <c:ptCount val="24"/>
                <c:pt idx="0">
                  <c:v>2.7</c:v>
                </c:pt>
                <c:pt idx="1">
                  <c:v>3.5</c:v>
                </c:pt>
                <c:pt idx="2">
                  <c:v>2.2000000000000002</c:v>
                </c:pt>
                <c:pt idx="3">
                  <c:v>4.9000000000000004</c:v>
                </c:pt>
                <c:pt idx="4">
                  <c:v>3.7</c:v>
                </c:pt>
                <c:pt idx="5">
                  <c:v>3.2</c:v>
                </c:pt>
                <c:pt idx="6">
                  <c:v>0</c:v>
                </c:pt>
                <c:pt idx="7">
                  <c:v>0.7</c:v>
                </c:pt>
                <c:pt idx="8">
                  <c:v>3.4</c:v>
                </c:pt>
                <c:pt idx="9">
                  <c:v>1.3</c:v>
                </c:pt>
                <c:pt idx="10">
                  <c:v>1.3</c:v>
                </c:pt>
                <c:pt idx="11">
                  <c:v>0.8</c:v>
                </c:pt>
                <c:pt idx="12">
                  <c:v>0.2</c:v>
                </c:pt>
                <c:pt idx="13">
                  <c:v>3.5</c:v>
                </c:pt>
                <c:pt idx="14">
                  <c:v>6.8</c:v>
                </c:pt>
                <c:pt idx="15">
                  <c:v>3.7</c:v>
                </c:pt>
                <c:pt idx="16">
                  <c:v>0.9</c:v>
                </c:pt>
                <c:pt idx="17">
                  <c:v>0.6</c:v>
                </c:pt>
                <c:pt idx="18">
                  <c:v>1</c:v>
                </c:pt>
                <c:pt idx="19">
                  <c:v>0.1</c:v>
                </c:pt>
                <c:pt idx="20">
                  <c:v>0.2</c:v>
                </c:pt>
                <c:pt idx="21">
                  <c:v>1.3</c:v>
                </c:pt>
                <c:pt idx="22">
                  <c:v>9</c:v>
                </c:pt>
                <c:pt idx="23">
                  <c:v>3.5</c:v>
                </c:pt>
              </c:numCache>
            </c:numRef>
          </c:val>
          <c:smooth val="0"/>
        </c:ser>
        <c:dLbls>
          <c:showLegendKey val="0"/>
          <c:showVal val="0"/>
          <c:showCatName val="0"/>
          <c:showSerName val="0"/>
          <c:showPercent val="0"/>
          <c:showBubbleSize val="0"/>
        </c:dLbls>
        <c:marker val="1"/>
        <c:smooth val="0"/>
        <c:axId val="110720512"/>
        <c:axId val="110722432"/>
      </c:lineChart>
      <c:lineChart>
        <c:grouping val="standard"/>
        <c:varyColors val="0"/>
        <c:ser>
          <c:idx val="0"/>
          <c:order val="0"/>
          <c:tx>
            <c:v>All R&amp;D Expenditures</c:v>
          </c:tx>
          <c:spPr>
            <a:ln w="12700">
              <a:solidFill>
                <a:schemeClr val="bg1"/>
              </a:solidFill>
              <a:prstDash val="lgDash"/>
            </a:ln>
          </c:spPr>
          <c:marker>
            <c:symbol val="none"/>
          </c:marker>
          <c:dPt>
            <c:idx val="0"/>
            <c:bubble3D val="0"/>
            <c:spPr>
              <a:ln w="12700">
                <a:solidFill>
                  <a:schemeClr val="bg1"/>
                </a:solidFill>
                <a:prstDash val="lgDash"/>
              </a:ln>
            </c:spPr>
          </c:dPt>
          <c:cat>
            <c:numRef>
              <c:f>Sheet2!$A$2:$A$25</c:f>
              <c:numCache>
                <c:formatCode>General</c:formatCode>
                <c:ptCount val="24"/>
                <c:pt idx="0">
                  <c:v>94</c:v>
                </c:pt>
                <c:pt idx="1">
                  <c:v>111</c:v>
                </c:pt>
                <c:pt idx="2">
                  <c:v>112</c:v>
                </c:pt>
                <c:pt idx="3">
                  <c:v>114</c:v>
                </c:pt>
                <c:pt idx="4">
                  <c:v>117</c:v>
                </c:pt>
                <c:pt idx="5">
                  <c:v>118</c:v>
                </c:pt>
                <c:pt idx="6">
                  <c:v>123</c:v>
                </c:pt>
                <c:pt idx="7">
                  <c:v>128</c:v>
                </c:pt>
                <c:pt idx="8">
                  <c:v>136</c:v>
                </c:pt>
                <c:pt idx="9">
                  <c:v>146</c:v>
                </c:pt>
                <c:pt idx="10">
                  <c:v>151</c:v>
                </c:pt>
                <c:pt idx="11">
                  <c:v>173</c:v>
                </c:pt>
                <c:pt idx="12">
                  <c:v>181</c:v>
                </c:pt>
                <c:pt idx="13">
                  <c:v>183</c:v>
                </c:pt>
                <c:pt idx="14">
                  <c:v>220</c:v>
                </c:pt>
                <c:pt idx="15">
                  <c:v>257</c:v>
                </c:pt>
                <c:pt idx="16">
                  <c:v>269</c:v>
                </c:pt>
                <c:pt idx="17">
                  <c:v>273</c:v>
                </c:pt>
                <c:pt idx="18">
                  <c:v>279</c:v>
                </c:pt>
                <c:pt idx="19">
                  <c:v>280</c:v>
                </c:pt>
                <c:pt idx="20">
                  <c:v>289</c:v>
                </c:pt>
                <c:pt idx="21">
                  <c:v>324</c:v>
                </c:pt>
                <c:pt idx="22">
                  <c:v>361</c:v>
                </c:pt>
                <c:pt idx="23">
                  <c:v>370</c:v>
                </c:pt>
              </c:numCache>
            </c:numRef>
          </c:cat>
          <c:val>
            <c:numRef>
              <c:f>Sheet2!$E$2:$E$25</c:f>
              <c:numCache>
                <c:formatCode>0</c:formatCode>
                <c:ptCount val="24"/>
                <c:pt idx="0">
                  <c:v>217</c:v>
                </c:pt>
                <c:pt idx="1">
                  <c:v>162</c:v>
                </c:pt>
                <c:pt idx="2">
                  <c:v>161</c:v>
                </c:pt>
                <c:pt idx="3">
                  <c:v>158</c:v>
                </c:pt>
                <c:pt idx="4">
                  <c:v>153</c:v>
                </c:pt>
                <c:pt idx="5">
                  <c:v>149</c:v>
                </c:pt>
                <c:pt idx="6">
                  <c:v>135</c:v>
                </c:pt>
                <c:pt idx="7">
                  <c:v>126</c:v>
                </c:pt>
                <c:pt idx="8">
                  <c:v>111</c:v>
                </c:pt>
                <c:pt idx="9">
                  <c:v>95</c:v>
                </c:pt>
                <c:pt idx="10">
                  <c:v>87</c:v>
                </c:pt>
                <c:pt idx="11">
                  <c:v>64</c:v>
                </c:pt>
                <c:pt idx="12">
                  <c:v>56</c:v>
                </c:pt>
                <c:pt idx="13">
                  <c:v>55</c:v>
                </c:pt>
                <c:pt idx="14">
                  <c:v>34</c:v>
                </c:pt>
                <c:pt idx="15">
                  <c:v>22</c:v>
                </c:pt>
                <c:pt idx="16">
                  <c:v>19</c:v>
                </c:pt>
                <c:pt idx="17">
                  <c:v>18</c:v>
                </c:pt>
                <c:pt idx="18">
                  <c:v>17</c:v>
                </c:pt>
                <c:pt idx="19">
                  <c:v>16</c:v>
                </c:pt>
                <c:pt idx="20">
                  <c:v>15</c:v>
                </c:pt>
                <c:pt idx="21">
                  <c:v>9</c:v>
                </c:pt>
                <c:pt idx="22">
                  <c:v>7</c:v>
                </c:pt>
                <c:pt idx="23">
                  <c:v>6</c:v>
                </c:pt>
              </c:numCache>
            </c:numRef>
          </c:val>
          <c:smooth val="0"/>
        </c:ser>
        <c:dLbls>
          <c:showLegendKey val="0"/>
          <c:showVal val="0"/>
          <c:showCatName val="0"/>
          <c:showSerName val="0"/>
          <c:showPercent val="0"/>
          <c:showBubbleSize val="0"/>
        </c:dLbls>
        <c:marker val="1"/>
        <c:smooth val="0"/>
        <c:axId val="110747008"/>
        <c:axId val="110745088"/>
      </c:lineChart>
      <c:catAx>
        <c:axId val="110720512"/>
        <c:scaling>
          <c:orientation val="minMax"/>
        </c:scaling>
        <c:delete val="0"/>
        <c:axPos val="b"/>
        <c:title>
          <c:tx>
            <c:rich>
              <a:bodyPr/>
              <a:lstStyle/>
              <a:p>
                <a:pPr>
                  <a:defRPr/>
                </a:pPr>
                <a:r>
                  <a:rPr lang="en-US"/>
                  <a:t>National Rank of Total R&amp;D Expenditures</a:t>
                </a:r>
              </a:p>
            </c:rich>
          </c:tx>
          <c:layout/>
          <c:overlay val="0"/>
        </c:title>
        <c:numFmt formatCode="General" sourceLinked="1"/>
        <c:majorTickMark val="out"/>
        <c:minorTickMark val="none"/>
        <c:tickLblPos val="nextTo"/>
        <c:crossAx val="110722432"/>
        <c:crosses val="autoZero"/>
        <c:auto val="1"/>
        <c:lblAlgn val="ctr"/>
        <c:lblOffset val="100"/>
        <c:tickLblSkip val="5"/>
        <c:noMultiLvlLbl val="0"/>
      </c:catAx>
      <c:valAx>
        <c:axId val="110722432"/>
        <c:scaling>
          <c:orientation val="minMax"/>
        </c:scaling>
        <c:delete val="0"/>
        <c:axPos val="l"/>
        <c:majorGridlines>
          <c:spPr>
            <a:ln>
              <a:solidFill>
                <a:schemeClr val="tx1">
                  <a:lumMod val="75000"/>
                </a:schemeClr>
              </a:solidFill>
            </a:ln>
          </c:spPr>
        </c:majorGridlines>
        <c:title>
          <c:tx>
            <c:rich>
              <a:bodyPr rot="-5400000" vert="horz"/>
              <a:lstStyle/>
              <a:p>
                <a:pPr>
                  <a:defRPr/>
                </a:pPr>
                <a:r>
                  <a:rPr lang="en-US" dirty="0" smtClean="0"/>
                  <a:t>Millions of </a:t>
                </a:r>
                <a:r>
                  <a:rPr lang="en-US" dirty="0"/>
                  <a:t>$</a:t>
                </a:r>
              </a:p>
            </c:rich>
          </c:tx>
          <c:layout>
            <c:manualLayout>
              <c:xMode val="edge"/>
              <c:yMode val="edge"/>
              <c:x val="0.7042285820041726"/>
              <c:y val="0.36899819029470632"/>
            </c:manualLayout>
          </c:layout>
          <c:overlay val="0"/>
        </c:title>
        <c:numFmt formatCode="0" sourceLinked="1"/>
        <c:majorTickMark val="out"/>
        <c:minorTickMark val="none"/>
        <c:tickLblPos val="nextTo"/>
        <c:crossAx val="110720512"/>
        <c:crosses val="autoZero"/>
        <c:crossBetween val="between"/>
      </c:valAx>
      <c:valAx>
        <c:axId val="110745088"/>
        <c:scaling>
          <c:orientation val="minMax"/>
        </c:scaling>
        <c:delete val="0"/>
        <c:axPos val="r"/>
        <c:title>
          <c:tx>
            <c:rich>
              <a:bodyPr rot="-5400000" vert="horz"/>
              <a:lstStyle/>
              <a:p>
                <a:pPr>
                  <a:defRPr/>
                </a:pPr>
                <a:r>
                  <a:rPr lang="en-US"/>
                  <a:t>% of Total R&amp;D Expenditures</a:t>
                </a:r>
              </a:p>
            </c:rich>
          </c:tx>
          <c:layout>
            <c:manualLayout>
              <c:xMode val="edge"/>
              <c:yMode val="edge"/>
              <c:x val="1.9679351226607508E-2"/>
              <c:y val="0.30354131947098845"/>
            </c:manualLayout>
          </c:layout>
          <c:overlay val="0"/>
        </c:title>
        <c:numFmt formatCode="0" sourceLinked="1"/>
        <c:majorTickMark val="out"/>
        <c:minorTickMark val="none"/>
        <c:tickLblPos val="nextTo"/>
        <c:crossAx val="110747008"/>
        <c:crosses val="max"/>
        <c:crossBetween val="between"/>
      </c:valAx>
      <c:catAx>
        <c:axId val="110747008"/>
        <c:scaling>
          <c:orientation val="minMax"/>
        </c:scaling>
        <c:delete val="1"/>
        <c:axPos val="b"/>
        <c:numFmt formatCode="General" sourceLinked="1"/>
        <c:majorTickMark val="out"/>
        <c:minorTickMark val="none"/>
        <c:tickLblPos val="nextTo"/>
        <c:crossAx val="110745088"/>
        <c:crosses val="autoZero"/>
        <c:auto val="1"/>
        <c:lblAlgn val="ctr"/>
        <c:lblOffset val="100"/>
        <c:noMultiLvlLbl val="0"/>
      </c:catAx>
      <c:spPr>
        <a:solidFill>
          <a:schemeClr val="tx1"/>
        </a:solidFill>
        <a:ln w="19050">
          <a:solidFill>
            <a:schemeClr val="tx1">
              <a:lumMod val="65000"/>
            </a:schemeClr>
          </a:solidFill>
        </a:ln>
      </c:spPr>
    </c:plotArea>
    <c:legend>
      <c:legendPos val="r"/>
      <c:layout>
        <c:manualLayout>
          <c:xMode val="edge"/>
          <c:yMode val="edge"/>
          <c:x val="0.76102951073423519"/>
          <c:y val="0.26470881431083249"/>
          <c:w val="0.22220051820445522"/>
          <c:h val="0.42352562240399561"/>
        </c:manualLayout>
      </c:layout>
      <c:overlay val="0"/>
    </c:legend>
    <c:plotVisOnly val="1"/>
    <c:dispBlanksAs val="gap"/>
    <c:showDLblsOverMax val="0"/>
  </c:chart>
  <c:spPr>
    <a:solidFill>
      <a:schemeClr val="tx1"/>
    </a:solidFill>
  </c:spPr>
  <c:txPr>
    <a:bodyPr/>
    <a:lstStyle/>
    <a:p>
      <a:pPr>
        <a:defRPr sz="1600">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UAS Research Expenditures</a:t>
            </a:r>
          </a:p>
        </c:rich>
      </c:tx>
      <c:layout/>
      <c:overlay val="0"/>
    </c:title>
    <c:autoTitleDeleted val="0"/>
    <c:plotArea>
      <c:layout/>
      <c:barChart>
        <c:barDir val="col"/>
        <c:grouping val="stacked"/>
        <c:varyColors val="0"/>
        <c:ser>
          <c:idx val="0"/>
          <c:order val="0"/>
          <c:tx>
            <c:v>Non-capital Sponsored Research</c:v>
          </c:tx>
          <c:invertIfNegative val="0"/>
          <c:cat>
            <c:strRef>
              <c:f>'UAS Res Exp'!$A$44:$A$49</c:f>
              <c:strCache>
                <c:ptCount val="6"/>
                <c:pt idx="0">
                  <c:v>FY07</c:v>
                </c:pt>
                <c:pt idx="1">
                  <c:v>FY08</c:v>
                </c:pt>
                <c:pt idx="2">
                  <c:v>FY09</c:v>
                </c:pt>
                <c:pt idx="3">
                  <c:v>FY10</c:v>
                </c:pt>
                <c:pt idx="4">
                  <c:v>FY11</c:v>
                </c:pt>
                <c:pt idx="5">
                  <c:v>FY12</c:v>
                </c:pt>
              </c:strCache>
            </c:strRef>
          </c:cat>
          <c:val>
            <c:numRef>
              <c:f>'UAS Res Exp'!$D$44:$D$49</c:f>
              <c:numCache>
                <c:formatCode>#,##0.00</c:formatCode>
                <c:ptCount val="6"/>
                <c:pt idx="0">
                  <c:v>1156.7</c:v>
                </c:pt>
                <c:pt idx="1">
                  <c:v>2078.1999999999998</c:v>
                </c:pt>
                <c:pt idx="2">
                  <c:v>1505.8</c:v>
                </c:pt>
                <c:pt idx="3">
                  <c:v>1469.1</c:v>
                </c:pt>
                <c:pt idx="4">
                  <c:v>1003.2</c:v>
                </c:pt>
                <c:pt idx="5">
                  <c:v>1139.4000000000001</c:v>
                </c:pt>
              </c:numCache>
            </c:numRef>
          </c:val>
        </c:ser>
        <c:ser>
          <c:idx val="1"/>
          <c:order val="1"/>
          <c:tx>
            <c:v>Capital Sponsored Research</c:v>
          </c:tx>
          <c:invertIfNegative val="0"/>
          <c:cat>
            <c:strRef>
              <c:f>'UAS Res Exp'!$A$44:$A$49</c:f>
              <c:strCache>
                <c:ptCount val="6"/>
                <c:pt idx="0">
                  <c:v>FY07</c:v>
                </c:pt>
                <c:pt idx="1">
                  <c:v>FY08</c:v>
                </c:pt>
                <c:pt idx="2">
                  <c:v>FY09</c:v>
                </c:pt>
                <c:pt idx="3">
                  <c:v>FY10</c:v>
                </c:pt>
                <c:pt idx="4">
                  <c:v>FY11</c:v>
                </c:pt>
                <c:pt idx="5">
                  <c:v>FY12</c:v>
                </c:pt>
              </c:strCache>
            </c:strRef>
          </c:cat>
          <c:val>
            <c:numRef>
              <c:f>'UAS Res Exp'!$G$44:$G$49</c:f>
              <c:numCache>
                <c:formatCode>General</c:formatCode>
                <c:ptCount val="6"/>
                <c:pt idx="0">
                  <c:v>0</c:v>
                </c:pt>
                <c:pt idx="1">
                  <c:v>30.3</c:v>
                </c:pt>
                <c:pt idx="2">
                  <c:v>6.7</c:v>
                </c:pt>
                <c:pt idx="3">
                  <c:v>0</c:v>
                </c:pt>
                <c:pt idx="4">
                  <c:v>0</c:v>
                </c:pt>
                <c:pt idx="5">
                  <c:v>0</c:v>
                </c:pt>
              </c:numCache>
            </c:numRef>
          </c:val>
        </c:ser>
        <c:ser>
          <c:idx val="2"/>
          <c:order val="2"/>
          <c:tx>
            <c:v>Unrestricted</c:v>
          </c:tx>
          <c:invertIfNegative val="0"/>
          <c:cat>
            <c:strRef>
              <c:f>'UAS Res Exp'!$A$44:$A$49</c:f>
              <c:strCache>
                <c:ptCount val="6"/>
                <c:pt idx="0">
                  <c:v>FY07</c:v>
                </c:pt>
                <c:pt idx="1">
                  <c:v>FY08</c:v>
                </c:pt>
                <c:pt idx="2">
                  <c:v>FY09</c:v>
                </c:pt>
                <c:pt idx="3">
                  <c:v>FY10</c:v>
                </c:pt>
                <c:pt idx="4">
                  <c:v>FY11</c:v>
                </c:pt>
                <c:pt idx="5">
                  <c:v>FY12</c:v>
                </c:pt>
              </c:strCache>
            </c:strRef>
          </c:cat>
          <c:val>
            <c:numRef>
              <c:f>'UAS Res Exp'!$I$44:$I$49</c:f>
              <c:numCache>
                <c:formatCode>General</c:formatCode>
                <c:ptCount val="6"/>
                <c:pt idx="0">
                  <c:v>148.30000000000001</c:v>
                </c:pt>
                <c:pt idx="1">
                  <c:v>67.599999999999994</c:v>
                </c:pt>
                <c:pt idx="2">
                  <c:v>207.2</c:v>
                </c:pt>
                <c:pt idx="3">
                  <c:v>184.1</c:v>
                </c:pt>
                <c:pt idx="4">
                  <c:v>151.1</c:v>
                </c:pt>
                <c:pt idx="5">
                  <c:v>212.2</c:v>
                </c:pt>
              </c:numCache>
            </c:numRef>
          </c:val>
        </c:ser>
        <c:dLbls>
          <c:showLegendKey val="0"/>
          <c:showVal val="0"/>
          <c:showCatName val="0"/>
          <c:showSerName val="0"/>
          <c:showPercent val="0"/>
          <c:showBubbleSize val="0"/>
        </c:dLbls>
        <c:gapWidth val="150"/>
        <c:overlap val="100"/>
        <c:axId val="111159552"/>
        <c:axId val="111165440"/>
      </c:barChart>
      <c:catAx>
        <c:axId val="111159552"/>
        <c:scaling>
          <c:orientation val="minMax"/>
        </c:scaling>
        <c:delete val="0"/>
        <c:axPos val="b"/>
        <c:majorTickMark val="out"/>
        <c:minorTickMark val="none"/>
        <c:tickLblPos val="nextTo"/>
        <c:crossAx val="111165440"/>
        <c:crosses val="autoZero"/>
        <c:auto val="1"/>
        <c:lblAlgn val="ctr"/>
        <c:lblOffset val="100"/>
        <c:noMultiLvlLbl val="0"/>
      </c:catAx>
      <c:valAx>
        <c:axId val="111165440"/>
        <c:scaling>
          <c:orientation val="minMax"/>
        </c:scaling>
        <c:delete val="0"/>
        <c:axPos val="l"/>
        <c:majorGridlines>
          <c:spPr>
            <a:ln>
              <a:solidFill>
                <a:schemeClr val="bg1"/>
              </a:solidFill>
            </a:ln>
          </c:spPr>
        </c:majorGridlines>
        <c:title>
          <c:tx>
            <c:rich>
              <a:bodyPr rot="-5400000" vert="horz"/>
              <a:lstStyle/>
              <a:p>
                <a:pPr>
                  <a:defRPr sz="1800"/>
                </a:pPr>
                <a:r>
                  <a:rPr lang="en-US" sz="1800"/>
                  <a:t>Thousands of $</a:t>
                </a:r>
              </a:p>
            </c:rich>
          </c:tx>
          <c:layout/>
          <c:overlay val="0"/>
        </c:title>
        <c:numFmt formatCode="&quot;$&quot;#,##0" sourceLinked="0"/>
        <c:majorTickMark val="out"/>
        <c:minorTickMark val="none"/>
        <c:tickLblPos val="nextTo"/>
        <c:crossAx val="111159552"/>
        <c:crosses val="autoZero"/>
        <c:crossBetween val="between"/>
      </c:valAx>
      <c:spPr>
        <a:ln w="19050">
          <a:solidFill>
            <a:schemeClr val="bg1"/>
          </a:solidFill>
        </a:ln>
      </c:spPr>
    </c:plotArea>
    <c:legend>
      <c:legendPos val="r"/>
      <c:layout/>
      <c:overlay val="0"/>
    </c:legend>
    <c:plotVisOnly val="1"/>
    <c:dispBlanksAs val="gap"/>
    <c:showDLblsOverMax val="0"/>
  </c:chart>
  <c:spPr>
    <a:solidFill>
      <a:schemeClr val="tx1"/>
    </a:solidFill>
  </c:spPr>
  <c:txPr>
    <a:bodyPr/>
    <a:lstStyle/>
    <a:p>
      <a:pPr>
        <a:defRPr sz="1600">
          <a:solidFill>
            <a:schemeClr val="bg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000"/>
            </a:pPr>
            <a:r>
              <a:rPr lang="en-US" sz="2000"/>
              <a:t>Number of Graduate Student Research Assistants in FY12</a:t>
            </a:r>
          </a:p>
        </c:rich>
      </c:tx>
      <c:layout/>
      <c:overlay val="0"/>
    </c:title>
    <c:autoTitleDeleted val="0"/>
    <c:plotArea>
      <c:layout/>
      <c:pieChart>
        <c:varyColors val="1"/>
        <c:ser>
          <c:idx val="0"/>
          <c:order val="0"/>
          <c:spPr>
            <a:ln>
              <a:solidFill>
                <a:schemeClr val="tx1"/>
              </a:solidFill>
            </a:ln>
          </c:spPr>
          <c:dPt>
            <c:idx val="0"/>
            <c:bubble3D val="0"/>
            <c:spPr>
              <a:solidFill>
                <a:schemeClr val="tx1">
                  <a:lumMod val="75000"/>
                </a:schemeClr>
              </a:solidFill>
              <a:ln>
                <a:solidFill>
                  <a:schemeClr val="tx1"/>
                </a:solidFill>
              </a:ln>
            </c:spPr>
          </c:dPt>
          <c:dPt>
            <c:idx val="1"/>
            <c:bubble3D val="0"/>
            <c:spPr>
              <a:solidFill>
                <a:srgbClr val="006600"/>
              </a:solidFill>
              <a:ln>
                <a:solidFill>
                  <a:schemeClr val="tx1"/>
                </a:solidFill>
              </a:ln>
            </c:spPr>
          </c:dPt>
          <c:dPt>
            <c:idx val="2"/>
            <c:bubble3D val="0"/>
            <c:spPr>
              <a:solidFill>
                <a:srgbClr val="030CBD"/>
              </a:solidFill>
              <a:ln>
                <a:solidFill>
                  <a:schemeClr val="tx1"/>
                </a:solidFill>
              </a:ln>
            </c:spPr>
          </c:dPt>
          <c:dPt>
            <c:idx val="3"/>
            <c:bubble3D val="0"/>
            <c:spPr>
              <a:solidFill>
                <a:schemeClr val="tx2">
                  <a:lumMod val="60000"/>
                  <a:lumOff val="40000"/>
                </a:schemeClr>
              </a:solidFill>
              <a:ln>
                <a:solidFill>
                  <a:schemeClr val="tx1"/>
                </a:solidFill>
              </a:ln>
            </c:spPr>
          </c:dPt>
          <c:dLbls>
            <c:dLbl>
              <c:idx val="1"/>
              <c:layout>
                <c:manualLayout>
                  <c:x val="-3.8882792511183248E-2"/>
                  <c:y val="0.13179928063694429"/>
                </c:manualLayout>
              </c:layout>
              <c:spPr/>
              <c:txPr>
                <a:bodyPr/>
                <a:lstStyle/>
                <a:p>
                  <a:pPr>
                    <a:defRPr/>
                  </a:pPr>
                  <a:endParaRPr lang="en-US"/>
                </a:p>
              </c:txPr>
              <c:dLblPos val="bestFit"/>
              <c:showLegendKey val="0"/>
              <c:showVal val="1"/>
              <c:showCatName val="0"/>
              <c:showSerName val="0"/>
              <c:showPercent val="0"/>
              <c:showBubbleSize val="0"/>
            </c:dLbl>
            <c:dLbl>
              <c:idx val="2"/>
              <c:layout>
                <c:manualLayout>
                  <c:x val="7.6726665392362281E-2"/>
                  <c:y val="-0.20437654174145833"/>
                </c:manualLayout>
              </c:layout>
              <c:spPr/>
              <c:txPr>
                <a:bodyPr/>
                <a:lstStyle/>
                <a:p>
                  <a:pPr>
                    <a:defRPr/>
                  </a:pPr>
                  <a:endParaRPr lang="en-US"/>
                </a:p>
              </c:txPr>
              <c:dLblPos val="bestFit"/>
              <c:showLegendKey val="0"/>
              <c:showVal val="1"/>
              <c:showCatName val="0"/>
              <c:showSerName val="0"/>
              <c:showPercent val="0"/>
              <c:showBubbleSize val="0"/>
            </c:dLbl>
            <c:dLblPos val="bestFit"/>
            <c:showLegendKey val="0"/>
            <c:showVal val="1"/>
            <c:showCatName val="0"/>
            <c:showSerName val="0"/>
            <c:showPercent val="0"/>
            <c:showBubbleSize val="0"/>
            <c:showLeaderLines val="1"/>
          </c:dLbls>
          <c:cat>
            <c:strRef>
              <c:f>('TARA Report'!$A$3,'TARA Report'!$A$7,'TARA Report'!$A$11,'TARA Report'!$A$15)</c:f>
              <c:strCache>
                <c:ptCount val="4"/>
                <c:pt idx="0">
                  <c:v>SPS</c:v>
                </c:pt>
                <c:pt idx="1">
                  <c:v>UAA</c:v>
                </c:pt>
                <c:pt idx="2">
                  <c:v>UAF</c:v>
                </c:pt>
                <c:pt idx="3">
                  <c:v>UAS</c:v>
                </c:pt>
              </c:strCache>
            </c:strRef>
          </c:cat>
          <c:val>
            <c:numRef>
              <c:f>('TARA Report'!$F$5,'TARA Report'!$F$9,'TARA Report'!$F$13,'TARA Report'!$F$17)</c:f>
              <c:numCache>
                <c:formatCode>General</c:formatCode>
                <c:ptCount val="4"/>
                <c:pt idx="0">
                  <c:v>2</c:v>
                </c:pt>
                <c:pt idx="1">
                  <c:v>20</c:v>
                </c:pt>
                <c:pt idx="2">
                  <c:v>225</c:v>
                </c:pt>
                <c:pt idx="3">
                  <c:v>1</c:v>
                </c:pt>
              </c:numCache>
            </c:numRef>
          </c:val>
        </c:ser>
        <c:dLbls>
          <c:dLblPos val="bestFit"/>
          <c:showLegendKey val="0"/>
          <c:showVal val="1"/>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800"/>
            </a:pPr>
            <a:r>
              <a:rPr lang="en-US" sz="1800" dirty="0"/>
              <a:t>UAF FY12 Federal Research Expenditures by Source </a:t>
            </a:r>
            <a:endParaRPr lang="en-US" sz="1800" dirty="0" smtClean="0"/>
          </a:p>
          <a:p>
            <a:pPr>
              <a:defRPr sz="1800"/>
            </a:pPr>
            <a:r>
              <a:rPr lang="en-US" sz="1800" dirty="0" smtClean="0"/>
              <a:t>(</a:t>
            </a:r>
            <a:r>
              <a:rPr lang="en-US" sz="1800" dirty="0"/>
              <a:t>Millions of $)</a:t>
            </a:r>
          </a:p>
        </c:rich>
      </c:tx>
      <c:layout>
        <c:manualLayout>
          <c:xMode val="edge"/>
          <c:yMode val="edge"/>
          <c:x val="0.11659289554825064"/>
          <c:y val="1.1865060985023931E-2"/>
        </c:manualLayout>
      </c:layout>
      <c:overlay val="0"/>
    </c:title>
    <c:autoTitleDeleted val="0"/>
    <c:plotArea>
      <c:layout>
        <c:manualLayout>
          <c:layoutTarget val="inner"/>
          <c:xMode val="edge"/>
          <c:yMode val="edge"/>
          <c:x val="0.1279713579491884"/>
          <c:y val="0.1992584529874942"/>
          <c:w val="0.59431452743164381"/>
          <c:h val="0.7201693685348155"/>
        </c:manualLayout>
      </c:layout>
      <c:pieChart>
        <c:varyColors val="1"/>
        <c:ser>
          <c:idx val="0"/>
          <c:order val="0"/>
          <c:spPr>
            <a:ln>
              <a:solidFill>
                <a:schemeClr val="tx1"/>
              </a:solidFill>
            </a:ln>
          </c:spPr>
          <c:explosion val="1"/>
          <c:dPt>
            <c:idx val="0"/>
            <c:bubble3D val="0"/>
            <c:spPr>
              <a:ln w="12700" cmpd="sng">
                <a:solidFill>
                  <a:schemeClr val="tx1"/>
                </a:solidFill>
              </a:ln>
            </c:spPr>
          </c:dPt>
          <c:dLbls>
            <c:dLbl>
              <c:idx val="0"/>
              <c:layout>
                <c:manualLayout>
                  <c:x val="-8.4507042253521042E-2"/>
                  <c:y val="7.7087794432548179E-2"/>
                </c:manualLayout>
              </c:layout>
              <c:numFmt formatCode="&quot;$&quot;#,##0" sourceLinked="0"/>
              <c:spPr/>
              <c:txPr>
                <a:bodyPr/>
                <a:lstStyle/>
                <a:p>
                  <a:pPr>
                    <a:defRPr sz="1600" b="1">
                      <a:solidFill>
                        <a:schemeClr val="tx1"/>
                      </a:solidFill>
                    </a:defRPr>
                  </a:pPr>
                  <a:endParaRPr lang="en-US"/>
                </a:p>
              </c:txPr>
              <c:dLblPos val="bestFit"/>
              <c:showLegendKey val="0"/>
              <c:showVal val="1"/>
              <c:showCatName val="0"/>
              <c:showSerName val="0"/>
              <c:showPercent val="0"/>
              <c:showBubbleSize val="0"/>
            </c:dLbl>
            <c:dLbl>
              <c:idx val="1"/>
              <c:layout>
                <c:manualLayout>
                  <c:x val="-0.10093896713615023"/>
                  <c:y val="-5.4246966452533907E-2"/>
                </c:manualLayout>
              </c:layout>
              <c:numFmt formatCode="&quot;$&quot;#,##0" sourceLinked="0"/>
              <c:spPr/>
              <c:txPr>
                <a:bodyPr/>
                <a:lstStyle/>
                <a:p>
                  <a:pPr>
                    <a:defRPr sz="1600" b="1">
                      <a:solidFill>
                        <a:schemeClr val="bg1"/>
                      </a:solidFill>
                    </a:defRPr>
                  </a:pPr>
                  <a:endParaRPr lang="en-US"/>
                </a:p>
              </c:txPr>
              <c:dLblPos val="bestFit"/>
              <c:showLegendKey val="0"/>
              <c:showVal val="1"/>
              <c:showCatName val="0"/>
              <c:showSerName val="0"/>
              <c:showPercent val="0"/>
              <c:showBubbleSize val="0"/>
            </c:dLbl>
            <c:dLbl>
              <c:idx val="2"/>
              <c:layout>
                <c:manualLayout>
                  <c:x val="-3.0516431924882629E-2"/>
                  <c:y val="-0.10849393290506781"/>
                </c:manualLayout>
              </c:layout>
              <c:numFmt formatCode="&quot;$&quot;#,##0" sourceLinked="0"/>
              <c:spPr/>
              <c:txPr>
                <a:bodyPr/>
                <a:lstStyle/>
                <a:p>
                  <a:pPr>
                    <a:defRPr sz="1600" b="1">
                      <a:solidFill>
                        <a:schemeClr val="bg1"/>
                      </a:solidFill>
                    </a:defRPr>
                  </a:pPr>
                  <a:endParaRPr lang="en-US"/>
                </a:p>
              </c:txPr>
              <c:dLblPos val="bestFit"/>
              <c:showLegendKey val="0"/>
              <c:showVal val="1"/>
              <c:showCatName val="0"/>
              <c:showSerName val="0"/>
              <c:showPercent val="0"/>
              <c:showBubbleSize val="0"/>
            </c:dLbl>
            <c:dLbl>
              <c:idx val="3"/>
              <c:layout>
                <c:manualLayout>
                  <c:x val="7.0422535211267651E-2"/>
                  <c:y val="-0.10278372591006424"/>
                </c:manualLayout>
              </c:layout>
              <c:numFmt formatCode="&quot;$&quot;#,##0" sourceLinked="0"/>
              <c:spPr/>
              <c:txPr>
                <a:bodyPr/>
                <a:lstStyle/>
                <a:p>
                  <a:pPr>
                    <a:defRPr sz="1600" b="1">
                      <a:solidFill>
                        <a:schemeClr val="bg1"/>
                      </a:solidFill>
                    </a:defRPr>
                  </a:pPr>
                  <a:endParaRPr lang="en-US"/>
                </a:p>
              </c:txPr>
              <c:dLblPos val="bestFit"/>
              <c:showLegendKey val="0"/>
              <c:showVal val="1"/>
              <c:showCatName val="0"/>
              <c:showSerName val="0"/>
              <c:showPercent val="0"/>
              <c:showBubbleSize val="0"/>
            </c:dLbl>
            <c:dLbl>
              <c:idx val="4"/>
              <c:layout>
                <c:manualLayout>
                  <c:x val="9.8591549295774641E-2"/>
                  <c:y val="-2.569593147751606E-2"/>
                </c:manualLayout>
              </c:layout>
              <c:numFmt formatCode="&quot;$&quot;#,##0" sourceLinked="0"/>
              <c:spPr/>
              <c:txPr>
                <a:bodyPr/>
                <a:lstStyle/>
                <a:p>
                  <a:pPr>
                    <a:defRPr sz="1600" b="1">
                      <a:solidFill>
                        <a:schemeClr val="bg1"/>
                      </a:solidFill>
                    </a:defRPr>
                  </a:pPr>
                  <a:endParaRPr lang="en-US"/>
                </a:p>
              </c:txPr>
              <c:dLblPos val="bestFit"/>
              <c:showLegendKey val="0"/>
              <c:showVal val="1"/>
              <c:showCatName val="0"/>
              <c:showSerName val="0"/>
              <c:showPercent val="0"/>
              <c:showBubbleSize val="0"/>
            </c:dLbl>
            <c:dLbl>
              <c:idx val="5"/>
              <c:layout>
                <c:manualLayout>
                  <c:x val="7.5117370892018781E-2"/>
                  <c:y val="1.7130620985010708E-2"/>
                </c:manualLayout>
              </c:layout>
              <c:numFmt formatCode="&quot;$&quot;#,##0" sourceLinked="0"/>
              <c:spPr/>
              <c:txPr>
                <a:bodyPr/>
                <a:lstStyle/>
                <a:p>
                  <a:pPr>
                    <a:defRPr sz="1600" b="1">
                      <a:solidFill>
                        <a:schemeClr val="bg1"/>
                      </a:solidFill>
                    </a:defRPr>
                  </a:pPr>
                  <a:endParaRPr lang="en-US"/>
                </a:p>
              </c:txPr>
              <c:dLblPos val="bestFit"/>
              <c:showLegendKey val="0"/>
              <c:showVal val="1"/>
              <c:showCatName val="0"/>
              <c:showSerName val="0"/>
              <c:showPercent val="0"/>
              <c:showBubbleSize val="0"/>
            </c:dLbl>
            <c:dLbl>
              <c:idx val="6"/>
              <c:layout>
                <c:manualLayout>
                  <c:x val="7.0422535211267609E-2"/>
                  <c:y val="6.852248394004283E-2"/>
                </c:manualLayout>
              </c:layout>
              <c:numFmt formatCode="&quot;$&quot;#,##0" sourceLinked="0"/>
              <c:spPr/>
              <c:txPr>
                <a:bodyPr/>
                <a:lstStyle/>
                <a:p>
                  <a:pPr>
                    <a:defRPr sz="1600" b="1">
                      <a:solidFill>
                        <a:schemeClr val="bg1"/>
                      </a:solidFill>
                    </a:defRPr>
                  </a:pPr>
                  <a:endParaRPr lang="en-US"/>
                </a:p>
              </c:txPr>
              <c:dLblPos val="bestFit"/>
              <c:showLegendKey val="0"/>
              <c:showVal val="1"/>
              <c:showCatName val="0"/>
              <c:showSerName val="0"/>
              <c:showPercent val="0"/>
              <c:showBubbleSize val="0"/>
            </c:dLbl>
            <c:dLbl>
              <c:idx val="7"/>
              <c:layout>
                <c:manualLayout>
                  <c:x val="-6.0208565883287579E-3"/>
                  <c:y val="-2.185792349726776E-2"/>
                </c:manualLayout>
              </c:layout>
              <c:dLblPos val="bestFit"/>
              <c:showLegendKey val="0"/>
              <c:showVal val="1"/>
              <c:showCatName val="0"/>
              <c:showSerName val="0"/>
              <c:showPercent val="0"/>
              <c:showBubbleSize val="0"/>
            </c:dLbl>
            <c:dLbl>
              <c:idx val="8"/>
              <c:layout>
                <c:manualLayout>
                  <c:x val="2.425016077718094E-17"/>
                  <c:y val="1.169590643274852E-2"/>
                </c:manualLayout>
              </c:layout>
              <c:dLblPos val="bestFit"/>
              <c:showLegendKey val="0"/>
              <c:showVal val="1"/>
              <c:showCatName val="0"/>
              <c:showSerName val="0"/>
              <c:showPercent val="0"/>
              <c:showBubbleSize val="0"/>
            </c:dLbl>
            <c:dLbl>
              <c:idx val="9"/>
              <c:layout>
                <c:manualLayout>
                  <c:x val="-2.0112428475176235E-7"/>
                  <c:y val="-2.1027207664615695E-2"/>
                </c:manualLayout>
              </c:layout>
              <c:dLblPos val="bestFit"/>
              <c:showLegendKey val="0"/>
              <c:showVal val="1"/>
              <c:showCatName val="0"/>
              <c:showSerName val="0"/>
              <c:showPercent val="0"/>
              <c:showBubbleSize val="0"/>
            </c:dLbl>
            <c:numFmt formatCode="&quot;$&quot;#,##0" sourceLinked="0"/>
            <c:txPr>
              <a:bodyPr/>
              <a:lstStyle/>
              <a:p>
                <a:pPr>
                  <a:defRPr sz="1600" b="1"/>
                </a:pPr>
                <a:endParaRPr lang="en-US"/>
              </a:p>
            </c:txPr>
            <c:dLblPos val="outEnd"/>
            <c:showLegendKey val="0"/>
            <c:showVal val="1"/>
            <c:showCatName val="0"/>
            <c:showSerName val="0"/>
            <c:showPercent val="0"/>
            <c:showBubbleSize val="0"/>
            <c:showLeaderLines val="1"/>
          </c:dLbls>
          <c:cat>
            <c:strRef>
              <c:f>'UAF Research Expenditures'!$B$17:$B$26</c:f>
              <c:strCache>
                <c:ptCount val="10"/>
                <c:pt idx="0">
                  <c:v>NSF</c:v>
                </c:pt>
                <c:pt idx="1">
                  <c:v>NASA</c:v>
                </c:pt>
                <c:pt idx="2">
                  <c:v>DoI</c:v>
                </c:pt>
                <c:pt idx="3">
                  <c:v>DoD</c:v>
                </c:pt>
                <c:pt idx="4">
                  <c:v>DHHS</c:v>
                </c:pt>
                <c:pt idx="5">
                  <c:v>DoC</c:v>
                </c:pt>
                <c:pt idx="6">
                  <c:v>DoE</c:v>
                </c:pt>
                <c:pt idx="7">
                  <c:v>DoA</c:v>
                </c:pt>
                <c:pt idx="8">
                  <c:v>DoT</c:v>
                </c:pt>
                <c:pt idx="9">
                  <c:v>Other</c:v>
                </c:pt>
              </c:strCache>
            </c:strRef>
          </c:cat>
          <c:val>
            <c:numRef>
              <c:f>'UAF Research Expenditures'!$C$17:$C$26</c:f>
              <c:numCache>
                <c:formatCode>#,##0.00</c:formatCode>
                <c:ptCount val="10"/>
                <c:pt idx="0">
                  <c:v>24.571900000000003</c:v>
                </c:pt>
                <c:pt idx="1">
                  <c:v>16.7181</c:v>
                </c:pt>
                <c:pt idx="2">
                  <c:v>11.1972</c:v>
                </c:pt>
                <c:pt idx="3">
                  <c:v>10.833200000000001</c:v>
                </c:pt>
                <c:pt idx="4">
                  <c:v>10.5709</c:v>
                </c:pt>
                <c:pt idx="5">
                  <c:v>9.1457000000000015</c:v>
                </c:pt>
                <c:pt idx="6">
                  <c:v>5.8864999999999998</c:v>
                </c:pt>
                <c:pt idx="7">
                  <c:v>4.4628999999999994</c:v>
                </c:pt>
                <c:pt idx="8">
                  <c:v>2.9842</c:v>
                </c:pt>
                <c:pt idx="9">
                  <c:v>3.3033999999999999</c:v>
                </c:pt>
              </c:numCache>
            </c:numRef>
          </c:val>
        </c:ser>
        <c:dLbls>
          <c:showLegendKey val="0"/>
          <c:showVal val="0"/>
          <c:showCatName val="0"/>
          <c:showSerName val="0"/>
          <c:showPercent val="1"/>
          <c:showBubbleSize val="0"/>
          <c:showLeaderLines val="1"/>
        </c:dLbls>
        <c:firstSliceAng val="0"/>
      </c:pieChart>
      <c:spPr>
        <a:ln w="12700" cmpd="sng">
          <a:noFill/>
        </a:ln>
      </c:spPr>
    </c:plotArea>
    <c:legend>
      <c:legendPos val="r"/>
      <c:layout>
        <c:manualLayout>
          <c:xMode val="edge"/>
          <c:yMode val="edge"/>
          <c:x val="0.81372053614657391"/>
          <c:y val="0.1574992884925529"/>
          <c:w val="0.16576663353973958"/>
          <c:h val="0.69755288872023524"/>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UA Graduate Student Enrollment Trends</a:t>
            </a:r>
          </a:p>
        </c:rich>
      </c:tx>
      <c:layout/>
      <c:overlay val="0"/>
    </c:title>
    <c:autoTitleDeleted val="0"/>
    <c:plotArea>
      <c:layout/>
      <c:lineChart>
        <c:grouping val="standard"/>
        <c:varyColors val="0"/>
        <c:ser>
          <c:idx val="0"/>
          <c:order val="0"/>
          <c:tx>
            <c:v>UAA Master's</c:v>
          </c:tx>
          <c:spPr>
            <a:ln>
              <a:solidFill>
                <a:srgbClr val="008000"/>
              </a:solidFill>
            </a:ln>
          </c:spPr>
          <c:marker>
            <c:symbol val="none"/>
          </c:marker>
          <c:cat>
            <c:numRef>
              <c:f>'Grad Enroll'!$B$3:$F$3</c:f>
              <c:numCache>
                <c:formatCode>General</c:formatCode>
                <c:ptCount val="5"/>
                <c:pt idx="0">
                  <c:v>2008</c:v>
                </c:pt>
                <c:pt idx="1">
                  <c:v>2009</c:v>
                </c:pt>
                <c:pt idx="2">
                  <c:v>2010</c:v>
                </c:pt>
                <c:pt idx="3">
                  <c:v>2011</c:v>
                </c:pt>
                <c:pt idx="4">
                  <c:v>2012</c:v>
                </c:pt>
              </c:numCache>
            </c:numRef>
          </c:cat>
          <c:val>
            <c:numRef>
              <c:f>'Grad Enroll'!$B$13:$F$13</c:f>
              <c:numCache>
                <c:formatCode>General</c:formatCode>
                <c:ptCount val="5"/>
                <c:pt idx="0">
                  <c:v>916</c:v>
                </c:pt>
                <c:pt idx="1">
                  <c:v>972</c:v>
                </c:pt>
                <c:pt idx="2">
                  <c:v>992</c:v>
                </c:pt>
                <c:pt idx="3">
                  <c:v>1008</c:v>
                </c:pt>
                <c:pt idx="4">
                  <c:v>952</c:v>
                </c:pt>
              </c:numCache>
            </c:numRef>
          </c:val>
          <c:smooth val="0"/>
        </c:ser>
        <c:ser>
          <c:idx val="1"/>
          <c:order val="1"/>
          <c:tx>
            <c:v>UAF Master's</c:v>
          </c:tx>
          <c:spPr>
            <a:ln>
              <a:solidFill>
                <a:srgbClr val="0000FF"/>
              </a:solidFill>
            </a:ln>
          </c:spPr>
          <c:marker>
            <c:symbol val="none"/>
          </c:marker>
          <c:cat>
            <c:numRef>
              <c:f>'Grad Enroll'!$B$3:$F$3</c:f>
              <c:numCache>
                <c:formatCode>General</c:formatCode>
                <c:ptCount val="5"/>
                <c:pt idx="0">
                  <c:v>2008</c:v>
                </c:pt>
                <c:pt idx="1">
                  <c:v>2009</c:v>
                </c:pt>
                <c:pt idx="2">
                  <c:v>2010</c:v>
                </c:pt>
                <c:pt idx="3">
                  <c:v>2011</c:v>
                </c:pt>
                <c:pt idx="4">
                  <c:v>2012</c:v>
                </c:pt>
              </c:numCache>
            </c:numRef>
          </c:cat>
          <c:val>
            <c:numRef>
              <c:f>'Grad Enroll'!$B$27:$F$27</c:f>
              <c:numCache>
                <c:formatCode>General</c:formatCode>
                <c:ptCount val="5"/>
                <c:pt idx="0">
                  <c:v>750</c:v>
                </c:pt>
                <c:pt idx="1">
                  <c:v>802</c:v>
                </c:pt>
                <c:pt idx="2">
                  <c:v>805</c:v>
                </c:pt>
                <c:pt idx="3">
                  <c:v>805</c:v>
                </c:pt>
                <c:pt idx="4">
                  <c:v>772</c:v>
                </c:pt>
              </c:numCache>
            </c:numRef>
          </c:val>
          <c:smooth val="0"/>
        </c:ser>
        <c:ser>
          <c:idx val="2"/>
          <c:order val="2"/>
          <c:tx>
            <c:v>UAS Master's</c:v>
          </c:tx>
          <c:spPr>
            <a:ln>
              <a:solidFill>
                <a:schemeClr val="bg1">
                  <a:lumMod val="50000"/>
                </a:schemeClr>
              </a:solidFill>
              <a:prstDash val="dash"/>
            </a:ln>
          </c:spPr>
          <c:marker>
            <c:symbol val="none"/>
          </c:marker>
          <c:cat>
            <c:numRef>
              <c:f>'Grad Enroll'!$B$3:$F$3</c:f>
              <c:numCache>
                <c:formatCode>General</c:formatCode>
                <c:ptCount val="5"/>
                <c:pt idx="0">
                  <c:v>2008</c:v>
                </c:pt>
                <c:pt idx="1">
                  <c:v>2009</c:v>
                </c:pt>
                <c:pt idx="2">
                  <c:v>2010</c:v>
                </c:pt>
                <c:pt idx="3">
                  <c:v>2011</c:v>
                </c:pt>
                <c:pt idx="4">
                  <c:v>2012</c:v>
                </c:pt>
              </c:numCache>
            </c:numRef>
          </c:cat>
          <c:val>
            <c:numRef>
              <c:f>'Grad Enroll'!$B$41:$F$41</c:f>
              <c:numCache>
                <c:formatCode>General</c:formatCode>
                <c:ptCount val="5"/>
                <c:pt idx="0">
                  <c:v>282</c:v>
                </c:pt>
                <c:pt idx="1">
                  <c:v>320</c:v>
                </c:pt>
                <c:pt idx="2">
                  <c:v>345</c:v>
                </c:pt>
                <c:pt idx="3">
                  <c:v>344</c:v>
                </c:pt>
                <c:pt idx="4">
                  <c:v>352</c:v>
                </c:pt>
              </c:numCache>
            </c:numRef>
          </c:val>
          <c:smooth val="0"/>
        </c:ser>
        <c:ser>
          <c:idx val="3"/>
          <c:order val="3"/>
          <c:tx>
            <c:v>UAF Doctoral</c:v>
          </c:tx>
          <c:spPr>
            <a:ln>
              <a:solidFill>
                <a:srgbClr val="3399FF"/>
              </a:solidFill>
              <a:prstDash val="sysDot"/>
            </a:ln>
          </c:spPr>
          <c:marker>
            <c:symbol val="none"/>
          </c:marker>
          <c:val>
            <c:numRef>
              <c:f>'Grad Enroll'!$B$28:$F$28</c:f>
              <c:numCache>
                <c:formatCode>General</c:formatCode>
                <c:ptCount val="5"/>
                <c:pt idx="0">
                  <c:v>290</c:v>
                </c:pt>
                <c:pt idx="1">
                  <c:v>322</c:v>
                </c:pt>
                <c:pt idx="2">
                  <c:v>356</c:v>
                </c:pt>
                <c:pt idx="3">
                  <c:v>361</c:v>
                </c:pt>
                <c:pt idx="4">
                  <c:v>360</c:v>
                </c:pt>
              </c:numCache>
            </c:numRef>
          </c:val>
          <c:smooth val="0"/>
        </c:ser>
        <c:ser>
          <c:idx val="4"/>
          <c:order val="4"/>
          <c:tx>
            <c:v>UAA Doctoral</c:v>
          </c:tx>
          <c:spPr>
            <a:ln>
              <a:solidFill>
                <a:srgbClr val="92D050"/>
              </a:solidFill>
            </a:ln>
          </c:spPr>
          <c:marker>
            <c:symbol val="none"/>
          </c:marker>
          <c:val>
            <c:numRef>
              <c:f>'Grad Enroll'!$B$14:$F$14</c:f>
              <c:numCache>
                <c:formatCode>General</c:formatCode>
                <c:ptCount val="5"/>
                <c:pt idx="0">
                  <c:v>0</c:v>
                </c:pt>
                <c:pt idx="1">
                  <c:v>0</c:v>
                </c:pt>
                <c:pt idx="2">
                  <c:v>0</c:v>
                </c:pt>
                <c:pt idx="3">
                  <c:v>0</c:v>
                </c:pt>
                <c:pt idx="4">
                  <c:v>26</c:v>
                </c:pt>
              </c:numCache>
            </c:numRef>
          </c:val>
          <c:smooth val="0"/>
        </c:ser>
        <c:dLbls>
          <c:showLegendKey val="0"/>
          <c:showVal val="0"/>
          <c:showCatName val="0"/>
          <c:showSerName val="0"/>
          <c:showPercent val="0"/>
          <c:showBubbleSize val="0"/>
        </c:dLbls>
        <c:marker val="1"/>
        <c:smooth val="0"/>
        <c:axId val="114607616"/>
        <c:axId val="114609152"/>
      </c:lineChart>
      <c:catAx>
        <c:axId val="114607616"/>
        <c:scaling>
          <c:orientation val="minMax"/>
        </c:scaling>
        <c:delete val="0"/>
        <c:axPos val="b"/>
        <c:numFmt formatCode="General" sourceLinked="1"/>
        <c:majorTickMark val="out"/>
        <c:minorTickMark val="none"/>
        <c:tickLblPos val="nextTo"/>
        <c:crossAx val="114609152"/>
        <c:crosses val="autoZero"/>
        <c:auto val="1"/>
        <c:lblAlgn val="ctr"/>
        <c:lblOffset val="100"/>
        <c:noMultiLvlLbl val="0"/>
      </c:catAx>
      <c:valAx>
        <c:axId val="114609152"/>
        <c:scaling>
          <c:orientation val="minMax"/>
        </c:scaling>
        <c:delete val="0"/>
        <c:axPos val="l"/>
        <c:majorGridlines>
          <c:spPr>
            <a:ln>
              <a:solidFill>
                <a:schemeClr val="bg1"/>
              </a:solidFill>
            </a:ln>
          </c:spPr>
        </c:majorGridlines>
        <c:title>
          <c:tx>
            <c:rich>
              <a:bodyPr rot="-5400000" vert="horz"/>
              <a:lstStyle/>
              <a:p>
                <a:pPr>
                  <a:defRPr/>
                </a:pPr>
                <a:r>
                  <a:rPr lang="en-US"/>
                  <a:t>Student Headcount</a:t>
                </a:r>
              </a:p>
            </c:rich>
          </c:tx>
          <c:layout/>
          <c:overlay val="0"/>
        </c:title>
        <c:numFmt formatCode="General" sourceLinked="1"/>
        <c:majorTickMark val="out"/>
        <c:minorTickMark val="none"/>
        <c:tickLblPos val="nextTo"/>
        <c:crossAx val="114607616"/>
        <c:crosses val="autoZero"/>
        <c:crossBetween val="between"/>
      </c:valAx>
      <c:spPr>
        <a:ln w="19050">
          <a:solidFill>
            <a:schemeClr val="bg1"/>
          </a:solidFill>
        </a:ln>
      </c:spPr>
    </c:plotArea>
    <c:legend>
      <c:legendPos val="r"/>
      <c:layout/>
      <c:overlay val="0"/>
    </c:legend>
    <c:plotVisOnly val="1"/>
    <c:dispBlanksAs val="gap"/>
    <c:showDLblsOverMax val="0"/>
  </c:chart>
  <c:spPr>
    <a:solidFill>
      <a:schemeClr val="tx1"/>
    </a:solidFill>
  </c:spPr>
  <c:txPr>
    <a:bodyPr/>
    <a:lstStyle/>
    <a:p>
      <a:pPr>
        <a:defRPr sz="1600">
          <a:solidFill>
            <a:schemeClr val="bg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Undergraduate Research Student Credit Hours</a:t>
            </a:r>
          </a:p>
        </c:rich>
      </c:tx>
      <c:layout/>
      <c:overlay val="0"/>
    </c:title>
    <c:autoTitleDeleted val="0"/>
    <c:plotArea>
      <c:layout/>
      <c:pieChart>
        <c:varyColors val="1"/>
        <c:ser>
          <c:idx val="0"/>
          <c:order val="0"/>
          <c:dPt>
            <c:idx val="0"/>
            <c:bubble3D val="0"/>
            <c:spPr>
              <a:solidFill>
                <a:srgbClr val="006600"/>
              </a:solidFill>
            </c:spPr>
          </c:dPt>
          <c:dPt>
            <c:idx val="1"/>
            <c:bubble3D val="0"/>
            <c:spPr>
              <a:solidFill>
                <a:srgbClr val="003399"/>
              </a:solidFill>
            </c:spPr>
          </c:dPt>
          <c:dPt>
            <c:idx val="2"/>
            <c:bubble3D val="0"/>
            <c:spPr>
              <a:solidFill>
                <a:srgbClr val="08CDE2"/>
              </a:solidFill>
            </c:spPr>
          </c:dPt>
          <c:dLbls>
            <c:dLblPos val="ctr"/>
            <c:showLegendKey val="0"/>
            <c:showVal val="1"/>
            <c:showCatName val="0"/>
            <c:showSerName val="0"/>
            <c:showPercent val="0"/>
            <c:showBubbleSize val="0"/>
            <c:showLeaderLines val="1"/>
          </c:dLbls>
          <c:cat>
            <c:strRef>
              <c:f>'Credits Report'!$A$12:$A$14</c:f>
              <c:strCache>
                <c:ptCount val="3"/>
                <c:pt idx="0">
                  <c:v>UAA</c:v>
                </c:pt>
                <c:pt idx="1">
                  <c:v>UAF</c:v>
                </c:pt>
                <c:pt idx="2">
                  <c:v>UAS</c:v>
                </c:pt>
              </c:strCache>
            </c:strRef>
          </c:cat>
          <c:val>
            <c:numRef>
              <c:f>'Credits Report'!$F$4:$F$6</c:f>
              <c:numCache>
                <c:formatCode>#,##0</c:formatCode>
                <c:ptCount val="3"/>
                <c:pt idx="0">
                  <c:v>421</c:v>
                </c:pt>
                <c:pt idx="1">
                  <c:v>193</c:v>
                </c:pt>
                <c:pt idx="2">
                  <c:v>134</c:v>
                </c:pt>
              </c:numCache>
            </c:numRef>
          </c:val>
        </c:ser>
        <c:dLbls>
          <c:dLblPos val="ctr"/>
          <c:showLegendKey val="0"/>
          <c:showVal val="1"/>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800"/>
            </a:pPr>
            <a:r>
              <a:rPr lang="en-US" sz="1800" dirty="0"/>
              <a:t>UAA FY 12 Federal Research Expenditures by Source </a:t>
            </a:r>
          </a:p>
          <a:p>
            <a:pPr>
              <a:defRPr sz="1800"/>
            </a:pPr>
            <a:r>
              <a:rPr lang="en-US" sz="1800" dirty="0"/>
              <a:t>(Millions of $)</a:t>
            </a:r>
          </a:p>
        </c:rich>
      </c:tx>
      <c:layout/>
      <c:overlay val="0"/>
    </c:title>
    <c:autoTitleDeleted val="0"/>
    <c:plotArea>
      <c:layout/>
      <c:pieChart>
        <c:varyColors val="1"/>
        <c:ser>
          <c:idx val="0"/>
          <c:order val="0"/>
          <c:dLbls>
            <c:dLbl>
              <c:idx val="0"/>
              <c:layout>
                <c:manualLayout>
                  <c:x val="-6.3694267515923567E-2"/>
                  <c:y val="8.794326241134752E-2"/>
                </c:manualLayout>
              </c:layout>
              <c:dLblPos val="bestFit"/>
              <c:showLegendKey val="0"/>
              <c:showVal val="1"/>
              <c:showCatName val="0"/>
              <c:showSerName val="0"/>
              <c:showPercent val="0"/>
              <c:showBubbleSize val="0"/>
            </c:dLbl>
            <c:dLbl>
              <c:idx val="2"/>
              <c:layout>
                <c:manualLayout>
                  <c:x val="-8.4925690021231418E-2"/>
                  <c:y val="-3.4042553191489362E-2"/>
                </c:manualLayout>
              </c:layout>
              <c:dLblPos val="bestFit"/>
              <c:showLegendKey val="0"/>
              <c:showVal val="1"/>
              <c:showCatName val="0"/>
              <c:showSerName val="0"/>
              <c:showPercent val="0"/>
              <c:showBubbleSize val="0"/>
            </c:dLbl>
            <c:dLbl>
              <c:idx val="3"/>
              <c:delete val="1"/>
            </c:dLbl>
            <c:dLbl>
              <c:idx val="4"/>
              <c:layout>
                <c:manualLayout>
                  <c:x val="5.7324840764331211E-2"/>
                  <c:y val="-7.9432624113475181E-2"/>
                </c:manualLayout>
              </c:layout>
              <c:dLblPos val="bestFit"/>
              <c:showLegendKey val="0"/>
              <c:showVal val="1"/>
              <c:showCatName val="0"/>
              <c:showSerName val="0"/>
              <c:showPercent val="0"/>
              <c:showBubbleSize val="0"/>
            </c:dLbl>
            <c:dLbl>
              <c:idx val="7"/>
              <c:layout>
                <c:manualLayout>
                  <c:x val="-0.05"/>
                  <c:y val="-1.6537459624834057E-2"/>
                </c:manualLayout>
              </c:layout>
              <c:dLblPos val="bestFit"/>
              <c:showLegendKey val="0"/>
              <c:showVal val="1"/>
              <c:showCatName val="0"/>
              <c:showSerName val="0"/>
              <c:showPercent val="0"/>
              <c:showBubbleSize val="0"/>
            </c:dLbl>
            <c:numFmt formatCode="&quot;$&quot;#,##0.0" sourceLinked="0"/>
            <c:dLblPos val="outEnd"/>
            <c:showLegendKey val="0"/>
            <c:showVal val="1"/>
            <c:showCatName val="0"/>
            <c:showSerName val="0"/>
            <c:showPercent val="0"/>
            <c:showBubbleSize val="0"/>
            <c:showLeaderLines val="1"/>
          </c:dLbls>
          <c:cat>
            <c:strRef>
              <c:f>'UAA Res Exp'!$B$19:$B$28</c:f>
              <c:strCache>
                <c:ptCount val="10"/>
                <c:pt idx="0">
                  <c:v>NSF</c:v>
                </c:pt>
                <c:pt idx="1">
                  <c:v>NASA</c:v>
                </c:pt>
                <c:pt idx="2">
                  <c:v>DoI</c:v>
                </c:pt>
                <c:pt idx="3">
                  <c:v>DoD</c:v>
                </c:pt>
                <c:pt idx="4">
                  <c:v>DHHS</c:v>
                </c:pt>
                <c:pt idx="5">
                  <c:v>DoC</c:v>
                </c:pt>
                <c:pt idx="6">
                  <c:v>DoE</c:v>
                </c:pt>
                <c:pt idx="7">
                  <c:v>DoA</c:v>
                </c:pt>
                <c:pt idx="8">
                  <c:v>EPA</c:v>
                </c:pt>
                <c:pt idx="9">
                  <c:v>Other</c:v>
                </c:pt>
              </c:strCache>
            </c:strRef>
          </c:cat>
          <c:val>
            <c:numRef>
              <c:f>'UAA Res Exp'!$C$19:$C$28</c:f>
              <c:numCache>
                <c:formatCode>#,##0.00</c:formatCode>
                <c:ptCount val="10"/>
                <c:pt idx="0">
                  <c:v>1.9695</c:v>
                </c:pt>
                <c:pt idx="1">
                  <c:v>0.39350000000000002</c:v>
                </c:pt>
                <c:pt idx="2">
                  <c:v>1.6102000000000001</c:v>
                </c:pt>
                <c:pt idx="3">
                  <c:v>0</c:v>
                </c:pt>
                <c:pt idx="4">
                  <c:v>4.6204000000000001</c:v>
                </c:pt>
                <c:pt idx="5">
                  <c:v>0.3236</c:v>
                </c:pt>
                <c:pt idx="6">
                  <c:v>0.37439999999999996</c:v>
                </c:pt>
                <c:pt idx="7">
                  <c:v>0.29110000000000003</c:v>
                </c:pt>
                <c:pt idx="8">
                  <c:v>0.28389999999999999</c:v>
                </c:pt>
                <c:pt idx="9">
                  <c:v>0.89379999999999993</c:v>
                </c:pt>
              </c:numCache>
            </c:numRef>
          </c:val>
        </c:ser>
        <c:dLbls>
          <c:dLblPos val="outEnd"/>
          <c:showLegendKey val="0"/>
          <c:showVal val="0"/>
          <c:showCatName val="0"/>
          <c:showSerName val="0"/>
          <c:showPercent val="1"/>
          <c:showBubbleSize val="0"/>
          <c:showLeaderLines val="1"/>
        </c:dLbls>
        <c:firstSliceAng val="0"/>
      </c:pieChart>
    </c:plotArea>
    <c:legend>
      <c:legendPos val="r"/>
      <c:legendEntry>
        <c:idx val="3"/>
        <c:delete val="1"/>
      </c:legendEntry>
      <c:layout>
        <c:manualLayout>
          <c:xMode val="edge"/>
          <c:yMode val="edge"/>
          <c:x val="0.83734573783372623"/>
          <c:y val="0.28247947729938011"/>
          <c:w val="0.10108313690088103"/>
          <c:h val="0.5234947227341263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UAF FY12 Research Expenditures by Source Type </a:t>
            </a:r>
          </a:p>
          <a:p>
            <a:pPr>
              <a:defRPr/>
            </a:pPr>
            <a:r>
              <a:rPr lang="en-US"/>
              <a:t>(Millions of $)</a:t>
            </a:r>
          </a:p>
        </c:rich>
      </c:tx>
      <c:layout>
        <c:manualLayout>
          <c:xMode val="edge"/>
          <c:yMode val="edge"/>
          <c:x val="0.14394310967539314"/>
          <c:y val="2.3218625449596578E-2"/>
        </c:manualLayout>
      </c:layout>
      <c:overlay val="0"/>
    </c:title>
    <c:autoTitleDeleted val="0"/>
    <c:plotArea>
      <c:layout>
        <c:manualLayout>
          <c:layoutTarget val="inner"/>
          <c:xMode val="edge"/>
          <c:yMode val="edge"/>
          <c:x val="0.10577468514110154"/>
          <c:y val="0.22537363322858187"/>
          <c:w val="0.60182180715782618"/>
          <c:h val="0.69627814460412174"/>
        </c:manualLayout>
      </c:layout>
      <c:pieChart>
        <c:varyColors val="1"/>
        <c:ser>
          <c:idx val="0"/>
          <c:order val="0"/>
          <c:dPt>
            <c:idx val="0"/>
            <c:bubble3D val="0"/>
            <c:spPr>
              <a:solidFill>
                <a:schemeClr val="bg2">
                  <a:lumMod val="60000"/>
                  <a:lumOff val="40000"/>
                </a:schemeClr>
              </a:solidFill>
            </c:spPr>
          </c:dPt>
          <c:dPt>
            <c:idx val="1"/>
            <c:bubble3D val="0"/>
            <c:spPr>
              <a:solidFill>
                <a:schemeClr val="bg2">
                  <a:lumMod val="40000"/>
                  <a:lumOff val="60000"/>
                </a:schemeClr>
              </a:solidFill>
            </c:spPr>
          </c:dPt>
          <c:dPt>
            <c:idx val="2"/>
            <c:bubble3D val="0"/>
            <c:spPr>
              <a:solidFill>
                <a:schemeClr val="accent3">
                  <a:lumMod val="50000"/>
                </a:schemeClr>
              </a:solidFill>
            </c:spPr>
          </c:dPt>
          <c:dPt>
            <c:idx val="3"/>
            <c:bubble3D val="0"/>
            <c:spPr>
              <a:solidFill>
                <a:schemeClr val="accent3">
                  <a:lumMod val="75000"/>
                </a:schemeClr>
              </a:solidFill>
            </c:spPr>
          </c:dPt>
          <c:dPt>
            <c:idx val="4"/>
            <c:bubble3D val="0"/>
            <c:spPr>
              <a:solidFill>
                <a:srgbClr val="C00000"/>
              </a:solidFill>
            </c:spPr>
          </c:dPt>
          <c:dPt>
            <c:idx val="6"/>
            <c:bubble3D val="0"/>
            <c:spPr>
              <a:solidFill>
                <a:schemeClr val="accent4">
                  <a:lumMod val="75000"/>
                </a:schemeClr>
              </a:solidFill>
            </c:spPr>
          </c:dPt>
          <c:dPt>
            <c:idx val="7"/>
            <c:bubble3D val="0"/>
            <c:spPr>
              <a:solidFill>
                <a:schemeClr val="tx1">
                  <a:lumMod val="50000"/>
                </a:schemeClr>
              </a:solidFill>
            </c:spPr>
          </c:dPt>
          <c:dLbls>
            <c:dLbl>
              <c:idx val="0"/>
              <c:layout>
                <c:manualLayout>
                  <c:x val="-0.11266150705520785"/>
                  <c:y val="-7.2330125400991541E-2"/>
                </c:manualLayout>
              </c:layout>
              <c:dLblPos val="bestFit"/>
              <c:showLegendKey val="0"/>
              <c:showVal val="1"/>
              <c:showCatName val="0"/>
              <c:showSerName val="0"/>
              <c:showPercent val="0"/>
              <c:showBubbleSize val="0"/>
            </c:dLbl>
            <c:dLbl>
              <c:idx val="5"/>
              <c:layout>
                <c:manualLayout>
                  <c:x val="-1.8088058760096847E-2"/>
                  <c:y val="5.4061179572284408E-3"/>
                </c:manualLayout>
              </c:layout>
              <c:dLblPos val="bestFit"/>
              <c:showLegendKey val="0"/>
              <c:showVal val="1"/>
              <c:showCatName val="0"/>
              <c:showSerName val="0"/>
              <c:showPercent val="0"/>
              <c:showBubbleSize val="0"/>
            </c:dLbl>
            <c:dLbl>
              <c:idx val="6"/>
              <c:layout>
                <c:manualLayout>
                  <c:x val="-2.5839793281653748E-3"/>
                  <c:y val="-3.2884902840059793E-2"/>
                </c:manualLayout>
              </c:layout>
              <c:dLblPos val="bestFit"/>
              <c:showLegendKey val="0"/>
              <c:showVal val="1"/>
              <c:showCatName val="0"/>
              <c:showSerName val="0"/>
              <c:showPercent val="0"/>
              <c:showBubbleSize val="0"/>
            </c:dLbl>
            <c:dLbl>
              <c:idx val="7"/>
              <c:layout>
                <c:manualLayout>
                  <c:x val="9.8350090854027863E-2"/>
                  <c:y val="6.0939535335860794E-2"/>
                </c:manualLayout>
              </c:layout>
              <c:dLblPos val="bestFit"/>
              <c:showLegendKey val="0"/>
              <c:showVal val="1"/>
              <c:showCatName val="0"/>
              <c:showSerName val="0"/>
              <c:showPercent val="0"/>
              <c:showBubbleSize val="0"/>
            </c:dLbl>
            <c:numFmt formatCode="&quot;$&quot;#,##0" sourceLinked="0"/>
            <c:dLblPos val="outEnd"/>
            <c:showLegendKey val="0"/>
            <c:showVal val="1"/>
            <c:showCatName val="0"/>
            <c:showSerName val="0"/>
            <c:showPercent val="0"/>
            <c:showBubbleSize val="0"/>
            <c:showLeaderLines val="1"/>
          </c:dLbls>
          <c:cat>
            <c:strRef>
              <c:f>('UAF Research Expenditures'!$B$2,'UAF Research Expenditures'!$A$31,'UAF Research Expenditures'!$B$3,'UAF Research Expenditures'!$A$34,'UAF Research Expenditures'!$B$4,'UAF Research Expenditures'!$B$5,'UAF Research Expenditures'!$B$10,'UAF Research Expenditures'!$B$9)</c:f>
              <c:strCache>
                <c:ptCount val="8"/>
                <c:pt idx="0">
                  <c:v>Federal</c:v>
                </c:pt>
                <c:pt idx="1">
                  <c:v>ARRA Funds</c:v>
                </c:pt>
                <c:pt idx="2">
                  <c:v>State/Local</c:v>
                </c:pt>
                <c:pt idx="3">
                  <c:v>RSA Funds</c:v>
                </c:pt>
                <c:pt idx="4">
                  <c:v>Business</c:v>
                </c:pt>
                <c:pt idx="5">
                  <c:v>Non-profit</c:v>
                </c:pt>
                <c:pt idx="6">
                  <c:v>Other</c:v>
                </c:pt>
                <c:pt idx="7">
                  <c:v>Institutional</c:v>
                </c:pt>
              </c:strCache>
            </c:strRef>
          </c:cat>
          <c:val>
            <c:numRef>
              <c:f>('UAF Research Expenditures'!$C$2,'UAF Research Expenditures'!$B$31,'UAF Research Expenditures'!$C$3,'UAF Research Expenditures'!$B$34,'UAF Research Expenditures'!$C$4,'UAF Research Expenditures'!$C$5,'UAF Research Expenditures'!$C$10,'UAF Research Expenditures'!$C$9)</c:f>
              <c:numCache>
                <c:formatCode>#,##0.00</c:formatCode>
                <c:ptCount val="8"/>
                <c:pt idx="0">
                  <c:v>99.674000000000007</c:v>
                </c:pt>
                <c:pt idx="1">
                  <c:v>7.6444999999999999</c:v>
                </c:pt>
                <c:pt idx="2">
                  <c:v>7.8734999999999999</c:v>
                </c:pt>
                <c:pt idx="3">
                  <c:v>3.2765999999999997</c:v>
                </c:pt>
                <c:pt idx="4">
                  <c:v>6.1288999999999998</c:v>
                </c:pt>
                <c:pt idx="5">
                  <c:v>2.1195999999999997</c:v>
                </c:pt>
                <c:pt idx="6">
                  <c:v>1.6034000000000002</c:v>
                </c:pt>
                <c:pt idx="7">
                  <c:v>49.805599999999998</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8414718509023595"/>
          <c:y val="0.25455964196121678"/>
          <c:w val="0.21326883558159884"/>
          <c:h val="0.6487182959623905"/>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UAA FY12 Research Expenditures by Source Type</a:t>
            </a:r>
          </a:p>
          <a:p>
            <a:pPr>
              <a:defRPr/>
            </a:pPr>
            <a:r>
              <a:rPr lang="en-US"/>
              <a:t>(Millions of $)</a:t>
            </a:r>
          </a:p>
        </c:rich>
      </c:tx>
      <c:layout>
        <c:manualLayout>
          <c:xMode val="edge"/>
          <c:yMode val="edge"/>
          <c:x val="8.8899696361484232E-2"/>
          <c:y val="3.9678309442088971E-2"/>
        </c:manualLayout>
      </c:layout>
      <c:overlay val="0"/>
    </c:title>
    <c:autoTitleDeleted val="0"/>
    <c:plotArea>
      <c:layout/>
      <c:pieChart>
        <c:varyColors val="1"/>
        <c:ser>
          <c:idx val="0"/>
          <c:order val="0"/>
          <c:dPt>
            <c:idx val="0"/>
            <c:bubble3D val="0"/>
            <c:spPr>
              <a:solidFill>
                <a:schemeClr val="bg2">
                  <a:lumMod val="60000"/>
                  <a:lumOff val="40000"/>
                </a:schemeClr>
              </a:solidFill>
            </c:spPr>
          </c:dPt>
          <c:dPt>
            <c:idx val="1"/>
            <c:bubble3D val="0"/>
            <c:spPr>
              <a:solidFill>
                <a:srgbClr val="22522D"/>
              </a:solidFill>
            </c:spPr>
          </c:dPt>
          <c:dPt>
            <c:idx val="2"/>
            <c:bubble3D val="0"/>
            <c:spPr>
              <a:solidFill>
                <a:srgbClr val="C00000"/>
              </a:solidFill>
            </c:spPr>
          </c:dPt>
          <c:dPt>
            <c:idx val="3"/>
            <c:bubble3D val="0"/>
            <c:spPr>
              <a:solidFill>
                <a:schemeClr val="accent6">
                  <a:lumMod val="75000"/>
                </a:schemeClr>
              </a:solidFill>
            </c:spPr>
          </c:dPt>
          <c:dPt>
            <c:idx val="4"/>
            <c:bubble3D val="0"/>
            <c:spPr>
              <a:solidFill>
                <a:schemeClr val="tx1">
                  <a:lumMod val="50000"/>
                </a:schemeClr>
              </a:solidFill>
            </c:spPr>
          </c:dPt>
          <c:dPt>
            <c:idx val="5"/>
            <c:bubble3D val="0"/>
            <c:spPr>
              <a:solidFill>
                <a:schemeClr val="accent4">
                  <a:lumMod val="75000"/>
                </a:schemeClr>
              </a:solidFill>
            </c:spPr>
          </c:dPt>
          <c:dLbls>
            <c:dLbl>
              <c:idx val="0"/>
              <c:layout>
                <c:manualLayout>
                  <c:x val="-0.12815208379326415"/>
                  <c:y val="-2.293936382551643E-2"/>
                </c:manualLayout>
              </c:layout>
              <c:showLegendKey val="0"/>
              <c:showVal val="1"/>
              <c:showCatName val="0"/>
              <c:showSerName val="0"/>
              <c:showPercent val="0"/>
              <c:showBubbleSize val="0"/>
            </c:dLbl>
            <c:dLbl>
              <c:idx val="1"/>
              <c:layout>
                <c:manualLayout>
                  <c:x val="4.2741040547501656E-2"/>
                  <c:y val="-0.11392468048705433"/>
                </c:manualLayout>
              </c:layout>
              <c:showLegendKey val="0"/>
              <c:showVal val="1"/>
              <c:showCatName val="0"/>
              <c:showSerName val="0"/>
              <c:showPercent val="0"/>
              <c:showBubbleSize val="0"/>
            </c:dLbl>
            <c:dLbl>
              <c:idx val="2"/>
              <c:layout>
                <c:manualLayout>
                  <c:x val="-6.7149130630515842E-3"/>
                  <c:y val="2.0524705154213802E-2"/>
                </c:manualLayout>
              </c:layout>
              <c:showLegendKey val="0"/>
              <c:showVal val="1"/>
              <c:showCatName val="0"/>
              <c:showSerName val="0"/>
              <c:showPercent val="0"/>
              <c:showBubbleSize val="0"/>
            </c:dLbl>
            <c:dLbl>
              <c:idx val="3"/>
              <c:layout>
                <c:manualLayout>
                  <c:x val="6.9349268234674549E-2"/>
                  <c:y val="-4.7057502091714519E-2"/>
                </c:manualLayout>
              </c:layout>
              <c:showLegendKey val="0"/>
              <c:showVal val="1"/>
              <c:showCatName val="0"/>
              <c:showSerName val="0"/>
              <c:showPercent val="0"/>
              <c:showBubbleSize val="0"/>
            </c:dLbl>
            <c:dLbl>
              <c:idx val="4"/>
              <c:layout>
                <c:manualLayout>
                  <c:x val="8.1555768145804203E-2"/>
                  <c:y val="8.1719300078201981E-2"/>
                </c:manualLayout>
              </c:layout>
              <c:showLegendKey val="0"/>
              <c:showVal val="1"/>
              <c:showCatName val="0"/>
              <c:showSerName val="0"/>
              <c:showPercent val="0"/>
              <c:showBubbleSize val="0"/>
            </c:dLbl>
            <c:numFmt formatCode="&quot;$&quot;#,##0.0" sourceLinked="0"/>
            <c:showLegendKey val="0"/>
            <c:showVal val="1"/>
            <c:showCatName val="0"/>
            <c:showSerName val="0"/>
            <c:showPercent val="0"/>
            <c:showBubbleSize val="0"/>
            <c:showLeaderLines val="1"/>
          </c:dLbls>
          <c:cat>
            <c:strRef>
              <c:f>('UAA Res Exp'!$A$4:$A$7,'UAA Res Exp'!$A$11)</c:f>
              <c:strCache>
                <c:ptCount val="5"/>
                <c:pt idx="0">
                  <c:v>Federal</c:v>
                </c:pt>
                <c:pt idx="1">
                  <c:v>State/Local</c:v>
                </c:pt>
                <c:pt idx="2">
                  <c:v>Business</c:v>
                </c:pt>
                <c:pt idx="3">
                  <c:v>Non-Profit</c:v>
                </c:pt>
                <c:pt idx="4">
                  <c:v>Institutional</c:v>
                </c:pt>
              </c:strCache>
            </c:strRef>
          </c:cat>
          <c:val>
            <c:numRef>
              <c:f>('UAA Res Exp'!$B$4:$B$7,'UAA Res Exp'!$B$11)</c:f>
              <c:numCache>
                <c:formatCode>#,##0.00</c:formatCode>
                <c:ptCount val="5"/>
                <c:pt idx="0">
                  <c:v>10.760299999999999</c:v>
                </c:pt>
                <c:pt idx="1">
                  <c:v>2.2898000000000001</c:v>
                </c:pt>
                <c:pt idx="2">
                  <c:v>0.25159999999999999</c:v>
                </c:pt>
                <c:pt idx="3">
                  <c:v>0.79059999999999997</c:v>
                </c:pt>
                <c:pt idx="4">
                  <c:v>6.5754999999999999</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UAF Research Expenditures</a:t>
            </a:r>
          </a:p>
        </c:rich>
      </c:tx>
      <c:layout>
        <c:manualLayout>
          <c:xMode val="edge"/>
          <c:yMode val="edge"/>
          <c:x val="0.26609801701208752"/>
          <c:y val="4.2194092827004218E-2"/>
        </c:manualLayout>
      </c:layout>
      <c:overlay val="0"/>
    </c:title>
    <c:autoTitleDeleted val="0"/>
    <c:plotArea>
      <c:layout>
        <c:manualLayout>
          <c:layoutTarget val="inner"/>
          <c:xMode val="edge"/>
          <c:yMode val="edge"/>
          <c:x val="0.16987930020453129"/>
          <c:y val="0.19853383833349944"/>
          <c:w val="0.46025404015133559"/>
          <c:h val="0.69576298215887566"/>
        </c:manualLayout>
      </c:layout>
      <c:barChart>
        <c:barDir val="col"/>
        <c:grouping val="stacked"/>
        <c:varyColors val="0"/>
        <c:ser>
          <c:idx val="0"/>
          <c:order val="0"/>
          <c:tx>
            <c:v>Non-capital Sponsored Research</c:v>
          </c:tx>
          <c:invertIfNegative val="0"/>
          <c:cat>
            <c:strRef>
              <c:f>'UAF Research Expenditures'!$A$51:$A$56</c:f>
              <c:strCache>
                <c:ptCount val="6"/>
                <c:pt idx="0">
                  <c:v>FY07</c:v>
                </c:pt>
                <c:pt idx="1">
                  <c:v>FY08</c:v>
                </c:pt>
                <c:pt idx="2">
                  <c:v>FY09</c:v>
                </c:pt>
                <c:pt idx="3">
                  <c:v>FY10</c:v>
                </c:pt>
                <c:pt idx="4">
                  <c:v>FY11</c:v>
                </c:pt>
                <c:pt idx="5">
                  <c:v>FY12</c:v>
                </c:pt>
              </c:strCache>
            </c:strRef>
          </c:cat>
          <c:val>
            <c:numRef>
              <c:f>'UAF Research Expenditures'!$D$51:$D$56</c:f>
              <c:numCache>
                <c:formatCode>#,##0.00</c:formatCode>
                <c:ptCount val="6"/>
                <c:pt idx="0">
                  <c:v>112248.8</c:v>
                </c:pt>
                <c:pt idx="1">
                  <c:v>107846.1</c:v>
                </c:pt>
                <c:pt idx="2">
                  <c:v>106203.8</c:v>
                </c:pt>
                <c:pt idx="3">
                  <c:v>114149.2</c:v>
                </c:pt>
                <c:pt idx="4">
                  <c:v>122376.4</c:v>
                </c:pt>
                <c:pt idx="5">
                  <c:v>116689.5</c:v>
                </c:pt>
              </c:numCache>
            </c:numRef>
          </c:val>
        </c:ser>
        <c:ser>
          <c:idx val="1"/>
          <c:order val="1"/>
          <c:tx>
            <c:v>Capital Sponsored Research</c:v>
          </c:tx>
          <c:invertIfNegative val="0"/>
          <c:cat>
            <c:strRef>
              <c:f>'UAF Research Expenditures'!$A$51:$A$56</c:f>
              <c:strCache>
                <c:ptCount val="6"/>
                <c:pt idx="0">
                  <c:v>FY07</c:v>
                </c:pt>
                <c:pt idx="1">
                  <c:v>FY08</c:v>
                </c:pt>
                <c:pt idx="2">
                  <c:v>FY09</c:v>
                </c:pt>
                <c:pt idx="3">
                  <c:v>FY10</c:v>
                </c:pt>
                <c:pt idx="4">
                  <c:v>FY11</c:v>
                </c:pt>
                <c:pt idx="5">
                  <c:v>FY12</c:v>
                </c:pt>
              </c:strCache>
            </c:strRef>
          </c:cat>
          <c:val>
            <c:numRef>
              <c:f>'UAF Research Expenditures'!$G$51:$G$56</c:f>
              <c:numCache>
                <c:formatCode>#,##0.00</c:formatCode>
                <c:ptCount val="6"/>
                <c:pt idx="0">
                  <c:v>2755.6</c:v>
                </c:pt>
                <c:pt idx="1">
                  <c:v>3630.2</c:v>
                </c:pt>
                <c:pt idx="2">
                  <c:v>3966.5</c:v>
                </c:pt>
                <c:pt idx="3">
                  <c:v>3880.6</c:v>
                </c:pt>
                <c:pt idx="4">
                  <c:v>1599.3</c:v>
                </c:pt>
                <c:pt idx="5" formatCode="General">
                  <c:v>709.9</c:v>
                </c:pt>
              </c:numCache>
            </c:numRef>
          </c:val>
        </c:ser>
        <c:ser>
          <c:idx val="2"/>
          <c:order val="2"/>
          <c:tx>
            <c:v>Unrestricted</c:v>
          </c:tx>
          <c:invertIfNegative val="0"/>
          <c:cat>
            <c:strRef>
              <c:f>'UAF Research Expenditures'!$A$51:$A$56</c:f>
              <c:strCache>
                <c:ptCount val="6"/>
                <c:pt idx="0">
                  <c:v>FY07</c:v>
                </c:pt>
                <c:pt idx="1">
                  <c:v>FY08</c:v>
                </c:pt>
                <c:pt idx="2">
                  <c:v>FY09</c:v>
                </c:pt>
                <c:pt idx="3">
                  <c:v>FY10</c:v>
                </c:pt>
                <c:pt idx="4">
                  <c:v>FY11</c:v>
                </c:pt>
                <c:pt idx="5">
                  <c:v>FY12</c:v>
                </c:pt>
              </c:strCache>
            </c:strRef>
          </c:cat>
          <c:val>
            <c:numRef>
              <c:f>'UAF Research Expenditures'!$I$51:$I$56</c:f>
              <c:numCache>
                <c:formatCode>#,##0.00</c:formatCode>
                <c:ptCount val="6"/>
                <c:pt idx="0">
                  <c:v>38975</c:v>
                </c:pt>
                <c:pt idx="1">
                  <c:v>40655.199999999997</c:v>
                </c:pt>
                <c:pt idx="2">
                  <c:v>41451.199999999997</c:v>
                </c:pt>
                <c:pt idx="3">
                  <c:v>41906.1</c:v>
                </c:pt>
                <c:pt idx="4">
                  <c:v>47744.3</c:v>
                </c:pt>
                <c:pt idx="5">
                  <c:v>47432.7</c:v>
                </c:pt>
              </c:numCache>
            </c:numRef>
          </c:val>
        </c:ser>
        <c:dLbls>
          <c:showLegendKey val="0"/>
          <c:showVal val="0"/>
          <c:showCatName val="0"/>
          <c:showSerName val="0"/>
          <c:showPercent val="0"/>
          <c:showBubbleSize val="0"/>
        </c:dLbls>
        <c:gapWidth val="150"/>
        <c:overlap val="100"/>
        <c:axId val="67826048"/>
        <c:axId val="67827584"/>
      </c:barChart>
      <c:catAx>
        <c:axId val="67826048"/>
        <c:scaling>
          <c:orientation val="minMax"/>
        </c:scaling>
        <c:delete val="0"/>
        <c:axPos val="b"/>
        <c:majorTickMark val="out"/>
        <c:minorTickMark val="none"/>
        <c:tickLblPos val="nextTo"/>
        <c:crossAx val="67827584"/>
        <c:crosses val="autoZero"/>
        <c:auto val="1"/>
        <c:lblAlgn val="ctr"/>
        <c:lblOffset val="100"/>
        <c:noMultiLvlLbl val="0"/>
      </c:catAx>
      <c:valAx>
        <c:axId val="67827584"/>
        <c:scaling>
          <c:orientation val="minMax"/>
        </c:scaling>
        <c:delete val="0"/>
        <c:axPos val="l"/>
        <c:majorGridlines>
          <c:spPr>
            <a:ln>
              <a:solidFill>
                <a:schemeClr val="bg1"/>
              </a:solidFill>
            </a:ln>
          </c:spPr>
        </c:majorGridlines>
        <c:title>
          <c:tx>
            <c:rich>
              <a:bodyPr rot="-5400000" vert="horz"/>
              <a:lstStyle/>
              <a:p>
                <a:pPr>
                  <a:defRPr sz="1800"/>
                </a:pPr>
                <a:r>
                  <a:rPr lang="en-US" sz="1800"/>
                  <a:t>Thousands of $</a:t>
                </a:r>
              </a:p>
            </c:rich>
          </c:tx>
          <c:layout/>
          <c:overlay val="0"/>
        </c:title>
        <c:numFmt formatCode="&quot;$&quot;#,##0" sourceLinked="0"/>
        <c:majorTickMark val="out"/>
        <c:minorTickMark val="none"/>
        <c:tickLblPos val="nextTo"/>
        <c:crossAx val="67826048"/>
        <c:crosses val="autoZero"/>
        <c:crossBetween val="between"/>
        <c:majorUnit val="40000"/>
      </c:valAx>
      <c:spPr>
        <a:ln w="22225">
          <a:solidFill>
            <a:schemeClr val="bg1"/>
          </a:solidFill>
        </a:ln>
      </c:spPr>
    </c:plotArea>
    <c:legend>
      <c:legendPos val="r"/>
      <c:layout/>
      <c:overlay val="0"/>
    </c:legend>
    <c:plotVisOnly val="1"/>
    <c:dispBlanksAs val="gap"/>
    <c:showDLblsOverMax val="0"/>
  </c:chart>
  <c:spPr>
    <a:solidFill>
      <a:schemeClr val="tx1"/>
    </a:solidFill>
  </c:spPr>
  <c:txPr>
    <a:bodyPr/>
    <a:lstStyle/>
    <a:p>
      <a:pPr>
        <a:defRPr sz="1600">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UAA Research Expenditures</a:t>
            </a:r>
          </a:p>
        </c:rich>
      </c:tx>
      <c:layout/>
      <c:overlay val="0"/>
    </c:title>
    <c:autoTitleDeleted val="0"/>
    <c:plotArea>
      <c:layout/>
      <c:barChart>
        <c:barDir val="col"/>
        <c:grouping val="stacked"/>
        <c:varyColors val="0"/>
        <c:ser>
          <c:idx val="0"/>
          <c:order val="0"/>
          <c:tx>
            <c:v>Non-capital Sponsored Research</c:v>
          </c:tx>
          <c:invertIfNegative val="0"/>
          <c:cat>
            <c:strRef>
              <c:f>'UAA Res Exp'!$A$48:$A$53</c:f>
              <c:strCache>
                <c:ptCount val="6"/>
                <c:pt idx="0">
                  <c:v>FY07</c:v>
                </c:pt>
                <c:pt idx="1">
                  <c:v>FY08</c:v>
                </c:pt>
                <c:pt idx="2">
                  <c:v>FY09</c:v>
                </c:pt>
                <c:pt idx="3">
                  <c:v>FY10</c:v>
                </c:pt>
                <c:pt idx="4">
                  <c:v>FY11</c:v>
                </c:pt>
                <c:pt idx="5">
                  <c:v>FY12</c:v>
                </c:pt>
              </c:strCache>
            </c:strRef>
          </c:cat>
          <c:val>
            <c:numRef>
              <c:f>'UAA Res Exp'!$D$48:$D$53</c:f>
              <c:numCache>
                <c:formatCode>#,##0.00</c:formatCode>
                <c:ptCount val="6"/>
                <c:pt idx="0">
                  <c:v>10312.1</c:v>
                </c:pt>
                <c:pt idx="1">
                  <c:v>8792.2000000000007</c:v>
                </c:pt>
                <c:pt idx="2">
                  <c:v>8130</c:v>
                </c:pt>
                <c:pt idx="3">
                  <c:v>11301.8</c:v>
                </c:pt>
                <c:pt idx="4">
                  <c:v>12953</c:v>
                </c:pt>
                <c:pt idx="5">
                  <c:v>14130.8</c:v>
                </c:pt>
              </c:numCache>
            </c:numRef>
          </c:val>
        </c:ser>
        <c:ser>
          <c:idx val="1"/>
          <c:order val="1"/>
          <c:tx>
            <c:v>Capital Sponsored Research</c:v>
          </c:tx>
          <c:invertIfNegative val="0"/>
          <c:cat>
            <c:strRef>
              <c:f>'UAA Res Exp'!$A$48:$A$53</c:f>
              <c:strCache>
                <c:ptCount val="6"/>
                <c:pt idx="0">
                  <c:v>FY07</c:v>
                </c:pt>
                <c:pt idx="1">
                  <c:v>FY08</c:v>
                </c:pt>
                <c:pt idx="2">
                  <c:v>FY09</c:v>
                </c:pt>
                <c:pt idx="3">
                  <c:v>FY10</c:v>
                </c:pt>
                <c:pt idx="4">
                  <c:v>FY11</c:v>
                </c:pt>
                <c:pt idx="5">
                  <c:v>FY12</c:v>
                </c:pt>
              </c:strCache>
            </c:strRef>
          </c:cat>
          <c:val>
            <c:numRef>
              <c:f>'UAA Res Exp'!$G$49:$G$54</c:f>
              <c:numCache>
                <c:formatCode>General</c:formatCode>
                <c:ptCount val="6"/>
                <c:pt idx="0">
                  <c:v>2.6</c:v>
                </c:pt>
                <c:pt idx="1">
                  <c:v>488.6</c:v>
                </c:pt>
                <c:pt idx="2">
                  <c:v>382.8</c:v>
                </c:pt>
                <c:pt idx="3">
                  <c:v>204.6</c:v>
                </c:pt>
                <c:pt idx="4">
                  <c:v>21</c:v>
                </c:pt>
                <c:pt idx="5">
                  <c:v>0</c:v>
                </c:pt>
              </c:numCache>
            </c:numRef>
          </c:val>
        </c:ser>
        <c:ser>
          <c:idx val="2"/>
          <c:order val="2"/>
          <c:tx>
            <c:v>Unrestricted</c:v>
          </c:tx>
          <c:invertIfNegative val="0"/>
          <c:cat>
            <c:strRef>
              <c:f>'UAA Res Exp'!$A$48:$A$53</c:f>
              <c:strCache>
                <c:ptCount val="6"/>
                <c:pt idx="0">
                  <c:v>FY07</c:v>
                </c:pt>
                <c:pt idx="1">
                  <c:v>FY08</c:v>
                </c:pt>
                <c:pt idx="2">
                  <c:v>FY09</c:v>
                </c:pt>
                <c:pt idx="3">
                  <c:v>FY10</c:v>
                </c:pt>
                <c:pt idx="4">
                  <c:v>FY11</c:v>
                </c:pt>
                <c:pt idx="5">
                  <c:v>FY12</c:v>
                </c:pt>
              </c:strCache>
            </c:strRef>
          </c:cat>
          <c:val>
            <c:numRef>
              <c:f>'UAA Res Exp'!$I$49:$I$54</c:f>
              <c:numCache>
                <c:formatCode>#,##0.00</c:formatCode>
                <c:ptCount val="6"/>
                <c:pt idx="0">
                  <c:v>3950.4</c:v>
                </c:pt>
                <c:pt idx="1">
                  <c:v>3346.6</c:v>
                </c:pt>
                <c:pt idx="2">
                  <c:v>4247.3999999999996</c:v>
                </c:pt>
                <c:pt idx="3">
                  <c:v>4546</c:v>
                </c:pt>
                <c:pt idx="4">
                  <c:v>5008.8999999999996</c:v>
                </c:pt>
                <c:pt idx="5">
                  <c:v>5758.5</c:v>
                </c:pt>
              </c:numCache>
            </c:numRef>
          </c:val>
        </c:ser>
        <c:dLbls>
          <c:showLegendKey val="0"/>
          <c:showVal val="0"/>
          <c:showCatName val="0"/>
          <c:showSerName val="0"/>
          <c:showPercent val="0"/>
          <c:showBubbleSize val="0"/>
        </c:dLbls>
        <c:gapWidth val="150"/>
        <c:overlap val="100"/>
        <c:axId val="67978752"/>
        <c:axId val="67980288"/>
      </c:barChart>
      <c:catAx>
        <c:axId val="67978752"/>
        <c:scaling>
          <c:orientation val="minMax"/>
        </c:scaling>
        <c:delete val="0"/>
        <c:axPos val="b"/>
        <c:majorTickMark val="out"/>
        <c:minorTickMark val="none"/>
        <c:tickLblPos val="nextTo"/>
        <c:crossAx val="67980288"/>
        <c:crosses val="autoZero"/>
        <c:auto val="1"/>
        <c:lblAlgn val="ctr"/>
        <c:lblOffset val="100"/>
        <c:noMultiLvlLbl val="0"/>
      </c:catAx>
      <c:valAx>
        <c:axId val="67980288"/>
        <c:scaling>
          <c:orientation val="minMax"/>
        </c:scaling>
        <c:delete val="0"/>
        <c:axPos val="l"/>
        <c:majorGridlines>
          <c:spPr>
            <a:ln>
              <a:solidFill>
                <a:schemeClr val="bg1"/>
              </a:solidFill>
            </a:ln>
          </c:spPr>
        </c:majorGridlines>
        <c:title>
          <c:tx>
            <c:rich>
              <a:bodyPr rot="-5400000" vert="horz"/>
              <a:lstStyle/>
              <a:p>
                <a:pPr>
                  <a:defRPr sz="1800"/>
                </a:pPr>
                <a:r>
                  <a:rPr lang="en-US" sz="1800"/>
                  <a:t>Thousands of $</a:t>
                </a:r>
              </a:p>
            </c:rich>
          </c:tx>
          <c:layout/>
          <c:overlay val="0"/>
        </c:title>
        <c:numFmt formatCode="&quot;$&quot;#,##0" sourceLinked="0"/>
        <c:majorTickMark val="out"/>
        <c:minorTickMark val="none"/>
        <c:tickLblPos val="nextTo"/>
        <c:crossAx val="67978752"/>
        <c:crosses val="autoZero"/>
        <c:crossBetween val="between"/>
      </c:valAx>
      <c:spPr>
        <a:ln w="22225">
          <a:solidFill>
            <a:schemeClr val="bg1"/>
          </a:solidFill>
        </a:ln>
      </c:spPr>
    </c:plotArea>
    <c:legend>
      <c:legendPos val="r"/>
      <c:layout/>
      <c:overlay val="0"/>
    </c:legend>
    <c:plotVisOnly val="1"/>
    <c:dispBlanksAs val="gap"/>
    <c:showDLblsOverMax val="0"/>
  </c:chart>
  <c:spPr>
    <a:solidFill>
      <a:schemeClr val="tx1"/>
    </a:solidFill>
  </c:spPr>
  <c:txPr>
    <a:bodyPr/>
    <a:lstStyle/>
    <a:p>
      <a:pPr>
        <a:defRPr sz="1600">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Space Assigned to Organized Research</a:t>
            </a: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006600"/>
              </a:solidFill>
            </c:spPr>
          </c:dPt>
          <c:dPt>
            <c:idx val="1"/>
            <c:invertIfNegative val="0"/>
            <c:bubble3D val="0"/>
            <c:spPr>
              <a:solidFill>
                <a:srgbClr val="003399"/>
              </a:solidFill>
            </c:spPr>
          </c:dPt>
          <c:dPt>
            <c:idx val="3"/>
            <c:invertIfNegative val="0"/>
            <c:bubble3D val="0"/>
            <c:spPr>
              <a:solidFill>
                <a:schemeClr val="tx1">
                  <a:lumMod val="50000"/>
                  <a:lumOff val="50000"/>
                </a:schemeClr>
              </a:solidFill>
            </c:spPr>
          </c:dPt>
          <c:cat>
            <c:strRef>
              <c:f>(Space!$A$8,Space!$A$17,Space!$A$28,Space!$A$29)</c:f>
              <c:strCache>
                <c:ptCount val="4"/>
                <c:pt idx="0">
                  <c:v>UAA</c:v>
                </c:pt>
                <c:pt idx="1">
                  <c:v>UAF</c:v>
                </c:pt>
                <c:pt idx="2">
                  <c:v>UAS</c:v>
                </c:pt>
                <c:pt idx="3">
                  <c:v>Statewide</c:v>
                </c:pt>
              </c:strCache>
            </c:strRef>
          </c:cat>
          <c:val>
            <c:numRef>
              <c:f>(Space!$B$8,Space!$B$17,Space!$B$25,Space!$B$29)</c:f>
              <c:numCache>
                <c:formatCode>General</c:formatCode>
                <c:ptCount val="4"/>
                <c:pt idx="0">
                  <c:v>32376</c:v>
                </c:pt>
                <c:pt idx="1">
                  <c:v>403626</c:v>
                </c:pt>
                <c:pt idx="2">
                  <c:v>4570</c:v>
                </c:pt>
                <c:pt idx="3">
                  <c:v>7848</c:v>
                </c:pt>
              </c:numCache>
            </c:numRef>
          </c:val>
        </c:ser>
        <c:dLbls>
          <c:showLegendKey val="0"/>
          <c:showVal val="0"/>
          <c:showCatName val="0"/>
          <c:showSerName val="0"/>
          <c:showPercent val="0"/>
          <c:showBubbleSize val="0"/>
        </c:dLbls>
        <c:gapWidth val="150"/>
        <c:axId val="68232320"/>
        <c:axId val="68233856"/>
      </c:barChart>
      <c:catAx>
        <c:axId val="68232320"/>
        <c:scaling>
          <c:orientation val="minMax"/>
        </c:scaling>
        <c:delete val="0"/>
        <c:axPos val="b"/>
        <c:majorTickMark val="out"/>
        <c:minorTickMark val="none"/>
        <c:tickLblPos val="nextTo"/>
        <c:crossAx val="68233856"/>
        <c:crosses val="autoZero"/>
        <c:auto val="1"/>
        <c:lblAlgn val="ctr"/>
        <c:lblOffset val="100"/>
        <c:noMultiLvlLbl val="0"/>
      </c:catAx>
      <c:valAx>
        <c:axId val="68233856"/>
        <c:scaling>
          <c:orientation val="minMax"/>
        </c:scaling>
        <c:delete val="0"/>
        <c:axPos val="l"/>
        <c:majorGridlines/>
        <c:title>
          <c:tx>
            <c:rich>
              <a:bodyPr rot="-5400000" vert="horz"/>
              <a:lstStyle/>
              <a:p>
                <a:pPr>
                  <a:defRPr/>
                </a:pPr>
                <a:r>
                  <a:rPr lang="en-US"/>
                  <a:t>Assignable Square Feet</a:t>
                </a:r>
              </a:p>
            </c:rich>
          </c:tx>
          <c:layout/>
          <c:overlay val="0"/>
        </c:title>
        <c:numFmt formatCode="#,##0" sourceLinked="0"/>
        <c:majorTickMark val="out"/>
        <c:minorTickMark val="none"/>
        <c:tickLblPos val="nextTo"/>
        <c:crossAx val="68232320"/>
        <c:crosses val="autoZero"/>
        <c:crossBetween val="between"/>
        <c:majorUnit val="10000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UAF Ph.D. Degrees Awarded</a:t>
            </a:r>
          </a:p>
        </c:rich>
      </c:tx>
      <c:layout/>
      <c:overlay val="0"/>
    </c:title>
    <c:autoTitleDeleted val="0"/>
    <c:plotArea>
      <c:layout/>
      <c:lineChart>
        <c:grouping val="standard"/>
        <c:varyColors val="0"/>
        <c:ser>
          <c:idx val="0"/>
          <c:order val="0"/>
          <c:spPr>
            <a:ln>
              <a:solidFill>
                <a:schemeClr val="tx1"/>
              </a:solidFill>
            </a:ln>
          </c:spPr>
          <c:marker>
            <c:spPr>
              <a:solidFill>
                <a:schemeClr val="tx1"/>
              </a:solidFill>
              <a:ln>
                <a:solidFill>
                  <a:srgbClr val="002060"/>
                </a:solidFill>
              </a:ln>
            </c:spPr>
          </c:marker>
          <c:cat>
            <c:strRef>
              <c:f>report!$J$2:$P$2</c:f>
              <c:strCache>
                <c:ptCount val="7"/>
                <c:pt idx="0">
                  <c:v>FY06</c:v>
                </c:pt>
                <c:pt idx="1">
                  <c:v>FY07</c:v>
                </c:pt>
                <c:pt idx="2">
                  <c:v>FY08</c:v>
                </c:pt>
                <c:pt idx="3">
                  <c:v>FY09</c:v>
                </c:pt>
                <c:pt idx="4">
                  <c:v>FY10</c:v>
                </c:pt>
                <c:pt idx="5">
                  <c:v>FY11</c:v>
                </c:pt>
                <c:pt idx="6">
                  <c:v>FY12</c:v>
                </c:pt>
              </c:strCache>
            </c:strRef>
          </c:cat>
          <c:val>
            <c:numRef>
              <c:f>report!$J$9:$P$9</c:f>
              <c:numCache>
                <c:formatCode>#,##0</c:formatCode>
                <c:ptCount val="7"/>
                <c:pt idx="0">
                  <c:v>21</c:v>
                </c:pt>
                <c:pt idx="1">
                  <c:v>33</c:v>
                </c:pt>
                <c:pt idx="2">
                  <c:v>29</c:v>
                </c:pt>
                <c:pt idx="3">
                  <c:v>37</c:v>
                </c:pt>
                <c:pt idx="4">
                  <c:v>45</c:v>
                </c:pt>
                <c:pt idx="5">
                  <c:v>46</c:v>
                </c:pt>
                <c:pt idx="6">
                  <c:v>50</c:v>
                </c:pt>
              </c:numCache>
            </c:numRef>
          </c:val>
          <c:smooth val="0"/>
        </c:ser>
        <c:dLbls>
          <c:showLegendKey val="0"/>
          <c:showVal val="0"/>
          <c:showCatName val="0"/>
          <c:showSerName val="0"/>
          <c:showPercent val="0"/>
          <c:showBubbleSize val="0"/>
        </c:dLbls>
        <c:marker val="1"/>
        <c:smooth val="0"/>
        <c:axId val="83149184"/>
        <c:axId val="83151104"/>
      </c:lineChart>
      <c:catAx>
        <c:axId val="83149184"/>
        <c:scaling>
          <c:orientation val="minMax"/>
        </c:scaling>
        <c:delete val="0"/>
        <c:axPos val="b"/>
        <c:majorTickMark val="out"/>
        <c:minorTickMark val="none"/>
        <c:tickLblPos val="nextTo"/>
        <c:crossAx val="83151104"/>
        <c:crosses val="autoZero"/>
        <c:auto val="1"/>
        <c:lblAlgn val="ctr"/>
        <c:lblOffset val="100"/>
        <c:noMultiLvlLbl val="0"/>
      </c:catAx>
      <c:valAx>
        <c:axId val="83151104"/>
        <c:scaling>
          <c:orientation val="minMax"/>
        </c:scaling>
        <c:delete val="0"/>
        <c:axPos val="l"/>
        <c:majorGridlines/>
        <c:title>
          <c:tx>
            <c:rich>
              <a:bodyPr rot="-5400000" vert="horz"/>
              <a:lstStyle/>
              <a:p>
                <a:pPr>
                  <a:defRPr/>
                </a:pPr>
                <a:r>
                  <a:rPr lang="en-US"/>
                  <a:t>Number of Ph.D. Degrees</a:t>
                </a:r>
              </a:p>
            </c:rich>
          </c:tx>
          <c:layout/>
          <c:overlay val="0"/>
        </c:title>
        <c:numFmt formatCode="#,##0" sourceLinked="1"/>
        <c:majorTickMark val="out"/>
        <c:minorTickMark val="none"/>
        <c:tickLblPos val="nextTo"/>
        <c:crossAx val="83149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2B9D9-1A8B-494B-94A9-5B6DF2E3AEAD}" type="datetimeFigureOut">
              <a:rPr lang="en-US" smtClean="0"/>
              <a:t>11/30/2012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AF6642-EBBF-45C0-BEE4-2106A80CE033}" type="slidenum">
              <a:rPr lang="en-US" smtClean="0"/>
              <a:t>‹#›</a:t>
            </a:fld>
            <a:endParaRPr lang="en-US"/>
          </a:p>
        </p:txBody>
      </p:sp>
    </p:spTree>
    <p:extLst>
      <p:ext uri="{BB962C8B-B14F-4D97-AF65-F5344CB8AC3E}">
        <p14:creationId xmlns:p14="http://schemas.microsoft.com/office/powerpoint/2010/main" val="132110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F6642-EBBF-45C0-BEE4-2106A80CE033}" type="slidenum">
              <a:rPr lang="en-US" smtClean="0"/>
              <a:t>9</a:t>
            </a:fld>
            <a:endParaRPr lang="en-US"/>
          </a:p>
        </p:txBody>
      </p:sp>
    </p:spTree>
    <p:extLst>
      <p:ext uri="{BB962C8B-B14F-4D97-AF65-F5344CB8AC3E}">
        <p14:creationId xmlns:p14="http://schemas.microsoft.com/office/powerpoint/2010/main" val="132446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F6642-EBBF-45C0-BEE4-2106A80CE033}" type="slidenum">
              <a:rPr lang="en-US" smtClean="0"/>
              <a:t>18</a:t>
            </a:fld>
            <a:endParaRPr lang="en-US"/>
          </a:p>
        </p:txBody>
      </p:sp>
    </p:spTree>
    <p:extLst>
      <p:ext uri="{BB962C8B-B14F-4D97-AF65-F5344CB8AC3E}">
        <p14:creationId xmlns:p14="http://schemas.microsoft.com/office/powerpoint/2010/main" val="177710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07A73-AF1C-44BA-9A5F-DF2F6D0F5AD1}"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295458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07A73-AF1C-44BA-9A5F-DF2F6D0F5AD1}"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177275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07A73-AF1C-44BA-9A5F-DF2F6D0F5AD1}"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32927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07A73-AF1C-44BA-9A5F-DF2F6D0F5AD1}"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100854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507A73-AF1C-44BA-9A5F-DF2F6D0F5AD1}"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204229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507A73-AF1C-44BA-9A5F-DF2F6D0F5AD1}" type="datetimeFigureOut">
              <a:rPr lang="en-US" smtClean="0"/>
              <a:t>11/30/2012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393176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07A73-AF1C-44BA-9A5F-DF2F6D0F5AD1}" type="datetimeFigureOut">
              <a:rPr lang="en-US" smtClean="0"/>
              <a:t>11/30/2012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366223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07A73-AF1C-44BA-9A5F-DF2F6D0F5AD1}" type="datetimeFigureOut">
              <a:rPr lang="en-US" smtClean="0"/>
              <a:t>11/30/2012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219430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07A73-AF1C-44BA-9A5F-DF2F6D0F5AD1}" type="datetimeFigureOut">
              <a:rPr lang="en-US" smtClean="0"/>
              <a:t>11/30/2012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249636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07A73-AF1C-44BA-9A5F-DF2F6D0F5AD1}" type="datetimeFigureOut">
              <a:rPr lang="en-US" smtClean="0"/>
              <a:t>11/30/2012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210816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07A73-AF1C-44BA-9A5F-DF2F6D0F5AD1}" type="datetimeFigureOut">
              <a:rPr lang="en-US" smtClean="0"/>
              <a:t>11/30/2012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57CFE-9255-4B23-9284-9CD22CCA3D64}" type="slidenum">
              <a:rPr lang="en-US" smtClean="0"/>
              <a:t>‹#›</a:t>
            </a:fld>
            <a:endParaRPr lang="en-US"/>
          </a:p>
        </p:txBody>
      </p:sp>
    </p:spTree>
    <p:extLst>
      <p:ext uri="{BB962C8B-B14F-4D97-AF65-F5344CB8AC3E}">
        <p14:creationId xmlns:p14="http://schemas.microsoft.com/office/powerpoint/2010/main" val="196971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07A73-AF1C-44BA-9A5F-DF2F6D0F5AD1}" type="datetimeFigureOut">
              <a:rPr lang="en-US" smtClean="0"/>
              <a:t>11/30/2012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57CFE-9255-4B23-9284-9CD22CCA3D64}" type="slidenum">
              <a:rPr lang="en-US" smtClean="0"/>
              <a:t>‹#›</a:t>
            </a:fld>
            <a:endParaRPr lang="en-US"/>
          </a:p>
        </p:txBody>
      </p:sp>
    </p:spTree>
    <p:extLst>
      <p:ext uri="{BB962C8B-B14F-4D97-AF65-F5344CB8AC3E}">
        <p14:creationId xmlns:p14="http://schemas.microsoft.com/office/powerpoint/2010/main" val="361528090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nsf.gov/statistics/nsf1233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894" y="2590800"/>
            <a:ext cx="7772400" cy="1470025"/>
          </a:xfrm>
        </p:spPr>
        <p:txBody>
          <a:bodyPr/>
          <a:lstStyle/>
          <a:p>
            <a:r>
              <a:rPr lang="en-US" dirty="0" smtClean="0"/>
              <a:t>Research in the UA System</a:t>
            </a:r>
            <a:endParaRPr lang="en-US" dirty="0"/>
          </a:p>
        </p:txBody>
      </p:sp>
      <p:sp>
        <p:nvSpPr>
          <p:cNvPr id="3" name="Subtitle 2"/>
          <p:cNvSpPr>
            <a:spLocks noGrp="1"/>
          </p:cNvSpPr>
          <p:nvPr>
            <p:ph type="subTitle" idx="1"/>
          </p:nvPr>
        </p:nvSpPr>
        <p:spPr/>
        <p:txBody>
          <a:bodyPr/>
          <a:lstStyle/>
          <a:p>
            <a:r>
              <a:rPr lang="en-US" dirty="0" smtClean="0"/>
              <a:t>December 2012</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762000"/>
            <a:ext cx="2133600" cy="1566656"/>
          </a:xfrm>
          <a:prstGeom prst="rect">
            <a:avLst/>
          </a:prstGeom>
        </p:spPr>
      </p:pic>
    </p:spTree>
    <p:extLst>
      <p:ext uri="{BB962C8B-B14F-4D97-AF65-F5344CB8AC3E}">
        <p14:creationId xmlns:p14="http://schemas.microsoft.com/office/powerpoint/2010/main" val="1539393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42626614"/>
              </p:ext>
            </p:extLst>
          </p:nvPr>
        </p:nvGraphicFramePr>
        <p:xfrm>
          <a:off x="685800" y="914400"/>
          <a:ext cx="7848599" cy="4876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264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76971903"/>
              </p:ext>
            </p:extLst>
          </p:nvPr>
        </p:nvGraphicFramePr>
        <p:xfrm>
          <a:off x="685800" y="609600"/>
          <a:ext cx="7772399" cy="5486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9676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5158" y="317447"/>
            <a:ext cx="8077200" cy="6096000"/>
            <a:chOff x="0" y="0"/>
            <a:chExt cx="5943600" cy="4591050"/>
          </a:xfrm>
        </p:grpSpPr>
        <p:grpSp>
          <p:nvGrpSpPr>
            <p:cNvPr id="3" name="Group 2"/>
            <p:cNvGrpSpPr/>
            <p:nvPr/>
          </p:nvGrpSpPr>
          <p:grpSpPr>
            <a:xfrm>
              <a:off x="0" y="0"/>
              <a:ext cx="5943600" cy="4591050"/>
              <a:chOff x="0" y="0"/>
              <a:chExt cx="5943600" cy="4591050"/>
            </a:xfrm>
          </p:grpSpPr>
          <p:grpSp>
            <p:nvGrpSpPr>
              <p:cNvPr id="5" name="Group 4"/>
              <p:cNvGrpSpPr/>
              <p:nvPr/>
            </p:nvGrpSpPr>
            <p:grpSpPr>
              <a:xfrm>
                <a:off x="0" y="0"/>
                <a:ext cx="5943600" cy="4591050"/>
                <a:chOff x="0" y="0"/>
                <a:chExt cx="5943600" cy="4591050"/>
              </a:xfrm>
            </p:grpSpPr>
            <p:grpSp>
              <p:nvGrpSpPr>
                <p:cNvPr id="7" name="Group 6"/>
                <p:cNvGrpSpPr/>
                <p:nvPr/>
              </p:nvGrpSpPr>
              <p:grpSpPr>
                <a:xfrm>
                  <a:off x="0" y="0"/>
                  <a:ext cx="5943600" cy="4591050"/>
                  <a:chOff x="0" y="0"/>
                  <a:chExt cx="5943600" cy="459105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3600" cy="4591050"/>
                  </a:xfrm>
                  <a:prstGeom prst="rect">
                    <a:avLst/>
                  </a:prstGeom>
                </p:spPr>
              </p:pic>
              <p:sp>
                <p:nvSpPr>
                  <p:cNvPr id="10" name="Oval 9"/>
                  <p:cNvSpPr/>
                  <p:nvPr/>
                </p:nvSpPr>
                <p:spPr>
                  <a:xfrm>
                    <a:off x="2390775" y="2095500"/>
                    <a:ext cx="76200" cy="76200"/>
                  </a:xfrm>
                  <a:prstGeom prst="ellipse">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848" b="10526"/>
                <a:stretch/>
              </p:blipFill>
              <p:spPr bwMode="auto">
                <a:xfrm rot="494796">
                  <a:off x="1781175" y="228600"/>
                  <a:ext cx="466725" cy="295275"/>
                </a:xfrm>
                <a:prstGeom prst="rect">
                  <a:avLst/>
                </a:prstGeom>
                <a:ln>
                  <a:noFill/>
                </a:ln>
                <a:extLst>
                  <a:ext uri="{53640926-AAD7-44D8-BBD7-CCE9431645EC}">
                    <a14:shadowObscured xmlns:a14="http://schemas.microsoft.com/office/drawing/2010/main"/>
                  </a:ext>
                </a:extLst>
              </p:spPr>
            </p:pic>
          </p:grpSp>
          <p:sp>
            <p:nvSpPr>
              <p:cNvPr id="6" name="Text Box 2"/>
              <p:cNvSpPr txBox="1">
                <a:spLocks noChangeArrowheads="1"/>
              </p:cNvSpPr>
              <p:nvPr/>
            </p:nvSpPr>
            <p:spPr bwMode="auto">
              <a:xfrm>
                <a:off x="2443024" y="2043112"/>
                <a:ext cx="600848" cy="257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dirty="0">
                    <a:solidFill>
                      <a:schemeClr val="bg1"/>
                    </a:solidFill>
                    <a:effectLst/>
                    <a:latin typeface="Calibri"/>
                    <a:ea typeface="Calibri"/>
                    <a:cs typeface="Calibri"/>
                  </a:rPr>
                  <a:t>Bethel</a:t>
                </a:r>
                <a:endParaRPr lang="en-US" sz="1100" dirty="0">
                  <a:solidFill>
                    <a:schemeClr val="bg1"/>
                  </a:solidFill>
                  <a:effectLst/>
                  <a:latin typeface="Calibri"/>
                  <a:ea typeface="Calibri"/>
                  <a:cs typeface="Times New Roman"/>
                </a:endParaRPr>
              </a:p>
            </p:txBody>
          </p:sp>
        </p:grpSp>
        <p:sp>
          <p:nvSpPr>
            <p:cNvPr id="4" name="Text Box 2"/>
            <p:cNvSpPr txBox="1">
              <a:spLocks noChangeArrowheads="1"/>
            </p:cNvSpPr>
            <p:nvPr/>
          </p:nvSpPr>
          <p:spPr bwMode="auto">
            <a:xfrm>
              <a:off x="1762125" y="485775"/>
              <a:ext cx="571500" cy="257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b="1" dirty="0" err="1">
                  <a:solidFill>
                    <a:schemeClr val="bg1"/>
                  </a:solidFill>
                  <a:effectLst/>
                  <a:latin typeface="Calibri"/>
                  <a:ea typeface="Calibri"/>
                  <a:cs typeface="Calibri"/>
                </a:rPr>
                <a:t>Sikuliaq</a:t>
              </a:r>
              <a:endParaRPr lang="en-US" sz="1000" dirty="0">
                <a:solidFill>
                  <a:schemeClr val="bg1"/>
                </a:solidFill>
                <a:effectLst/>
                <a:latin typeface="Calibri"/>
                <a:ea typeface="Calibri"/>
                <a:cs typeface="Times New Roman"/>
              </a:endParaRPr>
            </a:p>
          </p:txBody>
        </p:sp>
      </p:grpSp>
    </p:spTree>
    <p:extLst>
      <p:ext uri="{BB962C8B-B14F-4D97-AF65-F5344CB8AC3E}">
        <p14:creationId xmlns:p14="http://schemas.microsoft.com/office/powerpoint/2010/main" val="4039676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3140066"/>
              </p:ext>
            </p:extLst>
          </p:nvPr>
        </p:nvGraphicFramePr>
        <p:xfrm>
          <a:off x="834485" y="990600"/>
          <a:ext cx="71628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6172200"/>
            <a:ext cx="7307770" cy="338554"/>
          </a:xfrm>
          <a:prstGeom prst="rect">
            <a:avLst/>
          </a:prstGeom>
          <a:noFill/>
        </p:spPr>
        <p:txBody>
          <a:bodyPr wrap="none" rtlCol="0">
            <a:spAutoFit/>
          </a:bodyPr>
          <a:lstStyle/>
          <a:p>
            <a:r>
              <a:rPr lang="en-US" sz="1600" dirty="0" smtClean="0"/>
              <a:t>Four of the </a:t>
            </a:r>
            <a:r>
              <a:rPr lang="en-US" sz="1600" dirty="0" err="1" smtClean="0"/>
              <a:t>Ph.D.s</a:t>
            </a:r>
            <a:r>
              <a:rPr lang="en-US" sz="1600" dirty="0" smtClean="0"/>
              <a:t> were advised by UAA faculty of the joint Psychology Ph.D. program.</a:t>
            </a:r>
            <a:endParaRPr lang="en-US" sz="1600" dirty="0"/>
          </a:p>
        </p:txBody>
      </p:sp>
      <p:sp>
        <p:nvSpPr>
          <p:cNvPr id="4" name="TextBox 3"/>
          <p:cNvSpPr txBox="1"/>
          <p:nvPr/>
        </p:nvSpPr>
        <p:spPr>
          <a:xfrm>
            <a:off x="1066800" y="266462"/>
            <a:ext cx="6290248" cy="461665"/>
          </a:xfrm>
          <a:prstGeom prst="rect">
            <a:avLst/>
          </a:prstGeom>
          <a:noFill/>
        </p:spPr>
        <p:txBody>
          <a:bodyPr wrap="none" rtlCol="0">
            <a:spAutoFit/>
          </a:bodyPr>
          <a:lstStyle/>
          <a:p>
            <a:r>
              <a:rPr lang="en-US" sz="2400" dirty="0" smtClean="0"/>
              <a:t>Graduate students are integral to research at UA.</a:t>
            </a:r>
            <a:endParaRPr lang="en-US" sz="2400" dirty="0"/>
          </a:p>
        </p:txBody>
      </p:sp>
    </p:spTree>
    <p:extLst>
      <p:ext uri="{BB962C8B-B14F-4D97-AF65-F5344CB8AC3E}">
        <p14:creationId xmlns:p14="http://schemas.microsoft.com/office/powerpoint/2010/main" val="3569251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08863619"/>
              </p:ext>
            </p:extLst>
          </p:nvPr>
        </p:nvGraphicFramePr>
        <p:xfrm>
          <a:off x="1066800" y="838200"/>
          <a:ext cx="7162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9251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279" y="304800"/>
            <a:ext cx="8325028" cy="6401753"/>
          </a:xfrm>
          <a:prstGeom prst="rect">
            <a:avLst/>
          </a:prstGeom>
        </p:spPr>
        <p:txBody>
          <a:bodyPr wrap="square">
            <a:spAutoFit/>
          </a:bodyPr>
          <a:lstStyle/>
          <a:p>
            <a:pPr lvl="0" algn="ctr"/>
            <a:r>
              <a:rPr lang="en-US" sz="2800" b="1" dirty="0" smtClean="0"/>
              <a:t>UA Undergraduate Research</a:t>
            </a:r>
          </a:p>
          <a:p>
            <a:pPr lvl="0"/>
            <a:endParaRPr lang="en-US" dirty="0"/>
          </a:p>
          <a:p>
            <a:pPr marL="342900" indent="-342900">
              <a:buFont typeface="Arial" pitchFamily="34" charset="0"/>
              <a:buChar char="•"/>
            </a:pPr>
            <a:r>
              <a:rPr lang="en-US" sz="2000" dirty="0" smtClean="0"/>
              <a:t>The UAA </a:t>
            </a:r>
            <a:r>
              <a:rPr lang="en-US" sz="2000" dirty="0"/>
              <a:t>Office of Undergraduate Research and Scholarship </a:t>
            </a:r>
            <a:r>
              <a:rPr lang="en-US" sz="2000" dirty="0" smtClean="0"/>
              <a:t>fosters involvement </a:t>
            </a:r>
            <a:r>
              <a:rPr lang="en-US" sz="2000" dirty="0"/>
              <a:t>of UAA undergraduates in research and </a:t>
            </a:r>
            <a:r>
              <a:rPr lang="en-US" sz="2000" dirty="0" smtClean="0"/>
              <a:t>creative activities</a:t>
            </a:r>
            <a:r>
              <a:rPr lang="en-US" sz="2000" dirty="0"/>
              <a:t>. </a:t>
            </a:r>
            <a:r>
              <a:rPr lang="en-US" sz="2000" dirty="0" smtClean="0"/>
              <a:t>During </a:t>
            </a:r>
            <a:r>
              <a:rPr lang="en-US" sz="2000" dirty="0"/>
              <a:t>FY12 59 students were awarded </a:t>
            </a:r>
            <a:r>
              <a:rPr lang="en-US" sz="2000" dirty="0" smtClean="0"/>
              <a:t>support. </a:t>
            </a:r>
          </a:p>
          <a:p>
            <a:pPr marL="342900" indent="-342900">
              <a:buFont typeface="Arial" pitchFamily="34" charset="0"/>
              <a:buChar char="•"/>
            </a:pPr>
            <a:r>
              <a:rPr lang="en-US" sz="2000" dirty="0" smtClean="0"/>
              <a:t>The </a:t>
            </a:r>
            <a:r>
              <a:rPr lang="en-US" sz="2000" dirty="0"/>
              <a:t>number of participants in the </a:t>
            </a:r>
            <a:r>
              <a:rPr lang="en-US" sz="2000" dirty="0" smtClean="0"/>
              <a:t>UAA Undergraduate </a:t>
            </a:r>
            <a:r>
              <a:rPr lang="en-US" sz="2000" dirty="0"/>
              <a:t>Research and Discovery </a:t>
            </a:r>
            <a:r>
              <a:rPr lang="en-US" sz="2000" dirty="0" smtClean="0"/>
              <a:t>Symposium has </a:t>
            </a:r>
            <a:r>
              <a:rPr lang="en-US" sz="2000" dirty="0"/>
              <a:t>increased from </a:t>
            </a:r>
            <a:r>
              <a:rPr lang="en-US" sz="2000" dirty="0" smtClean="0"/>
              <a:t>15 </a:t>
            </a:r>
            <a:r>
              <a:rPr lang="en-US" sz="2000" dirty="0"/>
              <a:t>in FY05 to 84 in FY12</a:t>
            </a:r>
            <a:r>
              <a:rPr lang="en-US" sz="2000" dirty="0" smtClean="0"/>
              <a:t>.</a:t>
            </a:r>
          </a:p>
          <a:p>
            <a:endParaRPr lang="en-US" sz="2000" dirty="0"/>
          </a:p>
          <a:p>
            <a:pPr marL="285750" lvl="0" indent="-285750">
              <a:buFont typeface="Arial" pitchFamily="34" charset="0"/>
              <a:buChar char="•"/>
            </a:pPr>
            <a:r>
              <a:rPr lang="en-US" sz="2000" dirty="0" smtClean="0"/>
              <a:t>UAF undergraduate research is facilitated through the Undergraduate Research and Scholarly Activity office. For FY 12 URSA </a:t>
            </a:r>
            <a:r>
              <a:rPr lang="en-US" sz="2000" dirty="0"/>
              <a:t>funded </a:t>
            </a:r>
            <a:r>
              <a:rPr lang="en-US" sz="2000" dirty="0" smtClean="0"/>
              <a:t>33 undergraduates  and matched 66 with projects. </a:t>
            </a:r>
            <a:endParaRPr lang="en-US" sz="2000" dirty="0"/>
          </a:p>
          <a:p>
            <a:pPr marL="285750" lvl="0" indent="-285750">
              <a:buFont typeface="Arial" pitchFamily="34" charset="0"/>
              <a:buChar char="•"/>
            </a:pPr>
            <a:r>
              <a:rPr lang="en-US" sz="2000" dirty="0" smtClean="0"/>
              <a:t>The </a:t>
            </a:r>
            <a:r>
              <a:rPr lang="en-US" sz="2000" dirty="0"/>
              <a:t>total number UAF students participating in undergraduate research in FY12 was 303. </a:t>
            </a:r>
            <a:endParaRPr lang="en-US" sz="2000" dirty="0" smtClean="0"/>
          </a:p>
          <a:p>
            <a:pPr marL="285750" lvl="0" indent="-285750">
              <a:buFont typeface="Arial" pitchFamily="34" charset="0"/>
              <a:buChar char="•"/>
            </a:pPr>
            <a:endParaRPr lang="en-US" sz="2000" dirty="0"/>
          </a:p>
          <a:p>
            <a:pPr marL="285750" lvl="0" indent="-285750">
              <a:buFont typeface="Arial" pitchFamily="34" charset="0"/>
              <a:buChar char="•"/>
            </a:pPr>
            <a:r>
              <a:rPr lang="en-US" sz="2000" dirty="0" smtClean="0"/>
              <a:t>URECA is the </a:t>
            </a:r>
            <a:r>
              <a:rPr lang="en-US" sz="2000" b="1" dirty="0"/>
              <a:t>U</a:t>
            </a:r>
            <a:r>
              <a:rPr lang="en-US" sz="2000" dirty="0"/>
              <a:t>ndergraduate </a:t>
            </a:r>
            <a:r>
              <a:rPr lang="en-US" sz="2000" b="1" dirty="0"/>
              <a:t>Re</a:t>
            </a:r>
            <a:r>
              <a:rPr lang="en-US" sz="2000" dirty="0"/>
              <a:t>search and </a:t>
            </a:r>
            <a:r>
              <a:rPr lang="en-US" sz="2000" b="1" dirty="0"/>
              <a:t>C</a:t>
            </a:r>
            <a:r>
              <a:rPr lang="en-US" sz="2000" dirty="0"/>
              <a:t>reative </a:t>
            </a:r>
            <a:r>
              <a:rPr lang="en-US" sz="2000" b="1" dirty="0"/>
              <a:t>A</a:t>
            </a:r>
            <a:r>
              <a:rPr lang="en-US" sz="2000" dirty="0"/>
              <a:t>ctivity </a:t>
            </a:r>
            <a:r>
              <a:rPr lang="en-US" sz="2000" dirty="0" smtClean="0"/>
              <a:t>program at UAS.  The </a:t>
            </a:r>
            <a:r>
              <a:rPr lang="en-US" sz="2000" dirty="0"/>
              <a:t>annual URECA awards have provided opportunities to students to apply competitively for up to $2500 </a:t>
            </a:r>
          </a:p>
          <a:p>
            <a:pPr marL="285750" indent="-285750">
              <a:buFont typeface="Arial" pitchFamily="34" charset="0"/>
              <a:buChar char="•"/>
            </a:pPr>
            <a:r>
              <a:rPr lang="en-US" sz="2000" dirty="0"/>
              <a:t>In its first two years, URECA supported 21 </a:t>
            </a:r>
            <a:r>
              <a:rPr lang="en-US" sz="2000" dirty="0" smtClean="0"/>
              <a:t>students.   Of seven graduates, three are enrolled in graduate school.</a:t>
            </a:r>
            <a:endParaRPr lang="en-US" sz="2000" dirty="0"/>
          </a:p>
          <a:p>
            <a:pPr marL="285750" lvl="0" indent="-285750">
              <a:buFont typeface="Arial" pitchFamily="34" charset="0"/>
              <a:buChar char="•"/>
            </a:pPr>
            <a:endParaRPr lang="en-US" sz="2400" dirty="0"/>
          </a:p>
        </p:txBody>
      </p:sp>
    </p:spTree>
    <p:extLst>
      <p:ext uri="{BB962C8B-B14F-4D97-AF65-F5344CB8AC3E}">
        <p14:creationId xmlns:p14="http://schemas.microsoft.com/office/powerpoint/2010/main" val="1924951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6524863"/>
          </a:xfrm>
          <a:prstGeom prst="rect">
            <a:avLst/>
          </a:prstGeom>
        </p:spPr>
        <p:txBody>
          <a:bodyPr wrap="square">
            <a:spAutoFit/>
          </a:bodyPr>
          <a:lstStyle/>
          <a:p>
            <a:pPr algn="ctr"/>
            <a:r>
              <a:rPr lang="en-US" dirty="0"/>
              <a:t> </a:t>
            </a:r>
            <a:r>
              <a:rPr lang="en-US" sz="2400" b="1" dirty="0" smtClean="0"/>
              <a:t>UAA, UAF, and UAS Creative Activities and Communities</a:t>
            </a:r>
          </a:p>
          <a:p>
            <a:endParaRPr lang="en-US" sz="2000" dirty="0" smtClean="0"/>
          </a:p>
          <a:p>
            <a:pPr marL="342900" indent="-342900">
              <a:buFont typeface="Arial" pitchFamily="34" charset="0"/>
              <a:buChar char="•"/>
            </a:pPr>
            <a:r>
              <a:rPr lang="en-US" sz="2000" dirty="0" smtClean="0"/>
              <a:t>All three universities contribute to the arts and creative writing in their communities, including the cities and villages associated with community campuses.</a:t>
            </a:r>
          </a:p>
          <a:p>
            <a:pPr marL="342900" indent="-342900">
              <a:buFont typeface="Arial" pitchFamily="34" charset="0"/>
              <a:buChar char="•"/>
            </a:pPr>
            <a:r>
              <a:rPr lang="en-US" sz="2000" dirty="0" smtClean="0"/>
              <a:t>UAA and UAF offer degrees in Art, Music, Theatre (UAA has dance option), and a MFA in Creative Writing.  UAS offers a BA in Art.  </a:t>
            </a:r>
          </a:p>
          <a:p>
            <a:pPr marL="285750" indent="-285750">
              <a:buFont typeface="Arial" pitchFamily="34" charset="0"/>
              <a:buChar char="•"/>
            </a:pPr>
            <a:r>
              <a:rPr lang="en-US" sz="2000" dirty="0" smtClean="0"/>
              <a:t>Some examples:</a:t>
            </a:r>
          </a:p>
          <a:p>
            <a:pPr marL="742950" lvl="1" indent="-285750">
              <a:buSzPct val="75000"/>
              <a:buFont typeface="Courier New" pitchFamily="49" charset="0"/>
              <a:buChar char="o"/>
            </a:pPr>
            <a:r>
              <a:rPr lang="en-US" dirty="0" smtClean="0"/>
              <a:t>UAA arts faculty total more than 170 performances or exhibits annually.</a:t>
            </a:r>
          </a:p>
          <a:p>
            <a:pPr marL="742950" lvl="1" indent="-285750">
              <a:buSzPct val="75000"/>
              <a:buFont typeface="Courier New" pitchFamily="49" charset="0"/>
              <a:buChar char="o"/>
            </a:pPr>
            <a:r>
              <a:rPr lang="en-US" dirty="0" smtClean="0"/>
              <a:t>UAA </a:t>
            </a:r>
            <a:r>
              <a:rPr lang="en-US" dirty="0"/>
              <a:t>has three art galleries </a:t>
            </a:r>
            <a:r>
              <a:rPr lang="en-US" dirty="0" smtClean="0"/>
              <a:t>exhibiting works </a:t>
            </a:r>
            <a:r>
              <a:rPr lang="en-US" dirty="0"/>
              <a:t>by students, faculty, and </a:t>
            </a:r>
            <a:r>
              <a:rPr lang="en-US" dirty="0" smtClean="0"/>
              <a:t>guests.</a:t>
            </a:r>
          </a:p>
          <a:p>
            <a:pPr marL="742950" lvl="1" indent="-285750">
              <a:buSzPct val="75000"/>
              <a:buFont typeface="Courier New" pitchFamily="49" charset="0"/>
              <a:buChar char="o"/>
            </a:pPr>
            <a:r>
              <a:rPr lang="en-US" dirty="0" smtClean="0"/>
              <a:t>Each </a:t>
            </a:r>
            <a:r>
              <a:rPr lang="en-US" dirty="0"/>
              <a:t>season UAA theatre produces four plays on its </a:t>
            </a:r>
            <a:r>
              <a:rPr lang="en-US" dirty="0" err="1" smtClean="0"/>
              <a:t>mainstage</a:t>
            </a:r>
            <a:r>
              <a:rPr lang="en-US" dirty="0"/>
              <a:t>, and many one act or full-length plays </a:t>
            </a:r>
            <a:r>
              <a:rPr lang="en-US" dirty="0" smtClean="0"/>
              <a:t>directed by students. </a:t>
            </a:r>
            <a:endParaRPr lang="en-US" dirty="0"/>
          </a:p>
          <a:p>
            <a:pPr marL="742950" lvl="1" indent="-285750">
              <a:buSzPct val="75000"/>
              <a:buFont typeface="Courier New" pitchFamily="49" charset="0"/>
              <a:buChar char="o"/>
            </a:pPr>
            <a:r>
              <a:rPr lang="en-US" dirty="0"/>
              <a:t>During FY12 the UAA </a:t>
            </a:r>
            <a:r>
              <a:rPr lang="en-US" dirty="0" smtClean="0"/>
              <a:t>music </a:t>
            </a:r>
            <a:r>
              <a:rPr lang="en-US" dirty="0"/>
              <a:t>department hosted or performed at a dozen </a:t>
            </a:r>
            <a:r>
              <a:rPr lang="en-US" dirty="0" smtClean="0"/>
              <a:t>events. </a:t>
            </a:r>
          </a:p>
          <a:p>
            <a:pPr marL="742950" lvl="1" indent="-285750">
              <a:buSzPct val="75000"/>
              <a:buFont typeface="Courier New" pitchFamily="49" charset="0"/>
              <a:buChar char="o"/>
            </a:pPr>
            <a:r>
              <a:rPr lang="en-US" dirty="0" smtClean="0"/>
              <a:t>UAF President’s Professor </a:t>
            </a:r>
            <a:r>
              <a:rPr lang="en-US" dirty="0"/>
              <a:t>Eduard </a:t>
            </a:r>
            <a:r>
              <a:rPr lang="en-US" dirty="0" err="1"/>
              <a:t>Zilberkant</a:t>
            </a:r>
            <a:r>
              <a:rPr lang="en-US" dirty="0"/>
              <a:t> conducts the Fairbanks Symphony.</a:t>
            </a:r>
          </a:p>
          <a:p>
            <a:pPr marL="742950" lvl="1" indent="-285750">
              <a:buSzPct val="75000"/>
              <a:buFont typeface="Courier New" pitchFamily="49" charset="0"/>
              <a:buChar char="o"/>
            </a:pPr>
            <a:r>
              <a:rPr lang="en-US" dirty="0"/>
              <a:t>The UAF Art Department houses the University Art Gallery. </a:t>
            </a:r>
          </a:p>
          <a:p>
            <a:pPr marL="742950" lvl="1" indent="-285750">
              <a:buSzPct val="75000"/>
              <a:buFont typeface="Courier New" pitchFamily="49" charset="0"/>
              <a:buChar char="o"/>
            </a:pPr>
            <a:r>
              <a:rPr lang="en-US" dirty="0"/>
              <a:t>The UAF Theatre program usually offers one public </a:t>
            </a:r>
            <a:r>
              <a:rPr lang="en-US" dirty="0" err="1"/>
              <a:t>mainstage</a:t>
            </a:r>
            <a:r>
              <a:rPr lang="en-US" dirty="0"/>
              <a:t> production per semester, as well as “Winter Shorts” each fall. </a:t>
            </a:r>
          </a:p>
          <a:p>
            <a:pPr marL="742950" lvl="1" indent="-285750">
              <a:buSzPct val="75000"/>
              <a:buFont typeface="Courier New" pitchFamily="49" charset="0"/>
              <a:buChar char="o"/>
            </a:pPr>
            <a:r>
              <a:rPr lang="en-US" dirty="0"/>
              <a:t>UAF arts programs offer summer </a:t>
            </a:r>
            <a:r>
              <a:rPr lang="en-US" dirty="0" smtClean="0"/>
              <a:t>programs of children’s creative activities.</a:t>
            </a:r>
            <a:endParaRPr lang="en-US" dirty="0"/>
          </a:p>
          <a:p>
            <a:pPr marL="742950" lvl="1" indent="-285750">
              <a:buSzPct val="75000"/>
              <a:buFont typeface="Courier New" pitchFamily="49" charset="0"/>
              <a:buChar char="o"/>
            </a:pPr>
            <a:r>
              <a:rPr lang="en-US" dirty="0"/>
              <a:t>Tidal Echoes, a </a:t>
            </a:r>
            <a:r>
              <a:rPr lang="en-US" dirty="0" smtClean="0"/>
              <a:t>literary </a:t>
            </a:r>
            <a:r>
              <a:rPr lang="en-US" dirty="0"/>
              <a:t>journal, is produced by UAS faculty and students.</a:t>
            </a:r>
          </a:p>
          <a:p>
            <a:pPr marL="742950" lvl="1" indent="-285750">
              <a:buSzPct val="75000"/>
              <a:buFont typeface="Courier New" pitchFamily="49" charset="0"/>
              <a:buChar char="o"/>
            </a:pPr>
            <a:r>
              <a:rPr lang="en-US" dirty="0"/>
              <a:t>Perseverance Theater teaches </a:t>
            </a:r>
            <a:r>
              <a:rPr lang="en-US" dirty="0" smtClean="0"/>
              <a:t>classes </a:t>
            </a:r>
            <a:r>
              <a:rPr lang="en-US" dirty="0"/>
              <a:t>and produces plays on UAS campus.</a:t>
            </a:r>
          </a:p>
          <a:p>
            <a:pPr marL="742950" lvl="1" indent="-285750">
              <a:buSzPct val="75000"/>
              <a:buFont typeface="Courier New" pitchFamily="49" charset="0"/>
              <a:buChar char="o"/>
            </a:pPr>
            <a:r>
              <a:rPr lang="en-US" dirty="0"/>
              <a:t>UAS co-sponsors the Juneau Symphony. </a:t>
            </a:r>
          </a:p>
          <a:p>
            <a:pPr marL="342900" indent="-342900">
              <a:buFont typeface="Arial" pitchFamily="34" charset="0"/>
              <a:buChar char="•"/>
            </a:pPr>
            <a:endParaRPr lang="en-US" sz="2000" dirty="0"/>
          </a:p>
        </p:txBody>
      </p:sp>
    </p:spTree>
    <p:extLst>
      <p:ext uri="{BB962C8B-B14F-4D97-AF65-F5344CB8AC3E}">
        <p14:creationId xmlns:p14="http://schemas.microsoft.com/office/powerpoint/2010/main" val="2194931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169231"/>
              </p:ext>
            </p:extLst>
          </p:nvPr>
        </p:nvGraphicFramePr>
        <p:xfrm>
          <a:off x="533400" y="609600"/>
          <a:ext cx="8305801" cy="2208276"/>
        </p:xfrm>
        <a:graphic>
          <a:graphicData uri="http://schemas.openxmlformats.org/drawingml/2006/table">
            <a:tbl>
              <a:tblPr firstRow="1" firstCol="1" bandRow="1">
                <a:tableStyleId>{5C22544A-7EE6-4342-B048-85BDC9FD1C3A}</a:tableStyleId>
              </a:tblPr>
              <a:tblGrid>
                <a:gridCol w="1758130"/>
                <a:gridCol w="2402772"/>
                <a:gridCol w="2000434"/>
                <a:gridCol w="2144465"/>
              </a:tblGrid>
              <a:tr h="0">
                <a:tc gridSpan="4">
                  <a:txBody>
                    <a:bodyPr/>
                    <a:lstStyle/>
                    <a:p>
                      <a:pPr marL="0" marR="0">
                        <a:lnSpc>
                          <a:spcPct val="115000"/>
                        </a:lnSpc>
                        <a:spcBef>
                          <a:spcPts val="0"/>
                        </a:spcBef>
                        <a:spcAft>
                          <a:spcPts val="0"/>
                        </a:spcAft>
                      </a:pPr>
                      <a:r>
                        <a:rPr lang="en-US" sz="1800" dirty="0">
                          <a:effectLst/>
                        </a:rPr>
                        <a:t>Table 6. Research Performance of UA Peer Groups</a:t>
                      </a:r>
                      <a:endParaRPr lang="en-US" sz="18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800">
                          <a:effectLst/>
                        </a:rPr>
                        <a:t>Peer Group</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Citations/Publication (2006-2011)</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Publications (2006-2011)/Faculty*</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Research Expenditures**, Thousand $/Faculty*</a:t>
                      </a:r>
                      <a:endParaRPr lang="en-US" sz="18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effectLst/>
                        </a:rPr>
                        <a:t>UAA Peers</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6.0 </a:t>
                      </a:r>
                      <a:r>
                        <a:rPr lang="en-US" sz="1800">
                          <a:effectLst/>
                          <a:sym typeface="Symbol"/>
                        </a:rPr>
                        <a:t></a:t>
                      </a:r>
                      <a:r>
                        <a:rPr lang="en-US" sz="1800">
                          <a:effectLst/>
                        </a:rPr>
                        <a:t> 1.4</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3.4 </a:t>
                      </a:r>
                      <a:r>
                        <a:rPr lang="en-US" sz="1800">
                          <a:effectLst/>
                          <a:sym typeface="Symbol"/>
                        </a:rPr>
                        <a:t></a:t>
                      </a:r>
                      <a:r>
                        <a:rPr lang="en-US" sz="1800">
                          <a:effectLst/>
                        </a:rPr>
                        <a:t> 1.3</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$48 </a:t>
                      </a:r>
                      <a:r>
                        <a:rPr lang="en-US" sz="1800">
                          <a:effectLst/>
                          <a:sym typeface="Symbol"/>
                        </a:rPr>
                        <a:t></a:t>
                      </a:r>
                      <a:r>
                        <a:rPr lang="en-US" sz="1800">
                          <a:effectLst/>
                        </a:rPr>
                        <a:t> 35</a:t>
                      </a:r>
                      <a:endParaRPr lang="en-US" sz="18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effectLst/>
                        </a:rPr>
                        <a:t>UAF Peers</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8.8 </a:t>
                      </a:r>
                      <a:r>
                        <a:rPr lang="en-US" sz="1800">
                          <a:effectLst/>
                          <a:sym typeface="Symbol"/>
                        </a:rPr>
                        <a:t></a:t>
                      </a:r>
                      <a:r>
                        <a:rPr lang="en-US" sz="1800">
                          <a:effectLst/>
                        </a:rPr>
                        <a:t> 1.4</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8.0 </a:t>
                      </a:r>
                      <a:r>
                        <a:rPr lang="en-US" sz="1800">
                          <a:effectLst/>
                          <a:sym typeface="Symbol"/>
                        </a:rPr>
                        <a:t></a:t>
                      </a:r>
                      <a:r>
                        <a:rPr lang="en-US" sz="1800">
                          <a:effectLst/>
                        </a:rPr>
                        <a:t> 2.2</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$167 </a:t>
                      </a:r>
                      <a:r>
                        <a:rPr lang="en-US" sz="1800">
                          <a:effectLst/>
                          <a:sym typeface="Symbol"/>
                        </a:rPr>
                        <a:t></a:t>
                      </a:r>
                      <a:r>
                        <a:rPr lang="en-US" sz="1800">
                          <a:effectLst/>
                        </a:rPr>
                        <a:t> 61</a:t>
                      </a:r>
                      <a:endParaRPr lang="en-US" sz="18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effectLst/>
                        </a:rPr>
                        <a:t>UAS Peers</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3.6 </a:t>
                      </a:r>
                      <a:r>
                        <a:rPr lang="en-US" sz="1800">
                          <a:effectLst/>
                          <a:sym typeface="Symbol"/>
                        </a:rPr>
                        <a:t></a:t>
                      </a:r>
                      <a:r>
                        <a:rPr lang="en-US" sz="1800">
                          <a:effectLst/>
                        </a:rPr>
                        <a:t> 2.5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0.7 </a:t>
                      </a:r>
                      <a:r>
                        <a:rPr lang="en-US" sz="1800">
                          <a:effectLst/>
                          <a:sym typeface="Symbol"/>
                        </a:rPr>
                        <a:t></a:t>
                      </a:r>
                      <a:r>
                        <a:rPr lang="en-US" sz="1800">
                          <a:effectLst/>
                        </a:rPr>
                        <a:t> 0.5</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$4.2 </a:t>
                      </a:r>
                      <a:r>
                        <a:rPr lang="en-US" sz="1800" dirty="0">
                          <a:effectLst/>
                          <a:sym typeface="Symbol"/>
                        </a:rPr>
                        <a:t></a:t>
                      </a:r>
                      <a:r>
                        <a:rPr lang="en-US" sz="1800" dirty="0">
                          <a:effectLst/>
                        </a:rPr>
                        <a:t> 7.4</a:t>
                      </a:r>
                      <a:endParaRPr lang="en-US" sz="1800" dirty="0">
                        <a:effectLst/>
                        <a:latin typeface="Calibri"/>
                        <a:ea typeface="Calibri"/>
                        <a:cs typeface="Times New Roman"/>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76876265"/>
              </p:ext>
            </p:extLst>
          </p:nvPr>
        </p:nvGraphicFramePr>
        <p:xfrm>
          <a:off x="533401" y="3200400"/>
          <a:ext cx="8305799" cy="2208276"/>
        </p:xfrm>
        <a:graphic>
          <a:graphicData uri="http://schemas.openxmlformats.org/drawingml/2006/table">
            <a:tbl>
              <a:tblPr firstRow="1" firstCol="1" bandRow="1">
                <a:tableStyleId>{5C22544A-7EE6-4342-B048-85BDC9FD1C3A}</a:tableStyleId>
              </a:tblPr>
              <a:tblGrid>
                <a:gridCol w="1867417"/>
                <a:gridCol w="2094982"/>
                <a:gridCol w="1985927"/>
                <a:gridCol w="2357473"/>
              </a:tblGrid>
              <a:tr h="0">
                <a:tc gridSpan="4">
                  <a:txBody>
                    <a:bodyPr/>
                    <a:lstStyle/>
                    <a:p>
                      <a:pPr marL="0" marR="0">
                        <a:lnSpc>
                          <a:spcPct val="115000"/>
                        </a:lnSpc>
                        <a:spcBef>
                          <a:spcPts val="0"/>
                        </a:spcBef>
                        <a:spcAft>
                          <a:spcPts val="0"/>
                        </a:spcAft>
                      </a:pPr>
                      <a:r>
                        <a:rPr lang="en-US" sz="1800" dirty="0">
                          <a:effectLst/>
                        </a:rPr>
                        <a:t>Table 7. Research Performance of UAA, UAF, and UAS</a:t>
                      </a:r>
                      <a:endParaRPr lang="en-US" sz="18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800" dirty="0">
                          <a:effectLst/>
                        </a:rPr>
                        <a:t>Institution</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Citations/Publication (2006-2011)</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Publications (2006-2011)/Faculty*</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Research Expenditures**, Thousand $/Faculty*</a:t>
                      </a:r>
                      <a:endParaRPr lang="en-US" sz="18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dirty="0">
                          <a:effectLst/>
                        </a:rPr>
                        <a:t>UAA</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7.4</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1.8</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$29</a:t>
                      </a:r>
                      <a:endParaRPr lang="en-US" sz="18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dirty="0">
                          <a:effectLst/>
                        </a:rPr>
                        <a:t>UAF</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9.8</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8.6</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$283</a:t>
                      </a:r>
                      <a:endParaRPr lang="en-US" sz="18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800">
                          <a:effectLst/>
                        </a:rPr>
                        <a:t>UAS</a:t>
                      </a:r>
                      <a:endParaRPr lang="en-US" sz="1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7.2</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1.7</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$20</a:t>
                      </a:r>
                      <a:endParaRPr lang="en-US" sz="1800" dirty="0">
                        <a:effectLst/>
                        <a:latin typeface="Calibri"/>
                        <a:ea typeface="Calibri"/>
                        <a:cs typeface="Times New Roman"/>
                      </a:endParaRPr>
                    </a:p>
                  </a:txBody>
                  <a:tcPr marL="68580" marR="68580" marT="0" marB="0"/>
                </a:tc>
              </a:tr>
            </a:tbl>
          </a:graphicData>
        </a:graphic>
      </p:graphicFrame>
      <p:sp>
        <p:nvSpPr>
          <p:cNvPr id="4" name="Rectangle 3"/>
          <p:cNvSpPr/>
          <p:nvPr/>
        </p:nvSpPr>
        <p:spPr>
          <a:xfrm>
            <a:off x="533400" y="5544234"/>
            <a:ext cx="4572000" cy="646331"/>
          </a:xfrm>
          <a:prstGeom prst="rect">
            <a:avLst/>
          </a:prstGeom>
        </p:spPr>
        <p:txBody>
          <a:bodyPr>
            <a:spAutoFit/>
          </a:bodyPr>
          <a:lstStyle/>
          <a:p>
            <a:r>
              <a:rPr lang="en-US" dirty="0"/>
              <a:t>*Tenured and tenure-track faculty.</a:t>
            </a:r>
          </a:p>
          <a:p>
            <a:r>
              <a:rPr lang="en-US" dirty="0"/>
              <a:t>**From external sources only, FY10.</a:t>
            </a:r>
          </a:p>
        </p:txBody>
      </p:sp>
    </p:spTree>
    <p:extLst>
      <p:ext uri="{BB962C8B-B14F-4D97-AF65-F5344CB8AC3E}">
        <p14:creationId xmlns:p14="http://schemas.microsoft.com/office/powerpoint/2010/main" val="2659744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0292742"/>
              </p:ext>
            </p:extLst>
          </p:nvPr>
        </p:nvGraphicFramePr>
        <p:xfrm>
          <a:off x="609600" y="457200"/>
          <a:ext cx="8001000" cy="5775960"/>
        </p:xfrm>
        <a:graphic>
          <a:graphicData uri="http://schemas.openxmlformats.org/drawingml/2006/table">
            <a:tbl>
              <a:tblPr firstRow="1" firstCol="1" bandRow="1">
                <a:tableStyleId>{5C22544A-7EE6-4342-B048-85BDC9FD1C3A}</a:tableStyleId>
              </a:tblPr>
              <a:tblGrid>
                <a:gridCol w="2175029"/>
                <a:gridCol w="3235171"/>
                <a:gridCol w="2590800"/>
              </a:tblGrid>
              <a:tr h="457200">
                <a:tc gridSpan="3">
                  <a:txBody>
                    <a:bodyPr/>
                    <a:lstStyle/>
                    <a:p>
                      <a:pPr marL="0" marR="0">
                        <a:lnSpc>
                          <a:spcPct val="115000"/>
                        </a:lnSpc>
                        <a:spcBef>
                          <a:spcPts val="0"/>
                        </a:spcBef>
                        <a:spcAft>
                          <a:spcPts val="0"/>
                        </a:spcAft>
                      </a:pPr>
                      <a:r>
                        <a:rPr lang="en-US" sz="2400" dirty="0" smtClean="0">
                          <a:effectLst/>
                        </a:rPr>
                        <a:t>UAF </a:t>
                      </a:r>
                      <a:r>
                        <a:rPr lang="en-US" sz="2400" dirty="0">
                          <a:effectLst/>
                        </a:rPr>
                        <a:t>Research Peers</a:t>
                      </a:r>
                      <a:endParaRPr lang="en-US" sz="2400" dirty="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r>
                        <a:rPr lang="en-US" sz="2000" dirty="0">
                          <a:effectLst/>
                        </a:rPr>
                        <a:t>Institution </a:t>
                      </a:r>
                      <a:r>
                        <a:rPr lang="en-US" sz="2000" dirty="0" smtClean="0">
                          <a:effectLst/>
                        </a:rPr>
                        <a:t>Type**</a:t>
                      </a:r>
                      <a:endParaRPr lang="en-US" sz="20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b="1" dirty="0">
                          <a:effectLst/>
                        </a:rPr>
                        <a:t>U Alaska Fairbanks Peers</a:t>
                      </a:r>
                      <a:endParaRPr lang="en-US" sz="20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dirty="0">
                          <a:effectLst/>
                        </a:rPr>
                        <a:t>FY10 Sponsored Research in Million $</a:t>
                      </a:r>
                      <a:endParaRPr lang="en-US" sz="2000" b="1" dirty="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dirty="0">
                          <a:effectLst/>
                        </a:rPr>
                        <a:t>LG, RUH</a:t>
                      </a:r>
                      <a:endParaRPr lang="en-US" sz="20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Alaska Fairbanks</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$118</a:t>
                      </a:r>
                      <a:endParaRPr lang="en-US" sz="2000" dirty="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dirty="0">
                          <a:effectLst/>
                        </a:rPr>
                        <a:t>LG, RUH</a:t>
                      </a:r>
                      <a:endParaRPr lang="en-US" sz="20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Kansas State U</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$122</a:t>
                      </a:r>
                      <a:endParaRPr lang="en-US" sz="2000" dirty="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LG, 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dirty="0">
                          <a:effectLst/>
                        </a:rPr>
                        <a:t>Montana State</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$105</a:t>
                      </a:r>
                      <a:endParaRPr lang="en-US" sz="2000" dirty="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LG, RUH </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dirty="0">
                          <a:effectLst/>
                        </a:rPr>
                        <a:t>New Mexico State Las Cruces</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$133</a:t>
                      </a:r>
                      <a:endParaRPr lang="en-US" sz="2000" dirty="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LG, 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dirty="0">
                          <a:effectLst/>
                        </a:rPr>
                        <a:t>North Dakota State </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$71</a:t>
                      </a:r>
                      <a:endParaRPr lang="en-US" sz="2000" dirty="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LG, 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dirty="0">
                          <a:effectLst/>
                        </a:rPr>
                        <a:t>Oregon State</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$193</a:t>
                      </a:r>
                      <a:endParaRPr lang="en-US" sz="2000" dirty="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LG, 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dirty="0">
                          <a:effectLst/>
                        </a:rPr>
                        <a:t>U Delaware</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$122</a:t>
                      </a:r>
                      <a:endParaRPr lang="en-US" sz="2000" dirty="0">
                        <a:effectLst/>
                        <a:latin typeface="Calibri"/>
                        <a:ea typeface="Calibri"/>
                        <a:cs typeface="Times New Roman"/>
                      </a:endParaRPr>
                    </a:p>
                  </a:txBody>
                  <a:tcPr marL="68580" marR="68580" marT="0" marB="0" anchor="b"/>
                </a:tc>
              </a:tr>
              <a:tr h="381000">
                <a:tc>
                  <a:txBody>
                    <a:bodyPr/>
                    <a:lstStyle/>
                    <a:p>
                      <a:pPr marL="0" marR="0">
                        <a:lnSpc>
                          <a:spcPct val="115000"/>
                        </a:lnSpc>
                        <a:spcBef>
                          <a:spcPts val="0"/>
                        </a:spcBef>
                        <a:spcAft>
                          <a:spcPts val="0"/>
                        </a:spcAft>
                      </a:pPr>
                      <a:r>
                        <a:rPr lang="en-US" sz="2000">
                          <a:effectLst/>
                        </a:rPr>
                        <a:t>LG, RUH </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dirty="0">
                          <a:effectLst/>
                        </a:rPr>
                        <a:t>U Idaho</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$71</a:t>
                      </a:r>
                      <a:endParaRPr lang="en-US" sz="2000" dirty="0">
                        <a:effectLst/>
                        <a:latin typeface="Calibri"/>
                        <a:ea typeface="Calibri"/>
                        <a:cs typeface="Times New Roman"/>
                      </a:endParaRPr>
                    </a:p>
                  </a:txBody>
                  <a:tcPr marL="68580" marR="68580" marT="0" marB="0" anchor="b"/>
                </a:tc>
              </a:tr>
              <a:tr h="381000">
                <a:tc>
                  <a:txBody>
                    <a:bodyPr/>
                    <a:lstStyle/>
                    <a:p>
                      <a:pPr marL="0" marR="0">
                        <a:lnSpc>
                          <a:spcPct val="115000"/>
                        </a:lnSpc>
                        <a:spcBef>
                          <a:spcPts val="0"/>
                        </a:spcBef>
                        <a:spcAft>
                          <a:spcPts val="0"/>
                        </a:spcAft>
                      </a:pPr>
                      <a:r>
                        <a:rPr lang="en-US" sz="2000">
                          <a:effectLst/>
                        </a:rPr>
                        <a:t>LG, RUH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Maine</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$77</a:t>
                      </a:r>
                      <a:endParaRPr lang="en-US" sz="2000" dirty="0">
                        <a:effectLst/>
                        <a:latin typeface="Calibri"/>
                        <a:ea typeface="Calibri"/>
                        <a:cs typeface="Times New Roman"/>
                      </a:endParaRPr>
                    </a:p>
                  </a:txBody>
                  <a:tcPr marL="68580" marR="68580" marT="0" marB="0" anchor="b"/>
                </a:tc>
              </a:tr>
              <a:tr h="222250">
                <a:tc>
                  <a:txBody>
                    <a:bodyPr/>
                    <a:lstStyle/>
                    <a:p>
                      <a:pPr marL="0" marR="0">
                        <a:lnSpc>
                          <a:spcPct val="115000"/>
                        </a:lnSpc>
                        <a:spcBef>
                          <a:spcPts val="0"/>
                        </a:spcBef>
                        <a:spcAft>
                          <a:spcPts val="0"/>
                        </a:spcAft>
                      </a:pPr>
                      <a:r>
                        <a:rPr lang="en-US" sz="2000">
                          <a:effectLst/>
                        </a:rPr>
                        <a:t>RUH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Montana</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$47</a:t>
                      </a:r>
                      <a:endParaRPr lang="en-US" sz="2000" dirty="0">
                        <a:effectLst/>
                        <a:latin typeface="Calibri"/>
                        <a:ea typeface="Calibri"/>
                        <a:cs typeface="Times New Roman"/>
                      </a:endParaRPr>
                    </a:p>
                  </a:txBody>
                  <a:tcPr marL="68580" marR="68580" marT="0" marB="0" anchor="b"/>
                </a:tc>
              </a:tr>
              <a:tr h="222250">
                <a:tc>
                  <a:txBody>
                    <a:bodyPr/>
                    <a:lstStyle/>
                    <a:p>
                      <a:pPr marL="0" marR="0">
                        <a:lnSpc>
                          <a:spcPct val="115000"/>
                        </a:lnSpc>
                        <a:spcBef>
                          <a:spcPts val="0"/>
                        </a:spcBef>
                        <a:spcAft>
                          <a:spcPts val="0"/>
                        </a:spcAft>
                      </a:pPr>
                      <a:r>
                        <a:rPr lang="en-US" sz="2000">
                          <a:effectLst/>
                        </a:rPr>
                        <a:t>LG, RUH*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Nevada Reno</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$66</a:t>
                      </a:r>
                      <a:endParaRPr lang="en-US" sz="2000" dirty="0">
                        <a:effectLst/>
                        <a:latin typeface="Calibri"/>
                        <a:ea typeface="Calibri"/>
                        <a:cs typeface="Times New Roman"/>
                      </a:endParaRPr>
                    </a:p>
                  </a:txBody>
                  <a:tcPr marL="68580" marR="68580" marT="0" marB="0" anchor="b"/>
                </a:tc>
              </a:tr>
              <a:tr h="222250">
                <a:tc>
                  <a:txBody>
                    <a:bodyPr/>
                    <a:lstStyle/>
                    <a:p>
                      <a:pPr marL="0" marR="0">
                        <a:lnSpc>
                          <a:spcPct val="115000"/>
                        </a:lnSpc>
                        <a:spcBef>
                          <a:spcPts val="0"/>
                        </a:spcBef>
                        <a:spcAft>
                          <a:spcPts val="0"/>
                        </a:spcAft>
                      </a:pPr>
                      <a:r>
                        <a:rPr lang="en-US" sz="2000">
                          <a:effectLst/>
                        </a:rPr>
                        <a:t>LG, RUH </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Wyoming</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$52</a:t>
                      </a:r>
                      <a:endParaRPr lang="en-US" sz="2000" dirty="0">
                        <a:effectLst/>
                        <a:latin typeface="Calibri"/>
                        <a:ea typeface="Calibri"/>
                        <a:cs typeface="Times New Roman"/>
                      </a:endParaRPr>
                    </a:p>
                  </a:txBody>
                  <a:tcPr marL="68580" marR="68580" marT="0" marB="0" anchor="b"/>
                </a:tc>
              </a:tr>
              <a:tr h="222250">
                <a:tc>
                  <a:txBody>
                    <a:bodyPr/>
                    <a:lstStyle/>
                    <a:p>
                      <a:pPr marL="0" marR="0">
                        <a:lnSpc>
                          <a:spcPct val="115000"/>
                        </a:lnSpc>
                        <a:spcBef>
                          <a:spcPts val="0"/>
                        </a:spcBef>
                        <a:spcAft>
                          <a:spcPts val="0"/>
                        </a:spcAft>
                      </a:pPr>
                      <a:r>
                        <a:rPr lang="en-US" sz="2000">
                          <a:effectLst/>
                        </a:rPr>
                        <a:t>LG, RUH </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Utah State</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$130</a:t>
                      </a:r>
                      <a:endParaRPr lang="en-US" sz="2000" dirty="0">
                        <a:effectLst/>
                        <a:latin typeface="Calibri"/>
                        <a:ea typeface="Calibri"/>
                        <a:cs typeface="Times New Roman"/>
                      </a:endParaRPr>
                    </a:p>
                  </a:txBody>
                  <a:tcPr marL="68580" marR="68580" marT="0" marB="0" anchor="b"/>
                </a:tc>
              </a:tr>
            </a:tbl>
          </a:graphicData>
        </a:graphic>
      </p:graphicFrame>
      <p:sp>
        <p:nvSpPr>
          <p:cNvPr id="3" name="TextBox 2"/>
          <p:cNvSpPr txBox="1"/>
          <p:nvPr/>
        </p:nvSpPr>
        <p:spPr>
          <a:xfrm>
            <a:off x="609600" y="6292334"/>
            <a:ext cx="5125570" cy="369332"/>
          </a:xfrm>
          <a:prstGeom prst="rect">
            <a:avLst/>
          </a:prstGeom>
          <a:noFill/>
        </p:spPr>
        <p:txBody>
          <a:bodyPr wrap="none" rtlCol="0">
            <a:spAutoFit/>
          </a:bodyPr>
          <a:lstStyle/>
          <a:p>
            <a:r>
              <a:rPr lang="en-US" dirty="0" smtClean="0"/>
              <a:t>*Has medical school; **Carnegie Basic Classification.</a:t>
            </a:r>
            <a:endParaRPr lang="en-US" dirty="0"/>
          </a:p>
        </p:txBody>
      </p:sp>
    </p:spTree>
    <p:extLst>
      <p:ext uri="{BB962C8B-B14F-4D97-AF65-F5344CB8AC3E}">
        <p14:creationId xmlns:p14="http://schemas.microsoft.com/office/powerpoint/2010/main" val="893870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81838965"/>
              </p:ext>
            </p:extLst>
          </p:nvPr>
        </p:nvGraphicFramePr>
        <p:xfrm>
          <a:off x="457200" y="381000"/>
          <a:ext cx="8305800" cy="532447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57200" y="5867400"/>
            <a:ext cx="8305800" cy="830997"/>
          </a:xfrm>
          <a:prstGeom prst="rect">
            <a:avLst/>
          </a:prstGeom>
        </p:spPr>
        <p:txBody>
          <a:bodyPr wrap="square">
            <a:spAutoFit/>
          </a:bodyPr>
          <a:lstStyle/>
          <a:p>
            <a:r>
              <a:rPr lang="en-US" sz="1600" dirty="0"/>
              <a:t>UAF’s performance is shown as a yellow symbol.  The research peers used in this chart are listed in Table 2., above.  This chart is based on publications from a </a:t>
            </a:r>
            <a:r>
              <a:rPr lang="en-US" sz="1600" u="sng" dirty="0"/>
              <a:t>six-year period</a:t>
            </a:r>
            <a:r>
              <a:rPr lang="en-US" sz="1600" dirty="0"/>
              <a:t>, January 1, 2006 to December 31, 2011.</a:t>
            </a:r>
          </a:p>
        </p:txBody>
      </p:sp>
    </p:spTree>
    <p:extLst>
      <p:ext uri="{BB962C8B-B14F-4D97-AF65-F5344CB8AC3E}">
        <p14:creationId xmlns:p14="http://schemas.microsoft.com/office/powerpoint/2010/main" val="2659744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066800"/>
            <a:ext cx="7598868" cy="4339650"/>
          </a:xfrm>
          <a:prstGeom prst="rect">
            <a:avLst/>
          </a:prstGeom>
          <a:noFill/>
        </p:spPr>
        <p:txBody>
          <a:bodyPr wrap="square" rtlCol="0">
            <a:spAutoFit/>
          </a:bodyPr>
          <a:lstStyle/>
          <a:p>
            <a:pPr algn="ctr"/>
            <a:r>
              <a:rPr lang="en-US" sz="2800" dirty="0" smtClean="0"/>
              <a:t>Strategic Directions in Research</a:t>
            </a:r>
          </a:p>
          <a:p>
            <a:pPr algn="ctr"/>
            <a:endParaRPr lang="en-US" sz="2800" dirty="0"/>
          </a:p>
          <a:p>
            <a:pPr marL="342900" indent="-342900">
              <a:buFont typeface="Arial" pitchFamily="34" charset="0"/>
              <a:buChar char="•"/>
            </a:pPr>
            <a:r>
              <a:rPr lang="en-US" sz="2000" dirty="0" smtClean="0"/>
              <a:t>Economic Impact on Communities: Research as an Economic Enterprise</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Research to Meet State Needs</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Intellectual Property and Commercialization</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Research and Creative Opportunities for Students: Improving Educational Outcomes</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Fostering Creativity in Communities</a:t>
            </a:r>
            <a:endParaRPr lang="en-US" sz="2000" dirty="0"/>
          </a:p>
        </p:txBody>
      </p:sp>
    </p:spTree>
    <p:extLst>
      <p:ext uri="{BB962C8B-B14F-4D97-AF65-F5344CB8AC3E}">
        <p14:creationId xmlns:p14="http://schemas.microsoft.com/office/powerpoint/2010/main" val="203460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27208485"/>
              </p:ext>
            </p:extLst>
          </p:nvPr>
        </p:nvGraphicFramePr>
        <p:xfrm>
          <a:off x="685800" y="533400"/>
          <a:ext cx="7848600" cy="5527718"/>
        </p:xfrm>
        <a:graphic>
          <a:graphicData uri="http://schemas.openxmlformats.org/drawingml/2006/table">
            <a:tbl>
              <a:tblPr firstRow="1" firstCol="1" bandRow="1">
                <a:tableStyleId>{5C22544A-7EE6-4342-B048-85BDC9FD1C3A}</a:tableStyleId>
              </a:tblPr>
              <a:tblGrid>
                <a:gridCol w="2537503"/>
                <a:gridCol w="3329897"/>
                <a:gridCol w="1981200"/>
              </a:tblGrid>
              <a:tr h="312844">
                <a:tc gridSpan="3">
                  <a:txBody>
                    <a:bodyPr/>
                    <a:lstStyle/>
                    <a:p>
                      <a:pPr marL="0" marR="0">
                        <a:lnSpc>
                          <a:spcPct val="115000"/>
                        </a:lnSpc>
                        <a:spcBef>
                          <a:spcPts val="0"/>
                        </a:spcBef>
                        <a:spcAft>
                          <a:spcPts val="0"/>
                        </a:spcAft>
                      </a:pPr>
                      <a:r>
                        <a:rPr lang="en-US" sz="2400" dirty="0" smtClean="0">
                          <a:effectLst/>
                        </a:rPr>
                        <a:t>UAA </a:t>
                      </a:r>
                      <a:r>
                        <a:rPr lang="en-US" sz="2400" dirty="0">
                          <a:effectLst/>
                        </a:rPr>
                        <a:t>Research Peers</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251374">
                <a:tc>
                  <a:txBody>
                    <a:bodyPr/>
                    <a:lstStyle/>
                    <a:p>
                      <a:pPr marL="0" marR="0">
                        <a:lnSpc>
                          <a:spcPct val="115000"/>
                        </a:lnSpc>
                        <a:spcBef>
                          <a:spcPts val="0"/>
                        </a:spcBef>
                        <a:spcAft>
                          <a:spcPts val="0"/>
                        </a:spcAft>
                      </a:pPr>
                      <a:r>
                        <a:rPr lang="en-US" sz="2000" dirty="0">
                          <a:effectLst/>
                        </a:rPr>
                        <a:t>Institution Type</a:t>
                      </a:r>
                      <a:r>
                        <a:rPr lang="en-US" sz="2000" dirty="0" smtClean="0">
                          <a:effectLst/>
                        </a:rPr>
                        <a:t>*</a:t>
                      </a:r>
                      <a:endParaRPr lang="en-US" sz="20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b="1">
                          <a:effectLst/>
                        </a:rPr>
                        <a:t>U Alaska Anchorage Peers</a:t>
                      </a:r>
                      <a:endParaRPr lang="en-US" sz="2000" b="1">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b="1" dirty="0">
                          <a:effectLst/>
                        </a:rPr>
                        <a:t>FY10 Sponsored Research in Million $</a:t>
                      </a:r>
                      <a:endParaRPr lang="en-US" sz="2000" b="1" dirty="0">
                        <a:effectLst/>
                        <a:latin typeface="Calibri"/>
                        <a:ea typeface="Calibri"/>
                        <a:cs typeface="Times New Roman"/>
                      </a:endParaRPr>
                    </a:p>
                  </a:txBody>
                  <a:tcPr marL="68580" marR="68580" marT="0" marB="0" anchor="b"/>
                </a:tc>
              </a:tr>
              <a:tr h="312844">
                <a:tc>
                  <a:txBody>
                    <a:bodyPr/>
                    <a:lstStyle/>
                    <a:p>
                      <a:pPr marL="0" marR="0">
                        <a:lnSpc>
                          <a:spcPct val="115000"/>
                        </a:lnSpc>
                        <a:spcBef>
                          <a:spcPts val="0"/>
                        </a:spcBef>
                        <a:spcAft>
                          <a:spcPts val="0"/>
                        </a:spcAft>
                      </a:pPr>
                      <a:r>
                        <a:rPr lang="en-US" sz="2000">
                          <a:effectLst/>
                        </a:rPr>
                        <a:t>Master’s L</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Alaska Anchorage</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$12</a:t>
                      </a:r>
                      <a:endParaRPr lang="en-US" sz="2000" dirty="0">
                        <a:effectLst/>
                        <a:latin typeface="Calibri"/>
                        <a:ea typeface="Calibri"/>
                        <a:cs typeface="Times New Roman"/>
                      </a:endParaRPr>
                    </a:p>
                  </a:txBody>
                  <a:tcPr marL="68580" marR="68580" marT="0" marB="0" anchor="b"/>
                </a:tc>
              </a:tr>
              <a:tr h="312844">
                <a:tc>
                  <a:txBody>
                    <a:bodyPr/>
                    <a:lstStyle/>
                    <a:p>
                      <a:pPr marL="0" marR="0">
                        <a:lnSpc>
                          <a:spcPct val="115000"/>
                        </a:lnSpc>
                        <a:spcBef>
                          <a:spcPts val="0"/>
                        </a:spcBef>
                        <a:spcAft>
                          <a:spcPts val="0"/>
                        </a:spcAft>
                      </a:pPr>
                      <a:r>
                        <a:rPr lang="en-US" sz="2000">
                          <a:effectLst/>
                        </a:rPr>
                        <a:t>Master’s L</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Boise State U</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$16</a:t>
                      </a:r>
                      <a:endParaRPr lang="en-US" sz="2000" dirty="0">
                        <a:effectLst/>
                        <a:latin typeface="Calibri"/>
                        <a:ea typeface="Calibri"/>
                        <a:cs typeface="Times New Roman"/>
                      </a:endParaRPr>
                    </a:p>
                  </a:txBody>
                  <a:tcPr marL="68580" marR="68580" marT="0" marB="0" anchor="b"/>
                </a:tc>
              </a:tr>
              <a:tr h="312844">
                <a:tc>
                  <a:txBody>
                    <a:bodyPr/>
                    <a:lstStyle/>
                    <a:p>
                      <a:pPr marL="0" marR="0">
                        <a:lnSpc>
                          <a:spcPct val="115000"/>
                        </a:lnSpc>
                        <a:spcBef>
                          <a:spcPts val="0"/>
                        </a:spcBef>
                        <a:spcAft>
                          <a:spcPts val="0"/>
                        </a:spcAft>
                      </a:pPr>
                      <a:r>
                        <a:rPr lang="en-US" sz="2000">
                          <a:effectLst/>
                        </a:rPr>
                        <a:t>RUH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Cleveland State U</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$32</a:t>
                      </a:r>
                      <a:endParaRPr lang="en-US" sz="2000" dirty="0">
                        <a:effectLst/>
                        <a:latin typeface="Calibri"/>
                        <a:ea typeface="Calibri"/>
                        <a:cs typeface="Times New Roman"/>
                      </a:endParaRPr>
                    </a:p>
                  </a:txBody>
                  <a:tcPr marL="68580" marR="68580" marT="0" marB="0" anchor="b"/>
                </a:tc>
              </a:tr>
              <a:tr h="312844">
                <a:tc>
                  <a:txBody>
                    <a:bodyPr/>
                    <a:lstStyle/>
                    <a:p>
                      <a:pPr marL="0" marR="0">
                        <a:lnSpc>
                          <a:spcPct val="115000"/>
                        </a:lnSpc>
                        <a:spcBef>
                          <a:spcPts val="0"/>
                        </a:spcBef>
                        <a:spcAft>
                          <a:spcPts val="0"/>
                        </a:spcAft>
                      </a:pPr>
                      <a:r>
                        <a:rPr lang="en-US" sz="2000">
                          <a:effectLst/>
                        </a:rPr>
                        <a:t>DRU</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Lamar U</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$4.9</a:t>
                      </a:r>
                      <a:endParaRPr lang="en-US" sz="2000" dirty="0">
                        <a:effectLst/>
                        <a:latin typeface="Calibri"/>
                        <a:ea typeface="Calibri"/>
                        <a:cs typeface="Times New Roman"/>
                      </a:endParaRPr>
                    </a:p>
                  </a:txBody>
                  <a:tcPr marL="68580" marR="68580" marT="0" marB="0" anchor="b"/>
                </a:tc>
              </a:tr>
              <a:tr h="312844">
                <a:tc>
                  <a:txBody>
                    <a:bodyPr/>
                    <a:lstStyle/>
                    <a:p>
                      <a:pPr marL="0" marR="0">
                        <a:lnSpc>
                          <a:spcPct val="115000"/>
                        </a:lnSpc>
                        <a:spcBef>
                          <a:spcPts val="0"/>
                        </a:spcBef>
                        <a:spcAft>
                          <a:spcPts val="0"/>
                        </a:spcAft>
                      </a:pPr>
                      <a:r>
                        <a:rPr lang="en-US" sz="2000">
                          <a:effectLst/>
                        </a:rPr>
                        <a:t>RUH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Massachusetts Boston</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$34</a:t>
                      </a:r>
                      <a:endParaRPr lang="en-US" sz="2000" dirty="0">
                        <a:effectLst/>
                        <a:latin typeface="Calibri"/>
                        <a:ea typeface="Calibri"/>
                        <a:cs typeface="Times New Roman"/>
                      </a:endParaRPr>
                    </a:p>
                  </a:txBody>
                  <a:tcPr marL="68580" marR="68580" marT="0" marB="0" anchor="b"/>
                </a:tc>
              </a:tr>
              <a:tr h="312844">
                <a:tc>
                  <a:txBody>
                    <a:bodyPr/>
                    <a:lstStyle/>
                    <a:p>
                      <a:pPr marL="0" marR="0">
                        <a:lnSpc>
                          <a:spcPct val="115000"/>
                        </a:lnSpc>
                        <a:spcBef>
                          <a:spcPts val="0"/>
                        </a:spcBef>
                        <a:spcAft>
                          <a:spcPts val="0"/>
                        </a:spcAft>
                      </a:pPr>
                      <a:r>
                        <a:rPr lang="en-US" sz="2000">
                          <a:effectLst/>
                        </a:rPr>
                        <a:t>Master’s L</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Michigan Dearborn</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$4.7</a:t>
                      </a:r>
                      <a:endParaRPr lang="en-US" sz="2000" dirty="0">
                        <a:effectLst/>
                        <a:latin typeface="Calibri"/>
                        <a:ea typeface="Calibri"/>
                        <a:cs typeface="Times New Roman"/>
                      </a:endParaRPr>
                    </a:p>
                  </a:txBody>
                  <a:tcPr marL="68580" marR="68580" marT="0" marB="0" anchor="b"/>
                </a:tc>
              </a:tr>
              <a:tr h="312844">
                <a:tc>
                  <a:txBody>
                    <a:bodyPr/>
                    <a:lstStyle/>
                    <a:p>
                      <a:pPr marL="0" marR="0">
                        <a:lnSpc>
                          <a:spcPct val="115000"/>
                        </a:lnSpc>
                        <a:spcBef>
                          <a:spcPts val="0"/>
                        </a:spcBef>
                        <a:spcAft>
                          <a:spcPts val="0"/>
                        </a:spcAft>
                      </a:pPr>
                      <a:r>
                        <a:rPr lang="en-US" sz="2000">
                          <a:effectLst/>
                        </a:rPr>
                        <a:t>RUH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Missouri St Louis</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$8.2</a:t>
                      </a:r>
                      <a:endParaRPr lang="en-US" sz="2000" dirty="0">
                        <a:effectLst/>
                        <a:latin typeface="Calibri"/>
                        <a:ea typeface="Calibri"/>
                        <a:cs typeface="Times New Roman"/>
                      </a:endParaRPr>
                    </a:p>
                  </a:txBody>
                  <a:tcPr marL="68580" marR="68580" marT="0" marB="0" anchor="b"/>
                </a:tc>
              </a:tr>
              <a:tr h="340047">
                <a:tc>
                  <a:txBody>
                    <a:bodyPr/>
                    <a:lstStyle/>
                    <a:p>
                      <a:pPr marL="0" marR="0">
                        <a:lnSpc>
                          <a:spcPct val="115000"/>
                        </a:lnSpc>
                        <a:spcBef>
                          <a:spcPts val="0"/>
                        </a:spcBef>
                        <a:spcAft>
                          <a:spcPts val="0"/>
                        </a:spcAft>
                      </a:pPr>
                      <a:r>
                        <a:rPr lang="en-US" sz="2000">
                          <a:effectLst/>
                        </a:rPr>
                        <a:t>DRU</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Nebraska Omaha</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$7.4</a:t>
                      </a:r>
                      <a:endParaRPr lang="en-US" sz="2000" dirty="0">
                        <a:effectLst/>
                        <a:latin typeface="Calibri"/>
                        <a:ea typeface="Calibri"/>
                        <a:cs typeface="Times New Roman"/>
                      </a:endParaRPr>
                    </a:p>
                  </a:txBody>
                  <a:tcPr marL="68580" marR="68580" marT="0" marB="0" anchor="b"/>
                </a:tc>
              </a:tr>
              <a:tr h="340047">
                <a:tc>
                  <a:txBody>
                    <a:bodyPr/>
                    <a:lstStyle/>
                    <a:p>
                      <a:pPr marL="0" marR="0">
                        <a:lnSpc>
                          <a:spcPct val="115000"/>
                        </a:lnSpc>
                        <a:spcBef>
                          <a:spcPts val="0"/>
                        </a:spcBef>
                        <a:spcAft>
                          <a:spcPts val="0"/>
                        </a:spcAft>
                      </a:pPr>
                      <a:r>
                        <a:rPr lang="en-US" sz="2000">
                          <a:effectLst/>
                        </a:rPr>
                        <a:t>RUH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North Carolina Greensboro</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$21</a:t>
                      </a:r>
                      <a:endParaRPr lang="en-US" sz="2000" dirty="0">
                        <a:effectLst/>
                        <a:latin typeface="Calibri"/>
                        <a:ea typeface="Calibri"/>
                        <a:cs typeface="Times New Roman"/>
                      </a:endParaRPr>
                    </a:p>
                  </a:txBody>
                  <a:tcPr marL="68580" marR="68580" marT="0" marB="0" anchor="b"/>
                </a:tc>
              </a:tr>
              <a:tr h="312844">
                <a:tc>
                  <a:txBody>
                    <a:bodyPr/>
                    <a:lstStyle/>
                    <a:p>
                      <a:pPr marL="0" marR="0">
                        <a:lnSpc>
                          <a:spcPct val="115000"/>
                        </a:lnSpc>
                        <a:spcBef>
                          <a:spcPts val="0"/>
                        </a:spcBef>
                        <a:spcAft>
                          <a:spcPts val="0"/>
                        </a:spcAft>
                      </a:pPr>
                      <a:r>
                        <a:rPr lang="en-US" sz="2000">
                          <a:effectLst/>
                        </a:rPr>
                        <a:t>Master’s L</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Southern Maine</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$14</a:t>
                      </a:r>
                      <a:endParaRPr lang="en-US" sz="2000" dirty="0">
                        <a:effectLst/>
                        <a:latin typeface="Calibri"/>
                        <a:ea typeface="Calibri"/>
                        <a:cs typeface="Times New Roman"/>
                      </a:endParaRPr>
                    </a:p>
                  </a:txBody>
                  <a:tcPr marL="68580" marR="68580" marT="0" marB="0" anchor="b"/>
                </a:tc>
              </a:tr>
              <a:tr h="312844">
                <a:tc>
                  <a:txBody>
                    <a:bodyPr/>
                    <a:lstStyle/>
                    <a:p>
                      <a:pPr marL="0" marR="0">
                        <a:lnSpc>
                          <a:spcPct val="115000"/>
                        </a:lnSpc>
                        <a:spcBef>
                          <a:spcPts val="0"/>
                        </a:spcBef>
                        <a:spcAft>
                          <a:spcPts val="0"/>
                        </a:spcAft>
                      </a:pPr>
                      <a:r>
                        <a:rPr lang="en-US" sz="2000">
                          <a:effectLst/>
                        </a:rPr>
                        <a:t>DRU</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West Florida</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effectLst/>
                        </a:rPr>
                        <a:t>$16</a:t>
                      </a:r>
                      <a:endParaRPr lang="en-US" sz="2000" dirty="0">
                        <a:effectLst/>
                        <a:latin typeface="Calibri"/>
                        <a:ea typeface="Calibri"/>
                        <a:cs typeface="Times New Roman"/>
                      </a:endParaRPr>
                    </a:p>
                  </a:txBody>
                  <a:tcPr marL="68580" marR="68580" marT="0" marB="0" anchor="b"/>
                </a:tc>
              </a:tr>
            </a:tbl>
          </a:graphicData>
        </a:graphic>
      </p:graphicFrame>
      <p:sp>
        <p:nvSpPr>
          <p:cNvPr id="4" name="TextBox 3"/>
          <p:cNvSpPr txBox="1"/>
          <p:nvPr/>
        </p:nvSpPr>
        <p:spPr>
          <a:xfrm>
            <a:off x="685800" y="6019800"/>
            <a:ext cx="2402389" cy="369332"/>
          </a:xfrm>
          <a:prstGeom prst="rect">
            <a:avLst/>
          </a:prstGeom>
          <a:noFill/>
        </p:spPr>
        <p:txBody>
          <a:bodyPr wrap="none" rtlCol="0">
            <a:spAutoFit/>
          </a:bodyPr>
          <a:lstStyle/>
          <a:p>
            <a:r>
              <a:rPr lang="en-US" dirty="0" smtClean="0"/>
              <a:t>*Carnegie Classification</a:t>
            </a:r>
            <a:endParaRPr lang="en-US" dirty="0"/>
          </a:p>
        </p:txBody>
      </p:sp>
    </p:spTree>
    <p:extLst>
      <p:ext uri="{BB962C8B-B14F-4D97-AF65-F5344CB8AC3E}">
        <p14:creationId xmlns:p14="http://schemas.microsoft.com/office/powerpoint/2010/main" val="2036709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30933756"/>
              </p:ext>
            </p:extLst>
          </p:nvPr>
        </p:nvGraphicFramePr>
        <p:xfrm>
          <a:off x="457200" y="381000"/>
          <a:ext cx="8305800" cy="53721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57200" y="5791200"/>
            <a:ext cx="8305800" cy="830997"/>
          </a:xfrm>
          <a:prstGeom prst="rect">
            <a:avLst/>
          </a:prstGeom>
        </p:spPr>
        <p:txBody>
          <a:bodyPr wrap="square">
            <a:spAutoFit/>
          </a:bodyPr>
          <a:lstStyle/>
          <a:p>
            <a:r>
              <a:rPr lang="en-US" sz="1600" dirty="0"/>
              <a:t>UAA’s performance is shown as a yellow symbol.  The research peers used in this chart are listed in Table 3., above. This chart is based on publications from a </a:t>
            </a:r>
            <a:r>
              <a:rPr lang="en-US" sz="1600" u="sng" dirty="0"/>
              <a:t>six-year period</a:t>
            </a:r>
            <a:r>
              <a:rPr lang="en-US" sz="1600" dirty="0"/>
              <a:t>, January 1, 2006 to December 31, 2011.</a:t>
            </a:r>
          </a:p>
        </p:txBody>
      </p:sp>
    </p:spTree>
    <p:extLst>
      <p:ext uri="{BB962C8B-B14F-4D97-AF65-F5344CB8AC3E}">
        <p14:creationId xmlns:p14="http://schemas.microsoft.com/office/powerpoint/2010/main" val="2659744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6588697"/>
              </p:ext>
            </p:extLst>
          </p:nvPr>
        </p:nvGraphicFramePr>
        <p:xfrm>
          <a:off x="838200" y="1143000"/>
          <a:ext cx="7543801" cy="4450080"/>
        </p:xfrm>
        <a:graphic>
          <a:graphicData uri="http://schemas.openxmlformats.org/drawingml/2006/table">
            <a:tbl>
              <a:tblPr firstRow="1" firstCol="1" bandRow="1">
                <a:tableStyleId>{5C22544A-7EE6-4342-B048-85BDC9FD1C3A}</a:tableStyleId>
              </a:tblPr>
              <a:tblGrid>
                <a:gridCol w="2196296"/>
                <a:gridCol w="2582967"/>
                <a:gridCol w="2764538"/>
              </a:tblGrid>
              <a:tr h="533400">
                <a:tc gridSpan="3">
                  <a:txBody>
                    <a:bodyPr/>
                    <a:lstStyle/>
                    <a:p>
                      <a:pPr marL="0" marR="0">
                        <a:lnSpc>
                          <a:spcPct val="115000"/>
                        </a:lnSpc>
                        <a:spcBef>
                          <a:spcPts val="0"/>
                        </a:spcBef>
                        <a:spcAft>
                          <a:spcPts val="0"/>
                        </a:spcAft>
                      </a:pPr>
                      <a:r>
                        <a:rPr lang="en-US" sz="2400" dirty="0" smtClean="0">
                          <a:effectLst/>
                        </a:rPr>
                        <a:t>Leading </a:t>
                      </a:r>
                      <a:r>
                        <a:rPr lang="en-US" sz="2400" dirty="0">
                          <a:effectLst/>
                        </a:rPr>
                        <a:t>Western Research Universities</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r>
                        <a:rPr lang="en-US" sz="2000" dirty="0">
                          <a:effectLst/>
                        </a:rPr>
                        <a:t>Institution </a:t>
                      </a:r>
                      <a:r>
                        <a:rPr lang="en-US" sz="2000" dirty="0" smtClean="0">
                          <a:effectLst/>
                        </a:rPr>
                        <a:t>Type**</a:t>
                      </a:r>
                      <a:endParaRPr lang="en-US" sz="20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b="1" dirty="0">
                          <a:effectLst/>
                        </a:rPr>
                        <a:t>University</a:t>
                      </a:r>
                      <a:endParaRPr lang="en-US" sz="20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b="1" dirty="0">
                          <a:solidFill>
                            <a:srgbClr val="000000"/>
                          </a:solidFill>
                          <a:effectLst/>
                          <a:latin typeface="Calibri"/>
                          <a:ea typeface="Calibri"/>
                          <a:cs typeface="Calibri"/>
                        </a:rPr>
                        <a:t>FY10 Sponsored Research in Million $</a:t>
                      </a:r>
                      <a:endParaRPr lang="en-US" sz="2000" b="1" dirty="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LG, 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dirty="0">
                          <a:effectLst/>
                        </a:rPr>
                        <a:t>Oregon State</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solidFill>
                            <a:srgbClr val="000000"/>
                          </a:solidFill>
                          <a:effectLst/>
                          <a:latin typeface="Calibri"/>
                          <a:ea typeface="Calibri"/>
                          <a:cs typeface="Calibri"/>
                        </a:rPr>
                        <a:t>$193</a:t>
                      </a:r>
                      <a:endParaRPr lang="en-US" sz="2000" dirty="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Stanford U</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Calibri"/>
                          <a:ea typeface="Calibri"/>
                          <a:cs typeface="Calibri"/>
                        </a:rPr>
                        <a:t>$760</a:t>
                      </a:r>
                      <a:endParaRPr lang="en-US" sz="200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LG, 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Arizona</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Calibri"/>
                          <a:ea typeface="Calibri"/>
                          <a:cs typeface="Calibri"/>
                        </a:rPr>
                        <a:t>$410</a:t>
                      </a:r>
                      <a:endParaRPr lang="en-US" sz="200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UC Berkeley</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Calibri"/>
                          <a:ea typeface="Calibri"/>
                          <a:cs typeface="Calibri"/>
                        </a:rPr>
                        <a:t>$832</a:t>
                      </a:r>
                      <a:endParaRPr lang="en-US" sz="200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UC San Diego</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Calibri"/>
                          <a:ea typeface="Calibri"/>
                          <a:cs typeface="Calibri"/>
                        </a:rPr>
                        <a:t>$832</a:t>
                      </a:r>
                      <a:endParaRPr lang="en-US" sz="200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Oregon</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Calibri"/>
                          <a:ea typeface="Calibri"/>
                          <a:cs typeface="Calibri"/>
                        </a:rPr>
                        <a:t>$83</a:t>
                      </a:r>
                      <a:endParaRPr lang="en-US" sz="2000">
                        <a:effectLst/>
                        <a:latin typeface="Calibri"/>
                        <a:ea typeface="Calibri"/>
                        <a:cs typeface="Times New Roman"/>
                      </a:endParaRPr>
                    </a:p>
                  </a:txBody>
                  <a:tcPr marL="68580" marR="68580" marT="0" marB="0" anchor="b"/>
                </a:tc>
              </a:tr>
              <a:tr h="190500">
                <a:tc>
                  <a:txBody>
                    <a:bodyPr/>
                    <a:lstStyle/>
                    <a:p>
                      <a:pPr marL="0" marR="0">
                        <a:lnSpc>
                          <a:spcPct val="115000"/>
                        </a:lnSpc>
                        <a:spcBef>
                          <a:spcPts val="0"/>
                        </a:spcBef>
                        <a:spcAft>
                          <a:spcPts val="0"/>
                        </a:spcAft>
                      </a:pPr>
                      <a:r>
                        <a:rPr lang="en-US" sz="2000">
                          <a:effectLst/>
                        </a:rPr>
                        <a:t>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U Washington</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solidFill>
                            <a:srgbClr val="000000"/>
                          </a:solidFill>
                          <a:effectLst/>
                          <a:latin typeface="Calibri"/>
                          <a:ea typeface="Calibri"/>
                          <a:cs typeface="Calibri"/>
                        </a:rPr>
                        <a:t>$979</a:t>
                      </a:r>
                      <a:endParaRPr lang="en-US" sz="2000">
                        <a:effectLst/>
                        <a:latin typeface="Calibri"/>
                        <a:ea typeface="Calibri"/>
                        <a:cs typeface="Times New Roman"/>
                      </a:endParaRPr>
                    </a:p>
                  </a:txBody>
                  <a:tcPr marL="68580" marR="68580" marT="0" marB="0" anchor="b"/>
                </a:tc>
              </a:tr>
              <a:tr h="381000">
                <a:tc>
                  <a:txBody>
                    <a:bodyPr/>
                    <a:lstStyle/>
                    <a:p>
                      <a:pPr marL="0" marR="0">
                        <a:lnSpc>
                          <a:spcPct val="115000"/>
                        </a:lnSpc>
                        <a:spcBef>
                          <a:spcPts val="0"/>
                        </a:spcBef>
                        <a:spcAft>
                          <a:spcPts val="0"/>
                        </a:spcAft>
                      </a:pPr>
                      <a:r>
                        <a:rPr lang="en-US" sz="2000">
                          <a:effectLst/>
                        </a:rPr>
                        <a:t>LG, RUVH</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Washington State</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solidFill>
                            <a:srgbClr val="000000"/>
                          </a:solidFill>
                          <a:effectLst/>
                          <a:latin typeface="Calibri"/>
                          <a:ea typeface="Calibri"/>
                          <a:cs typeface="Calibri"/>
                        </a:rPr>
                        <a:t>$192</a:t>
                      </a:r>
                      <a:endParaRPr lang="en-US" sz="2000" dirty="0">
                        <a:effectLst/>
                        <a:latin typeface="Calibri"/>
                        <a:ea typeface="Calibri"/>
                        <a:cs typeface="Times New Roman"/>
                      </a:endParaRPr>
                    </a:p>
                  </a:txBody>
                  <a:tcPr marL="68580" marR="68580" marT="0" marB="0" anchor="b"/>
                </a:tc>
              </a:tr>
              <a:tr h="381000">
                <a:tc gridSpan="3">
                  <a:txBody>
                    <a:bodyPr/>
                    <a:lstStyle/>
                    <a:p>
                      <a:pPr marL="0" marR="0">
                        <a:lnSpc>
                          <a:spcPct val="115000"/>
                        </a:lnSpc>
                        <a:spcBef>
                          <a:spcPts val="0"/>
                        </a:spcBef>
                        <a:spcAft>
                          <a:spcPts val="0"/>
                        </a:spcAft>
                      </a:pPr>
                      <a:r>
                        <a:rPr lang="en-US" sz="2000" b="0" dirty="0">
                          <a:effectLst/>
                        </a:rPr>
                        <a:t>*Has medical </a:t>
                      </a:r>
                      <a:r>
                        <a:rPr lang="en-US" sz="2000" b="0" dirty="0" smtClean="0">
                          <a:effectLst/>
                        </a:rPr>
                        <a:t>school; ** Carnegie Classification</a:t>
                      </a:r>
                      <a:endParaRPr lang="en-US" sz="2000" b="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046970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1495598"/>
              </p:ext>
            </p:extLst>
          </p:nvPr>
        </p:nvGraphicFramePr>
        <p:xfrm>
          <a:off x="381000" y="304800"/>
          <a:ext cx="8382000" cy="52673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79391" y="5715000"/>
            <a:ext cx="7772400" cy="1323439"/>
          </a:xfrm>
          <a:prstGeom prst="rect">
            <a:avLst/>
          </a:prstGeom>
        </p:spPr>
        <p:txBody>
          <a:bodyPr wrap="square">
            <a:spAutoFit/>
          </a:bodyPr>
          <a:lstStyle/>
          <a:p>
            <a:r>
              <a:rPr lang="en-US" sz="1600" dirty="0"/>
              <a:t>UAF’s performance is shown as a yellow symbol.  The research universities used in this chart are listed in Table 4., above. This chart is based on publications from </a:t>
            </a:r>
            <a:r>
              <a:rPr lang="en-US" sz="1600" u="sng" dirty="0"/>
              <a:t>just one year</a:t>
            </a:r>
            <a:r>
              <a:rPr lang="en-US" sz="1600" dirty="0"/>
              <a:t>, January 1, 2011 to December 31, 2011.</a:t>
            </a:r>
          </a:p>
          <a:p>
            <a:r>
              <a:rPr lang="en-US" sz="1600" dirty="0"/>
              <a:t/>
            </a:r>
            <a:br>
              <a:rPr lang="en-US" sz="1600" dirty="0"/>
            </a:br>
            <a:endParaRPr lang="en-US" sz="1600" dirty="0"/>
          </a:p>
        </p:txBody>
      </p:sp>
    </p:spTree>
    <p:extLst>
      <p:ext uri="{BB962C8B-B14F-4D97-AF65-F5344CB8AC3E}">
        <p14:creationId xmlns:p14="http://schemas.microsoft.com/office/powerpoint/2010/main" val="2659744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20840"/>
            <a:ext cx="7848600" cy="3785652"/>
          </a:xfrm>
          <a:prstGeom prst="rect">
            <a:avLst/>
          </a:prstGeom>
        </p:spPr>
        <p:txBody>
          <a:bodyPr wrap="square">
            <a:spAutoFit/>
          </a:bodyPr>
          <a:lstStyle/>
          <a:p>
            <a:pPr marL="285750" indent="-285750">
              <a:buFont typeface="Arial" pitchFamily="34" charset="0"/>
              <a:buChar char="•"/>
            </a:pPr>
            <a:r>
              <a:rPr lang="en-US" sz="2400" dirty="0" smtClean="0"/>
              <a:t>The Research Multiplier is the NGF:GF (non General Fund to General Fund) ratio for research expenditures.</a:t>
            </a:r>
          </a:p>
          <a:p>
            <a:endParaRPr lang="en-US" sz="2400" dirty="0" smtClean="0"/>
          </a:p>
          <a:p>
            <a:pPr marL="285750" indent="-285750">
              <a:buFont typeface="Arial" pitchFamily="34" charset="0"/>
              <a:buChar char="•"/>
            </a:pPr>
            <a:r>
              <a:rPr lang="en-US" sz="2400" dirty="0" smtClean="0"/>
              <a:t>Nationally </a:t>
            </a:r>
            <a:r>
              <a:rPr lang="en-US" sz="2400" dirty="0"/>
              <a:t>the multiplier is between 5 and </a:t>
            </a:r>
            <a:r>
              <a:rPr lang="en-US" sz="2400" dirty="0" smtClean="0"/>
              <a:t>6 (Goldsmith 2007). </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For UA the multiplier is:</a:t>
            </a:r>
          </a:p>
          <a:p>
            <a:pPr marL="742950" lvl="1" indent="-285750">
              <a:buSzPct val="75000"/>
              <a:buFont typeface="Courier New" pitchFamily="49" charset="0"/>
              <a:buChar char="o"/>
            </a:pPr>
            <a:r>
              <a:rPr lang="en-US" sz="2400" dirty="0" smtClean="0"/>
              <a:t>5.5 </a:t>
            </a:r>
            <a:r>
              <a:rPr lang="en-US" sz="2400" dirty="0"/>
              <a:t>for </a:t>
            </a:r>
            <a:r>
              <a:rPr lang="en-US" sz="2400" dirty="0" smtClean="0"/>
              <a:t>UAF</a:t>
            </a:r>
          </a:p>
          <a:p>
            <a:pPr marL="742950" lvl="1" indent="-285750">
              <a:buSzPct val="75000"/>
              <a:buFont typeface="Courier New" pitchFamily="49" charset="0"/>
              <a:buChar char="o"/>
            </a:pPr>
            <a:r>
              <a:rPr lang="en-US" sz="2400" dirty="0" smtClean="0"/>
              <a:t>2.4 </a:t>
            </a:r>
            <a:r>
              <a:rPr lang="en-US" sz="2400" dirty="0"/>
              <a:t>for </a:t>
            </a:r>
            <a:r>
              <a:rPr lang="en-US" sz="2400" dirty="0" smtClean="0"/>
              <a:t>UAA</a:t>
            </a:r>
          </a:p>
          <a:p>
            <a:pPr marL="742950" lvl="1" indent="-285750">
              <a:buSzPct val="75000"/>
              <a:buFont typeface="Courier New" pitchFamily="49" charset="0"/>
              <a:buChar char="o"/>
            </a:pPr>
            <a:r>
              <a:rPr lang="en-US" sz="2400" dirty="0" smtClean="0"/>
              <a:t>13.1 </a:t>
            </a:r>
            <a:r>
              <a:rPr lang="en-US" sz="2400" dirty="0"/>
              <a:t>for </a:t>
            </a:r>
            <a:r>
              <a:rPr lang="en-US" sz="2400" dirty="0" smtClean="0"/>
              <a:t>UAS</a:t>
            </a:r>
            <a:endParaRPr lang="en-US" sz="2400" dirty="0"/>
          </a:p>
        </p:txBody>
      </p:sp>
      <p:sp>
        <p:nvSpPr>
          <p:cNvPr id="3" name="TextBox 2"/>
          <p:cNvSpPr txBox="1"/>
          <p:nvPr/>
        </p:nvSpPr>
        <p:spPr>
          <a:xfrm>
            <a:off x="2321607" y="620994"/>
            <a:ext cx="3510256" cy="584775"/>
          </a:xfrm>
          <a:prstGeom prst="rect">
            <a:avLst/>
          </a:prstGeom>
          <a:noFill/>
        </p:spPr>
        <p:txBody>
          <a:bodyPr wrap="none" rtlCol="0">
            <a:spAutoFit/>
          </a:bodyPr>
          <a:lstStyle/>
          <a:p>
            <a:r>
              <a:rPr lang="en-US" sz="3200" b="1" dirty="0" smtClean="0"/>
              <a:t>Research Multiplier</a:t>
            </a:r>
            <a:endParaRPr lang="en-US" sz="3200" b="1" dirty="0"/>
          </a:p>
        </p:txBody>
      </p:sp>
      <p:sp>
        <p:nvSpPr>
          <p:cNvPr id="4" name="Rectangle 3"/>
          <p:cNvSpPr/>
          <p:nvPr/>
        </p:nvSpPr>
        <p:spPr>
          <a:xfrm>
            <a:off x="608888" y="6112877"/>
            <a:ext cx="8077200" cy="338554"/>
          </a:xfrm>
          <a:prstGeom prst="rect">
            <a:avLst/>
          </a:prstGeom>
        </p:spPr>
        <p:txBody>
          <a:bodyPr wrap="square">
            <a:spAutoFit/>
          </a:bodyPr>
          <a:lstStyle/>
          <a:p>
            <a:r>
              <a:rPr lang="en-US" sz="1600" dirty="0" smtClean="0"/>
              <a:t>MAU Research Multipliers as reported in UA in Review 2012 (Fig. 49, based on FY 11 figures).</a:t>
            </a:r>
            <a:endParaRPr lang="en-US" sz="1600" dirty="0"/>
          </a:p>
        </p:txBody>
      </p:sp>
    </p:spTree>
    <p:extLst>
      <p:ext uri="{BB962C8B-B14F-4D97-AF65-F5344CB8AC3E}">
        <p14:creationId xmlns:p14="http://schemas.microsoft.com/office/powerpoint/2010/main" val="2757670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066800"/>
            <a:ext cx="6477000" cy="4524315"/>
          </a:xfrm>
          <a:prstGeom prst="rect">
            <a:avLst/>
          </a:prstGeom>
        </p:spPr>
        <p:txBody>
          <a:bodyPr wrap="square">
            <a:spAutoFit/>
          </a:bodyPr>
          <a:lstStyle/>
          <a:p>
            <a:r>
              <a:rPr lang="en-US" sz="2400" b="1" dirty="0"/>
              <a:t>Favorable Characteristics of Research as an Economic Enterprise</a:t>
            </a:r>
            <a:r>
              <a:rPr lang="en-US" sz="2400" dirty="0"/>
              <a:t> </a:t>
            </a:r>
            <a:r>
              <a:rPr lang="en-US" sz="2400" dirty="0" smtClean="0"/>
              <a:t>(based on Goldsmith</a:t>
            </a:r>
            <a:r>
              <a:rPr lang="en-US" sz="2400" dirty="0"/>
              <a:t>, 2007)</a:t>
            </a:r>
          </a:p>
          <a:p>
            <a:r>
              <a:rPr lang="en-US" sz="2400" dirty="0"/>
              <a:t> </a:t>
            </a:r>
          </a:p>
          <a:p>
            <a:r>
              <a:rPr lang="en-US" sz="2400" dirty="0"/>
              <a:t>• </a:t>
            </a:r>
            <a:r>
              <a:rPr lang="en-US" sz="2400" dirty="0" smtClean="0"/>
              <a:t>Labor Intensive</a:t>
            </a:r>
          </a:p>
          <a:p>
            <a:r>
              <a:rPr lang="en-US" sz="2400" dirty="0" smtClean="0"/>
              <a:t>• </a:t>
            </a:r>
            <a:r>
              <a:rPr lang="en-US" sz="2400" dirty="0"/>
              <a:t>High </a:t>
            </a:r>
            <a:r>
              <a:rPr lang="en-US" sz="2400" dirty="0" smtClean="0"/>
              <a:t>Wages and Good Benefits</a:t>
            </a:r>
          </a:p>
          <a:p>
            <a:r>
              <a:rPr lang="en-US" sz="2400" dirty="0" smtClean="0"/>
              <a:t>• </a:t>
            </a:r>
            <a:r>
              <a:rPr lang="en-US" sz="2400" dirty="0"/>
              <a:t>Year-Round </a:t>
            </a:r>
            <a:r>
              <a:rPr lang="en-US" sz="2400" dirty="0" smtClean="0"/>
              <a:t>Employment</a:t>
            </a:r>
          </a:p>
          <a:p>
            <a:r>
              <a:rPr lang="en-US" sz="2400" dirty="0" smtClean="0"/>
              <a:t>• </a:t>
            </a:r>
            <a:r>
              <a:rPr lang="en-US" sz="2400" dirty="0"/>
              <a:t>Diverse Job </a:t>
            </a:r>
            <a:r>
              <a:rPr lang="en-US" sz="2400" dirty="0" smtClean="0"/>
              <a:t>Mix</a:t>
            </a:r>
          </a:p>
          <a:p>
            <a:r>
              <a:rPr lang="en-US" sz="2400" dirty="0" smtClean="0"/>
              <a:t>• </a:t>
            </a:r>
            <a:r>
              <a:rPr lang="en-US" sz="2400" dirty="0"/>
              <a:t>High Resident Job </a:t>
            </a:r>
            <a:r>
              <a:rPr lang="en-US" sz="2400" dirty="0" smtClean="0"/>
              <a:t>Share</a:t>
            </a:r>
            <a:endParaRPr lang="en-US" sz="2400" dirty="0"/>
          </a:p>
          <a:p>
            <a:r>
              <a:rPr lang="en-US" sz="2400" dirty="0" smtClean="0"/>
              <a:t>• Stable</a:t>
            </a:r>
          </a:p>
          <a:p>
            <a:r>
              <a:rPr lang="en-US" sz="2400" dirty="0" smtClean="0"/>
              <a:t>• </a:t>
            </a:r>
            <a:r>
              <a:rPr lang="en-US" sz="2400" dirty="0"/>
              <a:t>Environmentally </a:t>
            </a:r>
            <a:r>
              <a:rPr lang="en-US" sz="2400" dirty="0" smtClean="0"/>
              <a:t>Benign</a:t>
            </a:r>
            <a:endParaRPr lang="en-US" sz="2400" dirty="0"/>
          </a:p>
          <a:p>
            <a:r>
              <a:rPr lang="en-US" sz="2400" dirty="0" smtClean="0"/>
              <a:t>• </a:t>
            </a:r>
            <a:r>
              <a:rPr lang="en-US" sz="2400" dirty="0"/>
              <a:t>Non-Competitive with Other </a:t>
            </a:r>
            <a:r>
              <a:rPr lang="en-US" sz="2400" dirty="0" smtClean="0"/>
              <a:t>Industry</a:t>
            </a:r>
          </a:p>
          <a:p>
            <a:r>
              <a:rPr lang="en-US" sz="2400" dirty="0" smtClean="0"/>
              <a:t>• Fosters </a:t>
            </a:r>
            <a:r>
              <a:rPr lang="en-US" sz="2400" dirty="0"/>
              <a:t>economic activity in support </a:t>
            </a:r>
            <a:r>
              <a:rPr lang="en-US" sz="2400" dirty="0" smtClean="0"/>
              <a:t>industries </a:t>
            </a:r>
            <a:endParaRPr lang="en-US" sz="2400" dirty="0"/>
          </a:p>
        </p:txBody>
      </p:sp>
    </p:spTree>
    <p:extLst>
      <p:ext uri="{BB962C8B-B14F-4D97-AF65-F5344CB8AC3E}">
        <p14:creationId xmlns:p14="http://schemas.microsoft.com/office/powerpoint/2010/main" val="2910778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010400" cy="5334000"/>
          </a:xfrm>
          <a:prstGeom prst="rect">
            <a:avLst/>
          </a:prstGeom>
          <a:noFill/>
          <a:ln>
            <a:noFill/>
          </a:ln>
        </p:spPr>
      </p:pic>
      <p:sp>
        <p:nvSpPr>
          <p:cNvPr id="5" name="Rectangle 4"/>
          <p:cNvSpPr/>
          <p:nvPr/>
        </p:nvSpPr>
        <p:spPr>
          <a:xfrm>
            <a:off x="271329" y="5638800"/>
            <a:ext cx="8839200" cy="1077218"/>
          </a:xfrm>
          <a:prstGeom prst="rect">
            <a:avLst/>
          </a:prstGeom>
        </p:spPr>
        <p:txBody>
          <a:bodyPr wrap="square">
            <a:spAutoFit/>
          </a:bodyPr>
          <a:lstStyle/>
          <a:p>
            <a:r>
              <a:rPr lang="en-US" sz="1600" dirty="0"/>
              <a:t>Since January 2012, the number of Invention Disclosures from faculty and students increased to 16, in contrast to 3 the previous year. Many of these invention disclosures have evolved into patents pending.  The disclosures and patents pending are in biomedical devices, remote monitoring and surveillance, large distributed wireless sensor networks, potential therapeutic pharmaceuticals, and biometrics.</a:t>
            </a:r>
          </a:p>
        </p:txBody>
      </p:sp>
    </p:spTree>
    <p:extLst>
      <p:ext uri="{BB962C8B-B14F-4D97-AF65-F5344CB8AC3E}">
        <p14:creationId xmlns:p14="http://schemas.microsoft.com/office/powerpoint/2010/main" val="2949332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19067139"/>
              </p:ext>
            </p:extLst>
          </p:nvPr>
        </p:nvGraphicFramePr>
        <p:xfrm>
          <a:off x="1981200" y="1143000"/>
          <a:ext cx="5029200" cy="380999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990600" y="381000"/>
            <a:ext cx="7620000" cy="400110"/>
          </a:xfrm>
          <a:prstGeom prst="rect">
            <a:avLst/>
          </a:prstGeom>
        </p:spPr>
        <p:txBody>
          <a:bodyPr wrap="square">
            <a:spAutoFit/>
          </a:bodyPr>
          <a:lstStyle/>
          <a:p>
            <a:r>
              <a:rPr lang="en-US" sz="2000" dirty="0"/>
              <a:t>The UAF Office of Intellectual Property and Commercialization (OIPC) </a:t>
            </a:r>
          </a:p>
        </p:txBody>
      </p:sp>
      <p:sp>
        <p:nvSpPr>
          <p:cNvPr id="4" name="Rectangle 3"/>
          <p:cNvSpPr/>
          <p:nvPr/>
        </p:nvSpPr>
        <p:spPr>
          <a:xfrm>
            <a:off x="762000" y="5181600"/>
            <a:ext cx="7848600" cy="1200329"/>
          </a:xfrm>
          <a:prstGeom prst="rect">
            <a:avLst/>
          </a:prstGeom>
        </p:spPr>
        <p:txBody>
          <a:bodyPr wrap="square">
            <a:spAutoFit/>
          </a:bodyPr>
          <a:lstStyle/>
          <a:p>
            <a:r>
              <a:rPr lang="en-US" dirty="0" smtClean="0"/>
              <a:t>In FY12 OIPC </a:t>
            </a:r>
            <a:r>
              <a:rPr lang="en-US" dirty="0"/>
              <a:t>reviewed 48 contracts and proposals for intellectual property language.  Further, OIPC executed 19 non-disclosure agreements, one collaborative research agreement, and one material transfer agreement.  OIPC filed three provisional patents and prepared three provisional patents in that year.</a:t>
            </a:r>
          </a:p>
        </p:txBody>
      </p:sp>
    </p:spTree>
    <p:extLst>
      <p:ext uri="{BB962C8B-B14F-4D97-AF65-F5344CB8AC3E}">
        <p14:creationId xmlns:p14="http://schemas.microsoft.com/office/powerpoint/2010/main" val="3693673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305800" cy="6001643"/>
          </a:xfrm>
          <a:prstGeom prst="rect">
            <a:avLst/>
          </a:prstGeom>
        </p:spPr>
        <p:txBody>
          <a:bodyPr wrap="square">
            <a:spAutoFit/>
          </a:bodyPr>
          <a:lstStyle/>
          <a:p>
            <a:pPr lvl="0" algn="ctr"/>
            <a:r>
              <a:rPr lang="en-US" sz="2400" dirty="0" smtClean="0"/>
              <a:t>The Future of UA Research</a:t>
            </a:r>
          </a:p>
          <a:p>
            <a:pPr lvl="0" algn="ctr"/>
            <a:endParaRPr lang="en-US" sz="2000" dirty="0" smtClean="0"/>
          </a:p>
          <a:p>
            <a:pPr marL="285750" lvl="0" indent="-285750">
              <a:buFont typeface="Arial" pitchFamily="34" charset="0"/>
              <a:buChar char="•"/>
            </a:pPr>
            <a:r>
              <a:rPr lang="en-US" sz="2000" dirty="0" smtClean="0"/>
              <a:t>Monitor </a:t>
            </a:r>
            <a:r>
              <a:rPr lang="en-US" sz="2000" dirty="0"/>
              <a:t>funding changes to agencies and specific programs within agencies.  </a:t>
            </a:r>
            <a:endParaRPr lang="en-US" sz="2000" dirty="0" smtClean="0"/>
          </a:p>
          <a:p>
            <a:pPr marL="285750" lvl="0" indent="-285750">
              <a:buFont typeface="Arial" pitchFamily="34" charset="0"/>
              <a:buChar char="•"/>
            </a:pPr>
            <a:r>
              <a:rPr lang="en-US" sz="2000" dirty="0" smtClean="0"/>
              <a:t>Provide </a:t>
            </a:r>
            <a:r>
              <a:rPr lang="en-US" sz="2000" dirty="0"/>
              <a:t>advice to researchers on where the best opportunities may </a:t>
            </a:r>
            <a:r>
              <a:rPr lang="en-US" sz="2000" dirty="0" smtClean="0"/>
              <a:t>exist.</a:t>
            </a:r>
            <a:endParaRPr lang="en-US" sz="2000" dirty="0"/>
          </a:p>
          <a:p>
            <a:pPr marL="285750" lvl="0" indent="-285750">
              <a:buFont typeface="Arial" pitchFamily="34" charset="0"/>
              <a:buChar char="•"/>
            </a:pPr>
            <a:r>
              <a:rPr lang="en-US" sz="2000" dirty="0"/>
              <a:t>Foster interdisciplinary research, as that is a focus of major federal programs.</a:t>
            </a:r>
          </a:p>
          <a:p>
            <a:pPr marL="285750" lvl="0" indent="-285750">
              <a:buFont typeface="Arial" pitchFamily="34" charset="0"/>
              <a:buChar char="•"/>
            </a:pPr>
            <a:r>
              <a:rPr lang="en-US" sz="2000" dirty="0"/>
              <a:t>Submit the best proposals possible. </a:t>
            </a:r>
            <a:endParaRPr lang="en-US" sz="2000" dirty="0" smtClean="0"/>
          </a:p>
          <a:p>
            <a:pPr marL="285750" lvl="0" indent="-285750">
              <a:buFont typeface="Arial" pitchFamily="34" charset="0"/>
              <a:buChar char="•"/>
            </a:pPr>
            <a:r>
              <a:rPr lang="en-US" sz="2000" dirty="0" smtClean="0"/>
              <a:t>Partner </a:t>
            </a:r>
            <a:r>
              <a:rPr lang="en-US" sz="2000" dirty="0"/>
              <a:t>with other universities for large grants. </a:t>
            </a:r>
          </a:p>
          <a:p>
            <a:pPr marL="285750" lvl="0" indent="-285750">
              <a:buFont typeface="Arial" pitchFamily="34" charset="0"/>
              <a:buChar char="•"/>
            </a:pPr>
            <a:r>
              <a:rPr lang="en-US" sz="2000" dirty="0"/>
              <a:t>Submit funding requests to international and non-traditional funding agencies.</a:t>
            </a:r>
          </a:p>
          <a:p>
            <a:pPr marL="285750" lvl="0" indent="-285750">
              <a:buFont typeface="Arial" pitchFamily="34" charset="0"/>
              <a:buChar char="•"/>
            </a:pPr>
            <a:r>
              <a:rPr lang="en-US" sz="2000" dirty="0"/>
              <a:t>Strive to hire and retain the best possible faculty </a:t>
            </a:r>
            <a:r>
              <a:rPr lang="en-US" sz="2000" dirty="0" smtClean="0"/>
              <a:t>researchers.</a:t>
            </a:r>
          </a:p>
          <a:p>
            <a:pPr marL="285750" lvl="0" indent="-285750">
              <a:buFont typeface="Arial" pitchFamily="34" charset="0"/>
              <a:buChar char="•"/>
            </a:pPr>
            <a:r>
              <a:rPr lang="en-US" sz="2000" dirty="0" smtClean="0"/>
              <a:t>Increase </a:t>
            </a:r>
            <a:r>
              <a:rPr lang="en-US" sz="2000" dirty="0"/>
              <a:t>the focus on applied and translational research, to the extent that new funding streams (or increasing funding streams) for such research can be developed.</a:t>
            </a:r>
          </a:p>
          <a:p>
            <a:pPr marL="285750" lvl="0" indent="-285750">
              <a:buFont typeface="Arial" pitchFamily="34" charset="0"/>
              <a:buChar char="•"/>
            </a:pPr>
            <a:r>
              <a:rPr lang="en-US" sz="2000" dirty="0"/>
              <a:t>Continue to work with the State to identify areas where UA can meet state needs, with State support.</a:t>
            </a:r>
          </a:p>
          <a:p>
            <a:pPr marL="285750" lvl="0" indent="-285750">
              <a:buFont typeface="Arial" pitchFamily="34" charset="0"/>
              <a:buChar char="•"/>
            </a:pPr>
            <a:r>
              <a:rPr lang="en-US" sz="2000" dirty="0"/>
              <a:t>Continue to build our portfolio of commercially viable research.</a:t>
            </a:r>
          </a:p>
          <a:p>
            <a:pPr marL="285750" lvl="0" indent="-285750">
              <a:buFont typeface="Arial" pitchFamily="34" charset="0"/>
              <a:buChar char="•"/>
            </a:pPr>
            <a:r>
              <a:rPr lang="en-US" sz="2000" dirty="0"/>
              <a:t>Focus on partnerships and grants from industry.</a:t>
            </a:r>
          </a:p>
        </p:txBody>
      </p:sp>
    </p:spTree>
    <p:extLst>
      <p:ext uri="{BB962C8B-B14F-4D97-AF65-F5344CB8AC3E}">
        <p14:creationId xmlns:p14="http://schemas.microsoft.com/office/powerpoint/2010/main" val="3693673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Tree>
    <p:extLst>
      <p:ext uri="{BB962C8B-B14F-4D97-AF65-F5344CB8AC3E}">
        <p14:creationId xmlns:p14="http://schemas.microsoft.com/office/powerpoint/2010/main" val="3092538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6019800"/>
            <a:ext cx="5638800" cy="762000"/>
          </a:xfrm>
        </p:spPr>
        <p:txBody>
          <a:bodyPr>
            <a:normAutofit/>
          </a:bodyPr>
          <a:lstStyle/>
          <a:p>
            <a:r>
              <a:rPr lang="en-US" sz="1400" dirty="0"/>
              <a:t>Information provided by UA Information Systems, Banner Extracts 2012.</a:t>
            </a:r>
          </a:p>
        </p:txBody>
      </p:sp>
      <p:graphicFrame>
        <p:nvGraphicFramePr>
          <p:cNvPr id="6" name="Chart 5"/>
          <p:cNvGraphicFramePr/>
          <p:nvPr>
            <p:extLst>
              <p:ext uri="{D42A27DB-BD31-4B8C-83A1-F6EECF244321}">
                <p14:modId xmlns:p14="http://schemas.microsoft.com/office/powerpoint/2010/main" val="2467611342"/>
              </p:ext>
            </p:extLst>
          </p:nvPr>
        </p:nvGraphicFramePr>
        <p:xfrm>
          <a:off x="838200" y="533400"/>
          <a:ext cx="7620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0917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09800"/>
            <a:ext cx="7772400" cy="1470025"/>
          </a:xfrm>
        </p:spPr>
        <p:txBody>
          <a:bodyPr>
            <a:normAutofit fontScale="90000"/>
          </a:bodyPr>
          <a:lstStyle/>
          <a:p>
            <a:r>
              <a:rPr lang="en-US" dirty="0" smtClean="0"/>
              <a:t>Extra slides not intended for presentation unless questions arise.</a:t>
            </a:r>
            <a:endParaRPr lang="en-US" dirty="0"/>
          </a:p>
        </p:txBody>
      </p:sp>
    </p:spTree>
    <p:extLst>
      <p:ext uri="{BB962C8B-B14F-4D97-AF65-F5344CB8AC3E}">
        <p14:creationId xmlns:p14="http://schemas.microsoft.com/office/powerpoint/2010/main" val="2845890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90248495"/>
              </p:ext>
            </p:extLst>
          </p:nvPr>
        </p:nvGraphicFramePr>
        <p:xfrm>
          <a:off x="685800" y="457200"/>
          <a:ext cx="78486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781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55551123"/>
              </p:ext>
            </p:extLst>
          </p:nvPr>
        </p:nvGraphicFramePr>
        <p:xfrm>
          <a:off x="685800" y="381000"/>
          <a:ext cx="76962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4995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64238089"/>
              </p:ext>
            </p:extLst>
          </p:nvPr>
        </p:nvGraphicFramePr>
        <p:xfrm>
          <a:off x="304800" y="304800"/>
          <a:ext cx="85344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053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68730590"/>
              </p:ext>
            </p:extLst>
          </p:nvPr>
        </p:nvGraphicFramePr>
        <p:xfrm>
          <a:off x="685800" y="914400"/>
          <a:ext cx="79248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2046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59778819"/>
              </p:ext>
            </p:extLst>
          </p:nvPr>
        </p:nvGraphicFramePr>
        <p:xfrm>
          <a:off x="533400" y="914400"/>
          <a:ext cx="78486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1140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53277944"/>
              </p:ext>
            </p:extLst>
          </p:nvPr>
        </p:nvGraphicFramePr>
        <p:xfrm>
          <a:off x="1295400" y="609600"/>
          <a:ext cx="6705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1656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00680377"/>
              </p:ext>
            </p:extLst>
          </p:nvPr>
        </p:nvGraphicFramePr>
        <p:xfrm>
          <a:off x="914400" y="533400"/>
          <a:ext cx="7467600" cy="54863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38200" y="6019800"/>
            <a:ext cx="7696200" cy="646331"/>
          </a:xfrm>
          <a:prstGeom prst="rect">
            <a:avLst/>
          </a:prstGeom>
          <a:noFill/>
        </p:spPr>
        <p:txBody>
          <a:bodyPr wrap="square" rtlCol="0">
            <a:spAutoFit/>
          </a:bodyPr>
          <a:lstStyle/>
          <a:p>
            <a:r>
              <a:rPr lang="en-US" dirty="0" smtClean="0"/>
              <a:t>Includes only courses numbered 498 and 499.  There are other research courses whose numbers vary among the MAUs.</a:t>
            </a:r>
            <a:endParaRPr lang="en-US" dirty="0"/>
          </a:p>
        </p:txBody>
      </p:sp>
    </p:spTree>
    <p:extLst>
      <p:ext uri="{BB962C8B-B14F-4D97-AF65-F5344CB8AC3E}">
        <p14:creationId xmlns:p14="http://schemas.microsoft.com/office/powerpoint/2010/main" val="363955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829654" y="1676400"/>
            <a:ext cx="7467600" cy="4343400"/>
          </a:xfrm>
          <a:prstGeom prst="rect">
            <a:avLst/>
          </a:prstGeom>
          <a:noFill/>
        </p:spPr>
      </p:pic>
      <p:sp>
        <p:nvSpPr>
          <p:cNvPr id="3" name="TextBox 2"/>
          <p:cNvSpPr txBox="1"/>
          <p:nvPr/>
        </p:nvSpPr>
        <p:spPr>
          <a:xfrm>
            <a:off x="2307291" y="612941"/>
            <a:ext cx="4512326" cy="523220"/>
          </a:xfrm>
          <a:prstGeom prst="rect">
            <a:avLst/>
          </a:prstGeom>
          <a:noFill/>
        </p:spPr>
        <p:txBody>
          <a:bodyPr wrap="none" rtlCol="0">
            <a:spAutoFit/>
          </a:bodyPr>
          <a:lstStyle/>
          <a:p>
            <a:r>
              <a:rPr lang="en-US" sz="2800" dirty="0" smtClean="0"/>
              <a:t>UAA Undergraduate Research</a:t>
            </a:r>
            <a:endParaRPr lang="en-US" sz="2800" dirty="0"/>
          </a:p>
        </p:txBody>
      </p:sp>
    </p:spTree>
    <p:extLst>
      <p:ext uri="{BB962C8B-B14F-4D97-AF65-F5344CB8AC3E}">
        <p14:creationId xmlns:p14="http://schemas.microsoft.com/office/powerpoint/2010/main" val="3936040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7848600" cy="4419600"/>
          </a:xfrm>
          <a:prstGeom prst="rect">
            <a:avLst/>
          </a:prstGeom>
          <a:noFill/>
        </p:spPr>
      </p:pic>
      <p:sp>
        <p:nvSpPr>
          <p:cNvPr id="3" name="TextBox 2"/>
          <p:cNvSpPr txBox="1"/>
          <p:nvPr/>
        </p:nvSpPr>
        <p:spPr>
          <a:xfrm>
            <a:off x="2353937" y="457200"/>
            <a:ext cx="4512326" cy="523220"/>
          </a:xfrm>
          <a:prstGeom prst="rect">
            <a:avLst/>
          </a:prstGeom>
          <a:noFill/>
        </p:spPr>
        <p:txBody>
          <a:bodyPr wrap="none" rtlCol="0">
            <a:spAutoFit/>
          </a:bodyPr>
          <a:lstStyle/>
          <a:p>
            <a:r>
              <a:rPr lang="en-US" sz="2800" dirty="0" smtClean="0"/>
              <a:t>UAA Undergraduate Research</a:t>
            </a:r>
            <a:endParaRPr lang="en-US" sz="2800" dirty="0"/>
          </a:p>
        </p:txBody>
      </p:sp>
    </p:spTree>
    <p:extLst>
      <p:ext uri="{BB962C8B-B14F-4D97-AF65-F5344CB8AC3E}">
        <p14:creationId xmlns:p14="http://schemas.microsoft.com/office/powerpoint/2010/main" val="87586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990898868"/>
              </p:ext>
            </p:extLst>
          </p:nvPr>
        </p:nvGraphicFramePr>
        <p:xfrm>
          <a:off x="685800" y="152400"/>
          <a:ext cx="7848600" cy="647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0917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3424"/>
            <a:ext cx="7543800" cy="4862870"/>
          </a:xfrm>
          <a:prstGeom prst="rect">
            <a:avLst/>
          </a:prstGeom>
        </p:spPr>
        <p:txBody>
          <a:bodyPr wrap="square">
            <a:spAutoFit/>
          </a:bodyPr>
          <a:lstStyle/>
          <a:p>
            <a:pPr lvl="0" algn="ctr"/>
            <a:r>
              <a:rPr lang="en-US" sz="2800" b="1" dirty="0" smtClean="0"/>
              <a:t>UAF Undergraduate Research</a:t>
            </a:r>
          </a:p>
          <a:p>
            <a:pPr lvl="0"/>
            <a:endParaRPr lang="en-US" dirty="0"/>
          </a:p>
          <a:p>
            <a:pPr marL="285750" lvl="0" indent="-285750">
              <a:buFont typeface="Arial" pitchFamily="34" charset="0"/>
              <a:buChar char="•"/>
            </a:pPr>
            <a:r>
              <a:rPr lang="en-US" sz="2400" dirty="0" smtClean="0"/>
              <a:t>The </a:t>
            </a:r>
            <a:r>
              <a:rPr lang="en-US" sz="2400" dirty="0"/>
              <a:t>number of undergraduate students that URSA funded in FY12 was 33.   </a:t>
            </a:r>
          </a:p>
          <a:p>
            <a:pPr marL="285750" lvl="0" indent="-285750">
              <a:buFont typeface="Arial" pitchFamily="34" charset="0"/>
              <a:buChar char="•"/>
            </a:pPr>
            <a:r>
              <a:rPr lang="en-US" sz="2400" dirty="0"/>
              <a:t>The number of undergraduate students that URSA matched with projects in FY12 was 66.</a:t>
            </a:r>
          </a:p>
          <a:p>
            <a:pPr marL="285750" lvl="0" indent="-285750">
              <a:buFont typeface="Arial" pitchFamily="34" charset="0"/>
              <a:buChar char="•"/>
            </a:pPr>
            <a:r>
              <a:rPr lang="en-US" sz="2400" dirty="0"/>
              <a:t>The total number UAF students participating in undergraduate research in FY12 was 303.</a:t>
            </a:r>
          </a:p>
          <a:p>
            <a:pPr marL="285750" lvl="0" indent="-285750">
              <a:buFont typeface="Arial" pitchFamily="34" charset="0"/>
              <a:buChar char="•"/>
            </a:pPr>
            <a:r>
              <a:rPr lang="en-US" sz="2400" dirty="0"/>
              <a:t>UAF Research Day 2012 included presentation of 87 posters, 57 by undergraduate and 30 by graduate </a:t>
            </a:r>
            <a:r>
              <a:rPr lang="en-US" sz="2400" dirty="0" smtClean="0"/>
              <a:t>students.</a:t>
            </a:r>
          </a:p>
          <a:p>
            <a:pPr marL="285750" lvl="0" indent="-285750">
              <a:buFont typeface="Arial" pitchFamily="34" charset="0"/>
              <a:buChar char="•"/>
            </a:pPr>
            <a:r>
              <a:rPr lang="en-US" sz="2400" dirty="0" smtClean="0"/>
              <a:t>Six undergraduates participated </a:t>
            </a:r>
            <a:r>
              <a:rPr lang="en-US" sz="2400" dirty="0"/>
              <a:t>in national and international conferences and competitions in </a:t>
            </a:r>
            <a:r>
              <a:rPr lang="en-US" sz="2400" dirty="0" smtClean="0"/>
              <a:t>FY12.</a:t>
            </a:r>
            <a:endParaRPr lang="en-US" sz="2400" dirty="0"/>
          </a:p>
        </p:txBody>
      </p:sp>
    </p:spTree>
    <p:extLst>
      <p:ext uri="{BB962C8B-B14F-4D97-AF65-F5344CB8AC3E}">
        <p14:creationId xmlns:p14="http://schemas.microsoft.com/office/powerpoint/2010/main" val="3609633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848600" cy="5386090"/>
          </a:xfrm>
          <a:prstGeom prst="rect">
            <a:avLst/>
          </a:prstGeom>
        </p:spPr>
        <p:txBody>
          <a:bodyPr wrap="square">
            <a:spAutoFit/>
          </a:bodyPr>
          <a:lstStyle/>
          <a:p>
            <a:pPr algn="ctr"/>
            <a:r>
              <a:rPr lang="en-US" sz="2800" b="1" dirty="0" smtClean="0"/>
              <a:t>UAS Undergraduate Research</a:t>
            </a:r>
          </a:p>
          <a:p>
            <a:pPr algn="ctr"/>
            <a:r>
              <a:rPr lang="en-US" dirty="0" smtClean="0"/>
              <a:t>URECA</a:t>
            </a:r>
            <a:r>
              <a:rPr lang="en-US" dirty="0"/>
              <a:t>, the </a:t>
            </a:r>
            <a:r>
              <a:rPr lang="en-US" b="1" dirty="0"/>
              <a:t>U</a:t>
            </a:r>
            <a:r>
              <a:rPr lang="en-US" dirty="0"/>
              <a:t>ndergraduate </a:t>
            </a:r>
            <a:r>
              <a:rPr lang="en-US" b="1" dirty="0"/>
              <a:t>Re</a:t>
            </a:r>
            <a:r>
              <a:rPr lang="en-US" dirty="0"/>
              <a:t>search and </a:t>
            </a:r>
            <a:r>
              <a:rPr lang="en-US" b="1" dirty="0"/>
              <a:t>C</a:t>
            </a:r>
            <a:r>
              <a:rPr lang="en-US" dirty="0"/>
              <a:t>reative </a:t>
            </a:r>
            <a:r>
              <a:rPr lang="en-US" b="1" dirty="0"/>
              <a:t>A</a:t>
            </a:r>
            <a:r>
              <a:rPr lang="en-US" dirty="0"/>
              <a:t>ctivity </a:t>
            </a:r>
            <a:r>
              <a:rPr lang="en-US" dirty="0" smtClean="0"/>
              <a:t>program</a:t>
            </a:r>
          </a:p>
          <a:p>
            <a:endParaRPr lang="en-US" dirty="0"/>
          </a:p>
          <a:p>
            <a:pPr marL="285750" indent="-285750">
              <a:buFont typeface="Arial" pitchFamily="34" charset="0"/>
              <a:buChar char="•"/>
            </a:pPr>
            <a:r>
              <a:rPr lang="en-US" sz="2000" dirty="0" smtClean="0"/>
              <a:t>The </a:t>
            </a:r>
            <a:r>
              <a:rPr lang="en-US" sz="2000" dirty="0"/>
              <a:t>annual URECA awards have provided opportunities to students to apply competitively for up to $2500 </a:t>
            </a:r>
            <a:endParaRPr lang="en-US" sz="2000" dirty="0" smtClean="0"/>
          </a:p>
          <a:p>
            <a:pPr marL="285750" indent="-285750">
              <a:buFont typeface="Arial" pitchFamily="34" charset="0"/>
              <a:buChar char="•"/>
            </a:pPr>
            <a:r>
              <a:rPr lang="en-US" sz="2000" dirty="0" smtClean="0"/>
              <a:t>In </a:t>
            </a:r>
            <a:r>
              <a:rPr lang="en-US" sz="2000" dirty="0"/>
              <a:t>its first two years, URECA supported 21 students </a:t>
            </a:r>
            <a:endParaRPr lang="en-US" sz="2000" dirty="0" smtClean="0"/>
          </a:p>
          <a:p>
            <a:pPr marL="285750" indent="-285750">
              <a:buFont typeface="Arial" pitchFamily="34" charset="0"/>
              <a:buChar char="•"/>
            </a:pPr>
            <a:r>
              <a:rPr lang="en-US" sz="2000" dirty="0" smtClean="0"/>
              <a:t>Each </a:t>
            </a:r>
            <a:r>
              <a:rPr lang="en-US" sz="2000" dirty="0"/>
              <a:t>spring at the URECA symposium</a:t>
            </a:r>
            <a:r>
              <a:rPr lang="en-US" sz="2000" dirty="0" smtClean="0"/>
              <a:t>, students </a:t>
            </a:r>
            <a:r>
              <a:rPr lang="en-US" sz="2000" dirty="0"/>
              <a:t>present their work to the public. </a:t>
            </a:r>
            <a:r>
              <a:rPr lang="en-US" sz="2000" dirty="0" smtClean="0"/>
              <a:t> Students </a:t>
            </a:r>
            <a:r>
              <a:rPr lang="en-US" sz="2000" dirty="0"/>
              <a:t>have conducted studies on topics as diverse </a:t>
            </a:r>
            <a:r>
              <a:rPr lang="en-US" sz="2000" dirty="0" smtClean="0"/>
              <a:t>as:</a:t>
            </a:r>
          </a:p>
          <a:p>
            <a:pPr marL="800100" lvl="1" indent="-342900">
              <a:buSzPct val="75000"/>
              <a:buFont typeface="Courier New" pitchFamily="49" charset="0"/>
              <a:buChar char="o"/>
            </a:pPr>
            <a:r>
              <a:rPr lang="en-US" sz="2000" dirty="0" smtClean="0"/>
              <a:t>the </a:t>
            </a:r>
            <a:r>
              <a:rPr lang="en-US" sz="2000" dirty="0"/>
              <a:t>best bait for catching crabs of legal market </a:t>
            </a:r>
            <a:r>
              <a:rPr lang="en-US" sz="2000" dirty="0" smtClean="0"/>
              <a:t>weight</a:t>
            </a:r>
          </a:p>
          <a:p>
            <a:pPr marL="800100" lvl="1" indent="-342900">
              <a:buSzPct val="75000"/>
              <a:buFont typeface="Courier New" pitchFamily="49" charset="0"/>
              <a:buChar char="o"/>
            </a:pPr>
            <a:r>
              <a:rPr lang="en-US" sz="2000" dirty="0" smtClean="0"/>
              <a:t>the </a:t>
            </a:r>
            <a:r>
              <a:rPr lang="en-US" sz="2000" dirty="0"/>
              <a:t>construction of a biofuel-fired pottery </a:t>
            </a:r>
            <a:r>
              <a:rPr lang="en-US" sz="2000" dirty="0" smtClean="0"/>
              <a:t>kiln</a:t>
            </a:r>
          </a:p>
          <a:p>
            <a:pPr marL="800100" lvl="1" indent="-342900">
              <a:buSzPct val="75000"/>
              <a:buFont typeface="Courier New" pitchFamily="49" charset="0"/>
              <a:buChar char="o"/>
            </a:pPr>
            <a:r>
              <a:rPr lang="en-US" sz="2000" dirty="0" smtClean="0"/>
              <a:t>an </a:t>
            </a:r>
            <a:r>
              <a:rPr lang="en-US" sz="2000" dirty="0"/>
              <a:t>examination of the metabolic rates of starry </a:t>
            </a:r>
            <a:r>
              <a:rPr lang="en-US" sz="2000" dirty="0" smtClean="0"/>
              <a:t>founder</a:t>
            </a:r>
          </a:p>
          <a:p>
            <a:pPr marL="800100" lvl="1" indent="-342900">
              <a:buSzPct val="75000"/>
              <a:buFont typeface="Courier New" pitchFamily="49" charset="0"/>
              <a:buChar char="o"/>
            </a:pPr>
            <a:r>
              <a:rPr lang="en-US" sz="2000" dirty="0" smtClean="0"/>
              <a:t>the </a:t>
            </a:r>
            <a:r>
              <a:rPr lang="en-US" sz="2000" dirty="0"/>
              <a:t>impacts of temperature and precipitation changes on harvesting red and yellow cedar for </a:t>
            </a:r>
            <a:r>
              <a:rPr lang="en-US" sz="2000" dirty="0" err="1"/>
              <a:t>Haida</a:t>
            </a:r>
            <a:r>
              <a:rPr lang="en-US" sz="2000" dirty="0"/>
              <a:t> </a:t>
            </a:r>
            <a:r>
              <a:rPr lang="en-US" sz="2000" dirty="0" smtClean="0"/>
              <a:t>basketry</a:t>
            </a:r>
          </a:p>
          <a:p>
            <a:pPr marL="800100" lvl="1" indent="-342900">
              <a:buSzPct val="75000"/>
              <a:buFont typeface="Courier New" pitchFamily="49" charset="0"/>
              <a:buChar char="o"/>
            </a:pPr>
            <a:r>
              <a:rPr lang="en-US" sz="2000" dirty="0" smtClean="0"/>
              <a:t>the </a:t>
            </a:r>
            <a:r>
              <a:rPr lang="en-US" sz="2000" dirty="0"/>
              <a:t>use of </a:t>
            </a:r>
            <a:r>
              <a:rPr lang="en-US" sz="2000" dirty="0" err="1"/>
              <a:t>iPads</a:t>
            </a:r>
            <a:r>
              <a:rPr lang="en-US" sz="2000" dirty="0"/>
              <a:t> to enhance the life of senior </a:t>
            </a:r>
            <a:r>
              <a:rPr lang="en-US" sz="2000" dirty="0" smtClean="0"/>
              <a:t>citizens</a:t>
            </a:r>
          </a:p>
          <a:p>
            <a:pPr marL="800100" lvl="1" indent="-342900">
              <a:buSzPct val="75000"/>
              <a:buFont typeface="Courier New" pitchFamily="49" charset="0"/>
              <a:buChar char="o"/>
            </a:pPr>
            <a:r>
              <a:rPr lang="en-US" sz="2000" dirty="0" smtClean="0"/>
              <a:t>the </a:t>
            </a:r>
            <a:r>
              <a:rPr lang="en-US" sz="2000" dirty="0"/>
              <a:t>genetic makeup of coast range </a:t>
            </a:r>
            <a:r>
              <a:rPr lang="en-US" sz="2000" dirty="0" err="1" smtClean="0"/>
              <a:t>sculpin</a:t>
            </a:r>
            <a:r>
              <a:rPr lang="en-US" sz="2000" dirty="0" smtClean="0"/>
              <a:t> </a:t>
            </a:r>
          </a:p>
          <a:p>
            <a:pPr marL="285750" indent="-285750">
              <a:buFont typeface="Arial" pitchFamily="34" charset="0"/>
              <a:buChar char="•"/>
            </a:pPr>
            <a:r>
              <a:rPr lang="en-US" sz="2000" dirty="0" smtClean="0"/>
              <a:t>Of </a:t>
            </a:r>
            <a:r>
              <a:rPr lang="en-US" sz="2000" dirty="0"/>
              <a:t>the seven URECA awardees who have graduated, three are in graduate </a:t>
            </a:r>
            <a:r>
              <a:rPr lang="en-US" sz="2000" dirty="0" smtClean="0"/>
              <a:t>programs. </a:t>
            </a:r>
            <a:endParaRPr lang="en-US" sz="2000" dirty="0"/>
          </a:p>
        </p:txBody>
      </p:sp>
    </p:spTree>
    <p:extLst>
      <p:ext uri="{BB962C8B-B14F-4D97-AF65-F5344CB8AC3E}">
        <p14:creationId xmlns:p14="http://schemas.microsoft.com/office/powerpoint/2010/main" val="609209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7815150"/>
              </p:ext>
            </p:extLst>
          </p:nvPr>
        </p:nvGraphicFramePr>
        <p:xfrm>
          <a:off x="838200" y="1905000"/>
          <a:ext cx="7543800" cy="2783641"/>
        </p:xfrm>
        <a:graphic>
          <a:graphicData uri="http://schemas.openxmlformats.org/drawingml/2006/table">
            <a:tbl>
              <a:tblPr>
                <a:tableStyleId>{5C22544A-7EE6-4342-B048-85BDC9FD1C3A}</a:tableStyleId>
              </a:tblPr>
              <a:tblGrid>
                <a:gridCol w="680831"/>
                <a:gridCol w="1647819"/>
                <a:gridCol w="1775627"/>
                <a:gridCol w="1057016"/>
                <a:gridCol w="1300572"/>
                <a:gridCol w="1081935"/>
              </a:tblGrid>
              <a:tr h="1043995">
                <a:tc>
                  <a:txBody>
                    <a:bodyPr/>
                    <a:lstStyle/>
                    <a:p>
                      <a:pPr marL="0" marR="0" algn="ctr" fontAlgn="ctr">
                        <a:lnSpc>
                          <a:spcPct val="115000"/>
                        </a:lnSpc>
                        <a:spcBef>
                          <a:spcPts val="0"/>
                        </a:spcBef>
                        <a:spcAft>
                          <a:spcPts val="0"/>
                        </a:spcAft>
                      </a:pPr>
                      <a:r>
                        <a:rPr lang="en-US" sz="1600" kern="1200" dirty="0">
                          <a:effectLst/>
                        </a:rPr>
                        <a:t>Year</a:t>
                      </a:r>
                      <a:endParaRPr lang="en-US" sz="1600" dirty="0">
                        <a:effectLst/>
                        <a:latin typeface="Calibri"/>
                        <a:ea typeface="Calibri"/>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Articles in Refereed Journals*</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dirty="0">
                          <a:effectLst/>
                        </a:rPr>
                        <a:t>Articles in Conference Proceedings</a:t>
                      </a:r>
                      <a:endParaRPr lang="en-US" sz="1600" dirty="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dirty="0">
                          <a:effectLst/>
                        </a:rPr>
                        <a:t>Books</a:t>
                      </a:r>
                      <a:endParaRPr lang="en-US" sz="1600" dirty="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dirty="0">
                          <a:effectLst/>
                        </a:rPr>
                        <a:t>Book Chapters</a:t>
                      </a:r>
                      <a:endParaRPr lang="en-US" sz="1600" dirty="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Creative Arts</a:t>
                      </a:r>
                      <a:endParaRPr lang="en-US" sz="1600">
                        <a:effectLst/>
                        <a:latin typeface="Calibri"/>
                        <a:ea typeface="Calibri"/>
                        <a:cs typeface="Times New Roman"/>
                      </a:endParaRPr>
                    </a:p>
                  </a:txBody>
                  <a:tcPr marL="9525" marR="9525" marT="9525" marB="0" anchor="b"/>
                </a:tc>
              </a:tr>
              <a:tr h="266878">
                <a:tc>
                  <a:txBody>
                    <a:bodyPr/>
                    <a:lstStyle/>
                    <a:p>
                      <a:pPr marL="0" marR="0" algn="ctr" fontAlgn="ctr">
                        <a:lnSpc>
                          <a:spcPct val="115000"/>
                        </a:lnSpc>
                        <a:spcBef>
                          <a:spcPts val="0"/>
                        </a:spcBef>
                        <a:spcAft>
                          <a:spcPts val="0"/>
                        </a:spcAft>
                      </a:pPr>
                      <a:r>
                        <a:rPr lang="en-US" sz="1600" kern="1200">
                          <a:effectLst/>
                        </a:rPr>
                        <a:t>2007</a:t>
                      </a:r>
                      <a:endParaRPr lang="en-US" sz="1600">
                        <a:effectLst/>
                        <a:latin typeface="Calibri"/>
                        <a:ea typeface="Calibri"/>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100</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dirty="0">
                          <a:effectLst/>
                        </a:rPr>
                        <a:t>121</a:t>
                      </a:r>
                      <a:endParaRPr lang="en-US" sz="1600" dirty="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8</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91</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dirty="0">
                          <a:effectLst/>
                        </a:rPr>
                        <a:t>105</a:t>
                      </a:r>
                      <a:endParaRPr lang="en-US" sz="1600" dirty="0">
                        <a:effectLst/>
                        <a:latin typeface="Calibri"/>
                        <a:ea typeface="Calibri"/>
                        <a:cs typeface="Times New Roman"/>
                      </a:endParaRPr>
                    </a:p>
                  </a:txBody>
                  <a:tcPr marL="9525" marR="9525" marT="9525" marB="0" anchor="b"/>
                </a:tc>
              </a:tr>
              <a:tr h="266878">
                <a:tc>
                  <a:txBody>
                    <a:bodyPr/>
                    <a:lstStyle/>
                    <a:p>
                      <a:pPr marL="0" marR="0" algn="ctr" fontAlgn="ctr">
                        <a:lnSpc>
                          <a:spcPct val="115000"/>
                        </a:lnSpc>
                        <a:spcBef>
                          <a:spcPts val="0"/>
                        </a:spcBef>
                        <a:spcAft>
                          <a:spcPts val="0"/>
                        </a:spcAft>
                      </a:pPr>
                      <a:r>
                        <a:rPr lang="en-US" sz="1600" kern="1200">
                          <a:effectLst/>
                        </a:rPr>
                        <a:t>2008</a:t>
                      </a:r>
                      <a:endParaRPr lang="en-US" sz="1600">
                        <a:effectLst/>
                        <a:latin typeface="Calibri"/>
                        <a:ea typeface="Calibri"/>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239</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151</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9</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60</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166</a:t>
                      </a:r>
                      <a:endParaRPr lang="en-US" sz="1600">
                        <a:effectLst/>
                        <a:latin typeface="Calibri"/>
                        <a:ea typeface="Calibri"/>
                        <a:cs typeface="Times New Roman"/>
                      </a:endParaRPr>
                    </a:p>
                  </a:txBody>
                  <a:tcPr marL="9525" marR="9525" marT="9525" marB="0" anchor="b"/>
                </a:tc>
              </a:tr>
              <a:tr h="266878">
                <a:tc>
                  <a:txBody>
                    <a:bodyPr/>
                    <a:lstStyle/>
                    <a:p>
                      <a:pPr marL="0" marR="0" algn="ctr" fontAlgn="ctr">
                        <a:lnSpc>
                          <a:spcPct val="115000"/>
                        </a:lnSpc>
                        <a:spcBef>
                          <a:spcPts val="0"/>
                        </a:spcBef>
                        <a:spcAft>
                          <a:spcPts val="0"/>
                        </a:spcAft>
                      </a:pPr>
                      <a:r>
                        <a:rPr lang="en-US" sz="1600" kern="1200">
                          <a:effectLst/>
                        </a:rPr>
                        <a:t>2009</a:t>
                      </a:r>
                      <a:endParaRPr lang="en-US" sz="1600">
                        <a:effectLst/>
                        <a:latin typeface="Calibri"/>
                        <a:ea typeface="Calibri"/>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209</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214</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13</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61</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164</a:t>
                      </a:r>
                      <a:endParaRPr lang="en-US" sz="1600">
                        <a:effectLst/>
                        <a:latin typeface="Calibri"/>
                        <a:ea typeface="Calibri"/>
                        <a:cs typeface="Times New Roman"/>
                      </a:endParaRPr>
                    </a:p>
                  </a:txBody>
                  <a:tcPr marL="9525" marR="9525" marT="9525" marB="0" anchor="b"/>
                </a:tc>
              </a:tr>
              <a:tr h="266878">
                <a:tc>
                  <a:txBody>
                    <a:bodyPr/>
                    <a:lstStyle/>
                    <a:p>
                      <a:pPr marL="0" marR="0" algn="ctr" fontAlgn="ctr">
                        <a:lnSpc>
                          <a:spcPct val="115000"/>
                        </a:lnSpc>
                        <a:spcBef>
                          <a:spcPts val="0"/>
                        </a:spcBef>
                        <a:spcAft>
                          <a:spcPts val="0"/>
                        </a:spcAft>
                      </a:pPr>
                      <a:r>
                        <a:rPr lang="en-US" sz="1600" kern="1200">
                          <a:effectLst/>
                        </a:rPr>
                        <a:t>2010</a:t>
                      </a:r>
                      <a:endParaRPr lang="en-US" sz="1600">
                        <a:effectLst/>
                        <a:latin typeface="Calibri"/>
                        <a:ea typeface="Calibri"/>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181</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134</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11</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68</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177</a:t>
                      </a:r>
                      <a:endParaRPr lang="en-US" sz="1600">
                        <a:effectLst/>
                        <a:latin typeface="Calibri"/>
                        <a:ea typeface="Calibri"/>
                        <a:cs typeface="Times New Roman"/>
                      </a:endParaRPr>
                    </a:p>
                  </a:txBody>
                  <a:tcPr marL="9525" marR="9525" marT="9525" marB="0" anchor="b"/>
                </a:tc>
              </a:tr>
              <a:tr h="266878">
                <a:tc>
                  <a:txBody>
                    <a:bodyPr/>
                    <a:lstStyle/>
                    <a:p>
                      <a:pPr marL="0" marR="0" algn="ctr" fontAlgn="ctr">
                        <a:lnSpc>
                          <a:spcPct val="115000"/>
                        </a:lnSpc>
                        <a:spcBef>
                          <a:spcPts val="0"/>
                        </a:spcBef>
                        <a:spcAft>
                          <a:spcPts val="0"/>
                        </a:spcAft>
                      </a:pPr>
                      <a:r>
                        <a:rPr lang="en-US" sz="1600" kern="1200">
                          <a:effectLst/>
                        </a:rPr>
                        <a:t>2011</a:t>
                      </a:r>
                      <a:endParaRPr lang="en-US" sz="1600">
                        <a:effectLst/>
                        <a:latin typeface="Calibri"/>
                        <a:ea typeface="Calibri"/>
                        <a:cs typeface="Times New Roman"/>
                      </a:endParaRPr>
                    </a:p>
                  </a:txBody>
                  <a:tcPr marL="0" marR="0" marT="0" marB="0" anchor="b"/>
                </a:tc>
                <a:tc>
                  <a:txBody>
                    <a:bodyPr/>
                    <a:lstStyle/>
                    <a:p>
                      <a:pPr marL="0" marR="0" algn="ctr" fontAlgn="ctr">
                        <a:lnSpc>
                          <a:spcPct val="115000"/>
                        </a:lnSpc>
                        <a:tabLst>
                          <a:tab pos="1143000" algn="r"/>
                        </a:tabLst>
                      </a:pPr>
                      <a:r>
                        <a:rPr lang="en-US" sz="1600" kern="1200">
                          <a:effectLst/>
                        </a:rPr>
                        <a:t>181</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pPr>
                      <a:r>
                        <a:rPr lang="en-US" sz="1600" kern="1200">
                          <a:effectLst/>
                        </a:rPr>
                        <a:t>220</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pPr>
                      <a:r>
                        <a:rPr lang="en-US" sz="1600" kern="1200">
                          <a:effectLst/>
                        </a:rPr>
                        <a:t>14</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pPr>
                      <a:r>
                        <a:rPr lang="en-US" sz="1600" kern="1200">
                          <a:effectLst/>
                        </a:rPr>
                        <a:t>57</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175</a:t>
                      </a:r>
                      <a:endParaRPr lang="en-US" sz="1600">
                        <a:effectLst/>
                        <a:latin typeface="Calibri"/>
                        <a:ea typeface="Calibri"/>
                        <a:cs typeface="Times New Roman"/>
                      </a:endParaRPr>
                    </a:p>
                  </a:txBody>
                  <a:tcPr marL="9525" marR="9525" marT="9525" marB="0" anchor="b"/>
                </a:tc>
              </a:tr>
              <a:tr h="266878">
                <a:tc>
                  <a:txBody>
                    <a:bodyPr/>
                    <a:lstStyle/>
                    <a:p>
                      <a:pPr marL="0" marR="0" algn="ctr" fontAlgn="ctr">
                        <a:lnSpc>
                          <a:spcPct val="115000"/>
                        </a:lnSpc>
                        <a:spcBef>
                          <a:spcPts val="0"/>
                        </a:spcBef>
                        <a:spcAft>
                          <a:spcPts val="0"/>
                        </a:spcAft>
                      </a:pPr>
                      <a:r>
                        <a:rPr lang="en-US" sz="1600" kern="1200">
                          <a:effectLst/>
                        </a:rPr>
                        <a:t>2012</a:t>
                      </a:r>
                      <a:endParaRPr lang="en-US" sz="1600">
                        <a:effectLst/>
                        <a:latin typeface="Calibri"/>
                        <a:ea typeface="Calibri"/>
                        <a:cs typeface="Times New Roman"/>
                      </a:endParaRPr>
                    </a:p>
                  </a:txBody>
                  <a:tcPr marL="0" marR="0" marT="0" marB="0" anchor="b"/>
                </a:tc>
                <a:tc>
                  <a:txBody>
                    <a:bodyPr/>
                    <a:lstStyle/>
                    <a:p>
                      <a:pPr marL="0" marR="0" algn="ctr" fontAlgn="ctr">
                        <a:lnSpc>
                          <a:spcPct val="115000"/>
                        </a:lnSpc>
                        <a:spcBef>
                          <a:spcPts val="0"/>
                        </a:spcBef>
                        <a:spcAft>
                          <a:spcPts val="0"/>
                        </a:spcAft>
                        <a:tabLst>
                          <a:tab pos="1143000" algn="r"/>
                        </a:tabLst>
                      </a:pPr>
                      <a:r>
                        <a:rPr lang="en-US" sz="1600" kern="1200">
                          <a:effectLst/>
                        </a:rPr>
                        <a:t>311</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163</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22</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a:effectLst/>
                        </a:rPr>
                        <a:t>88</a:t>
                      </a:r>
                      <a:endParaRPr lang="en-US" sz="1600">
                        <a:effectLst/>
                        <a:latin typeface="Calibri"/>
                        <a:ea typeface="Times New Roman"/>
                        <a:cs typeface="Times New Roman"/>
                      </a:endParaRPr>
                    </a:p>
                  </a:txBody>
                  <a:tcPr marL="0" marR="0" marT="0" marB="0" anchor="b"/>
                </a:tc>
                <a:tc>
                  <a:txBody>
                    <a:bodyPr/>
                    <a:lstStyle/>
                    <a:p>
                      <a:pPr marL="0" marR="0" algn="ctr" fontAlgn="ctr">
                        <a:lnSpc>
                          <a:spcPct val="115000"/>
                        </a:lnSpc>
                        <a:spcBef>
                          <a:spcPts val="0"/>
                        </a:spcBef>
                        <a:spcAft>
                          <a:spcPts val="0"/>
                        </a:spcAft>
                      </a:pPr>
                      <a:r>
                        <a:rPr lang="en-US" sz="1600" kern="1200" dirty="0">
                          <a:effectLst/>
                        </a:rPr>
                        <a:t>179</a:t>
                      </a:r>
                      <a:endParaRPr lang="en-US" sz="1600" dirty="0">
                        <a:effectLst/>
                        <a:latin typeface="Calibri"/>
                        <a:ea typeface="Calibri"/>
                        <a:cs typeface="Times New Roman"/>
                      </a:endParaRPr>
                    </a:p>
                  </a:txBody>
                  <a:tcPr marL="9525" marR="9525" marT="9525" marB="0" anchor="b"/>
                </a:tc>
              </a:tr>
            </a:tbl>
          </a:graphicData>
        </a:graphic>
      </p:graphicFrame>
      <p:sp>
        <p:nvSpPr>
          <p:cNvPr id="3" name="Rectangle 1"/>
          <p:cNvSpPr>
            <a:spLocks noChangeArrowheads="1"/>
          </p:cNvSpPr>
          <p:nvPr/>
        </p:nvSpPr>
        <p:spPr bwMode="auto">
          <a:xfrm>
            <a:off x="838200" y="4867077"/>
            <a:ext cx="6934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0" algn="r"/>
              </a:tabLst>
            </a:pPr>
            <a:r>
              <a:rPr kumimoji="0" lang="en-US" sz="1400" b="0" i="0" u="none" strike="noStrike" cap="none" normalizeH="0" baseline="0" dirty="0" smtClean="0">
                <a:ln>
                  <a:noFill/>
                </a:ln>
                <a:effectLst/>
                <a:latin typeface="Calibri" pitchFamily="34" charset="0"/>
                <a:ea typeface="Times New Roman" pitchFamily="18" charset="0"/>
                <a:cs typeface="Calibri" pitchFamily="34" charset="0"/>
              </a:rPr>
              <a:t>*Many of these are included in the Web of Science analysis above.    Publications from all schools and colleges are included, as reported by faculty in their annual activity reports.</a:t>
            </a:r>
            <a:endParaRPr kumimoji="0" lang="en-US" sz="1400" b="0" i="0" u="none" strike="noStrike" cap="none" normalizeH="0" baseline="0" dirty="0" smtClean="0">
              <a:ln>
                <a:noFill/>
              </a:ln>
              <a:effectLst/>
              <a:latin typeface="Arial" pitchFamily="34" charset="0"/>
              <a:cs typeface="Arial" pitchFamily="34" charset="0"/>
            </a:endParaRPr>
          </a:p>
        </p:txBody>
      </p:sp>
      <p:sp>
        <p:nvSpPr>
          <p:cNvPr id="4" name="Rectangle 3"/>
          <p:cNvSpPr/>
          <p:nvPr/>
        </p:nvSpPr>
        <p:spPr>
          <a:xfrm>
            <a:off x="852442" y="1219200"/>
            <a:ext cx="6919957" cy="369332"/>
          </a:xfrm>
          <a:prstGeom prst="rect">
            <a:avLst/>
          </a:prstGeom>
        </p:spPr>
        <p:txBody>
          <a:bodyPr wrap="square">
            <a:spAutoFit/>
          </a:bodyPr>
          <a:lstStyle/>
          <a:p>
            <a:pPr lvl="0" fontAlgn="base">
              <a:spcBef>
                <a:spcPct val="0"/>
              </a:spcBef>
              <a:spcAft>
                <a:spcPct val="0"/>
              </a:spcAft>
              <a:tabLst>
                <a:tab pos="1143000" algn="r"/>
              </a:tabLst>
            </a:pPr>
            <a:r>
              <a:rPr kumimoji="0" lang="en-US" b="1" i="0" u="none" strike="noStrike" cap="none" normalizeH="0" baseline="0" dirty="0" smtClean="0">
                <a:ln>
                  <a:noFill/>
                </a:ln>
                <a:effectLst/>
                <a:latin typeface="Calibri" pitchFamily="34" charset="0"/>
                <a:ea typeface="Times New Roman" pitchFamily="18" charset="0"/>
                <a:cs typeface="Calibri" pitchFamily="34" charset="0"/>
              </a:rPr>
              <a:t>Table 8. UAA Publications and Creative Arts 2007-2012</a:t>
            </a:r>
            <a:endParaRPr kumimoji="0" lang="en-US" b="0" i="0" u="none" strike="noStrike" cap="none" normalizeH="0" baseline="0" dirty="0" smtClean="0">
              <a:ln>
                <a:noFill/>
              </a:ln>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516204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3320616"/>
              </p:ext>
            </p:extLst>
          </p:nvPr>
        </p:nvGraphicFramePr>
        <p:xfrm>
          <a:off x="685800" y="2086434"/>
          <a:ext cx="7661304" cy="2979004"/>
        </p:xfrm>
        <a:graphic>
          <a:graphicData uri="http://schemas.openxmlformats.org/drawingml/2006/table">
            <a:tbl>
              <a:tblPr firstRow="1" firstCol="1" bandRow="1">
                <a:tableStyleId>{5C22544A-7EE6-4342-B048-85BDC9FD1C3A}</a:tableStyleId>
              </a:tblPr>
              <a:tblGrid>
                <a:gridCol w="1350115"/>
                <a:gridCol w="2740174"/>
                <a:gridCol w="1278216"/>
                <a:gridCol w="1118438"/>
                <a:gridCol w="1174361"/>
              </a:tblGrid>
              <a:tr h="293440">
                <a:tc gridSpan="2">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600" dirty="0">
                          <a:effectLst/>
                        </a:rPr>
                        <a:t>2007</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2008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2009</a:t>
                      </a:r>
                      <a:endParaRPr lang="en-US" sz="1600">
                        <a:effectLst/>
                        <a:latin typeface="Calibri"/>
                        <a:ea typeface="Calibri"/>
                        <a:cs typeface="Times New Roman"/>
                      </a:endParaRPr>
                    </a:p>
                  </a:txBody>
                  <a:tcPr marL="68580" marR="68580" marT="0" marB="0"/>
                </a:tc>
              </a:tr>
              <a:tr h="300361">
                <a:tc gridSpan="2">
                  <a:txBody>
                    <a:bodyPr/>
                    <a:lstStyle/>
                    <a:p>
                      <a:pPr marL="0" marR="0">
                        <a:lnSpc>
                          <a:spcPct val="115000"/>
                        </a:lnSpc>
                        <a:spcBef>
                          <a:spcPts val="0"/>
                        </a:spcBef>
                        <a:spcAft>
                          <a:spcPts val="0"/>
                        </a:spcAft>
                      </a:pPr>
                      <a:r>
                        <a:rPr lang="en-US" sz="1600" dirty="0">
                          <a:effectLst/>
                        </a:rPr>
                        <a:t>Total Performances and Exhibitions</a:t>
                      </a:r>
                      <a:endParaRPr lang="en-US" sz="16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600">
                          <a:effectLst/>
                        </a:rPr>
                        <a:t>103</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85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85</a:t>
                      </a:r>
                      <a:endParaRPr lang="en-US" sz="1600">
                        <a:effectLst/>
                        <a:latin typeface="Calibri"/>
                        <a:ea typeface="Calibri"/>
                        <a:cs typeface="Times New Roman"/>
                      </a:endParaRPr>
                    </a:p>
                  </a:txBody>
                  <a:tcPr marL="68580" marR="68580" marT="0" marB="0"/>
                </a:tc>
              </a:tr>
              <a:tr h="300361">
                <a:tc gridSpan="2">
                  <a:txBody>
                    <a:bodyPr/>
                    <a:lstStyle/>
                    <a:p>
                      <a:pPr marL="0" marR="0">
                        <a:lnSpc>
                          <a:spcPct val="115000"/>
                        </a:lnSpc>
                        <a:spcBef>
                          <a:spcPts val="0"/>
                        </a:spcBef>
                        <a:spcAft>
                          <a:spcPts val="0"/>
                        </a:spcAft>
                      </a:pPr>
                      <a:r>
                        <a:rPr lang="en-US" sz="1600">
                          <a:effectLst/>
                        </a:rPr>
                        <a:t>FTE Faculty</a:t>
                      </a:r>
                      <a:endParaRPr lang="en-US" sz="16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600">
                          <a:effectLst/>
                        </a:rPr>
                        <a:t>36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36</a:t>
                      </a:r>
                      <a:endParaRPr lang="en-US" sz="1600">
                        <a:effectLst/>
                        <a:latin typeface="Calibri"/>
                        <a:ea typeface="Calibri"/>
                        <a:cs typeface="Times New Roman"/>
                      </a:endParaRPr>
                    </a:p>
                  </a:txBody>
                  <a:tcPr marL="68580" marR="68580" marT="0" marB="0"/>
                </a:tc>
              </a:tr>
              <a:tr h="300361">
                <a:tc gridSpan="5">
                  <a:txBody>
                    <a:bodyPr/>
                    <a:lstStyle/>
                    <a:p>
                      <a:pPr marL="0" marR="0">
                        <a:lnSpc>
                          <a:spcPct val="115000"/>
                        </a:lnSpc>
                        <a:spcBef>
                          <a:spcPts val="0"/>
                        </a:spcBef>
                        <a:spcAft>
                          <a:spcPts val="0"/>
                        </a:spcAft>
                      </a:pPr>
                      <a:r>
                        <a:rPr lang="en-US" sz="1600" dirty="0">
                          <a:effectLst/>
                        </a:rPr>
                        <a:t>Categorization of Performances and Exhibitions</a:t>
                      </a:r>
                      <a:endParaRPr lang="en-US" sz="16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0361">
                <a:tc>
                  <a:txBody>
                    <a:bodyPr/>
                    <a:lstStyle/>
                    <a:p>
                      <a:pPr marL="0" marR="0">
                        <a:lnSpc>
                          <a:spcPct val="115000"/>
                        </a:lnSpc>
                        <a:spcBef>
                          <a:spcPts val="0"/>
                        </a:spcBef>
                        <a:spcAft>
                          <a:spcPts val="0"/>
                        </a:spcAft>
                      </a:pPr>
                      <a:r>
                        <a:rPr lang="en-US" sz="1600">
                          <a:effectLst/>
                        </a:rPr>
                        <a:t>International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Solo</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8</a:t>
                      </a:r>
                      <a:endParaRPr lang="en-US" sz="1600">
                        <a:effectLst/>
                        <a:latin typeface="Calibri"/>
                        <a:ea typeface="Calibri"/>
                        <a:cs typeface="Times New Roman"/>
                      </a:endParaRPr>
                    </a:p>
                  </a:txBody>
                  <a:tcPr marL="68580" marR="68580" marT="0" marB="0"/>
                </a:tc>
              </a:tr>
              <a:tr h="300361">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Group</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6</a:t>
                      </a:r>
                      <a:endParaRPr lang="en-US" sz="1600">
                        <a:effectLst/>
                        <a:latin typeface="Calibri"/>
                        <a:ea typeface="Calibri"/>
                        <a:cs typeface="Times New Roman"/>
                      </a:endParaRPr>
                    </a:p>
                  </a:txBody>
                  <a:tcPr marL="68580" marR="68580" marT="0" marB="0"/>
                </a:tc>
              </a:tr>
              <a:tr h="300361">
                <a:tc>
                  <a:txBody>
                    <a:bodyPr/>
                    <a:lstStyle/>
                    <a:p>
                      <a:pPr marL="0" marR="0">
                        <a:lnSpc>
                          <a:spcPct val="115000"/>
                        </a:lnSpc>
                        <a:spcBef>
                          <a:spcPts val="0"/>
                        </a:spcBef>
                        <a:spcAft>
                          <a:spcPts val="0"/>
                        </a:spcAft>
                      </a:pPr>
                      <a:r>
                        <a:rPr lang="en-US" sz="1600">
                          <a:effectLst/>
                        </a:rPr>
                        <a:t>National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Solo</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27</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22</a:t>
                      </a:r>
                      <a:endParaRPr lang="en-US" sz="1600">
                        <a:effectLst/>
                        <a:latin typeface="Calibri"/>
                        <a:ea typeface="Calibri"/>
                        <a:cs typeface="Times New Roman"/>
                      </a:endParaRPr>
                    </a:p>
                  </a:txBody>
                  <a:tcPr marL="68580" marR="68580" marT="0" marB="0"/>
                </a:tc>
              </a:tr>
              <a:tr h="282676">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Group</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a:t>
                      </a:r>
                      <a:endParaRPr lang="en-US" sz="1600">
                        <a:effectLst/>
                        <a:latin typeface="Calibri"/>
                        <a:ea typeface="Calibri"/>
                        <a:cs typeface="Times New Roman"/>
                      </a:endParaRPr>
                    </a:p>
                  </a:txBody>
                  <a:tcPr marL="68580" marR="68580" marT="0" marB="0"/>
                </a:tc>
              </a:tr>
              <a:tr h="300361">
                <a:tc>
                  <a:txBody>
                    <a:bodyPr/>
                    <a:lstStyle/>
                    <a:p>
                      <a:pPr marL="0" marR="0">
                        <a:lnSpc>
                          <a:spcPct val="115000"/>
                        </a:lnSpc>
                        <a:spcBef>
                          <a:spcPts val="0"/>
                        </a:spcBef>
                        <a:spcAft>
                          <a:spcPts val="0"/>
                        </a:spcAft>
                      </a:pPr>
                      <a:r>
                        <a:rPr lang="en-US" sz="1600">
                          <a:effectLst/>
                        </a:rPr>
                        <a:t>State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Solo</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32</a:t>
                      </a:r>
                      <a:endParaRPr lang="en-US" sz="1600">
                        <a:effectLst/>
                        <a:latin typeface="Calibri"/>
                        <a:ea typeface="Calibri"/>
                        <a:cs typeface="Times New Roman"/>
                      </a:endParaRPr>
                    </a:p>
                  </a:txBody>
                  <a:tcPr marL="68580" marR="68580" marT="0" marB="0"/>
                </a:tc>
              </a:tr>
              <a:tr h="300361">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Group</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7</a:t>
                      </a:r>
                      <a:endParaRPr lang="en-US" sz="16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609600" y="1584811"/>
            <a:ext cx="762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Table 9. UAF Creative Performances and Exhibitions per FTE Faculty 2007-2009</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69525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2464558"/>
              </p:ext>
            </p:extLst>
          </p:nvPr>
        </p:nvGraphicFramePr>
        <p:xfrm>
          <a:off x="838200" y="1371600"/>
          <a:ext cx="7620000" cy="2804160"/>
        </p:xfrm>
        <a:graphic>
          <a:graphicData uri="http://schemas.openxmlformats.org/drawingml/2006/table">
            <a:tbl>
              <a:tblPr firstRow="1" firstCol="1" bandRow="1">
                <a:tableStyleId>{5C22544A-7EE6-4342-B048-85BDC9FD1C3A}</a:tableStyleId>
              </a:tblPr>
              <a:tblGrid>
                <a:gridCol w="1364693"/>
                <a:gridCol w="811654"/>
                <a:gridCol w="1134724"/>
                <a:gridCol w="1215094"/>
                <a:gridCol w="1157005"/>
                <a:gridCol w="1023321"/>
                <a:gridCol w="913509"/>
              </a:tblGrid>
              <a:tr h="0">
                <a:tc>
                  <a:txBody>
                    <a:bodyPr/>
                    <a:lstStyle/>
                    <a:p>
                      <a:pPr marL="0" marR="0" algn="ctr">
                        <a:lnSpc>
                          <a:spcPct val="115000"/>
                        </a:lnSpc>
                        <a:spcBef>
                          <a:spcPts val="0"/>
                        </a:spcBef>
                        <a:spcAft>
                          <a:spcPts val="0"/>
                        </a:spcAft>
                      </a:pPr>
                      <a:r>
                        <a:rPr lang="en-US" sz="1600" dirty="0">
                          <a:effectLst/>
                        </a:rPr>
                        <a:t>Field</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Year</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Journal Article*</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Conference Proceeding Article</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Book Chapter</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Book</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Film</a:t>
                      </a:r>
                      <a:endParaRPr lang="en-US" sz="1600">
                        <a:effectLst/>
                        <a:latin typeface="Calibri"/>
                        <a:ea typeface="Calibri"/>
                        <a:cs typeface="Times New Roman"/>
                      </a:endParaRPr>
                    </a:p>
                  </a:txBody>
                  <a:tcPr marL="68580" marR="68580" marT="0" marB="0" anchor="b"/>
                </a:tc>
              </a:tr>
              <a:tr h="0">
                <a:tc>
                  <a:txBody>
                    <a:bodyPr/>
                    <a:lstStyle/>
                    <a:p>
                      <a:pPr marL="0" marR="0">
                        <a:lnSpc>
                          <a:spcPct val="115000"/>
                        </a:lnSpc>
                        <a:spcBef>
                          <a:spcPts val="0"/>
                        </a:spcBef>
                        <a:spcAft>
                          <a:spcPts val="0"/>
                        </a:spcAft>
                      </a:pPr>
                      <a:r>
                        <a:rPr lang="en-US" sz="1600">
                          <a:effectLst/>
                        </a:rPr>
                        <a:t>Social Science**</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2009</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32</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18</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4</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2010</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34</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3</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14</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11</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600">
                          <a:effectLst/>
                        </a:rPr>
                        <a:t>Humanities</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2009</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5</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5</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2010</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15</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4</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2</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tc>
              </a:tr>
              <a:tr h="176530">
                <a:tc>
                  <a:txBody>
                    <a:bodyPr/>
                    <a:lstStyle/>
                    <a:p>
                      <a:pPr marL="0" marR="0">
                        <a:lnSpc>
                          <a:spcPct val="115000"/>
                        </a:lnSpc>
                        <a:spcBef>
                          <a:spcPts val="0"/>
                        </a:spcBef>
                        <a:spcAft>
                          <a:spcPts val="0"/>
                        </a:spcAft>
                      </a:pPr>
                      <a:r>
                        <a:rPr lang="en-US" sz="1600">
                          <a:effectLst/>
                        </a:rPr>
                        <a:t>Arts**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2009</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2010</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800100" y="4367480"/>
            <a:ext cx="769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*Some of the social science journal publications were also counted in the Web of Science analysis.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**Linguistics publications were classified as social science, but this field straddles the social sciences and humanities.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***UAF’s arts faculty focus on performance rather than publication.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762000" y="609600"/>
            <a:ext cx="7772400" cy="400110"/>
          </a:xfrm>
          <a:prstGeom prst="rect">
            <a:avLst/>
          </a:prstGeom>
        </p:spPr>
        <p:txBody>
          <a:bodyPr wrap="square">
            <a:spAutoFit/>
          </a:bodyPr>
          <a:lstStyle/>
          <a:p>
            <a:pPr lvl="0" fontAlgn="base">
              <a:spcBef>
                <a:spcPct val="0"/>
              </a:spcBef>
              <a:spcAft>
                <a:spcPct val="0"/>
              </a:spcAf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Table 10. UAF College of Liberal Arts Reviewed Publications 2009-2010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6026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391400" cy="6247864"/>
          </a:xfrm>
          <a:prstGeom prst="rect">
            <a:avLst/>
          </a:prstGeom>
        </p:spPr>
        <p:txBody>
          <a:bodyPr wrap="square">
            <a:spAutoFit/>
          </a:bodyPr>
          <a:lstStyle/>
          <a:p>
            <a:pPr algn="ctr"/>
            <a:r>
              <a:rPr lang="en-US" dirty="0"/>
              <a:t> </a:t>
            </a:r>
            <a:r>
              <a:rPr lang="en-US" sz="2000" dirty="0" smtClean="0"/>
              <a:t>UAS Creative Activities</a:t>
            </a:r>
          </a:p>
          <a:p>
            <a:pPr algn="ctr"/>
            <a:endParaRPr lang="en-US" sz="2000" dirty="0"/>
          </a:p>
          <a:p>
            <a:r>
              <a:rPr lang="en-US" i="1" dirty="0"/>
              <a:t>Faculty productivity:</a:t>
            </a:r>
            <a:endParaRPr lang="en-US" dirty="0"/>
          </a:p>
          <a:p>
            <a:pPr marL="285750" lvl="0" indent="-285750">
              <a:buFont typeface="Arial" pitchFamily="34" charset="0"/>
              <a:buChar char="•"/>
            </a:pPr>
            <a:r>
              <a:rPr lang="en-US" dirty="0"/>
              <a:t>All three art faculty participated in local, statewide, and national exhibitions and workshops.</a:t>
            </a:r>
          </a:p>
          <a:p>
            <a:pPr marL="285750" lvl="0" indent="-285750">
              <a:buFont typeface="Arial" pitchFamily="34" charset="0"/>
              <a:buChar char="•"/>
            </a:pPr>
            <a:r>
              <a:rPr lang="en-US" dirty="0"/>
              <a:t>One faculty member published book of poetry.</a:t>
            </a:r>
          </a:p>
          <a:p>
            <a:pPr marL="285750" lvl="0" indent="-285750">
              <a:buFont typeface="Arial" pitchFamily="34" charset="0"/>
              <a:buChar char="•"/>
            </a:pPr>
            <a:r>
              <a:rPr lang="en-US" dirty="0"/>
              <a:t>One faculty member published the first children’s book in both Tlingit and English.</a:t>
            </a:r>
          </a:p>
          <a:p>
            <a:pPr marL="285750" indent="-285750">
              <a:buFont typeface="Arial" pitchFamily="34" charset="0"/>
              <a:buChar char="•"/>
            </a:pPr>
            <a:r>
              <a:rPr lang="en-US" dirty="0"/>
              <a:t>One faculty member produced a play in both Ketchikan and Juneau as part of the UAS Humanities Forum</a:t>
            </a:r>
            <a:r>
              <a:rPr lang="en-US" dirty="0" smtClean="0"/>
              <a:t>.</a:t>
            </a:r>
            <a:r>
              <a:rPr lang="en-US" i="1" dirty="0" smtClean="0"/>
              <a:t> </a:t>
            </a:r>
          </a:p>
          <a:p>
            <a:endParaRPr lang="en-US" i="1" dirty="0"/>
          </a:p>
          <a:p>
            <a:r>
              <a:rPr lang="en-US" i="1" dirty="0" smtClean="0"/>
              <a:t>Student successes:</a:t>
            </a:r>
            <a:endParaRPr lang="en-US" dirty="0" smtClean="0"/>
          </a:p>
          <a:p>
            <a:pPr marL="285750" lvl="0" indent="-285750">
              <a:buFont typeface="Arial" pitchFamily="34" charset="0"/>
              <a:buChar char="•"/>
            </a:pPr>
            <a:r>
              <a:rPr lang="en-US" dirty="0" err="1" smtClean="0"/>
              <a:t>Bonnilyn</a:t>
            </a:r>
            <a:r>
              <a:rPr lang="en-US" dirty="0" smtClean="0"/>
              <a:t> Parker won national awards for ceramics in both her junior and senior years.</a:t>
            </a:r>
          </a:p>
          <a:p>
            <a:pPr marL="285750" lvl="0" indent="-285750">
              <a:buFont typeface="Arial" pitchFamily="34" charset="0"/>
              <a:buChar char="•"/>
            </a:pPr>
            <a:r>
              <a:rPr lang="en-US" dirty="0" smtClean="0"/>
              <a:t>Ishmael Hope produced a play, </a:t>
            </a:r>
            <a:r>
              <a:rPr lang="en-US" dirty="0" err="1" smtClean="0"/>
              <a:t>Naatsilanei</a:t>
            </a:r>
            <a:r>
              <a:rPr lang="en-US" dirty="0" smtClean="0"/>
              <a:t>, in the Tlingit language at Perseverance Theater .</a:t>
            </a:r>
          </a:p>
          <a:p>
            <a:pPr marL="285750" lvl="0" indent="-285750">
              <a:buFont typeface="Arial" pitchFamily="34" charset="0"/>
              <a:buChar char="•"/>
            </a:pPr>
            <a:r>
              <a:rPr lang="en-US" dirty="0" smtClean="0"/>
              <a:t>Joel Mundy was selected for, and produced, a solo exhibition of his photography.</a:t>
            </a:r>
          </a:p>
          <a:p>
            <a:pPr marL="285750" lvl="0" indent="-285750">
              <a:buFont typeface="Arial" pitchFamily="34" charset="0"/>
              <a:buChar char="•"/>
            </a:pPr>
            <a:r>
              <a:rPr lang="en-US" dirty="0" smtClean="0"/>
              <a:t>Students produce weekly UAS radio show on public radio.</a:t>
            </a:r>
          </a:p>
          <a:p>
            <a:pPr marL="285750" lvl="0" indent="-285750">
              <a:buFont typeface="Arial" pitchFamily="34" charset="0"/>
              <a:buChar char="•"/>
            </a:pPr>
            <a:r>
              <a:rPr lang="en-US" dirty="0" smtClean="0"/>
              <a:t>Students organize community poetry slams regularly.</a:t>
            </a:r>
          </a:p>
          <a:p>
            <a:pPr marL="285750" lvl="0" indent="-285750">
              <a:buFont typeface="Arial" pitchFamily="34" charset="0"/>
              <a:buChar char="•"/>
            </a:pPr>
            <a:r>
              <a:rPr lang="en-US" dirty="0" err="1" smtClean="0"/>
              <a:t>Alaskapella</a:t>
            </a:r>
            <a:r>
              <a:rPr lang="en-US" dirty="0" smtClean="0"/>
              <a:t>, a student-organized and student-lead </a:t>
            </a:r>
            <a:r>
              <a:rPr lang="en-US" i="1" dirty="0" smtClean="0"/>
              <a:t>a </a:t>
            </a:r>
            <a:r>
              <a:rPr lang="en-US" i="1" dirty="0" err="1" smtClean="0"/>
              <a:t>capella</a:t>
            </a:r>
            <a:r>
              <a:rPr lang="en-US" dirty="0" smtClean="0"/>
              <a:t> vocal group, performs widely.</a:t>
            </a:r>
            <a:r>
              <a:rPr lang="en-US" dirty="0"/>
              <a:t> </a:t>
            </a:r>
          </a:p>
        </p:txBody>
      </p:sp>
    </p:spTree>
    <p:extLst>
      <p:ext uri="{BB962C8B-B14F-4D97-AF65-F5344CB8AC3E}">
        <p14:creationId xmlns:p14="http://schemas.microsoft.com/office/powerpoint/2010/main" val="39442748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620000" cy="5078313"/>
          </a:xfrm>
          <a:prstGeom prst="rect">
            <a:avLst/>
          </a:prstGeom>
        </p:spPr>
        <p:txBody>
          <a:bodyPr wrap="square">
            <a:spAutoFit/>
          </a:bodyPr>
          <a:lstStyle/>
          <a:p>
            <a:pPr algn="ctr"/>
            <a:r>
              <a:rPr lang="en-US" dirty="0"/>
              <a:t> </a:t>
            </a:r>
            <a:r>
              <a:rPr lang="en-US" sz="2400" dirty="0" smtClean="0"/>
              <a:t>UAF Creative Activities and Communities</a:t>
            </a:r>
          </a:p>
          <a:p>
            <a:pPr algn="ctr"/>
            <a:endParaRPr lang="en-US" sz="2000" dirty="0"/>
          </a:p>
          <a:p>
            <a:pPr marL="285750" indent="-285750">
              <a:buFont typeface="Arial" pitchFamily="34" charset="0"/>
              <a:buChar char="•"/>
            </a:pPr>
            <a:r>
              <a:rPr lang="en-US" sz="2000" dirty="0"/>
              <a:t>UAF Professor Eduard </a:t>
            </a:r>
            <a:r>
              <a:rPr lang="en-US" sz="2000" dirty="0" err="1"/>
              <a:t>Zilberkant</a:t>
            </a:r>
            <a:r>
              <a:rPr lang="en-US" sz="2000" dirty="0"/>
              <a:t> conducts the Fairbanks </a:t>
            </a:r>
            <a:r>
              <a:rPr lang="en-US" sz="2000" dirty="0" smtClean="0"/>
              <a:t>Symphony</a:t>
            </a:r>
          </a:p>
          <a:p>
            <a:pPr marL="285750" indent="-285750">
              <a:buFont typeface="Arial" pitchFamily="34" charset="0"/>
              <a:buChar char="•"/>
            </a:pPr>
            <a:r>
              <a:rPr lang="en-US" sz="2000" dirty="0" smtClean="0"/>
              <a:t>UAF </a:t>
            </a:r>
            <a:r>
              <a:rPr lang="en-US" sz="2000" dirty="0"/>
              <a:t>ensembles that offer public performances include the Arctic Chamber Orchestra, the Alaska </a:t>
            </a:r>
            <a:r>
              <a:rPr lang="en-US" sz="2000" dirty="0" err="1"/>
              <a:t>Camerata</a:t>
            </a:r>
            <a:r>
              <a:rPr lang="en-US" sz="2000" dirty="0"/>
              <a:t>, Alaska Trio, the Borealis Brass, the Choir of the North, Ensemble 64.8 (percussion), the Northern Lights String Orchestra, the University Chorus, and the Wind Symphony.  </a:t>
            </a:r>
            <a:endParaRPr lang="en-US" sz="2000" dirty="0" smtClean="0"/>
          </a:p>
          <a:p>
            <a:pPr marL="285750" indent="-285750">
              <a:buFont typeface="Arial" pitchFamily="34" charset="0"/>
              <a:buChar char="•"/>
            </a:pPr>
            <a:r>
              <a:rPr lang="en-US" sz="2000" dirty="0" smtClean="0"/>
              <a:t>The </a:t>
            </a:r>
            <a:r>
              <a:rPr lang="en-US" sz="2000" dirty="0"/>
              <a:t>Art Department houses the University Art </a:t>
            </a:r>
            <a:r>
              <a:rPr lang="en-US" sz="2000" dirty="0" smtClean="0"/>
              <a:t>Gallery. </a:t>
            </a:r>
          </a:p>
          <a:p>
            <a:pPr marL="285750" indent="-285750">
              <a:buFont typeface="Arial" pitchFamily="34" charset="0"/>
              <a:buChar char="•"/>
            </a:pPr>
            <a:r>
              <a:rPr lang="en-US" sz="2000" dirty="0" smtClean="0"/>
              <a:t>The </a:t>
            </a:r>
            <a:r>
              <a:rPr lang="en-US" sz="2000" dirty="0"/>
              <a:t>UAF Theatre program usually offers one public </a:t>
            </a:r>
            <a:r>
              <a:rPr lang="en-US" sz="2000" dirty="0" err="1"/>
              <a:t>mainstage</a:t>
            </a:r>
            <a:r>
              <a:rPr lang="en-US" sz="2000" dirty="0"/>
              <a:t> production per semester, as well as “Winter Shorts” each fall. </a:t>
            </a:r>
            <a:endParaRPr lang="en-US" sz="2000" dirty="0" smtClean="0"/>
          </a:p>
          <a:p>
            <a:pPr marL="285750" indent="-285750">
              <a:buFont typeface="Arial" pitchFamily="34" charset="0"/>
              <a:buChar char="•"/>
            </a:pPr>
            <a:r>
              <a:rPr lang="en-US" sz="2000" i="1" dirty="0" smtClean="0"/>
              <a:t>The </a:t>
            </a:r>
            <a:r>
              <a:rPr lang="en-US" sz="2000" i="1" dirty="0"/>
              <a:t>Messenger  </a:t>
            </a:r>
            <a:r>
              <a:rPr lang="en-US" sz="2000" dirty="0"/>
              <a:t>(UAF professor </a:t>
            </a:r>
            <a:r>
              <a:rPr lang="en-US" sz="2000" dirty="0" err="1"/>
              <a:t>Kade</a:t>
            </a:r>
            <a:r>
              <a:rPr lang="en-US" sz="2000" dirty="0"/>
              <a:t> </a:t>
            </a:r>
            <a:r>
              <a:rPr lang="en-US" sz="2000" dirty="0" err="1"/>
              <a:t>Mendelowitz</a:t>
            </a:r>
            <a:r>
              <a:rPr lang="en-US" sz="2000" dirty="0"/>
              <a:t>) premiered as first film created under the new </a:t>
            </a:r>
            <a:r>
              <a:rPr lang="en-US" sz="2000" dirty="0" smtClean="0"/>
              <a:t>Film program.   </a:t>
            </a:r>
          </a:p>
          <a:p>
            <a:pPr marL="285750" indent="-285750">
              <a:buFont typeface="Arial" pitchFamily="34" charset="0"/>
              <a:buChar char="•"/>
            </a:pPr>
            <a:r>
              <a:rPr lang="en-US" sz="2000" dirty="0" smtClean="0"/>
              <a:t>UAF </a:t>
            </a:r>
            <a:r>
              <a:rPr lang="en-US" sz="2000" dirty="0"/>
              <a:t>arts programs are also notable for offering summer opportunities for creative activities by </a:t>
            </a:r>
            <a:r>
              <a:rPr lang="en-US" sz="2000" dirty="0" smtClean="0"/>
              <a:t>children, including the </a:t>
            </a:r>
            <a:r>
              <a:rPr lang="en-US" sz="2000" dirty="0"/>
              <a:t>Summer Visual Art Academy </a:t>
            </a:r>
            <a:r>
              <a:rPr lang="en-US" sz="2000" dirty="0" smtClean="0"/>
              <a:t>and the UAF </a:t>
            </a:r>
            <a:r>
              <a:rPr lang="en-US" sz="2000" dirty="0"/>
              <a:t>Summer Music </a:t>
            </a:r>
            <a:r>
              <a:rPr lang="en-US" sz="2000" dirty="0" smtClean="0"/>
              <a:t>Academy.</a:t>
            </a:r>
            <a:endParaRPr lang="en-US" sz="2000" dirty="0"/>
          </a:p>
        </p:txBody>
      </p:sp>
    </p:spTree>
    <p:extLst>
      <p:ext uri="{BB962C8B-B14F-4D97-AF65-F5344CB8AC3E}">
        <p14:creationId xmlns:p14="http://schemas.microsoft.com/office/powerpoint/2010/main" val="21350523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200"/>
            <a:ext cx="6934200" cy="4708981"/>
          </a:xfrm>
          <a:prstGeom prst="rect">
            <a:avLst/>
          </a:prstGeom>
        </p:spPr>
        <p:txBody>
          <a:bodyPr wrap="square">
            <a:spAutoFit/>
          </a:bodyPr>
          <a:lstStyle/>
          <a:p>
            <a:r>
              <a:rPr lang="en-US" sz="2000" i="1" dirty="0" smtClean="0"/>
              <a:t>Community engagement:</a:t>
            </a:r>
            <a:endParaRPr lang="en-US" sz="2000" dirty="0" smtClean="0"/>
          </a:p>
          <a:p>
            <a:pPr marL="285750" lvl="0" indent="-285750">
              <a:buFont typeface="Arial" pitchFamily="34" charset="0"/>
              <a:buChar char="•"/>
            </a:pPr>
            <a:r>
              <a:rPr lang="en-US" sz="2000" dirty="0" smtClean="0"/>
              <a:t>Tidal Echoes, a regional literary journal, is produced by UAS faculty and students.</a:t>
            </a:r>
          </a:p>
          <a:p>
            <a:pPr marL="285750" lvl="0" indent="-285750">
              <a:buFont typeface="Arial" pitchFamily="34" charset="0"/>
              <a:buChar char="•"/>
            </a:pPr>
            <a:r>
              <a:rPr lang="en-US" sz="2000" dirty="0" smtClean="0"/>
              <a:t>The Art of Place, a series of demonstrations and discussions focusing on arts and culture of the Tlingit people, was developed by faculty member Ernestine Hayes.</a:t>
            </a:r>
          </a:p>
          <a:p>
            <a:pPr marL="285750" lvl="0" indent="-285750">
              <a:buFont typeface="Arial" pitchFamily="34" charset="0"/>
              <a:buChar char="•"/>
            </a:pPr>
            <a:r>
              <a:rPr lang="en-US" sz="2000" dirty="0" smtClean="0"/>
              <a:t>Perseverance Theater teaches theater classes and produces plays on campus.</a:t>
            </a:r>
          </a:p>
          <a:p>
            <a:pPr marL="285750" lvl="0" indent="-285750">
              <a:buFont typeface="Arial" pitchFamily="34" charset="0"/>
              <a:buChar char="•"/>
            </a:pPr>
            <a:r>
              <a:rPr lang="en-US" sz="2000" dirty="0" smtClean="0"/>
              <a:t>UAS hosts Perseverance Theater’s STAR theater performance camp for youth each summer.</a:t>
            </a:r>
          </a:p>
          <a:p>
            <a:pPr marL="285750" lvl="0" indent="-285750">
              <a:buFont typeface="Arial" pitchFamily="34" charset="0"/>
              <a:buChar char="•"/>
            </a:pPr>
            <a:r>
              <a:rPr lang="en-US" sz="2000" dirty="0" smtClean="0"/>
              <a:t>Artist in residence, Dr. Alexander </a:t>
            </a:r>
            <a:r>
              <a:rPr lang="en-US" sz="2000" dirty="0" err="1" smtClean="0"/>
              <a:t>Tutunov</a:t>
            </a:r>
            <a:r>
              <a:rPr lang="en-US" sz="2000" dirty="0" smtClean="0"/>
              <a:t> of Southern Oregon University, taught master classes in classical piano.</a:t>
            </a:r>
          </a:p>
          <a:p>
            <a:pPr marL="285750" indent="-285750">
              <a:buFont typeface="Arial" pitchFamily="34" charset="0"/>
              <a:buChar char="•"/>
            </a:pPr>
            <a:r>
              <a:rPr lang="en-US" sz="2000" dirty="0" smtClean="0"/>
              <a:t>UAS co-sponsors the Juneau Symphony. </a:t>
            </a:r>
          </a:p>
          <a:p>
            <a:pPr marL="285750" indent="-285750">
              <a:buFont typeface="Arial" pitchFamily="34" charset="0"/>
              <a:buChar char="•"/>
            </a:pPr>
            <a:r>
              <a:rPr lang="en-US" sz="2000" dirty="0" smtClean="0"/>
              <a:t>UAS partners with the Juneau Arts and Humanities Council to produce Community Arts Day on campus.</a:t>
            </a:r>
          </a:p>
        </p:txBody>
      </p:sp>
      <p:sp>
        <p:nvSpPr>
          <p:cNvPr id="3" name="Rectangle 2"/>
          <p:cNvSpPr/>
          <p:nvPr/>
        </p:nvSpPr>
        <p:spPr>
          <a:xfrm>
            <a:off x="2857500" y="461471"/>
            <a:ext cx="3352800" cy="461665"/>
          </a:xfrm>
          <a:prstGeom prst="rect">
            <a:avLst/>
          </a:prstGeom>
        </p:spPr>
        <p:txBody>
          <a:bodyPr wrap="square">
            <a:spAutoFit/>
          </a:bodyPr>
          <a:lstStyle/>
          <a:p>
            <a:pPr algn="ctr"/>
            <a:r>
              <a:rPr lang="en-US" sz="2400" dirty="0" smtClean="0"/>
              <a:t> UAS Creative Activities</a:t>
            </a:r>
          </a:p>
        </p:txBody>
      </p:sp>
    </p:spTree>
    <p:extLst>
      <p:ext uri="{BB962C8B-B14F-4D97-AF65-F5344CB8AC3E}">
        <p14:creationId xmlns:p14="http://schemas.microsoft.com/office/powerpoint/2010/main" val="3639280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272154506"/>
              </p:ext>
            </p:extLst>
          </p:nvPr>
        </p:nvGraphicFramePr>
        <p:xfrm>
          <a:off x="381000" y="381000"/>
          <a:ext cx="85344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0917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76573987"/>
              </p:ext>
            </p:extLst>
          </p:nvPr>
        </p:nvGraphicFramePr>
        <p:xfrm>
          <a:off x="685800" y="457200"/>
          <a:ext cx="79248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2641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68812577"/>
              </p:ext>
            </p:extLst>
          </p:nvPr>
        </p:nvGraphicFramePr>
        <p:xfrm>
          <a:off x="762000" y="381000"/>
          <a:ext cx="77724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2641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6833741"/>
              </p:ext>
            </p:extLst>
          </p:nvPr>
        </p:nvGraphicFramePr>
        <p:xfrm>
          <a:off x="381000" y="1905000"/>
          <a:ext cx="8381999" cy="2895599"/>
        </p:xfrm>
        <a:graphic>
          <a:graphicData uri="http://schemas.openxmlformats.org/drawingml/2006/table">
            <a:tbl>
              <a:tblPr firstRow="1" firstCol="1" bandRow="1">
                <a:tableStyleId>{5C22544A-7EE6-4342-B048-85BDC9FD1C3A}</a:tableStyleId>
              </a:tblPr>
              <a:tblGrid>
                <a:gridCol w="2594138"/>
                <a:gridCol w="1347820"/>
                <a:gridCol w="1097755"/>
                <a:gridCol w="1793422"/>
                <a:gridCol w="1548864"/>
              </a:tblGrid>
              <a:tr h="758250">
                <a:tc>
                  <a:txBody>
                    <a:bodyPr/>
                    <a:lstStyle/>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nchor="b">
                    <a:solidFill>
                      <a:schemeClr val="tx1">
                        <a:lumMod val="65000"/>
                      </a:schemeClr>
                    </a:solidFill>
                  </a:tcPr>
                </a:tc>
                <a:tc>
                  <a:txBody>
                    <a:bodyPr/>
                    <a:lstStyle/>
                    <a:p>
                      <a:pPr marL="0" marR="0" algn="ctr">
                        <a:lnSpc>
                          <a:spcPct val="115000"/>
                        </a:lnSpc>
                        <a:spcBef>
                          <a:spcPts val="0"/>
                        </a:spcBef>
                        <a:spcAft>
                          <a:spcPts val="0"/>
                        </a:spcAft>
                      </a:pPr>
                      <a:r>
                        <a:rPr lang="en-US" sz="2000">
                          <a:effectLst/>
                        </a:rPr>
                        <a:t>Federal %</a:t>
                      </a:r>
                      <a:endParaRPr lang="en-US" sz="2000">
                        <a:effectLst/>
                        <a:latin typeface="Calibri"/>
                        <a:ea typeface="Calibri"/>
                        <a:cs typeface="Times New Roman"/>
                      </a:endParaRPr>
                    </a:p>
                  </a:txBody>
                  <a:tcPr marL="68580" marR="68580" marT="0" marB="0" anchor="b">
                    <a:solidFill>
                      <a:schemeClr val="tx1">
                        <a:lumMod val="65000"/>
                      </a:schemeClr>
                    </a:solidFill>
                  </a:tcPr>
                </a:tc>
                <a:tc>
                  <a:txBody>
                    <a:bodyPr/>
                    <a:lstStyle/>
                    <a:p>
                      <a:pPr marL="0" marR="0" algn="ctr">
                        <a:lnSpc>
                          <a:spcPct val="115000"/>
                        </a:lnSpc>
                        <a:spcBef>
                          <a:spcPts val="0"/>
                        </a:spcBef>
                        <a:spcAft>
                          <a:spcPts val="0"/>
                        </a:spcAft>
                      </a:pPr>
                      <a:r>
                        <a:rPr lang="en-US" sz="2000" dirty="0">
                          <a:effectLst/>
                        </a:rPr>
                        <a:t>State %</a:t>
                      </a:r>
                      <a:endParaRPr lang="en-US" sz="2000" dirty="0">
                        <a:effectLst/>
                        <a:latin typeface="Calibri"/>
                        <a:ea typeface="Calibri"/>
                        <a:cs typeface="Times New Roman"/>
                      </a:endParaRPr>
                    </a:p>
                  </a:txBody>
                  <a:tcPr marL="68580" marR="68580" marT="0" marB="0" anchor="b">
                    <a:solidFill>
                      <a:schemeClr val="tx1">
                        <a:lumMod val="65000"/>
                      </a:schemeClr>
                    </a:solidFill>
                  </a:tcPr>
                </a:tc>
                <a:tc>
                  <a:txBody>
                    <a:bodyPr/>
                    <a:lstStyle/>
                    <a:p>
                      <a:pPr marL="0" marR="0" algn="ctr">
                        <a:lnSpc>
                          <a:spcPct val="115000"/>
                        </a:lnSpc>
                        <a:spcBef>
                          <a:spcPts val="0"/>
                        </a:spcBef>
                        <a:spcAft>
                          <a:spcPts val="0"/>
                        </a:spcAft>
                      </a:pPr>
                      <a:r>
                        <a:rPr lang="en-US" sz="2000" dirty="0">
                          <a:effectLst/>
                        </a:rPr>
                        <a:t>Institutional %</a:t>
                      </a:r>
                      <a:endParaRPr lang="en-US" sz="2000" dirty="0">
                        <a:effectLst/>
                        <a:latin typeface="Calibri"/>
                        <a:ea typeface="Calibri"/>
                        <a:cs typeface="Times New Roman"/>
                      </a:endParaRPr>
                    </a:p>
                  </a:txBody>
                  <a:tcPr marL="68580" marR="68580" marT="0" marB="0" anchor="b">
                    <a:solidFill>
                      <a:schemeClr val="tx1">
                        <a:lumMod val="65000"/>
                      </a:schemeClr>
                    </a:solidFill>
                  </a:tcPr>
                </a:tc>
                <a:tc>
                  <a:txBody>
                    <a:bodyPr/>
                    <a:lstStyle/>
                    <a:p>
                      <a:pPr marL="0" marR="0" algn="ctr">
                        <a:lnSpc>
                          <a:spcPct val="115000"/>
                        </a:lnSpc>
                        <a:spcBef>
                          <a:spcPts val="0"/>
                        </a:spcBef>
                        <a:spcAft>
                          <a:spcPts val="0"/>
                        </a:spcAft>
                      </a:pPr>
                      <a:r>
                        <a:rPr lang="en-US" sz="2000" dirty="0">
                          <a:effectLst/>
                        </a:rPr>
                        <a:t>Business %</a:t>
                      </a:r>
                      <a:endParaRPr lang="en-US" sz="2000" dirty="0">
                        <a:effectLst/>
                        <a:latin typeface="Calibri"/>
                        <a:ea typeface="Calibri"/>
                        <a:cs typeface="Times New Roman"/>
                      </a:endParaRPr>
                    </a:p>
                  </a:txBody>
                  <a:tcPr marL="68580" marR="68580" marT="0" marB="0" anchor="b">
                    <a:solidFill>
                      <a:schemeClr val="tx1">
                        <a:lumMod val="65000"/>
                      </a:schemeClr>
                    </a:solidFill>
                  </a:tcPr>
                </a:tc>
              </a:tr>
              <a:tr h="494256">
                <a:tc>
                  <a:txBody>
                    <a:bodyPr/>
                    <a:lstStyle/>
                    <a:p>
                      <a:pPr marL="0" marR="0">
                        <a:lnSpc>
                          <a:spcPct val="115000"/>
                        </a:lnSpc>
                        <a:spcBef>
                          <a:spcPts val="0"/>
                        </a:spcBef>
                        <a:spcAft>
                          <a:spcPts val="0"/>
                        </a:spcAft>
                      </a:pPr>
                      <a:r>
                        <a:rPr lang="en-US" sz="2000" dirty="0">
                          <a:effectLst/>
                        </a:rPr>
                        <a:t>UAF Peer Average</a:t>
                      </a:r>
                      <a:endParaRPr lang="en-US" sz="2000" dirty="0">
                        <a:effectLst/>
                        <a:latin typeface="Calibri"/>
                        <a:ea typeface="Calibri"/>
                        <a:cs typeface="Times New Roman"/>
                      </a:endParaRPr>
                    </a:p>
                  </a:txBody>
                  <a:tcPr marL="68580" marR="68580" marT="0" marB="0" anchor="b">
                    <a:solidFill>
                      <a:schemeClr val="tx1">
                        <a:lumMod val="65000"/>
                      </a:schemeClr>
                    </a:solidFill>
                  </a:tcPr>
                </a:tc>
                <a:tc>
                  <a:txBody>
                    <a:bodyPr/>
                    <a:lstStyle/>
                    <a:p>
                      <a:pPr marL="0" marR="0" algn="ctr">
                        <a:lnSpc>
                          <a:spcPct val="115000"/>
                        </a:lnSpc>
                        <a:spcBef>
                          <a:spcPts val="0"/>
                        </a:spcBef>
                        <a:spcAft>
                          <a:spcPts val="0"/>
                        </a:spcAft>
                      </a:pPr>
                      <a:r>
                        <a:rPr lang="en-US" sz="2000" dirty="0">
                          <a:effectLst/>
                        </a:rPr>
                        <a:t>60%</a:t>
                      </a:r>
                      <a:endParaRPr lang="en-US" sz="2000" dirty="0">
                        <a:effectLst/>
                        <a:latin typeface="Calibri"/>
                        <a:ea typeface="Calibri"/>
                        <a:cs typeface="Times New Roman"/>
                      </a:endParaRPr>
                    </a:p>
                  </a:txBody>
                  <a:tcPr marL="68580" marR="68580" marT="0" marB="0" anchor="b">
                    <a:solidFill>
                      <a:schemeClr val="tx1">
                        <a:lumMod val="85000"/>
                      </a:schemeClr>
                    </a:solidFill>
                  </a:tcPr>
                </a:tc>
                <a:tc>
                  <a:txBody>
                    <a:bodyPr/>
                    <a:lstStyle/>
                    <a:p>
                      <a:pPr marL="0" marR="0" algn="ctr">
                        <a:lnSpc>
                          <a:spcPct val="115000"/>
                        </a:lnSpc>
                        <a:spcBef>
                          <a:spcPts val="0"/>
                        </a:spcBef>
                        <a:spcAft>
                          <a:spcPts val="0"/>
                        </a:spcAft>
                      </a:pPr>
                      <a:r>
                        <a:rPr lang="en-US" sz="2000" dirty="0">
                          <a:effectLst/>
                        </a:rPr>
                        <a:t>13%</a:t>
                      </a:r>
                      <a:endParaRPr lang="en-US" sz="2000" dirty="0">
                        <a:effectLst/>
                        <a:latin typeface="Calibri"/>
                        <a:ea typeface="Calibri"/>
                        <a:cs typeface="Times New Roman"/>
                      </a:endParaRPr>
                    </a:p>
                  </a:txBody>
                  <a:tcPr marL="68580" marR="68580" marT="0" marB="0" anchor="b">
                    <a:solidFill>
                      <a:schemeClr val="tx1">
                        <a:lumMod val="85000"/>
                      </a:schemeClr>
                    </a:solidFill>
                  </a:tcPr>
                </a:tc>
                <a:tc>
                  <a:txBody>
                    <a:bodyPr/>
                    <a:lstStyle/>
                    <a:p>
                      <a:pPr marL="0" marR="0" algn="ctr">
                        <a:lnSpc>
                          <a:spcPct val="115000"/>
                        </a:lnSpc>
                        <a:spcBef>
                          <a:spcPts val="0"/>
                        </a:spcBef>
                        <a:spcAft>
                          <a:spcPts val="0"/>
                        </a:spcAft>
                      </a:pPr>
                      <a:r>
                        <a:rPr lang="en-US" sz="2000" dirty="0">
                          <a:effectLst/>
                        </a:rPr>
                        <a:t>21%</a:t>
                      </a:r>
                      <a:endParaRPr lang="en-US" sz="2000" dirty="0">
                        <a:effectLst/>
                        <a:latin typeface="Calibri"/>
                        <a:ea typeface="Calibri"/>
                        <a:cs typeface="Times New Roman"/>
                      </a:endParaRPr>
                    </a:p>
                  </a:txBody>
                  <a:tcPr marL="68580" marR="68580" marT="0" marB="0" anchor="b">
                    <a:solidFill>
                      <a:schemeClr val="tx1">
                        <a:lumMod val="85000"/>
                      </a:schemeClr>
                    </a:solidFill>
                  </a:tcPr>
                </a:tc>
                <a:tc>
                  <a:txBody>
                    <a:bodyPr/>
                    <a:lstStyle/>
                    <a:p>
                      <a:pPr marL="0" marR="0" algn="ctr">
                        <a:lnSpc>
                          <a:spcPct val="115000"/>
                        </a:lnSpc>
                        <a:spcBef>
                          <a:spcPts val="0"/>
                        </a:spcBef>
                        <a:spcAft>
                          <a:spcPts val="0"/>
                        </a:spcAft>
                      </a:pPr>
                      <a:r>
                        <a:rPr lang="en-US" sz="2000" dirty="0">
                          <a:effectLst/>
                        </a:rPr>
                        <a:t>3%</a:t>
                      </a:r>
                      <a:endParaRPr lang="en-US" sz="2000" dirty="0">
                        <a:effectLst/>
                        <a:latin typeface="Calibri"/>
                        <a:ea typeface="Calibri"/>
                        <a:cs typeface="Times New Roman"/>
                      </a:endParaRPr>
                    </a:p>
                  </a:txBody>
                  <a:tcPr marL="68580" marR="68580" marT="0" marB="0" anchor="b">
                    <a:solidFill>
                      <a:schemeClr val="tx1">
                        <a:lumMod val="85000"/>
                      </a:schemeClr>
                    </a:solidFill>
                  </a:tcPr>
                </a:tc>
              </a:tr>
              <a:tr h="494256">
                <a:tc>
                  <a:txBody>
                    <a:bodyPr/>
                    <a:lstStyle/>
                    <a:p>
                      <a:pPr marL="0" marR="0">
                        <a:lnSpc>
                          <a:spcPct val="115000"/>
                        </a:lnSpc>
                        <a:spcBef>
                          <a:spcPts val="0"/>
                        </a:spcBef>
                        <a:spcAft>
                          <a:spcPts val="0"/>
                        </a:spcAft>
                      </a:pPr>
                      <a:r>
                        <a:rPr lang="en-US" sz="2000" dirty="0">
                          <a:effectLst/>
                        </a:rPr>
                        <a:t>UAA Peer Average</a:t>
                      </a:r>
                      <a:endParaRPr lang="en-US" sz="2000" dirty="0">
                        <a:effectLst/>
                        <a:latin typeface="Calibri"/>
                        <a:ea typeface="Calibri"/>
                        <a:cs typeface="Times New Roman"/>
                      </a:endParaRPr>
                    </a:p>
                  </a:txBody>
                  <a:tcPr marL="68580" marR="68580" marT="0" marB="0" anchor="b">
                    <a:solidFill>
                      <a:schemeClr val="tx1">
                        <a:lumMod val="65000"/>
                      </a:schemeClr>
                    </a:solidFill>
                  </a:tcPr>
                </a:tc>
                <a:tc>
                  <a:txBody>
                    <a:bodyPr/>
                    <a:lstStyle/>
                    <a:p>
                      <a:pPr marL="0" marR="0" algn="ctr">
                        <a:lnSpc>
                          <a:spcPct val="115000"/>
                        </a:lnSpc>
                        <a:spcBef>
                          <a:spcPts val="0"/>
                        </a:spcBef>
                        <a:spcAft>
                          <a:spcPts val="0"/>
                        </a:spcAft>
                      </a:pPr>
                      <a:r>
                        <a:rPr lang="en-US" sz="2000" dirty="0">
                          <a:effectLst/>
                        </a:rPr>
                        <a:t>63%</a:t>
                      </a:r>
                      <a:endParaRPr lang="en-US" sz="2000" dirty="0">
                        <a:effectLst/>
                        <a:latin typeface="Calibri"/>
                        <a:ea typeface="Calibri"/>
                        <a:cs typeface="Times New Roman"/>
                      </a:endParaRPr>
                    </a:p>
                  </a:txBody>
                  <a:tcPr marL="68580" marR="68580" marT="0" marB="0" anchor="b">
                    <a:solidFill>
                      <a:schemeClr val="tx1">
                        <a:lumMod val="75000"/>
                      </a:schemeClr>
                    </a:solidFill>
                  </a:tcPr>
                </a:tc>
                <a:tc>
                  <a:txBody>
                    <a:bodyPr/>
                    <a:lstStyle/>
                    <a:p>
                      <a:pPr marL="0" marR="0" algn="ctr">
                        <a:lnSpc>
                          <a:spcPct val="115000"/>
                        </a:lnSpc>
                        <a:spcBef>
                          <a:spcPts val="0"/>
                        </a:spcBef>
                        <a:spcAft>
                          <a:spcPts val="0"/>
                        </a:spcAft>
                      </a:pPr>
                      <a:r>
                        <a:rPr lang="en-US" sz="2000" dirty="0">
                          <a:effectLst/>
                        </a:rPr>
                        <a:t>8%</a:t>
                      </a:r>
                      <a:endParaRPr lang="en-US" sz="2000" dirty="0">
                        <a:effectLst/>
                        <a:latin typeface="Calibri"/>
                        <a:ea typeface="Calibri"/>
                        <a:cs typeface="Times New Roman"/>
                      </a:endParaRPr>
                    </a:p>
                  </a:txBody>
                  <a:tcPr marL="68580" marR="68580" marT="0" marB="0" anchor="b">
                    <a:solidFill>
                      <a:schemeClr val="tx1">
                        <a:lumMod val="75000"/>
                      </a:schemeClr>
                    </a:solidFill>
                  </a:tcPr>
                </a:tc>
                <a:tc>
                  <a:txBody>
                    <a:bodyPr/>
                    <a:lstStyle/>
                    <a:p>
                      <a:pPr marL="0" marR="0" algn="ctr">
                        <a:lnSpc>
                          <a:spcPct val="115000"/>
                        </a:lnSpc>
                        <a:spcBef>
                          <a:spcPts val="0"/>
                        </a:spcBef>
                        <a:spcAft>
                          <a:spcPts val="0"/>
                        </a:spcAft>
                      </a:pPr>
                      <a:r>
                        <a:rPr lang="en-US" sz="2000" dirty="0">
                          <a:effectLst/>
                        </a:rPr>
                        <a:t>20%</a:t>
                      </a:r>
                      <a:endParaRPr lang="en-US" sz="2000" dirty="0">
                        <a:effectLst/>
                        <a:latin typeface="Calibri"/>
                        <a:ea typeface="Calibri"/>
                        <a:cs typeface="Times New Roman"/>
                      </a:endParaRPr>
                    </a:p>
                  </a:txBody>
                  <a:tcPr marL="68580" marR="68580" marT="0" marB="0" anchor="b">
                    <a:solidFill>
                      <a:schemeClr val="tx1">
                        <a:lumMod val="75000"/>
                      </a:schemeClr>
                    </a:solidFill>
                  </a:tcPr>
                </a:tc>
                <a:tc>
                  <a:txBody>
                    <a:bodyPr/>
                    <a:lstStyle/>
                    <a:p>
                      <a:pPr marL="0" marR="0" algn="ctr">
                        <a:lnSpc>
                          <a:spcPct val="115000"/>
                        </a:lnSpc>
                        <a:spcBef>
                          <a:spcPts val="0"/>
                        </a:spcBef>
                        <a:spcAft>
                          <a:spcPts val="0"/>
                        </a:spcAft>
                      </a:pPr>
                      <a:r>
                        <a:rPr lang="en-US" sz="2000" dirty="0">
                          <a:effectLst/>
                        </a:rPr>
                        <a:t>3%</a:t>
                      </a:r>
                      <a:endParaRPr lang="en-US" sz="2000" dirty="0">
                        <a:effectLst/>
                        <a:latin typeface="Calibri"/>
                        <a:ea typeface="Calibri"/>
                        <a:cs typeface="Times New Roman"/>
                      </a:endParaRPr>
                    </a:p>
                  </a:txBody>
                  <a:tcPr marL="68580" marR="68580" marT="0" marB="0" anchor="b">
                    <a:solidFill>
                      <a:schemeClr val="tx1">
                        <a:lumMod val="75000"/>
                      </a:schemeClr>
                    </a:solidFill>
                  </a:tcPr>
                </a:tc>
              </a:tr>
              <a:tr h="1148837">
                <a:tc>
                  <a:txBody>
                    <a:bodyPr/>
                    <a:lstStyle/>
                    <a:p>
                      <a:pPr marL="0" marR="0">
                        <a:lnSpc>
                          <a:spcPct val="115000"/>
                        </a:lnSpc>
                        <a:spcBef>
                          <a:spcPts val="0"/>
                        </a:spcBef>
                        <a:spcAft>
                          <a:spcPts val="0"/>
                        </a:spcAft>
                      </a:pPr>
                      <a:r>
                        <a:rPr lang="en-US" sz="2000" dirty="0">
                          <a:effectLst/>
                        </a:rPr>
                        <a:t>Leading Research Universities in the West Average</a:t>
                      </a:r>
                      <a:endParaRPr lang="en-US" sz="2000" dirty="0">
                        <a:effectLst/>
                        <a:latin typeface="Calibri"/>
                        <a:ea typeface="Calibri"/>
                        <a:cs typeface="Times New Roman"/>
                      </a:endParaRPr>
                    </a:p>
                  </a:txBody>
                  <a:tcPr marL="68580" marR="68580" marT="0" marB="0" anchor="b">
                    <a:solidFill>
                      <a:schemeClr val="tx1">
                        <a:lumMod val="65000"/>
                      </a:schemeClr>
                    </a:solidFill>
                  </a:tcPr>
                </a:tc>
                <a:tc>
                  <a:txBody>
                    <a:bodyPr/>
                    <a:lstStyle/>
                    <a:p>
                      <a:pPr marL="0" marR="0" algn="ctr">
                        <a:lnSpc>
                          <a:spcPct val="115000"/>
                        </a:lnSpc>
                        <a:spcBef>
                          <a:spcPts val="0"/>
                        </a:spcBef>
                        <a:spcAft>
                          <a:spcPts val="0"/>
                        </a:spcAft>
                      </a:pPr>
                      <a:r>
                        <a:rPr lang="en-US" sz="2000">
                          <a:effectLst/>
                        </a:rPr>
                        <a:t>62%</a:t>
                      </a:r>
                      <a:endParaRPr lang="en-US" sz="2000">
                        <a:effectLst/>
                        <a:latin typeface="Calibri"/>
                        <a:ea typeface="Calibri"/>
                        <a:cs typeface="Times New Roman"/>
                      </a:endParaRPr>
                    </a:p>
                  </a:txBody>
                  <a:tcPr marL="68580" marR="68580" marT="0" marB="0" anchor="b">
                    <a:solidFill>
                      <a:schemeClr val="tx1">
                        <a:lumMod val="85000"/>
                      </a:schemeClr>
                    </a:solidFill>
                  </a:tcPr>
                </a:tc>
                <a:tc>
                  <a:txBody>
                    <a:bodyPr/>
                    <a:lstStyle/>
                    <a:p>
                      <a:pPr marL="0" marR="0" algn="ctr">
                        <a:lnSpc>
                          <a:spcPct val="115000"/>
                        </a:lnSpc>
                        <a:spcBef>
                          <a:spcPts val="0"/>
                        </a:spcBef>
                        <a:spcAft>
                          <a:spcPts val="0"/>
                        </a:spcAft>
                      </a:pPr>
                      <a:r>
                        <a:rPr lang="en-US" sz="2000">
                          <a:effectLst/>
                        </a:rPr>
                        <a:t>7%</a:t>
                      </a:r>
                      <a:endParaRPr lang="en-US" sz="2000">
                        <a:effectLst/>
                        <a:latin typeface="Calibri"/>
                        <a:ea typeface="Calibri"/>
                        <a:cs typeface="Times New Roman"/>
                      </a:endParaRPr>
                    </a:p>
                  </a:txBody>
                  <a:tcPr marL="68580" marR="68580" marT="0" marB="0" anchor="b">
                    <a:solidFill>
                      <a:schemeClr val="tx1">
                        <a:lumMod val="85000"/>
                      </a:schemeClr>
                    </a:solidFill>
                  </a:tcPr>
                </a:tc>
                <a:tc>
                  <a:txBody>
                    <a:bodyPr/>
                    <a:lstStyle/>
                    <a:p>
                      <a:pPr marL="0" marR="0" algn="ctr">
                        <a:lnSpc>
                          <a:spcPct val="115000"/>
                        </a:lnSpc>
                        <a:spcBef>
                          <a:spcPts val="0"/>
                        </a:spcBef>
                        <a:spcAft>
                          <a:spcPts val="0"/>
                        </a:spcAft>
                      </a:pPr>
                      <a:r>
                        <a:rPr lang="en-US" sz="2000" dirty="0">
                          <a:effectLst/>
                        </a:rPr>
                        <a:t>16%</a:t>
                      </a:r>
                      <a:endParaRPr lang="en-US" sz="2000" dirty="0">
                        <a:effectLst/>
                        <a:latin typeface="Calibri"/>
                        <a:ea typeface="Calibri"/>
                        <a:cs typeface="Times New Roman"/>
                      </a:endParaRPr>
                    </a:p>
                  </a:txBody>
                  <a:tcPr marL="68580" marR="68580" marT="0" marB="0" anchor="b">
                    <a:solidFill>
                      <a:schemeClr val="tx1">
                        <a:lumMod val="85000"/>
                      </a:schemeClr>
                    </a:solidFill>
                  </a:tcPr>
                </a:tc>
                <a:tc>
                  <a:txBody>
                    <a:bodyPr/>
                    <a:lstStyle/>
                    <a:p>
                      <a:pPr marL="0" marR="0" algn="ctr">
                        <a:lnSpc>
                          <a:spcPct val="115000"/>
                        </a:lnSpc>
                        <a:spcBef>
                          <a:spcPts val="0"/>
                        </a:spcBef>
                        <a:spcAft>
                          <a:spcPts val="0"/>
                        </a:spcAft>
                      </a:pPr>
                      <a:r>
                        <a:rPr lang="en-US" sz="2000" dirty="0">
                          <a:effectLst/>
                        </a:rPr>
                        <a:t>6%</a:t>
                      </a:r>
                      <a:endParaRPr lang="en-US" sz="2000" dirty="0">
                        <a:effectLst/>
                        <a:latin typeface="Calibri"/>
                        <a:ea typeface="Calibri"/>
                        <a:cs typeface="Times New Roman"/>
                      </a:endParaRPr>
                    </a:p>
                  </a:txBody>
                  <a:tcPr marL="68580" marR="68580" marT="0" marB="0" anchor="b">
                    <a:solidFill>
                      <a:schemeClr val="tx1">
                        <a:lumMod val="85000"/>
                      </a:schemeClr>
                    </a:solidFill>
                  </a:tcPr>
                </a:tc>
              </a:tr>
            </a:tbl>
          </a:graphicData>
        </a:graphic>
      </p:graphicFrame>
      <p:sp>
        <p:nvSpPr>
          <p:cNvPr id="3" name="Rectangle 1"/>
          <p:cNvSpPr>
            <a:spLocks noChangeArrowheads="1"/>
          </p:cNvSpPr>
          <p:nvPr/>
        </p:nvSpPr>
        <p:spPr bwMode="auto">
          <a:xfrm>
            <a:off x="533400" y="4952999"/>
            <a:ext cx="670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Data are from the NSF Higher Education Research and Development Survey results </a:t>
            </a:r>
            <a:r>
              <a:rPr kumimoji="0" lang="en-US" sz="1600"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rPr>
              <a:t>http://www.nsf.gov/statistics/nsf12330/</a:t>
            </a:r>
            <a:r>
              <a:rPr kumimoji="0" lang="en-US" sz="1600" b="0" i="0" u="sng" strike="noStrike" cap="none" normalizeH="0" baseline="0" dirty="0" smtClean="0">
                <a:ln>
                  <a:noFill/>
                </a:ln>
                <a:solidFill>
                  <a:srgbClr val="0000FF"/>
                </a:solidFill>
                <a:effectLst/>
                <a:latin typeface="Calibri" pitchFamily="34" charset="0"/>
                <a:ea typeface="Calibri" pitchFamily="34" charset="0"/>
                <a:cs typeface="Times New Roman" pitchFamily="18" charset="0"/>
              </a:rPr>
              <a:t>)</a:t>
            </a:r>
            <a:r>
              <a:rPr kumimoji="0" lang="en-US" sz="1600" b="0" i="0" strike="noStrike" cap="none" normalizeH="0" baseline="0" dirty="0" smtClean="0">
                <a:ln>
                  <a:noFill/>
                </a:ln>
                <a:solidFill>
                  <a:srgbClr val="0000FF"/>
                </a:solidFill>
                <a:effectLst/>
                <a:latin typeface="Calibri" pitchFamily="34" charset="0"/>
                <a:ea typeface="Calibri" pitchFamily="34" charset="0"/>
                <a:cs typeface="Times New Roman" pitchFamily="18" charset="0"/>
              </a:rPr>
              <a:t>.  </a:t>
            </a:r>
            <a:r>
              <a:rPr kumimoji="0" lang="en-US" sz="1600" b="0" i="0" strike="noStrike" cap="none" normalizeH="0" baseline="0" dirty="0" smtClean="0">
                <a:ln>
                  <a:noFill/>
                </a:ln>
                <a:effectLst/>
                <a:latin typeface="Calibri" pitchFamily="34" charset="0"/>
                <a:ea typeface="Calibri" pitchFamily="34" charset="0"/>
                <a:cs typeface="Times New Roman" pitchFamily="18" charset="0"/>
              </a:rPr>
              <a:t>Foundation and other funding sources are not shown.</a:t>
            </a:r>
            <a:endParaRPr kumimoji="0" lang="en-US" sz="1600" b="0" i="0" strike="noStrike" cap="none" normalizeH="0" baseline="0" dirty="0" smtClean="0">
              <a:ln>
                <a:noFill/>
              </a:ln>
              <a:effectLst/>
              <a:latin typeface="Arial" pitchFamily="34" charset="0"/>
              <a:cs typeface="Arial" pitchFamily="34" charset="0"/>
            </a:endParaRPr>
          </a:p>
        </p:txBody>
      </p:sp>
      <p:sp>
        <p:nvSpPr>
          <p:cNvPr id="4" name="Rectangle 3"/>
          <p:cNvSpPr/>
          <p:nvPr/>
        </p:nvSpPr>
        <p:spPr>
          <a:xfrm>
            <a:off x="533400" y="1371600"/>
            <a:ext cx="7289563" cy="400110"/>
          </a:xfrm>
          <a:prstGeom prst="rect">
            <a:avLst/>
          </a:prstGeom>
        </p:spPr>
        <p:txBody>
          <a:bodyPr wrap="square">
            <a:spAutoFit/>
          </a:bodyPr>
          <a:lstStyle/>
          <a:p>
            <a:pPr lvl="0" fontAlgn="base">
              <a:spcBef>
                <a:spcPct val="0"/>
              </a:spcBef>
              <a:spcAft>
                <a:spcPct val="0"/>
              </a:spcAf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Table 1. Research Expenditure Sources for UAF and UAA Peers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52641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63295667"/>
              </p:ext>
            </p:extLst>
          </p:nvPr>
        </p:nvGraphicFramePr>
        <p:xfrm>
          <a:off x="609600" y="914400"/>
          <a:ext cx="8001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9026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1144</TotalTime>
  <Words>1942</Words>
  <Application>Microsoft Office PowerPoint</Application>
  <PresentationFormat>On-screen Show (4:3)</PresentationFormat>
  <Paragraphs>539</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Research in the UA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slides not intended for presentation unless questions arise.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Alaska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 Henrichs</dc:creator>
  <cp:lastModifiedBy>Claudia C Koch</cp:lastModifiedBy>
  <cp:revision>39</cp:revision>
  <dcterms:created xsi:type="dcterms:W3CDTF">2012-11-21T02:49:51Z</dcterms:created>
  <dcterms:modified xsi:type="dcterms:W3CDTF">2012-11-30T19:18:21Z</dcterms:modified>
</cp:coreProperties>
</file>