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70" r:id="rId2"/>
    <p:sldId id="261" r:id="rId3"/>
    <p:sldId id="263" r:id="rId4"/>
    <p:sldId id="273" r:id="rId5"/>
    <p:sldId id="274" r:id="rId6"/>
    <p:sldId id="277" r:id="rId7"/>
    <p:sldId id="279" r:id="rId8"/>
    <p:sldId id="291" r:id="rId9"/>
    <p:sldId id="286" r:id="rId10"/>
    <p:sldId id="289" r:id="rId11"/>
    <p:sldId id="290" r:id="rId12"/>
    <p:sldId id="287" r:id="rId13"/>
    <p:sldId id="282" r:id="rId14"/>
    <p:sldId id="284" r:id="rId15"/>
    <p:sldId id="276" r:id="rId16"/>
    <p:sldId id="266" r:id="rId17"/>
    <p:sldId id="285" r:id="rId18"/>
    <p:sldId id="267" r:id="rId19"/>
    <p:sldId id="268" r:id="rId20"/>
  </p:sldIdLst>
  <p:sldSz cx="9144000" cy="6858000" type="letter"/>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indows User" initials="" lastIdx="0" clrIdx="0"/>
  <p:cmAuthor id="1" name="Windows User" initials="WU" lastIdx="3" clrIdx="1"/>
  <p:cmAuthor id="2" name="Gwendolyn Gruenig" initial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8160" autoAdjust="0"/>
    <p:restoredTop sz="85565" autoAdjust="0"/>
  </p:normalViewPr>
  <p:slideViewPr>
    <p:cSldViewPr snapToGrid="0" snapToObjects="1">
      <p:cViewPr>
        <p:scale>
          <a:sx n="149" d="100"/>
          <a:sy n="149" d="100"/>
        </p:scale>
        <p:origin x="1004" y="1768"/>
      </p:cViewPr>
      <p:guideLst>
        <p:guide orient="horz" pos="2160"/>
        <p:guide pos="2880"/>
      </p:guideLst>
    </p:cSldViewPr>
  </p:slideViewPr>
  <p:outlineViewPr>
    <p:cViewPr>
      <p:scale>
        <a:sx n="33" d="100"/>
        <a:sy n="33" d="100"/>
      </p:scale>
      <p:origin x="43" y="0"/>
    </p:cViewPr>
  </p:outlineViewPr>
  <p:notesTextViewPr>
    <p:cViewPr>
      <p:scale>
        <a:sx n="100" d="100"/>
        <a:sy n="100" d="100"/>
      </p:scale>
      <p:origin x="0" y="0"/>
    </p:cViewPr>
  </p:notesTextViewPr>
  <p:notesViewPr>
    <p:cSldViewPr snapToGrid="0" snapToObjects="1">
      <p:cViewPr varScale="1">
        <p:scale>
          <a:sx n="167" d="100"/>
          <a:sy n="167" d="100"/>
        </p:scale>
        <p:origin x="-2754" y="-108"/>
      </p:cViewPr>
      <p:guideLst>
        <p:guide orient="horz" pos="2929"/>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898103" y="2"/>
            <a:ext cx="2982119" cy="464820"/>
          </a:xfrm>
          <a:prstGeom prst="rect">
            <a:avLst/>
          </a:prstGeom>
        </p:spPr>
        <p:txBody>
          <a:bodyPr vert="horz" lIns="92446" tIns="46223" rIns="92446" bIns="46223" rtlCol="0"/>
          <a:lstStyle>
            <a:lvl1pPr algn="r">
              <a:defRPr sz="1200"/>
            </a:lvl1pPr>
          </a:lstStyle>
          <a:p>
            <a:fld id="{AA93BBA6-B6C0-F142-83FF-53D2315D9804}" type="datetimeFigureOut">
              <a:rPr lang="en-US" smtClean="0"/>
              <a:t>12/10/2012</a:t>
            </a:fld>
            <a:endParaRPr lang="en-US" dirty="0"/>
          </a:p>
        </p:txBody>
      </p:sp>
      <p:sp>
        <p:nvSpPr>
          <p:cNvPr id="4" name="Footer Placeholder 3"/>
          <p:cNvSpPr>
            <a:spLocks noGrp="1"/>
          </p:cNvSpPr>
          <p:nvPr>
            <p:ph type="ftr" sz="quarter" idx="2"/>
          </p:nvPr>
        </p:nvSpPr>
        <p:spPr>
          <a:xfrm>
            <a:off x="2" y="8829969"/>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3" y="8829969"/>
            <a:ext cx="2982119" cy="464820"/>
          </a:xfrm>
          <a:prstGeom prst="rect">
            <a:avLst/>
          </a:prstGeom>
        </p:spPr>
        <p:txBody>
          <a:bodyPr vert="horz" lIns="92446" tIns="46223" rIns="92446" bIns="46223" rtlCol="0" anchor="b"/>
          <a:lstStyle>
            <a:lvl1pPr algn="r">
              <a:defRPr sz="1200"/>
            </a:lvl1pPr>
          </a:lstStyle>
          <a:p>
            <a:fld id="{34BF9DC5-5BCB-244D-BBCA-70725C57A427}" type="slidenum">
              <a:rPr lang="en-US" smtClean="0"/>
              <a:t>‹#›</a:t>
            </a:fld>
            <a:endParaRPr lang="en-US" dirty="0"/>
          </a:p>
        </p:txBody>
      </p:sp>
    </p:spTree>
    <p:extLst>
      <p:ext uri="{BB962C8B-B14F-4D97-AF65-F5344CB8AC3E}">
        <p14:creationId xmlns:p14="http://schemas.microsoft.com/office/powerpoint/2010/main" val="231951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2982119" cy="464820"/>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idx="1"/>
          </p:nvPr>
        </p:nvSpPr>
        <p:spPr>
          <a:xfrm>
            <a:off x="3898103" y="2"/>
            <a:ext cx="2982119" cy="464820"/>
          </a:xfrm>
          <a:prstGeom prst="rect">
            <a:avLst/>
          </a:prstGeom>
        </p:spPr>
        <p:txBody>
          <a:bodyPr vert="horz" lIns="92446" tIns="46223" rIns="92446" bIns="46223" rtlCol="0"/>
          <a:lstStyle>
            <a:lvl1pPr algn="r">
              <a:defRPr sz="1200"/>
            </a:lvl1pPr>
          </a:lstStyle>
          <a:p>
            <a:fld id="{CCCA230F-1AED-BB4D-94EE-4696E668AEF0}" type="datetimeFigureOut">
              <a:rPr lang="en-US" smtClean="0"/>
              <a:t>12/10/2012</a:t>
            </a:fld>
            <a:endParaRPr lang="en-US" dirty="0"/>
          </a:p>
        </p:txBody>
      </p:sp>
      <p:sp>
        <p:nvSpPr>
          <p:cNvPr id="4" name="Slide Image Placeholder 3"/>
          <p:cNvSpPr>
            <a:spLocks noGrp="1" noRot="1" noChangeAspect="1"/>
          </p:cNvSpPr>
          <p:nvPr>
            <p:ph type="sldImg" idx="2"/>
          </p:nvPr>
        </p:nvSpPr>
        <p:spPr>
          <a:xfrm>
            <a:off x="1116013" y="696913"/>
            <a:ext cx="4649787" cy="3487737"/>
          </a:xfrm>
          <a:prstGeom prst="rect">
            <a:avLst/>
          </a:prstGeom>
          <a:noFill/>
          <a:ln w="12700">
            <a:solidFill>
              <a:prstClr val="black"/>
            </a:solidFill>
          </a:ln>
        </p:spPr>
        <p:txBody>
          <a:bodyPr vert="horz" lIns="92446" tIns="46223" rIns="92446" bIns="46223"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2" y="8829969"/>
            <a:ext cx="2982119" cy="464820"/>
          </a:xfrm>
          <a:prstGeom prst="rect">
            <a:avLst/>
          </a:prstGeom>
        </p:spPr>
        <p:txBody>
          <a:bodyPr vert="horz" lIns="92446" tIns="46223" rIns="92446" bIns="4622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3" y="8829969"/>
            <a:ext cx="2982119" cy="464820"/>
          </a:xfrm>
          <a:prstGeom prst="rect">
            <a:avLst/>
          </a:prstGeom>
        </p:spPr>
        <p:txBody>
          <a:bodyPr vert="horz" lIns="92446" tIns="46223" rIns="92446" bIns="46223" rtlCol="0" anchor="b"/>
          <a:lstStyle>
            <a:lvl1pPr algn="r">
              <a:defRPr sz="1200"/>
            </a:lvl1pPr>
          </a:lstStyle>
          <a:p>
            <a:fld id="{9A285BF8-793E-DA4D-9AC8-A933AD14A33C}" type="slidenum">
              <a:rPr lang="en-US" smtClean="0"/>
              <a:t>‹#›</a:t>
            </a:fld>
            <a:endParaRPr lang="en-US" dirty="0"/>
          </a:p>
        </p:txBody>
      </p:sp>
    </p:spTree>
    <p:extLst>
      <p:ext uri="{BB962C8B-B14F-4D97-AF65-F5344CB8AC3E}">
        <p14:creationId xmlns:p14="http://schemas.microsoft.com/office/powerpoint/2010/main" val="92720482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536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endParaRPr lang="en-US" u="sng" dirty="0">
              <a:latin typeface="Calibri" charset="0"/>
              <a:ea typeface="ＭＳ Ｐゴシック" charset="0"/>
              <a:cs typeface="ＭＳ Ｐゴシック" charset="0"/>
            </a:endParaRPr>
          </a:p>
        </p:txBody>
      </p:sp>
      <p:sp>
        <p:nvSpPr>
          <p:cNvPr id="15363"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1122" indent="-288893" eaLnBrk="0" hangingPunct="0">
              <a:defRPr sz="2400">
                <a:solidFill>
                  <a:schemeClr val="tx1"/>
                </a:solidFill>
                <a:latin typeface="Arial" charset="0"/>
                <a:ea typeface="ＭＳ Ｐゴシック" charset="0"/>
              </a:defRPr>
            </a:lvl2pPr>
            <a:lvl3pPr marL="1155573" indent="-231115" eaLnBrk="0" hangingPunct="0">
              <a:defRPr sz="2400">
                <a:solidFill>
                  <a:schemeClr val="tx1"/>
                </a:solidFill>
                <a:latin typeface="Arial" charset="0"/>
                <a:ea typeface="ＭＳ Ｐゴシック" charset="0"/>
              </a:defRPr>
            </a:lvl3pPr>
            <a:lvl4pPr marL="1617802" indent="-231115" eaLnBrk="0" hangingPunct="0">
              <a:defRPr sz="2400">
                <a:solidFill>
                  <a:schemeClr val="tx1"/>
                </a:solidFill>
                <a:latin typeface="Arial" charset="0"/>
                <a:ea typeface="ＭＳ Ｐゴシック" charset="0"/>
              </a:defRPr>
            </a:lvl4pPr>
            <a:lvl5pPr marL="2080031" indent="-231115" eaLnBrk="0" hangingPunct="0">
              <a:defRPr sz="2400">
                <a:solidFill>
                  <a:schemeClr val="tx1"/>
                </a:solidFill>
                <a:latin typeface="Arial" charset="0"/>
                <a:ea typeface="ＭＳ Ｐゴシック" charset="0"/>
              </a:defRPr>
            </a:lvl5pPr>
            <a:lvl6pPr marL="2542261" indent="-231115" eaLnBrk="0" fontAlgn="base" hangingPunct="0">
              <a:spcBef>
                <a:spcPct val="0"/>
              </a:spcBef>
              <a:spcAft>
                <a:spcPct val="0"/>
              </a:spcAft>
              <a:defRPr sz="2400">
                <a:solidFill>
                  <a:schemeClr val="tx1"/>
                </a:solidFill>
                <a:latin typeface="Arial" charset="0"/>
                <a:ea typeface="ＭＳ Ｐゴシック" charset="0"/>
              </a:defRPr>
            </a:lvl6pPr>
            <a:lvl7pPr marL="3004490" indent="-231115" eaLnBrk="0" fontAlgn="base" hangingPunct="0">
              <a:spcBef>
                <a:spcPct val="0"/>
              </a:spcBef>
              <a:spcAft>
                <a:spcPct val="0"/>
              </a:spcAft>
              <a:defRPr sz="2400">
                <a:solidFill>
                  <a:schemeClr val="tx1"/>
                </a:solidFill>
                <a:latin typeface="Arial" charset="0"/>
                <a:ea typeface="ＭＳ Ｐゴシック" charset="0"/>
              </a:defRPr>
            </a:lvl7pPr>
            <a:lvl8pPr marL="3466719" indent="-231115" eaLnBrk="0" fontAlgn="base" hangingPunct="0">
              <a:spcBef>
                <a:spcPct val="0"/>
              </a:spcBef>
              <a:spcAft>
                <a:spcPct val="0"/>
              </a:spcAft>
              <a:defRPr sz="2400">
                <a:solidFill>
                  <a:schemeClr val="tx1"/>
                </a:solidFill>
                <a:latin typeface="Arial" charset="0"/>
                <a:ea typeface="ＭＳ Ｐゴシック" charset="0"/>
              </a:defRPr>
            </a:lvl8pPr>
            <a:lvl9pPr marL="3928948" indent="-23111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FF75CB59-C61E-CB46-B08A-EABB80360917}" type="slidenum">
              <a:rPr lang="en-US" sz="1200">
                <a:latin typeface="Calibri" charset="0"/>
              </a:rPr>
              <a:pPr eaLnBrk="1" hangingPunct="1"/>
              <a:t>1</a:t>
            </a:fld>
            <a:endParaRPr lang="en-US" sz="1200" dirty="0">
              <a:latin typeface="Calibri"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NOTE WE IMMEDIATELY MOVE TO TALKING ABOUT A DASHBOARD WITHOUT DISCUSSING WHAT A DASHBOARD IS AND HOW THIS IS A SPECIAL MONITORING TOOL FOR METRICS THAT FLUCTUATE TERM TO TERM OR MORE FREQUENTLY (ADMISSIONS, ENROLLMENT, DONATIONS?, AVG. SAT/ACT, APS enrollment, what</a:t>
            </a:r>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12</a:t>
            </a:fld>
            <a:endParaRPr lang="en-US" dirty="0"/>
          </a:p>
        </p:txBody>
      </p:sp>
    </p:spTree>
    <p:extLst>
      <p:ext uri="{BB962C8B-B14F-4D97-AF65-F5344CB8AC3E}">
        <p14:creationId xmlns:p14="http://schemas.microsoft.com/office/powerpoint/2010/main" val="138234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a:t>
            </a:r>
            <a:r>
              <a:rPr lang="en-US" baseline="0" dirty="0" smtClean="0"/>
              <a:t> </a:t>
            </a:r>
            <a:r>
              <a:rPr lang="en-US" sz="1200" b="0" i="0" u="none" strike="noStrike" kern="1200" dirty="0" smtClean="0">
                <a:solidFill>
                  <a:schemeClr val="tx1"/>
                </a:solidFill>
                <a:effectLst/>
                <a:latin typeface="+mn-lt"/>
                <a:ea typeface="+mn-ea"/>
                <a:cs typeface="+mn-cs"/>
              </a:rPr>
              <a:t>Teacher Education (SB241) &amp; K-12 Alignment detail report might be a good</a:t>
            </a:r>
            <a:r>
              <a:rPr lang="en-US" sz="1200" b="0" i="0" u="none" strike="noStrike" kern="1200" baseline="0" dirty="0" smtClean="0">
                <a:solidFill>
                  <a:schemeClr val="tx1"/>
                </a:solidFill>
                <a:effectLst/>
                <a:latin typeface="+mn-lt"/>
                <a:ea typeface="+mn-ea"/>
                <a:cs typeface="+mn-cs"/>
              </a:rPr>
              <a:t> candidate for presentation at a </a:t>
            </a:r>
            <a:r>
              <a:rPr lang="en-US" sz="1200" b="0" i="0" u="none" strike="noStrike" kern="1200" dirty="0" smtClean="0">
                <a:solidFill>
                  <a:schemeClr val="tx1"/>
                </a:solidFill>
                <a:effectLst/>
                <a:latin typeface="+mn-lt"/>
                <a:ea typeface="+mn-ea"/>
                <a:cs typeface="+mn-cs"/>
              </a:rPr>
              <a:t>joint meeting of BOR and AK Board of Education?</a:t>
            </a:r>
            <a:r>
              <a:rPr lang="en-US" dirty="0" smtClean="0"/>
              <a:t> </a:t>
            </a:r>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13</a:t>
            </a:fld>
            <a:endParaRPr lang="en-US" dirty="0"/>
          </a:p>
        </p:txBody>
      </p:sp>
    </p:spTree>
    <p:extLst>
      <p:ext uri="{BB962C8B-B14F-4D97-AF65-F5344CB8AC3E}">
        <p14:creationId xmlns:p14="http://schemas.microsoft.com/office/powerpoint/2010/main" val="18065270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dirty="0" smtClean="0"/>
              <a:t>Dashboard monitoring versus detail topic reports</a:t>
            </a:r>
          </a:p>
          <a:p>
            <a:pPr marL="171450" indent="-171450">
              <a:buFontTx/>
              <a:buChar char="-"/>
            </a:pPr>
            <a:endParaRPr lang="en-US" sz="1200" dirty="0" smtClean="0"/>
          </a:p>
          <a:p>
            <a:pPr marL="171450" indent="-171450">
              <a:buFontTx/>
              <a:buChar char="-"/>
            </a:pPr>
            <a:r>
              <a:rPr lang="en-US" sz="1200" dirty="0" smtClean="0"/>
              <a:t>Distinguishing and relating periodic detail reports versus metrics for monitoring institutions as a whole</a:t>
            </a:r>
          </a:p>
          <a:p>
            <a:pPr marL="0" indent="0">
              <a:buFontTx/>
              <a:buNone/>
            </a:pPr>
            <a:endParaRPr lang="en-US" sz="1200" dirty="0" smtClean="0"/>
          </a:p>
        </p:txBody>
      </p:sp>
      <p:sp>
        <p:nvSpPr>
          <p:cNvPr id="4" name="Slide Number Placeholder 3"/>
          <p:cNvSpPr>
            <a:spLocks noGrp="1"/>
          </p:cNvSpPr>
          <p:nvPr>
            <p:ph type="sldNum" sz="quarter" idx="10"/>
          </p:nvPr>
        </p:nvSpPr>
        <p:spPr/>
        <p:txBody>
          <a:bodyPr/>
          <a:lstStyle/>
          <a:p>
            <a:fld id="{9A285BF8-793E-DA4D-9AC8-A933AD14A33C}" type="slidenum">
              <a:rPr lang="en-US" smtClean="0"/>
              <a:t>14</a:t>
            </a:fld>
            <a:endParaRPr lang="en-US" dirty="0"/>
          </a:p>
        </p:txBody>
      </p:sp>
    </p:spTree>
    <p:extLst>
      <p:ext uri="{BB962C8B-B14F-4D97-AF65-F5344CB8AC3E}">
        <p14:creationId xmlns:p14="http://schemas.microsoft.com/office/powerpoint/2010/main" val="28765569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Measures listed in slides 13 – 17 are all from the UA level performance evaluation report – there are many others that align from MAU performance evaluation reports that are not listed here.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measures are used to demonstrate the return on investment for university revenue and expenditures in support of meeting our mission.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measures used at the MAU and UA system levels are evolving from prior years to reflect UA’s evolving Strategic Direction Initiative. </a:t>
            </a: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p>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Additional areas in development for measures related to Student Instruction include job placement, workforce alignment, and advising.  </a:t>
            </a:r>
            <a:endParaRPr lang="en-US" sz="11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p:txBody>
      </p:sp>
      <p:sp>
        <p:nvSpPr>
          <p:cNvPr id="4" name="Slide Number Placeholder 3"/>
          <p:cNvSpPr>
            <a:spLocks noGrp="1"/>
          </p:cNvSpPr>
          <p:nvPr>
            <p:ph type="sldNum" sz="quarter" idx="10"/>
          </p:nvPr>
        </p:nvSpPr>
        <p:spPr/>
        <p:txBody>
          <a:bodyPr/>
          <a:lstStyle/>
          <a:p>
            <a:fld id="{9A285BF8-793E-DA4D-9AC8-A933AD14A33C}" type="slidenum">
              <a:rPr lang="en-US" smtClean="0"/>
              <a:t>15</a:t>
            </a:fld>
            <a:endParaRPr lang="en-US" dirty="0"/>
          </a:p>
        </p:txBody>
      </p:sp>
    </p:spTree>
    <p:extLst>
      <p:ext uri="{BB962C8B-B14F-4D97-AF65-F5344CB8AC3E}">
        <p14:creationId xmlns:p14="http://schemas.microsoft.com/office/powerpoint/2010/main" val="26670647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baseline="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16</a:t>
            </a:fld>
            <a:endParaRPr lang="en-US" dirty="0"/>
          </a:p>
        </p:txBody>
      </p:sp>
    </p:spTree>
    <p:extLst>
      <p:ext uri="{BB962C8B-B14F-4D97-AF65-F5344CB8AC3E}">
        <p14:creationId xmlns:p14="http://schemas.microsoft.com/office/powerpoint/2010/main" val="12694656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mission area includes activities that make available to the public the unique resources and capabilities of the university in response to specific community needs or issues. There are very few metrics in place to assess and strategically manage university service activity at this time. A few examples of available information are shown here, however a number of additional performance measures are being considered for this important mission area.  Standardized data collection for this area needs attention. </a:t>
            </a:r>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17</a:t>
            </a:fld>
            <a:endParaRPr lang="en-US" dirty="0"/>
          </a:p>
        </p:txBody>
      </p:sp>
    </p:spTree>
    <p:extLst>
      <p:ext uri="{BB962C8B-B14F-4D97-AF65-F5344CB8AC3E}">
        <p14:creationId xmlns:p14="http://schemas.microsoft.com/office/powerpoint/2010/main" val="12694656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Beyond those listed here, additional metric areas in development for the research mission include publications, citations and other measures of quality.</a:t>
            </a:r>
            <a:endParaRPr lang="en-US" sz="11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9A285BF8-793E-DA4D-9AC8-A933AD14A33C}" type="slidenum">
              <a:rPr lang="en-US" smtClean="0"/>
              <a:t>18</a:t>
            </a:fld>
            <a:endParaRPr lang="en-US" dirty="0"/>
          </a:p>
        </p:txBody>
      </p:sp>
    </p:spTree>
    <p:extLst>
      <p:ext uri="{BB962C8B-B14F-4D97-AF65-F5344CB8AC3E}">
        <p14:creationId xmlns:p14="http://schemas.microsoft.com/office/powerpoint/2010/main" val="11949882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a:t>
            </a:r>
            <a:r>
              <a:rPr lang="en-US" baseline="0" dirty="0" smtClean="0"/>
              <a:t> are all effectiveness/efficiency measures</a:t>
            </a:r>
          </a:p>
          <a:p>
            <a:endParaRPr lang="en-US" baseline="0" dirty="0" smtClean="0"/>
          </a:p>
          <a:p>
            <a:r>
              <a:rPr lang="en-US" baseline="0" dirty="0" smtClean="0"/>
              <a:t>For theme 1:</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Baccalaureate Graduates - Average Time to Degree</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r>
              <a:rPr lang="en-US" dirty="0" smtClean="0"/>
              <a:t>Theme 4:</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Ratio of NGF to GF Research Revenue</a:t>
            </a:r>
          </a:p>
          <a:p>
            <a:r>
              <a:rPr lang="en-US" sz="1200" kern="1200" dirty="0" smtClean="0">
                <a:solidFill>
                  <a:schemeClr val="tx1"/>
                </a:solidFill>
                <a:latin typeface="+mn-lt"/>
                <a:ea typeface="+mn-ea"/>
                <a:cs typeface="+mn-cs"/>
              </a:rPr>
              <a:t>This is an effectiveness/efficiency measure.  We don't want it too high (no self-investment in research) or too low (small return on self-investment) over the long haul.  It would be good to discuss this internally to decide what a good range is to target for each MAU.</a:t>
            </a:r>
          </a:p>
          <a:p>
            <a:endParaRPr lang="en-US" sz="1200" kern="1200" dirty="0" smtClean="0">
              <a:solidFill>
                <a:schemeClr val="tx1"/>
              </a:solidFill>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19</a:t>
            </a:fld>
            <a:endParaRPr lang="en-US" dirty="0"/>
          </a:p>
        </p:txBody>
      </p:sp>
    </p:spTree>
    <p:extLst>
      <p:ext uri="{BB962C8B-B14F-4D97-AF65-F5344CB8AC3E}">
        <p14:creationId xmlns:p14="http://schemas.microsoft.com/office/powerpoint/2010/main" val="3905145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77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2</a:t>
            </a:fld>
            <a:endParaRPr lang="en-US" dirty="0"/>
          </a:p>
        </p:txBody>
      </p:sp>
    </p:spTree>
    <p:extLst>
      <p:ext uri="{BB962C8B-B14F-4D97-AF65-F5344CB8AC3E}">
        <p14:creationId xmlns:p14="http://schemas.microsoft.com/office/powerpoint/2010/main" val="1210181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Calibri" charset="0"/>
                <a:ea typeface="ＭＳ Ｐゴシック" charset="0"/>
                <a:cs typeface="ＭＳ Ｐゴシック" charset="0"/>
              </a:rPr>
              <a:t>Always start with UA mission:</a:t>
            </a:r>
            <a:r>
              <a:rPr lang="en-US" baseline="0" dirty="0" smtClean="0">
                <a:latin typeface="Calibri" charset="0"/>
                <a:ea typeface="ＭＳ Ｐゴシック" charset="0"/>
                <a:cs typeface="ＭＳ Ｐゴシック" charset="0"/>
              </a:rPr>
              <a:t>  Instruction, Research, and Service</a:t>
            </a:r>
          </a:p>
          <a:p>
            <a:endParaRPr lang="en-US" dirty="0" smtClean="0">
              <a:latin typeface="Calibri" charset="0"/>
              <a:ea typeface="ＭＳ Ｐゴシック" charset="0"/>
              <a:cs typeface="ＭＳ Ｐゴシック" charset="0"/>
            </a:endParaRPr>
          </a:p>
          <a:p>
            <a:endParaRPr lang="en-US" dirty="0" smtClean="0">
              <a:latin typeface="Calibri" charset="0"/>
              <a:ea typeface="ＭＳ Ｐゴシック" charset="0"/>
              <a:cs typeface="ＭＳ Ｐゴシック" charset="0"/>
            </a:endParaRPr>
          </a:p>
          <a:p>
            <a:r>
              <a:rPr lang="en-US" dirty="0" smtClean="0">
                <a:latin typeface="Calibri" charset="0"/>
                <a:ea typeface="ＭＳ Ｐゴシック" charset="0"/>
                <a:cs typeface="ＭＳ Ｐゴシック" charset="0"/>
              </a:rPr>
              <a:t>History  </a:t>
            </a:r>
          </a:p>
          <a:p>
            <a:r>
              <a:rPr lang="en-US" dirty="0" smtClean="0">
                <a:latin typeface="Calibri" charset="0"/>
                <a:ea typeface="ＭＳ Ｐゴシック" charset="0"/>
                <a:cs typeface="ＭＳ Ｐゴシック" charset="0"/>
              </a:rPr>
              <a:t>1.</a:t>
            </a:r>
            <a:r>
              <a:rPr lang="en-US" baseline="0" dirty="0" smtClean="0">
                <a:latin typeface="Calibri" charset="0"/>
                <a:ea typeface="ＭＳ Ｐゴシック" charset="0"/>
                <a:cs typeface="ＭＳ Ｐゴシック" charset="0"/>
              </a:rPr>
              <a:t>  </a:t>
            </a:r>
            <a:r>
              <a:rPr lang="en-US" dirty="0" smtClean="0">
                <a:latin typeface="Calibri" charset="0"/>
                <a:ea typeface="ＭＳ Ｐゴシック" charset="0"/>
                <a:cs typeface="ＭＳ Ｐゴシック" charset="0"/>
              </a:rPr>
              <a:t>Missions and Measures</a:t>
            </a:r>
          </a:p>
          <a:p>
            <a:pPr marL="171450" indent="-171450">
              <a:buFont typeface="Arial"/>
              <a:buChar char="•"/>
            </a:pPr>
            <a:r>
              <a:rPr lang="en-US" sz="1200" kern="1200" dirty="0" smtClean="0">
                <a:solidFill>
                  <a:schemeClr val="tx1"/>
                </a:solidFill>
                <a:latin typeface="+mn-lt"/>
                <a:ea typeface="ＭＳ Ｐゴシック" charset="-128"/>
                <a:cs typeface="ＭＳ Ｐゴシック" charset="-128"/>
              </a:rPr>
              <a:t>Senate Bill 281, a performance measures reporting bill entitled Missions and Measures, passed in 2000,</a:t>
            </a:r>
            <a:r>
              <a:rPr lang="en-US" sz="1200" kern="1200" baseline="0" dirty="0" smtClean="0">
                <a:solidFill>
                  <a:schemeClr val="tx1"/>
                </a:solidFill>
                <a:latin typeface="+mn-lt"/>
                <a:ea typeface="ＭＳ Ｐゴシック" charset="-128"/>
                <a:cs typeface="ＭＳ Ｐゴシック" charset="-128"/>
              </a:rPr>
              <a:t> </a:t>
            </a:r>
            <a:r>
              <a:rPr lang="en-US" sz="1200" kern="1200" dirty="0" smtClean="0">
                <a:solidFill>
                  <a:schemeClr val="tx1"/>
                </a:solidFill>
                <a:latin typeface="+mn-lt"/>
                <a:ea typeface="ＭＳ Ｐゴシック" charset="-128"/>
                <a:cs typeface="ＭＳ Ｐゴシック" charset="-128"/>
              </a:rPr>
              <a:t>required the University of Alaska to annually measure and report on its success – UA first</a:t>
            </a:r>
            <a:r>
              <a:rPr lang="en-US" sz="1200" kern="1200" baseline="0" dirty="0" smtClean="0">
                <a:solidFill>
                  <a:schemeClr val="tx1"/>
                </a:solidFill>
                <a:latin typeface="+mn-lt"/>
                <a:ea typeface="ＭＳ Ｐゴシック" charset="-128"/>
                <a:cs typeface="ＭＳ Ｐゴシック" charset="-128"/>
              </a:rPr>
              <a:t> reported on 17 distinct performance measures in 2001</a:t>
            </a:r>
            <a:r>
              <a:rPr lang="en-US" sz="1200" kern="1200" dirty="0" smtClean="0">
                <a:solidFill>
                  <a:schemeClr val="tx1"/>
                </a:solidFill>
                <a:latin typeface="+mn-lt"/>
                <a:ea typeface="ＭＳ Ｐゴシック" charset="-128"/>
                <a:cs typeface="ＭＳ Ｐゴシック" charset="-128"/>
              </a:rPr>
              <a:t>.  These</a:t>
            </a:r>
            <a:r>
              <a:rPr lang="en-US" sz="1200" kern="1200" baseline="0" dirty="0" smtClean="0">
                <a:solidFill>
                  <a:schemeClr val="tx1"/>
                </a:solidFill>
                <a:latin typeface="+mn-lt"/>
                <a:ea typeface="ＭＳ Ｐゴシック" charset="-128"/>
                <a:cs typeface="ＭＳ Ｐゴシック" charset="-128"/>
              </a:rPr>
              <a:t> measures </a:t>
            </a:r>
            <a:r>
              <a:rPr lang="en-US" sz="1200" kern="1200" dirty="0" smtClean="0">
                <a:solidFill>
                  <a:schemeClr val="tx1"/>
                </a:solidFill>
                <a:latin typeface="+mn-lt"/>
                <a:ea typeface="ＭＳ Ｐゴシック" charset="-128"/>
                <a:cs typeface="ＭＳ Ｐゴシック" charset="-128"/>
              </a:rPr>
              <a:t>were assimilated</a:t>
            </a:r>
            <a:r>
              <a:rPr lang="en-US" sz="1200" kern="1200" baseline="0" dirty="0" smtClean="0">
                <a:solidFill>
                  <a:schemeClr val="tx1"/>
                </a:solidFill>
                <a:latin typeface="+mn-lt"/>
                <a:ea typeface="ＭＳ Ｐゴシック" charset="-128"/>
                <a:cs typeface="ＭＳ Ｐゴシック" charset="-128"/>
              </a:rPr>
              <a:t> into the later versions of performance evaluation. </a:t>
            </a:r>
            <a:endParaRPr lang="en-US" sz="1200" kern="1200" dirty="0" smtClean="0">
              <a:solidFill>
                <a:schemeClr val="tx1"/>
              </a:solidFill>
              <a:latin typeface="+mn-lt"/>
              <a:ea typeface="ＭＳ Ｐゴシック" charset="-128"/>
              <a:cs typeface="ＭＳ Ｐゴシック" charset="-128"/>
            </a:endParaRPr>
          </a:p>
          <a:p>
            <a:pPr marL="0" indent="0">
              <a:buFont typeface="Arial"/>
              <a:buNone/>
            </a:pPr>
            <a:r>
              <a:rPr lang="en-US" sz="1200" kern="1200" dirty="0" smtClean="0">
                <a:solidFill>
                  <a:schemeClr val="tx1"/>
                </a:solidFill>
                <a:latin typeface="+mn-lt"/>
                <a:ea typeface="ＭＳ Ｐゴシック" charset="-128"/>
                <a:cs typeface="ＭＳ Ｐゴシック" charset="-128"/>
              </a:rPr>
              <a:t>2.</a:t>
            </a:r>
            <a:r>
              <a:rPr lang="en-US" sz="1200" kern="1200" baseline="0" dirty="0" smtClean="0">
                <a:solidFill>
                  <a:schemeClr val="tx1"/>
                </a:solidFill>
                <a:latin typeface="+mn-lt"/>
                <a:ea typeface="ＭＳ Ｐゴシック" charset="-128"/>
                <a:cs typeface="ＭＳ Ｐゴシック" charset="-128"/>
              </a:rPr>
              <a:t>  </a:t>
            </a:r>
            <a:r>
              <a:rPr lang="en-US" dirty="0" smtClean="0">
                <a:latin typeface="Calibri" charset="0"/>
                <a:ea typeface="ＭＳ Ｐゴシック" charset="0"/>
                <a:cs typeface="ＭＳ Ｐゴシック" charset="0"/>
              </a:rPr>
              <a:t>Performance Based Budgeting in</a:t>
            </a:r>
            <a:r>
              <a:rPr lang="en-US" baseline="0" dirty="0" smtClean="0">
                <a:latin typeface="Calibri" charset="0"/>
                <a:ea typeface="ＭＳ Ｐゴシック" charset="0"/>
                <a:cs typeface="ＭＳ Ｐゴシック" charset="0"/>
              </a:rPr>
              <a:t> 2004</a:t>
            </a:r>
          </a:p>
          <a:p>
            <a:pPr marL="171450" indent="-171450">
              <a:buFont typeface="Arial"/>
              <a:buChar char="•"/>
            </a:pPr>
            <a:r>
              <a:rPr lang="en-US" sz="1200" kern="1200" dirty="0" smtClean="0">
                <a:solidFill>
                  <a:schemeClr val="tx1"/>
                </a:solidFill>
                <a:latin typeface="+mn-lt"/>
                <a:ea typeface="ＭＳ Ｐゴシック" charset="-128"/>
                <a:cs typeface="ＭＳ Ｐゴシック" charset="-128"/>
              </a:rPr>
              <a:t>UA’s primary creation of a robust tool to help communicate, drive, and measure progress toward strategic priorities.</a:t>
            </a:r>
          </a:p>
          <a:p>
            <a:pPr marL="171450" marR="0" indent="-171450" algn="l" defTabSz="457200" rtl="0" eaLnBrk="1" fontAlgn="base" latinLnBrk="0" hangingPunct="1">
              <a:lnSpc>
                <a:spcPct val="100000"/>
              </a:lnSpc>
              <a:spcBef>
                <a:spcPct val="0"/>
              </a:spcBef>
              <a:spcAft>
                <a:spcPct val="0"/>
              </a:spcAft>
              <a:buClrTx/>
              <a:buSzTx/>
              <a:buFont typeface="Arial"/>
              <a:buChar char="•"/>
              <a:tabLst/>
              <a:defRPr/>
            </a:pPr>
            <a:r>
              <a:rPr lang="en-US" sz="1200" kern="1200" dirty="0" smtClean="0">
                <a:solidFill>
                  <a:schemeClr val="tx1"/>
                </a:solidFill>
                <a:latin typeface="+mn-lt"/>
                <a:ea typeface="ＭＳ Ｐゴシック" charset="-128"/>
                <a:cs typeface="ＭＳ Ｐゴシック" charset="-128"/>
              </a:rPr>
              <a:t>Reduced the number of performance measures used to influence budget distributions from</a:t>
            </a:r>
            <a:r>
              <a:rPr lang="en-US" sz="1200" kern="1200" baseline="0" dirty="0" smtClean="0">
                <a:solidFill>
                  <a:schemeClr val="tx1"/>
                </a:solidFill>
                <a:latin typeface="+mn-lt"/>
                <a:ea typeface="ＭＳ Ｐゴシック" charset="-128"/>
                <a:cs typeface="ＭＳ Ｐゴシック" charset="-128"/>
              </a:rPr>
              <a:t> 17 to 7 by 2007.</a:t>
            </a:r>
            <a:endParaRPr lang="en-US" baseline="0" dirty="0" smtClean="0">
              <a:latin typeface="Calibri" charset="0"/>
              <a:ea typeface="ＭＳ Ｐゴシック" charset="0"/>
              <a:cs typeface="ＭＳ Ｐゴシック" charset="0"/>
            </a:endParaRPr>
          </a:p>
          <a:p>
            <a:pPr marL="171450" indent="-171450" eaLnBrk="1" hangingPunct="1">
              <a:spcBef>
                <a:spcPct val="0"/>
              </a:spcBef>
              <a:buFont typeface="Arial"/>
              <a:buChar char="•"/>
            </a:pPr>
            <a:r>
              <a:rPr lang="en-US" baseline="0" dirty="0" smtClean="0">
                <a:latin typeface="Calibri" charset="0"/>
                <a:ea typeface="ＭＳ Ｐゴシック" charset="0"/>
                <a:cs typeface="ＭＳ Ｐゴシック" charset="0"/>
              </a:rPr>
              <a:t>utility eventually reduced by internal politics and loss of single appropriation</a:t>
            </a:r>
          </a:p>
          <a:p>
            <a:pPr eaLnBrk="1" hangingPunct="1">
              <a:spcBef>
                <a:spcPct val="0"/>
              </a:spcBef>
            </a:pPr>
            <a:r>
              <a:rPr lang="en-US" baseline="0" dirty="0" smtClean="0">
                <a:latin typeface="Calibri" charset="0"/>
                <a:ea typeface="ＭＳ Ｐゴシック" charset="0"/>
                <a:cs typeface="ＭＳ Ｐゴシック" charset="0"/>
              </a:rPr>
              <a:t>3.  Performance framework (State OMB, 2008)</a:t>
            </a:r>
          </a:p>
          <a:p>
            <a:pPr marL="171450" indent="-171450" eaLnBrk="1" hangingPunct="1">
              <a:spcBef>
                <a:spcPct val="0"/>
              </a:spcBef>
              <a:buFont typeface="Arial"/>
              <a:buChar char="•"/>
            </a:pPr>
            <a:r>
              <a:rPr lang="en-US" baseline="0" dirty="0" smtClean="0">
                <a:latin typeface="Calibri" charset="0"/>
                <a:ea typeface="ＭＳ Ｐゴシック" charset="0"/>
                <a:cs typeface="ＭＳ Ｐゴシック" charset="0"/>
              </a:rPr>
              <a:t>Requirement for long range fiscal and performance plan </a:t>
            </a:r>
            <a:r>
              <a:rPr lang="en-US" sz="1200" kern="1200" dirty="0" smtClean="0">
                <a:solidFill>
                  <a:schemeClr val="tx1"/>
                </a:solidFill>
                <a:latin typeface="Times New Roman"/>
                <a:ea typeface="ＭＳ Ｐゴシック" charset="-128"/>
                <a:cs typeface="Times New Roman"/>
              </a:rPr>
              <a:t>in support of annual operating and capital budget request;</a:t>
            </a:r>
            <a:r>
              <a:rPr lang="en-US" sz="1200" kern="1200" baseline="0" dirty="0" smtClean="0">
                <a:solidFill>
                  <a:schemeClr val="tx1"/>
                </a:solidFill>
                <a:latin typeface="Times New Roman"/>
                <a:ea typeface="ＭＳ Ｐゴシック" charset="-128"/>
                <a:cs typeface="Times New Roman"/>
              </a:rPr>
              <a:t> </a:t>
            </a:r>
          </a:p>
          <a:p>
            <a:pPr marL="171450" indent="-171450" eaLnBrk="1" hangingPunct="1">
              <a:spcBef>
                <a:spcPct val="0"/>
              </a:spcBef>
              <a:buFont typeface="Arial"/>
              <a:buChar char="•"/>
            </a:pPr>
            <a:r>
              <a:rPr lang="en-US" sz="1200" kern="1200" baseline="0" dirty="0" smtClean="0">
                <a:solidFill>
                  <a:schemeClr val="tx1"/>
                </a:solidFill>
                <a:latin typeface="Times New Roman"/>
                <a:ea typeface="ＭＳ Ｐゴシック" charset="-128"/>
                <a:cs typeface="Times New Roman"/>
              </a:rPr>
              <a:t>possible expansion to include ratio and efficiency measures, </a:t>
            </a:r>
          </a:p>
          <a:p>
            <a:pPr marL="171450" indent="-171450" eaLnBrk="1" hangingPunct="1">
              <a:spcBef>
                <a:spcPct val="0"/>
              </a:spcBef>
              <a:buFont typeface="Arial"/>
              <a:buChar char="•"/>
            </a:pPr>
            <a:r>
              <a:rPr lang="en-US" sz="1200" kern="1200" baseline="0" dirty="0" smtClean="0">
                <a:solidFill>
                  <a:schemeClr val="tx1"/>
                </a:solidFill>
                <a:latin typeface="Times New Roman"/>
                <a:ea typeface="ＭＳ Ｐゴシック" charset="-128"/>
                <a:cs typeface="Times New Roman"/>
              </a:rPr>
              <a:t>state level performance funding, etc. for context on each Agency’s request in support of achieving mission</a:t>
            </a:r>
          </a:p>
          <a:p>
            <a:pPr marL="0" indent="0" eaLnBrk="1" hangingPunct="1">
              <a:spcBef>
                <a:spcPct val="0"/>
              </a:spcBef>
              <a:buFont typeface="Arial"/>
              <a:buNone/>
            </a:pPr>
            <a:r>
              <a:rPr lang="en-US" sz="1200" kern="1200" baseline="0" dirty="0" smtClean="0">
                <a:solidFill>
                  <a:schemeClr val="tx1"/>
                </a:solidFill>
                <a:latin typeface="Times New Roman"/>
                <a:ea typeface="ＭＳ Ｐゴシック" charset="-128"/>
                <a:cs typeface="Times New Roman"/>
              </a:rPr>
              <a:t>4.  Results Based Budgeting - </a:t>
            </a:r>
            <a:r>
              <a:rPr lang="en-US" baseline="0" dirty="0" smtClean="0">
                <a:latin typeface="Calibri" charset="0"/>
                <a:ea typeface="ＭＳ Ｐゴシック" charset="0"/>
                <a:cs typeface="ＭＳ Ｐゴシック" charset="0"/>
              </a:rPr>
              <a:t>Expansion of Performance framework to include efficiency and effectiveness measures for each mission area.</a:t>
            </a:r>
          </a:p>
          <a:p>
            <a:pPr marL="228600" indent="-228600" eaLnBrk="1" hangingPunct="1">
              <a:spcBef>
                <a:spcPct val="0"/>
              </a:spcBef>
              <a:buFont typeface="Arial"/>
              <a:buAutoNum type="arabicPeriod" startAt="5"/>
            </a:pPr>
            <a:r>
              <a:rPr lang="en-US" sz="1200" kern="1200" baseline="0" dirty="0" smtClean="0">
                <a:solidFill>
                  <a:schemeClr val="tx1"/>
                </a:solidFill>
                <a:latin typeface="Calibri" charset="0"/>
                <a:ea typeface="ＭＳ Ｐゴシック" charset="0"/>
                <a:cs typeface="ＭＳ Ｐゴシック" charset="0"/>
              </a:rPr>
              <a:t>MAU Accreditation – later slide</a:t>
            </a:r>
          </a:p>
          <a:p>
            <a:pPr marL="228600" indent="-228600" eaLnBrk="1" hangingPunct="1">
              <a:spcBef>
                <a:spcPct val="0"/>
              </a:spcBef>
              <a:buFont typeface="Arial"/>
              <a:buAutoNum type="arabicPeriod" startAt="5"/>
            </a:pPr>
            <a:r>
              <a:rPr lang="en-US" sz="1200" kern="1200" baseline="0" dirty="0" smtClean="0">
                <a:solidFill>
                  <a:schemeClr val="tx1"/>
                </a:solidFill>
                <a:latin typeface="Calibri" charset="0"/>
                <a:ea typeface="ＭＳ Ｐゴシック" charset="0"/>
                <a:cs typeface="ＭＳ Ｐゴシック" charset="0"/>
              </a:rPr>
              <a:t>SDI Themes – later slide</a:t>
            </a:r>
            <a:endParaRPr lang="en-US" sz="1200" kern="1200" dirty="0" smtClean="0">
              <a:solidFill>
                <a:schemeClr val="tx1"/>
              </a:solidFill>
              <a:latin typeface="Times New Roman"/>
              <a:ea typeface="ＭＳ Ｐゴシック" charset="-128"/>
              <a:cs typeface="Times New Roman"/>
            </a:endParaRPr>
          </a:p>
          <a:p>
            <a:endParaRPr lang="en-US" dirty="0" smtClean="0"/>
          </a:p>
          <a:p>
            <a:r>
              <a:rPr lang="en-US" dirty="0" smtClean="0"/>
              <a:t>External Guidance</a:t>
            </a:r>
          </a:p>
          <a:p>
            <a:r>
              <a:rPr lang="en-US" b="0" dirty="0" smtClean="0"/>
              <a:t>AGB = Association of Governing Boards</a:t>
            </a:r>
          </a:p>
          <a:p>
            <a:r>
              <a:rPr lang="en-US" b="0" dirty="0" smtClean="0"/>
              <a:t>NCAN = National College Access Network</a:t>
            </a:r>
          </a:p>
          <a:p>
            <a:pPr marL="0" indent="0">
              <a:buNone/>
            </a:pPr>
            <a:r>
              <a:rPr lang="en-US" sz="1200" b="0" kern="1200" baseline="0" dirty="0" smtClean="0">
                <a:solidFill>
                  <a:schemeClr val="tx1"/>
                </a:solidFill>
                <a:effectLst/>
                <a:latin typeface="+mn-lt"/>
                <a:ea typeface="+mn-ea"/>
                <a:cs typeface="+mn-cs"/>
              </a:rPr>
              <a:t>APLU = Association of Public and Land Grant Universities</a:t>
            </a:r>
          </a:p>
          <a:p>
            <a:pPr marL="228600" indent="-228600">
              <a:buAutoNum type="arabicPeriod"/>
            </a:pPr>
            <a:endParaRPr lang="en-US" sz="1200" kern="1200" baseline="0" dirty="0" smtClean="0">
              <a:solidFill>
                <a:schemeClr val="tx1"/>
              </a:solidFill>
              <a:effectLst/>
              <a:latin typeface="+mn-lt"/>
              <a:ea typeface="+mn-ea"/>
              <a:cs typeface="+mn-cs"/>
            </a:endParaRPr>
          </a:p>
          <a:p>
            <a:pPr marL="228600" indent="-228600">
              <a:buAutoNum type="arabicPeriod"/>
            </a:pPr>
            <a:endParaRPr lang="en-US" sz="1200" kern="1200" baseline="0" dirty="0" smtClean="0">
              <a:solidFill>
                <a:schemeClr val="tx1"/>
              </a:solidFill>
              <a:effectLst/>
              <a:latin typeface="+mn-lt"/>
              <a:ea typeface="+mn-ea"/>
              <a:cs typeface="+mn-cs"/>
            </a:endParaRPr>
          </a:p>
          <a:p>
            <a:pPr marL="228600" indent="-228600">
              <a:buAutoNum type="arabicPeriod"/>
            </a:pPr>
            <a:r>
              <a:rPr lang="en-US" sz="1200" kern="1200" baseline="0" dirty="0" smtClean="0">
                <a:solidFill>
                  <a:schemeClr val="tx1"/>
                </a:solidFill>
                <a:effectLst/>
                <a:latin typeface="+mn-lt"/>
                <a:ea typeface="+mn-ea"/>
                <a:cs typeface="+mn-cs"/>
              </a:rPr>
              <a:t>http://</a:t>
            </a:r>
            <a:r>
              <a:rPr lang="en-US" sz="1200" kern="1200" baseline="0" dirty="0" err="1" smtClean="0">
                <a:solidFill>
                  <a:schemeClr val="tx1"/>
                </a:solidFill>
                <a:effectLst/>
                <a:latin typeface="+mn-lt"/>
                <a:ea typeface="+mn-ea"/>
                <a:cs typeface="+mn-cs"/>
              </a:rPr>
              <a:t>agb.org</a:t>
            </a:r>
            <a:r>
              <a:rPr lang="en-US" sz="1200" kern="1200" baseline="0" dirty="0" smtClean="0">
                <a:solidFill>
                  <a:schemeClr val="tx1"/>
                </a:solidFill>
                <a:effectLst/>
                <a:latin typeface="+mn-lt"/>
                <a:ea typeface="+mn-ea"/>
                <a:cs typeface="+mn-cs"/>
              </a:rPr>
              <a:t>/trusteeship/2011/1/making-metrics-matter-how-use-indicators-govern-effectively  (note, added ATTAINMENT, RESEARCH)</a:t>
            </a:r>
            <a:endParaRPr lang="en-US" sz="1200" baseline="0" dirty="0" smtClean="0">
              <a:latin typeface="+mn-lt"/>
            </a:endParaRPr>
          </a:p>
          <a:p>
            <a:endParaRPr lang="en-US" sz="1200" dirty="0" smtClean="0">
              <a:latin typeface="+mn-lt"/>
            </a:endParaRPr>
          </a:p>
          <a:p>
            <a:r>
              <a:rPr lang="en-US" sz="1200" dirty="0" smtClean="0">
                <a:latin typeface="+mn-lt"/>
              </a:rPr>
              <a:t>2.  http://</a:t>
            </a:r>
            <a:r>
              <a:rPr lang="en-US" sz="1200" dirty="0" err="1" smtClean="0">
                <a:latin typeface="+mn-lt"/>
              </a:rPr>
              <a:t>www.collegeaccess.org</a:t>
            </a:r>
            <a:r>
              <a:rPr lang="en-US" sz="1200" dirty="0" smtClean="0">
                <a:latin typeface="+mn-lt"/>
              </a:rPr>
              <a:t>/</a:t>
            </a:r>
            <a:r>
              <a:rPr lang="en-US" sz="1200" dirty="0" err="1" smtClean="0">
                <a:latin typeface="+mn-lt"/>
              </a:rPr>
              <a:t>Common_Measures</a:t>
            </a:r>
            <a:endParaRPr lang="en-US" sz="1200" dirty="0" smtClean="0">
              <a:latin typeface="+mn-lt"/>
            </a:endParaRPr>
          </a:p>
          <a:p>
            <a:endParaRPr lang="en-US" sz="1200" dirty="0" smtClean="0">
              <a:latin typeface="+mn-lt"/>
            </a:endParaRPr>
          </a:p>
          <a:p>
            <a:r>
              <a:rPr lang="en-US" sz="1200" dirty="0" smtClean="0">
                <a:latin typeface="+mn-lt"/>
              </a:rPr>
              <a:t>3.  http://</a:t>
            </a:r>
            <a:r>
              <a:rPr lang="en-US" sz="1200" dirty="0" err="1" smtClean="0">
                <a:latin typeface="+mn-lt"/>
              </a:rPr>
              <a:t>www.nwccu.org</a:t>
            </a:r>
            <a:r>
              <a:rPr lang="en-US" sz="1200" dirty="0" smtClean="0">
                <a:latin typeface="+mn-lt"/>
              </a:rPr>
              <a:t>/Standards%20and%20Policies/Accreditation%20Standards/Accreditation%20Standards.htm</a:t>
            </a:r>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3</a:t>
            </a:fld>
            <a:endParaRPr lang="en-US" dirty="0"/>
          </a:p>
        </p:txBody>
      </p:sp>
    </p:spTree>
    <p:extLst>
      <p:ext uri="{BB962C8B-B14F-4D97-AF65-F5344CB8AC3E}">
        <p14:creationId xmlns:p14="http://schemas.microsoft.com/office/powerpoint/2010/main" val="6206019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marL="342900" indent="-342900" algn="l" eaLnBrk="1" fontAlgn="auto" hangingPunct="1">
              <a:spcAft>
                <a:spcPts val="0"/>
              </a:spcAft>
              <a:buFont typeface="Arial"/>
              <a:buChar char="•"/>
              <a:defRPr/>
            </a:pPr>
            <a:r>
              <a:rPr lang="en-US" sz="1200" dirty="0" smtClean="0">
                <a:solidFill>
                  <a:srgbClr val="000000"/>
                </a:solidFill>
                <a:latin typeface="Times New Roman"/>
                <a:cs typeface="Times New Roman"/>
              </a:rPr>
              <a:t>Focus on outcomes and efficiency ratios; ability to manage efficiency ratios and key outcome metrics.  Aligns with 2012 State effort.</a:t>
            </a:r>
          </a:p>
          <a:p>
            <a:pPr marL="342900" indent="-342900" algn="l" eaLnBrk="1" fontAlgn="auto" hangingPunct="1">
              <a:spcAft>
                <a:spcPts val="0"/>
              </a:spcAft>
              <a:buFont typeface="Arial"/>
              <a:buChar char="•"/>
              <a:defRPr/>
            </a:pPr>
            <a:r>
              <a:rPr lang="en-US" sz="1200" dirty="0" smtClean="0">
                <a:solidFill>
                  <a:srgbClr val="000000"/>
                </a:solidFill>
                <a:latin typeface="Times New Roman"/>
                <a:cs typeface="Times New Roman"/>
              </a:rPr>
              <a:t>Strong cultural expectation for data to be cornerstone of timely operational decision-making</a:t>
            </a:r>
          </a:p>
          <a:p>
            <a:pPr marL="342900" indent="-342900" algn="l" eaLnBrk="1" fontAlgn="auto" hangingPunct="1">
              <a:spcAft>
                <a:spcPts val="0"/>
              </a:spcAft>
              <a:buFont typeface="Arial"/>
              <a:buChar char="•"/>
              <a:defRPr/>
            </a:pPr>
            <a:r>
              <a:rPr lang="en-US" sz="1200" dirty="0" smtClean="0">
                <a:solidFill>
                  <a:srgbClr val="000000"/>
                </a:solidFill>
                <a:latin typeface="Times New Roman"/>
                <a:cs typeface="Times New Roman"/>
              </a:rPr>
              <a:t>ANNUAL metrics versus dashboard? Distinguish these.</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dirty="0" smtClean="0">
              <a:solidFill>
                <a:schemeClr val="tx2"/>
              </a:solidFill>
              <a:latin typeface="Times New Roman"/>
              <a:cs typeface="Times New Roman"/>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schemeClr val="tx2"/>
                </a:solidFill>
                <a:latin typeface="Times New Roman"/>
                <a:cs typeface="Times New Roman"/>
              </a:rPr>
              <a:t>More than one set of metrics for different needs</a:t>
            </a:r>
            <a:r>
              <a:rPr lang="en-US" baseline="0" dirty="0" smtClean="0">
                <a:solidFill>
                  <a:schemeClr val="tx2"/>
                </a:solidFill>
                <a:latin typeface="Times New Roman"/>
                <a:cs typeface="Times New Roman"/>
              </a:rPr>
              <a:t> – Dashboard for monitoring versus periodic topic detail reports</a:t>
            </a:r>
          </a:p>
          <a:p>
            <a:pPr marL="0" marR="0" indent="0" algn="l" defTabSz="457200" rtl="0" eaLnBrk="1" fontAlgn="auto" latinLnBrk="0" hangingPunct="1">
              <a:lnSpc>
                <a:spcPct val="100000"/>
              </a:lnSpc>
              <a:spcBef>
                <a:spcPts val="0"/>
              </a:spcBef>
              <a:spcAft>
                <a:spcPts val="0"/>
              </a:spcAft>
              <a:buClrTx/>
              <a:buSzTx/>
              <a:buFont typeface="Arial"/>
              <a:buNone/>
              <a:tabLst/>
              <a:defRPr/>
            </a:pPr>
            <a:endParaRPr lang="en-US" sz="1200" dirty="0" smtClean="0">
              <a:solidFill>
                <a:schemeClr val="tx1"/>
              </a:solidFill>
              <a:latin typeface="Times New Roman"/>
              <a:cs typeface="Times New Roman"/>
            </a:endParaRPr>
          </a:p>
          <a:p>
            <a:pPr eaLnBrk="1" hangingPunct="1">
              <a:spcBef>
                <a:spcPct val="0"/>
              </a:spcBef>
            </a:pPr>
            <a:endParaRPr lang="en-US" dirty="0" smtClean="0">
              <a:latin typeface="Calibri" charset="0"/>
              <a:ea typeface="ＭＳ Ｐゴシック" charset="0"/>
              <a:cs typeface="ＭＳ Ｐゴシック" charset="0"/>
            </a:endParaRPr>
          </a:p>
          <a:p>
            <a:pPr marL="342900" indent="-342900" fontAlgn="auto">
              <a:spcAft>
                <a:spcPts val="0"/>
              </a:spcAft>
              <a:buFont typeface="Arial"/>
              <a:buChar char="•"/>
              <a:defRPr/>
            </a:pPr>
            <a:r>
              <a:rPr lang="en-US" sz="1200" dirty="0" smtClean="0">
                <a:latin typeface="Times New Roman"/>
                <a:cs typeface="Times New Roman"/>
              </a:rPr>
              <a:t>Relevance to mission, direction</a:t>
            </a:r>
          </a:p>
          <a:p>
            <a:pPr marL="342900" indent="-342900" fontAlgn="auto">
              <a:spcAft>
                <a:spcPts val="0"/>
              </a:spcAft>
              <a:buFont typeface="Arial"/>
              <a:buChar char="•"/>
              <a:defRPr/>
            </a:pPr>
            <a:r>
              <a:rPr lang="en-US" sz="1200" dirty="0" smtClean="0">
                <a:latin typeface="Times New Roman"/>
                <a:cs typeface="Times New Roman"/>
              </a:rPr>
              <a:t>Best UA metrics may differ</a:t>
            </a:r>
          </a:p>
          <a:p>
            <a:pPr marL="342900" indent="-342900" fontAlgn="auto">
              <a:spcAft>
                <a:spcPts val="0"/>
              </a:spcAft>
              <a:buFont typeface="Arial"/>
              <a:buChar char="•"/>
              <a:defRPr/>
            </a:pPr>
            <a:r>
              <a:rPr lang="en-US" sz="1200" dirty="0" smtClean="0">
                <a:latin typeface="Times New Roman"/>
                <a:cs typeface="Times New Roman"/>
              </a:rPr>
              <a:t>Utility to make, evaluate policy decisions</a:t>
            </a:r>
          </a:p>
          <a:p>
            <a:pPr marL="342900" indent="-342900" fontAlgn="auto">
              <a:spcAft>
                <a:spcPts val="0"/>
              </a:spcAft>
              <a:buFont typeface="Arial"/>
              <a:buChar char="•"/>
              <a:defRPr/>
            </a:pPr>
            <a:r>
              <a:rPr lang="en-US" sz="1200" dirty="0" smtClean="0">
                <a:latin typeface="Times New Roman"/>
                <a:cs typeface="Times New Roman"/>
              </a:rPr>
              <a:t>Major areas for metrics and aligning those with SDI themes</a:t>
            </a:r>
          </a:p>
          <a:p>
            <a:pPr eaLnBrk="1" hangingPunct="1">
              <a:spcBef>
                <a:spcPct val="0"/>
              </a:spcBef>
            </a:pPr>
            <a:endParaRPr lang="en-US" dirty="0" smtClean="0">
              <a:latin typeface="Calibri" charset="0"/>
              <a:ea typeface="ＭＳ Ｐゴシック" charset="0"/>
              <a:cs typeface="ＭＳ Ｐゴシック" charset="0"/>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dirty="0" smtClean="0">
                <a:solidFill>
                  <a:srgbClr val="1F497D"/>
                </a:solidFill>
                <a:latin typeface="Times New Roman"/>
                <a:ea typeface="+mn-ea"/>
                <a:cs typeface="Times New Roman"/>
              </a:rPr>
              <a:t>Performance-Driven Funding</a:t>
            </a:r>
            <a:r>
              <a:rPr lang="en-US" sz="1200" baseline="0" dirty="0" smtClean="0">
                <a:solidFill>
                  <a:srgbClr val="1F497D"/>
                </a:solidFill>
                <a:latin typeface="Times New Roman"/>
                <a:ea typeface="+mn-ea"/>
                <a:cs typeface="Times New Roman"/>
              </a:rPr>
              <a:t> – this is difficult with current single appropriation structure</a:t>
            </a:r>
          </a:p>
          <a:p>
            <a:pPr marL="342900" indent="-342900" algn="l">
              <a:buFont typeface="Arial"/>
              <a:buChar char="•"/>
              <a:defRPr/>
            </a:pPr>
            <a:r>
              <a:rPr lang="en-US" dirty="0" smtClean="0">
                <a:solidFill>
                  <a:srgbClr val="000000"/>
                </a:solidFill>
                <a:latin typeface="Times New Roman"/>
                <a:ea typeface="+mn-ea"/>
                <a:cs typeface="Times New Roman"/>
              </a:rPr>
              <a:t>Best</a:t>
            </a:r>
            <a:r>
              <a:rPr lang="en-US" baseline="0" dirty="0" smtClean="0">
                <a:solidFill>
                  <a:srgbClr val="000000"/>
                </a:solidFill>
                <a:latin typeface="Times New Roman"/>
                <a:ea typeface="+mn-ea"/>
                <a:cs typeface="Times New Roman"/>
              </a:rPr>
              <a:t> used for </a:t>
            </a:r>
            <a:r>
              <a:rPr lang="en-US" dirty="0" smtClean="0">
                <a:solidFill>
                  <a:srgbClr val="000000"/>
                </a:solidFill>
                <a:latin typeface="Times New Roman"/>
                <a:ea typeface="+mn-ea"/>
                <a:cs typeface="Times New Roman"/>
              </a:rPr>
              <a:t>Specific Desired Outcomes, i.e.</a:t>
            </a:r>
            <a:r>
              <a:rPr lang="en-US" baseline="0" dirty="0" smtClean="0">
                <a:solidFill>
                  <a:srgbClr val="000000"/>
                </a:solidFill>
                <a:latin typeface="Times New Roman"/>
                <a:ea typeface="+mn-ea"/>
                <a:cs typeface="Times New Roman"/>
              </a:rPr>
              <a:t> a system of higher education distributes revenue  uses formula funding </a:t>
            </a:r>
          </a:p>
          <a:p>
            <a:pPr marL="342900" indent="-342900" algn="l">
              <a:buFont typeface="Arial"/>
              <a:buChar char="•"/>
              <a:defRPr/>
            </a:pPr>
            <a:r>
              <a:rPr lang="en-US" dirty="0" smtClean="0">
                <a:solidFill>
                  <a:srgbClr val="000000"/>
                </a:solidFill>
                <a:latin typeface="Times New Roman"/>
                <a:ea typeface="+mn-ea"/>
                <a:cs typeface="Times New Roman"/>
              </a:rPr>
              <a:t>… Good Idea?  Probably, if new annual funding source available. </a:t>
            </a:r>
            <a:r>
              <a:rPr lang="en-US" dirty="0" smtClean="0">
                <a:solidFill>
                  <a:srgbClr val="000000"/>
                </a:solidFill>
                <a:latin typeface="Times New Roman"/>
                <a:cs typeface="Times New Roman"/>
              </a:rPr>
              <a:t>PBB most successful in rewarding change when consistently sourced via non-reallocation method.</a:t>
            </a:r>
            <a:r>
              <a:rPr lang="en-US" dirty="0" smtClean="0">
                <a:solidFill>
                  <a:srgbClr val="000000"/>
                </a:solidFill>
                <a:latin typeface="Times New Roman"/>
                <a:ea typeface="+mn-ea"/>
                <a:cs typeface="Times New Roman"/>
              </a:rPr>
              <a:t> </a:t>
            </a:r>
          </a:p>
          <a:p>
            <a:pPr marL="342900" indent="-342900" algn="l">
              <a:buFont typeface="Arial"/>
              <a:buChar char="•"/>
              <a:defRPr/>
            </a:pPr>
            <a:r>
              <a:rPr lang="en-US" dirty="0" smtClean="0">
                <a:solidFill>
                  <a:srgbClr val="000000"/>
                </a:solidFill>
                <a:latin typeface="Times New Roman"/>
                <a:ea typeface="+mn-ea"/>
                <a:cs typeface="Times New Roman"/>
              </a:rPr>
              <a:t>but only as part of systematic, comprehensive program!  </a:t>
            </a:r>
          </a:p>
          <a:p>
            <a:pPr marL="342900" indent="-342900" algn="l">
              <a:buFont typeface="Arial"/>
              <a:buChar char="•"/>
              <a:defRPr/>
            </a:pPr>
            <a:endParaRPr lang="en-US" sz="1600" dirty="0" smtClean="0">
              <a:solidFill>
                <a:schemeClr val="tx1"/>
              </a:solidFill>
              <a:latin typeface="Times New Roman"/>
              <a:ea typeface="+mn-ea"/>
              <a:cs typeface="Times New Roman"/>
            </a:endParaRPr>
          </a:p>
          <a:p>
            <a:pPr marL="0" marR="0" indent="0" algn="l" defTabSz="457200" rtl="0" eaLnBrk="1" fontAlgn="auto" latinLnBrk="0" hangingPunct="1">
              <a:lnSpc>
                <a:spcPct val="100000"/>
              </a:lnSpc>
              <a:spcBef>
                <a:spcPts val="0"/>
              </a:spcBef>
              <a:spcAft>
                <a:spcPts val="0"/>
              </a:spcAft>
              <a:buClrTx/>
              <a:buSzTx/>
              <a:buFont typeface="Arial"/>
              <a:buNone/>
              <a:tabLst/>
              <a:defRPr/>
            </a:pPr>
            <a:r>
              <a:rPr lang="en-US" sz="1200" baseline="0" dirty="0" smtClean="0">
                <a:solidFill>
                  <a:srgbClr val="1F497D"/>
                </a:solidFill>
                <a:latin typeface="Times New Roman"/>
                <a:ea typeface="+mn-ea"/>
                <a:cs typeface="Times New Roman"/>
              </a:rPr>
              <a:t>External comparison – Thompson-Reuters for research assessment, </a:t>
            </a:r>
            <a:r>
              <a:rPr lang="en-US" sz="1200" baseline="0" dirty="0" err="1" smtClean="0">
                <a:solidFill>
                  <a:srgbClr val="1F497D"/>
                </a:solidFill>
                <a:latin typeface="Times New Roman"/>
                <a:ea typeface="+mn-ea"/>
                <a:cs typeface="Times New Roman"/>
              </a:rPr>
              <a:t>etc</a:t>
            </a:r>
            <a:endParaRPr lang="en-US" dirty="0" smtClean="0">
              <a:latin typeface="Calibri" charset="0"/>
              <a:ea typeface="ＭＳ Ｐゴシック" charset="0"/>
              <a:cs typeface="ＭＳ Ｐゴシック" charset="0"/>
            </a:endParaRPr>
          </a:p>
          <a:p>
            <a:pPr eaLnBrk="1" hangingPunct="1">
              <a:spcBef>
                <a:spcPct val="0"/>
              </a:spcBef>
            </a:pPr>
            <a:endParaRPr lang="en-US" dirty="0" smtClean="0">
              <a:latin typeface="Calibri" charset="0"/>
              <a:ea typeface="ＭＳ Ｐゴシック" charset="0"/>
              <a:cs typeface="ＭＳ Ｐゴシック" charset="0"/>
            </a:endParaRPr>
          </a:p>
          <a:p>
            <a:pPr eaLnBrk="1" hangingPunct="1">
              <a:spcBef>
                <a:spcPct val="0"/>
              </a:spcBef>
            </a:pPr>
            <a:endParaRPr lang="en-US" dirty="0">
              <a:latin typeface="Calibri" charset="0"/>
              <a:ea typeface="ＭＳ Ｐゴシック" charset="0"/>
              <a:cs typeface="ＭＳ Ｐゴシック"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1122" indent="-288893" eaLnBrk="0" hangingPunct="0">
              <a:defRPr sz="2400">
                <a:solidFill>
                  <a:schemeClr val="tx1"/>
                </a:solidFill>
                <a:latin typeface="Arial" charset="0"/>
                <a:ea typeface="ＭＳ Ｐゴシック" charset="0"/>
              </a:defRPr>
            </a:lvl2pPr>
            <a:lvl3pPr marL="1155573" indent="-231115" eaLnBrk="0" hangingPunct="0">
              <a:defRPr sz="2400">
                <a:solidFill>
                  <a:schemeClr val="tx1"/>
                </a:solidFill>
                <a:latin typeface="Arial" charset="0"/>
                <a:ea typeface="ＭＳ Ｐゴシック" charset="0"/>
              </a:defRPr>
            </a:lvl3pPr>
            <a:lvl4pPr marL="1617802" indent="-231115" eaLnBrk="0" hangingPunct="0">
              <a:defRPr sz="2400">
                <a:solidFill>
                  <a:schemeClr val="tx1"/>
                </a:solidFill>
                <a:latin typeface="Arial" charset="0"/>
                <a:ea typeface="ＭＳ Ｐゴシック" charset="0"/>
              </a:defRPr>
            </a:lvl4pPr>
            <a:lvl5pPr marL="2080031" indent="-231115" eaLnBrk="0" hangingPunct="0">
              <a:defRPr sz="2400">
                <a:solidFill>
                  <a:schemeClr val="tx1"/>
                </a:solidFill>
                <a:latin typeface="Arial" charset="0"/>
                <a:ea typeface="ＭＳ Ｐゴシック" charset="0"/>
              </a:defRPr>
            </a:lvl5pPr>
            <a:lvl6pPr marL="2542261" indent="-231115" eaLnBrk="0" fontAlgn="base" hangingPunct="0">
              <a:spcBef>
                <a:spcPct val="0"/>
              </a:spcBef>
              <a:spcAft>
                <a:spcPct val="0"/>
              </a:spcAft>
              <a:defRPr sz="2400">
                <a:solidFill>
                  <a:schemeClr val="tx1"/>
                </a:solidFill>
                <a:latin typeface="Arial" charset="0"/>
                <a:ea typeface="ＭＳ Ｐゴシック" charset="0"/>
              </a:defRPr>
            </a:lvl6pPr>
            <a:lvl7pPr marL="3004490" indent="-231115" eaLnBrk="0" fontAlgn="base" hangingPunct="0">
              <a:spcBef>
                <a:spcPct val="0"/>
              </a:spcBef>
              <a:spcAft>
                <a:spcPct val="0"/>
              </a:spcAft>
              <a:defRPr sz="2400">
                <a:solidFill>
                  <a:schemeClr val="tx1"/>
                </a:solidFill>
                <a:latin typeface="Arial" charset="0"/>
                <a:ea typeface="ＭＳ Ｐゴシック" charset="0"/>
              </a:defRPr>
            </a:lvl7pPr>
            <a:lvl8pPr marL="3466719" indent="-231115" eaLnBrk="0" fontAlgn="base" hangingPunct="0">
              <a:spcBef>
                <a:spcPct val="0"/>
              </a:spcBef>
              <a:spcAft>
                <a:spcPct val="0"/>
              </a:spcAft>
              <a:defRPr sz="2400">
                <a:solidFill>
                  <a:schemeClr val="tx1"/>
                </a:solidFill>
                <a:latin typeface="Arial" charset="0"/>
                <a:ea typeface="ＭＳ Ｐゴシック" charset="0"/>
              </a:defRPr>
            </a:lvl8pPr>
            <a:lvl9pPr marL="3928948" indent="-23111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44E48A-F074-6F4C-9607-00969DADD022}" type="slidenum">
              <a:rPr lang="en-US" sz="1200">
                <a:latin typeface="Calibri" charset="0"/>
              </a:rPr>
              <a:pPr eaLnBrk="1" hangingPunct="1"/>
              <a:t>4</a:t>
            </a:fld>
            <a:endParaRPr lang="en-US" sz="1200" dirty="0">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7410"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dirty="0" smtClean="0">
                <a:latin typeface="Calibri" charset="0"/>
                <a:ea typeface="ＭＳ Ｐゴシック" charset="0"/>
                <a:cs typeface="ＭＳ Ｐゴシック" charset="0"/>
              </a:rPr>
              <a:t>This</a:t>
            </a:r>
            <a:r>
              <a:rPr lang="en-US" baseline="0" dirty="0" smtClean="0">
                <a:latin typeface="Calibri" charset="0"/>
                <a:ea typeface="ＭＳ Ｐゴシック" charset="0"/>
                <a:cs typeface="ＭＳ Ｐゴシック" charset="0"/>
              </a:rPr>
              <a:t> graphic taken from a resource cited by the National Governor’s Association Complete to Compete initiative:</a:t>
            </a:r>
          </a:p>
          <a:p>
            <a:pPr eaLnBrk="1" hangingPunct="1">
              <a:spcBef>
                <a:spcPct val="0"/>
              </a:spcBef>
            </a:pPr>
            <a:endParaRPr lang="en-US" baseline="0" dirty="0" smtClean="0">
              <a:latin typeface="Calibri" charset="0"/>
              <a:ea typeface="ＭＳ Ｐゴシック" charset="0"/>
              <a:cs typeface="ＭＳ Ｐゴシック" charset="0"/>
            </a:endParaRPr>
          </a:p>
          <a:p>
            <a:r>
              <a:rPr lang="en-US" dirty="0">
                <a:ea typeface="ＭＳ Ｐゴシック" charset="-128"/>
                <a:cs typeface="ＭＳ Ｐゴシック" charset="-128"/>
              </a:rPr>
              <a:t>Additionally, the revamping process should take into account the question of </a:t>
            </a:r>
          </a:p>
          <a:p>
            <a:pPr marL="173336" indent="-173336">
              <a:buFont typeface="Arial"/>
              <a:buChar char="•"/>
            </a:pPr>
            <a:r>
              <a:rPr lang="en-US" dirty="0">
                <a:ea typeface="ＭＳ Ｐゴシック" charset="-128"/>
                <a:cs typeface="ＭＳ Ｐゴシック" charset="-128"/>
              </a:rPr>
              <a:t>which measures are most relevant at the state, system, and campus levels. </a:t>
            </a:r>
          </a:p>
          <a:p>
            <a:pPr marL="173336" indent="-173336">
              <a:buFont typeface="Arial"/>
              <a:buChar char="•"/>
            </a:pPr>
            <a:r>
              <a:rPr lang="en-US" dirty="0">
                <a:ea typeface="ＭＳ Ｐゴシック" charset="-128"/>
                <a:cs typeface="ＭＳ Ｐゴシック" charset="-128"/>
              </a:rPr>
              <a:t>What is an appropriate division of labor for monitoring performance within an accountability system? </a:t>
            </a:r>
          </a:p>
          <a:p>
            <a:endParaRPr lang="en-US" dirty="0">
              <a:ea typeface="ＭＳ Ｐゴシック" charset="-128"/>
              <a:cs typeface="ＭＳ Ｐゴシック" charset="-128"/>
            </a:endParaRPr>
          </a:p>
          <a:p>
            <a:r>
              <a:rPr lang="en-US" dirty="0">
                <a:ea typeface="ＭＳ Ｐゴシック" charset="-128"/>
                <a:cs typeface="ＭＳ Ｐゴシック" charset="-128"/>
              </a:rPr>
              <a:t>The figure below presents a general framework that states can use as a starting point for their own efforts. </a:t>
            </a:r>
          </a:p>
          <a:p>
            <a:pPr marL="173336" indent="-173336">
              <a:buFont typeface="Arial"/>
              <a:buChar char="•"/>
            </a:pPr>
            <a:r>
              <a:rPr lang="en-US" dirty="0">
                <a:ea typeface="ＭＳ Ｐゴシック" charset="-128"/>
                <a:cs typeface="ＭＳ Ｐゴシック" charset="-128"/>
              </a:rPr>
              <a:t>depicts a system in which </a:t>
            </a:r>
            <a:r>
              <a:rPr lang="en-US" b="1" dirty="0">
                <a:ea typeface="ＭＳ Ｐゴシック" charset="-128"/>
                <a:cs typeface="ＭＳ Ｐゴシック" charset="-128"/>
              </a:rPr>
              <a:t>institutions are charged with the most granular level of reporting and analysis </a:t>
            </a:r>
            <a:r>
              <a:rPr lang="en-US" dirty="0">
                <a:ea typeface="ＭＳ Ｐゴシック" charset="-128"/>
                <a:cs typeface="ＭＳ Ｐゴシック" charset="-128"/>
              </a:rPr>
              <a:t>(e.g., student movement through and performance in certificate and degree programs), </a:t>
            </a:r>
          </a:p>
          <a:p>
            <a:pPr marL="173336" indent="-173336">
              <a:buFont typeface="Arial"/>
              <a:buChar char="•"/>
            </a:pPr>
            <a:r>
              <a:rPr lang="en-US" b="1" dirty="0">
                <a:ea typeface="ＭＳ Ｐゴシック" charset="-128"/>
                <a:cs typeface="ＭＳ Ｐゴシック" charset="-128"/>
              </a:rPr>
              <a:t>systems take a broader view of performance</a:t>
            </a:r>
            <a:r>
              <a:rPr lang="en-US" dirty="0">
                <a:ea typeface="ＭＳ Ｐゴシック" charset="-128"/>
                <a:cs typeface="ＭＳ Ｐゴシック" charset="-128"/>
              </a:rPr>
              <a:t> (e.g. cross-institutional measures of performance and efficiency), and </a:t>
            </a:r>
          </a:p>
          <a:p>
            <a:pPr marL="173336" indent="-173336">
              <a:buFont typeface="Arial"/>
              <a:buChar char="•"/>
            </a:pPr>
            <a:r>
              <a:rPr lang="en-US" b="1" dirty="0">
                <a:ea typeface="ＭＳ Ｐゴシック" charset="-128"/>
                <a:cs typeface="ＭＳ Ｐゴシック" charset="-128"/>
              </a:rPr>
              <a:t>states focus on macro-level questions </a:t>
            </a:r>
            <a:r>
              <a:rPr lang="en-US" dirty="0">
                <a:ea typeface="ＭＳ Ｐゴシック" charset="-128"/>
                <a:cs typeface="ＭＳ Ｐゴシック" charset="-128"/>
              </a:rPr>
              <a:t>(e.g., system performance in meeting states’ economic needs, return on investment).</a:t>
            </a:r>
          </a:p>
          <a:p>
            <a:pPr marL="173336" indent="-173336">
              <a:buFont typeface="Arial"/>
              <a:buChar char="•"/>
            </a:pPr>
            <a:endParaRPr lang="en-US" dirty="0">
              <a:ea typeface="ＭＳ Ｐゴシック" charset="-128"/>
              <a:cs typeface="ＭＳ Ｐゴシック" charset="-128"/>
            </a:endParaRPr>
          </a:p>
          <a:p>
            <a:r>
              <a:rPr lang="en-US" dirty="0">
                <a:ea typeface="ＭＳ Ｐゴシック" charset="-128"/>
                <a:cs typeface="ＭＳ Ｐゴシック" charset="-128"/>
              </a:rPr>
              <a:t>Because states vary considerably in how they organize and govern their public colleges and universities, there is no</a:t>
            </a:r>
          </a:p>
          <a:p>
            <a:r>
              <a:rPr lang="en-US" dirty="0">
                <a:ea typeface="ＭＳ Ｐゴシック" charset="-128"/>
                <a:cs typeface="ＭＳ Ｐゴシック" charset="-128"/>
              </a:rPr>
              <a:t>single model that fits all circumstances and needs.</a:t>
            </a:r>
            <a:endParaRPr lang="en-US" baseline="0" dirty="0" smtClean="0">
              <a:latin typeface="Calibri" charset="0"/>
              <a:ea typeface="ＭＳ Ｐゴシック" charset="0"/>
              <a:cs typeface="ＭＳ Ｐゴシック" charset="0"/>
            </a:endParaRPr>
          </a:p>
          <a:p>
            <a:pPr eaLnBrk="1" hangingPunct="1">
              <a:spcBef>
                <a:spcPct val="0"/>
              </a:spcBef>
            </a:pPr>
            <a:endParaRPr lang="en-US" dirty="0">
              <a:latin typeface="Calibri" charset="0"/>
              <a:ea typeface="ＭＳ Ｐゴシック" charset="0"/>
              <a:cs typeface="ＭＳ Ｐゴシック" charset="0"/>
            </a:endParaRPr>
          </a:p>
        </p:txBody>
      </p:sp>
      <p:sp>
        <p:nvSpPr>
          <p:cNvPr id="1741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1122" indent="-288893" eaLnBrk="0" hangingPunct="0">
              <a:defRPr sz="2400">
                <a:solidFill>
                  <a:schemeClr val="tx1"/>
                </a:solidFill>
                <a:latin typeface="Arial" charset="0"/>
                <a:ea typeface="ＭＳ Ｐゴシック" charset="0"/>
              </a:defRPr>
            </a:lvl2pPr>
            <a:lvl3pPr marL="1155573" indent="-231115" eaLnBrk="0" hangingPunct="0">
              <a:defRPr sz="2400">
                <a:solidFill>
                  <a:schemeClr val="tx1"/>
                </a:solidFill>
                <a:latin typeface="Arial" charset="0"/>
                <a:ea typeface="ＭＳ Ｐゴシック" charset="0"/>
              </a:defRPr>
            </a:lvl3pPr>
            <a:lvl4pPr marL="1617802" indent="-231115" eaLnBrk="0" hangingPunct="0">
              <a:defRPr sz="2400">
                <a:solidFill>
                  <a:schemeClr val="tx1"/>
                </a:solidFill>
                <a:latin typeface="Arial" charset="0"/>
                <a:ea typeface="ＭＳ Ｐゴシック" charset="0"/>
              </a:defRPr>
            </a:lvl4pPr>
            <a:lvl5pPr marL="2080031" indent="-231115" eaLnBrk="0" hangingPunct="0">
              <a:defRPr sz="2400">
                <a:solidFill>
                  <a:schemeClr val="tx1"/>
                </a:solidFill>
                <a:latin typeface="Arial" charset="0"/>
                <a:ea typeface="ＭＳ Ｐゴシック" charset="0"/>
              </a:defRPr>
            </a:lvl5pPr>
            <a:lvl6pPr marL="2542261" indent="-231115" eaLnBrk="0" fontAlgn="base" hangingPunct="0">
              <a:spcBef>
                <a:spcPct val="0"/>
              </a:spcBef>
              <a:spcAft>
                <a:spcPct val="0"/>
              </a:spcAft>
              <a:defRPr sz="2400">
                <a:solidFill>
                  <a:schemeClr val="tx1"/>
                </a:solidFill>
                <a:latin typeface="Arial" charset="0"/>
                <a:ea typeface="ＭＳ Ｐゴシック" charset="0"/>
              </a:defRPr>
            </a:lvl6pPr>
            <a:lvl7pPr marL="3004490" indent="-231115" eaLnBrk="0" fontAlgn="base" hangingPunct="0">
              <a:spcBef>
                <a:spcPct val="0"/>
              </a:spcBef>
              <a:spcAft>
                <a:spcPct val="0"/>
              </a:spcAft>
              <a:defRPr sz="2400">
                <a:solidFill>
                  <a:schemeClr val="tx1"/>
                </a:solidFill>
                <a:latin typeface="Arial" charset="0"/>
                <a:ea typeface="ＭＳ Ｐゴシック" charset="0"/>
              </a:defRPr>
            </a:lvl7pPr>
            <a:lvl8pPr marL="3466719" indent="-231115" eaLnBrk="0" fontAlgn="base" hangingPunct="0">
              <a:spcBef>
                <a:spcPct val="0"/>
              </a:spcBef>
              <a:spcAft>
                <a:spcPct val="0"/>
              </a:spcAft>
              <a:defRPr sz="2400">
                <a:solidFill>
                  <a:schemeClr val="tx1"/>
                </a:solidFill>
                <a:latin typeface="Arial" charset="0"/>
                <a:ea typeface="ＭＳ Ｐゴシック" charset="0"/>
              </a:defRPr>
            </a:lvl8pPr>
            <a:lvl9pPr marL="3928948" indent="-231115"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44E48A-F074-6F4C-9607-00969DADD022}" type="slidenum">
              <a:rPr lang="en-US" sz="1200">
                <a:latin typeface="Calibri" charset="0"/>
              </a:rPr>
              <a:pPr eaLnBrk="1" hangingPunct="1"/>
              <a:t>5</a:t>
            </a:fld>
            <a:endParaRPr lang="en-US" sz="1200" dirty="0">
              <a:latin typeface="Calibri"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6013" y="696913"/>
            <a:ext cx="4649787" cy="34877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6</a:t>
            </a:fld>
            <a:endParaRPr lang="en-US" dirty="0"/>
          </a:p>
        </p:txBody>
      </p:sp>
    </p:spTree>
    <p:extLst>
      <p:ext uri="{BB962C8B-B14F-4D97-AF65-F5344CB8AC3E}">
        <p14:creationId xmlns:p14="http://schemas.microsoft.com/office/powerpoint/2010/main" val="7949925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75 (+/-) distinct metrics used by MAUs</a:t>
            </a:r>
          </a:p>
          <a:p>
            <a:r>
              <a:rPr lang="en-US" sz="1200" kern="1200" dirty="0" smtClean="0">
                <a:solidFill>
                  <a:schemeClr val="tx1"/>
                </a:solidFill>
                <a:effectLst/>
                <a:latin typeface="+mn-lt"/>
                <a:ea typeface="+mn-ea"/>
                <a:cs typeface="+mn-cs"/>
              </a:rPr>
              <a:t>148 (+/-) distinct metrics used by MAUs and PWSCC (including many that only PWSCC uses)</a:t>
            </a:r>
          </a:p>
          <a:p>
            <a:r>
              <a:rPr lang="en-US" sz="1200" kern="1200" dirty="0" smtClean="0">
                <a:solidFill>
                  <a:schemeClr val="tx1"/>
                </a:solidFill>
                <a:effectLst/>
                <a:latin typeface="+mn-lt"/>
                <a:ea typeface="+mn-ea"/>
                <a:cs typeface="+mn-cs"/>
              </a:rPr>
              <a:t>Four used by all 4 (5.3% of 75, or 2.7% of 148)</a:t>
            </a:r>
          </a:p>
          <a:p>
            <a:pPr lvl="0"/>
            <a:r>
              <a:rPr lang="en-US" sz="1200" kern="1200" dirty="0" smtClean="0">
                <a:solidFill>
                  <a:schemeClr val="tx1"/>
                </a:solidFill>
                <a:effectLst/>
                <a:latin typeface="+mn-lt"/>
                <a:ea typeface="+mn-ea"/>
                <a:cs typeface="+mn-cs"/>
              </a:rPr>
              <a:t>Students achieve intended learning outcomes within their programs.</a:t>
            </a:r>
          </a:p>
          <a:p>
            <a:pPr lvl="0"/>
            <a:r>
              <a:rPr lang="en-US" sz="1200" kern="1200" dirty="0" smtClean="0">
                <a:solidFill>
                  <a:schemeClr val="tx1"/>
                </a:solidFill>
                <a:effectLst/>
                <a:latin typeface="+mn-lt"/>
                <a:ea typeface="+mn-ea"/>
                <a:cs typeface="+mn-cs"/>
              </a:rPr>
              <a:t>Student persistence </a:t>
            </a:r>
          </a:p>
          <a:p>
            <a:pPr lvl="0"/>
            <a:r>
              <a:rPr lang="en-US" sz="1200" kern="1200" dirty="0" smtClean="0">
                <a:solidFill>
                  <a:schemeClr val="tx1"/>
                </a:solidFill>
                <a:effectLst/>
                <a:latin typeface="+mn-lt"/>
                <a:ea typeface="+mn-ea"/>
                <a:cs typeface="+mn-cs"/>
              </a:rPr>
              <a:t>Student graduation.</a:t>
            </a:r>
          </a:p>
          <a:p>
            <a:pPr lvl="0"/>
            <a:r>
              <a:rPr lang="en-US" sz="1200" kern="1200" dirty="0" smtClean="0">
                <a:solidFill>
                  <a:schemeClr val="tx1"/>
                </a:solidFill>
                <a:effectLst/>
                <a:latin typeface="+mn-lt"/>
                <a:ea typeface="+mn-ea"/>
                <a:cs typeface="+mn-cs"/>
              </a:rPr>
              <a:t>Graduates secure jobs or continue their education.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Six used by 3 in some form (8.0% or 4.05%).</a:t>
            </a:r>
          </a:p>
          <a:p>
            <a:pPr lvl="0"/>
            <a:r>
              <a:rPr lang="en-US" sz="1200" kern="1200" dirty="0" smtClean="0">
                <a:solidFill>
                  <a:schemeClr val="tx1"/>
                </a:solidFill>
                <a:effectLst/>
                <a:latin typeface="+mn-lt"/>
                <a:ea typeface="+mn-ea"/>
                <a:cs typeface="+mn-cs"/>
              </a:rPr>
              <a:t>Faculty publish peer-reviewed journal articles, book chapters, and books, or give presentations or performances.</a:t>
            </a:r>
          </a:p>
          <a:p>
            <a:pPr lvl="0"/>
            <a:r>
              <a:rPr lang="en-US" sz="1200" kern="1200" dirty="0" smtClean="0">
                <a:solidFill>
                  <a:schemeClr val="tx1"/>
                </a:solidFill>
                <a:effectLst/>
                <a:latin typeface="+mn-lt"/>
                <a:ea typeface="+mn-ea"/>
                <a:cs typeface="+mn-cs"/>
              </a:rPr>
              <a:t>Students produce independently reviewed research and creative products.</a:t>
            </a:r>
          </a:p>
          <a:p>
            <a:pPr lvl="0"/>
            <a:r>
              <a:rPr lang="en-US" sz="1200" kern="1200" dirty="0" smtClean="0">
                <a:solidFill>
                  <a:schemeClr val="tx1"/>
                </a:solidFill>
                <a:effectLst/>
                <a:latin typeface="+mn-lt"/>
                <a:ea typeface="+mn-ea"/>
                <a:cs typeface="+mn-cs"/>
              </a:rPr>
              <a:t>High-Demand-Job-Area graduates.</a:t>
            </a:r>
          </a:p>
          <a:p>
            <a:pPr lvl="0"/>
            <a:r>
              <a:rPr lang="en-US" sz="1200" kern="1200" dirty="0" smtClean="0">
                <a:solidFill>
                  <a:schemeClr val="tx1"/>
                </a:solidFill>
                <a:effectLst/>
                <a:latin typeface="+mn-lt"/>
                <a:ea typeface="+mn-ea"/>
                <a:cs typeface="+mn-cs"/>
              </a:rPr>
              <a:t>Partnerships with local entities and private partners</a:t>
            </a:r>
          </a:p>
          <a:p>
            <a:pPr lvl="0"/>
            <a:r>
              <a:rPr lang="en-US" sz="1200" kern="1200" dirty="0" smtClean="0">
                <a:solidFill>
                  <a:schemeClr val="tx1"/>
                </a:solidFill>
                <a:effectLst/>
                <a:latin typeface="+mn-lt"/>
                <a:ea typeface="+mn-ea"/>
                <a:cs typeface="+mn-cs"/>
              </a:rPr>
              <a:t>Public lectures, presentations and performances</a:t>
            </a:r>
          </a:p>
          <a:p>
            <a:pPr lvl="0"/>
            <a:r>
              <a:rPr lang="en-US" sz="1200" kern="1200" dirty="0" smtClean="0">
                <a:solidFill>
                  <a:schemeClr val="tx1"/>
                </a:solidFill>
                <a:effectLst/>
                <a:latin typeface="+mn-lt"/>
                <a:ea typeface="+mn-ea"/>
                <a:cs typeface="+mn-cs"/>
              </a:rPr>
              <a:t>Degree to which student demographics reflect those of the population</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Eleven were used by 2 in some form (14.7% or 7.4%)</a:t>
            </a:r>
          </a:p>
          <a:p>
            <a:pPr lvl="0"/>
            <a:r>
              <a:rPr lang="en-US" sz="1200" kern="1200" dirty="0" smtClean="0">
                <a:solidFill>
                  <a:schemeClr val="tx1"/>
                </a:solidFill>
                <a:effectLst/>
                <a:latin typeface="+mn-lt"/>
                <a:ea typeface="+mn-ea"/>
                <a:cs typeface="+mn-cs"/>
              </a:rPr>
              <a:t>Student satisfaction with degree</a:t>
            </a:r>
          </a:p>
          <a:p>
            <a:pPr lvl="0"/>
            <a:r>
              <a:rPr lang="en-US" sz="1200" kern="1200" dirty="0" smtClean="0">
                <a:solidFill>
                  <a:schemeClr val="tx1"/>
                </a:solidFill>
                <a:effectLst/>
                <a:latin typeface="+mn-lt"/>
                <a:ea typeface="+mn-ea"/>
                <a:cs typeface="+mn-cs"/>
              </a:rPr>
              <a:t>Student transfers and/or continuing education</a:t>
            </a:r>
          </a:p>
          <a:p>
            <a:pPr lvl="0"/>
            <a:r>
              <a:rPr lang="en-US" sz="1200" kern="1200" dirty="0" smtClean="0">
                <a:solidFill>
                  <a:schemeClr val="tx1"/>
                </a:solidFill>
                <a:effectLst/>
                <a:latin typeface="+mn-lt"/>
                <a:ea typeface="+mn-ea"/>
                <a:cs typeface="+mn-cs"/>
              </a:rPr>
              <a:t>Students produce research or creative products</a:t>
            </a:r>
          </a:p>
          <a:p>
            <a:pPr lvl="0"/>
            <a:r>
              <a:rPr lang="en-US" sz="1200" kern="1200" dirty="0" smtClean="0">
                <a:solidFill>
                  <a:schemeClr val="tx1"/>
                </a:solidFill>
                <a:effectLst/>
                <a:latin typeface="+mn-lt"/>
                <a:ea typeface="+mn-ea"/>
                <a:cs typeface="+mn-cs"/>
              </a:rPr>
              <a:t>Students participating in international study</a:t>
            </a:r>
          </a:p>
          <a:p>
            <a:pPr lvl="0"/>
            <a:r>
              <a:rPr lang="en-US" sz="1200" kern="1200" dirty="0" smtClean="0">
                <a:solidFill>
                  <a:schemeClr val="tx1"/>
                </a:solidFill>
                <a:effectLst/>
                <a:latin typeface="+mn-lt"/>
                <a:ea typeface="+mn-ea"/>
                <a:cs typeface="+mn-cs"/>
              </a:rPr>
              <a:t>Non-credit course and workshop completion/participation</a:t>
            </a:r>
          </a:p>
          <a:p>
            <a:pPr lvl="0"/>
            <a:r>
              <a:rPr lang="en-US" sz="1200" kern="1200" dirty="0" smtClean="0">
                <a:solidFill>
                  <a:schemeClr val="tx1"/>
                </a:solidFill>
                <a:effectLst/>
                <a:latin typeface="+mn-lt"/>
                <a:ea typeface="+mn-ea"/>
                <a:cs typeface="+mn-cs"/>
              </a:rPr>
              <a:t>Community use of cultural and athletic resources</a:t>
            </a:r>
          </a:p>
          <a:p>
            <a:pPr lvl="0"/>
            <a:r>
              <a:rPr lang="en-US" sz="1200" kern="1200" dirty="0" smtClean="0">
                <a:solidFill>
                  <a:schemeClr val="tx1"/>
                </a:solidFill>
                <a:effectLst/>
                <a:latin typeface="+mn-lt"/>
                <a:ea typeface="+mn-ea"/>
                <a:cs typeface="+mn-cs"/>
              </a:rPr>
              <a:t>Proposal submissions (and awards)</a:t>
            </a:r>
          </a:p>
          <a:p>
            <a:pPr lvl="0"/>
            <a:r>
              <a:rPr lang="en-US" sz="1200" kern="1200" dirty="0" smtClean="0">
                <a:solidFill>
                  <a:schemeClr val="tx1"/>
                </a:solidFill>
                <a:effectLst/>
                <a:latin typeface="+mn-lt"/>
                <a:ea typeface="+mn-ea"/>
                <a:cs typeface="+mn-cs"/>
              </a:rPr>
              <a:t>Degree to which faculty and staff demographics reflect state demographics</a:t>
            </a:r>
          </a:p>
          <a:p>
            <a:pPr lvl="0"/>
            <a:r>
              <a:rPr lang="en-US" sz="1200" kern="1200" dirty="0" smtClean="0">
                <a:solidFill>
                  <a:schemeClr val="tx1"/>
                </a:solidFill>
                <a:effectLst/>
                <a:latin typeface="+mn-lt"/>
                <a:ea typeface="+mn-ea"/>
                <a:cs typeface="+mn-cs"/>
              </a:rPr>
              <a:t>Student and/or staff satisfaction.</a:t>
            </a:r>
          </a:p>
          <a:p>
            <a:pPr lvl="0"/>
            <a:r>
              <a:rPr lang="en-US" sz="1200" kern="1200" dirty="0" smtClean="0">
                <a:solidFill>
                  <a:schemeClr val="tx1"/>
                </a:solidFill>
                <a:effectLst/>
                <a:latin typeface="+mn-lt"/>
                <a:ea typeface="+mn-ea"/>
                <a:cs typeface="+mn-cs"/>
              </a:rPr>
              <a:t>Percentage of students receiving financial aid</a:t>
            </a:r>
          </a:p>
          <a:p>
            <a:pPr lvl="0"/>
            <a:r>
              <a:rPr lang="en-US" sz="1200" kern="1200" dirty="0" smtClean="0">
                <a:solidFill>
                  <a:schemeClr val="tx1"/>
                </a:solidFill>
                <a:effectLst/>
                <a:latin typeface="+mn-lt"/>
                <a:ea typeface="+mn-ea"/>
                <a:cs typeface="+mn-cs"/>
              </a:rPr>
              <a:t>Student participation in academic advising</a:t>
            </a:r>
          </a:p>
          <a:p>
            <a:pPr lvl="0"/>
            <a:endParaRPr lang="en-US" sz="1200" kern="1200" dirty="0" smtClean="0">
              <a:solidFill>
                <a:schemeClr val="tx1"/>
              </a:solidFill>
              <a:effectLst/>
              <a:latin typeface="+mn-lt"/>
              <a:ea typeface="+mn-ea"/>
              <a:cs typeface="+mn-cs"/>
            </a:endParaRPr>
          </a:p>
          <a:p>
            <a:r>
              <a:rPr lang="en-US" sz="1200" kern="1200" dirty="0" smtClean="0">
                <a:solidFill>
                  <a:schemeClr val="tx1"/>
                </a:solidFill>
                <a:latin typeface="+mn-lt"/>
                <a:ea typeface="+mn-ea"/>
                <a:cs typeface="+mn-cs"/>
              </a:rPr>
              <a:t>–Subsequent degrees</a:t>
            </a:r>
          </a:p>
          <a:p>
            <a:r>
              <a:rPr lang="en-US" sz="1200" kern="1200" dirty="0" smtClean="0">
                <a:solidFill>
                  <a:schemeClr val="tx1"/>
                </a:solidFill>
                <a:latin typeface="+mn-lt"/>
                <a:ea typeface="+mn-ea"/>
                <a:cs typeface="+mn-cs"/>
              </a:rPr>
              <a:t>–e-Learning</a:t>
            </a:r>
          </a:p>
          <a:p>
            <a:r>
              <a:rPr lang="en-US" sz="1200" kern="1200" dirty="0" smtClean="0">
                <a:solidFill>
                  <a:schemeClr val="tx1"/>
                </a:solidFill>
                <a:latin typeface="+mn-lt"/>
                <a:ea typeface="+mn-ea"/>
                <a:cs typeface="+mn-cs"/>
              </a:rPr>
              <a:t>–Graduates</a:t>
            </a:r>
          </a:p>
          <a:p>
            <a:r>
              <a:rPr lang="en-US" sz="1200" kern="1200" dirty="0" smtClean="0">
                <a:solidFill>
                  <a:schemeClr val="tx1"/>
                </a:solidFill>
                <a:latin typeface="+mn-lt"/>
                <a:ea typeface="+mn-ea"/>
                <a:cs typeface="+mn-cs"/>
              </a:rPr>
              <a:t>–Student survey, graduate survey</a:t>
            </a:r>
          </a:p>
          <a:p>
            <a:r>
              <a:rPr lang="en-US" sz="1200" kern="1200" dirty="0" smtClean="0">
                <a:solidFill>
                  <a:schemeClr val="tx1"/>
                </a:solidFill>
                <a:latin typeface="+mn-lt"/>
                <a:ea typeface="+mn-ea"/>
                <a:cs typeface="+mn-cs"/>
              </a:rPr>
              <a:t>    •Including co-curricular activities (NSSE, CCSSE, Noel-Levitz, Survey of UA Graduates)</a:t>
            </a:r>
          </a:p>
          <a:p>
            <a:r>
              <a:rPr lang="en-US" sz="1200" kern="1200" dirty="0" smtClean="0">
                <a:solidFill>
                  <a:schemeClr val="tx1"/>
                </a:solidFill>
                <a:latin typeface="+mn-lt"/>
                <a:ea typeface="+mn-ea"/>
                <a:cs typeface="+mn-cs"/>
              </a:rPr>
              <a:t>–Quality</a:t>
            </a:r>
          </a:p>
          <a:p>
            <a:r>
              <a:rPr lang="en-US" sz="1200" kern="1200" dirty="0" smtClean="0">
                <a:solidFill>
                  <a:schemeClr val="tx1"/>
                </a:solidFill>
                <a:latin typeface="+mn-lt"/>
                <a:ea typeface="+mn-ea"/>
                <a:cs typeface="+mn-cs"/>
              </a:rPr>
              <a:t>    •Specialized accreditation status</a:t>
            </a:r>
          </a:p>
          <a:p>
            <a:r>
              <a:rPr lang="en-US" sz="1200" kern="1200" dirty="0" smtClean="0">
                <a:solidFill>
                  <a:schemeClr val="tx1"/>
                </a:solidFill>
                <a:latin typeface="+mn-lt"/>
                <a:ea typeface="+mn-ea"/>
                <a:cs typeface="+mn-cs"/>
              </a:rPr>
              <a:t>    •Proportion of General Education Coursework taught by Adjuncts/Grad Students</a:t>
            </a:r>
          </a:p>
          <a:p>
            <a:r>
              <a:rPr lang="en-US" sz="1200" kern="1200" dirty="0" smtClean="0">
                <a:solidFill>
                  <a:schemeClr val="tx1"/>
                </a:solidFill>
                <a:latin typeface="+mn-lt"/>
                <a:ea typeface="+mn-ea"/>
                <a:cs typeface="+mn-cs"/>
              </a:rPr>
              <a:t>    •Proportion of General Education Course Sections Larger than 10</a:t>
            </a:r>
          </a:p>
        </p:txBody>
      </p:sp>
      <p:sp>
        <p:nvSpPr>
          <p:cNvPr id="4" name="Slide Number Placeholder 3"/>
          <p:cNvSpPr>
            <a:spLocks noGrp="1"/>
          </p:cNvSpPr>
          <p:nvPr>
            <p:ph type="sldNum" sz="quarter" idx="10"/>
          </p:nvPr>
        </p:nvSpPr>
        <p:spPr/>
        <p:txBody>
          <a:bodyPr/>
          <a:lstStyle/>
          <a:p>
            <a:fld id="{9A285BF8-793E-DA4D-9AC8-A933AD14A33C}" type="slidenum">
              <a:rPr lang="en-US" smtClean="0"/>
              <a:t>7</a:t>
            </a:fld>
            <a:endParaRPr lang="en-US" dirty="0"/>
          </a:p>
        </p:txBody>
      </p:sp>
    </p:spTree>
    <p:extLst>
      <p:ext uri="{BB962C8B-B14F-4D97-AF65-F5344CB8AC3E}">
        <p14:creationId xmlns:p14="http://schemas.microsoft.com/office/powerpoint/2010/main" val="3520148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Berkeley</a:t>
            </a:r>
            <a:r>
              <a:rPr lang="en-US" b="1" baseline="0" dirty="0" smtClean="0"/>
              <a:t> dashboard</a:t>
            </a:r>
            <a:r>
              <a:rPr lang="en-US" baseline="0" dirty="0" smtClean="0"/>
              <a:t> should open/deploy without any special actions.</a:t>
            </a:r>
          </a:p>
          <a:p>
            <a:pPr marL="0" marR="0" indent="0" algn="l" defTabSz="457200" rtl="0" eaLnBrk="1" fontAlgn="auto" latinLnBrk="0" hangingPunct="1">
              <a:lnSpc>
                <a:spcPct val="100000"/>
              </a:lnSpc>
              <a:spcBef>
                <a:spcPts val="0"/>
              </a:spcBef>
              <a:spcAft>
                <a:spcPts val="0"/>
              </a:spcAft>
              <a:buClrTx/>
              <a:buSzTx/>
              <a:buFontTx/>
              <a:buNone/>
              <a:tabLst/>
              <a:defRPr/>
            </a:pPr>
            <a:r>
              <a:rPr lang="en-US" b="1" baseline="0" dirty="0" smtClean="0"/>
              <a:t>Minnesota dashboard</a:t>
            </a:r>
            <a:r>
              <a:rPr lang="en-US" baseline="0" dirty="0" smtClean="0"/>
              <a:t>: </a:t>
            </a:r>
            <a:r>
              <a:rPr lang="en-US" b="1" dirty="0" smtClean="0"/>
              <a:t>&gt;&gt;MAKE SURE POPUP BLOCKER</a:t>
            </a:r>
            <a:r>
              <a:rPr lang="en-US" b="1" baseline="0" dirty="0" smtClean="0"/>
              <a:t> IS OFF&lt;&lt;</a:t>
            </a:r>
            <a:endParaRPr lang="en-US" b="1" dirty="0" smtClean="0"/>
          </a:p>
          <a:p>
            <a:r>
              <a:rPr lang="en-US" baseline="0" dirty="0" smtClean="0"/>
              <a:t>Click on “Open Accountability Dashboard.” </a:t>
            </a:r>
          </a:p>
          <a:p>
            <a:r>
              <a:rPr lang="en-US" baseline="0" dirty="0" smtClean="0"/>
              <a:t>Click OK button. (Can take 10-20 seconds to open.) </a:t>
            </a:r>
          </a:p>
          <a:p>
            <a:r>
              <a:rPr lang="en-US" baseline="0" dirty="0" smtClean="0"/>
              <a:t>Click on second button from left below Net Tuition and Fees as % of Median Income. This opens the detail dashboard in a new window, which allows you to select other states, national average, etc., in the pull-down menus at the top.</a:t>
            </a:r>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1" dirty="0" smtClean="0"/>
              <a:t>CLASP dashboard: &gt;&gt;MAKE SURE POPUP BLOCKER</a:t>
            </a:r>
            <a:r>
              <a:rPr lang="en-US" b="1" baseline="0" dirty="0" smtClean="0"/>
              <a:t> IS OFF&lt;&lt;</a:t>
            </a:r>
            <a:endParaRPr lang="en-US" b="1" dirty="0" smtClean="0"/>
          </a:p>
          <a:p>
            <a:r>
              <a:rPr lang="en-US" dirty="0" smtClean="0"/>
              <a:t>Scroll</a:t>
            </a:r>
            <a:r>
              <a:rPr lang="en-US" baseline="0" dirty="0" smtClean="0"/>
              <a:t> to map at bottom of page. Click Alaska map.</a:t>
            </a:r>
          </a:p>
          <a:p>
            <a:r>
              <a:rPr lang="en-US" baseline="0" dirty="0" smtClean="0"/>
              <a:t>Click “Visit the Alaska Return on Investment dashboard tool &gt;&gt;” (Can take 10-20 seconds to load.)</a:t>
            </a:r>
          </a:p>
          <a:p>
            <a:r>
              <a:rPr lang="en-US" baseline="0" dirty="0" smtClean="0"/>
              <a:t>Red and green buttons are drag-able. You can also change numbers in the boxes on right side. Changes you make to the first tab, “Increase College Attainment,” change the lower right chart on that page, as well as the charts on the second tab, “View Returns on Investment.”</a:t>
            </a:r>
            <a:endParaRPr lang="en-US" dirty="0" smtClean="0"/>
          </a:p>
          <a:p>
            <a:endParaRPr lang="en-US" dirty="0" smtClean="0"/>
          </a:p>
          <a:p>
            <a:r>
              <a:rPr lang="en-US" b="1" dirty="0" smtClean="0"/>
              <a:t>NOTE/CAVEAT: </a:t>
            </a:r>
            <a:r>
              <a:rPr lang="en-US" dirty="0" smtClean="0"/>
              <a:t>Clicking</a:t>
            </a:r>
            <a:r>
              <a:rPr lang="en-US" baseline="0" dirty="0" smtClean="0"/>
              <a:t> these links from within </a:t>
            </a:r>
            <a:r>
              <a:rPr lang="en-US" baseline="0" dirty="0" err="1" smtClean="0"/>
              <a:t>Powerpoint</a:t>
            </a:r>
            <a:r>
              <a:rPr lang="en-US" baseline="0" dirty="0" smtClean="0"/>
              <a:t> will bring up your browser, showing whatever you have up in the browser. Open application windows on the desktop tend to flash past, too. They show long enough for the audience to read parts of emails, for example.</a:t>
            </a:r>
            <a:endParaRPr lang="en-US" dirty="0" smtClean="0"/>
          </a:p>
          <a:p>
            <a:endParaRPr lang="en-US" dirty="0" smtClean="0"/>
          </a:p>
          <a:p>
            <a:endParaRPr lang="en-US" dirty="0" smtClean="0"/>
          </a:p>
          <a:p>
            <a:endParaRPr lang="en-US" dirty="0" smtClean="0"/>
          </a:p>
          <a:p>
            <a:r>
              <a:rPr lang="en-US" dirty="0" smtClean="0"/>
              <a:t>Use</a:t>
            </a:r>
            <a:r>
              <a:rPr lang="en-US" baseline="0" dirty="0" smtClean="0"/>
              <a:t> embedded links for each of these to dashboard samples; take lists of these – what are common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FROM OTHER DASHBOARDS:</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(UT)</a:t>
            </a:r>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Gross Revenue from Intellectual Property</a:t>
            </a:r>
          </a:p>
          <a:p>
            <a:pPr lvl="0"/>
            <a:r>
              <a:rPr lang="en-US" sz="1200" kern="1200" baseline="0" dirty="0" smtClean="0">
                <a:solidFill>
                  <a:schemeClr val="tx1"/>
                </a:solidFill>
                <a:effectLst/>
                <a:latin typeface="+mn-lt"/>
                <a:ea typeface="+mn-ea"/>
                <a:cs typeface="+mn-cs"/>
              </a:rPr>
              <a:t>New Invention Disclosures</a:t>
            </a:r>
          </a:p>
          <a:p>
            <a:pPr lvl="0"/>
            <a:r>
              <a:rPr lang="en-US" sz="1200" kern="1200" baseline="0" dirty="0" smtClean="0">
                <a:solidFill>
                  <a:schemeClr val="tx1"/>
                </a:solidFill>
                <a:effectLst/>
                <a:latin typeface="+mn-lt"/>
                <a:ea typeface="+mn-ea"/>
                <a:cs typeface="+mn-cs"/>
              </a:rPr>
              <a:t>U.S. Patents Issued</a:t>
            </a:r>
          </a:p>
          <a:p>
            <a:pPr lvl="0"/>
            <a:r>
              <a:rPr lang="en-US" sz="1200" kern="1200" baseline="0" dirty="0" smtClean="0">
                <a:solidFill>
                  <a:schemeClr val="tx1"/>
                </a:solidFill>
                <a:effectLst/>
                <a:latin typeface="+mn-lt"/>
                <a:ea typeface="+mn-ea"/>
                <a:cs typeface="+mn-cs"/>
              </a:rPr>
              <a:t>Licenses and Options Executed</a:t>
            </a:r>
          </a:p>
          <a:p>
            <a:pPr lvl="0"/>
            <a:r>
              <a:rPr lang="en-US" sz="1200" kern="1200" baseline="0" dirty="0" smtClean="0">
                <a:solidFill>
                  <a:schemeClr val="tx1"/>
                </a:solidFill>
                <a:effectLst/>
                <a:latin typeface="+mn-lt"/>
                <a:ea typeface="+mn-ea"/>
                <a:cs typeface="+mn-cs"/>
              </a:rPr>
              <a:t>Start-Up Companies</a:t>
            </a:r>
          </a:p>
          <a:p>
            <a:pPr lvl="0"/>
            <a:r>
              <a:rPr lang="en-US" sz="1200" kern="1200" baseline="0" dirty="0" smtClean="0">
                <a:solidFill>
                  <a:schemeClr val="tx1"/>
                </a:solidFill>
                <a:effectLst/>
                <a:latin typeface="+mn-lt"/>
                <a:ea typeface="+mn-ea"/>
                <a:cs typeface="+mn-cs"/>
              </a:rPr>
              <a:t>FTE students per FTE faculty</a:t>
            </a:r>
          </a:p>
          <a:p>
            <a:pPr lvl="0"/>
            <a:endParaRPr lang="en-US" sz="1200" kern="1200" dirty="0" smtClean="0">
              <a:solidFill>
                <a:schemeClr val="tx1"/>
              </a:solidFill>
              <a:effectLst/>
              <a:latin typeface="+mn-lt"/>
              <a:ea typeface="+mn-ea"/>
              <a:cs typeface="+mn-cs"/>
            </a:endParaRPr>
          </a:p>
          <a:p>
            <a:pPr lvl="0"/>
            <a:r>
              <a:rPr lang="en-US" sz="1200" kern="1200" dirty="0" smtClean="0">
                <a:solidFill>
                  <a:schemeClr val="tx1"/>
                </a:solidFill>
                <a:effectLst/>
                <a:latin typeface="+mn-lt"/>
                <a:ea typeface="+mn-ea"/>
                <a:cs typeface="+mn-cs"/>
              </a:rPr>
              <a:t>(SUNY)</a:t>
            </a:r>
          </a:p>
          <a:p>
            <a:pPr lvl="0"/>
            <a:r>
              <a:rPr lang="en-US" sz="1200" kern="1200" dirty="0" smtClean="0">
                <a:solidFill>
                  <a:schemeClr val="tx1"/>
                </a:solidFill>
                <a:effectLst/>
                <a:latin typeface="+mn-lt"/>
                <a:ea typeface="+mn-ea"/>
                <a:cs typeface="+mn-cs"/>
              </a:rPr>
              <a:t>Permanent residence of undergrad/grad</a:t>
            </a:r>
            <a:r>
              <a:rPr lang="en-US" sz="1200" kern="1200" baseline="0" dirty="0" smtClean="0">
                <a:solidFill>
                  <a:schemeClr val="tx1"/>
                </a:solidFill>
                <a:effectLst/>
                <a:latin typeface="+mn-lt"/>
                <a:ea typeface="+mn-ea"/>
                <a:cs typeface="+mn-cs"/>
              </a:rPr>
              <a:t> students</a:t>
            </a:r>
          </a:p>
          <a:p>
            <a:pPr lvl="0"/>
            <a:r>
              <a:rPr lang="en-US" sz="1200" kern="1200" dirty="0" smtClean="0">
                <a:solidFill>
                  <a:schemeClr val="tx1"/>
                </a:solidFill>
                <a:effectLst/>
                <a:latin typeface="+mn-lt"/>
                <a:ea typeface="+mn-ea"/>
                <a:cs typeface="+mn-cs"/>
              </a:rPr>
              <a:t>Undergraduate admissions profile</a:t>
            </a:r>
            <a:r>
              <a:rPr lang="en-US" sz="1200" kern="1200" baseline="0" dirty="0" smtClean="0">
                <a:solidFill>
                  <a:schemeClr val="tx1"/>
                </a:solidFill>
                <a:effectLst/>
                <a:latin typeface="+mn-lt"/>
                <a:ea typeface="+mn-ea"/>
                <a:cs typeface="+mn-cs"/>
              </a:rPr>
              <a:t> – transfers</a:t>
            </a:r>
          </a:p>
          <a:p>
            <a:pPr lvl="0"/>
            <a:endParaRPr lang="en-US" sz="1200" kern="1200" baseline="0" dirty="0" smtClean="0">
              <a:solidFill>
                <a:schemeClr val="tx1"/>
              </a:solidFill>
              <a:effectLst/>
              <a:latin typeface="+mn-lt"/>
              <a:ea typeface="+mn-ea"/>
              <a:cs typeface="+mn-cs"/>
            </a:endParaRPr>
          </a:p>
          <a:p>
            <a:pPr lvl="0"/>
            <a:r>
              <a:rPr lang="en-US" sz="1200" kern="1200" baseline="0" dirty="0" smtClean="0">
                <a:solidFill>
                  <a:schemeClr val="tx1"/>
                </a:solidFill>
                <a:effectLst/>
                <a:latin typeface="+mn-lt"/>
                <a:ea typeface="+mn-ea"/>
                <a:cs typeface="+mn-cs"/>
              </a:rPr>
              <a:t>(CAL-LB)</a:t>
            </a:r>
          </a:p>
          <a:p>
            <a:pPr lvl="0"/>
            <a:r>
              <a:rPr lang="en-US" sz="1200" kern="1200" baseline="0" dirty="0" smtClean="0">
                <a:solidFill>
                  <a:schemeClr val="tx1"/>
                </a:solidFill>
                <a:effectLst/>
                <a:latin typeface="+mn-lt"/>
                <a:ea typeface="+mn-ea"/>
                <a:cs typeface="+mn-cs"/>
              </a:rPr>
              <a:t>Cohort tracking by admissions criteria</a:t>
            </a:r>
          </a:p>
          <a:p>
            <a:pPr lvl="0"/>
            <a:r>
              <a:rPr lang="en-US" sz="1200" kern="1200" baseline="0" dirty="0" smtClean="0">
                <a:solidFill>
                  <a:schemeClr val="tx1"/>
                </a:solidFill>
                <a:effectLst/>
                <a:latin typeface="+mn-lt"/>
                <a:ea typeface="+mn-ea"/>
                <a:cs typeface="+mn-cs"/>
              </a:rPr>
              <a:t>Community college transfer retention by demographics and admissions characteristics</a:t>
            </a:r>
          </a:p>
          <a:p>
            <a:pPr lvl="0"/>
            <a:endParaRPr lang="en-US" sz="1200" kern="1200" baseline="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endParaRPr lang="en-US" baseline="0" dirty="0" smtClean="0"/>
          </a:p>
        </p:txBody>
      </p:sp>
      <p:sp>
        <p:nvSpPr>
          <p:cNvPr id="4" name="Slide Number Placeholder 3"/>
          <p:cNvSpPr>
            <a:spLocks noGrp="1"/>
          </p:cNvSpPr>
          <p:nvPr>
            <p:ph type="sldNum" sz="quarter" idx="10"/>
          </p:nvPr>
        </p:nvSpPr>
        <p:spPr/>
        <p:txBody>
          <a:bodyPr/>
          <a:lstStyle/>
          <a:p>
            <a:fld id="{9A285BF8-793E-DA4D-9AC8-A933AD14A33C}" type="slidenum">
              <a:rPr lang="en-US" smtClean="0"/>
              <a:t>8</a:t>
            </a:fld>
            <a:endParaRPr lang="en-US" dirty="0"/>
          </a:p>
        </p:txBody>
      </p:sp>
    </p:spTree>
    <p:extLst>
      <p:ext uri="{BB962C8B-B14F-4D97-AF65-F5344CB8AC3E}">
        <p14:creationId xmlns:p14="http://schemas.microsoft.com/office/powerpoint/2010/main" val="1635290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How does Strategic</a:t>
            </a:r>
            <a:r>
              <a:rPr lang="en-US" baseline="0" dirty="0" smtClean="0"/>
              <a:t> Direction Initiative themes play in to overall mission-related metrics?  For example, SDI themes and questions are very Alaska focused, while UA research is much broader than just Alaska.  How do these two areas dovetail?  What about when SDI changes are achieved?</a:t>
            </a:r>
            <a:endParaRPr lang="en-US" dirty="0" smtClean="0"/>
          </a:p>
          <a:p>
            <a:endParaRPr lang="en-US" dirty="0" smtClean="0"/>
          </a:p>
          <a:p>
            <a:endParaRPr lang="en-US" dirty="0" smtClean="0"/>
          </a:p>
          <a:p>
            <a:pPr marL="0" indent="0">
              <a:buFontTx/>
              <a:buNone/>
            </a:pPr>
            <a:r>
              <a:rPr lang="en-US" sz="1200" dirty="0" smtClean="0"/>
              <a:t>Chancellors suggested 9 metrics common among all MAUs, then let each MAU pick no more than 3 additional metrics that relate</a:t>
            </a:r>
            <a:r>
              <a:rPr lang="en-US" sz="1200" baseline="0" dirty="0" smtClean="0"/>
              <a:t> to each institution's distinct mission.</a:t>
            </a:r>
          </a:p>
          <a:p>
            <a:pPr marL="0" indent="0">
              <a:buFontTx/>
              <a:buNone/>
            </a:pPr>
            <a:endParaRPr lang="en-US" sz="1200" baseline="0" dirty="0" smtClean="0"/>
          </a:p>
          <a:p>
            <a:pPr marL="0" indent="0">
              <a:buFontTx/>
              <a:buNone/>
            </a:pPr>
            <a:r>
              <a:rPr lang="en-US" sz="1200" baseline="0" dirty="0" smtClean="0"/>
              <a:t>Note question on using a metric summary for each MAU (including SW as appropriate) &amp; UA; or just one comprehensive metric summary for UA?</a:t>
            </a:r>
          </a:p>
          <a:p>
            <a:pPr marL="0" indent="0">
              <a:buFontTx/>
              <a:buNone/>
            </a:pPr>
            <a:endParaRPr lang="en-US" sz="1200" baseline="0" dirty="0" smtClean="0"/>
          </a:p>
          <a:p>
            <a:pPr marL="0" indent="0">
              <a:buFontTx/>
              <a:buNone/>
            </a:pPr>
            <a:endParaRPr lang="en-US" dirty="0" smtClean="0"/>
          </a:p>
          <a:p>
            <a:endParaRPr lang="en-US" dirty="0"/>
          </a:p>
        </p:txBody>
      </p:sp>
      <p:sp>
        <p:nvSpPr>
          <p:cNvPr id="4" name="Slide Number Placeholder 3"/>
          <p:cNvSpPr>
            <a:spLocks noGrp="1"/>
          </p:cNvSpPr>
          <p:nvPr>
            <p:ph type="sldNum" sz="quarter" idx="10"/>
          </p:nvPr>
        </p:nvSpPr>
        <p:spPr/>
        <p:txBody>
          <a:bodyPr/>
          <a:lstStyle/>
          <a:p>
            <a:fld id="{9A285BF8-793E-DA4D-9AC8-A933AD14A33C}" type="slidenum">
              <a:rPr lang="en-US" smtClean="0"/>
              <a:t>9</a:t>
            </a:fld>
            <a:endParaRPr lang="en-US" dirty="0"/>
          </a:p>
        </p:txBody>
      </p:sp>
    </p:spTree>
    <p:extLst>
      <p:ext uri="{BB962C8B-B14F-4D97-AF65-F5344CB8AC3E}">
        <p14:creationId xmlns:p14="http://schemas.microsoft.com/office/powerpoint/2010/main" val="87847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9"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89756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24518449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960477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2070683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13"/>
          <p:cNvSpPr>
            <a:spLocks noGrp="1"/>
          </p:cNvSpPr>
          <p:nvPr>
            <p:ph type="sldNum" sz="quarter" idx="4"/>
          </p:nvPr>
        </p:nvSpPr>
        <p:spPr>
          <a:xfrm>
            <a:off x="228632" y="6362702"/>
            <a:ext cx="1457277" cy="4952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6945384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2786595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Slide Number Placeholder 13"/>
          <p:cNvSpPr>
            <a:spLocks noGrp="1"/>
          </p:cNvSpPr>
          <p:nvPr>
            <p:ph type="sldNum" sz="quarter" idx="10"/>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561651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7"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28357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6"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62735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1321706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Slide Number Placeholder 13"/>
          <p:cNvSpPr>
            <a:spLocks noGrp="1"/>
          </p:cNvSpPr>
          <p:nvPr>
            <p:ph type="sldNum" sz="quarter" idx="4"/>
          </p:nvPr>
        </p:nvSpPr>
        <p:spPr>
          <a:xfrm>
            <a:off x="228632" y="6375402"/>
            <a:ext cx="1457277" cy="482599"/>
          </a:xfrm>
          <a:prstGeom prst="rect">
            <a:avLst/>
          </a:prstGeom>
        </p:spPr>
        <p:txBody>
          <a:bodyPr vert="horz" lIns="91440" tIns="45720" rIns="91440" bIns="45720" rtlCol="0" anchor="ctr"/>
          <a:lstStyle>
            <a:lvl1pPr algn="l">
              <a:defRPr sz="1200" b="1">
                <a:solidFill>
                  <a:schemeClr val="bg1"/>
                </a:solidFill>
              </a:defRPr>
            </a:lvl1pPr>
          </a:lstStyle>
          <a:p>
            <a:fld id="{1A2C3212-E720-004A-A3A9-ADB2AE32BA98}" type="slidenum">
              <a:rPr lang="en-US" smtClean="0"/>
              <a:pPr/>
              <a:t>‹#›</a:t>
            </a:fld>
            <a:endParaRPr lang="en-US" dirty="0"/>
          </a:p>
        </p:txBody>
      </p:sp>
    </p:spTree>
    <p:extLst>
      <p:ext uri="{BB962C8B-B14F-4D97-AF65-F5344CB8AC3E}">
        <p14:creationId xmlns:p14="http://schemas.microsoft.com/office/powerpoint/2010/main" val="344991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0" y="6375402"/>
            <a:ext cx="9144000" cy="482600"/>
          </a:xfrm>
          <a:prstGeom prst="rect">
            <a:avLst/>
          </a:prstGeom>
          <a:solidFill>
            <a:srgbClr val="254D7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descr="color.jpg"/>
          <p:cNvPicPr>
            <a:picLocks noChangeAspect="1"/>
          </p:cNvPicPr>
          <p:nvPr userDrawn="1"/>
        </p:nvPicPr>
        <p:blipFill>
          <a:blip r:embed="rId13"/>
          <a:stretch>
            <a:fillRect/>
          </a:stretch>
        </p:blipFill>
        <p:spPr>
          <a:xfrm>
            <a:off x="7556501" y="5813425"/>
            <a:ext cx="1312244" cy="963553"/>
          </a:xfrm>
          <a:prstGeom prst="rect">
            <a:avLst/>
          </a:prstGeom>
          <a:ln w="12700" cap="sq" cmpd="sng" algn="ctr">
            <a:noFill/>
            <a:prstDash val="solid"/>
            <a:miter lim="800000"/>
            <a:headEnd type="none" w="med" len="med"/>
            <a:tailEnd type="none" w="med" len="med"/>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691048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2"/>
          </a:solidFill>
          <a:latin typeface="+mn-lt"/>
          <a:ea typeface="+mj-ea"/>
          <a:cs typeface="+mj-cs"/>
        </a:defRPr>
      </a:lvl1pPr>
    </p:titleStyle>
    <p:bodyStyle>
      <a:lvl1pPr marL="342900" indent="-342900" algn="l" defTabSz="457200" rtl="0" eaLnBrk="1" latinLnBrk="0" hangingPunct="1">
        <a:spcBef>
          <a:spcPct val="20000"/>
        </a:spcBef>
        <a:buFont typeface="Arial"/>
        <a:buChar char="•"/>
        <a:defRPr sz="3200" kern="1200">
          <a:solidFill>
            <a:srgbClr val="1F497D"/>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rgbClr val="1F497D"/>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rgbClr val="1F497D"/>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rgbClr val="1F497D"/>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rgbClr val="1F497D"/>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iversity.berkeley.edu/data-dashboard"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lasp.org/postsecondary/pages?type=postsecondary_and_economic_success&amp;id=0025" TargetMode="External"/><Relationship Id="rId4" Type="http://schemas.openxmlformats.org/officeDocument/2006/relationships/hyperlink" Target="http://www.mnscu.edu/board/accountability/index.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685800" y="3560434"/>
            <a:ext cx="7772400" cy="2340181"/>
          </a:xfrm>
        </p:spPr>
        <p:txBody>
          <a:bodyPr>
            <a:normAutofit fontScale="90000"/>
          </a:bodyPr>
          <a:lstStyle/>
          <a:p>
            <a:pPr eaLnBrk="1" hangingPunct="1"/>
            <a:r>
              <a:rPr lang="en-US" sz="5400" dirty="0" smtClean="0">
                <a:solidFill>
                  <a:srgbClr val="1F497D"/>
                </a:solidFill>
                <a:latin typeface="Times New Roman" charset="0"/>
                <a:ea typeface="ＭＳ Ｐゴシック" charset="0"/>
                <a:cs typeface="Times New Roman" charset="0"/>
              </a:rPr>
              <a:t>UA Metrics</a:t>
            </a:r>
            <a:r>
              <a:rPr lang="en-US" sz="5400" dirty="0">
                <a:solidFill>
                  <a:srgbClr val="1F497D"/>
                </a:solidFill>
                <a:latin typeface="Times New Roman" charset="0"/>
                <a:ea typeface="ＭＳ Ｐゴシック" charset="0"/>
                <a:cs typeface="Times New Roman" charset="0"/>
              </a:rPr>
              <a:t/>
            </a:r>
            <a:br>
              <a:rPr lang="en-US" sz="5400" dirty="0">
                <a:solidFill>
                  <a:srgbClr val="1F497D"/>
                </a:solidFill>
                <a:latin typeface="Times New Roman" charset="0"/>
                <a:ea typeface="ＭＳ Ｐゴシック" charset="0"/>
                <a:cs typeface="Times New Roman" charset="0"/>
              </a:rPr>
            </a:br>
            <a:r>
              <a:rPr lang="en-US" sz="2000" dirty="0" smtClean="0">
                <a:solidFill>
                  <a:srgbClr val="1F497D"/>
                </a:solidFill>
                <a:latin typeface="Times New Roman" charset="0"/>
                <a:ea typeface="ＭＳ Ｐゴシック" charset="0"/>
                <a:cs typeface="Times New Roman" charset="0"/>
              </a:rPr>
              <a:t/>
            </a:r>
            <a:br>
              <a:rPr lang="en-US" sz="2000" dirty="0" smtClean="0">
                <a:solidFill>
                  <a:srgbClr val="1F497D"/>
                </a:solidFill>
                <a:latin typeface="Times New Roman" charset="0"/>
                <a:ea typeface="ＭＳ Ｐゴシック" charset="0"/>
                <a:cs typeface="Times New Roman" charset="0"/>
              </a:rPr>
            </a:br>
            <a:r>
              <a:rPr lang="en-US" sz="2000" dirty="0" smtClean="0">
                <a:solidFill>
                  <a:srgbClr val="1F497D"/>
                </a:solidFill>
                <a:latin typeface="Times New Roman" charset="0"/>
                <a:ea typeface="ＭＳ Ｐゴシック" charset="0"/>
                <a:cs typeface="Times New Roman" charset="0"/>
              </a:rPr>
              <a:t>University of Alaska </a:t>
            </a:r>
            <a:br>
              <a:rPr lang="en-US" sz="2000" dirty="0" smtClean="0">
                <a:solidFill>
                  <a:srgbClr val="1F497D"/>
                </a:solidFill>
                <a:latin typeface="Times New Roman" charset="0"/>
                <a:ea typeface="ＭＳ Ｐゴシック" charset="0"/>
                <a:cs typeface="Times New Roman" charset="0"/>
              </a:rPr>
            </a:br>
            <a:r>
              <a:rPr lang="en-US" sz="2000" dirty="0" smtClean="0">
                <a:solidFill>
                  <a:srgbClr val="1F497D"/>
                </a:solidFill>
                <a:latin typeface="Times New Roman" charset="0"/>
                <a:ea typeface="ＭＳ Ｐゴシック" charset="0"/>
                <a:cs typeface="Times New Roman" charset="0"/>
              </a:rPr>
              <a:t>Board of Regents Meeting</a:t>
            </a:r>
            <a:br>
              <a:rPr lang="en-US" sz="2000" dirty="0" smtClean="0">
                <a:solidFill>
                  <a:srgbClr val="1F497D"/>
                </a:solidFill>
                <a:latin typeface="Times New Roman" charset="0"/>
                <a:ea typeface="ＭＳ Ｐゴシック" charset="0"/>
                <a:cs typeface="Times New Roman" charset="0"/>
              </a:rPr>
            </a:br>
            <a:r>
              <a:rPr lang="en-US" sz="2000" dirty="0" smtClean="0">
                <a:solidFill>
                  <a:srgbClr val="1F497D"/>
                </a:solidFill>
                <a:latin typeface="Times New Roman" charset="0"/>
                <a:ea typeface="ＭＳ Ｐゴシック" charset="0"/>
                <a:cs typeface="Times New Roman" charset="0"/>
              </a:rPr>
              <a:t>December 6-7, 2012</a:t>
            </a:r>
            <a:br>
              <a:rPr lang="en-US" sz="2000" dirty="0" smtClean="0">
                <a:solidFill>
                  <a:srgbClr val="1F497D"/>
                </a:solidFill>
                <a:latin typeface="Times New Roman" charset="0"/>
                <a:ea typeface="ＭＳ Ｐゴシック" charset="0"/>
                <a:cs typeface="Times New Roman" charset="0"/>
              </a:rPr>
            </a:br>
            <a:endParaRPr lang="en-US" sz="2000" dirty="0">
              <a:solidFill>
                <a:srgbClr val="1F497D"/>
              </a:solidFill>
              <a:latin typeface="Times New Roman" charset="0"/>
              <a:ea typeface="ＭＳ Ｐゴシック" charset="0"/>
              <a:cs typeface="Times New Roman" charset="0"/>
            </a:endParaRPr>
          </a:p>
        </p:txBody>
      </p:sp>
      <p:pic>
        <p:nvPicPr>
          <p:cNvPr id="4" name="Picture 3" descr="color.jpg"/>
          <p:cNvPicPr>
            <a:picLocks noChangeAspect="1"/>
          </p:cNvPicPr>
          <p:nvPr/>
        </p:nvPicPr>
        <p:blipFill>
          <a:blip r:embed="rId3"/>
          <a:stretch>
            <a:fillRect/>
          </a:stretch>
        </p:blipFill>
        <p:spPr>
          <a:xfrm>
            <a:off x="2802693" y="455605"/>
            <a:ext cx="3554845" cy="2610247"/>
          </a:xfrm>
          <a:prstGeom prst="rect">
            <a:avLst/>
          </a:prstGeom>
          <a:ln>
            <a:noFill/>
          </a:ln>
          <a:effectLst>
            <a:softEdge rad="112500"/>
          </a:effectLst>
        </p:spPr>
      </p:pic>
      <p:sp>
        <p:nvSpPr>
          <p:cNvPr id="14340" name="TextBox 5"/>
          <p:cNvSpPr txBox="1">
            <a:spLocks noChangeArrowheads="1"/>
          </p:cNvSpPr>
          <p:nvPr/>
        </p:nvSpPr>
        <p:spPr bwMode="auto">
          <a:xfrm>
            <a:off x="130175" y="6437313"/>
            <a:ext cx="6032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chemeClr val="bg1"/>
                </a:solidFill>
                <a:latin typeface="Times New Roman"/>
                <a:cs typeface="Times New Roman"/>
              </a:rPr>
              <a:t>1</a:t>
            </a:r>
          </a:p>
        </p:txBody>
      </p:sp>
    </p:spTree>
    <p:extLst>
      <p:ext uri="{BB962C8B-B14F-4D97-AF65-F5344CB8AC3E}">
        <p14:creationId xmlns:p14="http://schemas.microsoft.com/office/powerpoint/2010/main" val="2695880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Separate Metrics to Address</a:t>
            </a:r>
            <a:br>
              <a:rPr lang="en-US" dirty="0" smtClean="0"/>
            </a:br>
            <a:r>
              <a:rPr lang="en-US" dirty="0" smtClean="0"/>
              <a:t>Different Missions</a:t>
            </a:r>
            <a:endParaRPr lang="en-US" dirty="0"/>
          </a:p>
        </p:txBody>
      </p:sp>
      <p:sp>
        <p:nvSpPr>
          <p:cNvPr id="3" name="Content Placeholder 2"/>
          <p:cNvSpPr>
            <a:spLocks noGrp="1"/>
          </p:cNvSpPr>
          <p:nvPr>
            <p:ph idx="1"/>
          </p:nvPr>
        </p:nvSpPr>
        <p:spPr/>
        <p:txBody>
          <a:bodyPr>
            <a:normAutofit/>
          </a:bodyPr>
          <a:lstStyle/>
          <a:p>
            <a:r>
              <a:rPr lang="en-US" dirty="0" smtClean="0"/>
              <a:t>Should there be a common set of metrics for all MAUs but also allow each MAU to select a few metrics that are specific to </a:t>
            </a:r>
            <a:r>
              <a:rPr lang="en-US" dirty="0"/>
              <a:t>their </a:t>
            </a:r>
            <a:r>
              <a:rPr lang="en-US" dirty="0" smtClean="0"/>
              <a:t>unique mission?</a:t>
            </a:r>
          </a:p>
          <a:p>
            <a:r>
              <a:rPr lang="en-US" dirty="0" smtClean="0"/>
              <a:t>Generally recommended to separate metrics for certificate/associate and baccalaureate programs, e.g., retention and graduation rates.</a:t>
            </a:r>
            <a:endParaRPr lang="en-US" dirty="0"/>
          </a:p>
          <a:p>
            <a:endParaRPr lang="en-US" dirty="0" smtClean="0"/>
          </a:p>
        </p:txBody>
      </p:sp>
      <p:sp>
        <p:nvSpPr>
          <p:cNvPr id="4" name="Slide Number Placeholder 3"/>
          <p:cNvSpPr>
            <a:spLocks noGrp="1"/>
          </p:cNvSpPr>
          <p:nvPr>
            <p:ph type="sldNum" sz="quarter" idx="4"/>
          </p:nvPr>
        </p:nvSpPr>
        <p:spPr/>
        <p:txBody>
          <a:bodyPr/>
          <a:lstStyle/>
          <a:p>
            <a:fld id="{1A2C3212-E720-004A-A3A9-ADB2AE32BA98}" type="slidenum">
              <a:rPr lang="en-US" smtClean="0"/>
              <a:pPr/>
              <a:t>10</a:t>
            </a:fld>
            <a:endParaRPr lang="en-US" dirty="0"/>
          </a:p>
        </p:txBody>
      </p:sp>
    </p:spTree>
    <p:extLst>
      <p:ext uri="{BB962C8B-B14F-4D97-AF65-F5344CB8AC3E}">
        <p14:creationId xmlns:p14="http://schemas.microsoft.com/office/powerpoint/2010/main" val="3928933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and Audience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How public should each dashboard </a:t>
            </a:r>
            <a:r>
              <a:rPr lang="en-US" dirty="0" smtClean="0">
                <a:solidFill>
                  <a:schemeClr val="accent1">
                    <a:lumMod val="50000"/>
                  </a:schemeClr>
                </a:solidFill>
              </a:rPr>
              <a:t>be</a:t>
            </a:r>
            <a:r>
              <a:rPr lang="en-US" dirty="0" smtClean="0"/>
              <a:t>?  </a:t>
            </a:r>
          </a:p>
          <a:p>
            <a:r>
              <a:rPr lang="en-US" dirty="0" smtClean="0"/>
              <a:t>Highly visible information needs written analysis to help communicate context and avoid misinterpretation.</a:t>
            </a:r>
          </a:p>
          <a:p>
            <a:r>
              <a:rPr lang="en-US" dirty="0" smtClean="0"/>
              <a:t>Some </a:t>
            </a:r>
            <a:r>
              <a:rPr lang="en-US" dirty="0"/>
              <a:t>information may </a:t>
            </a:r>
            <a:r>
              <a:rPr lang="en-US" dirty="0" smtClean="0">
                <a:solidFill>
                  <a:schemeClr val="accent1">
                    <a:lumMod val="50000"/>
                  </a:schemeClr>
                </a:solidFill>
              </a:rPr>
              <a:t>be for </a:t>
            </a:r>
            <a:r>
              <a:rPr lang="en-US" dirty="0" smtClean="0"/>
              <a:t>internal </a:t>
            </a:r>
            <a:r>
              <a:rPr lang="en-US" dirty="0"/>
              <a:t>business use </a:t>
            </a:r>
            <a:r>
              <a:rPr lang="en-US" dirty="0" smtClean="0"/>
              <a:t>only.</a:t>
            </a:r>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11</a:t>
            </a:fld>
            <a:endParaRPr lang="en-US" dirty="0"/>
          </a:p>
        </p:txBody>
      </p:sp>
    </p:spTree>
    <p:extLst>
      <p:ext uri="{BB962C8B-B14F-4D97-AF65-F5344CB8AC3E}">
        <p14:creationId xmlns:p14="http://schemas.microsoft.com/office/powerpoint/2010/main" val="2017132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95283"/>
          </a:xfrm>
        </p:spPr>
        <p:txBody>
          <a:bodyPr>
            <a:noAutofit/>
          </a:bodyPr>
          <a:lstStyle/>
          <a:p>
            <a:r>
              <a:rPr lang="en-US" sz="4000" dirty="0" smtClean="0"/>
              <a:t>Timing</a:t>
            </a:r>
            <a:endParaRPr lang="en-US" sz="4000" dirty="0"/>
          </a:p>
        </p:txBody>
      </p:sp>
      <p:sp>
        <p:nvSpPr>
          <p:cNvPr id="3" name="Content Placeholder 2"/>
          <p:cNvSpPr>
            <a:spLocks noGrp="1"/>
          </p:cNvSpPr>
          <p:nvPr>
            <p:ph idx="1"/>
          </p:nvPr>
        </p:nvSpPr>
        <p:spPr>
          <a:xfrm>
            <a:off x="457200" y="1269921"/>
            <a:ext cx="8229600" cy="4856243"/>
          </a:xfrm>
        </p:spPr>
        <p:txBody>
          <a:bodyPr>
            <a:normAutofit fontScale="40000" lnSpcReduction="20000"/>
          </a:bodyPr>
          <a:lstStyle/>
          <a:p>
            <a:pPr marL="0" indent="0">
              <a:buNone/>
            </a:pPr>
            <a:r>
              <a:rPr lang="en-US" sz="6000" dirty="0" smtClean="0"/>
              <a:t>How frequently does the committee want to receive updates on topics?  Frequent reporting useful for highly variable measures.</a:t>
            </a:r>
          </a:p>
          <a:p>
            <a:pPr marL="0" indent="0">
              <a:buNone/>
            </a:pPr>
            <a:endParaRPr lang="en-US" sz="6000" dirty="0" smtClean="0"/>
          </a:p>
          <a:p>
            <a:pPr>
              <a:spcAft>
                <a:spcPts val="300"/>
              </a:spcAft>
            </a:pPr>
            <a:r>
              <a:rPr lang="en-US" sz="5500" u="sng" dirty="0" smtClean="0"/>
              <a:t>Near </a:t>
            </a:r>
            <a:r>
              <a:rPr lang="en-US" sz="5500" u="sng" dirty="0"/>
              <a:t>R</a:t>
            </a:r>
            <a:r>
              <a:rPr lang="en-US" sz="5500" u="sng" dirty="0" smtClean="0"/>
              <a:t>eal Time </a:t>
            </a:r>
            <a:r>
              <a:rPr lang="en-US" sz="5500" dirty="0" smtClean="0"/>
              <a:t>- </a:t>
            </a:r>
            <a:r>
              <a:rPr lang="en-US" sz="5500" dirty="0"/>
              <a:t>a</a:t>
            </a:r>
            <a:r>
              <a:rPr lang="en-US" sz="5500" dirty="0" smtClean="0"/>
              <a:t>pplications</a:t>
            </a:r>
            <a:r>
              <a:rPr lang="en-US" sz="5500" dirty="0"/>
              <a:t>, </a:t>
            </a:r>
            <a:r>
              <a:rPr lang="en-US" sz="5500" dirty="0" smtClean="0"/>
              <a:t>admissions </a:t>
            </a:r>
            <a:r>
              <a:rPr lang="en-US" sz="5500" dirty="0"/>
              <a:t>and </a:t>
            </a:r>
            <a:r>
              <a:rPr lang="en-US" sz="5500" dirty="0" smtClean="0"/>
              <a:t>enrollment by student </a:t>
            </a:r>
            <a:r>
              <a:rPr lang="en-US" sz="5500" dirty="0"/>
              <a:t>category </a:t>
            </a:r>
            <a:r>
              <a:rPr lang="en-US" sz="5500" dirty="0" smtClean="0"/>
              <a:t>(non-degree</a:t>
            </a:r>
            <a:r>
              <a:rPr lang="en-US" sz="5500" dirty="0"/>
              <a:t>, traditional/non-traditional adult </a:t>
            </a:r>
            <a:r>
              <a:rPr lang="en-US" sz="5500" dirty="0" smtClean="0"/>
              <a:t>learner) and in </a:t>
            </a:r>
            <a:r>
              <a:rPr lang="en-US" sz="5500" dirty="0"/>
              <a:t>programs of interest such as health, engineering, teacher education, transfers, graduate </a:t>
            </a:r>
            <a:r>
              <a:rPr lang="en-US" sz="5500" dirty="0" smtClean="0"/>
              <a:t>programs, APS students, others?</a:t>
            </a:r>
            <a:endParaRPr lang="en-US" sz="5500" dirty="0"/>
          </a:p>
          <a:p>
            <a:pPr>
              <a:spcAft>
                <a:spcPts val="300"/>
              </a:spcAft>
            </a:pPr>
            <a:r>
              <a:rPr lang="en-US" sz="5500" u="sng" dirty="0"/>
              <a:t>Semester by </a:t>
            </a:r>
            <a:r>
              <a:rPr lang="en-US" sz="5500" u="sng" dirty="0" smtClean="0"/>
              <a:t>Semester </a:t>
            </a:r>
            <a:r>
              <a:rPr lang="en-US" sz="5500" dirty="0" smtClean="0"/>
              <a:t>– tuition and fees revenue, enrollment, others?</a:t>
            </a:r>
            <a:endParaRPr lang="en-US" sz="5500" dirty="0"/>
          </a:p>
          <a:p>
            <a:pPr>
              <a:spcAft>
                <a:spcPts val="300"/>
              </a:spcAft>
            </a:pPr>
            <a:r>
              <a:rPr lang="en-US" sz="5500" u="sng" dirty="0" smtClean="0"/>
              <a:t>Annual</a:t>
            </a:r>
            <a:r>
              <a:rPr lang="en-US" sz="5500" dirty="0" smtClean="0"/>
              <a:t> - </a:t>
            </a:r>
            <a:r>
              <a:rPr lang="en-US" sz="5500" dirty="0"/>
              <a:t>research </a:t>
            </a:r>
            <a:r>
              <a:rPr lang="en-US" sz="5500" dirty="0" smtClean="0"/>
              <a:t>expenditures, retention, graduates, affordability</a:t>
            </a:r>
            <a:r>
              <a:rPr lang="en-US" sz="5500" dirty="0"/>
              <a:t>, including financial aid and </a:t>
            </a:r>
            <a:r>
              <a:rPr lang="en-US" sz="5500" dirty="0" smtClean="0"/>
              <a:t>debt, program review, others?</a:t>
            </a:r>
          </a:p>
          <a:p>
            <a:r>
              <a:rPr lang="en-US" sz="5500" u="sng" dirty="0" smtClean="0"/>
              <a:t>Biennial</a:t>
            </a:r>
            <a:r>
              <a:rPr lang="en-US" sz="5500" u="sng" dirty="0"/>
              <a:t>, </a:t>
            </a:r>
            <a:r>
              <a:rPr lang="en-US" sz="5500" u="sng" dirty="0" smtClean="0"/>
              <a:t>Triennial - </a:t>
            </a:r>
            <a:r>
              <a:rPr lang="en-US" sz="5500" dirty="0" smtClean="0"/>
              <a:t>e-Learning, teacher education </a:t>
            </a:r>
            <a:r>
              <a:rPr lang="en-US" sz="5500" dirty="0"/>
              <a:t>programs, </a:t>
            </a:r>
            <a:r>
              <a:rPr lang="en-US" sz="5500" dirty="0" smtClean="0"/>
              <a:t>health programs, and research. For example, should a comprehensive e-learning report be provided every two or every three years?</a:t>
            </a:r>
            <a:endParaRPr lang="en-US" sz="5500" dirty="0"/>
          </a:p>
          <a:p>
            <a:pPr lvl="1"/>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12</a:t>
            </a:fld>
            <a:endParaRPr lang="en-US" dirty="0"/>
          </a:p>
        </p:txBody>
      </p:sp>
    </p:spTree>
    <p:extLst>
      <p:ext uri="{BB962C8B-B14F-4D97-AF65-F5344CB8AC3E}">
        <p14:creationId xmlns:p14="http://schemas.microsoft.com/office/powerpoint/2010/main" val="3756517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Proposed ASA Topic Report Schedule</a:t>
            </a:r>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13</a:t>
            </a:fld>
            <a:endParaRPr lang="en-US" dirty="0"/>
          </a:p>
        </p:txBody>
      </p:sp>
      <p:sp>
        <p:nvSpPr>
          <p:cNvPr id="5" name="TextBox 4"/>
          <p:cNvSpPr txBox="1"/>
          <p:nvPr/>
        </p:nvSpPr>
        <p:spPr>
          <a:xfrm>
            <a:off x="646980" y="1280277"/>
            <a:ext cx="7785819" cy="646331"/>
          </a:xfrm>
          <a:prstGeom prst="rect">
            <a:avLst/>
          </a:prstGeom>
          <a:noFill/>
        </p:spPr>
        <p:txBody>
          <a:bodyPr wrap="square" rtlCol="0">
            <a:spAutoFit/>
          </a:bodyPr>
          <a:lstStyle/>
          <a:p>
            <a:pPr algn="ctr"/>
            <a:r>
              <a:rPr lang="en-US" dirty="0" smtClean="0">
                <a:solidFill>
                  <a:schemeClr val="tx2"/>
                </a:solidFill>
              </a:rPr>
              <a:t>Which metrics should have dashboards for more frequent strategy and process progress updates?</a:t>
            </a:r>
            <a:r>
              <a:rPr lang="en-US" dirty="0">
                <a:solidFill>
                  <a:schemeClr val="tx2"/>
                </a:solidFill>
              </a:rPr>
              <a:t> </a:t>
            </a:r>
            <a:r>
              <a:rPr lang="en-US" dirty="0" smtClean="0">
                <a:solidFill>
                  <a:schemeClr val="tx2"/>
                </a:solidFill>
              </a:rPr>
              <a:t> </a:t>
            </a:r>
            <a:r>
              <a:rPr lang="en-US" dirty="0" smtClean="0">
                <a:solidFill>
                  <a:srgbClr val="FF0000"/>
                </a:solidFill>
              </a:rPr>
              <a:t>UPDATE TO TABLE BELOW PENDING</a:t>
            </a:r>
            <a:endParaRPr lang="en-US" dirty="0">
              <a:solidFill>
                <a:srgbClr val="FF0000"/>
              </a:solidFill>
            </a:endParaRPr>
          </a:p>
        </p:txBody>
      </p:sp>
      <p:pic>
        <p:nvPicPr>
          <p:cNvPr id="6" name="Picture 5"/>
          <p:cNvPicPr>
            <a:picLocks noChangeAspect="1"/>
          </p:cNvPicPr>
          <p:nvPr/>
        </p:nvPicPr>
        <p:blipFill>
          <a:blip r:embed="rId3"/>
          <a:stretch>
            <a:fillRect/>
          </a:stretch>
        </p:blipFill>
        <p:spPr>
          <a:xfrm>
            <a:off x="966405" y="2179458"/>
            <a:ext cx="7466394" cy="3466540"/>
          </a:xfrm>
          <a:prstGeom prst="rect">
            <a:avLst/>
          </a:prstGeom>
        </p:spPr>
      </p:pic>
    </p:spTree>
    <p:extLst>
      <p:ext uri="{BB962C8B-B14F-4D97-AF65-F5344CB8AC3E}">
        <p14:creationId xmlns:p14="http://schemas.microsoft.com/office/powerpoint/2010/main" val="19560528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might UA approach this?</a:t>
            </a:r>
            <a:endParaRPr lang="en-US" dirty="0">
              <a:solidFill>
                <a:schemeClr val="accent2"/>
              </a:solidFill>
            </a:endParaRPr>
          </a:p>
        </p:txBody>
      </p:sp>
      <p:sp>
        <p:nvSpPr>
          <p:cNvPr id="4" name="Slide Number Placeholder 3"/>
          <p:cNvSpPr>
            <a:spLocks noGrp="1"/>
          </p:cNvSpPr>
          <p:nvPr>
            <p:ph type="sldNum" sz="quarter" idx="4"/>
          </p:nvPr>
        </p:nvSpPr>
        <p:spPr/>
        <p:txBody>
          <a:bodyPr/>
          <a:lstStyle/>
          <a:p>
            <a:fld id="{1A2C3212-E720-004A-A3A9-ADB2AE32BA98}" type="slidenum">
              <a:rPr lang="en-US" smtClean="0"/>
              <a:pPr/>
              <a:t>14</a:t>
            </a:fld>
            <a:endParaRPr lang="en-US" dirty="0"/>
          </a:p>
        </p:txBody>
      </p:sp>
      <p:pic>
        <p:nvPicPr>
          <p:cNvPr id="9" name="Picture 8" descr="Macintosh HD:Users:gdgruenig:Desktop:Graphic.pdf"/>
          <p:cNvPicPr/>
          <p:nvPr/>
        </p:nvPicPr>
        <p:blipFill>
          <a:blip r:embed="rId3">
            <a:extLst>
              <a:ext uri="{28A0092B-C50C-407E-A947-70E740481C1C}">
                <a14:useLocalDpi xmlns:a14="http://schemas.microsoft.com/office/drawing/2010/main" val="0"/>
              </a:ext>
            </a:extLst>
          </a:blip>
          <a:srcRect/>
          <a:stretch>
            <a:fillRect/>
          </a:stretch>
        </p:blipFill>
        <p:spPr bwMode="auto">
          <a:xfrm>
            <a:off x="133450" y="2187857"/>
            <a:ext cx="4341277" cy="5440363"/>
          </a:xfrm>
          <a:prstGeom prst="rect">
            <a:avLst/>
          </a:prstGeom>
          <a:noFill/>
          <a:ln>
            <a:noFill/>
          </a:ln>
        </p:spPr>
      </p:pic>
      <p:sp>
        <p:nvSpPr>
          <p:cNvPr id="11" name="TextBox 10"/>
          <p:cNvSpPr txBox="1"/>
          <p:nvPr/>
        </p:nvSpPr>
        <p:spPr>
          <a:xfrm>
            <a:off x="590651" y="1698347"/>
            <a:ext cx="8096150" cy="369332"/>
          </a:xfrm>
          <a:prstGeom prst="rect">
            <a:avLst/>
          </a:prstGeom>
          <a:noFill/>
        </p:spPr>
        <p:txBody>
          <a:bodyPr wrap="square" rtlCol="0">
            <a:spAutoFit/>
          </a:bodyPr>
          <a:lstStyle/>
          <a:p>
            <a:pPr algn="ctr"/>
            <a:r>
              <a:rPr lang="en-US" dirty="0" smtClean="0">
                <a:solidFill>
                  <a:schemeClr val="tx2"/>
                </a:solidFill>
              </a:rPr>
              <a:t>Note the relationship </a:t>
            </a:r>
            <a:r>
              <a:rPr lang="en-US" dirty="0">
                <a:solidFill>
                  <a:schemeClr val="tx2"/>
                </a:solidFill>
              </a:rPr>
              <a:t>b</a:t>
            </a:r>
            <a:r>
              <a:rPr lang="en-US" dirty="0" smtClean="0">
                <a:solidFill>
                  <a:schemeClr val="tx2"/>
                </a:solidFill>
              </a:rPr>
              <a:t>etween </a:t>
            </a:r>
            <a:r>
              <a:rPr lang="en-US" dirty="0">
                <a:solidFill>
                  <a:schemeClr val="tx2"/>
                </a:solidFill>
              </a:rPr>
              <a:t>d</a:t>
            </a:r>
            <a:r>
              <a:rPr lang="en-US" dirty="0" smtClean="0">
                <a:solidFill>
                  <a:schemeClr val="tx2"/>
                </a:solidFill>
              </a:rPr>
              <a:t>ashboard </a:t>
            </a:r>
            <a:r>
              <a:rPr lang="en-US" dirty="0">
                <a:solidFill>
                  <a:schemeClr val="tx2"/>
                </a:solidFill>
              </a:rPr>
              <a:t>and </a:t>
            </a:r>
            <a:r>
              <a:rPr lang="en-US" dirty="0" smtClean="0">
                <a:solidFill>
                  <a:schemeClr val="tx2"/>
                </a:solidFill>
              </a:rPr>
              <a:t>detail </a:t>
            </a:r>
            <a:r>
              <a:rPr lang="en-US" dirty="0">
                <a:solidFill>
                  <a:schemeClr val="tx2"/>
                </a:solidFill>
              </a:rPr>
              <a:t>t</a:t>
            </a:r>
            <a:r>
              <a:rPr lang="en-US" dirty="0" smtClean="0">
                <a:solidFill>
                  <a:schemeClr val="tx2"/>
                </a:solidFill>
              </a:rPr>
              <a:t>opic </a:t>
            </a:r>
            <a:r>
              <a:rPr lang="en-US" dirty="0">
                <a:solidFill>
                  <a:schemeClr val="tx2"/>
                </a:solidFill>
              </a:rPr>
              <a:t>r</a:t>
            </a:r>
            <a:r>
              <a:rPr lang="en-US" dirty="0" smtClean="0">
                <a:solidFill>
                  <a:schemeClr val="tx2"/>
                </a:solidFill>
              </a:rPr>
              <a:t>eports:</a:t>
            </a:r>
            <a:endParaRPr lang="en-US" dirty="0">
              <a:solidFill>
                <a:schemeClr val="tx2"/>
              </a:solidFill>
            </a:endParaRPr>
          </a:p>
        </p:txBody>
      </p:sp>
      <p:sp>
        <p:nvSpPr>
          <p:cNvPr id="13" name="TextBox 12"/>
          <p:cNvSpPr txBox="1"/>
          <p:nvPr/>
        </p:nvSpPr>
        <p:spPr>
          <a:xfrm>
            <a:off x="4432454" y="2314509"/>
            <a:ext cx="3659976" cy="923330"/>
          </a:xfrm>
          <a:prstGeom prst="rect">
            <a:avLst/>
          </a:prstGeom>
          <a:noFill/>
        </p:spPr>
        <p:txBody>
          <a:bodyPr wrap="none" rtlCol="0">
            <a:spAutoFit/>
          </a:bodyPr>
          <a:lstStyle/>
          <a:p>
            <a:r>
              <a:rPr lang="en-US" u="sng" dirty="0" smtClean="0">
                <a:solidFill>
                  <a:srgbClr val="1F497D"/>
                </a:solidFill>
              </a:rPr>
              <a:t>Metric</a:t>
            </a:r>
            <a:r>
              <a:rPr lang="en-US" dirty="0" smtClean="0">
                <a:solidFill>
                  <a:srgbClr val="1F497D"/>
                </a:solidFill>
              </a:rPr>
              <a:t>: Research </a:t>
            </a:r>
            <a:r>
              <a:rPr lang="en-US" dirty="0">
                <a:solidFill>
                  <a:srgbClr val="1F497D"/>
                </a:solidFill>
              </a:rPr>
              <a:t>&amp; </a:t>
            </a:r>
            <a:r>
              <a:rPr lang="en-US" dirty="0" smtClean="0">
                <a:solidFill>
                  <a:srgbClr val="1F497D"/>
                </a:solidFill>
              </a:rPr>
              <a:t>Creative Activity</a:t>
            </a:r>
          </a:p>
          <a:p>
            <a:endParaRPr lang="en-US" dirty="0">
              <a:solidFill>
                <a:srgbClr val="1F497D"/>
              </a:solidFill>
            </a:endParaRPr>
          </a:p>
          <a:p>
            <a:endParaRPr lang="en-US" dirty="0">
              <a:solidFill>
                <a:srgbClr val="1F497D"/>
              </a:solidFill>
            </a:endParaRPr>
          </a:p>
        </p:txBody>
      </p:sp>
      <p:sp>
        <p:nvSpPr>
          <p:cNvPr id="14" name="Up-Down Arrow 13"/>
          <p:cNvSpPr/>
          <p:nvPr/>
        </p:nvSpPr>
        <p:spPr>
          <a:xfrm>
            <a:off x="6585747" y="2776174"/>
            <a:ext cx="324858" cy="561193"/>
          </a:xfrm>
          <a:prstGeom prst="up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4474727" y="3392461"/>
            <a:ext cx="4499950" cy="2862322"/>
          </a:xfrm>
          <a:prstGeom prst="rect">
            <a:avLst/>
          </a:prstGeom>
          <a:noFill/>
        </p:spPr>
        <p:txBody>
          <a:bodyPr wrap="none" rtlCol="0">
            <a:spAutoFit/>
          </a:bodyPr>
          <a:lstStyle/>
          <a:p>
            <a:r>
              <a:rPr lang="en-US" u="sng" dirty="0" smtClean="0">
                <a:solidFill>
                  <a:srgbClr val="1F497D"/>
                </a:solidFill>
              </a:rPr>
              <a:t>Annual Detail Report</a:t>
            </a:r>
            <a:r>
              <a:rPr lang="en-US" dirty="0" smtClean="0">
                <a:solidFill>
                  <a:srgbClr val="1F497D"/>
                </a:solidFill>
              </a:rPr>
              <a:t> on Research &amp; Creative </a:t>
            </a:r>
          </a:p>
          <a:p>
            <a:r>
              <a:rPr lang="en-US" dirty="0" smtClean="0">
                <a:solidFill>
                  <a:srgbClr val="1F497D"/>
                </a:solidFill>
              </a:rPr>
              <a:t>Activity includes:</a:t>
            </a:r>
          </a:p>
          <a:p>
            <a:r>
              <a:rPr lang="en-US" dirty="0" smtClean="0">
                <a:solidFill>
                  <a:srgbClr val="1F497D"/>
                </a:solidFill>
              </a:rPr>
              <a:t>Strategic Direction &amp; the Future</a:t>
            </a:r>
          </a:p>
          <a:p>
            <a:r>
              <a:rPr lang="en-US" dirty="0" smtClean="0">
                <a:solidFill>
                  <a:srgbClr val="1F497D"/>
                </a:solidFill>
              </a:rPr>
              <a:t>Funding &amp; Productivity</a:t>
            </a:r>
          </a:p>
          <a:p>
            <a:r>
              <a:rPr lang="en-US" dirty="0" smtClean="0">
                <a:solidFill>
                  <a:srgbClr val="1F497D"/>
                </a:solidFill>
              </a:rPr>
              <a:t>Undergraduate &amp; Graduate Student Research</a:t>
            </a:r>
          </a:p>
          <a:p>
            <a:r>
              <a:rPr lang="en-US" dirty="0" smtClean="0">
                <a:solidFill>
                  <a:srgbClr val="1F497D"/>
                </a:solidFill>
              </a:rPr>
              <a:t>Facilities</a:t>
            </a:r>
          </a:p>
          <a:p>
            <a:r>
              <a:rPr lang="en-US" dirty="0" smtClean="0">
                <a:solidFill>
                  <a:srgbClr val="1F497D"/>
                </a:solidFill>
              </a:rPr>
              <a:t>Quality</a:t>
            </a:r>
          </a:p>
          <a:p>
            <a:r>
              <a:rPr lang="en-US" dirty="0" smtClean="0">
                <a:solidFill>
                  <a:srgbClr val="1F497D"/>
                </a:solidFill>
              </a:rPr>
              <a:t>Creative &amp; Scholarly Activity</a:t>
            </a:r>
          </a:p>
          <a:p>
            <a:r>
              <a:rPr lang="en-US" dirty="0" smtClean="0">
                <a:solidFill>
                  <a:srgbClr val="1F497D"/>
                </a:solidFill>
              </a:rPr>
              <a:t>Intellectual Property</a:t>
            </a:r>
          </a:p>
          <a:p>
            <a:endParaRPr lang="en-US" dirty="0"/>
          </a:p>
        </p:txBody>
      </p:sp>
    </p:spTree>
    <p:extLst>
      <p:ext uri="{BB962C8B-B14F-4D97-AF65-F5344CB8AC3E}">
        <p14:creationId xmlns:p14="http://schemas.microsoft.com/office/powerpoint/2010/main" val="767093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smtClean="0"/>
              <a:t>UA Performance Evaluation Measures Related to Theme 1:  Student </a:t>
            </a:r>
            <a:r>
              <a:rPr lang="en-US" sz="3200" dirty="0"/>
              <a:t>Achievement &amp; </a:t>
            </a:r>
            <a:r>
              <a:rPr lang="en-US" sz="3200" dirty="0" smtClean="0"/>
              <a:t>Attainment</a:t>
            </a:r>
            <a:endParaRPr lang="en-US" sz="3200" dirty="0"/>
          </a:p>
        </p:txBody>
      </p:sp>
      <p:sp>
        <p:nvSpPr>
          <p:cNvPr id="3" name="Content Placeholder 2"/>
          <p:cNvSpPr>
            <a:spLocks noGrp="1"/>
          </p:cNvSpPr>
          <p:nvPr>
            <p:ph idx="1"/>
          </p:nvPr>
        </p:nvSpPr>
        <p:spPr/>
        <p:txBody>
          <a:bodyPr>
            <a:normAutofit/>
          </a:bodyPr>
          <a:lstStyle/>
          <a:p>
            <a:r>
              <a:rPr lang="en-US" dirty="0"/>
              <a:t>Degrees, </a:t>
            </a:r>
            <a:r>
              <a:rPr lang="en-US" dirty="0" smtClean="0"/>
              <a:t>certificates </a:t>
            </a:r>
            <a:r>
              <a:rPr lang="en-US" dirty="0"/>
              <a:t>&amp; e</a:t>
            </a:r>
            <a:r>
              <a:rPr lang="en-US" dirty="0" smtClean="0"/>
              <a:t>ndorsements awarded</a:t>
            </a:r>
            <a:endParaRPr lang="en-US" sz="3000" dirty="0"/>
          </a:p>
          <a:p>
            <a:r>
              <a:rPr lang="en-US" dirty="0"/>
              <a:t>High </a:t>
            </a:r>
            <a:r>
              <a:rPr lang="en-US" dirty="0" smtClean="0"/>
              <a:t>demand </a:t>
            </a:r>
            <a:r>
              <a:rPr lang="en-US" dirty="0"/>
              <a:t>j</a:t>
            </a:r>
            <a:r>
              <a:rPr lang="en-US" dirty="0" smtClean="0"/>
              <a:t>ob </a:t>
            </a:r>
            <a:r>
              <a:rPr lang="en-US" dirty="0"/>
              <a:t>a</a:t>
            </a:r>
            <a:r>
              <a:rPr lang="en-US" dirty="0" smtClean="0"/>
              <a:t>rea </a:t>
            </a:r>
            <a:r>
              <a:rPr lang="en-US" dirty="0"/>
              <a:t>d</a:t>
            </a:r>
            <a:r>
              <a:rPr lang="en-US" dirty="0" smtClean="0"/>
              <a:t>egrees </a:t>
            </a:r>
            <a:r>
              <a:rPr lang="en-US" dirty="0"/>
              <a:t>a</a:t>
            </a:r>
            <a:r>
              <a:rPr lang="en-US" dirty="0" smtClean="0"/>
              <a:t>warded</a:t>
            </a:r>
            <a:endParaRPr lang="en-US" sz="3000" dirty="0"/>
          </a:p>
          <a:p>
            <a:r>
              <a:rPr lang="en-US" dirty="0"/>
              <a:t>Baccalaureate </a:t>
            </a:r>
            <a:r>
              <a:rPr lang="en-US" dirty="0" smtClean="0"/>
              <a:t>engineering </a:t>
            </a:r>
            <a:r>
              <a:rPr lang="en-US" dirty="0"/>
              <a:t>d</a:t>
            </a:r>
            <a:r>
              <a:rPr lang="en-US" dirty="0" smtClean="0"/>
              <a:t>egrees</a:t>
            </a:r>
            <a:endParaRPr lang="en-US" sz="3000" dirty="0"/>
          </a:p>
          <a:p>
            <a:r>
              <a:rPr lang="en-US" dirty="0"/>
              <a:t>Health</a:t>
            </a:r>
            <a:r>
              <a:rPr lang="en-US" dirty="0" smtClean="0"/>
              <a:t>-</a:t>
            </a:r>
            <a:r>
              <a:rPr lang="en-US" dirty="0"/>
              <a:t>r</a:t>
            </a:r>
            <a:r>
              <a:rPr lang="en-US" dirty="0" smtClean="0"/>
              <a:t>elated degrees</a:t>
            </a:r>
            <a:endParaRPr lang="en-US" sz="3000" dirty="0"/>
          </a:p>
          <a:p>
            <a:r>
              <a:rPr lang="en-US" dirty="0"/>
              <a:t>Baccalaureate g</a:t>
            </a:r>
            <a:r>
              <a:rPr lang="en-US" dirty="0" smtClean="0"/>
              <a:t>raduation rate</a:t>
            </a:r>
            <a:r>
              <a:rPr lang="en-US" dirty="0"/>
              <a:t>, 6-</a:t>
            </a:r>
            <a:r>
              <a:rPr lang="en-US" dirty="0" smtClean="0"/>
              <a:t>Year</a:t>
            </a:r>
            <a:endParaRPr lang="en-US" sz="3000"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15</a:t>
            </a:fld>
            <a:endParaRPr lang="en-US" dirty="0"/>
          </a:p>
        </p:txBody>
      </p:sp>
    </p:spTree>
    <p:extLst>
      <p:ext uri="{BB962C8B-B14F-4D97-AF65-F5344CB8AC3E}">
        <p14:creationId xmlns:p14="http://schemas.microsoft.com/office/powerpoint/2010/main" val="41592105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7550"/>
          </a:xfrm>
        </p:spPr>
        <p:txBody>
          <a:bodyPr>
            <a:noAutofit/>
          </a:bodyPr>
          <a:lstStyle/>
          <a:p>
            <a:pPr lvl="0"/>
            <a:r>
              <a:rPr lang="en-US" sz="3200" dirty="0"/>
              <a:t>UA Performance Evaluation Measures Related to </a:t>
            </a:r>
            <a:r>
              <a:rPr lang="en-US" sz="3200" dirty="0" smtClean="0"/>
              <a:t>Theme </a:t>
            </a:r>
            <a:r>
              <a:rPr lang="en-US" sz="3200" dirty="0"/>
              <a:t>2:  Productive Partnerships With </a:t>
            </a:r>
            <a:br>
              <a:rPr lang="en-US" sz="3200" dirty="0"/>
            </a:br>
            <a:r>
              <a:rPr lang="en-US" sz="3200" dirty="0"/>
              <a:t>Alaska’s Schools</a:t>
            </a:r>
          </a:p>
        </p:txBody>
      </p:sp>
      <p:sp>
        <p:nvSpPr>
          <p:cNvPr id="3" name="Content Placeholder 2"/>
          <p:cNvSpPr>
            <a:spLocks noGrp="1"/>
          </p:cNvSpPr>
          <p:nvPr>
            <p:ph idx="1"/>
          </p:nvPr>
        </p:nvSpPr>
        <p:spPr>
          <a:xfrm>
            <a:off x="457200" y="1919871"/>
            <a:ext cx="8229600" cy="4206293"/>
          </a:xfrm>
        </p:spPr>
        <p:txBody>
          <a:bodyPr>
            <a:normAutofit/>
          </a:bodyPr>
          <a:lstStyle/>
          <a:p>
            <a:r>
              <a:rPr lang="en-US" dirty="0"/>
              <a:t>Recent A</a:t>
            </a:r>
            <a:r>
              <a:rPr lang="en-US" dirty="0" smtClean="0"/>
              <a:t>laska </a:t>
            </a:r>
            <a:r>
              <a:rPr lang="en-US" dirty="0"/>
              <a:t>h</a:t>
            </a:r>
            <a:r>
              <a:rPr lang="en-US" dirty="0" smtClean="0"/>
              <a:t>igh </a:t>
            </a:r>
            <a:r>
              <a:rPr lang="en-US" dirty="0"/>
              <a:t>s</a:t>
            </a:r>
            <a:r>
              <a:rPr lang="en-US" dirty="0" smtClean="0"/>
              <a:t>chool </a:t>
            </a:r>
            <a:r>
              <a:rPr lang="en-US" dirty="0"/>
              <a:t>g</a:t>
            </a:r>
            <a:r>
              <a:rPr lang="en-US" dirty="0" smtClean="0"/>
              <a:t>raduates </a:t>
            </a:r>
            <a:r>
              <a:rPr lang="en-US" dirty="0"/>
              <a:t>at </a:t>
            </a:r>
            <a:r>
              <a:rPr lang="en-US" dirty="0" smtClean="0"/>
              <a:t>UA (include APS and UA Scholars info)</a:t>
            </a:r>
            <a:endParaRPr lang="en-US" dirty="0"/>
          </a:p>
          <a:p>
            <a:r>
              <a:rPr lang="en-US" dirty="0"/>
              <a:t>First</a:t>
            </a:r>
            <a:r>
              <a:rPr lang="en-US" dirty="0" smtClean="0"/>
              <a:t>-</a:t>
            </a:r>
            <a:r>
              <a:rPr lang="en-US" dirty="0"/>
              <a:t>t</a:t>
            </a:r>
            <a:r>
              <a:rPr lang="en-US" dirty="0" smtClean="0"/>
              <a:t>ime </a:t>
            </a:r>
            <a:r>
              <a:rPr lang="en-US" dirty="0"/>
              <a:t>f</a:t>
            </a:r>
            <a:r>
              <a:rPr lang="en-US" dirty="0" smtClean="0"/>
              <a:t>reshmen </a:t>
            </a:r>
            <a:r>
              <a:rPr lang="en-US" dirty="0"/>
              <a:t>t</a:t>
            </a:r>
            <a:r>
              <a:rPr lang="en-US" dirty="0" smtClean="0"/>
              <a:t>aking </a:t>
            </a:r>
            <a:r>
              <a:rPr lang="en-US" dirty="0"/>
              <a:t>p</a:t>
            </a:r>
            <a:r>
              <a:rPr lang="en-US" dirty="0" smtClean="0"/>
              <a:t>rep classes </a:t>
            </a:r>
            <a:r>
              <a:rPr lang="en-US" dirty="0"/>
              <a:t>in the f</a:t>
            </a:r>
            <a:r>
              <a:rPr lang="en-US" dirty="0" smtClean="0"/>
              <a:t>irst semester </a:t>
            </a:r>
            <a:r>
              <a:rPr lang="en-US" dirty="0"/>
              <a:t>of e</a:t>
            </a:r>
            <a:r>
              <a:rPr lang="en-US" dirty="0" smtClean="0"/>
              <a:t>nrollment (include UA Scholars and APS)</a:t>
            </a:r>
            <a:endParaRPr lang="en-US" dirty="0"/>
          </a:p>
          <a:p>
            <a:r>
              <a:rPr lang="en-US" dirty="0" smtClean="0"/>
              <a:t>Teacher graduates and their placement</a:t>
            </a:r>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16</a:t>
            </a:fld>
            <a:endParaRPr lang="en-US" dirty="0"/>
          </a:p>
        </p:txBody>
      </p:sp>
    </p:spTree>
    <p:extLst>
      <p:ext uri="{BB962C8B-B14F-4D97-AF65-F5344CB8AC3E}">
        <p14:creationId xmlns:p14="http://schemas.microsoft.com/office/powerpoint/2010/main" val="13273043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97550"/>
          </a:xfrm>
        </p:spPr>
        <p:txBody>
          <a:bodyPr>
            <a:noAutofit/>
          </a:bodyPr>
          <a:lstStyle/>
          <a:p>
            <a:pPr lvl="0"/>
            <a:r>
              <a:rPr lang="en-US" sz="3200" dirty="0"/>
              <a:t>UA Performance Evaluation Measures Related to </a:t>
            </a:r>
            <a:r>
              <a:rPr lang="en-US" sz="3200" dirty="0" smtClean="0"/>
              <a:t>Theme 3:  Productive </a:t>
            </a:r>
            <a:r>
              <a:rPr lang="en-US" sz="3200" dirty="0"/>
              <a:t>Partnerships With Alaska’s Public and Private </a:t>
            </a:r>
            <a:r>
              <a:rPr lang="en-US" sz="3200" dirty="0" smtClean="0"/>
              <a:t>Industries</a:t>
            </a:r>
            <a:endParaRPr lang="en-US" sz="3200" dirty="0"/>
          </a:p>
        </p:txBody>
      </p:sp>
      <p:sp>
        <p:nvSpPr>
          <p:cNvPr id="3" name="Content Placeholder 2"/>
          <p:cNvSpPr>
            <a:spLocks noGrp="1"/>
          </p:cNvSpPr>
          <p:nvPr>
            <p:ph idx="1"/>
          </p:nvPr>
        </p:nvSpPr>
        <p:spPr>
          <a:xfrm>
            <a:off x="457200" y="1919871"/>
            <a:ext cx="8229600" cy="4206293"/>
          </a:xfrm>
        </p:spPr>
        <p:txBody>
          <a:bodyPr>
            <a:normAutofit/>
          </a:bodyPr>
          <a:lstStyle/>
          <a:p>
            <a:r>
              <a:rPr lang="en-US" dirty="0" smtClean="0"/>
              <a:t>Non-credit instructional </a:t>
            </a:r>
            <a:r>
              <a:rPr lang="en-US" dirty="0"/>
              <a:t>u</a:t>
            </a:r>
            <a:r>
              <a:rPr lang="en-US" dirty="0" smtClean="0"/>
              <a:t>nits </a:t>
            </a:r>
            <a:r>
              <a:rPr lang="en-US" dirty="0"/>
              <a:t>d</a:t>
            </a:r>
            <a:r>
              <a:rPr lang="en-US" dirty="0" smtClean="0"/>
              <a:t>elivered</a:t>
            </a:r>
          </a:p>
          <a:p>
            <a:r>
              <a:rPr lang="en-US" dirty="0" smtClean="0"/>
              <a:t>Publications distributed by </a:t>
            </a:r>
            <a:r>
              <a:rPr lang="en-US" dirty="0"/>
              <a:t>c</a:t>
            </a:r>
            <a:r>
              <a:rPr lang="en-US" dirty="0" smtClean="0"/>
              <a:t>ooperative </a:t>
            </a:r>
            <a:r>
              <a:rPr lang="en-US" dirty="0"/>
              <a:t>e</a:t>
            </a:r>
            <a:r>
              <a:rPr lang="en-US" dirty="0" smtClean="0"/>
              <a:t>xtension service</a:t>
            </a:r>
          </a:p>
          <a:p>
            <a:endParaRPr lang="en-US" dirty="0"/>
          </a:p>
          <a:p>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17</a:t>
            </a:fld>
            <a:endParaRPr lang="en-US" dirty="0"/>
          </a:p>
        </p:txBody>
      </p:sp>
    </p:spTree>
    <p:extLst>
      <p:ext uri="{BB962C8B-B14F-4D97-AF65-F5344CB8AC3E}">
        <p14:creationId xmlns:p14="http://schemas.microsoft.com/office/powerpoint/2010/main" val="35157497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48610"/>
          </a:xfrm>
        </p:spPr>
        <p:txBody>
          <a:bodyPr>
            <a:noAutofit/>
          </a:bodyPr>
          <a:lstStyle/>
          <a:p>
            <a:pPr lvl="0"/>
            <a:r>
              <a:rPr lang="en-US" sz="3200" dirty="0"/>
              <a:t>UA Performance Evaluation Measures Related </a:t>
            </a:r>
            <a:r>
              <a:rPr lang="en-US" sz="3200" dirty="0" smtClean="0"/>
              <a:t>to Theme 4:  Research </a:t>
            </a:r>
            <a:r>
              <a:rPr lang="en-US" sz="3200" dirty="0"/>
              <a:t>&amp; Development to Build and Sustain Alaska’s Economic Growth and Enhance </a:t>
            </a:r>
            <a:r>
              <a:rPr lang="en-US" sz="3200" dirty="0" smtClean="0"/>
              <a:t>Communities</a:t>
            </a:r>
            <a:endParaRPr lang="en-US" sz="3200" dirty="0"/>
          </a:p>
        </p:txBody>
      </p:sp>
      <p:sp>
        <p:nvSpPr>
          <p:cNvPr id="3" name="Content Placeholder 2"/>
          <p:cNvSpPr>
            <a:spLocks noGrp="1"/>
          </p:cNvSpPr>
          <p:nvPr>
            <p:ph idx="1"/>
          </p:nvPr>
        </p:nvSpPr>
        <p:spPr>
          <a:xfrm>
            <a:off x="457200" y="2318613"/>
            <a:ext cx="8229600" cy="3807551"/>
          </a:xfrm>
        </p:spPr>
        <p:txBody>
          <a:bodyPr>
            <a:normAutofit/>
          </a:bodyPr>
          <a:lstStyle/>
          <a:p>
            <a:r>
              <a:rPr lang="en-US" dirty="0"/>
              <a:t>Grant f</a:t>
            </a:r>
            <a:r>
              <a:rPr lang="en-US" dirty="0" smtClean="0"/>
              <a:t>unded </a:t>
            </a:r>
            <a:r>
              <a:rPr lang="en-US" dirty="0"/>
              <a:t>r</a:t>
            </a:r>
            <a:r>
              <a:rPr lang="en-US" dirty="0" smtClean="0"/>
              <a:t>esearch </a:t>
            </a:r>
            <a:r>
              <a:rPr lang="en-US" dirty="0"/>
              <a:t>e</a:t>
            </a:r>
            <a:r>
              <a:rPr lang="en-US" dirty="0" smtClean="0"/>
              <a:t>xpenditures</a:t>
            </a:r>
            <a:endParaRPr lang="en-US" sz="3000" dirty="0"/>
          </a:p>
          <a:p>
            <a:r>
              <a:rPr lang="en-US" dirty="0" smtClean="0"/>
              <a:t>Proportion </a:t>
            </a:r>
            <a:r>
              <a:rPr lang="en-US" dirty="0"/>
              <a:t>of p</a:t>
            </a:r>
            <a:r>
              <a:rPr lang="en-US" dirty="0" smtClean="0"/>
              <a:t>roposals funded</a:t>
            </a:r>
            <a:endParaRPr lang="en-US" sz="3000" dirty="0"/>
          </a:p>
          <a:p>
            <a:r>
              <a:rPr lang="en-US" dirty="0"/>
              <a:t>Percentage of g</a:t>
            </a:r>
            <a:r>
              <a:rPr lang="en-US" dirty="0" smtClean="0"/>
              <a:t>raduate </a:t>
            </a:r>
            <a:r>
              <a:rPr lang="en-US" dirty="0"/>
              <a:t>s</a:t>
            </a:r>
            <a:r>
              <a:rPr lang="en-US" dirty="0" smtClean="0"/>
              <a:t>tudents supported </a:t>
            </a:r>
            <a:r>
              <a:rPr lang="en-US" dirty="0"/>
              <a:t>by g</a:t>
            </a:r>
            <a:r>
              <a:rPr lang="en-US" dirty="0" smtClean="0"/>
              <a:t>rants</a:t>
            </a:r>
          </a:p>
          <a:p>
            <a:r>
              <a:rPr lang="en-US" dirty="0"/>
              <a:t>Undergraduates completing an honors thesis or research or creative activity </a:t>
            </a:r>
            <a:r>
              <a:rPr lang="en-US" dirty="0" smtClean="0"/>
              <a:t>project</a:t>
            </a:r>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18</a:t>
            </a:fld>
            <a:endParaRPr lang="en-US" dirty="0"/>
          </a:p>
        </p:txBody>
      </p:sp>
    </p:spTree>
    <p:extLst>
      <p:ext uri="{BB962C8B-B14F-4D97-AF65-F5344CB8AC3E}">
        <p14:creationId xmlns:p14="http://schemas.microsoft.com/office/powerpoint/2010/main" val="40755261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3200" dirty="0"/>
              <a:t>UA Performance Evaluation Measures Related </a:t>
            </a:r>
            <a:r>
              <a:rPr lang="en-US" sz="3200" dirty="0" smtClean="0"/>
              <a:t>to Theme 5:  Accountability </a:t>
            </a:r>
            <a:r>
              <a:rPr lang="en-US" sz="3200" dirty="0"/>
              <a:t>to the People of </a:t>
            </a:r>
            <a:r>
              <a:rPr lang="en-US" sz="3200" dirty="0" smtClean="0"/>
              <a:t>Alaska</a:t>
            </a:r>
            <a:endParaRPr lang="en-US" sz="3200" dirty="0"/>
          </a:p>
        </p:txBody>
      </p:sp>
      <p:sp>
        <p:nvSpPr>
          <p:cNvPr id="3" name="Content Placeholder 2"/>
          <p:cNvSpPr>
            <a:spLocks noGrp="1"/>
          </p:cNvSpPr>
          <p:nvPr>
            <p:ph idx="1"/>
          </p:nvPr>
        </p:nvSpPr>
        <p:spPr/>
        <p:txBody>
          <a:bodyPr>
            <a:normAutofit/>
          </a:bodyPr>
          <a:lstStyle/>
          <a:p>
            <a:r>
              <a:rPr lang="en-US" dirty="0"/>
              <a:t>Baccalaureate </a:t>
            </a:r>
            <a:r>
              <a:rPr lang="en-US" dirty="0" smtClean="0"/>
              <a:t>graduates – average </a:t>
            </a:r>
            <a:r>
              <a:rPr lang="en-US" dirty="0"/>
              <a:t>t</a:t>
            </a:r>
            <a:r>
              <a:rPr lang="en-US" dirty="0" smtClean="0"/>
              <a:t>ime </a:t>
            </a:r>
            <a:r>
              <a:rPr lang="en-US" dirty="0"/>
              <a:t>to d</a:t>
            </a:r>
            <a:r>
              <a:rPr lang="en-US" dirty="0" smtClean="0"/>
              <a:t>egree</a:t>
            </a:r>
          </a:p>
          <a:p>
            <a:r>
              <a:rPr lang="en-US" dirty="0"/>
              <a:t>Ratio of NGF to GF </a:t>
            </a:r>
            <a:r>
              <a:rPr lang="en-US" dirty="0" smtClean="0"/>
              <a:t>research </a:t>
            </a:r>
            <a:r>
              <a:rPr lang="en-US" dirty="0"/>
              <a:t>r</a:t>
            </a:r>
            <a:r>
              <a:rPr lang="en-US" dirty="0" smtClean="0"/>
              <a:t>evenue</a:t>
            </a:r>
          </a:p>
          <a:p>
            <a:r>
              <a:rPr lang="en-US" dirty="0" smtClean="0"/>
              <a:t>What is missing? Further student </a:t>
            </a:r>
            <a:r>
              <a:rPr lang="en-US" dirty="0"/>
              <a:t>s</a:t>
            </a:r>
            <a:r>
              <a:rPr lang="en-US" dirty="0" smtClean="0"/>
              <a:t>ervice </a:t>
            </a:r>
            <a:r>
              <a:rPr lang="en-US" dirty="0"/>
              <a:t>a</a:t>
            </a:r>
            <a:r>
              <a:rPr lang="en-US" dirty="0" smtClean="0"/>
              <a:t>ssessment (transfers? </a:t>
            </a:r>
            <a:r>
              <a:rPr lang="en-US" dirty="0"/>
              <a:t>a</a:t>
            </a:r>
            <a:r>
              <a:rPr lang="en-US" dirty="0" smtClean="0"/>
              <a:t>ffordability including financial aid and debt?) </a:t>
            </a:r>
            <a:endParaRPr lang="en-US" dirty="0"/>
          </a:p>
          <a:p>
            <a:pPr marL="0" indent="0">
              <a:buNone/>
            </a:pPr>
            <a:endParaRPr lang="en-US" sz="3000"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19</a:t>
            </a:fld>
            <a:endParaRPr lang="en-US" dirty="0"/>
          </a:p>
        </p:txBody>
      </p:sp>
    </p:spTree>
    <p:extLst>
      <p:ext uri="{BB962C8B-B14F-4D97-AF65-F5344CB8AC3E}">
        <p14:creationId xmlns:p14="http://schemas.microsoft.com/office/powerpoint/2010/main" val="25730221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Addressed</a:t>
            </a:r>
            <a:endParaRPr lang="en-US" dirty="0"/>
          </a:p>
        </p:txBody>
      </p:sp>
      <p:sp>
        <p:nvSpPr>
          <p:cNvPr id="3" name="Content Placeholder 2"/>
          <p:cNvSpPr>
            <a:spLocks noGrp="1"/>
          </p:cNvSpPr>
          <p:nvPr>
            <p:ph idx="1"/>
          </p:nvPr>
        </p:nvSpPr>
        <p:spPr/>
        <p:txBody>
          <a:bodyPr>
            <a:normAutofit/>
          </a:bodyPr>
          <a:lstStyle/>
          <a:p>
            <a:r>
              <a:rPr lang="en-US" sz="4000" dirty="0" smtClean="0"/>
              <a:t>Starting point.</a:t>
            </a:r>
          </a:p>
          <a:p>
            <a:r>
              <a:rPr lang="en-US" sz="4000" dirty="0" smtClean="0"/>
              <a:t>What </a:t>
            </a:r>
            <a:r>
              <a:rPr lang="en-US" sz="4000" dirty="0"/>
              <a:t>o</a:t>
            </a:r>
            <a:r>
              <a:rPr lang="en-US" sz="4000" dirty="0" smtClean="0"/>
              <a:t>thers </a:t>
            </a:r>
            <a:r>
              <a:rPr lang="en-US" sz="4000" dirty="0"/>
              <a:t>a</a:t>
            </a:r>
            <a:r>
              <a:rPr lang="en-US" sz="4000" dirty="0" smtClean="0"/>
              <a:t>re doing?</a:t>
            </a:r>
          </a:p>
          <a:p>
            <a:r>
              <a:rPr lang="en-US" sz="4000" dirty="0" smtClean="0"/>
              <a:t>How can UA approach this?</a:t>
            </a:r>
          </a:p>
          <a:p>
            <a:r>
              <a:rPr lang="en-US" sz="4000" dirty="0" smtClean="0"/>
              <a:t>Outcome areas to track.</a:t>
            </a:r>
          </a:p>
        </p:txBody>
      </p:sp>
      <p:sp>
        <p:nvSpPr>
          <p:cNvPr id="4" name="Slide Number Placeholder 3"/>
          <p:cNvSpPr>
            <a:spLocks noGrp="1"/>
          </p:cNvSpPr>
          <p:nvPr>
            <p:ph type="sldNum" sz="quarter" idx="4"/>
          </p:nvPr>
        </p:nvSpPr>
        <p:spPr/>
        <p:txBody>
          <a:bodyPr/>
          <a:lstStyle/>
          <a:p>
            <a:fld id="{1A2C3212-E720-004A-A3A9-ADB2AE32BA98}" type="slidenum">
              <a:rPr lang="en-US" smtClean="0"/>
              <a:pPr/>
              <a:t>2</a:t>
            </a:fld>
            <a:endParaRPr lang="en-US" dirty="0"/>
          </a:p>
        </p:txBody>
      </p:sp>
    </p:spTree>
    <p:extLst>
      <p:ext uri="{BB962C8B-B14F-4D97-AF65-F5344CB8AC3E}">
        <p14:creationId xmlns:p14="http://schemas.microsoft.com/office/powerpoint/2010/main" val="32591343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Poin</a:t>
            </a:r>
            <a:r>
              <a:rPr lang="en-US" dirty="0"/>
              <a:t>t</a:t>
            </a:r>
          </a:p>
        </p:txBody>
      </p:sp>
      <p:sp>
        <p:nvSpPr>
          <p:cNvPr id="3" name="Content Placeholder 2"/>
          <p:cNvSpPr>
            <a:spLocks noGrp="1"/>
          </p:cNvSpPr>
          <p:nvPr>
            <p:ph idx="1"/>
          </p:nvPr>
        </p:nvSpPr>
        <p:spPr/>
        <p:txBody>
          <a:bodyPr>
            <a:normAutofit fontScale="92500" lnSpcReduction="10000"/>
          </a:bodyPr>
          <a:lstStyle/>
          <a:p>
            <a:pPr marL="285750" indent="-285750">
              <a:lnSpc>
                <a:spcPct val="150000"/>
              </a:lnSpc>
              <a:defRPr/>
            </a:pPr>
            <a:r>
              <a:rPr lang="en-US" dirty="0" smtClean="0">
                <a:cs typeface="Times New Roman"/>
              </a:rPr>
              <a:t>University of Alaska </a:t>
            </a:r>
            <a:r>
              <a:rPr lang="en-US" dirty="0">
                <a:cs typeface="Times New Roman"/>
              </a:rPr>
              <a:t>m</a:t>
            </a:r>
            <a:r>
              <a:rPr lang="en-US" dirty="0" smtClean="0">
                <a:cs typeface="Times New Roman"/>
              </a:rPr>
              <a:t>ission statement</a:t>
            </a:r>
          </a:p>
          <a:p>
            <a:pPr marL="285750" indent="-285750">
              <a:lnSpc>
                <a:spcPct val="150000"/>
              </a:lnSpc>
              <a:defRPr/>
            </a:pPr>
            <a:r>
              <a:rPr lang="en-US" dirty="0" smtClean="0">
                <a:cs typeface="Times New Roman"/>
              </a:rPr>
              <a:t>State’s </a:t>
            </a:r>
            <a:r>
              <a:rPr lang="en-US" dirty="0">
                <a:cs typeface="Times New Roman"/>
              </a:rPr>
              <a:t>r</a:t>
            </a:r>
            <a:r>
              <a:rPr lang="en-US" dirty="0" smtClean="0">
                <a:cs typeface="Times New Roman"/>
              </a:rPr>
              <a:t>esults-</a:t>
            </a:r>
            <a:r>
              <a:rPr lang="en-US" dirty="0">
                <a:cs typeface="Times New Roman"/>
              </a:rPr>
              <a:t>b</a:t>
            </a:r>
            <a:r>
              <a:rPr lang="en-US" dirty="0" smtClean="0">
                <a:cs typeface="Times New Roman"/>
              </a:rPr>
              <a:t>ased budgeting</a:t>
            </a:r>
          </a:p>
          <a:p>
            <a:pPr marL="285750" indent="-285750">
              <a:lnSpc>
                <a:spcPct val="150000"/>
              </a:lnSpc>
              <a:defRPr/>
            </a:pPr>
            <a:r>
              <a:rPr lang="en-US" dirty="0" smtClean="0">
                <a:cs typeface="Times New Roman"/>
              </a:rPr>
              <a:t>MAU institutional </a:t>
            </a:r>
            <a:r>
              <a:rPr lang="en-US" dirty="0">
                <a:cs typeface="Times New Roman"/>
              </a:rPr>
              <a:t>a</a:t>
            </a:r>
            <a:r>
              <a:rPr lang="en-US" dirty="0" smtClean="0">
                <a:cs typeface="Times New Roman"/>
              </a:rPr>
              <a:t>ccreditation “Indicators of Achievement”</a:t>
            </a:r>
          </a:p>
          <a:p>
            <a:pPr marL="285750" indent="-285750">
              <a:lnSpc>
                <a:spcPct val="150000"/>
              </a:lnSpc>
              <a:defRPr/>
            </a:pPr>
            <a:r>
              <a:rPr lang="en-US" dirty="0" smtClean="0">
                <a:cs typeface="Times New Roman"/>
              </a:rPr>
              <a:t>Strategic </a:t>
            </a:r>
            <a:r>
              <a:rPr lang="en-US" dirty="0">
                <a:cs typeface="Times New Roman"/>
              </a:rPr>
              <a:t>D</a:t>
            </a:r>
            <a:r>
              <a:rPr lang="en-US" dirty="0" smtClean="0">
                <a:cs typeface="Times New Roman"/>
              </a:rPr>
              <a:t>irection </a:t>
            </a:r>
            <a:r>
              <a:rPr lang="en-US" dirty="0">
                <a:cs typeface="Times New Roman"/>
              </a:rPr>
              <a:t>Initiative t</a:t>
            </a:r>
            <a:r>
              <a:rPr lang="en-US" dirty="0" smtClean="0">
                <a:cs typeface="Times New Roman"/>
              </a:rPr>
              <a:t>hemes</a:t>
            </a:r>
          </a:p>
          <a:p>
            <a:pPr marL="285750" indent="-285750">
              <a:lnSpc>
                <a:spcPct val="150000"/>
              </a:lnSpc>
              <a:defRPr/>
            </a:pPr>
            <a:r>
              <a:rPr lang="en-US" dirty="0"/>
              <a:t>External </a:t>
            </a:r>
            <a:r>
              <a:rPr lang="en-US" dirty="0" smtClean="0"/>
              <a:t>guidance </a:t>
            </a:r>
            <a:r>
              <a:rPr lang="en-US" dirty="0"/>
              <a:t>(AGB, NCAN, </a:t>
            </a:r>
            <a:r>
              <a:rPr lang="en-US" dirty="0" smtClean="0"/>
              <a:t>APLU, others)</a:t>
            </a:r>
            <a:endParaRPr lang="en-US" dirty="0"/>
          </a:p>
          <a:p>
            <a:pPr marL="285750" indent="-285750">
              <a:lnSpc>
                <a:spcPct val="150000"/>
              </a:lnSpc>
              <a:defRPr/>
            </a:pPr>
            <a:endParaRPr lang="en-US" dirty="0">
              <a:cs typeface="Times New Roman"/>
            </a:endParaRPr>
          </a:p>
        </p:txBody>
      </p:sp>
      <p:sp>
        <p:nvSpPr>
          <p:cNvPr id="4" name="Slide Number Placeholder 3"/>
          <p:cNvSpPr>
            <a:spLocks noGrp="1"/>
          </p:cNvSpPr>
          <p:nvPr>
            <p:ph type="sldNum" sz="quarter" idx="4"/>
          </p:nvPr>
        </p:nvSpPr>
        <p:spPr/>
        <p:txBody>
          <a:bodyPr/>
          <a:lstStyle/>
          <a:p>
            <a:fld id="{1A2C3212-E720-004A-A3A9-ADB2AE32BA98}" type="slidenum">
              <a:rPr lang="en-US" smtClean="0"/>
              <a:pPr/>
              <a:t>3</a:t>
            </a:fld>
            <a:endParaRPr lang="en-US" dirty="0"/>
          </a:p>
        </p:txBody>
      </p:sp>
    </p:spTree>
    <p:extLst>
      <p:ext uri="{BB962C8B-B14F-4D97-AF65-F5344CB8AC3E}">
        <p14:creationId xmlns:p14="http://schemas.microsoft.com/office/powerpoint/2010/main" val="6489844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36663" y="1860799"/>
            <a:ext cx="7269162" cy="4332040"/>
          </a:xfrm>
        </p:spPr>
        <p:txBody>
          <a:bodyPr rtlCol="0">
            <a:normAutofit/>
          </a:bodyPr>
          <a:lstStyle/>
          <a:p>
            <a:pPr marL="342900" indent="-342900" algn="l" eaLnBrk="1" fontAlgn="auto" hangingPunct="1">
              <a:spcAft>
                <a:spcPts val="0"/>
              </a:spcAft>
              <a:buFont typeface="Arial"/>
              <a:buChar char="•"/>
              <a:defRPr/>
            </a:pPr>
            <a:r>
              <a:rPr lang="en-US" dirty="0" smtClean="0">
                <a:solidFill>
                  <a:schemeClr val="tx2"/>
                </a:solidFill>
                <a:latin typeface="Times New Roman"/>
                <a:cs typeface="Times New Roman"/>
              </a:rPr>
              <a:t>Outcomes </a:t>
            </a:r>
            <a:r>
              <a:rPr lang="en-US" dirty="0">
                <a:solidFill>
                  <a:schemeClr val="tx2"/>
                </a:solidFill>
                <a:latin typeface="Times New Roman"/>
                <a:cs typeface="Times New Roman"/>
              </a:rPr>
              <a:t>and e</a:t>
            </a:r>
            <a:r>
              <a:rPr lang="en-US" dirty="0" smtClean="0">
                <a:solidFill>
                  <a:schemeClr val="tx2"/>
                </a:solidFill>
                <a:latin typeface="Times New Roman"/>
                <a:cs typeface="Times New Roman"/>
              </a:rPr>
              <a:t>fficiencies (ratios)</a:t>
            </a:r>
          </a:p>
          <a:p>
            <a:pPr marL="342900" indent="-342900" algn="l" eaLnBrk="1" fontAlgn="auto" hangingPunct="1">
              <a:spcAft>
                <a:spcPts val="0"/>
              </a:spcAft>
              <a:buFont typeface="Arial"/>
              <a:buChar char="•"/>
              <a:defRPr/>
            </a:pPr>
            <a:r>
              <a:rPr lang="en-US" dirty="0" smtClean="0">
                <a:solidFill>
                  <a:schemeClr val="tx2"/>
                </a:solidFill>
                <a:latin typeface="Times New Roman"/>
                <a:cs typeface="Times New Roman"/>
              </a:rPr>
              <a:t>Tre</a:t>
            </a:r>
            <a:r>
              <a:rPr lang="en-US" dirty="0" smtClean="0">
                <a:solidFill>
                  <a:srgbClr val="1F497D"/>
                </a:solidFill>
                <a:latin typeface="Times New Roman"/>
                <a:cs typeface="Times New Roman"/>
              </a:rPr>
              <a:t>nds over time</a:t>
            </a:r>
          </a:p>
          <a:p>
            <a:pPr marL="342900" indent="-342900" algn="l">
              <a:buFont typeface="Arial"/>
              <a:buChar char="•"/>
              <a:defRPr/>
            </a:pPr>
            <a:r>
              <a:rPr lang="en-US" dirty="0" smtClean="0">
                <a:solidFill>
                  <a:srgbClr val="1F497D"/>
                </a:solidFill>
                <a:latin typeface="Times New Roman"/>
                <a:cs typeface="Times New Roman"/>
              </a:rPr>
              <a:t>More than one set of metrics for different needs (d</a:t>
            </a:r>
            <a:r>
              <a:rPr lang="en-US" dirty="0" smtClean="0">
                <a:solidFill>
                  <a:srgbClr val="1F497D"/>
                </a:solidFill>
              </a:rPr>
              <a:t>ashboard </a:t>
            </a:r>
            <a:r>
              <a:rPr lang="en-US" dirty="0">
                <a:solidFill>
                  <a:srgbClr val="1F497D"/>
                </a:solidFill>
              </a:rPr>
              <a:t>monitoring </a:t>
            </a:r>
            <a:r>
              <a:rPr lang="en-US" dirty="0" smtClean="0">
                <a:solidFill>
                  <a:srgbClr val="1F497D"/>
                </a:solidFill>
              </a:rPr>
              <a:t>vs. detail </a:t>
            </a:r>
            <a:r>
              <a:rPr lang="en-US" dirty="0">
                <a:solidFill>
                  <a:srgbClr val="1F497D"/>
                </a:solidFill>
              </a:rPr>
              <a:t>topic </a:t>
            </a:r>
            <a:r>
              <a:rPr lang="en-US" dirty="0" smtClean="0">
                <a:solidFill>
                  <a:srgbClr val="1F497D"/>
                </a:solidFill>
              </a:rPr>
              <a:t>reports)</a:t>
            </a:r>
            <a:endParaRPr lang="en-US" dirty="0" smtClean="0">
              <a:solidFill>
                <a:srgbClr val="1F497D"/>
              </a:solidFill>
              <a:cs typeface="Times New Roman"/>
            </a:endParaRPr>
          </a:p>
          <a:p>
            <a:pPr marL="342900" indent="-342900" algn="l" eaLnBrk="1" fontAlgn="auto" hangingPunct="1">
              <a:spcAft>
                <a:spcPts val="0"/>
              </a:spcAft>
              <a:buFont typeface="Arial"/>
              <a:buChar char="•"/>
              <a:defRPr/>
            </a:pPr>
            <a:r>
              <a:rPr lang="en-US" dirty="0" smtClean="0">
                <a:solidFill>
                  <a:schemeClr val="tx2"/>
                </a:solidFill>
                <a:latin typeface="Times New Roman"/>
                <a:ea typeface="+mn-ea"/>
                <a:cs typeface="Times New Roman"/>
              </a:rPr>
              <a:t>Performance-driven </a:t>
            </a:r>
            <a:r>
              <a:rPr lang="en-US" dirty="0">
                <a:solidFill>
                  <a:schemeClr val="tx2"/>
                </a:solidFill>
                <a:latin typeface="Times New Roman"/>
                <a:cs typeface="Times New Roman"/>
              </a:rPr>
              <a:t>f</a:t>
            </a:r>
            <a:r>
              <a:rPr lang="en-US" dirty="0" smtClean="0">
                <a:solidFill>
                  <a:schemeClr val="tx2"/>
                </a:solidFill>
                <a:latin typeface="Times New Roman"/>
                <a:cs typeface="Times New Roman"/>
              </a:rPr>
              <a:t>unding</a:t>
            </a:r>
            <a:endParaRPr lang="en-US" sz="3765" dirty="0">
              <a:solidFill>
                <a:schemeClr val="tx2"/>
              </a:solidFill>
              <a:latin typeface="Times New Roman"/>
              <a:cs typeface="Times New Roman"/>
            </a:endParaRPr>
          </a:p>
          <a:p>
            <a:pPr marL="342900" indent="-342900" algn="l">
              <a:buFont typeface="Arial"/>
              <a:buChar char="•"/>
              <a:defRPr/>
            </a:pPr>
            <a:r>
              <a:rPr lang="en-US" dirty="0" smtClean="0">
                <a:solidFill>
                  <a:schemeClr val="tx2"/>
                </a:solidFill>
                <a:latin typeface="Times New Roman"/>
                <a:ea typeface="+mn-ea"/>
                <a:cs typeface="Times New Roman"/>
              </a:rPr>
              <a:t>External and peer comparisons </a:t>
            </a:r>
          </a:p>
        </p:txBody>
      </p:sp>
      <p:sp>
        <p:nvSpPr>
          <p:cNvPr id="16386" name="Title 1"/>
          <p:cNvSpPr>
            <a:spLocks noGrp="1"/>
          </p:cNvSpPr>
          <p:nvPr>
            <p:ph type="ctrTitle"/>
          </p:nvPr>
        </p:nvSpPr>
        <p:spPr>
          <a:xfrm>
            <a:off x="733425" y="341950"/>
            <a:ext cx="7772400" cy="1374775"/>
          </a:xfrm>
        </p:spPr>
        <p:txBody>
          <a:bodyPr/>
          <a:lstStyle/>
          <a:p>
            <a:pPr eaLnBrk="1" hangingPunct="1"/>
            <a:r>
              <a:rPr lang="en-US" dirty="0" smtClean="0">
                <a:solidFill>
                  <a:srgbClr val="1F497D"/>
                </a:solidFill>
                <a:latin typeface="Times New Roman"/>
                <a:ea typeface="ＭＳ Ｐゴシック" charset="0"/>
                <a:cs typeface="Times New Roman"/>
              </a:rPr>
              <a:t>What are others doing?</a:t>
            </a:r>
            <a:endParaRPr lang="en-US" dirty="0">
              <a:solidFill>
                <a:srgbClr val="1F497D"/>
              </a:solidFill>
              <a:latin typeface="Times New Roman"/>
              <a:ea typeface="ＭＳ Ｐゴシック" charset="0"/>
              <a:cs typeface="Times New Roman"/>
            </a:endParaRPr>
          </a:p>
        </p:txBody>
      </p:sp>
      <p:sp>
        <p:nvSpPr>
          <p:cNvPr id="16389" name="TextBox 15"/>
          <p:cNvSpPr txBox="1">
            <a:spLocks noChangeArrowheads="1"/>
          </p:cNvSpPr>
          <p:nvPr/>
        </p:nvSpPr>
        <p:spPr bwMode="auto">
          <a:xfrm>
            <a:off x="130175" y="6437313"/>
            <a:ext cx="6032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chemeClr val="bg1"/>
                </a:solidFill>
                <a:latin typeface="Times New Roman"/>
                <a:cs typeface="Times New Roman"/>
              </a:rPr>
              <a:t>4</a:t>
            </a:r>
          </a:p>
        </p:txBody>
      </p:sp>
    </p:spTree>
    <p:extLst>
      <p:ext uri="{BB962C8B-B14F-4D97-AF65-F5344CB8AC3E}">
        <p14:creationId xmlns:p14="http://schemas.microsoft.com/office/powerpoint/2010/main" val="15244681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TextBox 15"/>
          <p:cNvSpPr txBox="1">
            <a:spLocks noChangeArrowheads="1"/>
          </p:cNvSpPr>
          <p:nvPr/>
        </p:nvSpPr>
        <p:spPr bwMode="auto">
          <a:xfrm>
            <a:off x="130175" y="6437313"/>
            <a:ext cx="603250"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400" dirty="0">
                <a:solidFill>
                  <a:schemeClr val="bg1"/>
                </a:solidFill>
                <a:latin typeface="+mn-lt"/>
                <a:cs typeface="Times New Roman"/>
              </a:rPr>
              <a:t>5</a:t>
            </a:r>
          </a:p>
        </p:txBody>
      </p:sp>
      <p:pic>
        <p:nvPicPr>
          <p:cNvPr id="2" name="Picture 1"/>
          <p:cNvPicPr>
            <a:picLocks noChangeAspect="1"/>
          </p:cNvPicPr>
          <p:nvPr/>
        </p:nvPicPr>
        <p:blipFill>
          <a:blip r:embed="rId3"/>
          <a:stretch>
            <a:fillRect/>
          </a:stretch>
        </p:blipFill>
        <p:spPr>
          <a:xfrm>
            <a:off x="130175" y="230305"/>
            <a:ext cx="8959820" cy="5621738"/>
          </a:xfrm>
          <a:prstGeom prst="rect">
            <a:avLst/>
          </a:prstGeom>
        </p:spPr>
      </p:pic>
      <p:sp>
        <p:nvSpPr>
          <p:cNvPr id="4" name="TextBox 3"/>
          <p:cNvSpPr txBox="1"/>
          <p:nvPr/>
        </p:nvSpPr>
        <p:spPr>
          <a:xfrm>
            <a:off x="733425" y="5923159"/>
            <a:ext cx="6823075" cy="523220"/>
          </a:xfrm>
          <a:prstGeom prst="rect">
            <a:avLst/>
          </a:prstGeom>
          <a:noFill/>
        </p:spPr>
        <p:txBody>
          <a:bodyPr wrap="square" rtlCol="0">
            <a:spAutoFit/>
          </a:bodyPr>
          <a:lstStyle/>
          <a:p>
            <a:r>
              <a:rPr lang="en-US" sz="1400" dirty="0" smtClean="0"/>
              <a:t>Source:  </a:t>
            </a:r>
            <a:r>
              <a:rPr lang="en-US" sz="1400" i="1" dirty="0" smtClean="0"/>
              <a:t>From Information to Action:  Revamping Higher Education Accountability Systems</a:t>
            </a:r>
            <a:r>
              <a:rPr lang="en-US" sz="1400" dirty="0" smtClean="0"/>
              <a:t>, National Governors Association, available at http</a:t>
            </a:r>
            <a:r>
              <a:rPr lang="en-US" sz="1400" dirty="0"/>
              <a:t>://www.nga.org</a:t>
            </a:r>
            <a:r>
              <a:rPr lang="en-US" sz="1400" dirty="0" smtClean="0"/>
              <a:t>/</a:t>
            </a:r>
            <a:endParaRPr lang="en-US" sz="1400" dirty="0"/>
          </a:p>
        </p:txBody>
      </p:sp>
      <p:sp>
        <p:nvSpPr>
          <p:cNvPr id="6" name="TextBox 5"/>
          <p:cNvSpPr txBox="1"/>
          <p:nvPr/>
        </p:nvSpPr>
        <p:spPr>
          <a:xfrm>
            <a:off x="4059374" y="249855"/>
            <a:ext cx="229550" cy="307777"/>
          </a:xfrm>
          <a:prstGeom prst="rect">
            <a:avLst/>
          </a:prstGeom>
          <a:noFill/>
        </p:spPr>
        <p:txBody>
          <a:bodyPr wrap="none" rtlCol="0">
            <a:spAutoFit/>
          </a:bodyPr>
          <a:lstStyle/>
          <a:p>
            <a:r>
              <a:rPr lang="en-US" sz="1400" dirty="0" smtClean="0"/>
              <a:t> </a:t>
            </a:r>
            <a:endParaRPr lang="en-US" sz="1400" dirty="0"/>
          </a:p>
        </p:txBody>
      </p:sp>
      <p:sp>
        <p:nvSpPr>
          <p:cNvPr id="13" name="Title 1"/>
          <p:cNvSpPr>
            <a:spLocks noGrp="1"/>
          </p:cNvSpPr>
          <p:nvPr>
            <p:ph type="ctrTitle"/>
          </p:nvPr>
        </p:nvSpPr>
        <p:spPr>
          <a:xfrm>
            <a:off x="733425" y="171451"/>
            <a:ext cx="7772400" cy="661400"/>
          </a:xfrm>
        </p:spPr>
        <p:txBody>
          <a:bodyPr>
            <a:noAutofit/>
          </a:bodyPr>
          <a:lstStyle/>
          <a:p>
            <a:pPr eaLnBrk="1" hangingPunct="1"/>
            <a:r>
              <a:rPr lang="en-US" sz="3600" dirty="0" smtClean="0">
                <a:solidFill>
                  <a:schemeClr val="accent1">
                    <a:lumMod val="75000"/>
                  </a:schemeClr>
                </a:solidFill>
                <a:ea typeface="ＭＳ Ｐゴシック" charset="0"/>
                <a:cs typeface="Times New Roman"/>
              </a:rPr>
              <a:t>How other states are approaching this</a:t>
            </a:r>
            <a:endParaRPr lang="en-US" sz="3600" dirty="0">
              <a:solidFill>
                <a:schemeClr val="accent1">
                  <a:lumMod val="75000"/>
                </a:schemeClr>
              </a:solidFill>
              <a:ea typeface="ＭＳ Ｐゴシック" charset="0"/>
              <a:cs typeface="Times New Roman"/>
            </a:endParaRPr>
          </a:p>
        </p:txBody>
      </p:sp>
    </p:spTree>
    <p:extLst>
      <p:ext uri="{BB962C8B-B14F-4D97-AF65-F5344CB8AC3E}">
        <p14:creationId xmlns:p14="http://schemas.microsoft.com/office/powerpoint/2010/main" val="39726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Strategic Direction Initiative</a:t>
            </a:r>
            <a:endParaRPr lang="en-US" sz="3600" dirty="0"/>
          </a:p>
        </p:txBody>
      </p:sp>
      <p:sp>
        <p:nvSpPr>
          <p:cNvPr id="3" name="Content Placeholder 2"/>
          <p:cNvSpPr>
            <a:spLocks noGrp="1"/>
          </p:cNvSpPr>
          <p:nvPr>
            <p:ph idx="1"/>
          </p:nvPr>
        </p:nvSpPr>
        <p:spPr/>
        <p:txBody>
          <a:bodyPr>
            <a:normAutofit lnSpcReduction="10000"/>
          </a:bodyPr>
          <a:lstStyle/>
          <a:p>
            <a:r>
              <a:rPr lang="en-US" sz="2700" dirty="0" smtClean="0"/>
              <a:t>Student </a:t>
            </a:r>
            <a:r>
              <a:rPr lang="en-US" sz="2700" dirty="0"/>
              <a:t>Achievement &amp; Attainment</a:t>
            </a:r>
          </a:p>
          <a:p>
            <a:r>
              <a:rPr lang="en-US" sz="2700" dirty="0" smtClean="0"/>
              <a:t>Productive </a:t>
            </a:r>
            <a:r>
              <a:rPr lang="en-US" sz="2700" dirty="0"/>
              <a:t>Partnerships With Alaska’s Schools</a:t>
            </a:r>
          </a:p>
          <a:p>
            <a:r>
              <a:rPr lang="en-US" sz="2700" dirty="0" smtClean="0"/>
              <a:t>Productive </a:t>
            </a:r>
            <a:r>
              <a:rPr lang="en-US" sz="2700" dirty="0"/>
              <a:t>Partnerships With Alaska’s Public and Private </a:t>
            </a:r>
            <a:r>
              <a:rPr lang="en-US" sz="2700" dirty="0" smtClean="0"/>
              <a:t>Industries</a:t>
            </a:r>
            <a:endParaRPr lang="en-US" sz="2700" dirty="0"/>
          </a:p>
          <a:p>
            <a:r>
              <a:rPr lang="en-US" sz="2700" dirty="0" smtClean="0"/>
              <a:t>Research </a:t>
            </a:r>
            <a:r>
              <a:rPr lang="en-US" sz="2700" dirty="0"/>
              <a:t>&amp; Development to </a:t>
            </a:r>
            <a:r>
              <a:rPr lang="en-US" sz="2700" dirty="0" smtClean="0"/>
              <a:t>Sustain </a:t>
            </a:r>
            <a:r>
              <a:rPr lang="en-US" sz="2700" dirty="0"/>
              <a:t>Alaska’s Economic </a:t>
            </a:r>
            <a:r>
              <a:rPr lang="en-US" sz="2700" dirty="0" smtClean="0"/>
              <a:t>Growth and Enhance Communities</a:t>
            </a:r>
            <a:endParaRPr lang="en-US" sz="2700" dirty="0"/>
          </a:p>
          <a:p>
            <a:r>
              <a:rPr lang="en-US" sz="2700" dirty="0" smtClean="0"/>
              <a:t>Accountability </a:t>
            </a:r>
            <a:r>
              <a:rPr lang="en-US" sz="2700" dirty="0"/>
              <a:t>to the People of </a:t>
            </a:r>
            <a:r>
              <a:rPr lang="en-US" sz="2700" dirty="0" smtClean="0"/>
              <a:t>Alaska</a:t>
            </a:r>
          </a:p>
          <a:p>
            <a:endParaRPr lang="en-US" sz="2700" dirty="0"/>
          </a:p>
          <a:p>
            <a:pPr marL="0" indent="0">
              <a:buNone/>
            </a:pPr>
            <a:r>
              <a:rPr lang="en-US" sz="2700" dirty="0" smtClean="0">
                <a:sym typeface="Wingdings"/>
              </a:rPr>
              <a:t> Each SDI Theme crosses every UA Mission area: instruction, research, and service</a:t>
            </a:r>
            <a:endParaRPr lang="en-US" sz="2700" dirty="0"/>
          </a:p>
          <a:p>
            <a:endParaRPr lang="en-US" dirty="0"/>
          </a:p>
        </p:txBody>
      </p:sp>
      <p:sp>
        <p:nvSpPr>
          <p:cNvPr id="4" name="Slide Number Placeholder 3"/>
          <p:cNvSpPr>
            <a:spLocks noGrp="1"/>
          </p:cNvSpPr>
          <p:nvPr>
            <p:ph type="sldNum" sz="quarter" idx="4"/>
          </p:nvPr>
        </p:nvSpPr>
        <p:spPr/>
        <p:txBody>
          <a:bodyPr/>
          <a:lstStyle/>
          <a:p>
            <a:fld id="{1A2C3212-E720-004A-A3A9-ADB2AE32BA98}" type="slidenum">
              <a:rPr lang="en-US" smtClean="0"/>
              <a:pPr/>
              <a:t>6</a:t>
            </a:fld>
            <a:endParaRPr lang="en-US" dirty="0"/>
          </a:p>
        </p:txBody>
      </p:sp>
    </p:spTree>
    <p:extLst>
      <p:ext uri="{BB962C8B-B14F-4D97-AF65-F5344CB8AC3E}">
        <p14:creationId xmlns:p14="http://schemas.microsoft.com/office/powerpoint/2010/main" val="15555456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3"/>
          </a:xfrm>
        </p:spPr>
        <p:txBody>
          <a:bodyPr>
            <a:noAutofit/>
          </a:bodyPr>
          <a:lstStyle/>
          <a:p>
            <a:r>
              <a:rPr lang="en-US" sz="3600" dirty="0" smtClean="0">
                <a:cs typeface="Times New Roman"/>
              </a:rPr>
              <a:t>Institutional </a:t>
            </a:r>
            <a:r>
              <a:rPr lang="en-US" sz="3600" dirty="0">
                <a:cs typeface="Times New Roman"/>
              </a:rPr>
              <a:t>Accreditation “Indicators of Achievement”</a:t>
            </a:r>
            <a:r>
              <a:rPr lang="en-US" sz="3600" dirty="0">
                <a:solidFill>
                  <a:schemeClr val="tx1"/>
                </a:solidFill>
                <a:cs typeface="Times New Roman"/>
              </a:rPr>
              <a:t/>
            </a:r>
            <a:br>
              <a:rPr lang="en-US" sz="3600" dirty="0">
                <a:solidFill>
                  <a:schemeClr val="tx1"/>
                </a:solidFill>
                <a:cs typeface="Times New Roman"/>
              </a:rPr>
            </a:br>
            <a:endParaRPr lang="en-US" sz="3600" dirty="0"/>
          </a:p>
        </p:txBody>
      </p:sp>
      <p:sp>
        <p:nvSpPr>
          <p:cNvPr id="3" name="Content Placeholder 2"/>
          <p:cNvSpPr>
            <a:spLocks noGrp="1"/>
          </p:cNvSpPr>
          <p:nvPr>
            <p:ph idx="1"/>
          </p:nvPr>
        </p:nvSpPr>
        <p:spPr>
          <a:xfrm>
            <a:off x="457200" y="1404885"/>
            <a:ext cx="8229600" cy="4525963"/>
          </a:xfrm>
        </p:spPr>
        <p:txBody>
          <a:bodyPr>
            <a:normAutofit fontScale="77500" lnSpcReduction="20000"/>
          </a:bodyPr>
          <a:lstStyle/>
          <a:p>
            <a:pPr marL="0" indent="0">
              <a:buNone/>
            </a:pPr>
            <a:r>
              <a:rPr lang="en-US" sz="3600" dirty="0" smtClean="0"/>
              <a:t>More than 140 different measures in use among UAA, UAF, UAS and PWSCC, with these commonalities:</a:t>
            </a:r>
          </a:p>
          <a:p>
            <a:r>
              <a:rPr lang="en-US" sz="3100" dirty="0" smtClean="0"/>
              <a:t>Learning outcomes </a:t>
            </a:r>
          </a:p>
          <a:p>
            <a:r>
              <a:rPr lang="en-US" sz="3100" dirty="0" smtClean="0"/>
              <a:t>Persistence</a:t>
            </a:r>
          </a:p>
          <a:p>
            <a:r>
              <a:rPr lang="en-US" sz="3100" dirty="0" smtClean="0"/>
              <a:t>Graduation</a:t>
            </a:r>
          </a:p>
          <a:p>
            <a:r>
              <a:rPr lang="en-US" sz="3100" dirty="0" smtClean="0"/>
              <a:t>Continuing education and employment</a:t>
            </a:r>
          </a:p>
          <a:p>
            <a:pPr marL="0" indent="0">
              <a:buNone/>
            </a:pPr>
            <a:r>
              <a:rPr lang="en-US" sz="3600" dirty="0" smtClean="0"/>
              <a:t>Common to three:</a:t>
            </a:r>
          </a:p>
          <a:p>
            <a:r>
              <a:rPr lang="en-US" sz="3100" dirty="0" smtClean="0"/>
              <a:t>Faculty </a:t>
            </a:r>
            <a:r>
              <a:rPr lang="en-US" sz="3100" dirty="0"/>
              <a:t>and s</a:t>
            </a:r>
            <a:r>
              <a:rPr lang="en-US" sz="3100" dirty="0" smtClean="0"/>
              <a:t>tudent </a:t>
            </a:r>
            <a:r>
              <a:rPr lang="en-US" sz="3100" dirty="0"/>
              <a:t>creative output (publications, etc.</a:t>
            </a:r>
            <a:r>
              <a:rPr lang="en-US" sz="3100" dirty="0" smtClean="0"/>
              <a:t>)</a:t>
            </a:r>
          </a:p>
          <a:p>
            <a:r>
              <a:rPr lang="en-US" sz="3100" dirty="0" smtClean="0"/>
              <a:t>High demand </a:t>
            </a:r>
            <a:r>
              <a:rPr lang="en-US" sz="3100" dirty="0"/>
              <a:t>j</a:t>
            </a:r>
            <a:r>
              <a:rPr lang="en-US" sz="3100" dirty="0" smtClean="0"/>
              <a:t>ob </a:t>
            </a:r>
            <a:r>
              <a:rPr lang="en-US" sz="3100" dirty="0"/>
              <a:t>a</a:t>
            </a:r>
            <a:r>
              <a:rPr lang="en-US" sz="3100" dirty="0" smtClean="0"/>
              <a:t>rea graduates</a:t>
            </a:r>
          </a:p>
          <a:p>
            <a:r>
              <a:rPr lang="en-US" sz="3100" dirty="0" smtClean="0"/>
              <a:t>Partnerships </a:t>
            </a:r>
            <a:r>
              <a:rPr lang="en-US" sz="3100" dirty="0"/>
              <a:t>with local entities and private </a:t>
            </a:r>
            <a:r>
              <a:rPr lang="en-US" sz="3100" dirty="0" smtClean="0"/>
              <a:t>partners</a:t>
            </a:r>
            <a:endParaRPr lang="en-US" sz="3100" dirty="0"/>
          </a:p>
          <a:p>
            <a:r>
              <a:rPr lang="en-US" sz="3100" dirty="0" smtClean="0"/>
              <a:t>Public lectures, presentations and performances</a:t>
            </a:r>
          </a:p>
          <a:p>
            <a:r>
              <a:rPr lang="en-US" sz="3100" dirty="0" smtClean="0"/>
              <a:t>Degree to which student demographics reflect the population</a:t>
            </a:r>
          </a:p>
          <a:p>
            <a:endParaRPr lang="en-US" sz="3600" dirty="0"/>
          </a:p>
          <a:p>
            <a:pPr marL="0" indent="0">
              <a:buNone/>
            </a:pPr>
            <a:endParaRPr lang="en-US" sz="3600" dirty="0" smtClean="0"/>
          </a:p>
          <a:p>
            <a:endParaRPr lang="en-US" dirty="0" smtClean="0"/>
          </a:p>
        </p:txBody>
      </p:sp>
      <p:sp>
        <p:nvSpPr>
          <p:cNvPr id="4" name="Slide Number Placeholder 3"/>
          <p:cNvSpPr>
            <a:spLocks noGrp="1"/>
          </p:cNvSpPr>
          <p:nvPr>
            <p:ph type="sldNum" sz="quarter" idx="4"/>
          </p:nvPr>
        </p:nvSpPr>
        <p:spPr/>
        <p:txBody>
          <a:bodyPr/>
          <a:lstStyle/>
          <a:p>
            <a:fld id="{1A2C3212-E720-004A-A3A9-ADB2AE32BA98}" type="slidenum">
              <a:rPr lang="en-US" smtClean="0"/>
              <a:pPr/>
              <a:t>7</a:t>
            </a:fld>
            <a:endParaRPr lang="en-US" dirty="0"/>
          </a:p>
        </p:txBody>
      </p:sp>
    </p:spTree>
    <p:extLst>
      <p:ext uri="{BB962C8B-B14F-4D97-AF65-F5344CB8AC3E}">
        <p14:creationId xmlns:p14="http://schemas.microsoft.com/office/powerpoint/2010/main" val="19967094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University Systems</a:t>
            </a:r>
            <a:endParaRPr lang="en-US" dirty="0"/>
          </a:p>
        </p:txBody>
      </p:sp>
      <p:sp>
        <p:nvSpPr>
          <p:cNvPr id="3" name="Content Placeholder 2"/>
          <p:cNvSpPr>
            <a:spLocks noGrp="1"/>
          </p:cNvSpPr>
          <p:nvPr>
            <p:ph idx="1"/>
          </p:nvPr>
        </p:nvSpPr>
        <p:spPr>
          <a:xfrm>
            <a:off x="228632" y="1600201"/>
            <a:ext cx="8749248" cy="4525963"/>
          </a:xfrm>
        </p:spPr>
        <p:txBody>
          <a:bodyPr>
            <a:normAutofit/>
          </a:bodyPr>
          <a:lstStyle/>
          <a:p>
            <a:r>
              <a:rPr lang="en-US" dirty="0" smtClean="0"/>
              <a:t>University of California Berkeley</a:t>
            </a:r>
            <a:br>
              <a:rPr lang="en-US" dirty="0" smtClean="0"/>
            </a:br>
            <a:r>
              <a:rPr lang="en-US" sz="1600" dirty="0" smtClean="0"/>
              <a:t>	Diversity Dashboard</a:t>
            </a:r>
            <a:br>
              <a:rPr lang="en-US" sz="1600" dirty="0" smtClean="0"/>
            </a:br>
            <a:r>
              <a:rPr lang="en-US" sz="1600" dirty="0" smtClean="0"/>
              <a:t>  </a:t>
            </a:r>
            <a:r>
              <a:rPr lang="en-US" sz="1600" u="sng" dirty="0" smtClean="0">
                <a:solidFill>
                  <a:schemeClr val="tx1"/>
                </a:solidFill>
                <a:hlinkClick r:id="rId3"/>
              </a:rPr>
              <a:t>http://diversity.berkeley.edu/data-dashboard</a:t>
            </a:r>
          </a:p>
          <a:p>
            <a:r>
              <a:rPr lang="en-US" dirty="0" smtClean="0"/>
              <a:t>Minnesota State Colleges &amp; Universities</a:t>
            </a:r>
            <a:r>
              <a:rPr lang="en-US" sz="1600" dirty="0"/>
              <a:t/>
            </a:r>
            <a:br>
              <a:rPr lang="en-US" sz="1600" dirty="0"/>
            </a:br>
            <a:r>
              <a:rPr lang="en-US" sz="1600" dirty="0"/>
              <a:t>	</a:t>
            </a:r>
            <a:r>
              <a:rPr lang="en-US" sz="1600" dirty="0" smtClean="0"/>
              <a:t>Accountability Dashboard</a:t>
            </a:r>
            <a:br>
              <a:rPr lang="en-US" sz="1600" dirty="0" smtClean="0"/>
            </a:br>
            <a:r>
              <a:rPr lang="en-US" sz="1600" dirty="0" smtClean="0"/>
              <a:t>	</a:t>
            </a:r>
            <a:r>
              <a:rPr lang="en-US" sz="1600" dirty="0" smtClean="0">
                <a:hlinkClick r:id="rId4"/>
              </a:rPr>
              <a:t>http</a:t>
            </a:r>
            <a:r>
              <a:rPr lang="en-US" sz="1600" dirty="0">
                <a:hlinkClick r:id="rId4"/>
              </a:rPr>
              <a:t>://www.mnscu.edu/board/accountability/index.html</a:t>
            </a:r>
            <a:endParaRPr lang="en-US" sz="1600" u="sng" dirty="0">
              <a:solidFill>
                <a:schemeClr val="tx1"/>
              </a:solidFill>
              <a:hlinkClick r:id="rId3"/>
            </a:endParaRPr>
          </a:p>
          <a:p>
            <a:r>
              <a:rPr lang="en-US" dirty="0" smtClean="0"/>
              <a:t>Center for Law and Social Policy (CLASP)</a:t>
            </a:r>
            <a:r>
              <a:rPr lang="en-US" sz="1600" dirty="0"/>
              <a:t>	</a:t>
            </a:r>
            <a:br>
              <a:rPr lang="en-US" sz="1600" dirty="0"/>
            </a:br>
            <a:r>
              <a:rPr lang="en-US" sz="1600" dirty="0" smtClean="0"/>
              <a:t>	The Return on Investment to Increasing Postsecondary Credential Attainment Dashboard</a:t>
            </a:r>
            <a:r>
              <a:rPr lang="en-US" sz="1600" dirty="0"/>
              <a:t/>
            </a:r>
            <a:br>
              <a:rPr lang="en-US" sz="1600" dirty="0"/>
            </a:br>
            <a:r>
              <a:rPr lang="en-US" sz="1600" dirty="0"/>
              <a:t>	</a:t>
            </a:r>
            <a:r>
              <a:rPr lang="en-US" sz="1600" dirty="0">
                <a:hlinkClick r:id="rId5"/>
              </a:rPr>
              <a:t>http://www.clasp.org/postsecondary/pages?type=postsecondary_and_economic_success&amp;id=0025</a:t>
            </a:r>
            <a:endParaRPr lang="en-US" sz="1600" dirty="0"/>
          </a:p>
          <a:p>
            <a:pPr marL="0" indent="0">
              <a:buNone/>
            </a:pPr>
            <a:endParaRPr lang="en-US" sz="1600" dirty="0" smtClean="0"/>
          </a:p>
          <a:p>
            <a:pPr marL="0" indent="0">
              <a:buNone/>
            </a:pPr>
            <a:r>
              <a:rPr lang="en-US" sz="1600" dirty="0" smtClean="0"/>
              <a:t>Also see handout example</a:t>
            </a:r>
          </a:p>
        </p:txBody>
      </p:sp>
      <p:sp>
        <p:nvSpPr>
          <p:cNvPr id="4" name="Slide Number Placeholder 3"/>
          <p:cNvSpPr>
            <a:spLocks noGrp="1"/>
          </p:cNvSpPr>
          <p:nvPr>
            <p:ph type="sldNum" sz="quarter" idx="4"/>
          </p:nvPr>
        </p:nvSpPr>
        <p:spPr/>
        <p:txBody>
          <a:bodyPr/>
          <a:lstStyle/>
          <a:p>
            <a:fld id="{1A2C3212-E720-004A-A3A9-ADB2AE32BA98}" type="slidenum">
              <a:rPr lang="en-US" smtClean="0"/>
              <a:pPr/>
              <a:t>8</a:t>
            </a:fld>
            <a:endParaRPr lang="en-US" dirty="0"/>
          </a:p>
        </p:txBody>
      </p:sp>
    </p:spTree>
    <p:extLst>
      <p:ext uri="{BB962C8B-B14F-4D97-AF65-F5344CB8AC3E}">
        <p14:creationId xmlns:p14="http://schemas.microsoft.com/office/powerpoint/2010/main" val="1979883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Metric Development Process: </a:t>
            </a:r>
            <a:br>
              <a:rPr lang="en-US" dirty="0" smtClean="0"/>
            </a:br>
            <a:r>
              <a:rPr lang="en-US" dirty="0" smtClean="0"/>
              <a:t>Early Considerations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Straw SDI-based metric set currently under review:</a:t>
            </a:r>
          </a:p>
          <a:p>
            <a:pPr lvl="1"/>
            <a:r>
              <a:rPr lang="en-US" dirty="0"/>
              <a:t>President’s </a:t>
            </a:r>
            <a:r>
              <a:rPr lang="en-US" dirty="0" smtClean="0"/>
              <a:t>Cabinet</a:t>
            </a:r>
          </a:p>
          <a:p>
            <a:pPr lvl="1"/>
            <a:r>
              <a:rPr lang="en-US" dirty="0" smtClean="0"/>
              <a:t>Faculty</a:t>
            </a:r>
            <a:r>
              <a:rPr lang="en-US" dirty="0"/>
              <a:t>, Staff and Student Governance</a:t>
            </a:r>
          </a:p>
          <a:p>
            <a:pPr lvl="1"/>
            <a:r>
              <a:rPr lang="en-US" dirty="0"/>
              <a:t>Statewide Academic Council (SAC)</a:t>
            </a:r>
          </a:p>
          <a:p>
            <a:pPr lvl="1"/>
            <a:r>
              <a:rPr lang="en-US" dirty="0"/>
              <a:t>Student Services Council (SSC)</a:t>
            </a:r>
          </a:p>
          <a:p>
            <a:pPr lvl="1"/>
            <a:r>
              <a:rPr lang="en-US" dirty="0"/>
              <a:t>Statewide Administrative Leadership Team (SALT</a:t>
            </a:r>
            <a:r>
              <a:rPr lang="en-US" dirty="0" smtClean="0"/>
              <a:t>)</a:t>
            </a:r>
          </a:p>
          <a:p>
            <a:r>
              <a:rPr lang="en-US" dirty="0" smtClean="0"/>
              <a:t>SDI priorities are still unfolding.  Information provided by MAUs by November 30 deadline being </a:t>
            </a:r>
            <a:r>
              <a:rPr lang="en-US" dirty="0"/>
              <a:t>compiled now.</a:t>
            </a:r>
          </a:p>
          <a:p>
            <a:endParaRPr lang="en-US" dirty="0" smtClean="0"/>
          </a:p>
        </p:txBody>
      </p:sp>
      <p:sp>
        <p:nvSpPr>
          <p:cNvPr id="4" name="Slide Number Placeholder 3"/>
          <p:cNvSpPr>
            <a:spLocks noGrp="1"/>
          </p:cNvSpPr>
          <p:nvPr>
            <p:ph type="sldNum" sz="quarter" idx="4"/>
          </p:nvPr>
        </p:nvSpPr>
        <p:spPr/>
        <p:txBody>
          <a:bodyPr/>
          <a:lstStyle/>
          <a:p>
            <a:fld id="{1A2C3212-E720-004A-A3A9-ADB2AE32BA98}" type="slidenum">
              <a:rPr lang="en-US" smtClean="0"/>
              <a:pPr/>
              <a:t>9</a:t>
            </a:fld>
            <a:endParaRPr lang="en-US" dirty="0"/>
          </a:p>
        </p:txBody>
      </p:sp>
    </p:spTree>
    <p:extLst>
      <p:ext uri="{BB962C8B-B14F-4D97-AF65-F5344CB8AC3E}">
        <p14:creationId xmlns:p14="http://schemas.microsoft.com/office/powerpoint/2010/main" val="6691559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14774</TotalTime>
  <Words>2273</Words>
  <Application>Microsoft Office PowerPoint</Application>
  <PresentationFormat>Letter Paper (8.5x11 in)</PresentationFormat>
  <Paragraphs>308</Paragraphs>
  <Slides>19</Slides>
  <Notes>17</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UA Metrics  University of Alaska  Board of Regents Meeting December 6-7, 2012 </vt:lpstr>
      <vt:lpstr>Topics Addressed</vt:lpstr>
      <vt:lpstr>Starting Point</vt:lpstr>
      <vt:lpstr>What are others doing?</vt:lpstr>
      <vt:lpstr>How other states are approaching this</vt:lpstr>
      <vt:lpstr>The Strategic Direction Initiative</vt:lpstr>
      <vt:lpstr>Institutional Accreditation “Indicators of Achievement” </vt:lpstr>
      <vt:lpstr>Other University Systems</vt:lpstr>
      <vt:lpstr>Metric Development Process:  Early Considerations</vt:lpstr>
      <vt:lpstr>Separate Metrics to Address Different Missions</vt:lpstr>
      <vt:lpstr>Access and Audience</vt:lpstr>
      <vt:lpstr>Timing</vt:lpstr>
      <vt:lpstr>Proposed ASA Topic Report Schedule</vt:lpstr>
      <vt:lpstr>How might UA approach this?</vt:lpstr>
      <vt:lpstr>UA Performance Evaluation Measures Related to Theme 1:  Student Achievement &amp; Attainment</vt:lpstr>
      <vt:lpstr>UA Performance Evaluation Measures Related to Theme 2:  Productive Partnerships With  Alaska’s Schools</vt:lpstr>
      <vt:lpstr>UA Performance Evaluation Measures Related to Theme 3:  Productive Partnerships With Alaska’s Public and Private Industries</vt:lpstr>
      <vt:lpstr>UA Performance Evaluation Measures Related to Theme 4:  Research &amp; Development to Build and Sustain Alaska’s Economic Growth and Enhance Communities</vt:lpstr>
      <vt:lpstr>UA Performance Evaluation Measures Related to Theme 5:  Accountability to the People of Alaska</vt:lpstr>
    </vt:vector>
  </TitlesOfParts>
  <Company>University of Alaska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Izzy Martinez</dc:creator>
  <cp:lastModifiedBy>Brandi R Berg</cp:lastModifiedBy>
  <cp:revision>299</cp:revision>
  <cp:lastPrinted>2012-12-10T22:02:15Z</cp:lastPrinted>
  <dcterms:created xsi:type="dcterms:W3CDTF">2012-09-11T23:43:42Z</dcterms:created>
  <dcterms:modified xsi:type="dcterms:W3CDTF">2012-12-10T22:02:36Z</dcterms:modified>
</cp:coreProperties>
</file>