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20" r:id="rId2"/>
    <p:sldId id="345" r:id="rId3"/>
    <p:sldId id="340" r:id="rId4"/>
    <p:sldId id="341" r:id="rId5"/>
    <p:sldId id="349" r:id="rId6"/>
    <p:sldId id="353" r:id="rId7"/>
    <p:sldId id="401" r:id="rId8"/>
    <p:sldId id="405" r:id="rId9"/>
    <p:sldId id="406" r:id="rId10"/>
    <p:sldId id="407" r:id="rId11"/>
    <p:sldId id="409" r:id="rId12"/>
    <p:sldId id="410" r:id="rId13"/>
    <p:sldId id="412" r:id="rId14"/>
    <p:sldId id="413" r:id="rId15"/>
    <p:sldId id="415" r:id="rId16"/>
    <p:sldId id="417" r:id="rId17"/>
    <p:sldId id="418" r:id="rId18"/>
    <p:sldId id="421" r:id="rId19"/>
    <p:sldId id="422" r:id="rId20"/>
    <p:sldId id="398" r:id="rId21"/>
    <p:sldId id="495" r:id="rId22"/>
    <p:sldId id="277" r:id="rId23"/>
    <p:sldId id="343" r:id="rId24"/>
    <p:sldId id="492" r:id="rId25"/>
    <p:sldId id="443" r:id="rId26"/>
    <p:sldId id="382" r:id="rId27"/>
    <p:sldId id="493" r:id="rId28"/>
    <p:sldId id="453" r:id="rId29"/>
    <p:sldId id="454" r:id="rId30"/>
    <p:sldId id="394" r:id="rId31"/>
    <p:sldId id="395" r:id="rId32"/>
    <p:sldId id="444" r:id="rId33"/>
    <p:sldId id="392" r:id="rId34"/>
    <p:sldId id="465" r:id="rId35"/>
    <p:sldId id="468" r:id="rId36"/>
    <p:sldId id="478" r:id="rId37"/>
    <p:sldId id="480" r:id="rId38"/>
    <p:sldId id="481" r:id="rId39"/>
    <p:sldId id="491" r:id="rId40"/>
    <p:sldId id="462" r:id="rId41"/>
    <p:sldId id="490" r:id="rId42"/>
    <p:sldId id="485" r:id="rId43"/>
    <p:sldId id="463" r:id="rId44"/>
    <p:sldId id="486" r:id="rId45"/>
    <p:sldId id="487" r:id="rId46"/>
    <p:sldId id="489" r:id="rId47"/>
    <p:sldId id="476" r:id="rId48"/>
    <p:sldId id="477" r:id="rId49"/>
    <p:sldId id="484" r:id="rId50"/>
    <p:sldId id="471" r:id="rId51"/>
    <p:sldId id="447" r:id="rId52"/>
    <p:sldId id="448" r:id="rId53"/>
    <p:sldId id="467" r:id="rId54"/>
    <p:sldId id="494" r:id="rId55"/>
    <p:sldId id="381" r:id="rId56"/>
  </p:sldIdLst>
  <p:sldSz cx="9144000" cy="6858000" type="screen4x3"/>
  <p:notesSz cx="6858000" cy="929005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66555" autoAdjust="0"/>
  </p:normalViewPr>
  <p:slideViewPr>
    <p:cSldViewPr>
      <p:cViewPr varScale="1">
        <p:scale>
          <a:sx n="76" d="100"/>
          <a:sy n="76" d="100"/>
        </p:scale>
        <p:origin x="-2634" y="-102"/>
      </p:cViewPr>
      <p:guideLst>
        <p:guide orient="horz" pos="2160"/>
        <p:guide pos="2880"/>
      </p:guideLst>
    </p:cSldViewPr>
  </p:slideViewPr>
  <p:notesTextViewPr>
    <p:cViewPr>
      <p:scale>
        <a:sx n="100" d="100"/>
        <a:sy n="100" d="100"/>
      </p:scale>
      <p:origin x="0" y="0"/>
    </p:cViewPr>
  </p:notesTextViewPr>
  <p:sorterViewPr>
    <p:cViewPr>
      <p:scale>
        <a:sx n="51" d="100"/>
        <a:sy n="5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50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503"/>
          </a:xfrm>
          <a:prstGeom prst="rect">
            <a:avLst/>
          </a:prstGeom>
        </p:spPr>
        <p:txBody>
          <a:bodyPr vert="horz" lIns="91440" tIns="45720" rIns="91440" bIns="45720" rtlCol="0"/>
          <a:lstStyle>
            <a:lvl1pPr algn="r">
              <a:defRPr sz="1200"/>
            </a:lvl1pPr>
          </a:lstStyle>
          <a:p>
            <a:fld id="{DDF6F643-37B9-4679-808D-41813DEE1338}" type="datetimeFigureOut">
              <a:rPr lang="en-US" smtClean="0"/>
              <a:t>11/29/2012</a:t>
            </a:fld>
            <a:endParaRPr lang="en-US"/>
          </a:p>
        </p:txBody>
      </p:sp>
      <p:sp>
        <p:nvSpPr>
          <p:cNvPr id="4" name="Footer Placeholder 3"/>
          <p:cNvSpPr>
            <a:spLocks noGrp="1"/>
          </p:cNvSpPr>
          <p:nvPr>
            <p:ph type="ftr" sz="quarter" idx="2"/>
          </p:nvPr>
        </p:nvSpPr>
        <p:spPr>
          <a:xfrm>
            <a:off x="0" y="8823935"/>
            <a:ext cx="2971800" cy="46450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3935"/>
            <a:ext cx="2971800" cy="464503"/>
          </a:xfrm>
          <a:prstGeom prst="rect">
            <a:avLst/>
          </a:prstGeom>
        </p:spPr>
        <p:txBody>
          <a:bodyPr vert="horz" lIns="91440" tIns="45720" rIns="91440" bIns="45720" rtlCol="0" anchor="b"/>
          <a:lstStyle>
            <a:lvl1pPr algn="r">
              <a:defRPr sz="1200"/>
            </a:lvl1pPr>
          </a:lstStyle>
          <a:p>
            <a:fld id="{34E5F4D0-5C0E-4CFC-AD0F-9942490C4DC1}" type="slidenum">
              <a:rPr lang="en-US" smtClean="0"/>
              <a:t>‹#›</a:t>
            </a:fld>
            <a:endParaRPr lang="en-US"/>
          </a:p>
        </p:txBody>
      </p:sp>
    </p:spTree>
    <p:extLst>
      <p:ext uri="{BB962C8B-B14F-4D97-AF65-F5344CB8AC3E}">
        <p14:creationId xmlns:p14="http://schemas.microsoft.com/office/powerpoint/2010/main" val="1176252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50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4503"/>
          </a:xfrm>
          <a:prstGeom prst="rect">
            <a:avLst/>
          </a:prstGeom>
        </p:spPr>
        <p:txBody>
          <a:bodyPr vert="horz" lIns="91440" tIns="45720" rIns="91440" bIns="45720" rtlCol="0"/>
          <a:lstStyle>
            <a:lvl1pPr algn="r">
              <a:defRPr sz="1200"/>
            </a:lvl1pPr>
          </a:lstStyle>
          <a:p>
            <a:pPr>
              <a:defRPr/>
            </a:pPr>
            <a:fld id="{A8766471-D746-4415-9417-F292AAAB989A}" type="datetimeFigureOut">
              <a:rPr lang="en-US"/>
              <a:pPr>
                <a:defRPr/>
              </a:pPr>
              <a:t>11/29/2012</a:t>
            </a:fld>
            <a:endParaRPr lang="en-US"/>
          </a:p>
        </p:txBody>
      </p:sp>
      <p:sp>
        <p:nvSpPr>
          <p:cNvPr id="4" name="Slide Image Placeholder 3"/>
          <p:cNvSpPr>
            <a:spLocks noGrp="1" noRot="1" noChangeAspect="1"/>
          </p:cNvSpPr>
          <p:nvPr>
            <p:ph type="sldImg" idx="2"/>
          </p:nvPr>
        </p:nvSpPr>
        <p:spPr>
          <a:xfrm>
            <a:off x="1108075" y="696913"/>
            <a:ext cx="4641850" cy="348297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2774"/>
            <a:ext cx="5486400" cy="418052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3935"/>
            <a:ext cx="2971800" cy="464503"/>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3935"/>
            <a:ext cx="2971800" cy="464503"/>
          </a:xfrm>
          <a:prstGeom prst="rect">
            <a:avLst/>
          </a:prstGeom>
        </p:spPr>
        <p:txBody>
          <a:bodyPr vert="horz" lIns="91440" tIns="45720" rIns="91440" bIns="45720" rtlCol="0" anchor="b"/>
          <a:lstStyle>
            <a:lvl1pPr algn="r">
              <a:defRPr sz="1200"/>
            </a:lvl1pPr>
          </a:lstStyle>
          <a:p>
            <a:pPr>
              <a:defRPr/>
            </a:pPr>
            <a:fld id="{AFF6371E-E241-4F0F-A087-3476618F24C8}" type="slidenum">
              <a:rPr lang="en-US"/>
              <a:pPr>
                <a:defRPr/>
              </a:pPr>
              <a:t>‹#›</a:t>
            </a:fld>
            <a:endParaRPr lang="en-US"/>
          </a:p>
        </p:txBody>
      </p:sp>
    </p:spTree>
    <p:extLst>
      <p:ext uri="{BB962C8B-B14F-4D97-AF65-F5344CB8AC3E}">
        <p14:creationId xmlns:p14="http://schemas.microsoft.com/office/powerpoint/2010/main" val="3442309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At this point in time it is a cliché for Native Americas to talk about living in two worlds, but I quite literally grew up in two separate houses, in two separate worlds. As long as I can remember my mother lived in Anchorage and my father in Fairbanks. </a:t>
            </a:r>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5CAC43-0D21-42FC-83E7-4CCC0275D1C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6371E-E241-4F0F-A087-3476618F24C8}" type="slidenum">
              <a:rPr lang="en-US" smtClean="0"/>
              <a:pPr>
                <a:defRPr/>
              </a:pPr>
              <a:t>36</a:t>
            </a:fld>
            <a:endParaRPr lang="en-US"/>
          </a:p>
        </p:txBody>
      </p:sp>
    </p:spTree>
    <p:extLst>
      <p:ext uri="{BB962C8B-B14F-4D97-AF65-F5344CB8AC3E}">
        <p14:creationId xmlns:p14="http://schemas.microsoft.com/office/powerpoint/2010/main" val="495960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6371E-E241-4F0F-A087-3476618F24C8}" type="slidenum">
              <a:rPr lang="en-US" smtClean="0"/>
              <a:pPr>
                <a:defRPr/>
              </a:pPr>
              <a:t>49</a:t>
            </a:fld>
            <a:endParaRPr lang="en-US"/>
          </a:p>
        </p:txBody>
      </p:sp>
    </p:spTree>
    <p:extLst>
      <p:ext uri="{BB962C8B-B14F-4D97-AF65-F5344CB8AC3E}">
        <p14:creationId xmlns:p14="http://schemas.microsoft.com/office/powerpoint/2010/main" val="353422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F6371E-E241-4F0F-A087-3476618F24C8}" type="slidenum">
              <a:rPr lang="en-US" smtClean="0"/>
              <a:pPr>
                <a:defRPr/>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a child I would move back and forth year to year or season to season. This structure of living in two places set a pattern I followed for most of my adult life. In Anchorage my existence was that of an urban Native. In that world I experienced all the trappings of that world; poverty, addictions, violence. We were a multi-generational family living in one bedroom apartment in </a:t>
            </a:r>
            <a:r>
              <a:rPr lang="en-US" dirty="0" err="1" smtClean="0"/>
              <a:t>Spenard</a:t>
            </a:r>
            <a:r>
              <a:rPr lang="en-US" dirty="0" smtClean="0"/>
              <a:t>, but it was rich with a strong cultural base and lots of family that have carried me through today.</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3FC860-2AAE-4672-97C8-E90CC420CCB7}"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in Fairbanks I lived with my father as a rural back to nature hippy , casting off the confines of mainstream society like electricity, plumbing, and phones. We lived in a 16’x20’ cabin, the only heat source a small wood stove that was used for both heat and cooking. </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31002B-CB0E-4665-8233-880BE6D1700C}"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used the sauna for bathing and oil lamps for light at night. Having these two lives created a schism in defining my identity. As an adult, my work life has also been split in two,  half the time trying to run a gallery and make art, and the other half building houses, bridges, roads, airports, and laying utility; two completely different worlds. Most of my artwork has been about searching for my own place in the world. </a:t>
            </a:r>
          </a:p>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8D3925-8B65-40FF-89C7-BD90917728F8}"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 no longer called myself an artist; I became a construction worker, a proud member of local 942. I helped build the roads, bridges, airports, sidewalks and utilities that provide valuable services to countless people in Fairbanks. After getting my finances in order, and working for a number of years non-stop, I found something lacking in my life, and decided to finish the degree that I had abandoned so long ago. </a:t>
            </a:r>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A37DFB-64D4-456E-AF55-B06326EB8274}"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While finishing up the last few credits I needed for my BFA degree, I found the Native Arts Center here in Fairbanks at UAF. I began carving for the first time in my life and was wooed back to the arts through the Native Arts department, where I found place, purpose, community and acceptance. </a:t>
            </a:r>
          </a:p>
          <a:p>
            <a:pPr eaLnBrk="1" hangingPunct="1">
              <a:spcBef>
                <a:spcPct val="0"/>
              </a:spcBef>
            </a:pPr>
            <a:r>
              <a:rPr lang="en-US" dirty="0" smtClean="0"/>
              <a:t>Rico </a:t>
            </a:r>
            <a:r>
              <a:rPr lang="en-US" dirty="0" err="1" smtClean="0"/>
              <a:t>Worl</a:t>
            </a:r>
            <a:r>
              <a:rPr lang="en-US" dirty="0" smtClean="0"/>
              <a:t>,</a:t>
            </a:r>
            <a:r>
              <a:rPr lang="en-US" baseline="0" dirty="0" smtClean="0"/>
              <a:t> </a:t>
            </a:r>
            <a:r>
              <a:rPr lang="en-US" dirty="0" smtClean="0"/>
              <a:t>James Grant, Bert Ryan, Terri </a:t>
            </a:r>
            <a:r>
              <a:rPr lang="en-US" dirty="0" err="1" smtClean="0"/>
              <a:t>Dicky</a:t>
            </a:r>
            <a:r>
              <a:rPr lang="en-US" dirty="0" smtClean="0"/>
              <a:t>,</a:t>
            </a:r>
            <a:r>
              <a:rPr lang="en-US" baseline="0" dirty="0" smtClean="0"/>
              <a:t> Jean Carlo, Glen </a:t>
            </a:r>
            <a:r>
              <a:rPr lang="en-US" baseline="0" dirty="0" err="1" smtClean="0"/>
              <a:t>simpson</a:t>
            </a:r>
            <a:r>
              <a:rPr lang="en-US" baseline="0" dirty="0" smtClean="0"/>
              <a:t>, </a:t>
            </a:r>
            <a:r>
              <a:rPr lang="en-US" baseline="0" dirty="0" err="1" smtClean="0"/>
              <a:t>Turrid</a:t>
            </a:r>
            <a:r>
              <a:rPr lang="en-US" baseline="0" dirty="0" smtClean="0"/>
              <a:t> </a:t>
            </a:r>
            <a:r>
              <a:rPr lang="en-US" baseline="0" dirty="0" err="1" smtClean="0"/>
              <a:t>Sunugutuk</a:t>
            </a:r>
            <a:r>
              <a:rPr lang="en-US" baseline="0" dirty="0" smtClean="0"/>
              <a:t>, Kathleen Carlo, </a:t>
            </a:r>
            <a:r>
              <a:rPr lang="en-US" baseline="0" dirty="0" err="1" smtClean="0"/>
              <a:t>Beckie</a:t>
            </a:r>
            <a:r>
              <a:rPr lang="en-US" baseline="0" dirty="0" smtClean="0"/>
              <a:t> </a:t>
            </a:r>
            <a:r>
              <a:rPr lang="en-US" baseline="0" dirty="0" err="1" smtClean="0"/>
              <a:t>Etuceiuk</a:t>
            </a:r>
            <a:r>
              <a:rPr lang="en-US" baseline="0" dirty="0" smtClean="0"/>
              <a:t>, Ron </a:t>
            </a:r>
            <a:r>
              <a:rPr lang="en-US" baseline="0" dirty="0" err="1" smtClean="0"/>
              <a:t>Sunugatuk</a:t>
            </a:r>
            <a:r>
              <a:rPr lang="en-US" baseline="0" dirty="0" smtClean="0"/>
              <a:t>, Alvin </a:t>
            </a:r>
            <a:r>
              <a:rPr lang="en-US" baseline="0" dirty="0" err="1" smtClean="0"/>
              <a:t>Amuson</a:t>
            </a:r>
            <a:r>
              <a:rPr lang="en-US" baseline="0" dirty="0" smtClean="0"/>
              <a:t>, </a:t>
            </a:r>
            <a:r>
              <a:rPr lang="en-US" baseline="0" dirty="0" err="1" smtClean="0"/>
              <a:t>Speriee</a:t>
            </a:r>
            <a:r>
              <a:rPr lang="en-US" baseline="0" dirty="0" smtClean="0"/>
              <a:t>, ?,?,? Bobbie </a:t>
            </a:r>
            <a:r>
              <a:rPr lang="en-US" baseline="0" dirty="0" err="1" smtClean="0"/>
              <a:t>Nusupetuk</a:t>
            </a:r>
            <a:r>
              <a:rPr lang="en-US" baseline="0" dirty="0" smtClean="0"/>
              <a:t>.</a:t>
            </a:r>
            <a:endParaRPr lang="en-US" dirty="0" smtClean="0"/>
          </a:p>
          <a:p>
            <a:pPr eaLnBrk="1" hangingPunct="1">
              <a:spcBef>
                <a:spcPct val="0"/>
              </a:spcBef>
            </a:pPr>
            <a:endParaRPr lang="en-US" dirty="0"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14BDAC-52FA-48E8-9CA4-A6C0118DBC5D}"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following my examination of Tlingit material culture I began to look at warrior culture. With the US nation at war in Iraq, I began to look at the objects of war from my Tlingit heritage. I started on a series of copper knives specifically thinking of my brothers, and how much Native American men have to battle against. Statistically the odds are not in our favor, and these pieces are a symbol to stand up and fight the good fight, to battle against racism and stereotypes.</a:t>
            </a:r>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239E22-031D-4E8F-86F8-5D0F2BAE0836}" type="slidenum">
              <a:rPr lang="en-US" smtClean="0"/>
              <a:pPr/>
              <a:t>22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“Double-Headed Dagger” is a piece that again is a play on words. Tlingit fighting knives are often identified as double-headed daggers, the double-head of this dagger is a reflection of the parallel lives that I have lived up to this point, worker-artist, urban-rural, white-Native. </a:t>
            </a:r>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9EC72F-0FAD-4B51-B7D2-DB787122E85E}" type="slidenum">
              <a:rPr lang="en-US" smtClean="0"/>
              <a:pPr/>
              <a:t>23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F6371E-E241-4F0F-A087-3476618F24C8}" type="slidenum">
              <a:rPr lang="en-US" smtClean="0"/>
              <a:pPr>
                <a:defRPr/>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6F9A7-FB80-421B-9E97-33785FFFBB95}" type="slidenum">
              <a:rPr lang="en-US"/>
              <a:pPr>
                <a:defRPr/>
              </a:pPr>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3DDD2-47B5-4433-A311-1A287A89D5B1}" type="slidenum">
              <a:rPr lang="en-US"/>
              <a:pPr>
                <a:defRPr/>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98D4F-6E03-4306-AC0B-7AAFD29F1D49}" type="slidenum">
              <a:rPr lang="en-US"/>
              <a:pPr>
                <a:defRPr/>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024EA2-1B9E-48E0-9603-9ACDFF8F4DF7}" type="slidenum">
              <a:rPr lang="en-US"/>
              <a:pPr>
                <a:defRPr/>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D1127-4E49-4CC4-A796-B2594CDE1780}" type="slidenum">
              <a:rPr lang="en-US"/>
              <a:pPr>
                <a:defRPr/>
              </a:pPr>
              <a:t>‹#›</a:t>
            </a:fld>
            <a:endParaRPr lang="en-US"/>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F329E8-24D8-4489-9D0F-0984C47F3F91}" type="slidenum">
              <a:rPr lang="en-US"/>
              <a:pPr>
                <a:defRPr/>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BCBEFD-8CF5-48C8-AB71-94C517194E85}" type="slidenum">
              <a:rPr lang="en-US"/>
              <a:pPr>
                <a:defRPr/>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C91098-D510-40C0-B98E-FCABF6219936}" type="slidenum">
              <a:rPr lang="en-US"/>
              <a:pPr>
                <a:defRPr/>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2C7233-FE5E-47F4-82B2-261EC8F6F2C3}" type="slidenum">
              <a:rPr lang="en-US"/>
              <a:pPr>
                <a:defRPr/>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08AC0-C267-4AA1-8291-4403FE4C7277}" type="slidenum">
              <a:rPr lang="en-US"/>
              <a:pPr>
                <a:defRPr/>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00899C-42EE-41B6-8818-6E1889F1324F}" type="slidenum">
              <a:rPr lang="en-US"/>
              <a:pPr>
                <a:defRPr/>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5274192-5C4B-4B89-BCE6-72EE4386E6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81000" y="1676400"/>
            <a:ext cx="8458200" cy="923925"/>
          </a:xfrm>
          <a:prstGeom prst="rect">
            <a:avLst/>
          </a:prstGeom>
          <a:noFill/>
          <a:ln w="9525">
            <a:noFill/>
            <a:miter lim="800000"/>
            <a:headEnd/>
            <a:tailEnd/>
          </a:ln>
        </p:spPr>
        <p:txBody>
          <a:bodyPr>
            <a:spAutoFit/>
          </a:bodyPr>
          <a:lstStyle/>
          <a:p>
            <a:pPr algn="ctr">
              <a:spcBef>
                <a:spcPct val="50000"/>
              </a:spcBef>
              <a:defRPr/>
            </a:pPr>
            <a:r>
              <a:rPr lang="en-US" sz="5400" cap="small" spc="600" dirty="0">
                <a:solidFill>
                  <a:schemeClr val="bg1"/>
                </a:solidFill>
                <a:latin typeface="Palatino Linotype" pitchFamily="18" charset="0"/>
              </a:rPr>
              <a:t>Da-ka-xeen Mehner</a:t>
            </a:r>
          </a:p>
        </p:txBody>
      </p:sp>
      <p:sp>
        <p:nvSpPr>
          <p:cNvPr id="3" name="TextBox 2"/>
          <p:cNvSpPr txBox="1"/>
          <p:nvPr/>
        </p:nvSpPr>
        <p:spPr>
          <a:xfrm>
            <a:off x="304800" y="3886200"/>
            <a:ext cx="6553200" cy="1477328"/>
          </a:xfrm>
          <a:prstGeom prst="rect">
            <a:avLst/>
          </a:prstGeom>
          <a:noFill/>
        </p:spPr>
        <p:txBody>
          <a:bodyPr wrap="square" rtlCol="0">
            <a:spAutoFit/>
          </a:bodyPr>
          <a:lstStyle/>
          <a:p>
            <a:r>
              <a:rPr lang="en-US" sz="2400" dirty="0" smtClean="0">
                <a:solidFill>
                  <a:schemeClr val="bg1">
                    <a:lumMod val="85000"/>
                  </a:schemeClr>
                </a:solidFill>
              </a:rPr>
              <a:t>Assistant Professor of Native Arts </a:t>
            </a:r>
          </a:p>
          <a:p>
            <a:r>
              <a:rPr lang="en-US" sz="2400" dirty="0" smtClean="0">
                <a:solidFill>
                  <a:schemeClr val="bg1">
                    <a:lumMod val="85000"/>
                  </a:schemeClr>
                </a:solidFill>
              </a:rPr>
              <a:t>College of Liberal Arts, Native Art Center </a:t>
            </a:r>
          </a:p>
          <a:p>
            <a:r>
              <a:rPr lang="en-US" sz="2400" dirty="0" smtClean="0">
                <a:solidFill>
                  <a:schemeClr val="bg1">
                    <a:lumMod val="85000"/>
                  </a:schemeClr>
                </a:solidFill>
              </a:rPr>
              <a:t>Founded in 1965</a:t>
            </a:r>
          </a:p>
          <a:p>
            <a:endParaRPr lang="en-US" dirty="0"/>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261.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37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37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46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46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51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53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628.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 Harbor 2-06 158 (1).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mehner@alaska.edu\Documents\Teaching\Tenure and Promotion\MAC foundation grant\Melanie Yazzie, Kathleen Carlo-Kendall, artist.jpg"/>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cstate="print"/>
          <a:srcRect/>
          <a:stretch>
            <a:fillRect/>
          </a:stretch>
        </p:blipFill>
        <p:spPr bwMode="auto">
          <a:xfrm>
            <a:off x="0" y="-190500"/>
            <a:ext cx="8077200" cy="7048500"/>
          </a:xfrm>
          <a:prstGeom prst="rect">
            <a:avLst/>
          </a:prstGeom>
          <a:noFill/>
          <a:ln w="9525">
            <a:noFill/>
            <a:miter lim="800000"/>
            <a:headEnd/>
            <a:tailEnd/>
          </a:ln>
        </p:spPr>
      </p:pic>
      <p:pic>
        <p:nvPicPr>
          <p:cNvPr id="3075" name="Picture 3" descr="moms house in anchorage.jpg"/>
          <p:cNvPicPr>
            <a:picLocks noChangeAspect="1"/>
          </p:cNvPicPr>
          <p:nvPr/>
        </p:nvPicPr>
        <p:blipFill>
          <a:blip r:embed="rId4" cstate="print"/>
          <a:srcRect/>
          <a:stretch>
            <a:fillRect/>
          </a:stretch>
        </p:blipFill>
        <p:spPr bwMode="auto">
          <a:xfrm>
            <a:off x="3502025" y="-228600"/>
            <a:ext cx="5641975" cy="30480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dmehner@alaska.edu\Documents\Teaching\Tenure and Promotion\MAC foundation grant\Participants and assistants in MONOPRINTS Workshop.jpg"/>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74638"/>
            <a:ext cx="5334000" cy="6278562"/>
          </a:xfrm>
        </p:spPr>
        <p:txBody>
          <a:bodyPr/>
          <a:lstStyle/>
          <a:p>
            <a:r>
              <a:rPr lang="en-US" sz="2000" dirty="0" smtClean="0">
                <a:solidFill>
                  <a:schemeClr val="bg1">
                    <a:lumMod val="85000"/>
                  </a:schemeClr>
                </a:solidFill>
              </a:rPr>
              <a:t>The College of Liberal Arts </a:t>
            </a:r>
            <a:br>
              <a:rPr lang="en-US" sz="2000" dirty="0" smtClean="0">
                <a:solidFill>
                  <a:schemeClr val="bg1">
                    <a:lumMod val="85000"/>
                  </a:schemeClr>
                </a:solidFill>
              </a:rPr>
            </a:br>
            <a:r>
              <a:rPr lang="en-US" sz="2000" dirty="0" smtClean="0">
                <a:solidFill>
                  <a:schemeClr val="bg1">
                    <a:lumMod val="85000"/>
                  </a:schemeClr>
                </a:solidFill>
              </a:rPr>
              <a:t>Native Art Center </a:t>
            </a:r>
            <a:br>
              <a:rPr lang="en-US" sz="2000" dirty="0" smtClean="0">
                <a:solidFill>
                  <a:schemeClr val="bg1">
                    <a:lumMod val="85000"/>
                  </a:schemeClr>
                </a:solidFill>
              </a:rPr>
            </a:br>
            <a:r>
              <a:rPr lang="en-US" sz="2000" dirty="0" smtClean="0">
                <a:solidFill>
                  <a:schemeClr val="bg1">
                    <a:lumMod val="85000"/>
                  </a:schemeClr>
                </a:solidFill>
              </a:rPr>
              <a:t>&amp;</a:t>
            </a:r>
            <a:br>
              <a:rPr lang="en-US" sz="2000" dirty="0" smtClean="0">
                <a:solidFill>
                  <a:schemeClr val="bg1">
                    <a:lumMod val="85000"/>
                  </a:schemeClr>
                </a:solidFill>
              </a:rPr>
            </a:br>
            <a:r>
              <a:rPr lang="en-US" sz="2000" dirty="0" smtClean="0">
                <a:solidFill>
                  <a:schemeClr val="bg1">
                    <a:lumMod val="85000"/>
                  </a:schemeClr>
                </a:solidFill>
              </a:rPr>
              <a:t>College of Rural and Community Development  </a:t>
            </a:r>
            <a:br>
              <a:rPr lang="en-US" sz="2000" dirty="0" smtClean="0">
                <a:solidFill>
                  <a:schemeClr val="bg1">
                    <a:lumMod val="85000"/>
                  </a:schemeClr>
                </a:solidFill>
              </a:rPr>
            </a:br>
            <a:r>
              <a:rPr lang="en-US" sz="2000" dirty="0" smtClean="0">
                <a:solidFill>
                  <a:schemeClr val="bg1">
                    <a:lumMod val="85000"/>
                  </a:schemeClr>
                </a:solidFill>
              </a:rPr>
              <a:t> </a:t>
            </a:r>
            <a:br>
              <a:rPr lang="en-US" sz="2000" dirty="0" smtClean="0">
                <a:solidFill>
                  <a:schemeClr val="bg1">
                    <a:lumMod val="85000"/>
                  </a:schemeClr>
                </a:solidFill>
              </a:rPr>
            </a:br>
            <a:r>
              <a:rPr lang="en-US" sz="2000" dirty="0" smtClean="0">
                <a:solidFill>
                  <a:schemeClr val="bg1">
                    <a:lumMod val="85000"/>
                  </a:schemeClr>
                </a:solidFill>
              </a:rPr>
              <a:t>"To Continue or Be Remembered" Project</a:t>
            </a:r>
            <a:br>
              <a:rPr lang="en-US" sz="2000" dirty="0" smtClean="0">
                <a:solidFill>
                  <a:schemeClr val="bg1">
                    <a:lumMod val="85000"/>
                  </a:schemeClr>
                </a:solidFill>
              </a:rPr>
            </a:br>
            <a:endParaRPr lang="en-US" sz="2000" dirty="0">
              <a:solidFill>
                <a:schemeClr val="bg1">
                  <a:lumMod val="85000"/>
                </a:schemeClr>
              </a:solidFill>
            </a:endParaRPr>
          </a:p>
        </p:txBody>
      </p:sp>
      <p:pic>
        <p:nvPicPr>
          <p:cNvPr id="5" name="Content Placeholder 4" descr="CRCDE.jpg"/>
          <p:cNvPicPr>
            <a:picLocks noGrp="1" noChangeAspect="1"/>
          </p:cNvPicPr>
          <p:nvPr>
            <p:ph idx="1"/>
          </p:nvPr>
        </p:nvPicPr>
        <p:blipFill>
          <a:blip r:embed="rId2" cstate="print"/>
          <a:stretch>
            <a:fillRect/>
          </a:stretch>
        </p:blipFill>
        <p:spPr>
          <a:xfrm>
            <a:off x="304800" y="304800"/>
            <a:ext cx="2667000" cy="2667000"/>
          </a:xfrm>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Da-ka-xeen Mehner-Copper Knife-200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a-ka-xeen Mehner-Double Headed Dagger-009"/>
          <p:cNvPicPr>
            <a:picLocks noChangeAspect="1" noChangeArrowheads="1"/>
          </p:cNvPicPr>
          <p:nvPr/>
        </p:nvPicPr>
        <p:blipFill>
          <a:blip r:embed="rId3" cstate="print"/>
          <a:srcRect/>
          <a:stretch>
            <a:fillRect/>
          </a:stretch>
        </p:blipFill>
        <p:spPr bwMode="auto">
          <a:xfrm>
            <a:off x="5626100" y="0"/>
            <a:ext cx="4673600" cy="7010400"/>
          </a:xfrm>
          <a:prstGeom prst="rect">
            <a:avLst/>
          </a:prstGeom>
          <a:noFill/>
          <a:ln w="9525">
            <a:noFill/>
            <a:miter lim="800000"/>
            <a:headEnd/>
            <a:tailEnd/>
          </a:ln>
        </p:spPr>
      </p:pic>
      <p:pic>
        <p:nvPicPr>
          <p:cNvPr id="46083" name="Picture 5" descr="Da-ka-xeen Mehner-Double Headed Dagger-004"/>
          <p:cNvPicPr>
            <a:picLocks noChangeAspect="1" noChangeArrowheads="1"/>
          </p:cNvPicPr>
          <p:nvPr/>
        </p:nvPicPr>
        <p:blipFill>
          <a:blip r:embed="rId4" cstate="print"/>
          <a:srcRect/>
          <a:stretch>
            <a:fillRect/>
          </a:stretch>
        </p:blipFill>
        <p:spPr bwMode="auto">
          <a:xfrm>
            <a:off x="-990600" y="0"/>
            <a:ext cx="4673600" cy="7010400"/>
          </a:xfrm>
          <a:prstGeom prst="rect">
            <a:avLst/>
          </a:prstGeom>
          <a:noFill/>
          <a:ln w="9525">
            <a:noFill/>
            <a:miter lim="800000"/>
            <a:headEnd/>
            <a:tailEnd/>
          </a:ln>
        </p:spPr>
      </p:pic>
      <p:pic>
        <p:nvPicPr>
          <p:cNvPr id="46084" name="Picture 6" descr="Da-ka-xeen Mehner-Double Headed Dagger-005"/>
          <p:cNvPicPr>
            <a:picLocks noChangeAspect="1" noChangeArrowheads="1"/>
          </p:cNvPicPr>
          <p:nvPr/>
        </p:nvPicPr>
        <p:blipFill>
          <a:blip r:embed="rId5" cstate="print"/>
          <a:srcRect/>
          <a:stretch>
            <a:fillRect/>
          </a:stretch>
        </p:blipFill>
        <p:spPr bwMode="auto">
          <a:xfrm>
            <a:off x="2362200" y="76200"/>
            <a:ext cx="4572000" cy="68580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066800" y="0"/>
          <a:ext cx="6826250" cy="6667500"/>
        </p:xfrm>
        <a:graphic>
          <a:graphicData uri="http://schemas.openxmlformats.org/presentationml/2006/ole">
            <mc:AlternateContent xmlns:mc="http://schemas.openxmlformats.org/markup-compatibility/2006">
              <mc:Choice xmlns:v="urn:schemas-microsoft-com:vml" Requires="v">
                <p:oleObj spid="_x0000_s1027" name="Acrobat Document" r:id="rId4" imgW="8191295" imgH="8000856" progId="AcroExch.Document.7">
                  <p:embed/>
                </p:oleObj>
              </mc:Choice>
              <mc:Fallback>
                <p:oleObj name="Acrobat Document" r:id="rId4" imgW="8191295" imgH="8000856"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0"/>
                        <a:ext cx="682625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stream vally with Knives.jpg"/>
          <p:cNvPicPr>
            <a:picLocks noGrp="1" noChangeAspect="1"/>
          </p:cNvPicPr>
          <p:nvPr isPhoto="1"/>
        </p:nvPicPr>
        <p:blipFill>
          <a:blip r:embed="rId2" cstate="print">
            <a:lum/>
          </a:blip>
          <a:stretch>
            <a:fillRect/>
          </a:stretch>
        </p:blipFill>
        <p:spPr>
          <a:xfrm>
            <a:off x="0" y="1233488"/>
            <a:ext cx="9144000" cy="4391025"/>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Final Dry Ice\JPEG\Summer DryIce v002.jpg"/>
          <p:cNvPicPr>
            <a:picLocks noChangeAspect="1" noChangeArrowheads="1"/>
          </p:cNvPicPr>
          <p:nvPr/>
        </p:nvPicPr>
        <p:blipFill>
          <a:blip r:embed="rId2" cstate="print"/>
          <a:srcRect/>
          <a:stretch>
            <a:fillRect/>
          </a:stretch>
        </p:blipFill>
        <p:spPr bwMode="auto">
          <a:xfrm>
            <a:off x="0" y="792163"/>
            <a:ext cx="9144000" cy="4389437"/>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685800"/>
            <a:ext cx="9162867" cy="4953000"/>
          </a:xfrm>
          <a:prstGeom prst="rect">
            <a:avLst/>
          </a:prstGeom>
          <a:noFill/>
          <a:ln w="9525">
            <a:noFill/>
            <a:miter lim="800000"/>
            <a:headEnd/>
            <a:tailEnd/>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4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238250"/>
            <a:ext cx="9144000" cy="4381500"/>
          </a:xfrm>
          <a:prstGeom prst="rect">
            <a:avLst/>
          </a:prstGeom>
          <a:noFill/>
          <a:ln>
            <a:noFill/>
          </a:ln>
        </p:spPr>
      </p:pic>
    </p:spTree>
    <p:extLst>
      <p:ext uri="{BB962C8B-B14F-4D97-AF65-F5344CB8AC3E}">
        <p14:creationId xmlns:p14="http://schemas.microsoft.com/office/powerpoint/2010/main" val="3191290869"/>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55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83951564"/>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Untitled-7"/>
          <p:cNvPicPr>
            <a:picLocks noChangeAspect="1" noChangeArrowheads="1"/>
          </p:cNvPicPr>
          <p:nvPr/>
        </p:nvPicPr>
        <p:blipFill>
          <a:blip r:embed="rId3" cstate="print"/>
          <a:srcRect/>
          <a:stretch>
            <a:fillRect/>
          </a:stretch>
        </p:blipFill>
        <p:spPr bwMode="auto">
          <a:xfrm>
            <a:off x="4648200" y="152400"/>
            <a:ext cx="4495800" cy="6594475"/>
          </a:xfrm>
          <a:prstGeom prst="rect">
            <a:avLst/>
          </a:prstGeom>
          <a:noFill/>
          <a:ln w="9525">
            <a:noFill/>
            <a:miter lim="800000"/>
            <a:headEnd/>
            <a:tailEnd/>
          </a:ln>
        </p:spPr>
      </p:pic>
      <p:pic>
        <p:nvPicPr>
          <p:cNvPr id="4099" name="Picture 4" descr="Untitled-3"/>
          <p:cNvPicPr>
            <a:picLocks noChangeAspect="1" noChangeArrowheads="1"/>
          </p:cNvPicPr>
          <p:nvPr/>
        </p:nvPicPr>
        <p:blipFill>
          <a:blip r:embed="rId4" cstate="print"/>
          <a:srcRect/>
          <a:stretch>
            <a:fillRect/>
          </a:stretch>
        </p:blipFill>
        <p:spPr bwMode="auto">
          <a:xfrm>
            <a:off x="0" y="2057400"/>
            <a:ext cx="4419600" cy="6588125"/>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1" y="0"/>
            <a:ext cx="4716419" cy="41148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691.jpg"/>
          <p:cNvPicPr>
            <a:picLocks noChangeAspect="1"/>
          </p:cNvPicPr>
          <p:nvPr/>
        </p:nvPicPr>
        <p:blipFill>
          <a:blip r:embed="rId2" cstate="print"/>
          <a:stretch>
            <a:fillRect/>
          </a:stretch>
        </p:blipFill>
        <p:spPr>
          <a:xfrm>
            <a:off x="0" y="0"/>
            <a:ext cx="9144000" cy="60960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874.jpg"/>
          <p:cNvPicPr>
            <a:picLocks noChangeAspect="1"/>
          </p:cNvPicPr>
          <p:nvPr/>
        </p:nvPicPr>
        <p:blipFill>
          <a:blip r:embed="rId2" cstate="print"/>
          <a:stretch>
            <a:fillRect/>
          </a:stretch>
        </p:blipFill>
        <p:spPr>
          <a:xfrm>
            <a:off x="0" y="2897200"/>
            <a:ext cx="5941200" cy="3960800"/>
          </a:xfrm>
          <a:prstGeom prst="rect">
            <a:avLst/>
          </a:prstGeom>
        </p:spPr>
      </p:pic>
      <p:pic>
        <p:nvPicPr>
          <p:cNvPr id="3" name="Picture 2" descr="IMG_9276.jpg"/>
          <p:cNvPicPr>
            <a:picLocks noChangeAspect="1"/>
          </p:cNvPicPr>
          <p:nvPr/>
        </p:nvPicPr>
        <p:blipFill>
          <a:blip r:embed="rId3" cstate="print"/>
          <a:stretch>
            <a:fillRect/>
          </a:stretch>
        </p:blipFill>
        <p:spPr>
          <a:xfrm>
            <a:off x="5181600" y="0"/>
            <a:ext cx="4800600" cy="3200400"/>
          </a:xfrm>
          <a:prstGeom prst="rect">
            <a:avLst/>
          </a:prstGeom>
        </p:spPr>
      </p:pic>
      <p:pic>
        <p:nvPicPr>
          <p:cNvPr id="4" name="Picture 3" descr="30227_1412168777830_1040840390_31203758_5671222_n.jpg"/>
          <p:cNvPicPr>
            <a:picLocks noChangeAspect="1"/>
          </p:cNvPicPr>
          <p:nvPr/>
        </p:nvPicPr>
        <p:blipFill>
          <a:blip r:embed="rId4" cstate="print"/>
          <a:stretch>
            <a:fillRect/>
          </a:stretch>
        </p:blipFill>
        <p:spPr>
          <a:xfrm>
            <a:off x="5867400" y="2743200"/>
            <a:ext cx="3276600" cy="4910834"/>
          </a:xfrm>
          <a:prstGeom prst="rect">
            <a:avLst/>
          </a:prstGeom>
        </p:spPr>
      </p:pic>
      <p:pic>
        <p:nvPicPr>
          <p:cNvPr id="5" name="Picture 4" descr="30227_1412170337869_1040840390_31203774_8211729_n.jpg"/>
          <p:cNvPicPr>
            <a:picLocks noChangeAspect="1"/>
          </p:cNvPicPr>
          <p:nvPr/>
        </p:nvPicPr>
        <p:blipFill>
          <a:blip r:embed="rId5" cstate="print"/>
          <a:stretch>
            <a:fillRect/>
          </a:stretch>
        </p:blipFill>
        <p:spPr>
          <a:xfrm>
            <a:off x="0" y="0"/>
            <a:ext cx="5139246" cy="34290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 months Drumming in Fall (H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872241445"/>
      </p:ext>
    </p:extLst>
  </p:cSld>
  <p:clrMapOvr>
    <a:masterClrMapping/>
  </p:clrMapOvr>
  <p:transition spd="slow">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ka-xeen Mehner_Being the Song_11-2011_001.jpg"/>
          <p:cNvPicPr>
            <a:picLocks noChangeAspect="1"/>
          </p:cNvPicPr>
          <p:nvPr/>
        </p:nvPicPr>
        <p:blipFill>
          <a:blip r:embed="rId2" cstate="print"/>
          <a:stretch>
            <a:fillRect/>
          </a:stretch>
        </p:blipFill>
        <p:spPr>
          <a:xfrm>
            <a:off x="956580" y="0"/>
            <a:ext cx="7230840" cy="68580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6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588785266"/>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7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229325401"/>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4A377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7366" y="10732"/>
            <a:ext cx="4572000" cy="6858000"/>
          </a:xfrm>
          <a:prstGeom prst="rect">
            <a:avLst/>
          </a:prstGeom>
          <a:noFill/>
          <a:ln>
            <a:noFill/>
          </a:ln>
        </p:spPr>
      </p:pic>
      <p:pic>
        <p:nvPicPr>
          <p:cNvPr id="2" name="Picture 1" descr="BY4A3773"/>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0732"/>
            <a:ext cx="4572000" cy="6858000"/>
          </a:xfrm>
          <a:prstGeom prst="rect">
            <a:avLst/>
          </a:prstGeom>
          <a:noFill/>
          <a:ln>
            <a:noFill/>
          </a:ln>
        </p:spPr>
      </p:pic>
    </p:spTree>
    <p:extLst>
      <p:ext uri="{BB962C8B-B14F-4D97-AF65-F5344CB8AC3E}">
        <p14:creationId xmlns:p14="http://schemas.microsoft.com/office/powerpoint/2010/main" val="2461335012"/>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7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918871" y="12879"/>
            <a:ext cx="3197225" cy="6858000"/>
          </a:xfrm>
          <a:prstGeom prst="rect">
            <a:avLst/>
          </a:prstGeom>
          <a:noFill/>
          <a:ln>
            <a:noFill/>
          </a:ln>
        </p:spPr>
      </p:pic>
      <p:pic>
        <p:nvPicPr>
          <p:cNvPr id="3" name="Picture 2" descr="BY4A378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12879"/>
            <a:ext cx="4572000" cy="6858000"/>
          </a:xfrm>
          <a:prstGeom prst="rect">
            <a:avLst/>
          </a:prstGeom>
          <a:noFill/>
          <a:ln>
            <a:noFill/>
          </a:ln>
        </p:spPr>
      </p:pic>
    </p:spTree>
    <p:extLst>
      <p:ext uri="{BB962C8B-B14F-4D97-AF65-F5344CB8AC3E}">
        <p14:creationId xmlns:p14="http://schemas.microsoft.com/office/powerpoint/2010/main" val="89551439"/>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7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76518" y="6439"/>
            <a:ext cx="2640013" cy="6858000"/>
          </a:xfrm>
          <a:prstGeom prst="rect">
            <a:avLst/>
          </a:prstGeom>
          <a:noFill/>
          <a:ln>
            <a:noFill/>
          </a:ln>
        </p:spPr>
      </p:pic>
      <p:pic>
        <p:nvPicPr>
          <p:cNvPr id="3" name="Picture 2" descr="BY4A377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55107" y="6439"/>
            <a:ext cx="4572000" cy="6858000"/>
          </a:xfrm>
          <a:prstGeom prst="rect">
            <a:avLst/>
          </a:prstGeom>
          <a:noFill/>
          <a:ln>
            <a:noFill/>
          </a:ln>
        </p:spPr>
      </p:pic>
    </p:spTree>
    <p:extLst>
      <p:ext uri="{BB962C8B-B14F-4D97-AF65-F5344CB8AC3E}">
        <p14:creationId xmlns:p14="http://schemas.microsoft.com/office/powerpoint/2010/main" val="3829403520"/>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305" y="272834"/>
            <a:ext cx="4559404" cy="24703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309" y="2895600"/>
            <a:ext cx="4896741" cy="2838450"/>
          </a:xfrm>
          <a:prstGeom prst="rect">
            <a:avLst/>
          </a:prstGeom>
        </p:spPr>
      </p:pic>
    </p:spTree>
    <p:extLst>
      <p:ext uri="{BB962C8B-B14F-4D97-AF65-F5344CB8AC3E}">
        <p14:creationId xmlns:p14="http://schemas.microsoft.com/office/powerpoint/2010/main" val="1252946849"/>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Untitled-1"/>
          <p:cNvPicPr>
            <a:picLocks noChangeAspect="1" noChangeArrowheads="1"/>
          </p:cNvPicPr>
          <p:nvPr/>
        </p:nvPicPr>
        <p:blipFill>
          <a:blip r:embed="rId3" cstate="print"/>
          <a:srcRect/>
          <a:stretch>
            <a:fillRect/>
          </a:stretch>
        </p:blipFill>
        <p:spPr bwMode="auto">
          <a:xfrm>
            <a:off x="0" y="0"/>
            <a:ext cx="9069388" cy="60198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6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619167893"/>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8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452235457"/>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8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313730142"/>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6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971550"/>
            <a:ext cx="9144000" cy="4914900"/>
          </a:xfrm>
          <a:prstGeom prst="rect">
            <a:avLst/>
          </a:prstGeom>
          <a:noFill/>
          <a:ln>
            <a:noFill/>
          </a:ln>
        </p:spPr>
      </p:pic>
    </p:spTree>
    <p:extLst>
      <p:ext uri="{BB962C8B-B14F-4D97-AF65-F5344CB8AC3E}">
        <p14:creationId xmlns:p14="http://schemas.microsoft.com/office/powerpoint/2010/main" val="1021630167"/>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8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974777223"/>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8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999368323"/>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8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441641907"/>
      </p:ext>
    </p:extLst>
  </p:cSld>
  <p:clrMapOvr>
    <a:masterClrMapping/>
  </p:clrMapOvr>
  <p:transition spd="slow">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21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0" y="0"/>
            <a:ext cx="4572000" cy="6858000"/>
          </a:xfrm>
          <a:prstGeom prst="rect">
            <a:avLst/>
          </a:prstGeom>
          <a:noFill/>
          <a:ln>
            <a:noFill/>
          </a:ln>
        </p:spPr>
      </p:pic>
    </p:spTree>
    <p:extLst>
      <p:ext uri="{BB962C8B-B14F-4D97-AF65-F5344CB8AC3E}">
        <p14:creationId xmlns:p14="http://schemas.microsoft.com/office/powerpoint/2010/main" val="4129665614"/>
      </p:ext>
    </p:ext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22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042941608"/>
      </p:ext>
    </p:extLst>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81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619893591"/>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smtClean="0"/>
          </a:p>
        </p:txBody>
      </p:sp>
      <p:pic>
        <p:nvPicPr>
          <p:cNvPr id="29699" name="Content Placeholder 3" descr="Da-ka-xeen Mehner-Evolution Worker-014.jpg"/>
          <p:cNvPicPr>
            <a:picLocks noGrp="1" noChangeAspect="1"/>
          </p:cNvPicPr>
          <p:nvPr>
            <p:ph idx="1"/>
          </p:nvPr>
        </p:nvPicPr>
        <p:blipFill>
          <a:blip r:embed="rId3" cstate="print"/>
          <a:srcRect/>
          <a:stretch>
            <a:fillRect/>
          </a:stretch>
        </p:blipFill>
        <p:spPr>
          <a:xfrm>
            <a:off x="0" y="0"/>
            <a:ext cx="6726238" cy="5287963"/>
          </a:xfrm>
        </p:spPr>
      </p:pic>
      <p:pic>
        <p:nvPicPr>
          <p:cNvPr id="29700" name="Picture 4" descr="Untitled-1_2.jpg"/>
          <p:cNvPicPr>
            <a:picLocks noChangeAspect="1"/>
          </p:cNvPicPr>
          <p:nvPr/>
        </p:nvPicPr>
        <p:blipFill>
          <a:blip r:embed="rId4" cstate="print"/>
          <a:srcRect/>
          <a:stretch>
            <a:fillRect/>
          </a:stretch>
        </p:blipFill>
        <p:spPr bwMode="auto">
          <a:xfrm>
            <a:off x="5375275" y="3657600"/>
            <a:ext cx="3768725" cy="32004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7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962025"/>
            <a:ext cx="9144000" cy="4933950"/>
          </a:xfrm>
          <a:prstGeom prst="rect">
            <a:avLst/>
          </a:prstGeom>
          <a:noFill/>
          <a:ln>
            <a:noFill/>
          </a:ln>
        </p:spPr>
      </p:pic>
    </p:spTree>
    <p:extLst>
      <p:ext uri="{BB962C8B-B14F-4D97-AF65-F5344CB8AC3E}">
        <p14:creationId xmlns:p14="http://schemas.microsoft.com/office/powerpoint/2010/main" val="1489141536"/>
      </p:ext>
    </p:extLst>
  </p:cSld>
  <p:clrMapOvr>
    <a:masterClrMapping/>
  </p:clrMapOvr>
  <p:transition spd="slow">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21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33463" y="0"/>
            <a:ext cx="7075487" cy="6858000"/>
          </a:xfrm>
          <a:prstGeom prst="rect">
            <a:avLst/>
          </a:prstGeom>
          <a:noFill/>
          <a:ln>
            <a:noFill/>
          </a:ln>
        </p:spPr>
      </p:pic>
    </p:spTree>
    <p:extLst>
      <p:ext uri="{BB962C8B-B14F-4D97-AF65-F5344CB8AC3E}">
        <p14:creationId xmlns:p14="http://schemas.microsoft.com/office/powerpoint/2010/main" val="362212468"/>
      </p:ext>
    </p:extLst>
  </p:cSld>
  <p:clrMapOvr>
    <a:masterClrMapping/>
  </p:clrMapOvr>
  <p:transition spd="slow">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21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0" y="0"/>
            <a:ext cx="4572000" cy="6858000"/>
          </a:xfrm>
          <a:prstGeom prst="rect">
            <a:avLst/>
          </a:prstGeom>
          <a:noFill/>
          <a:ln>
            <a:noFill/>
          </a:ln>
        </p:spPr>
      </p:pic>
    </p:spTree>
    <p:extLst>
      <p:ext uri="{BB962C8B-B14F-4D97-AF65-F5344CB8AC3E}">
        <p14:creationId xmlns:p14="http://schemas.microsoft.com/office/powerpoint/2010/main" val="2898053004"/>
      </p:ext>
    </p:extLst>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4A37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1150" y="0"/>
            <a:ext cx="5980113" cy="6858000"/>
          </a:xfrm>
          <a:prstGeom prst="rect">
            <a:avLst/>
          </a:prstGeom>
          <a:noFill/>
          <a:ln>
            <a:noFill/>
          </a:ln>
        </p:spPr>
      </p:pic>
    </p:spTree>
    <p:extLst>
      <p:ext uri="{BB962C8B-B14F-4D97-AF65-F5344CB8AC3E}">
        <p14:creationId xmlns:p14="http://schemas.microsoft.com/office/powerpoint/2010/main" val="1572147081"/>
      </p:ext>
    </p:extLst>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85800"/>
            <a:ext cx="8686800" cy="3539430"/>
          </a:xfrm>
          <a:prstGeom prst="rect">
            <a:avLst/>
          </a:prstGeom>
          <a:noFill/>
        </p:spPr>
        <p:txBody>
          <a:bodyPr wrap="square" rtlCol="0">
            <a:spAutoFit/>
          </a:bodyPr>
          <a:lstStyle/>
          <a:p>
            <a:pPr algn="ctr"/>
            <a:r>
              <a:rPr lang="en-US" sz="3200" dirty="0" smtClean="0">
                <a:solidFill>
                  <a:schemeClr val="bg1">
                    <a:lumMod val="85000"/>
                  </a:schemeClr>
                </a:solidFill>
              </a:rPr>
              <a:t>L.A. Craft  and Folk Art Museum </a:t>
            </a:r>
          </a:p>
          <a:p>
            <a:pPr algn="ctr"/>
            <a:r>
              <a:rPr lang="en-US" sz="3200" dirty="0" smtClean="0">
                <a:solidFill>
                  <a:schemeClr val="bg1">
                    <a:lumMod val="85000"/>
                  </a:schemeClr>
                </a:solidFill>
              </a:rPr>
              <a:t>			May 2013</a:t>
            </a:r>
          </a:p>
          <a:p>
            <a:pPr algn="ctr"/>
            <a:endParaRPr lang="en-US" sz="3200" dirty="0" smtClean="0">
              <a:solidFill>
                <a:schemeClr val="bg1">
                  <a:lumMod val="85000"/>
                </a:schemeClr>
              </a:solidFill>
            </a:endParaRPr>
          </a:p>
          <a:p>
            <a:pPr algn="ctr"/>
            <a:endParaRPr lang="en-US" sz="3200" dirty="0" smtClean="0">
              <a:solidFill>
                <a:schemeClr val="bg1">
                  <a:lumMod val="85000"/>
                </a:schemeClr>
              </a:solidFill>
            </a:endParaRPr>
          </a:p>
          <a:p>
            <a:pPr algn="ctr"/>
            <a:r>
              <a:rPr lang="en-US" sz="3200" dirty="0" smtClean="0">
                <a:solidFill>
                  <a:schemeClr val="bg1">
                    <a:lumMod val="85000"/>
                  </a:schemeClr>
                </a:solidFill>
              </a:rPr>
              <a:t>The Museum of Contemporary Native Arts</a:t>
            </a:r>
          </a:p>
          <a:p>
            <a:pPr algn="ctr"/>
            <a:r>
              <a:rPr lang="en-US" sz="3200" dirty="0" smtClean="0">
                <a:solidFill>
                  <a:schemeClr val="bg1">
                    <a:lumMod val="85000"/>
                  </a:schemeClr>
                </a:solidFill>
              </a:rPr>
              <a:t>			August 2014</a:t>
            </a:r>
          </a:p>
          <a:p>
            <a:pPr algn="ctr"/>
            <a:r>
              <a:rPr lang="en-US" sz="3200" dirty="0" smtClean="0"/>
              <a:t> </a:t>
            </a:r>
            <a:endParaRPr lang="en-US" sz="3200" dirty="0"/>
          </a:p>
        </p:txBody>
      </p:sp>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219200"/>
            <a:ext cx="4953000" cy="646331"/>
          </a:xfrm>
          <a:prstGeom prst="rect">
            <a:avLst/>
          </a:prstGeom>
          <a:noFill/>
        </p:spPr>
        <p:txBody>
          <a:bodyPr wrap="square" rtlCol="0">
            <a:spAutoFit/>
          </a:bodyPr>
          <a:lstStyle/>
          <a:p>
            <a:r>
              <a:rPr lang="en-US" sz="3600" dirty="0" smtClean="0">
                <a:solidFill>
                  <a:schemeClr val="bg1">
                    <a:lumMod val="85000"/>
                  </a:schemeClr>
                </a:solidFill>
              </a:rPr>
              <a:t>Thank you</a:t>
            </a:r>
            <a:endParaRPr lang="en-US" sz="3600" dirty="0">
              <a:solidFill>
                <a:schemeClr val="bg1">
                  <a:lumMod val="85000"/>
                </a:schemeClr>
              </a:solidFill>
            </a:endParaRPr>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Native Art Center 23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02.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064.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 Art Center 120.jpg"/>
          <p:cNvPicPr>
            <a:picLocks noGrp="1" noChangeAspect="1"/>
          </p:cNvPicPr>
          <p:nvPr isPhoto="1"/>
        </p:nvPicPr>
        <p:blipFill>
          <a:blip r:embed="rId2" cstate="print">
            <a:lum/>
          </a:blip>
          <a:stretch>
            <a:fillRect/>
          </a:stretch>
        </p:blipFill>
        <p:spPr>
          <a:xfrm>
            <a:off x="2286000" y="0"/>
            <a:ext cx="4572000" cy="68580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7129</TotalTime>
  <Words>671</Words>
  <Application>Microsoft Office PowerPoint</Application>
  <PresentationFormat>On-screen Show (4:3)</PresentationFormat>
  <Paragraphs>34</Paragraphs>
  <Slides>55</Slides>
  <Notes>12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College of Liberal Arts  Native Art Center  &amp; College of Rural and Community Development     "To Continue or Be Remembered"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Da-ka-xeen Mehner</dc:creator>
  <cp:lastModifiedBy>Claudia C Koch</cp:lastModifiedBy>
  <cp:revision>268</cp:revision>
  <cp:lastPrinted>2012-11-29T21:29:21Z</cp:lastPrinted>
  <dcterms:created xsi:type="dcterms:W3CDTF">2006-04-24T03:04:14Z</dcterms:created>
  <dcterms:modified xsi:type="dcterms:W3CDTF">2012-11-29T21:38:18Z</dcterms:modified>
</cp:coreProperties>
</file>