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7"/>
  </p:notesMasterIdLst>
  <p:handoutMasterIdLst>
    <p:handoutMasterId r:id="rId18"/>
  </p:handoutMasterIdLst>
  <p:sldIdLst>
    <p:sldId id="311" r:id="rId2"/>
    <p:sldId id="327" r:id="rId3"/>
    <p:sldId id="320" r:id="rId4"/>
    <p:sldId id="301" r:id="rId5"/>
    <p:sldId id="366" r:id="rId6"/>
    <p:sldId id="358" r:id="rId7"/>
    <p:sldId id="277" r:id="rId8"/>
    <p:sldId id="372" r:id="rId9"/>
    <p:sldId id="374" r:id="rId10"/>
    <p:sldId id="391" r:id="rId11"/>
    <p:sldId id="394" r:id="rId12"/>
    <p:sldId id="392" r:id="rId13"/>
    <p:sldId id="393" r:id="rId14"/>
    <p:sldId id="369" r:id="rId15"/>
    <p:sldId id="364" r:id="rId16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1236"/>
    <a:srgbClr val="000026"/>
    <a:srgbClr val="000066"/>
    <a:srgbClr val="002368"/>
    <a:srgbClr val="001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 autoAdjust="0"/>
    <p:restoredTop sz="94669" autoAdjust="0"/>
  </p:normalViewPr>
  <p:slideViewPr>
    <p:cSldViewPr snapToGrid="0" snapToObjects="1">
      <p:cViewPr>
        <p:scale>
          <a:sx n="60" d="100"/>
          <a:sy n="60" d="100"/>
        </p:scale>
        <p:origin x="-3084" y="-1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73" tIns="46636" rIns="93273" bIns="4663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73" tIns="46636" rIns="93273" bIns="46636" rtlCol="0"/>
          <a:lstStyle>
            <a:lvl1pPr algn="r">
              <a:defRPr sz="1200"/>
            </a:lvl1pPr>
          </a:lstStyle>
          <a:p>
            <a:fld id="{46D69EDB-CC31-2447-A89D-1FCCC15D62EC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73" tIns="46636" rIns="93273" bIns="4663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73" tIns="46636" rIns="93273" bIns="46636" rtlCol="0" anchor="b"/>
          <a:lstStyle>
            <a:lvl1pPr algn="r">
              <a:defRPr sz="1200"/>
            </a:lvl1pPr>
          </a:lstStyle>
          <a:p>
            <a:fld id="{B291C385-3B61-FA40-B586-07F2052B3B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26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73" tIns="46636" rIns="93273" bIns="4663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73" tIns="46636" rIns="93273" bIns="46636" rtlCol="0"/>
          <a:lstStyle>
            <a:lvl1pPr algn="r">
              <a:defRPr sz="1200"/>
            </a:lvl1pPr>
          </a:lstStyle>
          <a:p>
            <a:fld id="{0862EAEB-219F-4D4D-ACD1-3D0C07E3CE30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73" tIns="46636" rIns="93273" bIns="4663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73" tIns="46636" rIns="93273" bIns="4663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73" tIns="46636" rIns="93273" bIns="4663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73" tIns="46636" rIns="93273" bIns="46636" rtlCol="0" anchor="b"/>
          <a:lstStyle>
            <a:lvl1pPr algn="r">
              <a:defRPr sz="1200"/>
            </a:lvl1pPr>
          </a:lstStyle>
          <a:p>
            <a:fld id="{76318D31-D294-497A-9185-50E61AA30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0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18D31-D294-497A-9185-50E61AA305F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76CE0C-2389-42F7-8FBD-A34E40F5B4B0}" type="slidenum">
              <a:rPr lang="en-GB"/>
              <a:pPr/>
              <a:t>9</a:t>
            </a:fld>
            <a:endParaRPr lang="en-GB"/>
          </a:p>
        </p:txBody>
      </p:sp>
      <p:sp>
        <p:nvSpPr>
          <p:cNvPr id="569346" name="Text Box 2"/>
          <p:cNvSpPr txBox="1">
            <a:spLocks noChangeArrowheads="1"/>
          </p:cNvSpPr>
          <p:nvPr/>
        </p:nvSpPr>
        <p:spPr bwMode="auto">
          <a:xfrm>
            <a:off x="1179130" y="690868"/>
            <a:ext cx="4663192" cy="35328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8227" tIns="44114" rIns="88227" bIns="44114" anchor="ctr"/>
          <a:lstStyle/>
          <a:p>
            <a:endParaRPr lang="en-US"/>
          </a:p>
        </p:txBody>
      </p:sp>
      <p:sp>
        <p:nvSpPr>
          <p:cNvPr id="56934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926240" y="4454475"/>
            <a:ext cx="5133930" cy="4115964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D8F3CF-7C78-4E08-BD90-F97513BD0D45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 txBox="1">
            <a:spLocks noGrp="1" noChangeArrowheads="1"/>
          </p:cNvSpPr>
          <p:nvPr/>
        </p:nvSpPr>
        <p:spPr bwMode="auto">
          <a:xfrm>
            <a:off x="3976333" y="8839015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18" tIns="45759" rIns="91518" bIns="45759" anchor="b"/>
          <a:lstStyle/>
          <a:p>
            <a:pPr algn="r"/>
            <a:fld id="{C1812C6F-5779-4E25-AE63-AD8A3046F763}" type="slidenum">
              <a:rPr lang="en-US" sz="1200"/>
              <a:pPr algn="r"/>
              <a:t>13</a:t>
            </a:fld>
            <a:endParaRPr lang="en-US" sz="1200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2150"/>
            <a:ext cx="4705350" cy="35306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617" y="4454243"/>
            <a:ext cx="5170695" cy="414727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2492"/>
            <a:ext cx="7772400" cy="1336386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1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1F9CA3-105E-4857-9057-6DB6197DA786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 w/bullets, 1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199"/>
            <a:ext cx="4114800" cy="45232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1F9CA3-105E-4857-9057-6DB6197DA786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800600" y="1600199"/>
            <a:ext cx="3886200" cy="452326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600200"/>
            <a:ext cx="8229600" cy="452325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4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03188" y="88900"/>
            <a:ext cx="8958262" cy="61309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1F9CA3-105E-4857-9057-6DB6197DA786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4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4005072" cy="45232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681728" y="1600200"/>
            <a:ext cx="4005072" cy="45232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2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11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1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0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3619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3619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3619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23619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23619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5.png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gif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patch.gi.alaska.edu/images/tsholder.gif"/>
          <p:cNvSpPr>
            <a:spLocks noChangeAspect="1" noChangeArrowheads="1"/>
          </p:cNvSpPr>
          <p:nvPr/>
        </p:nvSpPr>
        <p:spPr bwMode="auto">
          <a:xfrm>
            <a:off x="155575" y="-846138"/>
            <a:ext cx="7905750" cy="1762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BDAAkGBwgHBgkIBwgKCgkLDRYPDQwMDRsUFRAWIB0iIiAdHx8kKDQsJCYxJx8fLT0tMTU3Ojo6Iys/RD84QzQ5Ojf/2wBDAQoKCg0MDRoPDxo3JR8lNzc3Nzc3Nzc3Nzc3Nzc3Nzc3Nzc3Nzc3Nzc3Nzc3Nzc3Nzc3Nzc3Nzc3Nzc3Nzc3Nzf/wAARCACMAIwDASIAAhEBAxEB/8QAHAAAAQUBAQEAAAAAAAAAAAAABQADBAYHAgEI/8QAQhAAAQMDAgQDBAQMBgIDAAAAAQIDBAAFERIhBhMxQVFhcQcUIoEVIzKRFkJSU1RikpShotHhJDNDcrHBgvAlRLL/xAAaAQACAwEBAAAAAAAAAAAAAAADBAACBQEG/8QALBEAAgIBBAICAQMDBQAAAAAAAQIAAxEEEiExQVETImEygZEFBhUzQlOhsf/aAAwDAQACEQMRAD8A3GlSpVJIq8PSkTVP424+t/DCVRmwJdyKcpjoVgI8Cs/ijy6mrIjOcKOZVmCjJlrkymIjC35TzbLKBlTjiglKR5k1n/EHtatEFSmbSw7cXQNnAQhnPhqO5+Qx51ld6vl54olc25yiWQ6EgH4WI5V0zjYdDucnANOPWH6KhMT7wy8UfSLbKkNKBQ8wUFZWhY65AIBBx6Ho+mkRf9Q5PqKNqGb9EK3T2m8U3FRRGktwEkk6YrQKsY6EqyfuxQb3ria9MPzDNuMmO1s6tUopQDjOMFQBOOwBPlReKqEm+QbxAk2923MSxEfbiRFRS0h0LA1JUPi+EqGc9h60OehtyLXEtS7jCizLU8+y8mW4UNvZX/mIUAcnbBHXAGKYXYvCrj9oFt57MCsRpMxMhxltbqY7JeeV1CEAgFRz6inIhuCIz8uG8+00wUJccaeKCkqzpGxB3welG7RfYnD8BhDURue++6p2V9apCQkakIb2+0CkrJB2yseGyDNvXarpBt91hoQ5cG3WjLWWitlKFEDcH4gV4+WauXOTkcSgQeDzGIPGnE1v0+7XuVpT+K6Q6D66wat1m9sU5opTebc1JbP+pFVoX+yTg/eKpHC0dqRfoqpG0aMVSnj+o0NZz5HSB86JrsybhYUPpAVf5bonFlO+WHXOWkDy1kKz2BqliVE4YS9TWYyDNs4b4xsfESQLfMSHyMmM78Do8fh7+oyKPivmZzh+Wu5S0WYLlNQ5HJQ/qS2px0DOEZIyrYkBOTgZq18He1ObbSiLxBzJkToJAH1zY8x+OP5vWk7NGe6zn8eYwmp8PNvpVGt86LcYbUuDIbfjujKHG1ZBqTSXUbipUqVSSKvDSzVP9pPFw4YtWiKpJuUoFMdJ30Du4R4D+JIqyIXYKJVmCjJgn2l+0AWcLtFlcSbkRh14YIjAj7ivHbt1PYVlMey3KY2LgsNrL2t5DciQEvSwndZQD8StgckfKm4cNmTGkXW7zH0MB/lktoDjsh0gqIGSAMDcqJ7ijjc2PbrcywuYXoUqO/8ARk9cb/EQV5w63p3wFZAyDtqyMVqogqXancQZjYct1OkJsdpY5uqVKtN9Tp5ScARUpUCdSjkrcbUdum25JzQCRM5NndsodMhtu4c9t5CvqykIUg6UnoFagagpfe9291Dq/d9fN5WfhC8Y1Y8cbVJtVtfuU1qHGALjhwNRAwO5+XXaikLWCzniC3luFnku53CdGYjS5TrzDAw22o/CnbHQdTjbJqKEE9sVLXGWy6pp1OlxB0qTkHB8Nq9DXbvV1YYysrtPmReWa8LRqaGaSmvCu7pzZIOlQzjO4wd+oqfbr1cLdc2bgy8pUhlospKznCNBQE+gHT0FeBjbpTka0ypqJLkVrWmOjW4dQGBkf1z8jQ3sQDL9SwRs/WS48m2ReHHmUz3FOqQ063HU0oOMS0qALqHAMBOnPfPTuM13JiQ41njwZ0R96+v5ea92R9Y0F4KEOj8dSjk4+0kEeOKr5CkHKTjBopbbtJaffcYacfvMtQbamOPZU3q2Vpz+OemonYE+tQpjkH8zofPcI8M8S3Hgi9PMBSX46F6ZcRDgUlRHUpI2Ch0z07Hy3+zXaHe7c1PtzwdjujKVDqD3BHYg7EV8/LbjNQEcMQopvEwuKcD7DhCWHiAnS1gfEgAfETgE77YBqXwLxO/wdflxZbiV291zlyktuBaEK6cxJGxx0OOo9BSt9IsG5e//AGMVW/Gdp6n0JSrhtxDiEqQoKSoAhQOQR413WbHozLkNRIrsmQ4G2WkFa1qOyUgZJr51mzJHHHGYcdWWkSndDYUrHJZHYDucAnHdRrSvbTezAsDNrZXh24OYcGd+UndX3kpHoTWVxbZBVBtrk6QtoznHXFvbaWWWsggD8ZaiNv8AxGN60NJXtXeez1EtQxZtg6klptcBh23XC1vyIL2uc3GLvKlRUo1J5ivh+HKRuCN8DGKE3OciYI7EaOI0OKlQYZ1lagVHKlKUepJx2A2AFFr9PuEeO1bvfkXCPMjNOtTHGCiQplSiUtKUTnTkA4Oe2Djag64LzGCtJIPQgE02nsxZwehGm0VLY1tq1NrUhWCMpODv1rlpFS2m6u2COZFUic4WtZWolayckq3yfPxo4sR73Pjttss29sICVEDbA75A/JHptUBpjyqWiPlPTtSd6ByGU4YZwfWfx0YynHB6kSVCMaQ4yVJWW1adSeh9KbDBPaj1vajsyQuUyp1CR9lJ6mmFxk8xfLBCNR058Kqt5zsIJwO/c6ax3BYj7dKYcU/GUsMOrbCsatCiNQ3GD4jc7edWGLAXJdbaaSNSthk47ioFyhqaU4lacKQcEeBFRb0az4zyfUjVnbmVxxuoziN6Jut9aiOIp8GJsISssmL9CS4C7mm1PuvhbsnkLWXmNIHLBRvsr4tOwVnHavTAZu7Ulvh+A4iPbWFPF1aCp2TjGdRHwpOMkI8AepoEoaVAkAjPQ9DVugNXS7oiPqucazwgXHIMSGkgrLeSstspOSrY7rOSfWhuNvIMup3DBl49jHEhnW5yxy3Cp+ENbBUclbJPT/xO3oU1plfN8CY3wrxXbrnAkLcgKDbwW5jUphezgUB0UPi28Uivo5shaEqSchQyCO9ZurrCvuHRjunfK4PYmAe1y5+/8ayWUk6ILaGB4ZxqUR+1j5VXYN4fiRPdFxocyMHOYhqaxzUtqPUp3BGRjIzg+FecQyVTeILnJUrPNluqB8RqIH8AKH1q1oBWFme7n5CwhaI7Iul2cmyilbuxOEhIGAAAANgAAAB4CrEkeZ9aqdvlmNkJSDk5JzvRlmc2s/bWP91AtRs8Rill2zu5Rlc3n7aVYGAOh8/GuGG8kUUZLMtrBwvHX9U1FjNnmhB6hWDXFY7cGXKjORJLTFT2I+dsV2yzv071OBSwSOq/Ck2cscCGAxG48dtLwU8jU2N1J8a8fjoU6tTKNKCSQPKnw+vclKfurhwvPfA2PiOwCBuaEKH37yfGO+P4lyw24jTrJiRUSVE6FEpygjIORt19aFTZTTqHCUrK1dyP71MnMusOqjvakrRjUjPTbI/5pyx2aLc1PmTMEdLQGwwCfPfbH/u1HppC/Zzk/j16g2bPAlSdR170zFgSrk/yLewuQ7pKtKMdB1O/rWgwrLw3GUVzJ7c1QyCgqSEYPl/erKu92uKwn/FspbSNKU8xIAA7daZN5H6RBfDu7Mw26QJVuke7zmFMPhIVoUQSAeh2poT5CYTcQKwhl0vNqTkLQogAgHsDgZHjWg8ZCw3tKn2rsw1PTshT0rKCn8nG+BnuOlZu4nQtScg4OMpOQfSma23ryIpYuw8TnAAIAG/Xavoz2aXM3Tgu2vKJLjSCwvV1yglOfmAD86+c60z2Z8St2qwvxn3SnEpSkDyKUf8AeaBq69yDEJpn2sZmilFSio9SSTXlPTGTHmyWFfaZeW2fVKiP+qZxTYix4PMca61NZ601b4b8txKWGlqJOBgVZ27NHtccP3NfMcP2Y6DjUfM+HpSt2pSvjzGqaGfnxG4jJgwxOdH1izpYbV0PiojuPClEnFU1LssgJPUhIAHyFRJDy5DpccOT0SOyR2A8hUu0xRO94jhQSsoCkZ8Qf6E/fWW1zs24maKoAMCH0S2v9IFWTkE9KkRWnpLhDaFOOKO+kUFtDUu3zkiVb3JDGcKaBxnzB7/++tadCVHVFQuIlKWSMgBOnHqOxoiWoo+o5lCp8wPDsOBrmrwkb8tB3+Z/pUexXduVeDGixkMRS2ojb41EY3J+/bzqff7xFgQnkc5CpC0FKG0qycnbJ8BWfNyFtElpakEgpJScZB6iuFy3cmIa4rkRn7sVxDlQTpdWk7KUPD06fKhsaKZ7vKS6w0o9OcvSD6GomsUtYrqWMnUqVzCtw4SlRYhkPS4SR2SpZGr0JFAU2G5SVhMeMlzVtqS8gj781MLrjulJUtekYSCScDy8K7bYecOyCnzUMf8ANEGqYdypp3dSsXOFIgyFsSUaVoVpJByM+RoapJGCUkBQ2JHX0rREwUHZ06x3BG1VfjBQNxabSAA2yMADpuaPRq/lcJiAv02xNxMA9q6Q44gYSogeVc0bsPD0i8RHH2UkpQ6WzjxwD/3TzMFGTE1Uk4E749h+4cZ3ePoKU+8FxPmFgLz/ADUBrTvbjaizdIF3QPq5DZjuH9dOVJ+8FX7NU6xWlEuCuWLdJuTgeLXu7TwZbbASFanF9QDkgYwPhO+cUGq0GoNDWVn5CIc9n76FQpTGE623Qo+JSRt/EGit4tCrg4lxDoQUpxpIznf+FVKySDaeJkoccjaJCg04IzmttBURgBWT9k4GcnG+9ab9Gy/zf8wrL1lZFu4eZoaaxfj2sepV4/DzTTDpe+veKSEAHABxt605Csfuzkd5LqkOtkFeDnI07j78/fVk+jZX5sftJpfR0r82P200rh/UY31+5EpibGEtjlla0HqClR2PpRL6Olfm/wCcUvo6V+b/AJxXNrepPkr9ytReDr3MQVwkxXkg4Ol8Aj1Bxiu18D8TJGfcEq/2vo/rVphM3CE+HmE6VdxrGCPA71ZmrmVNpLiShZG6euKMu4wLMg8zN4vAHET+C63GjpPXmPZP3JzXV04SZtA0SroX5J3DLDWkI81KJP3YFaSLinxP3UMkwbVKcLj0VOtR3UCpOT47GulWxxOC2vzKCyy2wnDScefc/OuiQOuwq6uWSy69OlSR+UlxRqdAi2CC3oS226rOS461rUT64oPxMe4YXJ4meg5rP79I95vElYVlIUEJ+Qx/zmtc4/RaYFsduUJxLC0pKEtIbIS44fs46Y+XhWYcO2+SXHJK7S7PbUwQljCkqeSs6CttWk7pJ3I6Zzt1D+hrKZcxPV2CzCLAVbl7HrWgcGokOoIMmS64M9wDoB/krIL2Uy7qlqJb0RHyEMKjt6QkvZwcYJABJA6npk7k19I2G3JtFlg25s5TGYQ3nxIG5+ZpjWWfQD3BaWv7E+pA45sCeI+G5UEBJkAcyOVdnE50/fuPQmvnOBym5iRLiMukHRy5S1IbQvOAV4wdIPUZFfVZBrEfbBwqbbcTfYacRJiwH0jo274+QV/z60HR24JrPRhdSh4ceJWL7EblNonxER0soQW3pLLJYjOOJzhLKTufhABIGCRnbO8y38Y8UuoDMedEw0kJHNj6lEdMk536dahWm4Ny1OR7gLhNmykNw4vIWgctBUMoSVZCdRCRnGwz0yaYu9pn8OTWjISlGvUWlJXqyAcEHIB2yM7AHIIo91ZdDWDhvEArANvxkeYf/CfjH9Ot/wC6f3pfhPxj+nW/90P9aj26azOaBThLg+23ncf2qZpTXmLdXdU5R+CJqJXS4yojf4T8Y/p1v/dD/Wl+E/GP6db/AN0P9ac0ppaU0P8AyD+5b4K/Ub/CfjH9Ot/7of60vwn4x/Trf+6f3pzSmgz9xdmvLi2RKHFJOHZSxltr0/KPlV01lr9GcNNY8Sa/x1xRb5DIefgSlrUNMVEchTo74IO3rUhzivi991TqXoMZKvsshgr0DwKidz51Gt1rjwNawpT0h05dfc3Ws/8AQ8qm6U1G/qB6UyCivsiNfhNxh+nwv3T+9cniTi8//fhfuv8Aen9KaB3a4h1z3KEpOVqCFOagBk7Yydh69KNpbb9S+xP3/EpaKalyRI18v91u6UNXOS2+llRKA03oSSds47mizq02a24hSJS4z7Y0vhaJMKaopBWhTZHwEEkb74Sa8ssCTw5cUTpnJS/HZLz8Hf3htjOCtJ2SD5as6SfGhc9xd9vTTdsj6n5HLbGlkNKku6ficUhJKUknJ22A69zXplVcBR0Jlkkc+TLJ7IOH/pXiQT3WwYluAXuNi6fsAem58sJregKCcHcPNcNWKPb2jrcGVvOfluHqfTsPICjlZmot+R8+I/TXsTEVRrjBj3GE/DmNB2O+gocQe4NSaVBhZ84cW8N3Dgq+NqQpRj83mQpfXJBzpV+sO46Eb+IEeFNiSAUu29MhxzUOUSpEeCzsVrbAUSDtqJ2wE7eX0TerTCvdudgXFkPR3RhST1B7EHsR2NYRxfwXdODpgnRnHnoKFFTU1rIUz/vx0Pn0Pl0rTpvW0bW/VELajWcr1Ak+1u2qfKRHlc33IpS47yy2Qsq0hGN9zgkbkFO4qXDvSSeXMQW1g4KsYGfMdq5td9cbdaW84Q7FS8/HWoKXzpa9g451ydJIG2MgdATXPEESMwlqQ88G7g+yhb0NKTqQ6okrKwf8vYpwnr5Ada6rR1aobbhz7HcpXa1f2rP7QyhYWkKQoKSehBzXucAk5wPAVWWoN1jwRcWo8luKf9cAhOM4z6Z2z0z51Jdm3WChkzWQA8jmN8xIClJ7HA6fMV567+37lOanDD+DHU1y4+wxOEsXO8OuN3FDkSBqJCEkBTozsFb5Ax5UdZabjtJaYQlttGyUpGAKDJvrqiAIiSVdAFHf02rhd9e3CWG0keJJodn9J19n1CgD1kS41dI5z/1D+aZkzGYwy84lJ7Jzkn0FA0SbpcGnFxipSEuNtKSwkZ1OZCAO5yUkV43Y571mfvKAhcZkkOp1KLgwoJJIxjAyCcnON8Y3pjT/ANvHOb3/AGEG+u/41/mdTLjLnp5cZl0MKcDXwJJK1nonI2yfCiVstwtUhD9xt+ZERsvvRCtKlPMHUOc3g6SpB6pORgHp2iOXFuVw0yy5pE6A6ENanFAFokqylAOkrCtiSMlJG+1K43SdxNLYiRoi1uqcUtDDS1OqK1Y1FJUSUpwANIISAM+dehp060p8da7V8xJn3NuY5MiyLhMaZNrZmIlMISI7byGAFuNAgpQFEa9OcfDnrtuMVsHsu4HVY2fpW7N4ubycIaO/u6D2/wBx7+HTxyvZ77OWrGpu53jlv3MbtoTuiP6eKvPt27k6HS+o1AI2J1Gaaf8Ae/cQ6UqVKko1FSpUqkkVcONocQpC0hSVDBSRkEV3SqSTM+KfZRDmqXK4fdECQSVFheSyo+XdHyyPKssvvDt5sTqxdoD7ad1KkBJW0rfrrG2fXevp6uVoStJSpIIPUEU1Vq3TvkRZ9MjdcT5iXegq3LZRCaEtUAW/3zmqP1IxgaOmcADOf417e7ib9fFvuPqZYcWG2lP5VyWugyB4DfArdrt7P+F7oSp+1ttOE51xiWTnz04B+eaz/iz2e2i1NOPxJE4aeiFOJI//ADn+NOVX1ueAQYvZU4HJzAKrpaJUm0PRUriJtU9lKEvLSdccrBKhhIOQUFRzk/WK36YaTKsw4elpd90cmFbjjetvLnND2UJ2RugoG5KvxiMVWHE6HFJBOAcb0Z4Ys7F4lpZkOPIST1aIB/iDRjWAOzBLYScYEMS+K4bFyemW9CnVyYZbeSpBSgOBWUYBOoAJKwcHPxbdKBN3qXyjbrXHQhpzmJZYQ1znUIXjWhKiCog4371rlo9lnDIaQ5JRMlFJzh2QUg+oRpq52uy2u0NlFsgRooPXlNhJPqeppR766+AuTGFpd+SZinDXsuvd20O3H/42IdzzBl4jyT2+e48K1/hjhW08NRy3bY2HFf5j7h1OL9T4eQwKNgV7Sluoezg9RiuhU6ixSpUqDDRUqVKpJP/Z"/>
          <p:cNvSpPr>
            <a:spLocks noChangeAspect="1" noChangeArrowheads="1"/>
          </p:cNvSpPr>
          <p:nvPr/>
        </p:nvSpPr>
        <p:spPr bwMode="auto">
          <a:xfrm>
            <a:off x="63500" y="-608013"/>
            <a:ext cx="1247775" cy="1247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BM_INE_Lecture_TitleP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36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kuta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01" y="1233425"/>
            <a:ext cx="3870018" cy="540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47800" y="152400"/>
            <a:ext cx="6324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ASF Imagery</a:t>
            </a: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152400" y="971264"/>
            <a:ext cx="876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7" name="Picture 24" descr="ASFBlue3_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" y="180975"/>
            <a:ext cx="12477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79681" y="1279591"/>
            <a:ext cx="4826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Seeing through clouds</a:t>
            </a:r>
          </a:p>
          <a:p>
            <a:r>
              <a:rPr lang="en-US" sz="2400" b="1" dirty="0" smtClean="0"/>
              <a:t>Synthetic Aperture Radar (SAR)</a:t>
            </a:r>
            <a:endParaRPr lang="en-US" sz="2400" b="1" dirty="0"/>
          </a:p>
        </p:txBody>
      </p:sp>
      <p:pic>
        <p:nvPicPr>
          <p:cNvPr id="9" name="Picture 2" descr="Cleveland Volcan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1942" y="2737515"/>
            <a:ext cx="5042058" cy="389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356758" y="2841300"/>
            <a:ext cx="2896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Cleveland Volcano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4164" y="1233425"/>
            <a:ext cx="1228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Akutan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656263" y="2111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/>
              <a:t>Ash Composites for Kasatochi Volcano</a:t>
            </a: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6126" y="762000"/>
            <a:ext cx="6471747" cy="550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ASFBlue3_F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80975"/>
            <a:ext cx="12477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-1668391"/>
            <a:ext cx="10885972" cy="333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3327" tIns="44436" rIns="33327" bIns="4443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19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b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2" name="Picture 4" descr="Sketch showing the principles of InSAR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1198" y="3630305"/>
            <a:ext cx="3386322" cy="2180792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67769" y="206992"/>
            <a:ext cx="9483169" cy="8382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2800" dirty="0" err="1" smtClean="0"/>
              <a:t>Interferometric</a:t>
            </a:r>
            <a:r>
              <a:rPr lang="en-US" sz="2800" dirty="0" smtClean="0"/>
              <a:t> Synthetic Aperture Radar (</a:t>
            </a:r>
            <a:r>
              <a:rPr lang="en-US" sz="2800" dirty="0" err="1" smtClean="0"/>
              <a:t>InSar</a:t>
            </a:r>
            <a:r>
              <a:rPr lang="en-US" sz="2800" dirty="0" smtClean="0"/>
              <a:t>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152400" y="971264"/>
            <a:ext cx="876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8" name="Picture 1" descr="AS_ts1862_full_cropp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400526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375882" y="1978083"/>
            <a:ext cx="2903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ASF Imagery – AS_ts1862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ChangeArrowheads="1"/>
          </p:cNvSpPr>
          <p:nvPr/>
        </p:nvSpPr>
        <p:spPr bwMode="auto">
          <a:xfrm>
            <a:off x="1447800" y="152400"/>
            <a:ext cx="6324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314372" name="Rectangle 4"/>
          <p:cNvSpPr>
            <a:spLocks noChangeArrowheads="1"/>
          </p:cNvSpPr>
          <p:nvPr/>
        </p:nvSpPr>
        <p:spPr bwMode="auto">
          <a:xfrm>
            <a:off x="1600200" y="304800"/>
            <a:ext cx="586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SAR Glacier Studies</a:t>
            </a:r>
            <a:endParaRPr lang="en-US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9572" name="Rectangle 12"/>
          <p:cNvSpPr>
            <a:spLocks noChangeArrowheads="1"/>
          </p:cNvSpPr>
          <p:nvPr/>
        </p:nvSpPr>
        <p:spPr bwMode="auto">
          <a:xfrm>
            <a:off x="2438400" y="5715000"/>
            <a:ext cx="449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err="1" smtClean="0"/>
              <a:t>InSAR</a:t>
            </a:r>
            <a:r>
              <a:rPr lang="en-US" sz="2000" dirty="0" smtClean="0"/>
              <a:t> used to delineate glaciers</a:t>
            </a:r>
            <a:endParaRPr lang="en-US" sz="2000" dirty="0"/>
          </a:p>
        </p:txBody>
      </p:sp>
      <p:pic>
        <p:nvPicPr>
          <p:cNvPr id="13" name="Picture 12" descr="Kennicott A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143000"/>
            <a:ext cx="7875588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ASFBlue3_F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80975"/>
            <a:ext cx="12477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.jpg"/>
          <p:cNvPicPr>
            <a:picLocks noChangeAspect="1"/>
          </p:cNvPicPr>
          <p:nvPr/>
        </p:nvPicPr>
        <p:blipFill>
          <a:blip r:embed="rId2" cstate="print"/>
          <a:srcRect l="16924" t="9444" r="16705" b="14167"/>
          <a:stretch>
            <a:fillRect/>
          </a:stretch>
        </p:blipFill>
        <p:spPr>
          <a:xfrm>
            <a:off x="620120" y="1"/>
            <a:ext cx="7556268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92070" y="368488"/>
            <a:ext cx="3500935" cy="426606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724400" y="2971800"/>
            <a:ext cx="3352800" cy="374332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5-Point Star 4"/>
          <p:cNvSpPr/>
          <p:nvPr/>
        </p:nvSpPr>
        <p:spPr>
          <a:xfrm>
            <a:off x="2667000" y="1695450"/>
            <a:ext cx="476250" cy="40005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6153150" y="5334000"/>
            <a:ext cx="476250" cy="40005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camp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7930" y="5471815"/>
            <a:ext cx="2542847" cy="8437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32707" y="5349766"/>
            <a:ext cx="161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CSTARS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www2.gi.alaska.edu/infrasound/Images/image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9610" y="1178807"/>
            <a:ext cx="1466193" cy="108253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162300" y="1178807"/>
            <a:ext cx="1180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ASF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/>
          <p:nvPr/>
        </p:nvGrpSpPr>
        <p:grpSpPr>
          <a:xfrm>
            <a:off x="10436" y="0"/>
            <a:ext cx="8991674" cy="6180083"/>
            <a:chOff x="-1" y="0"/>
            <a:chExt cx="9144001" cy="6924112"/>
          </a:xfrm>
        </p:grpSpPr>
        <p:sp>
          <p:nvSpPr>
            <p:cNvPr id="4" name="Rectangle 3"/>
            <p:cNvSpPr/>
            <p:nvPr/>
          </p:nvSpPr>
          <p:spPr>
            <a:xfrm>
              <a:off x="-1" y="0"/>
              <a:ext cx="9144001" cy="6837931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2"/>
            <p:cNvGrpSpPr/>
            <p:nvPr/>
          </p:nvGrpSpPr>
          <p:grpSpPr>
            <a:xfrm>
              <a:off x="-1" y="259117"/>
              <a:ext cx="9144001" cy="6664995"/>
              <a:chOff x="0" y="429488"/>
              <a:chExt cx="9144000" cy="6400830"/>
            </a:xfrm>
          </p:grpSpPr>
          <p:pic>
            <p:nvPicPr>
              <p:cNvPr id="6" name="Picture 5" descr="GI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429488"/>
                <a:ext cx="9144000" cy="6093619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689131" y="6460986"/>
                <a:ext cx="25058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Steve Estes 5/16/2012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354842" y="507357"/>
            <a:ext cx="5973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Thank you, Questions?</a:t>
            </a:r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4838"/>
            <a:ext cx="71628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Box 61"/>
          <p:cNvSpPr txBox="1"/>
          <p:nvPr/>
        </p:nvSpPr>
        <p:spPr>
          <a:xfrm>
            <a:off x="3704514" y="3932018"/>
            <a:ext cx="3912260" cy="830997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Alaska: An Exciting Natural Laboratory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710613" y="1085931"/>
            <a:ext cx="5927983" cy="1292661"/>
            <a:chOff x="1830987" y="835556"/>
            <a:chExt cx="5927983" cy="1292661"/>
          </a:xfrm>
        </p:grpSpPr>
        <p:sp>
          <p:nvSpPr>
            <p:cNvPr id="60" name="TextBox 59"/>
            <p:cNvSpPr txBox="1"/>
            <p:nvPr/>
          </p:nvSpPr>
          <p:spPr>
            <a:xfrm>
              <a:off x="4089467" y="1604997"/>
              <a:ext cx="3669503" cy="523220"/>
            </a:xfrm>
            <a:prstGeom prst="rect">
              <a:avLst/>
            </a:prstGeom>
            <a:solidFill>
              <a:srgbClr val="003399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C000"/>
                  </a:solidFill>
                  <a:latin typeface="Brush Script MT" pitchFamily="66" charset="0"/>
                </a:rPr>
                <a:t>Study where science happens</a:t>
              </a:r>
              <a:endParaRPr lang="en-US" sz="2800" b="1" dirty="0">
                <a:solidFill>
                  <a:srgbClr val="FFC000"/>
                </a:solidFill>
                <a:latin typeface="Brush Script MT" pitchFamily="66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30987" y="835556"/>
              <a:ext cx="4905999" cy="769441"/>
            </a:xfrm>
            <a:prstGeom prst="rect">
              <a:avLst/>
            </a:prstGeom>
            <a:solidFill>
              <a:srgbClr val="003399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Naturally Inspiring</a:t>
              </a:r>
              <a:endPara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70770" y="-5562"/>
            <a:ext cx="2141350" cy="1286262"/>
            <a:chOff x="6646459" y="5175432"/>
            <a:chExt cx="2148151" cy="1700011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6459" y="5175432"/>
              <a:ext cx="2148151" cy="1671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646459" y="6377359"/>
              <a:ext cx="1248717" cy="498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Tsunamis</a:t>
              </a:r>
              <a:endParaRPr lang="en-US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39760" y="1579300"/>
            <a:ext cx="1838054" cy="1852860"/>
            <a:chOff x="3174959" y="2720615"/>
            <a:chExt cx="3086787" cy="2088703"/>
          </a:xfrm>
        </p:grpSpPr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74959" y="2720615"/>
              <a:ext cx="3086787" cy="2088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357944" y="3836031"/>
              <a:ext cx="2786808" cy="728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95000"/>
                    </a:schemeClr>
                  </a:solidFill>
                </a:rPr>
                <a:t>Atmospheric </a:t>
              </a:r>
            </a:p>
            <a:p>
              <a:r>
                <a:rPr lang="en-US" b="1" dirty="0" smtClean="0">
                  <a:solidFill>
                    <a:schemeClr val="bg1">
                      <a:lumMod val="95000"/>
                    </a:schemeClr>
                  </a:solidFill>
                </a:rPr>
                <a:t>Science</a:t>
              </a:r>
              <a:endParaRPr lang="en-US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97" y="60634"/>
            <a:ext cx="1813521" cy="1549647"/>
            <a:chOff x="5792259" y="-511675"/>
            <a:chExt cx="3085364" cy="2444202"/>
          </a:xfrm>
        </p:grpSpPr>
        <p:pic>
          <p:nvPicPr>
            <p:cNvPr id="14" name="Picture 13" descr="http://4.bp.blogspot.com/_R8xVtHAV1lc/TFifaQ405OI/AAAAAAAAK10/Yw_FW5wkw14/s1600/northernlight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10002" y="-511675"/>
              <a:ext cx="3067621" cy="2444202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5792259" y="1336014"/>
              <a:ext cx="3063200" cy="582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Spa</a:t>
              </a:r>
              <a:r>
                <a:rPr lang="en-US" b="1" dirty="0" smtClean="0">
                  <a:solidFill>
                    <a:schemeClr val="bg1"/>
                  </a:solidFill>
                </a:rPr>
                <a:t>ce Physics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2" descr="AVO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0003" y="5573725"/>
            <a:ext cx="1266612" cy="1312836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-26895" y="3123441"/>
            <a:ext cx="1942650" cy="1866157"/>
            <a:chOff x="11205" y="3085341"/>
            <a:chExt cx="1942650" cy="1866157"/>
          </a:xfrm>
        </p:grpSpPr>
        <p:pic>
          <p:nvPicPr>
            <p:cNvPr id="23" name="Picture 2" descr="http://t1.gstatic.com/images?q=tbn:ANd9GcS6c33o2I8Gj6tml1v1VgJREQvBaaQiuTok_kEF0GrF77UiqvIdyZWHL_tJ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205" y="3085341"/>
              <a:ext cx="1791229" cy="1866157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685802" y="3488285"/>
              <a:ext cx="1268053" cy="67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Remote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 Sensing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823881" y="1225248"/>
            <a:ext cx="68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7638596" y="1258717"/>
            <a:ext cx="1561532" cy="1481194"/>
            <a:chOff x="7623981" y="4325449"/>
            <a:chExt cx="1561532" cy="1283887"/>
          </a:xfrm>
        </p:grpSpPr>
        <p:pic>
          <p:nvPicPr>
            <p:cNvPr id="35" name="Picture 9" descr="http://www.knom.org/profiles/2012/01/06/2012-01-04-sea-ice-02-4-full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3981" y="4325449"/>
              <a:ext cx="1523942" cy="1283887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/>
          </p:nvSpPr>
          <p:spPr>
            <a:xfrm>
              <a:off x="8507897" y="4762591"/>
              <a:ext cx="677616" cy="614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Ice</a:t>
              </a:r>
            </a:p>
            <a:p>
              <a:pPr algn="ctr"/>
              <a:r>
                <a:rPr lang="en-US" b="1" dirty="0" smtClean="0"/>
                <a:t>&amp; </a:t>
              </a:r>
            </a:p>
            <a:p>
              <a:pPr algn="ctr"/>
              <a:r>
                <a:rPr lang="en-US" b="1" dirty="0" smtClean="0"/>
                <a:t>Snow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060425" y="107932"/>
            <a:ext cx="3099341" cy="3976119"/>
            <a:chOff x="6082248" y="1474194"/>
            <a:chExt cx="3099341" cy="4101340"/>
          </a:xfrm>
        </p:grpSpPr>
        <p:grpSp>
          <p:nvGrpSpPr>
            <p:cNvPr id="38" name="Group 46"/>
            <p:cNvGrpSpPr/>
            <p:nvPr/>
          </p:nvGrpSpPr>
          <p:grpSpPr>
            <a:xfrm>
              <a:off x="6082248" y="1474194"/>
              <a:ext cx="3099341" cy="4101340"/>
              <a:chOff x="7697529" y="4348721"/>
              <a:chExt cx="3078396" cy="2309643"/>
            </a:xfrm>
          </p:grpSpPr>
          <p:pic>
            <p:nvPicPr>
              <p:cNvPr id="40" name="Picture 1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9262281" y="5873419"/>
                <a:ext cx="1513644" cy="7849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7697529" y="4348721"/>
                <a:ext cx="183483" cy="214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b="1" dirty="0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7638596" y="4200760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Permafrost</a:t>
              </a:r>
              <a:endParaRPr lang="en-US" b="1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16615" y="5573726"/>
            <a:ext cx="1795505" cy="1353174"/>
            <a:chOff x="6427575" y="5575534"/>
            <a:chExt cx="1784545" cy="1351366"/>
          </a:xfrm>
        </p:grpSpPr>
        <p:pic>
          <p:nvPicPr>
            <p:cNvPr id="43" name="Picture 2" descr="http://www2.gi.alaska.edu/TSRG/Images/Amphitheatre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427575" y="5575534"/>
              <a:ext cx="1762190" cy="1311019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6437275" y="6280569"/>
              <a:ext cx="17748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Tectonics &amp; 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Sedimentation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744395" y="3210289"/>
            <a:ext cx="1960119" cy="2391966"/>
            <a:chOff x="1744395" y="3068395"/>
            <a:chExt cx="1960119" cy="2391966"/>
          </a:xfrm>
        </p:grpSpPr>
        <p:pic>
          <p:nvPicPr>
            <p:cNvPr id="131074" name="Picture 2" descr="http://en.ruvsa.com/upload/iblock/6cd/USA%20_%20Insitu%20_%20ScanEagle%20k9z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48568" y="3068395"/>
              <a:ext cx="1955946" cy="23634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47" name="TextBox 46"/>
            <p:cNvSpPr txBox="1"/>
            <p:nvPr/>
          </p:nvSpPr>
          <p:spPr>
            <a:xfrm>
              <a:off x="1744395" y="3152037"/>
              <a:ext cx="1678729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Proposed:</a:t>
              </a:r>
            </a:p>
            <a:p>
              <a:endPara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ACUASI-RDE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821117" y="16879"/>
            <a:ext cx="2333767" cy="1293913"/>
            <a:chOff x="1821117" y="16879"/>
            <a:chExt cx="2333767" cy="1293913"/>
          </a:xfrm>
        </p:grpSpPr>
        <p:grpSp>
          <p:nvGrpSpPr>
            <p:cNvPr id="4" name="Group 3"/>
            <p:cNvGrpSpPr/>
            <p:nvPr/>
          </p:nvGrpSpPr>
          <p:grpSpPr>
            <a:xfrm>
              <a:off x="1821117" y="16879"/>
              <a:ext cx="2333767" cy="1269383"/>
              <a:chOff x="0" y="4752398"/>
              <a:chExt cx="3128211" cy="2079058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0" y="4752398"/>
                <a:ext cx="3128211" cy="20790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55576" y="4824062"/>
                <a:ext cx="1771634" cy="604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Volcanoes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2364828" y="941460"/>
              <a:ext cx="1180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2 per year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144761" y="3939"/>
            <a:ext cx="1915887" cy="1306853"/>
            <a:chOff x="4144761" y="3939"/>
            <a:chExt cx="1915887" cy="1306853"/>
          </a:xfrm>
        </p:grpSpPr>
        <p:grpSp>
          <p:nvGrpSpPr>
            <p:cNvPr id="28" name="Group 27"/>
            <p:cNvGrpSpPr/>
            <p:nvPr/>
          </p:nvGrpSpPr>
          <p:grpSpPr>
            <a:xfrm>
              <a:off x="4144761" y="3939"/>
              <a:ext cx="1915887" cy="1239667"/>
              <a:chOff x="7496644" y="2630503"/>
              <a:chExt cx="1508516" cy="1691931"/>
            </a:xfrm>
          </p:grpSpPr>
          <p:pic>
            <p:nvPicPr>
              <p:cNvPr id="29" name="Picture 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7496644" y="2630503"/>
                <a:ext cx="1508516" cy="1691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633903" y="2760710"/>
                <a:ext cx="756937" cy="301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Earthquakes</a:t>
                </a:r>
                <a:endParaRPr lang="en-US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4719342" y="941460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25,000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620057" y="4036497"/>
            <a:ext cx="1523943" cy="1568760"/>
            <a:chOff x="7620057" y="4036497"/>
            <a:chExt cx="1523943" cy="1568760"/>
          </a:xfrm>
        </p:grpSpPr>
        <p:grpSp>
          <p:nvGrpSpPr>
            <p:cNvPr id="31" name="Group 30"/>
            <p:cNvGrpSpPr/>
            <p:nvPr/>
          </p:nvGrpSpPr>
          <p:grpSpPr>
            <a:xfrm>
              <a:off x="7620057" y="4036497"/>
              <a:ext cx="1523943" cy="1552904"/>
              <a:chOff x="7624276" y="1269382"/>
              <a:chExt cx="1533371" cy="1442707"/>
            </a:xfrm>
          </p:grpSpPr>
          <p:pic>
            <p:nvPicPr>
              <p:cNvPr id="32" name="Picture 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7624276" y="1269382"/>
                <a:ext cx="1533371" cy="14427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8126889" y="1283495"/>
                <a:ext cx="614247" cy="242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Glaciers</a:t>
                </a:r>
                <a:endParaRPr lang="en-US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8033026" y="5235925"/>
              <a:ext cx="934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100,000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490087" y="5578344"/>
            <a:ext cx="1659916" cy="1279655"/>
            <a:chOff x="3490087" y="5619947"/>
            <a:chExt cx="1659916" cy="1279655"/>
          </a:xfrm>
        </p:grpSpPr>
        <p:pic>
          <p:nvPicPr>
            <p:cNvPr id="18" name="Picture 4" descr="http://www.aeic.alaska.edu/Seis/recent/sub/index.gif"/>
            <p:cNvPicPr>
              <a:picLocks noChangeAspect="1" noChangeArrowheads="1"/>
            </p:cNvPicPr>
            <p:nvPr/>
          </p:nvPicPr>
          <p:blipFill>
            <a:blip r:embed="rId15" cstate="print"/>
            <a:srcRect t="11177" r="12084" b="4715"/>
            <a:stretch>
              <a:fillRect/>
            </a:stretch>
          </p:blipFill>
          <p:spPr bwMode="auto">
            <a:xfrm>
              <a:off x="3490087" y="5619947"/>
              <a:ext cx="1659916" cy="1279655"/>
            </a:xfrm>
            <a:prstGeom prst="rect">
              <a:avLst/>
            </a:prstGeom>
            <a:noFill/>
          </p:spPr>
        </p:pic>
        <p:pic>
          <p:nvPicPr>
            <p:cNvPr id="2" name="Picture 2" descr="http://www.gi.alaska.edu/files/dept/41/aeic-logo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545600" y="5619948"/>
              <a:ext cx="1604403" cy="465795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710613" y="5589182"/>
            <a:ext cx="1779474" cy="1313846"/>
            <a:chOff x="1710613" y="5589182"/>
            <a:chExt cx="1779474" cy="1313846"/>
          </a:xfrm>
        </p:grpSpPr>
        <p:grpSp>
          <p:nvGrpSpPr>
            <p:cNvPr id="45" name="Group 44"/>
            <p:cNvGrpSpPr/>
            <p:nvPr/>
          </p:nvGrpSpPr>
          <p:grpSpPr>
            <a:xfrm>
              <a:off x="1710613" y="5589182"/>
              <a:ext cx="1779474" cy="1313846"/>
              <a:chOff x="1710613" y="5589182"/>
              <a:chExt cx="1779474" cy="1313846"/>
            </a:xfrm>
          </p:grpSpPr>
          <p:pic>
            <p:nvPicPr>
              <p:cNvPr id="17" name="Picture 2" descr="http://www2.gi.alaska.edu/infrasound/Images/image1_1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710613" y="5589182"/>
                <a:ext cx="1779474" cy="1313846"/>
              </a:xfrm>
              <a:prstGeom prst="rect">
                <a:avLst/>
              </a:prstGeom>
              <a:noFill/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949352" y="5609225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4" name="Picture 9" descr="ASFBlue3_FL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911" y="5602255"/>
              <a:ext cx="654215" cy="384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-4843" y="5006608"/>
            <a:ext cx="1715456" cy="1983650"/>
            <a:chOff x="-4843" y="5006608"/>
            <a:chExt cx="1715456" cy="1983650"/>
          </a:xfrm>
        </p:grpSpPr>
        <p:grpSp>
          <p:nvGrpSpPr>
            <p:cNvPr id="19" name="Group 18"/>
            <p:cNvGrpSpPr/>
            <p:nvPr/>
          </p:nvGrpSpPr>
          <p:grpSpPr>
            <a:xfrm>
              <a:off x="-4843" y="5006608"/>
              <a:ext cx="1715456" cy="1983650"/>
              <a:chOff x="-4843" y="5006608"/>
              <a:chExt cx="1715456" cy="1983650"/>
            </a:xfrm>
          </p:grpSpPr>
          <p:pic>
            <p:nvPicPr>
              <p:cNvPr id="20" name="Picture 19" descr="Slide_23.tif                                                   00053DFDTAZ                            ABA78158: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-4843" y="5006608"/>
                <a:ext cx="1715456" cy="1983650"/>
              </a:xfrm>
              <a:prstGeom prst="rect">
                <a:avLst/>
              </a:prstGeom>
              <a:noFill/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9035" y="5090324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b="1" dirty="0"/>
              </a:p>
            </p:txBody>
          </p:sp>
        </p:grpSp>
        <p:pic>
          <p:nvPicPr>
            <p:cNvPr id="66" name="Picture 9" descr="Slide_01.tif                                                   00053DFDTAZ                            ABA78158:"/>
            <p:cNvPicPr>
              <a:picLocks noChangeAspect="1" noChangeArrowheads="1"/>
            </p:cNvPicPr>
            <p:nvPr/>
          </p:nvPicPr>
          <p:blipFill>
            <a:blip r:embed="rId20" cstate="print"/>
            <a:srcRect b="39845"/>
            <a:stretch>
              <a:fillRect/>
            </a:stretch>
          </p:blipFill>
          <p:spPr bwMode="auto">
            <a:xfrm>
              <a:off x="668799" y="5090324"/>
              <a:ext cx="984567" cy="88823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2" name="Picture 8" descr="http://pubs.usgs.gov/fs/2004/3084/images/volc_ind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1"/>
            <a:ext cx="9144000" cy="5707119"/>
          </a:xfrm>
          <a:prstGeom prst="rect">
            <a:avLst/>
          </a:prstGeom>
          <a:noFill/>
        </p:spPr>
      </p:pic>
      <p:pic>
        <p:nvPicPr>
          <p:cNvPr id="134150" name="Picture 6" descr="http://t0.gstatic.com/images?q=tbn:ANd9GcRyUvbpt7UlWPDQ9OJrrq0ekZzpLKrG1cXnmUMnNZaAV-dQPTKdY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3727" y="4610100"/>
            <a:ext cx="3390273" cy="2247900"/>
          </a:xfrm>
          <a:prstGeom prst="rect">
            <a:avLst/>
          </a:prstGeom>
          <a:noFill/>
        </p:spPr>
      </p:pic>
      <p:pic>
        <p:nvPicPr>
          <p:cNvPr id="134154" name="Picture 10" descr="http://t1.gstatic.com/images?q=tbn:ANd9GcQFTKprACsWAg65rbto-77yRKKesPC0jC2M6NiS_sxvDjn0WnR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700" y="4879396"/>
            <a:ext cx="2946400" cy="1978604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flipH="1">
            <a:off x="2190750" y="4879396"/>
            <a:ext cx="1390650" cy="6372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277100" y="3009900"/>
            <a:ext cx="95250" cy="18694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150" y="6355318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Cleveland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9050" y="4694730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Iliamna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mccoy\Desktop\For Bob\cover2p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23" y="38101"/>
            <a:ext cx="3903576" cy="4457699"/>
          </a:xfrm>
          <a:prstGeom prst="rect">
            <a:avLst/>
          </a:prstGeom>
          <a:noFill/>
        </p:spPr>
      </p:pic>
      <p:pic>
        <p:nvPicPr>
          <p:cNvPr id="1028" name="Picture 4" descr="C:\Users\rmccoy\Desktop\For Bob\WD12-023-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" y="4591290"/>
            <a:ext cx="4572001" cy="2266710"/>
          </a:xfrm>
          <a:prstGeom prst="rect">
            <a:avLst/>
          </a:prstGeom>
          <a:noFill/>
        </p:spPr>
      </p:pic>
      <p:pic>
        <p:nvPicPr>
          <p:cNvPr id="1029" name="Picture 5" descr="C:\Users\rmccoy\Documents\Photos\DSC_0052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149" y="-447676"/>
            <a:ext cx="4857750" cy="7305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02" name="Object 2"/>
          <p:cNvGraphicFramePr>
            <a:graphicFrameLocks noChangeAspect="1"/>
          </p:cNvGraphicFramePr>
          <p:nvPr/>
        </p:nvGraphicFramePr>
        <p:xfrm>
          <a:off x="0" y="0"/>
          <a:ext cx="5158854" cy="3985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08" r:id="rId3" imgW="10060560" imgH="7774200" progId="AcroExch.Document.11">
                  <p:embed/>
                </p:oleObj>
              </mc:Choice>
              <mc:Fallback>
                <p:oleObj r:id="rId3" imgW="10060560" imgH="7774200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158854" cy="39855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269206" y="189384"/>
            <a:ext cx="2793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2011 - 2012 Impacts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09882" y="1285253"/>
            <a:ext cx="40341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Nome Fuel Crisis: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GI Sea Ice Researchers Support USCG with Sea Ice Samples &amp; UAV Remote Sensing</a:t>
            </a:r>
          </a:p>
          <a:p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314195" y="3429000"/>
            <a:ext cx="7829805" cy="3429000"/>
            <a:chOff x="1314195" y="3429000"/>
            <a:chExt cx="7829805" cy="3429000"/>
          </a:xfrm>
        </p:grpSpPr>
        <p:pic>
          <p:nvPicPr>
            <p:cNvPr id="20480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3429000"/>
              <a:ext cx="457200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Box 24"/>
            <p:cNvSpPr txBox="1"/>
            <p:nvPr/>
          </p:nvSpPr>
          <p:spPr>
            <a:xfrm>
              <a:off x="1314195" y="4438559"/>
              <a:ext cx="339969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GI Glacier Researchers Provide Actionable Information to Alaska Command on Speed of Glacier to Initiate Recovery of C-124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-53186" y="3935194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 Mahoney</a:t>
            </a:r>
          </a:p>
          <a:p>
            <a:r>
              <a:rPr lang="en-US" dirty="0" smtClean="0"/>
              <a:t>Greg Walker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373275" y="5282370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Dave </a:t>
            </a:r>
            <a:r>
              <a:rPr lang="en-US" b="1" dirty="0" err="1" smtClean="0">
                <a:solidFill>
                  <a:schemeClr val="bg1"/>
                </a:solidFill>
              </a:rPr>
              <a:t>Podrasky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Martin Truffer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8544D0F2-7C81-4440-AF68-148B8F8F79C1" descr="8544D0F2-7C81-4440-AF68-148B8F8F79C1"/>
          <p:cNvPicPr>
            <a:picLocks noChangeAspect="1" noChangeArrowheads="1"/>
          </p:cNvPicPr>
          <p:nvPr/>
        </p:nvPicPr>
        <p:blipFill>
          <a:blip r:embed="rId2" cstate="print"/>
          <a:srcRect l="16640" t="4267" r="19040" b="9815"/>
          <a:stretch>
            <a:fillRect/>
          </a:stretch>
        </p:blipFill>
        <p:spPr bwMode="auto">
          <a:xfrm>
            <a:off x="5189515" y="2979394"/>
            <a:ext cx="3744383" cy="281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EB4AA0A1-2AE3-443D-BDD6-258E2F5E17B9" descr="EB4AA0A1-2AE3-443D-BDD6-258E2F5E17B9"/>
          <p:cNvPicPr>
            <a:picLocks noChangeAspect="1" noChangeArrowheads="1"/>
          </p:cNvPicPr>
          <p:nvPr/>
        </p:nvPicPr>
        <p:blipFill>
          <a:blip r:embed="rId3" cstate="print"/>
          <a:srcRect l="36194" t="5929" r="18702" b="14624"/>
          <a:stretch>
            <a:fillRect/>
          </a:stretch>
        </p:blipFill>
        <p:spPr bwMode="auto">
          <a:xfrm>
            <a:off x="2326037" y="3458284"/>
            <a:ext cx="2497474" cy="244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-1" y="130655"/>
            <a:ext cx="91440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Alaska Space Grant 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Program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854867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Additional Sponsors: Alaska Aerospace Corporation, NOAA Fox Facility &amp; Arctic Armature Radio Club 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19538" y="3207431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4” x 4” x 4”</a:t>
            </a:r>
            <a:endParaRPr lang="en-US" sz="20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902525"/>
            <a:ext cx="9037813" cy="2375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-1" y="1032655"/>
            <a:ext cx="9144001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Alaska Research </a:t>
            </a:r>
            <a:r>
              <a:rPr lang="en-US" sz="2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Cubesat</a:t>
            </a:r>
            <a:r>
              <a:rPr lang="en-US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(ARC) satellite: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Imager (Changing snow/ice coverage in arctic)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Communications (High bandwidth image transfer)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Attitude Control &amp; Determination Sys. (ACDS) (thermal/vibration from ignition to orbit)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Electronic Power System (EPS)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Command and Data Handling (CDH)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Launch Environment Data Logger (LEDL)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 descr="http://www.giseis.alaska.edu/images/UAFLogo_A_28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402" y="3458284"/>
            <a:ext cx="1481180" cy="133064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8125" y="5284507"/>
            <a:ext cx="1783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Dr. Denise Thorsen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462648" y="2255244"/>
            <a:ext cx="3301341" cy="3332513"/>
            <a:chOff x="2646527" y="2012482"/>
            <a:chExt cx="3810000" cy="4014853"/>
          </a:xfrm>
        </p:grpSpPr>
        <p:pic>
          <p:nvPicPr>
            <p:cNvPr id="37890" name="Picture 2" descr="http://1.bp.blogspot.com/_aiehmr8rGbE/ScWPDR3wqVI/AAAAAAAAAGc/VFs86m8hOxg/s400/norad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6527" y="2012482"/>
              <a:ext cx="3810000" cy="4014853"/>
            </a:xfrm>
            <a:prstGeom prst="rect">
              <a:avLst/>
            </a:prstGeom>
            <a:noFill/>
          </p:spPr>
        </p:pic>
        <p:sp>
          <p:nvSpPr>
            <p:cNvPr id="3" name="Oval 2"/>
            <p:cNvSpPr/>
            <p:nvPr/>
          </p:nvSpPr>
          <p:spPr>
            <a:xfrm>
              <a:off x="3381561" y="3980568"/>
              <a:ext cx="1527217" cy="1428198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82" y="2255244"/>
            <a:ext cx="4070912" cy="3332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2497540" y="2756829"/>
            <a:ext cx="95535" cy="54591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31090"/>
            <a:ext cx="917065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Alaska Satellite Facility – </a:t>
            </a:r>
          </a:p>
          <a:p>
            <a:pPr>
              <a:spcBef>
                <a:spcPts val="600"/>
              </a:spcBef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Strategic Location for Polar Orbit Satellite Contact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7149" y="1885912"/>
            <a:ext cx="19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Viewing Horizon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9892" y="185107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 Orbits</a:t>
            </a:r>
            <a:endParaRPr lang="en-US" dirty="0"/>
          </a:p>
        </p:txBody>
      </p:sp>
      <p:cxnSp>
        <p:nvCxnSpPr>
          <p:cNvPr id="12" name="Straight Arrow Connector 11"/>
          <p:cNvCxnSpPr>
            <a:endCxn id="3" idx="2"/>
          </p:cNvCxnSpPr>
          <p:nvPr/>
        </p:nvCxnSpPr>
        <p:spPr>
          <a:xfrm>
            <a:off x="3903260" y="3888846"/>
            <a:ext cx="2196290" cy="592735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888" y="1589645"/>
            <a:ext cx="8763989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79563" y="5662975"/>
            <a:ext cx="254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11/14 Orbits/day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erial view UAF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3" t="22224" r="16665" b="65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5646" y="-219204"/>
            <a:ext cx="77724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Britannic Bold" pitchFamily="34" charset="0"/>
              </a:rPr>
              <a:t>Alaska Satellite Facility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" y="6406349"/>
            <a:ext cx="10095186" cy="498958"/>
          </a:xfrm>
        </p:spPr>
        <p:txBody>
          <a:bodyPr>
            <a:normAutofit fontScale="92500" lnSpcReduction="20000"/>
          </a:bodyPr>
          <a:lstStyle/>
          <a:p>
            <a:pPr algn="l" eaLnBrk="1" hangingPunct="1"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Nettie Labelle-Hamer, Scott Arko; Dr. Don Atwood</a:t>
            </a:r>
          </a:p>
        </p:txBody>
      </p:sp>
      <p:sp>
        <p:nvSpPr>
          <p:cNvPr id="2" name="Oval 1"/>
          <p:cNvSpPr/>
          <p:nvPr/>
        </p:nvSpPr>
        <p:spPr>
          <a:xfrm>
            <a:off x="2671528" y="2768208"/>
            <a:ext cx="685800" cy="609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85928" y="5595584"/>
            <a:ext cx="838200" cy="762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3216" y="1052280"/>
            <a:ext cx="8839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31775" indent="-231775">
              <a:spcBef>
                <a:spcPct val="20000"/>
              </a:spcBef>
              <a:spcAft>
                <a:spcPts val="24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ALOS (Advanced Land Observing Satellite)</a:t>
            </a:r>
          </a:p>
          <a:p>
            <a:pPr marL="231775" indent="-231775">
              <a:spcBef>
                <a:spcPct val="20000"/>
              </a:spcBef>
              <a:spcAft>
                <a:spcPts val="24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AIM (Aeronomy of Ice in the Mesosphere)</a:t>
            </a:r>
          </a:p>
          <a:p>
            <a:pPr marL="231775" indent="-231775">
              <a:spcBef>
                <a:spcPct val="20000"/>
              </a:spcBef>
              <a:spcAft>
                <a:spcPts val="24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COSMIC (Constellation Observing System for Meteorology, Ionosphere &amp; Climate)</a:t>
            </a:r>
          </a:p>
          <a:p>
            <a:pPr marL="231775" indent="-231775">
              <a:spcBef>
                <a:spcPct val="20000"/>
              </a:spcBef>
              <a:spcAft>
                <a:spcPts val="24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ERS-1 &amp; ERS-2 [decommissioned] (European Remote-Sensing Satellite-1/Satellite-2)</a:t>
            </a:r>
          </a:p>
          <a:p>
            <a:pPr marL="231775" indent="-231775">
              <a:spcBef>
                <a:spcPct val="20000"/>
              </a:spcBef>
              <a:spcAft>
                <a:spcPts val="24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FAST</a:t>
            </a:r>
          </a:p>
          <a:p>
            <a:pPr marL="231775" indent="-231775">
              <a:spcBef>
                <a:spcPct val="20000"/>
              </a:spcBef>
              <a:spcAft>
                <a:spcPts val="24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JERS-1 (Japanese Earth Resources Satellite-1)</a:t>
            </a:r>
          </a:p>
          <a:p>
            <a:pPr marL="231775" indent="-231775">
              <a:spcBef>
                <a:spcPct val="20000"/>
              </a:spcBef>
              <a:spcAft>
                <a:spcPts val="24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NPP (NPOESS Preparatory Project)</a:t>
            </a:r>
          </a:p>
          <a:p>
            <a:pPr marL="231775" indent="-231775">
              <a:spcBef>
                <a:spcPct val="20000"/>
              </a:spcBef>
              <a:spcAft>
                <a:spcPts val="24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QuikSCAT</a:t>
            </a:r>
          </a:p>
          <a:p>
            <a:pPr marL="231775" indent="-231775">
              <a:spcBef>
                <a:spcPct val="20000"/>
              </a:spcBef>
              <a:spcAft>
                <a:spcPts val="24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RADARSAT-1</a:t>
            </a:r>
          </a:p>
          <a:p>
            <a:pPr marL="231775" indent="-231775">
              <a:spcBef>
                <a:spcPct val="20000"/>
              </a:spcBef>
              <a:spcAft>
                <a:spcPts val="24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SAC-D</a:t>
            </a:r>
          </a:p>
          <a:p>
            <a:pPr marL="231775" indent="-231775">
              <a:spcBef>
                <a:spcPct val="20000"/>
              </a:spcBef>
              <a:spcAft>
                <a:spcPts val="24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SAMPEX (Solar Anomalous and Magnetospheric Particle Explorer)</a:t>
            </a:r>
          </a:p>
          <a:p>
            <a:pPr marL="231775" indent="-231775">
              <a:spcBef>
                <a:spcPct val="20000"/>
              </a:spcBef>
              <a:spcAft>
                <a:spcPts val="24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SCISAT-1</a:t>
            </a:r>
          </a:p>
        </p:txBody>
      </p:sp>
      <p:pic>
        <p:nvPicPr>
          <p:cNvPr id="8" name="Picture 9" descr="ASFBlue3_F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80975"/>
            <a:ext cx="12477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2738" y="446088"/>
            <a:ext cx="6291262" cy="249237"/>
          </a:xfrm>
          <a:ln/>
        </p:spPr>
        <p:txBody>
          <a:bodyPr>
            <a:spAutoFit/>
          </a:bodyPr>
          <a:lstStyle/>
          <a:p>
            <a:pPr>
              <a:lnSpc>
                <a:spcPct val="2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dirty="0"/>
              <a:t>ASF Receiving Ground Station</a:t>
            </a:r>
          </a:p>
        </p:txBody>
      </p:sp>
      <p:pic>
        <p:nvPicPr>
          <p:cNvPr id="568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143000"/>
            <a:ext cx="2982913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07933" dir="2700000" algn="ctr" rotWithShape="0">
              <a:srgbClr val="292929">
                <a:alpha val="50027"/>
              </a:srgbClr>
            </a:outerShdw>
          </a:effectLst>
        </p:spPr>
      </p:pic>
      <p:sp>
        <p:nvSpPr>
          <p:cNvPr id="568324" name="Rectangle 4"/>
          <p:cNvSpPr>
            <a:spLocks noChangeArrowheads="1"/>
          </p:cNvSpPr>
          <p:nvPr/>
        </p:nvSpPr>
        <p:spPr bwMode="auto">
          <a:xfrm>
            <a:off x="1219200" y="1295400"/>
            <a:ext cx="2819400" cy="2064284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eaLnBrk="1" hangingPunct="1"/>
            <a:r>
              <a:rPr lang="en-US" sz="1600" dirty="0" smtClean="0"/>
              <a:t>10-meter antenna</a:t>
            </a:r>
          </a:p>
          <a:p>
            <a:pPr lvl="1" eaLnBrk="1" hangingPunct="1"/>
            <a:r>
              <a:rPr lang="en-US" sz="1600" dirty="0" smtClean="0"/>
              <a:t>operating since 1991</a:t>
            </a:r>
          </a:p>
          <a:p>
            <a:pPr lvl="1" eaLnBrk="1" hangingPunct="1"/>
            <a:r>
              <a:rPr lang="en-US" sz="1600" dirty="0" smtClean="0"/>
              <a:t>X- band and S-band</a:t>
            </a:r>
          </a:p>
          <a:p>
            <a:pPr lvl="1" eaLnBrk="1" hangingPunct="1"/>
            <a:r>
              <a:rPr lang="en-US" sz="1600" dirty="0" smtClean="0"/>
              <a:t>Receive only</a:t>
            </a:r>
          </a:p>
          <a:p>
            <a:pPr eaLnBrk="1" hangingPunct="1"/>
            <a:r>
              <a:rPr lang="en-US" sz="1600" dirty="0" smtClean="0"/>
              <a:t>11-meter antenna</a:t>
            </a:r>
          </a:p>
          <a:p>
            <a:pPr lvl="1" eaLnBrk="1" hangingPunct="1"/>
            <a:r>
              <a:rPr lang="en-US" sz="1600" dirty="0" smtClean="0"/>
              <a:t>operating since 1995</a:t>
            </a:r>
          </a:p>
          <a:p>
            <a:pPr lvl="1" eaLnBrk="1" hangingPunct="1"/>
            <a:r>
              <a:rPr lang="en-US" sz="1600" dirty="0" smtClean="0"/>
              <a:t>X- band and S-band</a:t>
            </a:r>
          </a:p>
          <a:p>
            <a:pPr lvl="1" eaLnBrk="1" hangingPunct="1"/>
            <a:r>
              <a:rPr lang="en-US" sz="1600" dirty="0" smtClean="0"/>
              <a:t>Receive and command</a:t>
            </a:r>
          </a:p>
        </p:txBody>
      </p:sp>
      <p:pic>
        <p:nvPicPr>
          <p:cNvPr id="5683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581400"/>
            <a:ext cx="2362200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07933" dir="2700000" algn="ctr" rotWithShape="0">
              <a:srgbClr val="292929"/>
            </a:outerShdw>
          </a:effectLst>
        </p:spPr>
      </p:pic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6781800" y="1111250"/>
            <a:ext cx="1752600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solidFill>
                  <a:srgbClr val="FFFFFF"/>
                </a:solidFill>
                <a:latin typeface="Arial" charset="0"/>
              </a:rPr>
              <a:t>11m Antenna</a:t>
            </a: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5135563" y="3524250"/>
            <a:ext cx="1446212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solidFill>
                  <a:srgbClr val="000000"/>
                </a:solidFill>
                <a:latin typeface="Arial" charset="0"/>
              </a:rPr>
              <a:t>10m Antenna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4800" y="4114800"/>
            <a:ext cx="426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Operated by the Geophysical Institute at the University of Alaska Fairbanks since 1991 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152400" y="1066800"/>
            <a:ext cx="876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9" descr="ASFBlue3_F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80975"/>
            <a:ext cx="12477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AF_2012">
  <a:themeElements>
    <a:clrScheme name="UAF colors">
      <a:dk1>
        <a:sysClr val="windowText" lastClr="000000"/>
      </a:dk1>
      <a:lt1>
        <a:sysClr val="window" lastClr="FFFFFF"/>
      </a:lt1>
      <a:dk2>
        <a:srgbClr val="236192"/>
      </a:dk2>
      <a:lt2>
        <a:srgbClr val="C7C9C7"/>
      </a:lt2>
      <a:accent1>
        <a:srgbClr val="236192"/>
      </a:accent1>
      <a:accent2>
        <a:srgbClr val="A6192E"/>
      </a:accent2>
      <a:accent3>
        <a:srgbClr val="719949"/>
      </a:accent3>
      <a:accent4>
        <a:srgbClr val="642667"/>
      </a:accent4>
      <a:accent5>
        <a:srgbClr val="007681"/>
      </a:accent5>
      <a:accent6>
        <a:srgbClr val="FFCD00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UAF_template_2012</Template>
  <TotalTime>8964</TotalTime>
  <Words>381</Words>
  <Application>Microsoft Office PowerPoint</Application>
  <PresentationFormat>On-screen Show (4:3)</PresentationFormat>
  <Paragraphs>101</Paragraphs>
  <Slides>15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UAF_2012</vt:lpstr>
      <vt:lpstr>AcroExch.Document.11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Alaska Satellite Facility</vt:lpstr>
      <vt:lpstr>ASF Receiving Ground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Geophysical Institute</dc:title>
  <dc:creator>Stevie</dc:creator>
  <cp:lastModifiedBy>Claudia C Koch</cp:lastModifiedBy>
  <cp:revision>269</cp:revision>
  <cp:lastPrinted>2012-11-30T20:10:18Z</cp:lastPrinted>
  <dcterms:created xsi:type="dcterms:W3CDTF">2011-11-07T22:52:59Z</dcterms:created>
  <dcterms:modified xsi:type="dcterms:W3CDTF">2012-11-30T20:44:36Z</dcterms:modified>
</cp:coreProperties>
</file>